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Lst>
  <p:notesMasterIdLst>
    <p:notesMasterId r:id="rId73"/>
  </p:notesMasterIdLst>
  <p:handoutMasterIdLst>
    <p:handoutMasterId r:id="rId74"/>
  </p:handoutMasterIdLst>
  <p:sldIdLst>
    <p:sldId id="1752" r:id="rId2"/>
    <p:sldId id="1688" r:id="rId3"/>
    <p:sldId id="1689" r:id="rId4"/>
    <p:sldId id="1690" r:id="rId5"/>
    <p:sldId id="1753" r:id="rId6"/>
    <p:sldId id="1754" r:id="rId7"/>
    <p:sldId id="1755" r:id="rId8"/>
    <p:sldId id="1756" r:id="rId9"/>
    <p:sldId id="1757" r:id="rId10"/>
    <p:sldId id="1760" r:id="rId11"/>
    <p:sldId id="1761" r:id="rId12"/>
    <p:sldId id="1762" r:id="rId13"/>
    <p:sldId id="1763" r:id="rId14"/>
    <p:sldId id="1764" r:id="rId15"/>
    <p:sldId id="1691" r:id="rId16"/>
    <p:sldId id="1694" r:id="rId17"/>
    <p:sldId id="1695" r:id="rId18"/>
    <p:sldId id="1696" r:id="rId19"/>
    <p:sldId id="1697" r:id="rId20"/>
    <p:sldId id="1698" r:id="rId21"/>
    <p:sldId id="1699" r:id="rId22"/>
    <p:sldId id="1701" r:id="rId23"/>
    <p:sldId id="1702" r:id="rId24"/>
    <p:sldId id="1703" r:id="rId25"/>
    <p:sldId id="1704" r:id="rId26"/>
    <p:sldId id="1705" r:id="rId27"/>
    <p:sldId id="1706" r:id="rId28"/>
    <p:sldId id="1707" r:id="rId29"/>
    <p:sldId id="1708" r:id="rId30"/>
    <p:sldId id="1709" r:id="rId31"/>
    <p:sldId id="1710" r:id="rId32"/>
    <p:sldId id="1711" r:id="rId33"/>
    <p:sldId id="1712" r:id="rId34"/>
    <p:sldId id="1713" r:id="rId35"/>
    <p:sldId id="1715" r:id="rId36"/>
    <p:sldId id="1716" r:id="rId37"/>
    <p:sldId id="1717" r:id="rId38"/>
    <p:sldId id="1718" r:id="rId39"/>
    <p:sldId id="1719" r:id="rId40"/>
    <p:sldId id="1720" r:id="rId41"/>
    <p:sldId id="1721" r:id="rId42"/>
    <p:sldId id="1722" r:id="rId43"/>
    <p:sldId id="1723" r:id="rId44"/>
    <p:sldId id="1725" r:id="rId45"/>
    <p:sldId id="1726" r:id="rId46"/>
    <p:sldId id="1727" r:id="rId47"/>
    <p:sldId id="1728" r:id="rId48"/>
    <p:sldId id="1729" r:id="rId49"/>
    <p:sldId id="1730" r:id="rId50"/>
    <p:sldId id="1731" r:id="rId51"/>
    <p:sldId id="1732" r:id="rId52"/>
    <p:sldId id="1733" r:id="rId53"/>
    <p:sldId id="1734" r:id="rId54"/>
    <p:sldId id="1735" r:id="rId55"/>
    <p:sldId id="1736" r:id="rId56"/>
    <p:sldId id="1737" r:id="rId57"/>
    <p:sldId id="1738" r:id="rId58"/>
    <p:sldId id="1739" r:id="rId59"/>
    <p:sldId id="1740" r:id="rId60"/>
    <p:sldId id="1741" r:id="rId61"/>
    <p:sldId id="1742" r:id="rId62"/>
    <p:sldId id="1743" r:id="rId63"/>
    <p:sldId id="1744" r:id="rId64"/>
    <p:sldId id="1745" r:id="rId65"/>
    <p:sldId id="1746" r:id="rId66"/>
    <p:sldId id="1747" r:id="rId67"/>
    <p:sldId id="1748" r:id="rId68"/>
    <p:sldId id="1749" r:id="rId69"/>
    <p:sldId id="1750" r:id="rId70"/>
    <p:sldId id="1751" r:id="rId71"/>
    <p:sldId id="1765" r:id="rId72"/>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55" autoAdjust="0"/>
  </p:normalViewPr>
  <p:slideViewPr>
    <p:cSldViewPr>
      <p:cViewPr varScale="1">
        <p:scale>
          <a:sx n="73" d="100"/>
          <a:sy n="73" d="100"/>
        </p:scale>
        <p:origin x="1320" y="72"/>
      </p:cViewPr>
      <p:guideLst>
        <p:guide orient="horz" pos="2160"/>
        <p:guide pos="2880"/>
      </p:guideLst>
    </p:cSldViewPr>
  </p:slideViewPr>
  <p:notesTextViewPr>
    <p:cViewPr>
      <p:scale>
        <a:sx n="1" d="1"/>
        <a:sy n="1" d="1"/>
      </p:scale>
      <p:origin x="0" y="0"/>
    </p:cViewPr>
  </p:notesTextViewPr>
  <p:sorterViewPr>
    <p:cViewPr>
      <p:scale>
        <a:sx n="100" d="100"/>
        <a:sy n="100" d="100"/>
      </p:scale>
      <p:origin x="0" y="-1006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9C0C825F-C7E7-4636-94F1-AC6DDFB96CCE}" type="datetimeFigureOut">
              <a:rPr lang="en-US" smtClean="0"/>
              <a:t>11/14/2018</a:t>
            </a:fld>
            <a:endParaRPr lang="en-US"/>
          </a:p>
        </p:txBody>
      </p:sp>
      <p:sp>
        <p:nvSpPr>
          <p:cNvPr id="4" name="Footer Placeholder 3"/>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D06CDCF2-22E6-45FC-BFFF-F9FE793DAF6B}" type="slidenum">
              <a:rPr lang="en-US" smtClean="0"/>
              <a:t>‹#›</a:t>
            </a:fld>
            <a:endParaRPr lang="en-US"/>
          </a:p>
        </p:txBody>
      </p:sp>
    </p:spTree>
    <p:extLst>
      <p:ext uri="{BB962C8B-B14F-4D97-AF65-F5344CB8AC3E}">
        <p14:creationId xmlns:p14="http://schemas.microsoft.com/office/powerpoint/2010/main" val="799244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6434"/>
          </a:xfrm>
          <a:prstGeom prst="rect">
            <a:avLst/>
          </a:prstGeom>
        </p:spPr>
        <p:txBody>
          <a:bodyPr vert="horz" lIns="92446" tIns="46223" rIns="92446" bIns="46223" rtlCol="0"/>
          <a:lstStyle>
            <a:lvl1pPr algn="r">
              <a:defRPr sz="1200"/>
            </a:lvl1pPr>
          </a:lstStyle>
          <a:p>
            <a:fld id="{CDC545A4-FC33-4A93-9C6A-791085183A95}" type="datetimeFigureOut">
              <a:rPr lang="en-US" smtClean="0"/>
              <a:t>11/14/2018</a:t>
            </a:fld>
            <a:endParaRPr lang="en-US"/>
          </a:p>
        </p:txBody>
      </p:sp>
      <p:sp>
        <p:nvSpPr>
          <p:cNvPr id="4" name="Slide Image Placeholder 3"/>
          <p:cNvSpPr>
            <a:spLocks noGrp="1" noRot="1" noChangeAspect="1"/>
          </p:cNvSpPr>
          <p:nvPr>
            <p:ph type="sldImg" idx="2"/>
          </p:nvPr>
        </p:nvSpPr>
        <p:spPr>
          <a:xfrm>
            <a:off x="1350963" y="1162050"/>
            <a:ext cx="4179887"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834B4D12-0171-4CB0-80BD-A229CE42D0D9}" type="slidenum">
              <a:rPr lang="en-US" smtClean="0"/>
              <a:t>‹#›</a:t>
            </a:fld>
            <a:endParaRPr lang="en-US"/>
          </a:p>
        </p:txBody>
      </p:sp>
    </p:spTree>
    <p:extLst>
      <p:ext uri="{BB962C8B-B14F-4D97-AF65-F5344CB8AC3E}">
        <p14:creationId xmlns:p14="http://schemas.microsoft.com/office/powerpoint/2010/main" val="2490486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Tree>
    <p:extLst>
      <p:ext uri="{BB962C8B-B14F-4D97-AF65-F5344CB8AC3E}">
        <p14:creationId xmlns:p14="http://schemas.microsoft.com/office/powerpoint/2010/main" val="4243144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584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741700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68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668849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273175" y="615950"/>
            <a:ext cx="4783138" cy="3587750"/>
          </a:xfrm>
          <a:ln/>
        </p:spPr>
      </p:sp>
      <p:sp>
        <p:nvSpPr>
          <p:cNvPr id="37891" name="Rectangle 3"/>
          <p:cNvSpPr>
            <a:spLocks noGrp="1" noChangeArrowheads="1"/>
          </p:cNvSpPr>
          <p:nvPr>
            <p:ph type="body" idx="1"/>
          </p:nvPr>
        </p:nvSpPr>
        <p:spPr>
          <a:xfrm>
            <a:off x="550863" y="4560888"/>
            <a:ext cx="6303962"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03089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273175" y="615950"/>
            <a:ext cx="4783138" cy="3587750"/>
          </a:xfrm>
          <a:ln/>
        </p:spPr>
      </p:sp>
      <p:sp>
        <p:nvSpPr>
          <p:cNvPr id="38915" name="Rectangle 3"/>
          <p:cNvSpPr>
            <a:spLocks noGrp="1" noChangeArrowheads="1"/>
          </p:cNvSpPr>
          <p:nvPr>
            <p:ph type="body" idx="1"/>
          </p:nvPr>
        </p:nvSpPr>
        <p:spPr>
          <a:xfrm>
            <a:off x="550863" y="4560888"/>
            <a:ext cx="6303962"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82321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77925" y="854075"/>
            <a:ext cx="4799013" cy="3598863"/>
          </a:xfrm>
          <a:ln cap="flat"/>
        </p:spPr>
      </p:sp>
      <p:sp>
        <p:nvSpPr>
          <p:cNvPr id="39939" name="Rectangle 3"/>
          <p:cNvSpPr>
            <a:spLocks noGrp="1" noChangeArrowheads="1"/>
          </p:cNvSpPr>
          <p:nvPr>
            <p:ph type="body" idx="1"/>
          </p:nvPr>
        </p:nvSpPr>
        <p:spPr>
          <a:xfrm>
            <a:off x="461963" y="5094288"/>
            <a:ext cx="4957762" cy="508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0138" tIns="28529" rIns="20138" bIns="28529"/>
          <a:lstStyle/>
          <a:p>
            <a:pPr>
              <a:lnSpc>
                <a:spcPts val="2800"/>
              </a:lnSpc>
              <a:spcBef>
                <a:spcPct val="0"/>
              </a:spcBef>
              <a:buClr>
                <a:srgbClr val="000000"/>
              </a:buClr>
              <a:buFontTx/>
              <a:buChar char="•"/>
              <a:tabLst>
                <a:tab pos="457200" algn="l"/>
                <a:tab pos="914400" algn="l"/>
                <a:tab pos="1371600" algn="l"/>
              </a:tabLst>
            </a:pPr>
            <a:r>
              <a:rPr lang="en-US" sz="2400" b="1" smtClean="0">
                <a:solidFill>
                  <a:srgbClr val="000000"/>
                </a:solidFill>
                <a:latin typeface="Arial" charset="0"/>
              </a:rPr>
              <a:t>Board work:  Binary Numbers</a:t>
            </a:r>
          </a:p>
        </p:txBody>
      </p:sp>
    </p:spTree>
    <p:extLst>
      <p:ext uri="{BB962C8B-B14F-4D97-AF65-F5344CB8AC3E}">
        <p14:creationId xmlns:p14="http://schemas.microsoft.com/office/powerpoint/2010/main" val="1567069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0963" name="Rectangle 3"/>
          <p:cNvSpPr>
            <a:spLocks noGrp="1" noRot="1" noChangeAspect="1" noChangeArrowheads="1" noTextEdit="1"/>
          </p:cNvSpPr>
          <p:nvPr>
            <p:ph type="sldImg"/>
          </p:nvPr>
        </p:nvSpPr>
        <p:spPr>
          <a:xfrm>
            <a:off x="1177925" y="854075"/>
            <a:ext cx="4799013" cy="3598863"/>
          </a:xfrm>
          <a:ln cap="flat"/>
        </p:spPr>
      </p:sp>
    </p:spTree>
    <p:extLst>
      <p:ext uri="{BB962C8B-B14F-4D97-AF65-F5344CB8AC3E}">
        <p14:creationId xmlns:p14="http://schemas.microsoft.com/office/powerpoint/2010/main" val="436540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273175" y="615950"/>
            <a:ext cx="4783138" cy="3587750"/>
          </a:xfrm>
          <a:ln/>
        </p:spPr>
      </p:sp>
      <p:sp>
        <p:nvSpPr>
          <p:cNvPr id="34819" name="Rectangle 3"/>
          <p:cNvSpPr>
            <a:spLocks noGrp="1" noChangeArrowheads="1"/>
          </p:cNvSpPr>
          <p:nvPr>
            <p:ph type="body" idx="1"/>
          </p:nvPr>
        </p:nvSpPr>
        <p:spPr>
          <a:xfrm>
            <a:off x="550863" y="4560888"/>
            <a:ext cx="6303962"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60298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277938" y="615950"/>
            <a:ext cx="4784725" cy="3587750"/>
          </a:xfrm>
          <a:ln/>
        </p:spPr>
      </p:sp>
      <p:sp>
        <p:nvSpPr>
          <p:cNvPr id="35843" name="Rectangle 3"/>
          <p:cNvSpPr>
            <a:spLocks noGrp="1" noChangeArrowheads="1"/>
          </p:cNvSpPr>
          <p:nvPr>
            <p:ph type="body" idx="1"/>
          </p:nvPr>
        </p:nvSpPr>
        <p:spPr>
          <a:xfrm>
            <a:off x="550863" y="4564063"/>
            <a:ext cx="6302375" cy="4316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buFontTx/>
              <a:buAutoNum type="arabicPeriod"/>
            </a:pPr>
            <a:r>
              <a:rPr lang="en-US" smtClean="0"/>
              <a:t>Do goto first</a:t>
            </a:r>
          </a:p>
          <a:p>
            <a:pPr marL="209550" indent="-209550" eaLnBrk="1" hangingPunct="1">
              <a:buFontTx/>
              <a:buAutoNum type="arabicPeriod"/>
            </a:pPr>
            <a:r>
              <a:rPr lang="en-US" smtClean="0"/>
              <a:t>Then I = I + J</a:t>
            </a:r>
          </a:p>
          <a:p>
            <a:pPr marL="209550" indent="-209550" eaLnBrk="1" hangingPunct="1">
              <a:buFontTx/>
              <a:buAutoNum type="arabicPeriod"/>
            </a:pPr>
            <a:r>
              <a:rPr lang="en-US" smtClean="0"/>
              <a:t>Then 1</a:t>
            </a:r>
            <a:r>
              <a:rPr lang="en-US" baseline="30000" smtClean="0"/>
              <a:t>st</a:t>
            </a:r>
            <a:r>
              <a:rPr lang="en-US" smtClean="0"/>
              <a:t> 4</a:t>
            </a:r>
          </a:p>
        </p:txBody>
      </p:sp>
    </p:spTree>
    <p:extLst>
      <p:ext uri="{BB962C8B-B14F-4D97-AF65-F5344CB8AC3E}">
        <p14:creationId xmlns:p14="http://schemas.microsoft.com/office/powerpoint/2010/main" val="182439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33795" name="Rectangle 3"/>
          <p:cNvSpPr>
            <a:spLocks noGrp="1" noRot="1" noChangeAspect="1" noChangeArrowheads="1" noTextEdit="1"/>
          </p:cNvSpPr>
          <p:nvPr>
            <p:ph type="sldImg"/>
          </p:nvPr>
        </p:nvSpPr>
        <p:spPr>
          <a:xfrm>
            <a:off x="1177925" y="854075"/>
            <a:ext cx="4799013" cy="3598863"/>
          </a:xfrm>
          <a:ln cap="flat"/>
        </p:spPr>
      </p:sp>
    </p:spTree>
    <p:extLst>
      <p:ext uri="{BB962C8B-B14F-4D97-AF65-F5344CB8AC3E}">
        <p14:creationId xmlns:p14="http://schemas.microsoft.com/office/powerpoint/2010/main" val="347731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cap="flat"/>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543643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550863" y="4560888"/>
            <a:ext cx="6302375" cy="4318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22" tIns="48662" rIns="97322" bIns="48662"/>
          <a:lstStyle/>
          <a:p>
            <a:pPr eaLnBrk="1" hangingPunct="1"/>
            <a:r>
              <a:rPr lang="en-US" smtClean="0"/>
              <a:t>So far we have been looking at combinational logic, let’s look at the timing characteristic of a storage element.</a:t>
            </a:r>
          </a:p>
          <a:p>
            <a:pPr eaLnBrk="1" hangingPunct="1"/>
            <a:r>
              <a:rPr lang="en-US" smtClean="0"/>
              <a:t>The storage element you will use is a D type flip-flop trigger on the negative clock edge.</a:t>
            </a:r>
          </a:p>
          <a:p>
            <a:pPr eaLnBrk="1" hangingPunct="1"/>
            <a:r>
              <a:rPr lang="en-US" smtClean="0"/>
              <a:t>In order for the data to latch into the flip flop correctly, the input must be stable slightly before the falling edge of the clock.  This time is called the Setup time.</a:t>
            </a:r>
          </a:p>
          <a:p>
            <a:pPr eaLnBrk="1" hangingPunct="1"/>
            <a:r>
              <a:rPr lang="en-US" smtClean="0"/>
              <a:t>After the clock edge has arrived, the data must remain stable for a short amount of time AFTER the trigger clock edge.  This is called the hold time.</a:t>
            </a:r>
          </a:p>
          <a:p>
            <a:pPr eaLnBrk="1" hangingPunct="1"/>
            <a:r>
              <a:rPr lang="en-US" smtClean="0"/>
              <a:t>The output cannot change instantaneously at the trigger clock edge. The time it takes for the output to change to its new value after the clock is called the Clock-to-Q time.</a:t>
            </a:r>
          </a:p>
          <a:p>
            <a:pPr eaLnBrk="1" hangingPunct="1"/>
            <a:r>
              <a:rPr lang="en-US" smtClean="0"/>
              <a:t>Similar to delay in logic gates, the Clock-to-Q time has two components:</a:t>
            </a:r>
          </a:p>
          <a:p>
            <a:pPr eaLnBrk="1" hangingPunct="1"/>
            <a:r>
              <a:rPr lang="en-US" smtClean="0"/>
              <a:t>(a) The internal Clock-to-Q time: the time it takes the output to change if output load is zero.</a:t>
            </a:r>
          </a:p>
          <a:p>
            <a:pPr eaLnBrk="1" hangingPunct="1"/>
            <a:r>
              <a:rPr lang="en-US" smtClean="0"/>
              <a:t>(b) And the load dependent Clock-to-Q time.</a:t>
            </a:r>
          </a:p>
          <a:p>
            <a:pPr eaLnBrk="1" hangingPunct="1"/>
            <a:endParaRPr lang="en-US" smtClean="0"/>
          </a:p>
          <a:p>
            <a:pPr eaLnBrk="1" hangingPunct="1"/>
            <a:r>
              <a:rPr lang="en-US" smtClean="0"/>
              <a:t>+2 = 50 min. (Y:30)</a:t>
            </a:r>
          </a:p>
        </p:txBody>
      </p:sp>
      <p:sp>
        <p:nvSpPr>
          <p:cNvPr id="26627" name="Rectangle 3"/>
          <p:cNvSpPr>
            <a:spLocks noGrp="1" noRot="1" noChangeAspect="1" noChangeArrowheads="1" noTextEdit="1"/>
          </p:cNvSpPr>
          <p:nvPr>
            <p:ph type="sldImg"/>
          </p:nvPr>
        </p:nvSpPr>
        <p:spPr>
          <a:xfrm>
            <a:off x="1257300" y="604838"/>
            <a:ext cx="4818063" cy="3613150"/>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3418685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389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888110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550863" y="4560888"/>
            <a:ext cx="6303962"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rIns="95655"/>
          <a:lstStyle/>
          <a:p>
            <a:pPr eaLnBrk="1" hangingPunct="1"/>
            <a:endParaRPr lang="en-US" smtClean="0"/>
          </a:p>
        </p:txBody>
      </p:sp>
      <p:sp>
        <p:nvSpPr>
          <p:cNvPr id="31747" name="Rectangle 3"/>
          <p:cNvSpPr>
            <a:spLocks noGrp="1" noRot="1" noChangeAspect="1" noChangeArrowheads="1" noTextEdit="1"/>
          </p:cNvSpPr>
          <p:nvPr>
            <p:ph type="sldImg"/>
          </p:nvPr>
        </p:nvSpPr>
        <p:spPr>
          <a:xfrm>
            <a:off x="1273175" y="615950"/>
            <a:ext cx="4783138" cy="3587750"/>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3182058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177925" y="854075"/>
            <a:ext cx="4799013" cy="3598863"/>
          </a:xfrm>
          <a:ln cap="flat"/>
        </p:spPr>
      </p:sp>
      <p:sp>
        <p:nvSpPr>
          <p:cNvPr id="32771" name="Rectangle 3"/>
          <p:cNvSpPr>
            <a:spLocks noGrp="1" noChangeArrowheads="1"/>
          </p:cNvSpPr>
          <p:nvPr>
            <p:ph type="body" idx="1"/>
          </p:nvPr>
        </p:nvSpPr>
        <p:spPr>
          <a:xfrm>
            <a:off x="461963" y="5094288"/>
            <a:ext cx="4957762" cy="508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0138" tIns="28529" rIns="20138" bIns="28529"/>
          <a:lstStyle/>
          <a:p>
            <a:pPr>
              <a:lnSpc>
                <a:spcPts val="2800"/>
              </a:lnSpc>
              <a:spcBef>
                <a:spcPct val="0"/>
              </a:spcBef>
              <a:buClr>
                <a:srgbClr val="000000"/>
              </a:buClr>
              <a:buFontTx/>
              <a:buChar char="•"/>
              <a:tabLst>
                <a:tab pos="457200" algn="l"/>
                <a:tab pos="914400" algn="l"/>
                <a:tab pos="1371600" algn="l"/>
              </a:tabLst>
            </a:pPr>
            <a:r>
              <a:rPr lang="en-US" sz="2400" b="1" smtClean="0">
                <a:solidFill>
                  <a:srgbClr val="000000"/>
                </a:solidFill>
                <a:latin typeface="Arial" charset="0"/>
              </a:rPr>
              <a:t>Board work:  Binary Numbers</a:t>
            </a:r>
          </a:p>
        </p:txBody>
      </p:sp>
    </p:spTree>
    <p:extLst>
      <p:ext uri="{BB962C8B-B14F-4D97-AF65-F5344CB8AC3E}">
        <p14:creationId xmlns:p14="http://schemas.microsoft.com/office/powerpoint/2010/main" val="869900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3379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054549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550863" y="4559300"/>
            <a:ext cx="6303962"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0" tIns="46986" rIns="95650" bIns="46986"/>
          <a:lstStyle/>
          <a:p>
            <a:pPr eaLnBrk="1" hangingPunct="1"/>
            <a:r>
              <a:rPr lang="en-US" smtClean="0"/>
              <a:t>That is, any computer, no matter how primitive or advance, can be divided into five parts:</a:t>
            </a:r>
          </a:p>
          <a:p>
            <a:pPr eaLnBrk="1" hangingPunct="1"/>
            <a:r>
              <a:rPr lang="en-US" smtClean="0"/>
              <a:t>1. The input devices bring the data from the outside world into the computer.</a:t>
            </a:r>
          </a:p>
          <a:p>
            <a:pPr eaLnBrk="1" hangingPunct="1"/>
            <a:r>
              <a:rPr lang="en-US" smtClean="0"/>
              <a:t>2. These data are kept in the computer’s memory  until ...</a:t>
            </a:r>
          </a:p>
          <a:p>
            <a:pPr eaLnBrk="1" hangingPunct="1"/>
            <a:r>
              <a:rPr lang="en-US" smtClean="0"/>
              <a:t>3. The datapath request and process them.</a:t>
            </a:r>
          </a:p>
          <a:p>
            <a:pPr eaLnBrk="1" hangingPunct="1"/>
            <a:r>
              <a:rPr lang="en-US" smtClean="0"/>
              <a:t>4. The operation of the datapath is controlled by the computer’s controller.</a:t>
            </a:r>
          </a:p>
          <a:p>
            <a:pPr eaLnBrk="1" hangingPunct="1"/>
            <a:r>
              <a:rPr lang="en-US" smtClean="0"/>
              <a:t>All the work done by the computer will NOT do us any good unless we can get the data back to the outside world. </a:t>
            </a:r>
          </a:p>
          <a:p>
            <a:pPr eaLnBrk="1" hangingPunct="1"/>
            <a:r>
              <a:rPr lang="en-US" smtClean="0"/>
              <a:t> 5. Getting the data back to the outside world is the job of the output devices.</a:t>
            </a:r>
          </a:p>
          <a:p>
            <a:pPr eaLnBrk="1" hangingPunct="1"/>
            <a:endParaRPr lang="en-US" smtClean="0"/>
          </a:p>
          <a:p>
            <a:pPr eaLnBrk="1" hangingPunct="1"/>
            <a:r>
              <a:rPr lang="en-US" smtClean="0"/>
              <a:t>The most COMMON way to connect these 5 components together is to use a network of busses.</a:t>
            </a:r>
          </a:p>
        </p:txBody>
      </p:sp>
      <p:sp>
        <p:nvSpPr>
          <p:cNvPr id="34819" name="Rectangle 3"/>
          <p:cNvSpPr>
            <a:spLocks noGrp="1" noRot="1" noChangeAspect="1" noChangeArrowheads="1" noTextEdit="1"/>
          </p:cNvSpPr>
          <p:nvPr>
            <p:ph type="sldImg"/>
          </p:nvPr>
        </p:nvSpPr>
        <p:spPr>
          <a:xfrm>
            <a:off x="1273175" y="617538"/>
            <a:ext cx="4781550" cy="3586162"/>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4231819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3174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6946661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2A2BFDF0-BC6B-4878-B0FE-CBEDACD39006}" type="datetime1">
              <a:rPr lang="en-US" smtClean="0"/>
              <a:t>11/14/2018</a:t>
            </a:fld>
            <a:endParaRPr lang="en-US"/>
          </a:p>
        </p:txBody>
      </p:sp>
      <p:sp>
        <p:nvSpPr>
          <p:cNvPr id="5" name="Footer Placeholder 4"/>
          <p:cNvSpPr>
            <a:spLocks noGrp="1"/>
          </p:cNvSpPr>
          <p:nvPr>
            <p:ph type="ftr" sz="quarter" idx="11"/>
          </p:nvPr>
        </p:nvSpPr>
        <p:spPr>
          <a:xfrm>
            <a:off x="1921934" y="5054602"/>
            <a:ext cx="4064860" cy="279400"/>
          </a:xfrm>
        </p:spPr>
        <p:txBody>
          <a:bodyPr/>
          <a:lstStyle/>
          <a:p>
            <a:r>
              <a:rPr lang="en-US" smtClean="0"/>
              <a:t>USC Upstate, 27 Feb 2018</a:t>
            </a:r>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E37414DE-F678-4EE7-9EAD-7B639402245E}"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3464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60FA8A-9414-419C-A1B6-F05C352D81E6}" type="datetime1">
              <a:rPr lang="en-US" smtClean="0"/>
              <a:t>11/14/2018</a:t>
            </a:fld>
            <a:endParaRPr lang="en-US"/>
          </a:p>
        </p:txBody>
      </p:sp>
      <p:sp>
        <p:nvSpPr>
          <p:cNvPr id="6" name="Footer Placeholder 5"/>
          <p:cNvSpPr>
            <a:spLocks noGrp="1"/>
          </p:cNvSpPr>
          <p:nvPr>
            <p:ph type="ftr" sz="quarter" idx="11"/>
          </p:nvPr>
        </p:nvSpPr>
        <p:spPr/>
        <p:txBody>
          <a:bodyPr/>
          <a:lstStyle/>
          <a:p>
            <a:r>
              <a:rPr lang="en-US" smtClean="0"/>
              <a:t>USC Upstate, 27 Feb 2018</a:t>
            </a:r>
            <a:endParaRPr lang="en-US"/>
          </a:p>
        </p:txBody>
      </p:sp>
      <p:sp>
        <p:nvSpPr>
          <p:cNvPr id="7" name="Slide Number Placeholder 6"/>
          <p:cNvSpPr>
            <a:spLocks noGrp="1"/>
          </p:cNvSpPr>
          <p:nvPr>
            <p:ph type="sldNum" sz="quarter" idx="12"/>
          </p:nvPr>
        </p:nvSpPr>
        <p:spPr/>
        <p:txBody>
          <a:bodyPr/>
          <a:lstStyle/>
          <a:p>
            <a:fld id="{E37414DE-F678-4EE7-9EAD-7B639402245E}" type="slidenum">
              <a:rPr lang="en-US" smtClean="0"/>
              <a:t>‹#›</a:t>
            </a:fld>
            <a:endParaRPr lang="en-US"/>
          </a:p>
        </p:txBody>
      </p:sp>
    </p:spTree>
    <p:extLst>
      <p:ext uri="{BB962C8B-B14F-4D97-AF65-F5344CB8AC3E}">
        <p14:creationId xmlns:p14="http://schemas.microsoft.com/office/powerpoint/2010/main" val="1893750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4E28A0-2375-42D0-ACA7-8C47CF48DF50}"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2439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03FFED-1387-462E-8FBC-4C0389BAFEDA}"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smtClean="0">
                <a:solidFill>
                  <a:schemeClr val="tx1"/>
                </a:solidFill>
                <a:effectLst/>
              </a:rPr>
              <a:t>“</a:t>
            </a:r>
            <a:endParaRPr lang="en-US" sz="7200" dirty="0">
              <a:solidFill>
                <a:schemeClr val="tx1"/>
              </a:solidFill>
              <a:effectLst/>
            </a:endParaRP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smtClean="0">
                <a:solidFill>
                  <a:schemeClr val="tx1"/>
                </a:solidFill>
                <a:effectLst/>
              </a:rPr>
              <a:t>”</a:t>
            </a:r>
            <a:endParaRPr lang="en-US" sz="7200" dirty="0">
              <a:solidFill>
                <a:schemeClr val="tx1"/>
              </a:solidFill>
              <a:effectLst/>
            </a:endParaRP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3470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25AB40-E574-487F-9065-39F531F4A021}"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spTree>
    <p:extLst>
      <p:ext uri="{BB962C8B-B14F-4D97-AF65-F5344CB8AC3E}">
        <p14:creationId xmlns:p14="http://schemas.microsoft.com/office/powerpoint/2010/main" val="1751762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1D2E67-7AFF-4C70-8D7F-396B1827E89E}"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smtClean="0">
                <a:solidFill>
                  <a:schemeClr val="tx1"/>
                </a:solidFill>
                <a:effectLst/>
              </a:rPr>
              <a:t>“</a:t>
            </a:r>
            <a:endParaRPr lang="en-US" sz="8000" dirty="0">
              <a:solidFill>
                <a:schemeClr val="tx1"/>
              </a:solidFill>
              <a:effectLst/>
            </a:endParaRP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smtClean="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437137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BD90C0-120B-4C69-912E-D6B64A5298FB}"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798707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3BBEF2-5102-4894-BEF1-CEAC36FEC95B}"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2393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C9A50-ADBC-4738-B39D-A154D14848BB}"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84368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71" b="1" i="0">
                <a:solidFill>
                  <a:srgbClr val="00703C"/>
                </a:solidFill>
                <a:latin typeface="Arial"/>
                <a:cs typeface="Arial"/>
              </a:defRPr>
            </a:lvl1pPr>
          </a:lstStyle>
          <a:p>
            <a:endParaRPr/>
          </a:p>
        </p:txBody>
      </p:sp>
      <p:sp>
        <p:nvSpPr>
          <p:cNvPr id="3" name="Holder 3"/>
          <p:cNvSpPr>
            <a:spLocks noGrp="1"/>
          </p:cNvSpPr>
          <p:nvPr>
            <p:ph sz="half" idx="2"/>
          </p:nvPr>
        </p:nvSpPr>
        <p:spPr>
          <a:xfrm>
            <a:off x="457200" y="1577340"/>
            <a:ext cx="397764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369332"/>
          </a:xfrm>
          <a:prstGeom prst="rect">
            <a:avLst/>
          </a:prstGeom>
        </p:spPr>
        <p:txBody>
          <a:bodyPr wrap="square" lIns="0" tIns="0" rIns="0" bIns="0">
            <a:spAutoFit/>
          </a:bodyPr>
          <a:lstStyle>
            <a:lvl1pPr>
              <a:defRPr/>
            </a:lvl1pPr>
          </a:lstStyle>
          <a:p>
            <a:endParaRPr/>
          </a:p>
        </p:txBody>
      </p:sp>
      <p:sp>
        <p:nvSpPr>
          <p:cNvPr id="8" name="Holder 4"/>
          <p:cNvSpPr>
            <a:spLocks noGrp="1"/>
          </p:cNvSpPr>
          <p:nvPr>
            <p:ph type="ftr" sz="quarter" idx="5"/>
          </p:nvPr>
        </p:nvSpPr>
        <p:spPr>
          <a:xfrm>
            <a:off x="3048000" y="6457145"/>
            <a:ext cx="2926080" cy="153888"/>
          </a:xfrm>
          <a:prstGeom prst="rect">
            <a:avLst/>
          </a:prstGeom>
        </p:spPr>
        <p:txBody>
          <a:bodyPr wrap="square" lIns="0" tIns="0" rIns="0" bIns="0">
            <a:spAutoFit/>
          </a:bodyPr>
          <a:lstStyle>
            <a:lvl1pPr algn="ctr">
              <a:defRPr>
                <a:solidFill>
                  <a:srgbClr val="000000"/>
                </a:solidFill>
                <a:latin typeface="Cambria"/>
                <a:cs typeface="Cambria"/>
              </a:defRPr>
            </a:lvl1pPr>
          </a:lstStyle>
          <a:p>
            <a:r>
              <a:rPr lang="en-US" dirty="0" smtClean="0"/>
              <a:t>Rajasekhar</a:t>
            </a:r>
            <a:endParaRPr lang="en-US" dirty="0"/>
          </a:p>
        </p:txBody>
      </p:sp>
    </p:spTree>
    <p:extLst>
      <p:ext uri="{BB962C8B-B14F-4D97-AF65-F5344CB8AC3E}">
        <p14:creationId xmlns:p14="http://schemas.microsoft.com/office/powerpoint/2010/main" val="40655570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E6003C-4810-4A49-983E-07682957FE21}"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spTree>
    <p:extLst>
      <p:ext uri="{BB962C8B-B14F-4D97-AF65-F5344CB8AC3E}">
        <p14:creationId xmlns:p14="http://schemas.microsoft.com/office/powerpoint/2010/main" val="363824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B0C3B7-97CD-4C18-A3B5-B56B24BA388E}" type="datetime1">
              <a:rPr lang="en-US" smtClean="0"/>
              <a:t>11/14/2018</a:t>
            </a:fld>
            <a:endParaRPr lang="en-US"/>
          </a:p>
        </p:txBody>
      </p:sp>
      <p:sp>
        <p:nvSpPr>
          <p:cNvPr id="5" name="Footer Placeholder 4"/>
          <p:cNvSpPr>
            <a:spLocks noGrp="1"/>
          </p:cNvSpPr>
          <p:nvPr>
            <p:ph type="ftr" sz="quarter" idx="11"/>
          </p:nvPr>
        </p:nvSpPr>
        <p:spPr/>
        <p:txBody>
          <a:bodyPr/>
          <a:lstStyle/>
          <a:p>
            <a:r>
              <a:rPr lang="en-US" smtClean="0"/>
              <a:t>USC Upstate, 27 Feb 2018</a:t>
            </a:r>
            <a:endParaRPr lang="en-US"/>
          </a:p>
        </p:txBody>
      </p:sp>
      <p:sp>
        <p:nvSpPr>
          <p:cNvPr id="6" name="Slide Number Placeholder 5"/>
          <p:cNvSpPr>
            <a:spLocks noGrp="1"/>
          </p:cNvSpPr>
          <p:nvPr>
            <p:ph type="sldNum" sz="quarter" idx="12"/>
          </p:nvPr>
        </p:nvSpPr>
        <p:spPr/>
        <p:txBody>
          <a:bodyPr/>
          <a:lstStyle/>
          <a:p>
            <a:fld id="{E37414DE-F678-4EE7-9EAD-7B639402245E}"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080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F57893-D22F-4317-A749-7DC7FB0F08BC}" type="datetime1">
              <a:rPr lang="en-US" smtClean="0"/>
              <a:t>11/14/2018</a:t>
            </a:fld>
            <a:endParaRPr lang="en-US"/>
          </a:p>
        </p:txBody>
      </p:sp>
      <p:sp>
        <p:nvSpPr>
          <p:cNvPr id="6" name="Footer Placeholder 5"/>
          <p:cNvSpPr>
            <a:spLocks noGrp="1"/>
          </p:cNvSpPr>
          <p:nvPr>
            <p:ph type="ftr" sz="quarter" idx="11"/>
          </p:nvPr>
        </p:nvSpPr>
        <p:spPr/>
        <p:txBody>
          <a:bodyPr/>
          <a:lstStyle/>
          <a:p>
            <a:r>
              <a:rPr lang="en-US" smtClean="0"/>
              <a:t>USC Upstate, 27 Feb 2018</a:t>
            </a:r>
            <a:endParaRPr lang="en-US"/>
          </a:p>
        </p:txBody>
      </p:sp>
      <p:sp>
        <p:nvSpPr>
          <p:cNvPr id="7" name="Slide Number Placeholder 6"/>
          <p:cNvSpPr>
            <a:spLocks noGrp="1"/>
          </p:cNvSpPr>
          <p:nvPr>
            <p:ph type="sldNum" sz="quarter" idx="12"/>
          </p:nvPr>
        </p:nvSpPr>
        <p:spPr/>
        <p:txBody>
          <a:bodyPr/>
          <a:lstStyle/>
          <a:p>
            <a:fld id="{E37414DE-F678-4EE7-9EAD-7B639402245E}" type="slidenum">
              <a:rPr lang="en-US" smtClean="0"/>
              <a:t>‹#›</a:t>
            </a:fld>
            <a:endParaRPr lang="en-US"/>
          </a:p>
        </p:txBody>
      </p:sp>
    </p:spTree>
    <p:extLst>
      <p:ext uri="{BB962C8B-B14F-4D97-AF65-F5344CB8AC3E}">
        <p14:creationId xmlns:p14="http://schemas.microsoft.com/office/powerpoint/2010/main" val="319341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A422C0-1D20-477C-A2AA-34CEEACEEB21}" type="datetime1">
              <a:rPr lang="en-US" smtClean="0"/>
              <a:t>11/14/2018</a:t>
            </a:fld>
            <a:endParaRPr lang="en-US"/>
          </a:p>
        </p:txBody>
      </p:sp>
      <p:sp>
        <p:nvSpPr>
          <p:cNvPr id="8" name="Footer Placeholder 7"/>
          <p:cNvSpPr>
            <a:spLocks noGrp="1"/>
          </p:cNvSpPr>
          <p:nvPr>
            <p:ph type="ftr" sz="quarter" idx="11"/>
          </p:nvPr>
        </p:nvSpPr>
        <p:spPr/>
        <p:txBody>
          <a:bodyPr/>
          <a:lstStyle/>
          <a:p>
            <a:r>
              <a:rPr lang="en-US" smtClean="0"/>
              <a:t>USC Upstate, 27 Feb 2018</a:t>
            </a:r>
            <a:endParaRPr lang="en-US"/>
          </a:p>
        </p:txBody>
      </p:sp>
      <p:sp>
        <p:nvSpPr>
          <p:cNvPr id="9" name="Slide Number Placeholder 8"/>
          <p:cNvSpPr>
            <a:spLocks noGrp="1"/>
          </p:cNvSpPr>
          <p:nvPr>
            <p:ph type="sldNum" sz="quarter" idx="12"/>
          </p:nvPr>
        </p:nvSpPr>
        <p:spPr/>
        <p:txBody>
          <a:bodyPr/>
          <a:lstStyle/>
          <a:p>
            <a:fld id="{E37414DE-F678-4EE7-9EAD-7B639402245E}"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9933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5B8912-2D8A-4A49-9DC9-67ECF6C188CA}" type="datetime1">
              <a:rPr lang="en-US" smtClean="0"/>
              <a:t>11/14/2018</a:t>
            </a:fld>
            <a:endParaRPr lang="en-US"/>
          </a:p>
        </p:txBody>
      </p:sp>
      <p:sp>
        <p:nvSpPr>
          <p:cNvPr id="4" name="Footer Placeholder 3"/>
          <p:cNvSpPr>
            <a:spLocks noGrp="1"/>
          </p:cNvSpPr>
          <p:nvPr>
            <p:ph type="ftr" sz="quarter" idx="11"/>
          </p:nvPr>
        </p:nvSpPr>
        <p:spPr/>
        <p:txBody>
          <a:bodyPr/>
          <a:lstStyle/>
          <a:p>
            <a:r>
              <a:rPr lang="en-US" smtClean="0"/>
              <a:t>USC Upstate, 27 Feb 2018</a:t>
            </a:r>
            <a:endParaRPr lang="en-US"/>
          </a:p>
        </p:txBody>
      </p:sp>
      <p:sp>
        <p:nvSpPr>
          <p:cNvPr id="5" name="Slide Number Placeholder 4"/>
          <p:cNvSpPr>
            <a:spLocks noGrp="1"/>
          </p:cNvSpPr>
          <p:nvPr>
            <p:ph type="sldNum" sz="quarter" idx="12"/>
          </p:nvPr>
        </p:nvSpPr>
        <p:spPr/>
        <p:txBody>
          <a:bodyPr/>
          <a:lstStyle/>
          <a:p>
            <a:fld id="{E37414DE-F678-4EE7-9EAD-7B639402245E}"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0844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F8868-C4DF-4EDE-A4CA-72CE65D3D43B}" type="datetime1">
              <a:rPr lang="en-US" smtClean="0"/>
              <a:t>11/14/2018</a:t>
            </a:fld>
            <a:endParaRPr lang="en-US"/>
          </a:p>
        </p:txBody>
      </p:sp>
      <p:sp>
        <p:nvSpPr>
          <p:cNvPr id="3" name="Footer Placeholder 2"/>
          <p:cNvSpPr>
            <a:spLocks noGrp="1"/>
          </p:cNvSpPr>
          <p:nvPr>
            <p:ph type="ftr" sz="quarter" idx="11"/>
          </p:nvPr>
        </p:nvSpPr>
        <p:spPr/>
        <p:txBody>
          <a:bodyPr/>
          <a:lstStyle/>
          <a:p>
            <a:r>
              <a:rPr lang="en-US" smtClean="0"/>
              <a:t>USC Upstate, 27 Feb 2018</a:t>
            </a:r>
            <a:endParaRPr lang="en-US"/>
          </a:p>
        </p:txBody>
      </p:sp>
      <p:sp>
        <p:nvSpPr>
          <p:cNvPr id="4" name="Slide Number Placeholder 3"/>
          <p:cNvSpPr>
            <a:spLocks noGrp="1"/>
          </p:cNvSpPr>
          <p:nvPr>
            <p:ph type="sldNum" sz="quarter" idx="12"/>
          </p:nvPr>
        </p:nvSpPr>
        <p:spPr/>
        <p:txBody>
          <a:bodyPr/>
          <a:lstStyle/>
          <a:p>
            <a:fld id="{E37414DE-F678-4EE7-9EAD-7B639402245E}" type="slidenum">
              <a:rPr lang="en-US" smtClean="0"/>
              <a:t>‹#›</a:t>
            </a:fld>
            <a:endParaRPr lang="en-US"/>
          </a:p>
        </p:txBody>
      </p:sp>
    </p:spTree>
    <p:extLst>
      <p:ext uri="{BB962C8B-B14F-4D97-AF65-F5344CB8AC3E}">
        <p14:creationId xmlns:p14="http://schemas.microsoft.com/office/powerpoint/2010/main" val="3869574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68FE4D-D92B-4C34-A129-1B2A04785BCB}" type="datetime1">
              <a:rPr lang="en-US" smtClean="0"/>
              <a:t>11/14/2018</a:t>
            </a:fld>
            <a:endParaRPr lang="en-US"/>
          </a:p>
        </p:txBody>
      </p:sp>
      <p:sp>
        <p:nvSpPr>
          <p:cNvPr id="6" name="Footer Placeholder 5"/>
          <p:cNvSpPr>
            <a:spLocks noGrp="1"/>
          </p:cNvSpPr>
          <p:nvPr>
            <p:ph type="ftr" sz="quarter" idx="11"/>
          </p:nvPr>
        </p:nvSpPr>
        <p:spPr/>
        <p:txBody>
          <a:bodyPr/>
          <a:lstStyle/>
          <a:p>
            <a:r>
              <a:rPr lang="en-US" smtClean="0"/>
              <a:t>USC Upstate, 27 Feb 2018</a:t>
            </a:r>
            <a:endParaRPr lang="en-US"/>
          </a:p>
        </p:txBody>
      </p:sp>
      <p:sp>
        <p:nvSpPr>
          <p:cNvPr id="7" name="Slide Number Placeholder 6"/>
          <p:cNvSpPr>
            <a:spLocks noGrp="1"/>
          </p:cNvSpPr>
          <p:nvPr>
            <p:ph type="sldNum" sz="quarter" idx="12"/>
          </p:nvPr>
        </p:nvSpPr>
        <p:spPr/>
        <p:txBody>
          <a:bodyPr/>
          <a:lstStyle/>
          <a:p>
            <a:fld id="{E37414DE-F678-4EE7-9EAD-7B639402245E}"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9521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635F5-2ED4-456D-9587-1B8A1FE90AD1}" type="datetime1">
              <a:rPr lang="en-US" smtClean="0"/>
              <a:t>11/14/2018</a:t>
            </a:fld>
            <a:endParaRPr lang="en-US"/>
          </a:p>
        </p:txBody>
      </p:sp>
      <p:sp>
        <p:nvSpPr>
          <p:cNvPr id="6" name="Footer Placeholder 5"/>
          <p:cNvSpPr>
            <a:spLocks noGrp="1"/>
          </p:cNvSpPr>
          <p:nvPr>
            <p:ph type="ftr" sz="quarter" idx="11"/>
          </p:nvPr>
        </p:nvSpPr>
        <p:spPr/>
        <p:txBody>
          <a:bodyPr/>
          <a:lstStyle/>
          <a:p>
            <a:r>
              <a:rPr lang="en-US" smtClean="0"/>
              <a:t>USC Upstate, 27 Feb 2018</a:t>
            </a:r>
            <a:endParaRPr lang="en-US"/>
          </a:p>
        </p:txBody>
      </p:sp>
      <p:sp>
        <p:nvSpPr>
          <p:cNvPr id="7" name="Slide Number Placeholder 6"/>
          <p:cNvSpPr>
            <a:spLocks noGrp="1"/>
          </p:cNvSpPr>
          <p:nvPr>
            <p:ph type="sldNum" sz="quarter" idx="12"/>
          </p:nvPr>
        </p:nvSpPr>
        <p:spPr/>
        <p:txBody>
          <a:bodyPr/>
          <a:lstStyle/>
          <a:p>
            <a:fld id="{E37414DE-F678-4EE7-9EAD-7B639402245E}" type="slidenum">
              <a:rPr lang="en-US" smtClean="0"/>
              <a:t>‹#›</a:t>
            </a:fld>
            <a:endParaRPr lang="en-US"/>
          </a:p>
        </p:txBody>
      </p:sp>
      <p:sp>
        <p:nvSpPr>
          <p:cNvPr id="17" name="Picture Placeholder 2"/>
          <p:cNvSpPr>
            <a:spLocks noGrp="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p14="http://schemas.microsoft.com/office/powerpoint/2010/main" val="2378120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F79A34-E34C-4FAD-93D2-3707A35D19E6}" type="datetime1">
              <a:rPr lang="en-US" smtClean="0"/>
              <a:t>11/14/2018</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USC Upstate, 27 Feb 2018</a:t>
            </a:r>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7414DE-F678-4EE7-9EAD-7B639402245E}" type="slidenum">
              <a:rPr lang="en-US" smtClean="0"/>
              <a:t>‹#›</a:t>
            </a:fld>
            <a:endParaRPr lang="en-US"/>
          </a:p>
        </p:txBody>
      </p:sp>
    </p:spTree>
    <p:extLst>
      <p:ext uri="{BB962C8B-B14F-4D97-AF65-F5344CB8AC3E}">
        <p14:creationId xmlns:p14="http://schemas.microsoft.com/office/powerpoint/2010/main" val="2678448717"/>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Lst>
  <p:hf hd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ctrTitle"/>
          </p:nvPr>
        </p:nvSpPr>
        <p:spPr bwMode="auto">
          <a:xfrm>
            <a:off x="609600" y="2286000"/>
            <a:ext cx="7772400" cy="1057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gn="ctr"/>
            <a:r>
              <a:rPr lang="en-US" sz="2400" b="1" dirty="0" smtClean="0">
                <a:solidFill>
                  <a:schemeClr val="tx1"/>
                </a:solidFill>
              </a:rPr>
              <a:t>CSCIU 210 Computer Organization</a:t>
            </a:r>
            <a:r>
              <a:rPr lang="en-US" sz="2400" dirty="0" smtClean="0">
                <a:solidFill>
                  <a:schemeClr val="tx1"/>
                </a:solidFill>
              </a:rPr>
              <a:t/>
            </a:r>
            <a:br>
              <a:rPr lang="en-US" sz="2400" dirty="0" smtClean="0">
                <a:solidFill>
                  <a:schemeClr val="tx1"/>
                </a:solidFill>
              </a:rPr>
            </a:br>
            <a:r>
              <a:rPr lang="en-US" sz="2400" dirty="0" smtClean="0">
                <a:solidFill>
                  <a:schemeClr val="tx1"/>
                </a:solidFill>
              </a:rPr>
              <a:t>AKM Jahangir A </a:t>
            </a:r>
            <a:r>
              <a:rPr lang="en-US" sz="2400" dirty="0" err="1" smtClean="0">
                <a:solidFill>
                  <a:schemeClr val="tx1"/>
                </a:solidFill>
              </a:rPr>
              <a:t>Majumder,</a:t>
            </a:r>
            <a:r>
              <a:rPr lang="en-US" sz="2400" dirty="0" smtClean="0">
                <a:solidFill>
                  <a:schemeClr val="tx1"/>
                </a:solidFill>
              </a:rPr>
              <a:t> PhD</a:t>
            </a:r>
          </a:p>
        </p:txBody>
      </p:sp>
      <p:sp>
        <p:nvSpPr>
          <p:cNvPr id="12291" name="Rectangle 6"/>
          <p:cNvSpPr>
            <a:spLocks noGrp="1" noChangeArrowheads="1"/>
          </p:cNvSpPr>
          <p:nvPr>
            <p:ph type="subTitle" idx="1"/>
          </p:nvPr>
        </p:nvSpPr>
        <p:spPr>
          <a:xfrm>
            <a:off x="1219200" y="3581400"/>
            <a:ext cx="6400800" cy="609600"/>
          </a:xfrm>
        </p:spPr>
        <p:txBody>
          <a:bodyPr>
            <a:normAutofit lnSpcReduction="10000"/>
          </a:bodyPr>
          <a:lstStyle/>
          <a:p>
            <a:pPr>
              <a:lnSpc>
                <a:spcPct val="80000"/>
              </a:lnSpc>
            </a:pPr>
            <a:r>
              <a:rPr lang="en-US" sz="1800" dirty="0" smtClean="0"/>
              <a:t>Fall 2018 - Lecture </a:t>
            </a:r>
            <a:r>
              <a:rPr lang="en-US" sz="1800" dirty="0" smtClean="0"/>
              <a:t>32</a:t>
            </a:r>
            <a:endParaRPr lang="en-US" sz="1800" dirty="0" smtClean="0"/>
          </a:p>
          <a:p>
            <a:pPr>
              <a:lnSpc>
                <a:spcPct val="80000"/>
              </a:lnSpc>
            </a:pPr>
            <a:r>
              <a:rPr lang="en-US" sz="1800" dirty="0" smtClean="0"/>
              <a:t>November </a:t>
            </a:r>
            <a:r>
              <a:rPr lang="en-US" sz="1800" dirty="0" smtClean="0"/>
              <a:t>14, </a:t>
            </a:r>
            <a:r>
              <a:rPr lang="en-US" sz="1800" dirty="0" smtClean="0"/>
              <a:t>2018</a:t>
            </a:r>
          </a:p>
        </p:txBody>
      </p:sp>
      <p:sp>
        <p:nvSpPr>
          <p:cNvPr id="2" name="Slide Number Placeholder 1"/>
          <p:cNvSpPr>
            <a:spLocks noGrp="1"/>
          </p:cNvSpPr>
          <p:nvPr>
            <p:ph type="sldNum" sz="quarter" idx="12"/>
          </p:nvPr>
        </p:nvSpPr>
        <p:spPr/>
        <p:txBody>
          <a:bodyPr/>
          <a:lstStyle/>
          <a:p>
            <a:pPr>
              <a:defRPr/>
            </a:pPr>
            <a:fld id="{E81FA446-8554-4AF8-AA37-8EBC0573AF11}" type="slidenum">
              <a:rPr lang="en-US" smtClean="0"/>
              <a:pPr>
                <a:defRPr/>
              </a:pPr>
              <a:t>1</a:t>
            </a:fld>
            <a:endParaRPr lang="en-US"/>
          </a:p>
        </p:txBody>
      </p:sp>
      <p:sp>
        <p:nvSpPr>
          <p:cNvPr id="12292" name="Rectangle 6"/>
          <p:cNvSpPr txBox="1">
            <a:spLocks noChangeArrowheads="1"/>
          </p:cNvSpPr>
          <p:nvPr/>
        </p:nvSpPr>
        <p:spPr bwMode="auto">
          <a:xfrm>
            <a:off x="1600200" y="4555278"/>
            <a:ext cx="6096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20000"/>
              </a:spcBef>
            </a:pPr>
            <a:r>
              <a:rPr lang="en-US" sz="1600" b="1" i="1" dirty="0"/>
              <a:t>Note:</a:t>
            </a:r>
            <a:r>
              <a:rPr lang="en-US" sz="1600" i="1" dirty="0"/>
              <a:t>  Some slides are adapted from those used by previous instructors </a:t>
            </a:r>
            <a:r>
              <a:rPr lang="en-US" sz="1600" i="1" dirty="0" smtClean="0"/>
              <a:t>and </a:t>
            </a:r>
            <a:r>
              <a:rPr lang="en-US" sz="1600" i="1" dirty="0"/>
              <a:t>some slides include figures from the </a:t>
            </a:r>
            <a:r>
              <a:rPr lang="en-US" sz="1600" i="1" dirty="0" smtClean="0"/>
              <a:t>textbook.</a:t>
            </a:r>
            <a:endParaRPr lang="en-US" sz="1600" i="1" dirty="0"/>
          </a:p>
        </p:txBody>
      </p:sp>
    </p:spTree>
    <p:extLst>
      <p:ext uri="{BB962C8B-B14F-4D97-AF65-F5344CB8AC3E}">
        <p14:creationId xmlns:p14="http://schemas.microsoft.com/office/powerpoint/2010/main" val="2034651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609600" y="152400"/>
            <a:ext cx="8077200" cy="1303337"/>
          </a:xfrm>
        </p:spPr>
        <p:txBody>
          <a:bodyPr/>
          <a:lstStyle/>
          <a:p>
            <a:pPr eaLnBrk="1" hangingPunct="1"/>
            <a:r>
              <a:rPr lang="en-US" b="1" dirty="0" smtClean="0"/>
              <a:t>The ALU Diagram</a:t>
            </a:r>
          </a:p>
        </p:txBody>
      </p:sp>
      <p:pic>
        <p:nvPicPr>
          <p:cNvPr id="4099" name="Picture 4" descr="15~Figure_B"/>
          <p:cNvPicPr>
            <a:picLocks noChangeAspect="1" noChangeArrowheads="1"/>
          </p:cNvPicPr>
          <p:nvPr/>
        </p:nvPicPr>
        <p:blipFill>
          <a:blip r:embed="rId2">
            <a:extLst>
              <a:ext uri="{28A0092B-C50C-407E-A947-70E740481C1C}">
                <a14:useLocalDpi xmlns:a14="http://schemas.microsoft.com/office/drawing/2010/main" val="0"/>
              </a:ext>
            </a:extLst>
          </a:blip>
          <a:srcRect t="49934"/>
          <a:stretch>
            <a:fillRect/>
          </a:stretch>
        </p:blipFill>
        <p:spPr bwMode="auto">
          <a:xfrm>
            <a:off x="6096000" y="3733800"/>
            <a:ext cx="2770188"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5" descr="15~Figure_B"/>
          <p:cNvPicPr>
            <a:picLocks noChangeAspect="1" noChangeArrowheads="1"/>
          </p:cNvPicPr>
          <p:nvPr/>
        </p:nvPicPr>
        <p:blipFill>
          <a:blip r:embed="rId2">
            <a:extLst>
              <a:ext uri="{28A0092B-C50C-407E-A947-70E740481C1C}">
                <a14:useLocalDpi xmlns:a14="http://schemas.microsoft.com/office/drawing/2010/main" val="0"/>
              </a:ext>
            </a:extLst>
          </a:blip>
          <a:srcRect b="53067"/>
          <a:stretch>
            <a:fillRect/>
          </a:stretch>
        </p:blipFill>
        <p:spPr bwMode="auto">
          <a:xfrm>
            <a:off x="6019800" y="1143000"/>
            <a:ext cx="2778125" cy="233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13" descr="17~Figure_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71600"/>
            <a:ext cx="4891088" cy="464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AutoShape 14"/>
          <p:cNvSpPr>
            <a:spLocks noChangeArrowheads="1"/>
          </p:cNvSpPr>
          <p:nvPr/>
        </p:nvSpPr>
        <p:spPr bwMode="auto">
          <a:xfrm>
            <a:off x="3352800" y="1066800"/>
            <a:ext cx="2819400" cy="2057400"/>
          </a:xfrm>
          <a:prstGeom prst="roundRect">
            <a:avLst>
              <a:gd name="adj" fmla="val 1247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488" tIns="44450" rIns="90488" bIns="44450"/>
          <a:lstStyle/>
          <a:p>
            <a:pPr marL="342900" indent="-342900" eaLnBrk="0" hangingPunct="0">
              <a:spcBef>
                <a:spcPct val="20000"/>
              </a:spcBef>
            </a:pPr>
            <a:r>
              <a:rPr lang="en-US" sz="1800" b="1" dirty="0">
                <a:solidFill>
                  <a:srgbClr val="C00000"/>
                </a:solidFill>
                <a:latin typeface="Arial" pitchFamily="34" charset="0"/>
              </a:rPr>
              <a:t>ALU control lines:</a:t>
            </a:r>
            <a:br>
              <a:rPr lang="en-US" sz="1800" b="1" dirty="0">
                <a:solidFill>
                  <a:srgbClr val="C00000"/>
                </a:solidFill>
                <a:latin typeface="Arial" pitchFamily="34" charset="0"/>
              </a:rPr>
            </a:br>
            <a:r>
              <a:rPr lang="en-US" sz="1800" b="1" dirty="0">
                <a:solidFill>
                  <a:srgbClr val="C00000"/>
                </a:solidFill>
                <a:latin typeface="Courier New" pitchFamily="49" charset="0"/>
              </a:rPr>
              <a:t>0000 = and</a:t>
            </a:r>
            <a:br>
              <a:rPr lang="en-US" sz="1800" b="1" dirty="0">
                <a:solidFill>
                  <a:srgbClr val="C00000"/>
                </a:solidFill>
                <a:latin typeface="Courier New" pitchFamily="49" charset="0"/>
              </a:rPr>
            </a:br>
            <a:r>
              <a:rPr lang="en-US" sz="1800" b="1" dirty="0">
                <a:solidFill>
                  <a:srgbClr val="C00000"/>
                </a:solidFill>
                <a:latin typeface="Courier New" pitchFamily="49" charset="0"/>
              </a:rPr>
              <a:t>0001 = or</a:t>
            </a:r>
            <a:br>
              <a:rPr lang="en-US" sz="1800" b="1" dirty="0">
                <a:solidFill>
                  <a:srgbClr val="C00000"/>
                </a:solidFill>
                <a:latin typeface="Courier New" pitchFamily="49" charset="0"/>
              </a:rPr>
            </a:br>
            <a:r>
              <a:rPr lang="en-US" sz="1800" b="1" dirty="0">
                <a:solidFill>
                  <a:srgbClr val="C00000"/>
                </a:solidFill>
                <a:latin typeface="Courier New" pitchFamily="49" charset="0"/>
              </a:rPr>
              <a:t>0010 = add</a:t>
            </a:r>
            <a:br>
              <a:rPr lang="en-US" sz="1800" b="1" dirty="0">
                <a:solidFill>
                  <a:srgbClr val="C00000"/>
                </a:solidFill>
                <a:latin typeface="Courier New" pitchFamily="49" charset="0"/>
              </a:rPr>
            </a:br>
            <a:r>
              <a:rPr lang="en-US" sz="1800" b="1" dirty="0">
                <a:solidFill>
                  <a:srgbClr val="C00000"/>
                </a:solidFill>
                <a:latin typeface="Courier New" pitchFamily="49" charset="0"/>
              </a:rPr>
              <a:t>0110 = subtract</a:t>
            </a:r>
            <a:br>
              <a:rPr lang="en-US" sz="1800" b="1" dirty="0">
                <a:solidFill>
                  <a:srgbClr val="C00000"/>
                </a:solidFill>
                <a:latin typeface="Courier New" pitchFamily="49" charset="0"/>
              </a:rPr>
            </a:br>
            <a:r>
              <a:rPr lang="en-US" sz="1800" b="1" dirty="0">
                <a:solidFill>
                  <a:srgbClr val="C00000"/>
                </a:solidFill>
                <a:latin typeface="Courier New" pitchFamily="49" charset="0"/>
              </a:rPr>
              <a:t>0111 = </a:t>
            </a:r>
            <a:r>
              <a:rPr lang="en-US" sz="1800" b="1" dirty="0" err="1">
                <a:solidFill>
                  <a:srgbClr val="C00000"/>
                </a:solidFill>
                <a:latin typeface="Courier New" pitchFamily="49" charset="0"/>
              </a:rPr>
              <a:t>slt</a:t>
            </a:r>
            <a:r>
              <a:rPr lang="en-US" sz="1800" b="1" dirty="0">
                <a:solidFill>
                  <a:srgbClr val="C00000"/>
                </a:solidFill>
                <a:latin typeface="Courier New" pitchFamily="49" charset="0"/>
              </a:rPr>
              <a:t/>
            </a:r>
            <a:br>
              <a:rPr lang="en-US" sz="1800" b="1" dirty="0">
                <a:solidFill>
                  <a:srgbClr val="C00000"/>
                </a:solidFill>
                <a:latin typeface="Courier New" pitchFamily="49" charset="0"/>
              </a:rPr>
            </a:br>
            <a:r>
              <a:rPr lang="en-US" sz="1800" b="1" dirty="0">
                <a:solidFill>
                  <a:srgbClr val="C00000"/>
                </a:solidFill>
                <a:latin typeface="Courier New" pitchFamily="49" charset="0"/>
              </a:rPr>
              <a:t>1100 = NOR</a:t>
            </a:r>
            <a:endParaRPr lang="en-US" sz="2400" b="1" dirty="0">
              <a:solidFill>
                <a:srgbClr val="C00000"/>
              </a:solidFill>
              <a:latin typeface="Courier New" pitchFamily="49" charset="0"/>
            </a:endParaRPr>
          </a:p>
        </p:txBody>
      </p:sp>
      <p:sp>
        <p:nvSpPr>
          <p:cNvPr id="4103" name="Text Box 15"/>
          <p:cNvSpPr txBox="1">
            <a:spLocks noChangeArrowheads="1"/>
          </p:cNvSpPr>
          <p:nvPr/>
        </p:nvSpPr>
        <p:spPr bwMode="auto">
          <a:xfrm>
            <a:off x="7772400" y="32004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sz="1600" dirty="0"/>
              <a:t>ALU 0~30</a:t>
            </a:r>
          </a:p>
        </p:txBody>
      </p:sp>
      <p:sp>
        <p:nvSpPr>
          <p:cNvPr id="4104" name="Text Box 16"/>
          <p:cNvSpPr txBox="1">
            <a:spLocks noChangeArrowheads="1"/>
          </p:cNvSpPr>
          <p:nvPr/>
        </p:nvSpPr>
        <p:spPr bwMode="auto">
          <a:xfrm>
            <a:off x="8382000" y="5257800"/>
            <a:ext cx="1014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sz="1600" dirty="0"/>
              <a:t>ALU 31</a:t>
            </a:r>
          </a:p>
        </p:txBody>
      </p:sp>
      <p:sp>
        <p:nvSpPr>
          <p:cNvPr id="9" name="TextBox 8"/>
          <p:cNvSpPr txBox="1"/>
          <p:nvPr/>
        </p:nvSpPr>
        <p:spPr>
          <a:xfrm>
            <a:off x="2057400" y="6393762"/>
            <a:ext cx="6038850" cy="461963"/>
          </a:xfrm>
          <a:prstGeom prst="rect">
            <a:avLst/>
          </a:prstGeom>
          <a:solidFill>
            <a:schemeClr val="bg1"/>
          </a:solidFill>
        </p:spPr>
        <p:txBody>
          <a:bodyPr wrap="none">
            <a:spAutoFit/>
          </a:bodyPr>
          <a:lstStyle/>
          <a:p>
            <a:pPr>
              <a:defRPr/>
            </a:pPr>
            <a:r>
              <a:rPr lang="en-US" sz="2400" b="1" dirty="0">
                <a:solidFill>
                  <a:srgbClr val="C00000"/>
                </a:solidFill>
                <a:latin typeface="+mn-lt"/>
              </a:rPr>
              <a:t>Can this ALU implement a NAND function?</a:t>
            </a:r>
          </a:p>
        </p:txBody>
      </p:sp>
    </p:spTree>
    <p:extLst>
      <p:ext uri="{BB962C8B-B14F-4D97-AF65-F5344CB8AC3E}">
        <p14:creationId xmlns:p14="http://schemas.microsoft.com/office/powerpoint/2010/main" val="3318835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533400" y="228600"/>
            <a:ext cx="8077200" cy="1303337"/>
          </a:xfrm>
        </p:spPr>
        <p:txBody>
          <a:bodyPr>
            <a:normAutofit/>
          </a:bodyPr>
          <a:lstStyle/>
          <a:p>
            <a:pPr eaLnBrk="1" hangingPunct="1"/>
            <a:r>
              <a:rPr lang="en-US" sz="3200" b="1" dirty="0" smtClean="0">
                <a:solidFill>
                  <a:schemeClr val="tx1"/>
                </a:solidFill>
              </a:rPr>
              <a:t>Introduction to Sequential Circuits</a:t>
            </a:r>
          </a:p>
        </p:txBody>
      </p:sp>
      <p:sp>
        <p:nvSpPr>
          <p:cNvPr id="10243" name="AutoShape 3"/>
          <p:cNvSpPr>
            <a:spLocks noGrp="1" noChangeArrowheads="1"/>
          </p:cNvSpPr>
          <p:nvPr>
            <p:ph type="body" idx="4294967295"/>
          </p:nvPr>
        </p:nvSpPr>
        <p:spPr>
          <a:xfrm>
            <a:off x="457200" y="2057400"/>
            <a:ext cx="6119813" cy="4206875"/>
          </a:xfrm>
        </p:spPr>
        <p:txBody>
          <a:bodyPr>
            <a:normAutofit lnSpcReduction="10000"/>
          </a:bodyPr>
          <a:lstStyle/>
          <a:p>
            <a:pPr eaLnBrk="1" hangingPunct="1">
              <a:lnSpc>
                <a:spcPct val="90000"/>
              </a:lnSpc>
            </a:pPr>
            <a:r>
              <a:rPr lang="en-US" sz="2400" b="0" dirty="0" smtClean="0">
                <a:latin typeface="Times New Roman" panose="02020603050405020304" pitchFamily="18" charset="0"/>
                <a:cs typeface="Times New Roman" panose="02020603050405020304" pitchFamily="18" charset="0"/>
              </a:rPr>
              <a:t>A Sequential                                                    circuit contains:</a:t>
            </a:r>
          </a:p>
          <a:p>
            <a:pPr lvl="1" eaLnBrk="1" hangingPunct="1">
              <a:lnSpc>
                <a:spcPct val="90000"/>
              </a:lnSpc>
            </a:pPr>
            <a:r>
              <a:rPr lang="en-US" sz="2000" b="0" dirty="0" smtClean="0">
                <a:latin typeface="Times New Roman" panose="02020603050405020304" pitchFamily="18" charset="0"/>
                <a:cs typeface="Times New Roman" panose="02020603050405020304" pitchFamily="18" charset="0"/>
              </a:rPr>
              <a:t>Storage elements:</a:t>
            </a:r>
            <a:br>
              <a:rPr lang="en-US" sz="2000" b="0" dirty="0" smtClean="0">
                <a:latin typeface="Times New Roman" panose="02020603050405020304" pitchFamily="18" charset="0"/>
                <a:cs typeface="Times New Roman" panose="02020603050405020304" pitchFamily="18" charset="0"/>
              </a:rPr>
            </a:br>
            <a:r>
              <a:rPr lang="en-US" sz="2000" b="1" dirty="0" smtClean="0">
                <a:solidFill>
                  <a:srgbClr val="C00000"/>
                </a:solidFill>
                <a:latin typeface="Times New Roman" panose="02020603050405020304" pitchFamily="18" charset="0"/>
                <a:cs typeface="Times New Roman" panose="02020603050405020304" pitchFamily="18" charset="0"/>
              </a:rPr>
              <a:t>Latches or Flip-Flops</a:t>
            </a:r>
            <a:r>
              <a:rPr lang="en-US" sz="2000" b="0" dirty="0" smtClean="0">
                <a:latin typeface="Times New Roman" panose="02020603050405020304" pitchFamily="18" charset="0"/>
                <a:cs typeface="Times New Roman" panose="02020603050405020304" pitchFamily="18" charset="0"/>
              </a:rPr>
              <a:t> </a:t>
            </a:r>
          </a:p>
          <a:p>
            <a:pPr lvl="1" eaLnBrk="1" hangingPunct="1">
              <a:lnSpc>
                <a:spcPct val="90000"/>
              </a:lnSpc>
            </a:pPr>
            <a:r>
              <a:rPr lang="en-US" sz="2000" b="0" dirty="0" smtClean="0">
                <a:latin typeface="Times New Roman" panose="02020603050405020304" pitchFamily="18" charset="0"/>
                <a:cs typeface="Times New Roman" panose="02020603050405020304" pitchFamily="18" charset="0"/>
              </a:rPr>
              <a:t>Combinatorial Logic:</a:t>
            </a:r>
          </a:p>
          <a:p>
            <a:pPr lvl="2" eaLnBrk="1" hangingPunct="1">
              <a:lnSpc>
                <a:spcPct val="90000"/>
              </a:lnSpc>
            </a:pPr>
            <a:r>
              <a:rPr lang="en-US" sz="1800" b="1" dirty="0" smtClean="0">
                <a:latin typeface="Times New Roman" panose="02020603050405020304" pitchFamily="18" charset="0"/>
                <a:cs typeface="Times New Roman" panose="02020603050405020304" pitchFamily="18" charset="0"/>
              </a:rPr>
              <a:t>Implements a multiple-output switching function</a:t>
            </a:r>
          </a:p>
          <a:p>
            <a:pPr lvl="2" eaLnBrk="1" hangingPunct="1">
              <a:lnSpc>
                <a:spcPct val="90000"/>
              </a:lnSpc>
            </a:pPr>
            <a:r>
              <a:rPr lang="en-US" sz="1800" b="1" u="sng" dirty="0" smtClean="0">
                <a:latin typeface="Times New Roman" panose="02020603050405020304" pitchFamily="18" charset="0"/>
                <a:cs typeface="Times New Roman" panose="02020603050405020304" pitchFamily="18" charset="0"/>
              </a:rPr>
              <a:t>Inputs</a:t>
            </a:r>
            <a:r>
              <a:rPr lang="en-US" sz="1800" b="1" dirty="0" smtClean="0">
                <a:latin typeface="Times New Roman" panose="02020603050405020304" pitchFamily="18" charset="0"/>
                <a:cs typeface="Times New Roman" panose="02020603050405020304" pitchFamily="18" charset="0"/>
              </a:rPr>
              <a:t> are signals from the outside.</a:t>
            </a:r>
          </a:p>
          <a:p>
            <a:pPr lvl="2" eaLnBrk="1" hangingPunct="1">
              <a:lnSpc>
                <a:spcPct val="90000"/>
              </a:lnSpc>
            </a:pPr>
            <a:r>
              <a:rPr lang="en-US" sz="1800" b="1" u="sng" dirty="0" smtClean="0">
                <a:latin typeface="Times New Roman" panose="02020603050405020304" pitchFamily="18" charset="0"/>
                <a:cs typeface="Times New Roman" panose="02020603050405020304" pitchFamily="18" charset="0"/>
              </a:rPr>
              <a:t>Outputs</a:t>
            </a:r>
            <a:r>
              <a:rPr lang="en-US" sz="1800" b="1" dirty="0" smtClean="0">
                <a:latin typeface="Times New Roman" panose="02020603050405020304" pitchFamily="18" charset="0"/>
                <a:cs typeface="Times New Roman" panose="02020603050405020304" pitchFamily="18" charset="0"/>
              </a:rPr>
              <a:t> are signals to the outside.</a:t>
            </a:r>
          </a:p>
          <a:p>
            <a:pPr lvl="2" eaLnBrk="1" hangingPunct="1">
              <a:lnSpc>
                <a:spcPct val="90000"/>
              </a:lnSpc>
            </a:pPr>
            <a:r>
              <a:rPr lang="en-US" sz="1800" b="1" dirty="0" smtClean="0">
                <a:latin typeface="Times New Roman" panose="02020603050405020304" pitchFamily="18" charset="0"/>
                <a:cs typeface="Times New Roman" panose="02020603050405020304" pitchFamily="18" charset="0"/>
              </a:rPr>
              <a:t>Other inputs, </a:t>
            </a:r>
            <a:r>
              <a:rPr lang="en-US" sz="1800" b="1" u="sng" dirty="0" smtClean="0">
                <a:latin typeface="Times New Roman" panose="02020603050405020304" pitchFamily="18" charset="0"/>
                <a:cs typeface="Times New Roman" panose="02020603050405020304" pitchFamily="18" charset="0"/>
              </a:rPr>
              <a:t>State</a:t>
            </a:r>
            <a:r>
              <a:rPr lang="en-US" sz="1800" b="1" dirty="0" smtClean="0">
                <a:latin typeface="Times New Roman" panose="02020603050405020304" pitchFamily="18" charset="0"/>
                <a:cs typeface="Times New Roman" panose="02020603050405020304" pitchFamily="18" charset="0"/>
              </a:rPr>
              <a:t> or</a:t>
            </a:r>
            <a:r>
              <a:rPr lang="en-US" sz="1800" b="1" u="sng" dirty="0" smtClean="0">
                <a:latin typeface="Times New Roman" panose="02020603050405020304" pitchFamily="18" charset="0"/>
                <a:cs typeface="Times New Roman" panose="02020603050405020304" pitchFamily="18" charset="0"/>
              </a:rPr>
              <a:t> Present State</a:t>
            </a:r>
            <a:r>
              <a:rPr lang="en-US" sz="1800" b="1" dirty="0" smtClean="0">
                <a:latin typeface="Times New Roman" panose="02020603050405020304" pitchFamily="18" charset="0"/>
                <a:cs typeface="Times New Roman" panose="02020603050405020304" pitchFamily="18" charset="0"/>
              </a:rPr>
              <a:t>, are signals from storage elements. </a:t>
            </a:r>
          </a:p>
          <a:p>
            <a:pPr lvl="2" eaLnBrk="1" hangingPunct="1">
              <a:lnSpc>
                <a:spcPct val="90000"/>
              </a:lnSpc>
            </a:pPr>
            <a:r>
              <a:rPr lang="en-US" sz="1800" b="1" dirty="0" smtClean="0">
                <a:latin typeface="Times New Roman" panose="02020603050405020304" pitchFamily="18" charset="0"/>
                <a:cs typeface="Times New Roman" panose="02020603050405020304" pitchFamily="18" charset="0"/>
              </a:rPr>
              <a:t>The remaining outputs, </a:t>
            </a:r>
            <a:r>
              <a:rPr lang="en-US" sz="1800" b="1" u="sng" dirty="0" smtClean="0">
                <a:latin typeface="Times New Roman" panose="02020603050405020304" pitchFamily="18" charset="0"/>
                <a:cs typeface="Times New Roman" panose="02020603050405020304" pitchFamily="18" charset="0"/>
              </a:rPr>
              <a:t>Next State</a:t>
            </a:r>
            <a:r>
              <a:rPr lang="en-US" sz="1800" b="1" dirty="0" smtClean="0">
                <a:latin typeface="Times New Roman" panose="02020603050405020304" pitchFamily="18" charset="0"/>
                <a:cs typeface="Times New Roman" panose="02020603050405020304" pitchFamily="18" charset="0"/>
              </a:rPr>
              <a:t> are inputs to storage elements</a:t>
            </a:r>
            <a:r>
              <a:rPr lang="en-US" sz="1800" dirty="0" smtClean="0">
                <a:latin typeface="Times New Roman" panose="02020603050405020304" pitchFamily="18" charset="0"/>
                <a:cs typeface="Times New Roman" panose="02020603050405020304" pitchFamily="18" charset="0"/>
              </a:rPr>
              <a:t>. </a:t>
            </a:r>
          </a:p>
        </p:txBody>
      </p:sp>
      <p:grpSp>
        <p:nvGrpSpPr>
          <p:cNvPr id="2" name="Group 4"/>
          <p:cNvGrpSpPr>
            <a:grpSpLocks/>
          </p:cNvGrpSpPr>
          <p:nvPr/>
        </p:nvGrpSpPr>
        <p:grpSpPr bwMode="auto">
          <a:xfrm>
            <a:off x="5870575" y="1400175"/>
            <a:ext cx="1603375" cy="1568450"/>
            <a:chOff x="3698" y="882"/>
            <a:chExt cx="1010" cy="988"/>
          </a:xfrm>
        </p:grpSpPr>
        <p:sp>
          <p:nvSpPr>
            <p:cNvPr id="10267" name="Rectangle 5"/>
            <p:cNvSpPr>
              <a:spLocks noChangeArrowheads="1"/>
            </p:cNvSpPr>
            <p:nvPr/>
          </p:nvSpPr>
          <p:spPr bwMode="auto">
            <a:xfrm>
              <a:off x="3698" y="882"/>
              <a:ext cx="1010" cy="9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68" name="Text Box 6"/>
            <p:cNvSpPr txBox="1">
              <a:spLocks noChangeArrowheads="1"/>
            </p:cNvSpPr>
            <p:nvPr/>
          </p:nvSpPr>
          <p:spPr bwMode="auto">
            <a:xfrm>
              <a:off x="3742" y="1002"/>
              <a:ext cx="939"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2400" b="1" dirty="0" err="1"/>
                <a:t>Combina-tional</a:t>
              </a:r>
              <a:endParaRPr lang="en-US" sz="2400" b="1" dirty="0"/>
            </a:p>
            <a:p>
              <a:r>
                <a:rPr lang="en-US" sz="2400" b="1" dirty="0"/>
                <a:t>Logic</a:t>
              </a:r>
            </a:p>
          </p:txBody>
        </p:sp>
      </p:grpSp>
      <p:grpSp>
        <p:nvGrpSpPr>
          <p:cNvPr id="3" name="Group 7"/>
          <p:cNvGrpSpPr>
            <a:grpSpLocks/>
          </p:cNvGrpSpPr>
          <p:nvPr/>
        </p:nvGrpSpPr>
        <p:grpSpPr bwMode="auto">
          <a:xfrm>
            <a:off x="3709988" y="2152650"/>
            <a:ext cx="3214687" cy="2116138"/>
            <a:chOff x="2337" y="1356"/>
            <a:chExt cx="2025" cy="1333"/>
          </a:xfrm>
        </p:grpSpPr>
        <p:sp>
          <p:nvSpPr>
            <p:cNvPr id="10264" name="Rectangle 8"/>
            <p:cNvSpPr>
              <a:spLocks noChangeArrowheads="1"/>
            </p:cNvSpPr>
            <p:nvPr/>
          </p:nvSpPr>
          <p:spPr bwMode="auto">
            <a:xfrm>
              <a:off x="4044" y="1934"/>
              <a:ext cx="318" cy="75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65" name="Text Box 9"/>
            <p:cNvSpPr txBox="1">
              <a:spLocks noChangeArrowheads="1"/>
            </p:cNvSpPr>
            <p:nvPr/>
          </p:nvSpPr>
          <p:spPr bwMode="auto">
            <a:xfrm>
              <a:off x="2337" y="1356"/>
              <a:ext cx="918" cy="524"/>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2400" b="1">
                  <a:solidFill>
                    <a:schemeClr val="hlink"/>
                  </a:solidFill>
                </a:rPr>
                <a:t>Storage Elements</a:t>
              </a:r>
              <a:endParaRPr lang="en-US" sz="2400">
                <a:solidFill>
                  <a:schemeClr val="hlink"/>
                </a:solidFill>
              </a:endParaRPr>
            </a:p>
          </p:txBody>
        </p:sp>
        <p:sp>
          <p:nvSpPr>
            <p:cNvPr id="10266" name="Line 10"/>
            <p:cNvSpPr>
              <a:spLocks noChangeShapeType="1"/>
            </p:cNvSpPr>
            <p:nvPr/>
          </p:nvSpPr>
          <p:spPr bwMode="auto">
            <a:xfrm>
              <a:off x="3163" y="1758"/>
              <a:ext cx="1058" cy="543"/>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11"/>
          <p:cNvGrpSpPr>
            <a:grpSpLocks/>
          </p:cNvGrpSpPr>
          <p:nvPr/>
        </p:nvGrpSpPr>
        <p:grpSpPr bwMode="auto">
          <a:xfrm>
            <a:off x="4381500" y="1344613"/>
            <a:ext cx="1455738" cy="457200"/>
            <a:chOff x="2760" y="847"/>
            <a:chExt cx="917" cy="288"/>
          </a:xfrm>
        </p:grpSpPr>
        <p:sp>
          <p:nvSpPr>
            <p:cNvPr id="10262" name="Line 12"/>
            <p:cNvSpPr>
              <a:spLocks noChangeShapeType="1"/>
            </p:cNvSpPr>
            <p:nvPr/>
          </p:nvSpPr>
          <p:spPr bwMode="auto">
            <a:xfrm flipH="1">
              <a:off x="3317" y="1115"/>
              <a:ext cx="360" cy="0"/>
            </a:xfrm>
            <a:prstGeom prst="line">
              <a:avLst/>
            </a:prstGeom>
            <a:noFill/>
            <a:ln w="762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3" name="Text Box 13"/>
            <p:cNvSpPr txBox="1">
              <a:spLocks noChangeArrowheads="1"/>
            </p:cNvSpPr>
            <p:nvPr/>
          </p:nvSpPr>
          <p:spPr bwMode="auto">
            <a:xfrm>
              <a:off x="2760" y="847"/>
              <a:ext cx="6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2400" b="1"/>
                <a:t>Inputs</a:t>
              </a:r>
              <a:endParaRPr lang="en-US" sz="2400"/>
            </a:p>
          </p:txBody>
        </p:sp>
      </p:grpSp>
      <p:grpSp>
        <p:nvGrpSpPr>
          <p:cNvPr id="5" name="Group 14"/>
          <p:cNvGrpSpPr>
            <a:grpSpLocks/>
          </p:cNvGrpSpPr>
          <p:nvPr/>
        </p:nvGrpSpPr>
        <p:grpSpPr bwMode="auto">
          <a:xfrm>
            <a:off x="7480303" y="1263651"/>
            <a:ext cx="1277938" cy="501650"/>
            <a:chOff x="4712" y="796"/>
            <a:chExt cx="805" cy="316"/>
          </a:xfrm>
        </p:grpSpPr>
        <p:sp>
          <p:nvSpPr>
            <p:cNvPr id="10260" name="Line 15"/>
            <p:cNvSpPr>
              <a:spLocks noChangeShapeType="1"/>
            </p:cNvSpPr>
            <p:nvPr/>
          </p:nvSpPr>
          <p:spPr bwMode="auto">
            <a:xfrm flipH="1">
              <a:off x="4712" y="1112"/>
              <a:ext cx="360" cy="0"/>
            </a:xfrm>
            <a:prstGeom prst="line">
              <a:avLst/>
            </a:prstGeom>
            <a:noFill/>
            <a:ln w="762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1" name="Text Box 16"/>
            <p:cNvSpPr txBox="1">
              <a:spLocks noChangeArrowheads="1"/>
            </p:cNvSpPr>
            <p:nvPr/>
          </p:nvSpPr>
          <p:spPr bwMode="auto">
            <a:xfrm>
              <a:off x="4719" y="796"/>
              <a:ext cx="7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2400" b="1" dirty="0"/>
                <a:t>Outputs</a:t>
              </a:r>
              <a:endParaRPr lang="en-US" sz="2400" dirty="0"/>
            </a:p>
          </p:txBody>
        </p:sp>
      </p:grpSp>
      <p:grpSp>
        <p:nvGrpSpPr>
          <p:cNvPr id="6" name="Group 17"/>
          <p:cNvGrpSpPr>
            <a:grpSpLocks/>
          </p:cNvGrpSpPr>
          <p:nvPr/>
        </p:nvGrpSpPr>
        <p:grpSpPr bwMode="auto">
          <a:xfrm>
            <a:off x="5359400" y="2573338"/>
            <a:ext cx="1060450" cy="1104900"/>
            <a:chOff x="3376" y="1621"/>
            <a:chExt cx="668" cy="696"/>
          </a:xfrm>
        </p:grpSpPr>
        <p:grpSp>
          <p:nvGrpSpPr>
            <p:cNvPr id="10255" name="Group 18"/>
            <p:cNvGrpSpPr>
              <a:grpSpLocks/>
            </p:cNvGrpSpPr>
            <p:nvPr/>
          </p:nvGrpSpPr>
          <p:grpSpPr bwMode="auto">
            <a:xfrm>
              <a:off x="3376" y="1621"/>
              <a:ext cx="668" cy="696"/>
              <a:chOff x="3368" y="1621"/>
              <a:chExt cx="668" cy="696"/>
            </a:xfrm>
          </p:grpSpPr>
          <p:sp>
            <p:nvSpPr>
              <p:cNvPr id="10257" name="Line 19"/>
              <p:cNvSpPr>
                <a:spLocks noChangeShapeType="1"/>
              </p:cNvSpPr>
              <p:nvPr/>
            </p:nvSpPr>
            <p:spPr bwMode="auto">
              <a:xfrm>
                <a:off x="3383" y="2298"/>
                <a:ext cx="653"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8" name="Line 20"/>
              <p:cNvSpPr>
                <a:spLocks noChangeShapeType="1"/>
              </p:cNvSpPr>
              <p:nvPr/>
            </p:nvSpPr>
            <p:spPr bwMode="auto">
              <a:xfrm>
                <a:off x="3368" y="1635"/>
                <a:ext cx="328"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9" name="Line 21"/>
              <p:cNvSpPr>
                <a:spLocks noChangeShapeType="1"/>
              </p:cNvSpPr>
              <p:nvPr/>
            </p:nvSpPr>
            <p:spPr bwMode="auto">
              <a:xfrm>
                <a:off x="3395" y="1621"/>
                <a:ext cx="0" cy="696"/>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0256" name="Text Box 22"/>
            <p:cNvSpPr txBox="1">
              <a:spLocks noChangeArrowheads="1"/>
            </p:cNvSpPr>
            <p:nvPr/>
          </p:nvSpPr>
          <p:spPr bwMode="auto">
            <a:xfrm>
              <a:off x="3417" y="2026"/>
              <a:ext cx="5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sz="2400" b="1" dirty="0">
                  <a:solidFill>
                    <a:schemeClr val="accent2"/>
                  </a:solidFill>
                </a:rPr>
                <a:t>State</a:t>
              </a:r>
              <a:endParaRPr lang="en-US" sz="2400" dirty="0"/>
            </a:p>
          </p:txBody>
        </p:sp>
      </p:grpSp>
      <p:grpSp>
        <p:nvGrpSpPr>
          <p:cNvPr id="8" name="Group 23"/>
          <p:cNvGrpSpPr>
            <a:grpSpLocks/>
          </p:cNvGrpSpPr>
          <p:nvPr/>
        </p:nvGrpSpPr>
        <p:grpSpPr bwMode="auto">
          <a:xfrm>
            <a:off x="6927850" y="2565400"/>
            <a:ext cx="1128713" cy="1157288"/>
            <a:chOff x="4364" y="1616"/>
            <a:chExt cx="711" cy="729"/>
          </a:xfrm>
        </p:grpSpPr>
        <p:grpSp>
          <p:nvGrpSpPr>
            <p:cNvPr id="10250" name="Group 24"/>
            <p:cNvGrpSpPr>
              <a:grpSpLocks/>
            </p:cNvGrpSpPr>
            <p:nvPr/>
          </p:nvGrpSpPr>
          <p:grpSpPr bwMode="auto">
            <a:xfrm>
              <a:off x="4364" y="1616"/>
              <a:ext cx="678" cy="729"/>
              <a:chOff x="4364" y="1616"/>
              <a:chExt cx="678" cy="729"/>
            </a:xfrm>
          </p:grpSpPr>
          <p:sp>
            <p:nvSpPr>
              <p:cNvPr id="10252" name="Line 25"/>
              <p:cNvSpPr>
                <a:spLocks noChangeShapeType="1"/>
              </p:cNvSpPr>
              <p:nvPr/>
            </p:nvSpPr>
            <p:spPr bwMode="auto">
              <a:xfrm>
                <a:off x="4714" y="1616"/>
                <a:ext cx="32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3" name="Line 26"/>
              <p:cNvSpPr>
                <a:spLocks noChangeShapeType="1"/>
              </p:cNvSpPr>
              <p:nvPr/>
            </p:nvSpPr>
            <p:spPr bwMode="auto">
              <a:xfrm>
                <a:off x="4364" y="2322"/>
                <a:ext cx="632" cy="0"/>
              </a:xfrm>
              <a:prstGeom prst="line">
                <a:avLst/>
              </a:prstGeom>
              <a:noFill/>
              <a:ln w="762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4" name="Line 27"/>
              <p:cNvSpPr>
                <a:spLocks noChangeShapeType="1"/>
              </p:cNvSpPr>
              <p:nvPr/>
            </p:nvSpPr>
            <p:spPr bwMode="auto">
              <a:xfrm>
                <a:off x="5018" y="1625"/>
                <a:ext cx="0" cy="72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0251" name="Text Box 28"/>
            <p:cNvSpPr txBox="1">
              <a:spLocks noChangeArrowheads="1"/>
            </p:cNvSpPr>
            <p:nvPr/>
          </p:nvSpPr>
          <p:spPr bwMode="auto">
            <a:xfrm>
              <a:off x="4437" y="1807"/>
              <a:ext cx="63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2400" b="1">
                  <a:solidFill>
                    <a:schemeClr val="accent2"/>
                  </a:solidFill>
                </a:rPr>
                <a:t>Next</a:t>
              </a:r>
            </a:p>
            <a:p>
              <a:r>
                <a:rPr lang="en-US" sz="2400" b="1">
                  <a:solidFill>
                    <a:schemeClr val="accent2"/>
                  </a:solidFill>
                </a:rPr>
                <a:t>State</a:t>
              </a:r>
            </a:p>
          </p:txBody>
        </p:sp>
      </p:grpSp>
    </p:spTree>
    <p:extLst>
      <p:ext uri="{BB962C8B-B14F-4D97-AF65-F5344CB8AC3E}">
        <p14:creationId xmlns:p14="http://schemas.microsoft.com/office/powerpoint/2010/main" val="9855272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609600" y="381000"/>
            <a:ext cx="7950200" cy="1020763"/>
          </a:xfrm>
        </p:spPr>
        <p:txBody>
          <a:bodyPr>
            <a:normAutofit fontScale="90000"/>
          </a:bodyPr>
          <a:lstStyle/>
          <a:p>
            <a:pPr eaLnBrk="1" hangingPunct="1"/>
            <a:r>
              <a:rPr lang="en-US" b="1" smtClean="0"/>
              <a:t>The Latch Timing Problem (continued)</a:t>
            </a:r>
          </a:p>
        </p:txBody>
      </p:sp>
      <p:sp>
        <p:nvSpPr>
          <p:cNvPr id="23555" name="AutoShape 3"/>
          <p:cNvSpPr>
            <a:spLocks noGrp="1" noChangeArrowheads="1"/>
          </p:cNvSpPr>
          <p:nvPr>
            <p:ph type="body" idx="4294967295"/>
          </p:nvPr>
        </p:nvSpPr>
        <p:spPr>
          <a:xfrm>
            <a:off x="762000" y="1143000"/>
            <a:ext cx="7772400" cy="5027613"/>
          </a:xfrm>
        </p:spPr>
        <p:txBody>
          <a:bodyPr>
            <a:normAutofit fontScale="92500" lnSpcReduction="10000"/>
          </a:bodyPr>
          <a:lstStyle/>
          <a:p>
            <a:pPr marL="288925" indent="-288925" eaLnBrk="1" hangingPunct="1">
              <a:lnSpc>
                <a:spcPct val="90000"/>
              </a:lnSpc>
            </a:pPr>
            <a:r>
              <a:rPr lang="en-US" sz="2000" dirty="0" smtClean="0"/>
              <a:t>Consider the following circuit:</a:t>
            </a:r>
          </a:p>
          <a:p>
            <a:pPr marL="288925" indent="-288925" eaLnBrk="1" hangingPunct="1">
              <a:lnSpc>
                <a:spcPct val="90000"/>
              </a:lnSpc>
            </a:pPr>
            <a:endParaRPr lang="en-US" sz="2000" dirty="0" smtClean="0"/>
          </a:p>
          <a:p>
            <a:pPr marL="288925" indent="-288925" eaLnBrk="1" hangingPunct="1">
              <a:lnSpc>
                <a:spcPct val="90000"/>
              </a:lnSpc>
            </a:pPr>
            <a:endParaRPr lang="en-US" sz="2000" dirty="0" smtClean="0"/>
          </a:p>
          <a:p>
            <a:pPr marL="288925" indent="-288925" eaLnBrk="1" hangingPunct="1">
              <a:lnSpc>
                <a:spcPct val="90000"/>
              </a:lnSpc>
            </a:pPr>
            <a:endParaRPr lang="en-US" sz="2000" dirty="0" smtClean="0"/>
          </a:p>
          <a:p>
            <a:pPr marL="288925" indent="-288925" eaLnBrk="1" hangingPunct="1">
              <a:lnSpc>
                <a:spcPct val="90000"/>
              </a:lnSpc>
            </a:pPr>
            <a:r>
              <a:rPr lang="en-US" sz="2000" dirty="0" smtClean="0"/>
              <a:t>Suppose that initially Y = 0.</a:t>
            </a:r>
          </a:p>
          <a:p>
            <a:pPr marL="288925" indent="-288925" eaLnBrk="1" hangingPunct="1">
              <a:lnSpc>
                <a:spcPct val="90000"/>
              </a:lnSpc>
            </a:pPr>
            <a:endParaRPr lang="en-US" sz="2000" dirty="0" smtClean="0"/>
          </a:p>
          <a:p>
            <a:pPr marL="288925" indent="-288925" eaLnBrk="1" hangingPunct="1">
              <a:lnSpc>
                <a:spcPct val="90000"/>
              </a:lnSpc>
            </a:pPr>
            <a:endParaRPr lang="en-US" sz="2000" dirty="0" smtClean="0"/>
          </a:p>
          <a:p>
            <a:pPr marL="288925" indent="-288925" eaLnBrk="1" hangingPunct="1">
              <a:lnSpc>
                <a:spcPct val="90000"/>
              </a:lnSpc>
            </a:pPr>
            <a:endParaRPr lang="en-US" sz="2000" dirty="0" smtClean="0"/>
          </a:p>
          <a:p>
            <a:pPr marL="288925" indent="-288925" eaLnBrk="1" hangingPunct="1">
              <a:lnSpc>
                <a:spcPct val="90000"/>
              </a:lnSpc>
            </a:pPr>
            <a:endParaRPr lang="en-US" sz="2000" dirty="0" smtClean="0"/>
          </a:p>
          <a:p>
            <a:pPr marL="288925" indent="-288925" eaLnBrk="1" hangingPunct="1">
              <a:lnSpc>
                <a:spcPct val="90000"/>
              </a:lnSpc>
            </a:pPr>
            <a:r>
              <a:rPr lang="en-US" sz="2000" dirty="0" smtClean="0"/>
              <a:t>As long as C = 1, the value of Y continues to change!</a:t>
            </a:r>
          </a:p>
          <a:p>
            <a:pPr marL="288925" indent="-288925" eaLnBrk="1" hangingPunct="1">
              <a:lnSpc>
                <a:spcPct val="90000"/>
              </a:lnSpc>
            </a:pPr>
            <a:r>
              <a:rPr lang="en-US" sz="2000" b="1" dirty="0" smtClean="0">
                <a:solidFill>
                  <a:srgbClr val="C00000"/>
                </a:solidFill>
              </a:rPr>
              <a:t>The changes are based on the delay present on the loop through the connection from Y back to Y. </a:t>
            </a:r>
          </a:p>
          <a:p>
            <a:pPr marL="288925" indent="-288925" eaLnBrk="1" hangingPunct="1">
              <a:lnSpc>
                <a:spcPct val="90000"/>
              </a:lnSpc>
            </a:pPr>
            <a:r>
              <a:rPr lang="en-US" sz="2000" dirty="0" smtClean="0"/>
              <a:t>This behavior is clearly unacceptable.</a:t>
            </a:r>
          </a:p>
          <a:p>
            <a:pPr marL="288925" indent="-288925" eaLnBrk="1" hangingPunct="1">
              <a:lnSpc>
                <a:spcPct val="90000"/>
              </a:lnSpc>
            </a:pPr>
            <a:r>
              <a:rPr lang="en-US" sz="2000" u="sng" dirty="0" smtClean="0"/>
              <a:t>Desired behavior</a:t>
            </a:r>
            <a:r>
              <a:rPr lang="en-US" sz="2000" dirty="0" smtClean="0"/>
              <a:t>: </a:t>
            </a:r>
            <a:r>
              <a:rPr lang="en-US" sz="2000" b="1" dirty="0" smtClean="0">
                <a:solidFill>
                  <a:srgbClr val="C00000"/>
                </a:solidFill>
              </a:rPr>
              <a:t>Y changes </a:t>
            </a:r>
            <a:r>
              <a:rPr lang="en-US" sz="2000" b="1" u="sng" dirty="0" smtClean="0">
                <a:solidFill>
                  <a:srgbClr val="C00000"/>
                </a:solidFill>
              </a:rPr>
              <a:t>only once</a:t>
            </a:r>
            <a:r>
              <a:rPr lang="en-US" sz="2000" b="1" dirty="0" smtClean="0">
                <a:solidFill>
                  <a:srgbClr val="C00000"/>
                </a:solidFill>
              </a:rPr>
              <a:t> per clock pulse</a:t>
            </a:r>
          </a:p>
        </p:txBody>
      </p:sp>
      <p:grpSp>
        <p:nvGrpSpPr>
          <p:cNvPr id="23556" name="Group 4"/>
          <p:cNvGrpSpPr>
            <a:grpSpLocks/>
          </p:cNvGrpSpPr>
          <p:nvPr/>
        </p:nvGrpSpPr>
        <p:grpSpPr bwMode="auto">
          <a:xfrm>
            <a:off x="990600" y="3124200"/>
            <a:ext cx="5934075" cy="1085850"/>
            <a:chOff x="478" y="2684"/>
            <a:chExt cx="3738" cy="684"/>
          </a:xfrm>
        </p:grpSpPr>
        <p:grpSp>
          <p:nvGrpSpPr>
            <p:cNvPr id="23575" name="Group 5"/>
            <p:cNvGrpSpPr>
              <a:grpSpLocks/>
            </p:cNvGrpSpPr>
            <p:nvPr/>
          </p:nvGrpSpPr>
          <p:grpSpPr bwMode="auto">
            <a:xfrm>
              <a:off x="1165" y="2816"/>
              <a:ext cx="3051" cy="184"/>
              <a:chOff x="1165" y="2816"/>
              <a:chExt cx="3051" cy="184"/>
            </a:xfrm>
          </p:grpSpPr>
          <p:sp>
            <p:nvSpPr>
              <p:cNvPr id="23588" name="Line 6"/>
              <p:cNvSpPr>
                <a:spLocks noChangeShapeType="1"/>
              </p:cNvSpPr>
              <p:nvPr/>
            </p:nvSpPr>
            <p:spPr bwMode="auto">
              <a:xfrm>
                <a:off x="1165" y="3000"/>
                <a:ext cx="86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9" name="Line 7"/>
              <p:cNvSpPr>
                <a:spLocks noChangeShapeType="1"/>
              </p:cNvSpPr>
              <p:nvPr/>
            </p:nvSpPr>
            <p:spPr bwMode="auto">
              <a:xfrm flipV="1">
                <a:off x="2021" y="2824"/>
                <a:ext cx="0" cy="1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0" name="Line 8"/>
              <p:cNvSpPr>
                <a:spLocks noChangeShapeType="1"/>
              </p:cNvSpPr>
              <p:nvPr/>
            </p:nvSpPr>
            <p:spPr bwMode="auto">
              <a:xfrm>
                <a:off x="2013" y="2816"/>
                <a:ext cx="12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1" name="Line 9"/>
              <p:cNvSpPr>
                <a:spLocks noChangeShapeType="1"/>
              </p:cNvSpPr>
              <p:nvPr/>
            </p:nvSpPr>
            <p:spPr bwMode="auto">
              <a:xfrm>
                <a:off x="3254" y="2816"/>
                <a:ext cx="0" cy="1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2" name="Line 10"/>
              <p:cNvSpPr>
                <a:spLocks noChangeShapeType="1"/>
              </p:cNvSpPr>
              <p:nvPr/>
            </p:nvSpPr>
            <p:spPr bwMode="auto">
              <a:xfrm>
                <a:off x="3246" y="3000"/>
                <a:ext cx="97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576" name="Text Box 11"/>
            <p:cNvSpPr txBox="1">
              <a:spLocks noChangeArrowheads="1"/>
            </p:cNvSpPr>
            <p:nvPr/>
          </p:nvSpPr>
          <p:spPr bwMode="auto">
            <a:xfrm>
              <a:off x="478" y="2684"/>
              <a:ext cx="7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a:t>Clock</a:t>
              </a:r>
            </a:p>
          </p:txBody>
        </p:sp>
        <p:sp>
          <p:nvSpPr>
            <p:cNvPr id="23577" name="Text Box 12"/>
            <p:cNvSpPr txBox="1">
              <a:spLocks noChangeArrowheads="1"/>
            </p:cNvSpPr>
            <p:nvPr/>
          </p:nvSpPr>
          <p:spPr bwMode="auto">
            <a:xfrm>
              <a:off x="872" y="3003"/>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a:t>Y</a:t>
              </a:r>
            </a:p>
          </p:txBody>
        </p:sp>
        <p:grpSp>
          <p:nvGrpSpPr>
            <p:cNvPr id="23578" name="Group 13"/>
            <p:cNvGrpSpPr>
              <a:grpSpLocks/>
            </p:cNvGrpSpPr>
            <p:nvPr/>
          </p:nvGrpSpPr>
          <p:grpSpPr bwMode="auto">
            <a:xfrm>
              <a:off x="1172" y="3119"/>
              <a:ext cx="2924" cy="205"/>
              <a:chOff x="1172" y="3119"/>
              <a:chExt cx="2924" cy="205"/>
            </a:xfrm>
          </p:grpSpPr>
          <p:sp>
            <p:nvSpPr>
              <p:cNvPr id="23579" name="Line 14"/>
              <p:cNvSpPr>
                <a:spLocks noChangeShapeType="1"/>
              </p:cNvSpPr>
              <p:nvPr/>
            </p:nvSpPr>
            <p:spPr bwMode="auto">
              <a:xfrm>
                <a:off x="1172" y="3316"/>
                <a:ext cx="9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0" name="Line 15"/>
              <p:cNvSpPr>
                <a:spLocks noChangeShapeType="1"/>
              </p:cNvSpPr>
              <p:nvPr/>
            </p:nvSpPr>
            <p:spPr bwMode="auto">
              <a:xfrm flipV="1">
                <a:off x="2125" y="3123"/>
                <a:ext cx="0" cy="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1" name="Line 16"/>
              <p:cNvSpPr>
                <a:spLocks noChangeShapeType="1"/>
              </p:cNvSpPr>
              <p:nvPr/>
            </p:nvSpPr>
            <p:spPr bwMode="auto">
              <a:xfrm>
                <a:off x="2128" y="3132"/>
                <a:ext cx="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2" name="Line 17"/>
              <p:cNvSpPr>
                <a:spLocks noChangeShapeType="1"/>
              </p:cNvSpPr>
              <p:nvPr/>
            </p:nvSpPr>
            <p:spPr bwMode="auto">
              <a:xfrm>
                <a:off x="2480" y="3124"/>
                <a:ext cx="0" cy="1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3" name="Line 18"/>
              <p:cNvSpPr>
                <a:spLocks noChangeShapeType="1"/>
              </p:cNvSpPr>
              <p:nvPr/>
            </p:nvSpPr>
            <p:spPr bwMode="auto">
              <a:xfrm>
                <a:off x="2480" y="3307"/>
                <a:ext cx="3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4" name="Line 19"/>
              <p:cNvSpPr>
                <a:spLocks noChangeShapeType="1"/>
              </p:cNvSpPr>
              <p:nvPr/>
            </p:nvSpPr>
            <p:spPr bwMode="auto">
              <a:xfrm>
                <a:off x="2824" y="3129"/>
                <a:ext cx="3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5" name="Line 20"/>
              <p:cNvSpPr>
                <a:spLocks noChangeShapeType="1"/>
              </p:cNvSpPr>
              <p:nvPr/>
            </p:nvSpPr>
            <p:spPr bwMode="auto">
              <a:xfrm>
                <a:off x="2816" y="3119"/>
                <a:ext cx="0" cy="1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6" name="Line 21"/>
              <p:cNvSpPr>
                <a:spLocks noChangeShapeType="1"/>
              </p:cNvSpPr>
              <p:nvPr/>
            </p:nvSpPr>
            <p:spPr bwMode="auto">
              <a:xfrm>
                <a:off x="3144" y="3131"/>
                <a:ext cx="0" cy="19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7" name="Line 22"/>
              <p:cNvSpPr>
                <a:spLocks noChangeShapeType="1"/>
              </p:cNvSpPr>
              <p:nvPr/>
            </p:nvSpPr>
            <p:spPr bwMode="auto">
              <a:xfrm>
                <a:off x="3144" y="3315"/>
                <a:ext cx="9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23557" name="Group 24"/>
          <p:cNvGrpSpPr>
            <a:grpSpLocks/>
          </p:cNvGrpSpPr>
          <p:nvPr/>
        </p:nvGrpSpPr>
        <p:grpSpPr bwMode="auto">
          <a:xfrm>
            <a:off x="5895975" y="1587500"/>
            <a:ext cx="1854200" cy="1636713"/>
            <a:chOff x="4080" y="2736"/>
            <a:chExt cx="1168" cy="1031"/>
          </a:xfrm>
        </p:grpSpPr>
        <p:sp>
          <p:nvSpPr>
            <p:cNvPr id="23565" name="Freeform 25"/>
            <p:cNvSpPr>
              <a:spLocks/>
            </p:cNvSpPr>
            <p:nvPr/>
          </p:nvSpPr>
          <p:spPr bwMode="auto">
            <a:xfrm>
              <a:off x="4233" y="2736"/>
              <a:ext cx="778" cy="1031"/>
            </a:xfrm>
            <a:custGeom>
              <a:avLst/>
              <a:gdLst>
                <a:gd name="T0" fmla="*/ 10 w 778"/>
                <a:gd name="T1" fmla="*/ 0 h 1031"/>
                <a:gd name="T2" fmla="*/ 7 w 778"/>
                <a:gd name="T3" fmla="*/ 0 h 1031"/>
                <a:gd name="T4" fmla="*/ 4 w 778"/>
                <a:gd name="T5" fmla="*/ 3 h 1031"/>
                <a:gd name="T6" fmla="*/ 0 w 778"/>
                <a:gd name="T7" fmla="*/ 7 h 1031"/>
                <a:gd name="T8" fmla="*/ 0 w 778"/>
                <a:gd name="T9" fmla="*/ 1024 h 1031"/>
                <a:gd name="T10" fmla="*/ 4 w 778"/>
                <a:gd name="T11" fmla="*/ 1027 h 1031"/>
                <a:gd name="T12" fmla="*/ 7 w 778"/>
                <a:gd name="T13" fmla="*/ 1031 h 1031"/>
                <a:gd name="T14" fmla="*/ 772 w 778"/>
                <a:gd name="T15" fmla="*/ 1031 h 1031"/>
                <a:gd name="T16" fmla="*/ 775 w 778"/>
                <a:gd name="T17" fmla="*/ 1027 h 1031"/>
                <a:gd name="T18" fmla="*/ 778 w 778"/>
                <a:gd name="T19" fmla="*/ 1024 h 1031"/>
                <a:gd name="T20" fmla="*/ 778 w 778"/>
                <a:gd name="T21" fmla="*/ 7 h 1031"/>
                <a:gd name="T22" fmla="*/ 775 w 778"/>
                <a:gd name="T23" fmla="*/ 3 h 1031"/>
                <a:gd name="T24" fmla="*/ 772 w 778"/>
                <a:gd name="T25" fmla="*/ 0 h 1031"/>
                <a:gd name="T26" fmla="*/ 768 w 778"/>
                <a:gd name="T27" fmla="*/ 0 h 1031"/>
                <a:gd name="T28" fmla="*/ 10 w 778"/>
                <a:gd name="T29" fmla="*/ 0 h 1031"/>
                <a:gd name="T30" fmla="*/ 10 w 778"/>
                <a:gd name="T31" fmla="*/ 20 h 1031"/>
                <a:gd name="T32" fmla="*/ 768 w 778"/>
                <a:gd name="T33" fmla="*/ 20 h 1031"/>
                <a:gd name="T34" fmla="*/ 758 w 778"/>
                <a:gd name="T35" fmla="*/ 10 h 1031"/>
                <a:gd name="T36" fmla="*/ 758 w 778"/>
                <a:gd name="T37" fmla="*/ 1021 h 1031"/>
                <a:gd name="T38" fmla="*/ 768 w 778"/>
                <a:gd name="T39" fmla="*/ 1010 h 1031"/>
                <a:gd name="T40" fmla="*/ 10 w 778"/>
                <a:gd name="T41" fmla="*/ 1010 h 1031"/>
                <a:gd name="T42" fmla="*/ 20 w 778"/>
                <a:gd name="T43" fmla="*/ 1021 h 1031"/>
                <a:gd name="T44" fmla="*/ 20 w 778"/>
                <a:gd name="T45" fmla="*/ 10 h 1031"/>
                <a:gd name="T46" fmla="*/ 10 w 778"/>
                <a:gd name="T47" fmla="*/ 20 h 1031"/>
                <a:gd name="T48" fmla="*/ 10 w 778"/>
                <a:gd name="T49" fmla="*/ 0 h 10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78"/>
                <a:gd name="T76" fmla="*/ 0 h 1031"/>
                <a:gd name="T77" fmla="*/ 778 w 778"/>
                <a:gd name="T78" fmla="*/ 1031 h 10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78" h="1031">
                  <a:moveTo>
                    <a:pt x="10" y="0"/>
                  </a:moveTo>
                  <a:lnTo>
                    <a:pt x="7" y="0"/>
                  </a:lnTo>
                  <a:lnTo>
                    <a:pt x="4" y="3"/>
                  </a:lnTo>
                  <a:lnTo>
                    <a:pt x="0" y="7"/>
                  </a:lnTo>
                  <a:lnTo>
                    <a:pt x="0" y="1024"/>
                  </a:lnTo>
                  <a:lnTo>
                    <a:pt x="4" y="1027"/>
                  </a:lnTo>
                  <a:lnTo>
                    <a:pt x="7" y="1031"/>
                  </a:lnTo>
                  <a:lnTo>
                    <a:pt x="772" y="1031"/>
                  </a:lnTo>
                  <a:lnTo>
                    <a:pt x="775" y="1027"/>
                  </a:lnTo>
                  <a:lnTo>
                    <a:pt x="778" y="1024"/>
                  </a:lnTo>
                  <a:lnTo>
                    <a:pt x="778" y="7"/>
                  </a:lnTo>
                  <a:lnTo>
                    <a:pt x="775" y="3"/>
                  </a:lnTo>
                  <a:lnTo>
                    <a:pt x="772" y="0"/>
                  </a:lnTo>
                  <a:lnTo>
                    <a:pt x="768" y="0"/>
                  </a:lnTo>
                  <a:lnTo>
                    <a:pt x="10" y="0"/>
                  </a:lnTo>
                  <a:lnTo>
                    <a:pt x="10" y="20"/>
                  </a:lnTo>
                  <a:lnTo>
                    <a:pt x="768" y="20"/>
                  </a:lnTo>
                  <a:lnTo>
                    <a:pt x="758" y="10"/>
                  </a:lnTo>
                  <a:lnTo>
                    <a:pt x="758" y="1021"/>
                  </a:lnTo>
                  <a:lnTo>
                    <a:pt x="768" y="1010"/>
                  </a:lnTo>
                  <a:lnTo>
                    <a:pt x="10" y="1010"/>
                  </a:lnTo>
                  <a:lnTo>
                    <a:pt x="20" y="1021"/>
                  </a:lnTo>
                  <a:lnTo>
                    <a:pt x="20" y="10"/>
                  </a:lnTo>
                  <a:lnTo>
                    <a:pt x="10" y="2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66" name="Rectangle 26"/>
            <p:cNvSpPr>
              <a:spLocks noChangeArrowheads="1"/>
            </p:cNvSpPr>
            <p:nvPr/>
          </p:nvSpPr>
          <p:spPr bwMode="auto">
            <a:xfrm>
              <a:off x="4338" y="3453"/>
              <a:ext cx="12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100" b="1">
                  <a:solidFill>
                    <a:srgbClr val="000000"/>
                  </a:solidFill>
                  <a:latin typeface="Swiss 721 SWA" charset="0"/>
                </a:rPr>
                <a:t>C</a:t>
              </a:r>
              <a:endParaRPr lang="en-US" sz="3200" i="1" baseline="-25000"/>
            </a:p>
          </p:txBody>
        </p:sp>
        <p:sp>
          <p:nvSpPr>
            <p:cNvPr id="23567" name="Rectangle 27"/>
            <p:cNvSpPr>
              <a:spLocks noChangeArrowheads="1"/>
            </p:cNvSpPr>
            <p:nvPr/>
          </p:nvSpPr>
          <p:spPr bwMode="auto">
            <a:xfrm>
              <a:off x="4338" y="2879"/>
              <a:ext cx="12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100" b="1">
                  <a:solidFill>
                    <a:srgbClr val="000000"/>
                  </a:solidFill>
                  <a:latin typeface="Swiss 721 SWA" charset="0"/>
                </a:rPr>
                <a:t>D</a:t>
              </a:r>
              <a:endParaRPr lang="en-US" sz="3200" i="1" baseline="-25000"/>
            </a:p>
          </p:txBody>
        </p:sp>
        <p:sp>
          <p:nvSpPr>
            <p:cNvPr id="23568" name="Rectangle 28"/>
            <p:cNvSpPr>
              <a:spLocks noChangeArrowheads="1"/>
            </p:cNvSpPr>
            <p:nvPr/>
          </p:nvSpPr>
          <p:spPr bwMode="auto">
            <a:xfrm>
              <a:off x="4781" y="2884"/>
              <a:ext cx="13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100" b="1">
                  <a:solidFill>
                    <a:srgbClr val="000000"/>
                  </a:solidFill>
                  <a:latin typeface="Swiss 721 SWA" charset="0"/>
                </a:rPr>
                <a:t>Q</a:t>
              </a:r>
              <a:endParaRPr lang="en-US" sz="3200" i="1" baseline="-25000"/>
            </a:p>
          </p:txBody>
        </p:sp>
        <p:sp>
          <p:nvSpPr>
            <p:cNvPr id="23569" name="Rectangle 29"/>
            <p:cNvSpPr>
              <a:spLocks noChangeArrowheads="1"/>
            </p:cNvSpPr>
            <p:nvPr/>
          </p:nvSpPr>
          <p:spPr bwMode="auto">
            <a:xfrm>
              <a:off x="4789" y="3436"/>
              <a:ext cx="13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100" b="1">
                  <a:solidFill>
                    <a:srgbClr val="000000"/>
                  </a:solidFill>
                  <a:latin typeface="Swiss 721 SWA" charset="0"/>
                </a:rPr>
                <a:t>Q</a:t>
              </a:r>
              <a:endParaRPr lang="en-US" sz="3200" i="1" baseline="-25000"/>
            </a:p>
          </p:txBody>
        </p:sp>
        <p:sp>
          <p:nvSpPr>
            <p:cNvPr id="23570" name="Freeform 30"/>
            <p:cNvSpPr>
              <a:spLocks/>
            </p:cNvSpPr>
            <p:nvPr/>
          </p:nvSpPr>
          <p:spPr bwMode="auto">
            <a:xfrm>
              <a:off x="4080" y="2931"/>
              <a:ext cx="168" cy="10"/>
            </a:xfrm>
            <a:custGeom>
              <a:avLst/>
              <a:gdLst>
                <a:gd name="T0" fmla="*/ 163 w 168"/>
                <a:gd name="T1" fmla="*/ 10 h 10"/>
                <a:gd name="T2" fmla="*/ 167 w 168"/>
                <a:gd name="T3" fmla="*/ 10 h 10"/>
                <a:gd name="T4" fmla="*/ 167 w 168"/>
                <a:gd name="T5" fmla="*/ 9 h 10"/>
                <a:gd name="T6" fmla="*/ 168 w 168"/>
                <a:gd name="T7" fmla="*/ 9 h 10"/>
                <a:gd name="T8" fmla="*/ 168 w 168"/>
                <a:gd name="T9" fmla="*/ 4 h 10"/>
                <a:gd name="T10" fmla="*/ 167 w 168"/>
                <a:gd name="T11" fmla="*/ 2 h 10"/>
                <a:gd name="T12" fmla="*/ 167 w 168"/>
                <a:gd name="T13" fmla="*/ 0 h 10"/>
                <a:gd name="T14" fmla="*/ 3 w 168"/>
                <a:gd name="T15" fmla="*/ 0 h 10"/>
                <a:gd name="T16" fmla="*/ 0 w 168"/>
                <a:gd name="T17" fmla="*/ 4 h 10"/>
                <a:gd name="T18" fmla="*/ 0 w 168"/>
                <a:gd name="T19" fmla="*/ 9 h 10"/>
                <a:gd name="T20" fmla="*/ 2 w 168"/>
                <a:gd name="T21" fmla="*/ 9 h 10"/>
                <a:gd name="T22" fmla="*/ 3 w 168"/>
                <a:gd name="T23" fmla="*/ 10 h 10"/>
                <a:gd name="T24" fmla="*/ 5 w 168"/>
                <a:gd name="T25" fmla="*/ 10 h 10"/>
                <a:gd name="T26" fmla="*/ 163 w 168"/>
                <a:gd name="T27" fmla="*/ 10 h 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8"/>
                <a:gd name="T43" fmla="*/ 0 h 10"/>
                <a:gd name="T44" fmla="*/ 168 w 168"/>
                <a:gd name="T45" fmla="*/ 10 h 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8" h="10">
                  <a:moveTo>
                    <a:pt x="163" y="10"/>
                  </a:moveTo>
                  <a:lnTo>
                    <a:pt x="167" y="10"/>
                  </a:lnTo>
                  <a:lnTo>
                    <a:pt x="167" y="9"/>
                  </a:lnTo>
                  <a:lnTo>
                    <a:pt x="168" y="9"/>
                  </a:lnTo>
                  <a:lnTo>
                    <a:pt x="168" y="4"/>
                  </a:lnTo>
                  <a:lnTo>
                    <a:pt x="167" y="2"/>
                  </a:lnTo>
                  <a:lnTo>
                    <a:pt x="167" y="0"/>
                  </a:lnTo>
                  <a:lnTo>
                    <a:pt x="3" y="0"/>
                  </a:lnTo>
                  <a:lnTo>
                    <a:pt x="0" y="4"/>
                  </a:lnTo>
                  <a:lnTo>
                    <a:pt x="0" y="9"/>
                  </a:lnTo>
                  <a:lnTo>
                    <a:pt x="2" y="9"/>
                  </a:lnTo>
                  <a:lnTo>
                    <a:pt x="3" y="10"/>
                  </a:lnTo>
                  <a:lnTo>
                    <a:pt x="5" y="10"/>
                  </a:lnTo>
                  <a:lnTo>
                    <a:pt x="163"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71" name="Freeform 31"/>
            <p:cNvSpPr>
              <a:spLocks/>
            </p:cNvSpPr>
            <p:nvPr/>
          </p:nvSpPr>
          <p:spPr bwMode="auto">
            <a:xfrm>
              <a:off x="4080" y="3531"/>
              <a:ext cx="168" cy="10"/>
            </a:xfrm>
            <a:custGeom>
              <a:avLst/>
              <a:gdLst>
                <a:gd name="T0" fmla="*/ 163 w 168"/>
                <a:gd name="T1" fmla="*/ 10 h 10"/>
                <a:gd name="T2" fmla="*/ 167 w 168"/>
                <a:gd name="T3" fmla="*/ 10 h 10"/>
                <a:gd name="T4" fmla="*/ 167 w 168"/>
                <a:gd name="T5" fmla="*/ 8 h 10"/>
                <a:gd name="T6" fmla="*/ 168 w 168"/>
                <a:gd name="T7" fmla="*/ 8 h 10"/>
                <a:gd name="T8" fmla="*/ 168 w 168"/>
                <a:gd name="T9" fmla="*/ 3 h 10"/>
                <a:gd name="T10" fmla="*/ 167 w 168"/>
                <a:gd name="T11" fmla="*/ 2 h 10"/>
                <a:gd name="T12" fmla="*/ 167 w 168"/>
                <a:gd name="T13" fmla="*/ 0 h 10"/>
                <a:gd name="T14" fmla="*/ 3 w 168"/>
                <a:gd name="T15" fmla="*/ 0 h 10"/>
                <a:gd name="T16" fmla="*/ 0 w 168"/>
                <a:gd name="T17" fmla="*/ 3 h 10"/>
                <a:gd name="T18" fmla="*/ 0 w 168"/>
                <a:gd name="T19" fmla="*/ 8 h 10"/>
                <a:gd name="T20" fmla="*/ 2 w 168"/>
                <a:gd name="T21" fmla="*/ 8 h 10"/>
                <a:gd name="T22" fmla="*/ 3 w 168"/>
                <a:gd name="T23" fmla="*/ 10 h 10"/>
                <a:gd name="T24" fmla="*/ 5 w 168"/>
                <a:gd name="T25" fmla="*/ 10 h 10"/>
                <a:gd name="T26" fmla="*/ 163 w 168"/>
                <a:gd name="T27" fmla="*/ 10 h 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8"/>
                <a:gd name="T43" fmla="*/ 0 h 10"/>
                <a:gd name="T44" fmla="*/ 168 w 168"/>
                <a:gd name="T45" fmla="*/ 10 h 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8" h="10">
                  <a:moveTo>
                    <a:pt x="163" y="10"/>
                  </a:moveTo>
                  <a:lnTo>
                    <a:pt x="167" y="10"/>
                  </a:lnTo>
                  <a:lnTo>
                    <a:pt x="167" y="8"/>
                  </a:lnTo>
                  <a:lnTo>
                    <a:pt x="168" y="8"/>
                  </a:lnTo>
                  <a:lnTo>
                    <a:pt x="168" y="3"/>
                  </a:lnTo>
                  <a:lnTo>
                    <a:pt x="167" y="2"/>
                  </a:lnTo>
                  <a:lnTo>
                    <a:pt x="167" y="0"/>
                  </a:lnTo>
                  <a:lnTo>
                    <a:pt x="3" y="0"/>
                  </a:lnTo>
                  <a:lnTo>
                    <a:pt x="0" y="3"/>
                  </a:lnTo>
                  <a:lnTo>
                    <a:pt x="0" y="8"/>
                  </a:lnTo>
                  <a:lnTo>
                    <a:pt x="2" y="8"/>
                  </a:lnTo>
                  <a:lnTo>
                    <a:pt x="3" y="10"/>
                  </a:lnTo>
                  <a:lnTo>
                    <a:pt x="5" y="10"/>
                  </a:lnTo>
                  <a:lnTo>
                    <a:pt x="163"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72" name="Line 32"/>
            <p:cNvSpPr>
              <a:spLocks noChangeShapeType="1"/>
            </p:cNvSpPr>
            <p:nvPr/>
          </p:nvSpPr>
          <p:spPr bwMode="auto">
            <a:xfrm>
              <a:off x="4992" y="2984"/>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3" name="Line 33"/>
            <p:cNvSpPr>
              <a:spLocks noChangeShapeType="1"/>
            </p:cNvSpPr>
            <p:nvPr/>
          </p:nvSpPr>
          <p:spPr bwMode="auto">
            <a:xfrm>
              <a:off x="5096" y="3536"/>
              <a:ext cx="1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4" name="Oval 34"/>
            <p:cNvSpPr>
              <a:spLocks noChangeArrowheads="1"/>
            </p:cNvSpPr>
            <p:nvPr/>
          </p:nvSpPr>
          <p:spPr bwMode="auto">
            <a:xfrm>
              <a:off x="5000" y="3488"/>
              <a:ext cx="88" cy="9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3558" name="Line 35"/>
          <p:cNvSpPr>
            <a:spLocks noChangeShapeType="1"/>
          </p:cNvSpPr>
          <p:nvPr/>
        </p:nvSpPr>
        <p:spPr bwMode="auto">
          <a:xfrm>
            <a:off x="7724775" y="1981200"/>
            <a:ext cx="4191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9" name="Line 36"/>
          <p:cNvSpPr>
            <a:spLocks noChangeShapeType="1"/>
          </p:cNvSpPr>
          <p:nvPr/>
        </p:nvSpPr>
        <p:spPr bwMode="auto">
          <a:xfrm flipV="1">
            <a:off x="7737475" y="1295400"/>
            <a:ext cx="0" cy="157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0" name="Line 37"/>
          <p:cNvSpPr>
            <a:spLocks noChangeShapeType="1"/>
          </p:cNvSpPr>
          <p:nvPr/>
        </p:nvSpPr>
        <p:spPr bwMode="auto">
          <a:xfrm flipH="1">
            <a:off x="4943475" y="1308100"/>
            <a:ext cx="27813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1" name="Line 38"/>
          <p:cNvSpPr>
            <a:spLocks noChangeShapeType="1"/>
          </p:cNvSpPr>
          <p:nvPr/>
        </p:nvSpPr>
        <p:spPr bwMode="auto">
          <a:xfrm flipH="1">
            <a:off x="4953000" y="1905000"/>
            <a:ext cx="12096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2" name="Line 39"/>
          <p:cNvSpPr>
            <a:spLocks noChangeShapeType="1"/>
          </p:cNvSpPr>
          <p:nvPr/>
        </p:nvSpPr>
        <p:spPr bwMode="auto">
          <a:xfrm>
            <a:off x="4956175" y="1295400"/>
            <a:ext cx="0" cy="6223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3" name="Text Box 40"/>
          <p:cNvSpPr txBox="1">
            <a:spLocks noChangeArrowheads="1"/>
          </p:cNvSpPr>
          <p:nvPr/>
        </p:nvSpPr>
        <p:spPr bwMode="auto">
          <a:xfrm>
            <a:off x="8064500" y="1644650"/>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a:t>Y</a:t>
            </a:r>
          </a:p>
        </p:txBody>
      </p:sp>
      <p:sp>
        <p:nvSpPr>
          <p:cNvPr id="23564" name="Text Box 41"/>
          <p:cNvSpPr txBox="1">
            <a:spLocks noChangeArrowheads="1"/>
          </p:cNvSpPr>
          <p:nvPr/>
        </p:nvSpPr>
        <p:spPr bwMode="auto">
          <a:xfrm>
            <a:off x="4800600" y="2508250"/>
            <a:ext cx="1155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a:t>Clock</a:t>
            </a:r>
          </a:p>
        </p:txBody>
      </p:sp>
    </p:spTree>
    <p:extLst>
      <p:ext uri="{BB962C8B-B14F-4D97-AF65-F5344CB8AC3E}">
        <p14:creationId xmlns:p14="http://schemas.microsoft.com/office/powerpoint/2010/main" val="368334266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990600" y="533400"/>
            <a:ext cx="7620000" cy="666849"/>
          </a:xfrm>
          <a:noFill/>
        </p:spPr>
        <p:txBody>
          <a:bodyPr wrap="square" lIns="63500" tIns="25400" rIns="63500" bIns="25400" anchor="t">
            <a:spAutoFit/>
          </a:bodyPr>
          <a:lstStyle/>
          <a:p>
            <a:pPr eaLnBrk="1" hangingPunct="1"/>
            <a:r>
              <a:rPr lang="en-US" b="1" dirty="0" smtClean="0"/>
              <a:t>Storage Element’s Timing Model</a:t>
            </a:r>
          </a:p>
        </p:txBody>
      </p:sp>
      <p:sp>
        <p:nvSpPr>
          <p:cNvPr id="8195" name="AutoShape 3"/>
          <p:cNvSpPr>
            <a:spLocks noGrp="1" noChangeArrowheads="1"/>
          </p:cNvSpPr>
          <p:nvPr>
            <p:ph type="body" idx="4294967295"/>
          </p:nvPr>
        </p:nvSpPr>
        <p:spPr>
          <a:xfrm>
            <a:off x="909638" y="3016251"/>
            <a:ext cx="7543800" cy="3193695"/>
          </a:xfrm>
          <a:noFill/>
        </p:spPr>
        <p:txBody>
          <a:bodyPr wrap="square" lIns="63500" tIns="25400" rIns="63500" bIns="25400">
            <a:spAutoFit/>
          </a:bodyPr>
          <a:lstStyle/>
          <a:p>
            <a:pPr eaLnBrk="1" hangingPunct="1"/>
            <a:r>
              <a:rPr lang="en-US" sz="1800" b="1" dirty="0" smtClean="0">
                <a:solidFill>
                  <a:srgbClr val="C00000"/>
                </a:solidFill>
              </a:rPr>
              <a:t>Setup Time: </a:t>
            </a:r>
            <a:r>
              <a:rPr lang="en-US" sz="1800" dirty="0" smtClean="0"/>
              <a:t>Input must be stable BEFORE trigger clock edge</a:t>
            </a:r>
          </a:p>
          <a:p>
            <a:pPr eaLnBrk="1" hangingPunct="1"/>
            <a:r>
              <a:rPr lang="en-US" sz="1800" b="1" dirty="0" smtClean="0">
                <a:solidFill>
                  <a:srgbClr val="C00000"/>
                </a:solidFill>
              </a:rPr>
              <a:t>Hold Time: </a:t>
            </a:r>
            <a:r>
              <a:rPr lang="en-US" sz="1800" dirty="0" smtClean="0"/>
              <a:t>Input must REMAIN stable after trigger clock edge</a:t>
            </a:r>
          </a:p>
          <a:p>
            <a:pPr eaLnBrk="1" hangingPunct="1"/>
            <a:r>
              <a:rPr lang="en-US" sz="1800" dirty="0" smtClean="0"/>
              <a:t>Clock-to-Q time:</a:t>
            </a:r>
          </a:p>
          <a:p>
            <a:pPr lvl="1" eaLnBrk="1" hangingPunct="1"/>
            <a:r>
              <a:rPr lang="en-US" sz="1800" dirty="0" smtClean="0"/>
              <a:t>Output cannot change instantaneously at the trigger clock edge</a:t>
            </a:r>
          </a:p>
          <a:p>
            <a:pPr lvl="1" eaLnBrk="1" hangingPunct="1"/>
            <a:r>
              <a:rPr lang="en-US" sz="1800" dirty="0" smtClean="0"/>
              <a:t>Similar to delay in logic gates, two components:</a:t>
            </a:r>
          </a:p>
          <a:p>
            <a:pPr marL="1085850" lvl="2" eaLnBrk="1" hangingPunct="1"/>
            <a:r>
              <a:rPr lang="en-US" dirty="0" smtClean="0"/>
              <a:t>Internal Clock-to-Q</a:t>
            </a:r>
          </a:p>
          <a:p>
            <a:pPr marL="1085850" lvl="2" eaLnBrk="1" hangingPunct="1"/>
            <a:r>
              <a:rPr lang="en-US" dirty="0" smtClean="0"/>
              <a:t>Load dependent Clock-to-Q</a:t>
            </a:r>
          </a:p>
          <a:p>
            <a:pPr eaLnBrk="1" hangingPunct="1"/>
            <a:r>
              <a:rPr lang="en-US" sz="1800" dirty="0" smtClean="0"/>
              <a:t>Typical for class: </a:t>
            </a:r>
            <a:r>
              <a:rPr lang="en-US" sz="1800" b="1" dirty="0" smtClean="0">
                <a:solidFill>
                  <a:srgbClr val="CC0000"/>
                </a:solidFill>
              </a:rPr>
              <a:t>1ns Setup, 0.5ns Hold</a:t>
            </a:r>
          </a:p>
        </p:txBody>
      </p:sp>
      <p:sp>
        <p:nvSpPr>
          <p:cNvPr id="8196" name="Rectangle 4"/>
          <p:cNvSpPr>
            <a:spLocks noChangeArrowheads="1"/>
          </p:cNvSpPr>
          <p:nvPr/>
        </p:nvSpPr>
        <p:spPr bwMode="auto">
          <a:xfrm>
            <a:off x="762000" y="1447800"/>
            <a:ext cx="889000" cy="965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197" name="Oval 5"/>
          <p:cNvSpPr>
            <a:spLocks noChangeArrowheads="1"/>
          </p:cNvSpPr>
          <p:nvPr/>
        </p:nvSpPr>
        <p:spPr bwMode="auto">
          <a:xfrm>
            <a:off x="1155700" y="2451100"/>
            <a:ext cx="127000" cy="1270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198" name="Line 6"/>
          <p:cNvSpPr>
            <a:spLocks noChangeShapeType="1"/>
          </p:cNvSpPr>
          <p:nvPr/>
        </p:nvSpPr>
        <p:spPr bwMode="auto">
          <a:xfrm flipV="1">
            <a:off x="1143000" y="2286000"/>
            <a:ext cx="76200" cy="152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199" name="Line 7"/>
          <p:cNvSpPr>
            <a:spLocks noChangeShapeType="1"/>
          </p:cNvSpPr>
          <p:nvPr/>
        </p:nvSpPr>
        <p:spPr bwMode="auto">
          <a:xfrm>
            <a:off x="1219200" y="2286000"/>
            <a:ext cx="76200" cy="152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0" name="Line 8"/>
          <p:cNvSpPr>
            <a:spLocks noChangeShapeType="1"/>
          </p:cNvSpPr>
          <p:nvPr/>
        </p:nvSpPr>
        <p:spPr bwMode="auto">
          <a:xfrm>
            <a:off x="1219200" y="25908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1" name="Line 9"/>
          <p:cNvSpPr>
            <a:spLocks noChangeShapeType="1"/>
          </p:cNvSpPr>
          <p:nvPr/>
        </p:nvSpPr>
        <p:spPr bwMode="auto">
          <a:xfrm>
            <a:off x="1676400" y="1905000"/>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2" name="Line 10"/>
          <p:cNvSpPr>
            <a:spLocks noChangeShapeType="1"/>
          </p:cNvSpPr>
          <p:nvPr/>
        </p:nvSpPr>
        <p:spPr bwMode="auto">
          <a:xfrm flipH="1">
            <a:off x="381000" y="1905000"/>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3" name="Rectangle 11"/>
          <p:cNvSpPr>
            <a:spLocks noChangeArrowheads="1"/>
          </p:cNvSpPr>
          <p:nvPr/>
        </p:nvSpPr>
        <p:spPr bwMode="auto">
          <a:xfrm>
            <a:off x="744538" y="17526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a:t>D</a:t>
            </a:r>
          </a:p>
        </p:txBody>
      </p:sp>
      <p:sp>
        <p:nvSpPr>
          <p:cNvPr id="8204" name="Rectangle 12"/>
          <p:cNvSpPr>
            <a:spLocks noChangeArrowheads="1"/>
          </p:cNvSpPr>
          <p:nvPr/>
        </p:nvSpPr>
        <p:spPr bwMode="auto">
          <a:xfrm>
            <a:off x="1354138" y="1752600"/>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a:t>Q</a:t>
            </a:r>
          </a:p>
        </p:txBody>
      </p:sp>
      <p:sp>
        <p:nvSpPr>
          <p:cNvPr id="8205" name="Line 13"/>
          <p:cNvSpPr>
            <a:spLocks noChangeShapeType="1"/>
          </p:cNvSpPr>
          <p:nvPr/>
        </p:nvSpPr>
        <p:spPr bwMode="auto">
          <a:xfrm>
            <a:off x="2819400" y="1524000"/>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6" name="Line 14"/>
          <p:cNvSpPr>
            <a:spLocks noChangeShapeType="1"/>
          </p:cNvSpPr>
          <p:nvPr/>
        </p:nvSpPr>
        <p:spPr bwMode="auto">
          <a:xfrm flipV="1">
            <a:off x="3276600" y="1219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7" name="Line 15"/>
          <p:cNvSpPr>
            <a:spLocks noChangeShapeType="1"/>
          </p:cNvSpPr>
          <p:nvPr/>
        </p:nvSpPr>
        <p:spPr bwMode="auto">
          <a:xfrm>
            <a:off x="3276600" y="1219200"/>
            <a:ext cx="1524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8" name="Line 16"/>
          <p:cNvSpPr>
            <a:spLocks noChangeShapeType="1"/>
          </p:cNvSpPr>
          <p:nvPr/>
        </p:nvSpPr>
        <p:spPr bwMode="auto">
          <a:xfrm>
            <a:off x="4800600" y="1219200"/>
            <a:ext cx="0" cy="304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09" name="Line 17"/>
          <p:cNvSpPr>
            <a:spLocks noChangeShapeType="1"/>
          </p:cNvSpPr>
          <p:nvPr/>
        </p:nvSpPr>
        <p:spPr bwMode="auto">
          <a:xfrm>
            <a:off x="4800600" y="1524000"/>
            <a:ext cx="1524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0" name="Line 18"/>
          <p:cNvSpPr>
            <a:spLocks noChangeShapeType="1"/>
          </p:cNvSpPr>
          <p:nvPr/>
        </p:nvSpPr>
        <p:spPr bwMode="auto">
          <a:xfrm flipV="1">
            <a:off x="6324600" y="1219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1" name="Line 19"/>
          <p:cNvSpPr>
            <a:spLocks noChangeShapeType="1"/>
          </p:cNvSpPr>
          <p:nvPr/>
        </p:nvSpPr>
        <p:spPr bwMode="auto">
          <a:xfrm>
            <a:off x="4800600" y="1600200"/>
            <a:ext cx="0" cy="14478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2" name="Line 20"/>
          <p:cNvSpPr>
            <a:spLocks noChangeShapeType="1"/>
          </p:cNvSpPr>
          <p:nvPr/>
        </p:nvSpPr>
        <p:spPr bwMode="auto">
          <a:xfrm>
            <a:off x="6324600" y="1219200"/>
            <a:ext cx="1524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3" name="Line 21"/>
          <p:cNvSpPr>
            <a:spLocks noChangeShapeType="1"/>
          </p:cNvSpPr>
          <p:nvPr/>
        </p:nvSpPr>
        <p:spPr bwMode="auto">
          <a:xfrm>
            <a:off x="7848600" y="1219200"/>
            <a:ext cx="0" cy="304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14" name="Line 22"/>
          <p:cNvSpPr>
            <a:spLocks noChangeShapeType="1"/>
          </p:cNvSpPr>
          <p:nvPr/>
        </p:nvSpPr>
        <p:spPr bwMode="auto">
          <a:xfrm>
            <a:off x="7848600" y="1524000"/>
            <a:ext cx="91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5" name="Line 23"/>
          <p:cNvSpPr>
            <a:spLocks noChangeShapeType="1"/>
          </p:cNvSpPr>
          <p:nvPr/>
        </p:nvSpPr>
        <p:spPr bwMode="auto">
          <a:xfrm>
            <a:off x="7848600" y="1600200"/>
            <a:ext cx="0" cy="14478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6" name="Rectangle 24"/>
          <p:cNvSpPr>
            <a:spLocks noChangeArrowheads="1"/>
          </p:cNvSpPr>
          <p:nvPr/>
        </p:nvSpPr>
        <p:spPr bwMode="auto">
          <a:xfrm>
            <a:off x="2901950" y="1911350"/>
            <a:ext cx="1282700" cy="2921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8217" name="Rectangle 25"/>
          <p:cNvSpPr>
            <a:spLocks noChangeArrowheads="1"/>
          </p:cNvSpPr>
          <p:nvPr/>
        </p:nvSpPr>
        <p:spPr bwMode="auto">
          <a:xfrm>
            <a:off x="2573338" y="1905000"/>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a:t>D</a:t>
            </a:r>
          </a:p>
        </p:txBody>
      </p:sp>
      <p:sp>
        <p:nvSpPr>
          <p:cNvPr id="8218" name="Line 26"/>
          <p:cNvSpPr>
            <a:spLocks noChangeShapeType="1"/>
          </p:cNvSpPr>
          <p:nvPr/>
        </p:nvSpPr>
        <p:spPr bwMode="auto">
          <a:xfrm>
            <a:off x="4191000" y="2209800"/>
            <a:ext cx="1143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19" name="Line 27"/>
          <p:cNvSpPr>
            <a:spLocks noChangeShapeType="1"/>
          </p:cNvSpPr>
          <p:nvPr/>
        </p:nvSpPr>
        <p:spPr bwMode="auto">
          <a:xfrm>
            <a:off x="7239000" y="1905000"/>
            <a:ext cx="1143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20" name="Rectangle 28"/>
          <p:cNvSpPr>
            <a:spLocks noChangeArrowheads="1"/>
          </p:cNvSpPr>
          <p:nvPr/>
        </p:nvSpPr>
        <p:spPr bwMode="auto">
          <a:xfrm>
            <a:off x="3030538" y="1905000"/>
            <a:ext cx="109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Don’t Care</a:t>
            </a:r>
          </a:p>
        </p:txBody>
      </p:sp>
      <p:sp>
        <p:nvSpPr>
          <p:cNvPr id="8221" name="Rectangle 29"/>
          <p:cNvSpPr>
            <a:spLocks noChangeArrowheads="1"/>
          </p:cNvSpPr>
          <p:nvPr/>
        </p:nvSpPr>
        <p:spPr bwMode="auto">
          <a:xfrm>
            <a:off x="5340350" y="1911350"/>
            <a:ext cx="1892300" cy="292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22" name="Rectangle 30"/>
          <p:cNvSpPr>
            <a:spLocks noChangeArrowheads="1"/>
          </p:cNvSpPr>
          <p:nvPr/>
        </p:nvSpPr>
        <p:spPr bwMode="auto">
          <a:xfrm>
            <a:off x="5773738" y="1903413"/>
            <a:ext cx="1092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Don’t Care</a:t>
            </a:r>
          </a:p>
        </p:txBody>
      </p:sp>
      <p:sp>
        <p:nvSpPr>
          <p:cNvPr id="8223" name="Rectangle 31"/>
          <p:cNvSpPr>
            <a:spLocks noChangeArrowheads="1"/>
          </p:cNvSpPr>
          <p:nvPr/>
        </p:nvSpPr>
        <p:spPr bwMode="auto">
          <a:xfrm>
            <a:off x="2514600" y="2667000"/>
            <a:ext cx="2120900" cy="292100"/>
          </a:xfrm>
          <a:prstGeom prst="rect">
            <a:avLst/>
          </a:prstGeom>
          <a:solidFill>
            <a:srgbClr val="FF0000"/>
          </a:solidFill>
          <a:ln w="12700">
            <a:solidFill>
              <a:schemeClr val="tx1"/>
            </a:solidFill>
            <a:miter lim="800000"/>
            <a:headEnd/>
            <a:tailEnd/>
          </a:ln>
        </p:spPr>
        <p:txBody>
          <a:bodyPr wrap="none" anchor="ctr"/>
          <a:lstStyle/>
          <a:p>
            <a:endParaRPr lang="en-US"/>
          </a:p>
        </p:txBody>
      </p:sp>
      <p:sp>
        <p:nvSpPr>
          <p:cNvPr id="8224" name="Rectangle 32"/>
          <p:cNvSpPr>
            <a:spLocks noChangeArrowheads="1"/>
          </p:cNvSpPr>
          <p:nvPr/>
        </p:nvSpPr>
        <p:spPr bwMode="auto">
          <a:xfrm>
            <a:off x="8382000" y="1905000"/>
            <a:ext cx="444500" cy="292100"/>
          </a:xfrm>
          <a:prstGeom prst="rect">
            <a:avLst/>
          </a:prstGeom>
          <a:solidFill>
            <a:schemeClr val="tx1"/>
          </a:solidFill>
          <a:ln w="12700">
            <a:solidFill>
              <a:schemeClr val="tx1"/>
            </a:solidFill>
            <a:miter lim="800000"/>
            <a:headEnd/>
            <a:tailEnd/>
          </a:ln>
        </p:spPr>
        <p:txBody>
          <a:bodyPr wrap="none" anchor="ctr"/>
          <a:lstStyle/>
          <a:p>
            <a:endParaRPr lang="en-US"/>
          </a:p>
        </p:txBody>
      </p:sp>
      <p:sp>
        <p:nvSpPr>
          <p:cNvPr id="8225" name="Rectangle 33"/>
          <p:cNvSpPr>
            <a:spLocks noChangeArrowheads="1"/>
          </p:cNvSpPr>
          <p:nvPr/>
        </p:nvSpPr>
        <p:spPr bwMode="auto">
          <a:xfrm>
            <a:off x="2497138" y="1219200"/>
            <a:ext cx="500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a:t>Clk</a:t>
            </a:r>
          </a:p>
        </p:txBody>
      </p:sp>
      <p:sp>
        <p:nvSpPr>
          <p:cNvPr id="8226" name="Rectangle 34"/>
          <p:cNvSpPr>
            <a:spLocks noChangeArrowheads="1"/>
          </p:cNvSpPr>
          <p:nvPr/>
        </p:nvSpPr>
        <p:spPr bwMode="auto">
          <a:xfrm>
            <a:off x="3106738" y="2667000"/>
            <a:ext cx="985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Unknown</a:t>
            </a:r>
          </a:p>
        </p:txBody>
      </p:sp>
      <p:sp>
        <p:nvSpPr>
          <p:cNvPr id="8227" name="Rectangle 35"/>
          <p:cNvSpPr>
            <a:spLocks noChangeArrowheads="1"/>
          </p:cNvSpPr>
          <p:nvPr/>
        </p:nvSpPr>
        <p:spPr bwMode="auto">
          <a:xfrm>
            <a:off x="2573338" y="2667000"/>
            <a:ext cx="342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a:t>Q</a:t>
            </a:r>
          </a:p>
        </p:txBody>
      </p:sp>
      <p:sp>
        <p:nvSpPr>
          <p:cNvPr id="8228" name="Line 36"/>
          <p:cNvSpPr>
            <a:spLocks noChangeShapeType="1"/>
          </p:cNvSpPr>
          <p:nvPr/>
        </p:nvSpPr>
        <p:spPr bwMode="auto">
          <a:xfrm>
            <a:off x="5029200" y="2971800"/>
            <a:ext cx="3048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29" name="Line 37"/>
          <p:cNvSpPr>
            <a:spLocks noChangeShapeType="1"/>
          </p:cNvSpPr>
          <p:nvPr/>
        </p:nvSpPr>
        <p:spPr bwMode="auto">
          <a:xfrm flipV="1">
            <a:off x="8077200" y="26670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30" name="Line 38"/>
          <p:cNvSpPr>
            <a:spLocks noChangeShapeType="1"/>
          </p:cNvSpPr>
          <p:nvPr/>
        </p:nvSpPr>
        <p:spPr bwMode="auto">
          <a:xfrm>
            <a:off x="8077200" y="2667000"/>
            <a:ext cx="762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31" name="Line 39"/>
          <p:cNvSpPr>
            <a:spLocks noChangeShapeType="1"/>
          </p:cNvSpPr>
          <p:nvPr/>
        </p:nvSpPr>
        <p:spPr bwMode="auto">
          <a:xfrm>
            <a:off x="4191000" y="1981200"/>
            <a:ext cx="609600" cy="0"/>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32" name="Line 40"/>
          <p:cNvSpPr>
            <a:spLocks noChangeShapeType="1"/>
          </p:cNvSpPr>
          <p:nvPr/>
        </p:nvSpPr>
        <p:spPr bwMode="auto">
          <a:xfrm>
            <a:off x="4800600" y="1981200"/>
            <a:ext cx="533400" cy="0"/>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33" name="Rectangle 41"/>
          <p:cNvSpPr>
            <a:spLocks noChangeArrowheads="1"/>
          </p:cNvSpPr>
          <p:nvPr/>
        </p:nvSpPr>
        <p:spPr bwMode="auto">
          <a:xfrm>
            <a:off x="4097338" y="1600200"/>
            <a:ext cx="647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Setup</a:t>
            </a:r>
          </a:p>
        </p:txBody>
      </p:sp>
      <p:sp>
        <p:nvSpPr>
          <p:cNvPr id="8234" name="Rectangle 42"/>
          <p:cNvSpPr>
            <a:spLocks noChangeArrowheads="1"/>
          </p:cNvSpPr>
          <p:nvPr/>
        </p:nvSpPr>
        <p:spPr bwMode="auto">
          <a:xfrm>
            <a:off x="4859338" y="1598613"/>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Hold</a:t>
            </a:r>
          </a:p>
        </p:txBody>
      </p:sp>
      <p:sp>
        <p:nvSpPr>
          <p:cNvPr id="8235" name="Line 43"/>
          <p:cNvSpPr>
            <a:spLocks noChangeShapeType="1"/>
          </p:cNvSpPr>
          <p:nvPr/>
        </p:nvSpPr>
        <p:spPr bwMode="auto">
          <a:xfrm flipV="1">
            <a:off x="5029200" y="2286000"/>
            <a:ext cx="0" cy="3810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36" name="Line 44"/>
          <p:cNvSpPr>
            <a:spLocks noChangeShapeType="1"/>
          </p:cNvSpPr>
          <p:nvPr/>
        </p:nvSpPr>
        <p:spPr bwMode="auto">
          <a:xfrm>
            <a:off x="4343400" y="2514600"/>
            <a:ext cx="4572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37" name="Line 45"/>
          <p:cNvSpPr>
            <a:spLocks noChangeShapeType="1"/>
          </p:cNvSpPr>
          <p:nvPr/>
        </p:nvSpPr>
        <p:spPr bwMode="auto">
          <a:xfrm>
            <a:off x="5029200" y="2514600"/>
            <a:ext cx="457200"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38" name="Rectangle 46"/>
          <p:cNvSpPr>
            <a:spLocks noChangeArrowheads="1"/>
          </p:cNvSpPr>
          <p:nvPr/>
        </p:nvSpPr>
        <p:spPr bwMode="auto">
          <a:xfrm>
            <a:off x="5468938" y="2360613"/>
            <a:ext cx="11096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a:t>Clock-to-Q</a:t>
            </a:r>
          </a:p>
        </p:txBody>
      </p:sp>
    </p:spTree>
    <p:extLst>
      <p:ext uri="{BB962C8B-B14F-4D97-AF65-F5344CB8AC3E}">
        <p14:creationId xmlns:p14="http://schemas.microsoft.com/office/powerpoint/2010/main" val="81094864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533400" y="304800"/>
            <a:ext cx="8077200" cy="1303337"/>
          </a:xfrm>
        </p:spPr>
        <p:txBody>
          <a:bodyPr/>
          <a:lstStyle/>
          <a:p>
            <a:pPr eaLnBrk="1" hangingPunct="1"/>
            <a:r>
              <a:rPr lang="en-US" b="1" dirty="0" smtClean="0"/>
              <a:t>Machine Format</a:t>
            </a:r>
          </a:p>
        </p:txBody>
      </p:sp>
      <p:sp>
        <p:nvSpPr>
          <p:cNvPr id="14339" name="AutoShape 3"/>
          <p:cNvSpPr>
            <a:spLocks noGrp="1" noChangeArrowheads="1"/>
          </p:cNvSpPr>
          <p:nvPr>
            <p:ph type="body" idx="4294967295"/>
          </p:nvPr>
        </p:nvSpPr>
        <p:spPr>
          <a:xfrm>
            <a:off x="685800" y="1447800"/>
            <a:ext cx="7924800" cy="4648200"/>
          </a:xfrm>
        </p:spPr>
        <p:txBody>
          <a:bodyPr>
            <a:normAutofit/>
          </a:bodyPr>
          <a:lstStyle/>
          <a:p>
            <a:pPr eaLnBrk="1" hangingPunct="1"/>
            <a:r>
              <a:rPr lang="en-US" sz="2400" dirty="0" smtClean="0"/>
              <a:t>Our processor’s machine code format is given below</a:t>
            </a:r>
          </a:p>
          <a:p>
            <a:pPr lvl="1" eaLnBrk="1" hangingPunct="1"/>
            <a:r>
              <a:rPr lang="en-US" sz="2000" b="1" dirty="0" smtClean="0">
                <a:solidFill>
                  <a:srgbClr val="C00000"/>
                </a:solidFill>
              </a:rPr>
              <a:t>[load, regad1, regad2, </a:t>
            </a:r>
            <a:r>
              <a:rPr lang="en-US" sz="2000" b="1" dirty="0" err="1" smtClean="0">
                <a:solidFill>
                  <a:srgbClr val="C00000"/>
                </a:solidFill>
              </a:rPr>
              <a:t>des_regad</a:t>
            </a:r>
            <a:r>
              <a:rPr lang="en-US" sz="2000" b="1" dirty="0" smtClean="0">
                <a:solidFill>
                  <a:srgbClr val="C00000"/>
                </a:solidFill>
              </a:rPr>
              <a:t>, </a:t>
            </a:r>
            <a:r>
              <a:rPr lang="en-US" sz="2000" b="1" dirty="0" err="1" smtClean="0">
                <a:solidFill>
                  <a:srgbClr val="C00000"/>
                </a:solidFill>
              </a:rPr>
              <a:t>aluop</a:t>
            </a:r>
            <a:r>
              <a:rPr lang="en-US" sz="2000" b="1" dirty="0" smtClean="0">
                <a:solidFill>
                  <a:srgbClr val="C00000"/>
                </a:solidFill>
              </a:rPr>
              <a:t>]</a:t>
            </a:r>
          </a:p>
          <a:p>
            <a:pPr lvl="2" eaLnBrk="1" hangingPunct="1"/>
            <a:r>
              <a:rPr lang="en-US" sz="1800" b="1" dirty="0" smtClean="0">
                <a:solidFill>
                  <a:srgbClr val="C00000"/>
                </a:solidFill>
              </a:rPr>
              <a:t>load signal: 1 (read from external input), 0 (read from ALU)</a:t>
            </a:r>
          </a:p>
          <a:p>
            <a:pPr lvl="2" eaLnBrk="1" hangingPunct="1"/>
            <a:r>
              <a:rPr lang="en-US" sz="1800" b="1" dirty="0" smtClean="0">
                <a:solidFill>
                  <a:srgbClr val="C00000"/>
                </a:solidFill>
              </a:rPr>
              <a:t>regad1: the address of the register for the ALU input 1</a:t>
            </a:r>
          </a:p>
          <a:p>
            <a:pPr lvl="2" eaLnBrk="1" hangingPunct="1"/>
            <a:r>
              <a:rPr lang="en-US" sz="1800" b="1" dirty="0" smtClean="0">
                <a:solidFill>
                  <a:srgbClr val="C00000"/>
                </a:solidFill>
              </a:rPr>
              <a:t>regad2: the address of the register for the ALU input 2</a:t>
            </a:r>
          </a:p>
          <a:p>
            <a:pPr lvl="2" eaLnBrk="1" hangingPunct="1"/>
            <a:r>
              <a:rPr lang="en-US" sz="1800" b="1" dirty="0" err="1" smtClean="0">
                <a:solidFill>
                  <a:srgbClr val="C00000"/>
                </a:solidFill>
              </a:rPr>
              <a:t>des_regad</a:t>
            </a:r>
            <a:r>
              <a:rPr lang="en-US" sz="1800" b="1" dirty="0" smtClean="0">
                <a:solidFill>
                  <a:srgbClr val="C00000"/>
                </a:solidFill>
              </a:rPr>
              <a:t>: the address of the destination register which data is written into</a:t>
            </a:r>
          </a:p>
          <a:p>
            <a:pPr lvl="2" eaLnBrk="1" hangingPunct="1"/>
            <a:r>
              <a:rPr lang="en-US" sz="1800" b="1" dirty="0" err="1" smtClean="0">
                <a:solidFill>
                  <a:srgbClr val="C00000"/>
                </a:solidFill>
              </a:rPr>
              <a:t>aluop</a:t>
            </a:r>
            <a:r>
              <a:rPr lang="en-US" sz="1800" b="1" dirty="0" smtClean="0">
                <a:solidFill>
                  <a:srgbClr val="C00000"/>
                </a:solidFill>
              </a:rPr>
              <a:t>: the ALU function selection </a:t>
            </a:r>
          </a:p>
          <a:p>
            <a:pPr eaLnBrk="1" hangingPunct="1"/>
            <a:r>
              <a:rPr lang="en-US" sz="2400" dirty="0" smtClean="0"/>
              <a:t>There are 16 registers and 8 ALU functions.</a:t>
            </a:r>
          </a:p>
          <a:p>
            <a:pPr eaLnBrk="1" hangingPunct="1"/>
            <a:r>
              <a:rPr lang="en-US" sz="2400" dirty="0" smtClean="0"/>
              <a:t>Question: Based on the above description of the processor, how many bits each command should have?</a:t>
            </a:r>
          </a:p>
        </p:txBody>
      </p:sp>
    </p:spTree>
    <p:extLst>
      <p:ext uri="{BB962C8B-B14F-4D97-AF65-F5344CB8AC3E}">
        <p14:creationId xmlns:p14="http://schemas.microsoft.com/office/powerpoint/2010/main" val="3956695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609600" y="228600"/>
            <a:ext cx="8077200" cy="1303337"/>
          </a:xfrm>
        </p:spPr>
        <p:txBody>
          <a:bodyPr/>
          <a:lstStyle/>
          <a:p>
            <a:pPr eaLnBrk="1" hangingPunct="1"/>
            <a:r>
              <a:rPr lang="en-US" b="1" dirty="0" smtClean="0"/>
              <a:t>MIPS Assembly Language</a:t>
            </a:r>
          </a:p>
        </p:txBody>
      </p:sp>
      <p:sp>
        <p:nvSpPr>
          <p:cNvPr id="5123" name="AutoShape 3"/>
          <p:cNvSpPr>
            <a:spLocks noGrp="1" noChangeArrowheads="1"/>
          </p:cNvSpPr>
          <p:nvPr>
            <p:ph type="body" idx="4294967295"/>
          </p:nvPr>
        </p:nvSpPr>
        <p:spPr>
          <a:xfrm>
            <a:off x="609600" y="1219200"/>
            <a:ext cx="8534400" cy="5181600"/>
          </a:xfrm>
        </p:spPr>
        <p:txBody>
          <a:bodyPr>
            <a:normAutofit lnSpcReduction="10000"/>
          </a:bodyPr>
          <a:lstStyle/>
          <a:p>
            <a:r>
              <a:rPr lang="en-US" sz="2000" dirty="0" smtClean="0"/>
              <a:t>We’ll be working with the MIPS instruction set architecture</a:t>
            </a:r>
          </a:p>
          <a:p>
            <a:pPr lvl="1"/>
            <a:r>
              <a:rPr lang="en-US" sz="1800" dirty="0" smtClean="0"/>
              <a:t>developed in 1985</a:t>
            </a:r>
          </a:p>
          <a:p>
            <a:pPr lvl="1"/>
            <a:r>
              <a:rPr lang="en-US" sz="1800" dirty="0" smtClean="0"/>
              <a:t>means “</a:t>
            </a:r>
            <a:r>
              <a:rPr lang="en-US" sz="1800" b="1" dirty="0" smtClean="0">
                <a:solidFill>
                  <a:srgbClr val="C00000"/>
                </a:solidFill>
              </a:rPr>
              <a:t>M</a:t>
            </a:r>
            <a:r>
              <a:rPr lang="en-US" sz="1800" dirty="0" smtClean="0"/>
              <a:t>icroprocessor without </a:t>
            </a:r>
            <a:r>
              <a:rPr lang="en-US" sz="1800" b="1" dirty="0" smtClean="0">
                <a:solidFill>
                  <a:srgbClr val="C00000"/>
                </a:solidFill>
              </a:rPr>
              <a:t>I</a:t>
            </a:r>
            <a:r>
              <a:rPr lang="en-US" sz="1800" dirty="0" smtClean="0"/>
              <a:t>nterlocked </a:t>
            </a:r>
            <a:r>
              <a:rPr lang="en-US" sz="1800" b="1" dirty="0" smtClean="0">
                <a:solidFill>
                  <a:srgbClr val="C00000"/>
                </a:solidFill>
              </a:rPr>
              <a:t>P</a:t>
            </a:r>
            <a:r>
              <a:rPr lang="en-US" sz="1800" dirty="0" smtClean="0"/>
              <a:t>ipeline </a:t>
            </a:r>
            <a:r>
              <a:rPr lang="en-US" sz="1800" b="1" dirty="0" smtClean="0">
                <a:solidFill>
                  <a:srgbClr val="C00000"/>
                </a:solidFill>
              </a:rPr>
              <a:t>S</a:t>
            </a:r>
            <a:r>
              <a:rPr lang="en-US" sz="1800" dirty="0" smtClean="0"/>
              <a:t>tages”</a:t>
            </a:r>
          </a:p>
          <a:p>
            <a:pPr lvl="1"/>
            <a:r>
              <a:rPr lang="en-US" sz="1800" dirty="0" smtClean="0"/>
              <a:t>similar to other architectures developed since the 1980's</a:t>
            </a:r>
          </a:p>
          <a:p>
            <a:pPr lvl="1"/>
            <a:r>
              <a:rPr lang="en-US" sz="1800" dirty="0" smtClean="0"/>
              <a:t>almost 100 million MIPS processors manufactured in 2002</a:t>
            </a:r>
          </a:p>
          <a:p>
            <a:pPr lvl="1"/>
            <a:r>
              <a:rPr lang="en-US" sz="1800" dirty="0" smtClean="0"/>
              <a:t>used by NEC, Nintendo, Cisco, Silicon Graphics, Sony, …</a:t>
            </a:r>
          </a:p>
          <a:p>
            <a:pPr lvl="1"/>
            <a:r>
              <a:rPr lang="en-US" sz="1800" dirty="0" smtClean="0"/>
              <a:t>a Reduced Instruction Set Computer (RISC) Assembly Language</a:t>
            </a:r>
          </a:p>
          <a:p>
            <a:pPr eaLnBrk="1" hangingPunct="1"/>
            <a:r>
              <a:rPr lang="en-US" sz="2000" dirty="0" smtClean="0"/>
              <a:t>Instruction Category:</a:t>
            </a:r>
          </a:p>
          <a:p>
            <a:pPr lvl="1" eaLnBrk="1" hangingPunct="1"/>
            <a:r>
              <a:rPr lang="en-US" sz="1800" b="1" dirty="0" smtClean="0"/>
              <a:t>Arithmetic: </a:t>
            </a:r>
            <a:r>
              <a:rPr lang="en-US" sz="1800" dirty="0" smtClean="0"/>
              <a:t>Add, Subtract,…</a:t>
            </a:r>
          </a:p>
          <a:p>
            <a:pPr lvl="1" eaLnBrk="1" hangingPunct="1"/>
            <a:r>
              <a:rPr lang="en-US" sz="1800" b="1" dirty="0" smtClean="0"/>
              <a:t>Data Transfer: </a:t>
            </a:r>
            <a:r>
              <a:rPr lang="en-US" sz="1800" dirty="0" smtClean="0"/>
              <a:t>Load Word,…</a:t>
            </a:r>
          </a:p>
          <a:p>
            <a:pPr lvl="1" eaLnBrk="1" hangingPunct="1"/>
            <a:r>
              <a:rPr lang="en-US" sz="1800" b="1" dirty="0" smtClean="0"/>
              <a:t>Logical: </a:t>
            </a:r>
            <a:r>
              <a:rPr lang="en-US" sz="1800" dirty="0" smtClean="0"/>
              <a:t>And, Or,…</a:t>
            </a:r>
          </a:p>
          <a:p>
            <a:pPr lvl="1" eaLnBrk="1" hangingPunct="1"/>
            <a:r>
              <a:rPr lang="en-US" sz="1800" b="1" dirty="0" smtClean="0"/>
              <a:t>Conditional Branch: </a:t>
            </a:r>
            <a:r>
              <a:rPr lang="en-US" sz="1800" dirty="0" smtClean="0"/>
              <a:t>Branch on Equal,…</a:t>
            </a:r>
          </a:p>
          <a:p>
            <a:pPr lvl="1" eaLnBrk="1" hangingPunct="1"/>
            <a:r>
              <a:rPr lang="en-US" sz="1800" b="1" dirty="0" smtClean="0"/>
              <a:t>Unconditional Jump: </a:t>
            </a:r>
            <a:r>
              <a:rPr lang="en-US" sz="1800" dirty="0" smtClean="0"/>
              <a:t>Jump</a:t>
            </a:r>
          </a:p>
        </p:txBody>
      </p:sp>
    </p:spTree>
    <p:extLst>
      <p:ext uri="{BB962C8B-B14F-4D97-AF65-F5344CB8AC3E}">
        <p14:creationId xmlns:p14="http://schemas.microsoft.com/office/powerpoint/2010/main" val="5294598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533400" y="685800"/>
            <a:ext cx="8077200" cy="685800"/>
          </a:xfrm>
        </p:spPr>
        <p:txBody>
          <a:bodyPr>
            <a:normAutofit fontScale="90000"/>
          </a:bodyPr>
          <a:lstStyle/>
          <a:p>
            <a:r>
              <a:rPr lang="en-US" b="1" dirty="0" smtClean="0"/>
              <a:t>Assembly Variables: Registers </a:t>
            </a:r>
            <a:r>
              <a:rPr lang="en-US" b="1" dirty="0"/>
              <a:t>Cont</a:t>
            </a:r>
            <a:r>
              <a:rPr lang="en-US" b="1" dirty="0" smtClean="0"/>
              <a:t>..</a:t>
            </a:r>
          </a:p>
        </p:txBody>
      </p:sp>
      <p:sp>
        <p:nvSpPr>
          <p:cNvPr id="10243" name="AutoShape 3"/>
          <p:cNvSpPr>
            <a:spLocks noGrp="1" noChangeArrowheads="1"/>
          </p:cNvSpPr>
          <p:nvPr>
            <p:ph type="body" idx="4294967295"/>
          </p:nvPr>
        </p:nvSpPr>
        <p:spPr>
          <a:xfrm>
            <a:off x="685800" y="1676400"/>
            <a:ext cx="7848600" cy="2681288"/>
          </a:xfrm>
        </p:spPr>
        <p:txBody>
          <a:bodyPr/>
          <a:lstStyle/>
          <a:p>
            <a:pPr marL="203200" indent="-203200" eaLnBrk="1" hangingPunct="1"/>
            <a:r>
              <a:rPr lang="en-US" dirty="0" smtClean="0"/>
              <a:t>Registers are numbered from 0 to 31</a:t>
            </a:r>
          </a:p>
          <a:p>
            <a:pPr marL="203200" indent="-203200" eaLnBrk="1" hangingPunct="1"/>
            <a:r>
              <a:rPr lang="en-US" dirty="0" smtClean="0"/>
              <a:t>Each register can be referred to by </a:t>
            </a:r>
            <a:r>
              <a:rPr lang="en-US" b="1" dirty="0" smtClean="0">
                <a:solidFill>
                  <a:srgbClr val="C00000"/>
                </a:solidFill>
              </a:rPr>
              <a:t>number or name</a:t>
            </a:r>
          </a:p>
          <a:p>
            <a:pPr marL="203200" indent="-203200" eaLnBrk="1" hangingPunct="1"/>
            <a:r>
              <a:rPr lang="en-US" dirty="0" smtClean="0"/>
              <a:t>Number references:</a:t>
            </a:r>
          </a:p>
          <a:p>
            <a:pPr marL="685800" lvl="1" indent="-190500" eaLnBrk="1" hangingPunct="1">
              <a:buFontTx/>
              <a:buNone/>
            </a:pPr>
            <a:r>
              <a:rPr lang="en-US" dirty="0" smtClean="0">
                <a:latin typeface="Courier New" pitchFamily="49" charset="0"/>
              </a:rPr>
              <a:t>$0, $1, $2, … $30, $31</a:t>
            </a:r>
            <a:endParaRPr lang="en-US" dirty="0" smtClean="0"/>
          </a:p>
        </p:txBody>
      </p:sp>
    </p:spTree>
    <p:extLst>
      <p:ext uri="{BB962C8B-B14F-4D97-AF65-F5344CB8AC3E}">
        <p14:creationId xmlns:p14="http://schemas.microsoft.com/office/powerpoint/2010/main" val="4222820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609600" y="609600"/>
            <a:ext cx="7924800" cy="474662"/>
          </a:xfrm>
        </p:spPr>
        <p:txBody>
          <a:bodyPr>
            <a:normAutofit fontScale="90000"/>
          </a:bodyPr>
          <a:lstStyle/>
          <a:p>
            <a:r>
              <a:rPr lang="en-US" b="1" dirty="0" smtClean="0"/>
              <a:t>Assembly Variables: Registers </a:t>
            </a:r>
            <a:r>
              <a:rPr lang="en-US" b="1" dirty="0" err="1" smtClean="0"/>
              <a:t>Cont</a:t>
            </a:r>
            <a:r>
              <a:rPr lang="en-US" b="1" dirty="0" smtClean="0"/>
              <a:t>…</a:t>
            </a:r>
          </a:p>
        </p:txBody>
      </p:sp>
      <p:sp>
        <p:nvSpPr>
          <p:cNvPr id="11267" name="AutoShape 3"/>
          <p:cNvSpPr>
            <a:spLocks noGrp="1" noChangeArrowheads="1"/>
          </p:cNvSpPr>
          <p:nvPr>
            <p:ph type="body" idx="4294967295"/>
          </p:nvPr>
        </p:nvSpPr>
        <p:spPr>
          <a:xfrm>
            <a:off x="685800" y="1295400"/>
            <a:ext cx="7848600" cy="5186363"/>
          </a:xfrm>
        </p:spPr>
        <p:txBody>
          <a:bodyPr/>
          <a:lstStyle/>
          <a:p>
            <a:pPr marL="203200" indent="-203200" eaLnBrk="1" hangingPunct="1"/>
            <a:r>
              <a:rPr lang="en-US" dirty="0" smtClean="0"/>
              <a:t>By convention, each register also has a name to make it easier to code</a:t>
            </a:r>
          </a:p>
          <a:p>
            <a:pPr marL="203200" indent="-203200" eaLnBrk="1" hangingPunct="1"/>
            <a:r>
              <a:rPr lang="en-US" dirty="0" smtClean="0"/>
              <a:t>For now:</a:t>
            </a:r>
          </a:p>
          <a:p>
            <a:pPr marL="685800" lvl="1" indent="-190500" eaLnBrk="1" hangingPunct="1">
              <a:buFontTx/>
              <a:buNone/>
            </a:pPr>
            <a:r>
              <a:rPr lang="en-US" dirty="0" smtClean="0">
                <a:latin typeface="Courier New" pitchFamily="49" charset="0"/>
              </a:rPr>
              <a:t>$16 - $23</a:t>
            </a:r>
            <a:r>
              <a:rPr lang="en-US" dirty="0" smtClean="0"/>
              <a:t>	</a:t>
            </a:r>
            <a:r>
              <a:rPr lang="en-US" dirty="0" smtClean="0">
                <a:solidFill>
                  <a:srgbClr val="FF0000"/>
                </a:solidFill>
                <a:sym typeface="Wingdings" pitchFamily="2" charset="2"/>
              </a:rPr>
              <a:t></a:t>
            </a:r>
            <a:r>
              <a:rPr lang="en-US" dirty="0" smtClean="0">
                <a:sym typeface="Wingdings" pitchFamily="2" charset="2"/>
              </a:rPr>
              <a:t>	</a:t>
            </a:r>
            <a:r>
              <a:rPr lang="en-US" dirty="0" smtClean="0">
                <a:latin typeface="Courier New" pitchFamily="49" charset="0"/>
                <a:sym typeface="Wingdings" pitchFamily="2" charset="2"/>
              </a:rPr>
              <a:t>$s0 - $s7</a:t>
            </a:r>
            <a:endParaRPr lang="en-US" dirty="0" smtClean="0">
              <a:sym typeface="Wingdings" pitchFamily="2" charset="2"/>
            </a:endParaRPr>
          </a:p>
          <a:p>
            <a:pPr marL="685800" lvl="1" indent="-190500" eaLnBrk="1" hangingPunct="1">
              <a:buFontTx/>
              <a:buNone/>
            </a:pPr>
            <a:r>
              <a:rPr lang="en-US" dirty="0" smtClean="0">
                <a:sym typeface="Wingdings" pitchFamily="2" charset="2"/>
              </a:rPr>
              <a:t>		(correspond to C variables)</a:t>
            </a:r>
          </a:p>
          <a:p>
            <a:pPr marL="685800" lvl="1" indent="-190500" eaLnBrk="1" hangingPunct="1">
              <a:buFontTx/>
              <a:buNone/>
            </a:pPr>
            <a:r>
              <a:rPr lang="en-US" dirty="0" smtClean="0">
                <a:latin typeface="Courier New" pitchFamily="49" charset="0"/>
              </a:rPr>
              <a:t>$8 - $15</a:t>
            </a:r>
            <a:r>
              <a:rPr lang="en-US" dirty="0" smtClean="0"/>
              <a:t>	</a:t>
            </a:r>
            <a:r>
              <a:rPr lang="en-US" dirty="0" smtClean="0">
                <a:solidFill>
                  <a:srgbClr val="FF0000"/>
                </a:solidFill>
                <a:sym typeface="Wingdings" pitchFamily="2" charset="2"/>
              </a:rPr>
              <a:t></a:t>
            </a:r>
            <a:r>
              <a:rPr lang="en-US" dirty="0" smtClean="0">
                <a:sym typeface="Wingdings" pitchFamily="2" charset="2"/>
              </a:rPr>
              <a:t>	</a:t>
            </a:r>
            <a:r>
              <a:rPr lang="en-US" dirty="0" smtClean="0">
                <a:latin typeface="Courier New" pitchFamily="49" charset="0"/>
                <a:sym typeface="Wingdings" pitchFamily="2" charset="2"/>
              </a:rPr>
              <a:t>$t0 - $t7</a:t>
            </a:r>
            <a:endParaRPr lang="en-US" dirty="0" smtClean="0">
              <a:sym typeface="Wingdings" pitchFamily="2" charset="2"/>
            </a:endParaRPr>
          </a:p>
          <a:p>
            <a:pPr marL="685800" lvl="1" indent="-190500" eaLnBrk="1" hangingPunct="1">
              <a:buFontTx/>
              <a:buNone/>
            </a:pPr>
            <a:r>
              <a:rPr lang="en-US" dirty="0" smtClean="0">
                <a:sym typeface="Wingdings" pitchFamily="2" charset="2"/>
              </a:rPr>
              <a:t>		(correspond to temporary variables)</a:t>
            </a:r>
          </a:p>
          <a:p>
            <a:pPr marL="203200" indent="-203200" eaLnBrk="1" hangingPunct="1"/>
            <a:r>
              <a:rPr lang="en-US" b="1" dirty="0" smtClean="0">
                <a:solidFill>
                  <a:srgbClr val="C00000"/>
                </a:solidFill>
                <a:sym typeface="Wingdings" pitchFamily="2" charset="2"/>
              </a:rPr>
              <a:t>In general, use names to make your code more readable</a:t>
            </a:r>
          </a:p>
        </p:txBody>
      </p:sp>
    </p:spTree>
    <p:extLst>
      <p:ext uri="{BB962C8B-B14F-4D97-AF65-F5344CB8AC3E}">
        <p14:creationId xmlns:p14="http://schemas.microsoft.com/office/powerpoint/2010/main" val="3502477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609600" y="609600"/>
            <a:ext cx="8001000" cy="474662"/>
          </a:xfrm>
        </p:spPr>
        <p:txBody>
          <a:bodyPr>
            <a:normAutofit fontScale="90000"/>
          </a:bodyPr>
          <a:lstStyle/>
          <a:p>
            <a:pPr eaLnBrk="1" hangingPunct="1"/>
            <a:r>
              <a:rPr lang="en-US" b="1" dirty="0" smtClean="0"/>
              <a:t>C, Java variables vs. registers</a:t>
            </a:r>
          </a:p>
        </p:txBody>
      </p:sp>
      <p:sp>
        <p:nvSpPr>
          <p:cNvPr id="12291" name="AutoShape 3"/>
          <p:cNvSpPr>
            <a:spLocks noGrp="1" noChangeArrowheads="1"/>
          </p:cNvSpPr>
          <p:nvPr>
            <p:ph type="body" idx="4294967295"/>
          </p:nvPr>
        </p:nvSpPr>
        <p:spPr>
          <a:xfrm>
            <a:off x="609600" y="1371600"/>
            <a:ext cx="8153400" cy="5335588"/>
          </a:xfrm>
        </p:spPr>
        <p:txBody>
          <a:bodyPr/>
          <a:lstStyle/>
          <a:p>
            <a:pPr marL="203200" indent="-203200" eaLnBrk="1" hangingPunct="1"/>
            <a:r>
              <a:rPr lang="en-US" dirty="0" smtClean="0"/>
              <a:t>In C (and most High Level Languages) variables declared first and given a type</a:t>
            </a:r>
          </a:p>
          <a:p>
            <a:pPr marL="685800" lvl="1" indent="-190500" eaLnBrk="1" hangingPunct="1"/>
            <a:r>
              <a:rPr lang="en-US" dirty="0" smtClean="0"/>
              <a:t>Example:  </a:t>
            </a:r>
            <a:br>
              <a:rPr lang="en-US" dirty="0" smtClean="0"/>
            </a:br>
            <a:r>
              <a:rPr lang="en-US" sz="2800" dirty="0" err="1" smtClean="0">
                <a:latin typeface="Courier New" pitchFamily="49" charset="0"/>
              </a:rPr>
              <a:t>int</a:t>
            </a:r>
            <a:r>
              <a:rPr lang="en-US" sz="2800" dirty="0" smtClean="0">
                <a:latin typeface="Courier New" pitchFamily="49" charset="0"/>
              </a:rPr>
              <a:t> </a:t>
            </a:r>
            <a:r>
              <a:rPr lang="en-US" sz="2800" dirty="0" err="1" smtClean="0">
                <a:latin typeface="Courier New" pitchFamily="49" charset="0"/>
              </a:rPr>
              <a:t>fahr</a:t>
            </a:r>
            <a:r>
              <a:rPr lang="en-US" sz="2800" dirty="0" smtClean="0">
                <a:latin typeface="Courier New" pitchFamily="49" charset="0"/>
              </a:rPr>
              <a:t>, </a:t>
            </a:r>
            <a:r>
              <a:rPr lang="en-US" sz="2800" dirty="0" err="1" smtClean="0">
                <a:latin typeface="Courier New" pitchFamily="49" charset="0"/>
              </a:rPr>
              <a:t>celsius</a:t>
            </a:r>
            <a:r>
              <a:rPr lang="en-US" sz="2800" dirty="0" smtClean="0">
                <a:latin typeface="Courier New" pitchFamily="49" charset="0"/>
              </a:rPr>
              <a:t>; </a:t>
            </a:r>
            <a:br>
              <a:rPr lang="en-US" sz="2800" dirty="0" smtClean="0">
                <a:latin typeface="Courier New" pitchFamily="49" charset="0"/>
              </a:rPr>
            </a:br>
            <a:r>
              <a:rPr lang="en-US" sz="2800" dirty="0" smtClean="0">
                <a:latin typeface="Courier New" pitchFamily="49" charset="0"/>
              </a:rPr>
              <a:t>char a, b, c, d, e;</a:t>
            </a:r>
          </a:p>
          <a:p>
            <a:pPr marL="203200" indent="-203200" eaLnBrk="1" hangingPunct="1"/>
            <a:r>
              <a:rPr lang="en-US" dirty="0" smtClean="0"/>
              <a:t>Each variable can ONLY represent a value of the type it was declared as (</a:t>
            </a:r>
            <a:r>
              <a:rPr lang="en-US" b="1" dirty="0" smtClean="0">
                <a:solidFill>
                  <a:srgbClr val="C00000"/>
                </a:solidFill>
              </a:rPr>
              <a:t>cannot</a:t>
            </a:r>
            <a:r>
              <a:rPr lang="en-US" dirty="0" smtClean="0"/>
              <a:t> mix and match </a:t>
            </a:r>
            <a:r>
              <a:rPr lang="en-US" dirty="0" err="1" smtClean="0">
                <a:latin typeface="Courier New" pitchFamily="49" charset="0"/>
              </a:rPr>
              <a:t>int</a:t>
            </a:r>
            <a:r>
              <a:rPr lang="en-US" dirty="0" smtClean="0"/>
              <a:t> and </a:t>
            </a:r>
            <a:r>
              <a:rPr lang="en-US" dirty="0" smtClean="0">
                <a:latin typeface="Courier New" pitchFamily="49" charset="0"/>
              </a:rPr>
              <a:t>char</a:t>
            </a:r>
            <a:r>
              <a:rPr lang="en-US" dirty="0" smtClean="0"/>
              <a:t> variables).</a:t>
            </a:r>
          </a:p>
          <a:p>
            <a:pPr marL="203200" indent="-203200" eaLnBrk="1" hangingPunct="1"/>
            <a:r>
              <a:rPr lang="en-US" dirty="0" smtClean="0"/>
              <a:t>In Assembly Language, the registers have no type; operation determines how register contents are treated</a:t>
            </a:r>
          </a:p>
        </p:txBody>
      </p:sp>
    </p:spTree>
    <p:extLst>
      <p:ext uri="{BB962C8B-B14F-4D97-AF65-F5344CB8AC3E}">
        <p14:creationId xmlns:p14="http://schemas.microsoft.com/office/powerpoint/2010/main" val="5032416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609600" y="609600"/>
            <a:ext cx="8001000" cy="474662"/>
          </a:xfrm>
        </p:spPr>
        <p:txBody>
          <a:bodyPr>
            <a:normAutofit fontScale="90000"/>
          </a:bodyPr>
          <a:lstStyle/>
          <a:p>
            <a:pPr eaLnBrk="1" hangingPunct="1"/>
            <a:r>
              <a:rPr lang="en-US" b="1" dirty="0" smtClean="0"/>
              <a:t>MIPS Registers</a:t>
            </a:r>
          </a:p>
        </p:txBody>
      </p:sp>
      <p:sp>
        <p:nvSpPr>
          <p:cNvPr id="13315" name="AutoShape 3"/>
          <p:cNvSpPr>
            <a:spLocks noGrp="1" noChangeArrowheads="1"/>
          </p:cNvSpPr>
          <p:nvPr>
            <p:ph type="body" idx="4294967295"/>
          </p:nvPr>
        </p:nvSpPr>
        <p:spPr>
          <a:xfrm>
            <a:off x="810904" y="1371600"/>
            <a:ext cx="8305800" cy="4645025"/>
          </a:xfrm>
        </p:spPr>
        <p:txBody>
          <a:bodyPr>
            <a:normAutofit fontScale="92500" lnSpcReduction="20000"/>
          </a:bodyPr>
          <a:lstStyle/>
          <a:p>
            <a:pPr marL="203200" indent="-203200" eaLnBrk="1" hangingPunct="1">
              <a:lnSpc>
                <a:spcPct val="85000"/>
              </a:lnSpc>
              <a:buFontTx/>
              <a:buNone/>
            </a:pPr>
            <a:r>
              <a:rPr lang="en-US" sz="2000" b="1" u="sng" dirty="0" smtClean="0">
                <a:solidFill>
                  <a:schemeClr val="tx1"/>
                </a:solidFill>
              </a:rPr>
              <a:t>USE </a:t>
            </a:r>
            <a:r>
              <a:rPr lang="en-US" sz="2000" b="1" dirty="0" smtClean="0">
                <a:solidFill>
                  <a:schemeClr val="tx1"/>
                </a:solidFill>
              </a:rPr>
              <a:t>				</a:t>
            </a:r>
            <a:r>
              <a:rPr lang="en-US" sz="2000" b="1" u="sng" dirty="0" smtClean="0">
                <a:solidFill>
                  <a:schemeClr val="tx1"/>
                </a:solidFill>
              </a:rPr>
              <a:t>Number</a:t>
            </a:r>
            <a:r>
              <a:rPr lang="en-US" sz="2000" b="1" dirty="0" smtClean="0">
                <a:solidFill>
                  <a:schemeClr val="tx1"/>
                </a:solidFill>
              </a:rPr>
              <a:t>	</a:t>
            </a:r>
            <a:r>
              <a:rPr lang="en-US" sz="2000" b="1" dirty="0">
                <a:solidFill>
                  <a:schemeClr val="tx1"/>
                </a:solidFill>
              </a:rPr>
              <a:t> </a:t>
            </a:r>
            <a:r>
              <a:rPr lang="en-US" sz="2000" b="1" dirty="0" smtClean="0">
                <a:solidFill>
                  <a:schemeClr val="tx1"/>
                </a:solidFill>
              </a:rPr>
              <a:t>       </a:t>
            </a:r>
            <a:r>
              <a:rPr lang="en-US" sz="2000" b="1" u="sng" dirty="0" smtClean="0">
                <a:solidFill>
                  <a:schemeClr val="tx1"/>
                </a:solidFill>
              </a:rPr>
              <a:t>Name</a:t>
            </a:r>
            <a:r>
              <a:rPr lang="en-US" sz="3200" b="1" dirty="0" smtClean="0">
                <a:solidFill>
                  <a:schemeClr val="tx1"/>
                </a:solidFill>
              </a:rPr>
              <a:t> </a:t>
            </a:r>
            <a:r>
              <a:rPr lang="en-US" sz="3200" b="1" dirty="0" smtClean="0">
                <a:solidFill>
                  <a:srgbClr val="C00000"/>
                </a:solidFill>
              </a:rPr>
              <a:t>	</a:t>
            </a:r>
          </a:p>
          <a:p>
            <a:pPr marL="203200" indent="-203200" eaLnBrk="1" hangingPunct="1">
              <a:lnSpc>
                <a:spcPct val="85000"/>
              </a:lnSpc>
              <a:buFontTx/>
              <a:buNone/>
            </a:pPr>
            <a:r>
              <a:rPr lang="en-US" sz="2000" b="1" dirty="0" smtClean="0">
                <a:solidFill>
                  <a:srgbClr val="C00000"/>
                </a:solidFill>
              </a:rPr>
              <a:t>The constant 0			$0		$zero</a:t>
            </a:r>
          </a:p>
          <a:p>
            <a:pPr marL="203200" indent="-203200" eaLnBrk="1" hangingPunct="1">
              <a:lnSpc>
                <a:spcPct val="85000"/>
              </a:lnSpc>
              <a:buFontTx/>
              <a:buNone/>
            </a:pPr>
            <a:r>
              <a:rPr lang="en-US" sz="2000" dirty="0" smtClean="0"/>
              <a:t>Reserved for Assembler	        $1		$at</a:t>
            </a:r>
          </a:p>
          <a:p>
            <a:pPr marL="203200" indent="-203200" eaLnBrk="1" hangingPunct="1">
              <a:lnSpc>
                <a:spcPct val="85000"/>
              </a:lnSpc>
              <a:buFontTx/>
              <a:buNone/>
            </a:pPr>
            <a:r>
              <a:rPr lang="en-US" sz="2000" b="1" dirty="0" smtClean="0">
                <a:solidFill>
                  <a:srgbClr val="C00000"/>
                </a:solidFill>
              </a:rPr>
              <a:t>Return Values	</a:t>
            </a:r>
            <a:r>
              <a:rPr lang="en-US" sz="2000" b="1" dirty="0">
                <a:solidFill>
                  <a:srgbClr val="C00000"/>
                </a:solidFill>
              </a:rPr>
              <a:t> </a:t>
            </a:r>
            <a:r>
              <a:rPr lang="en-US" sz="2000" b="1" dirty="0" smtClean="0">
                <a:solidFill>
                  <a:srgbClr val="C00000"/>
                </a:solidFill>
              </a:rPr>
              <a:t>          </a:t>
            </a:r>
            <a:r>
              <a:rPr lang="en-US" sz="2000" b="1" dirty="0">
                <a:solidFill>
                  <a:srgbClr val="C00000"/>
                </a:solidFill>
              </a:rPr>
              <a:t> </a:t>
            </a:r>
            <a:r>
              <a:rPr lang="en-US" sz="2000" b="1" dirty="0" smtClean="0">
                <a:solidFill>
                  <a:srgbClr val="C00000"/>
                </a:solidFill>
              </a:rPr>
              <a:t>$2-$3		$v0-$v1</a:t>
            </a:r>
          </a:p>
          <a:p>
            <a:pPr marL="203200" indent="-203200" eaLnBrk="1" hangingPunct="1">
              <a:lnSpc>
                <a:spcPct val="85000"/>
              </a:lnSpc>
              <a:buFontTx/>
              <a:buNone/>
            </a:pPr>
            <a:r>
              <a:rPr lang="en-US" sz="2000" b="1" dirty="0" smtClean="0">
                <a:solidFill>
                  <a:srgbClr val="C00000"/>
                </a:solidFill>
              </a:rPr>
              <a:t>Arguments			    $4-$7		$a0-$a3</a:t>
            </a:r>
          </a:p>
          <a:p>
            <a:pPr marL="203200" indent="-203200" eaLnBrk="1" hangingPunct="1">
              <a:lnSpc>
                <a:spcPct val="85000"/>
              </a:lnSpc>
              <a:buFontTx/>
              <a:buNone/>
            </a:pPr>
            <a:r>
              <a:rPr lang="en-US" sz="2000" b="1" dirty="0" smtClean="0">
                <a:solidFill>
                  <a:srgbClr val="C00000"/>
                </a:solidFill>
              </a:rPr>
              <a:t>Temporary			    $8-$15		$t0-$t7</a:t>
            </a:r>
          </a:p>
          <a:p>
            <a:pPr marL="203200" indent="-203200" eaLnBrk="1" hangingPunct="1">
              <a:lnSpc>
                <a:spcPct val="85000"/>
              </a:lnSpc>
              <a:buFontTx/>
              <a:buNone/>
            </a:pPr>
            <a:r>
              <a:rPr lang="en-US" sz="2000" b="1" dirty="0" smtClean="0">
                <a:solidFill>
                  <a:srgbClr val="C00000"/>
                </a:solidFill>
              </a:rPr>
              <a:t>Saved Temporaries	   $16-$23	$s0-$s7</a:t>
            </a:r>
          </a:p>
          <a:p>
            <a:pPr marL="203200" indent="-203200" eaLnBrk="1" hangingPunct="1">
              <a:lnSpc>
                <a:spcPct val="85000"/>
              </a:lnSpc>
              <a:buFontTx/>
              <a:buNone/>
            </a:pPr>
            <a:r>
              <a:rPr lang="en-US" sz="2000" dirty="0" smtClean="0"/>
              <a:t>Temporary			   $24-$25	$t8-$t9</a:t>
            </a:r>
          </a:p>
          <a:p>
            <a:pPr marL="203200" indent="-203200" eaLnBrk="1" hangingPunct="1">
              <a:lnSpc>
                <a:spcPct val="85000"/>
              </a:lnSpc>
              <a:buFontTx/>
              <a:buNone/>
            </a:pPr>
            <a:r>
              <a:rPr lang="en-US" sz="2000" dirty="0" smtClean="0"/>
              <a:t>Used by Kernel		   $26-$27	$k0-$k1</a:t>
            </a:r>
          </a:p>
          <a:p>
            <a:pPr marL="203200" indent="-203200" eaLnBrk="1" hangingPunct="1">
              <a:lnSpc>
                <a:spcPct val="85000"/>
              </a:lnSpc>
              <a:buFontTx/>
              <a:buNone/>
            </a:pPr>
            <a:r>
              <a:rPr lang="en-US" sz="2000" dirty="0" smtClean="0"/>
              <a:t>Global Pointer			$28		$</a:t>
            </a:r>
            <a:r>
              <a:rPr lang="en-US" sz="2000" dirty="0" err="1" smtClean="0"/>
              <a:t>gp</a:t>
            </a:r>
            <a:endParaRPr lang="en-US" sz="2000" dirty="0" smtClean="0"/>
          </a:p>
          <a:p>
            <a:pPr marL="203200" indent="-203200" eaLnBrk="1" hangingPunct="1">
              <a:lnSpc>
                <a:spcPct val="85000"/>
              </a:lnSpc>
              <a:buFontTx/>
              <a:buNone/>
            </a:pPr>
            <a:r>
              <a:rPr lang="en-US" sz="2000" b="1" dirty="0" smtClean="0">
                <a:solidFill>
                  <a:srgbClr val="C00000"/>
                </a:solidFill>
              </a:rPr>
              <a:t>Stack Pointer			   $29		$</a:t>
            </a:r>
            <a:r>
              <a:rPr lang="en-US" sz="2000" b="1" dirty="0" err="1" smtClean="0">
                <a:solidFill>
                  <a:srgbClr val="C00000"/>
                </a:solidFill>
              </a:rPr>
              <a:t>sp</a:t>
            </a:r>
            <a:endParaRPr lang="en-US" sz="2000" b="1" dirty="0" smtClean="0">
              <a:solidFill>
                <a:srgbClr val="C00000"/>
              </a:solidFill>
            </a:endParaRPr>
          </a:p>
          <a:p>
            <a:pPr marL="203200" indent="-203200" eaLnBrk="1" hangingPunct="1">
              <a:lnSpc>
                <a:spcPct val="85000"/>
              </a:lnSpc>
              <a:buFontTx/>
              <a:buNone/>
            </a:pPr>
            <a:r>
              <a:rPr lang="en-US" sz="2000" dirty="0" smtClean="0"/>
              <a:t>Frame Pointer			   $30		$</a:t>
            </a:r>
            <a:r>
              <a:rPr lang="en-US" sz="2000" dirty="0" err="1" smtClean="0"/>
              <a:t>fp</a:t>
            </a:r>
            <a:endParaRPr lang="en-US" sz="2000" dirty="0" smtClean="0"/>
          </a:p>
          <a:p>
            <a:pPr marL="203200" indent="-203200" eaLnBrk="1" hangingPunct="1">
              <a:lnSpc>
                <a:spcPct val="85000"/>
              </a:lnSpc>
              <a:buFontTx/>
              <a:buNone/>
            </a:pPr>
            <a:r>
              <a:rPr lang="en-US" sz="2000" b="1" dirty="0" smtClean="0">
                <a:solidFill>
                  <a:srgbClr val="C00000"/>
                </a:solidFill>
              </a:rPr>
              <a:t>Return Address		   $31		$</a:t>
            </a:r>
            <a:r>
              <a:rPr lang="en-US" sz="2000" b="1" dirty="0" err="1" smtClean="0">
                <a:solidFill>
                  <a:srgbClr val="C00000"/>
                </a:solidFill>
              </a:rPr>
              <a:t>ra</a:t>
            </a:r>
            <a:endParaRPr lang="en-US" sz="2000" b="1" dirty="0" smtClean="0">
              <a:solidFill>
                <a:srgbClr val="C00000"/>
              </a:solidFill>
            </a:endParaRPr>
          </a:p>
        </p:txBody>
      </p:sp>
    </p:spTree>
    <p:extLst>
      <p:ext uri="{BB962C8B-B14F-4D97-AF65-F5344CB8AC3E}">
        <p14:creationId xmlns:p14="http://schemas.microsoft.com/office/powerpoint/2010/main" val="387989883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C70722D8-16D4-475E-9DF6-EE9773C04272}" type="slidenum">
              <a:rPr lang="en-US" smtClean="0"/>
              <a:pPr>
                <a:defRPr/>
              </a:pPr>
              <a:t>2</a:t>
            </a:fld>
            <a:endParaRPr lang="en-US"/>
          </a:p>
        </p:txBody>
      </p:sp>
      <p:sp>
        <p:nvSpPr>
          <p:cNvPr id="2" name="Title 1"/>
          <p:cNvSpPr>
            <a:spLocks noGrp="1"/>
          </p:cNvSpPr>
          <p:nvPr>
            <p:ph type="title" idx="4294967295"/>
          </p:nvPr>
        </p:nvSpPr>
        <p:spPr>
          <a:xfrm>
            <a:off x="762000" y="228600"/>
            <a:ext cx="8077200" cy="1303338"/>
          </a:xfrm>
        </p:spPr>
        <p:txBody>
          <a:bodyPr>
            <a:normAutofit/>
          </a:bodyPr>
          <a:lstStyle/>
          <a:p>
            <a:r>
              <a:rPr lang="en-US" b="1" dirty="0" smtClean="0"/>
              <a:t>Review and Learning Outcomes</a:t>
            </a:r>
            <a:endParaRPr lang="en-US" b="1" dirty="0"/>
          </a:p>
        </p:txBody>
      </p:sp>
      <p:sp>
        <p:nvSpPr>
          <p:cNvPr id="4" name="Content Placeholder 3"/>
          <p:cNvSpPr>
            <a:spLocks noGrp="1"/>
          </p:cNvSpPr>
          <p:nvPr>
            <p:ph idx="4294967295"/>
          </p:nvPr>
        </p:nvSpPr>
        <p:spPr>
          <a:xfrm>
            <a:off x="685800" y="1307836"/>
            <a:ext cx="7924800" cy="4876800"/>
          </a:xfrm>
        </p:spPr>
        <p:txBody>
          <a:bodyPr>
            <a:normAutofit/>
          </a:bodyPr>
          <a:lstStyle/>
          <a:p>
            <a:r>
              <a:rPr lang="en-US" dirty="0"/>
              <a:t>In the past </a:t>
            </a:r>
            <a:r>
              <a:rPr lang="en-US" dirty="0" smtClean="0"/>
              <a:t>few weeks, </a:t>
            </a:r>
            <a:r>
              <a:rPr lang="en-US" dirty="0"/>
              <a:t>we mainly focused on MIPS assembly language.</a:t>
            </a:r>
          </a:p>
          <a:p>
            <a:pPr>
              <a:lnSpc>
                <a:spcPct val="90000"/>
              </a:lnSpc>
            </a:pPr>
            <a:r>
              <a:rPr lang="en-US" dirty="0" smtClean="0"/>
              <a:t>We </a:t>
            </a:r>
            <a:r>
              <a:rPr lang="en-US" dirty="0" smtClean="0"/>
              <a:t>will review Midterm Exam 2 first </a:t>
            </a:r>
          </a:p>
          <a:p>
            <a:pPr>
              <a:lnSpc>
                <a:spcPct val="90000"/>
              </a:lnSpc>
            </a:pPr>
            <a:r>
              <a:rPr lang="en-US" dirty="0" smtClean="0">
                <a:solidFill>
                  <a:schemeClr val="tx1"/>
                </a:solidFill>
              </a:rPr>
              <a:t>HW #6 is due today</a:t>
            </a:r>
          </a:p>
          <a:p>
            <a:r>
              <a:rPr lang="en-US" dirty="0" smtClean="0">
                <a:solidFill>
                  <a:schemeClr val="tx1"/>
                </a:solidFill>
              </a:rPr>
              <a:t>We will have </a:t>
            </a:r>
            <a:r>
              <a:rPr lang="en-US" b="1" dirty="0" smtClean="0">
                <a:solidFill>
                  <a:srgbClr val="C00000"/>
                </a:solidFill>
              </a:rPr>
              <a:t>quiz </a:t>
            </a:r>
            <a:r>
              <a:rPr lang="en-US" b="1" dirty="0" smtClean="0">
                <a:solidFill>
                  <a:srgbClr val="C00000"/>
                </a:solidFill>
              </a:rPr>
              <a:t>6 </a:t>
            </a:r>
            <a:r>
              <a:rPr lang="en-US" b="1" dirty="0" smtClean="0">
                <a:solidFill>
                  <a:srgbClr val="C00000"/>
                </a:solidFill>
              </a:rPr>
              <a:t>today </a:t>
            </a:r>
            <a:r>
              <a:rPr lang="en-US" dirty="0" smtClean="0">
                <a:solidFill>
                  <a:schemeClr val="tx1"/>
                </a:solidFill>
              </a:rPr>
              <a:t>which will cover lectures </a:t>
            </a:r>
            <a:r>
              <a:rPr lang="en-US" dirty="0" smtClean="0">
                <a:solidFill>
                  <a:schemeClr val="tx1"/>
                </a:solidFill>
              </a:rPr>
              <a:t>25</a:t>
            </a:r>
            <a:r>
              <a:rPr lang="en-US" dirty="0" smtClean="0">
                <a:solidFill>
                  <a:schemeClr val="tx1"/>
                </a:solidFill>
              </a:rPr>
              <a:t>-30</a:t>
            </a:r>
            <a:endParaRPr lang="en-US" dirty="0" smtClean="0">
              <a:solidFill>
                <a:schemeClr val="tx1"/>
              </a:solidFill>
            </a:endParaRPr>
          </a:p>
          <a:p>
            <a:r>
              <a:rPr lang="en-US" dirty="0" smtClean="0">
                <a:solidFill>
                  <a:schemeClr val="tx1"/>
                </a:solidFill>
              </a:rPr>
              <a:t>We </a:t>
            </a:r>
            <a:r>
              <a:rPr lang="en-US" dirty="0">
                <a:solidFill>
                  <a:schemeClr val="tx1"/>
                </a:solidFill>
              </a:rPr>
              <a:t>will have </a:t>
            </a:r>
            <a:r>
              <a:rPr lang="en-US" b="1" dirty="0">
                <a:solidFill>
                  <a:srgbClr val="C00000"/>
                </a:solidFill>
              </a:rPr>
              <a:t>Midterm Exam 2 on </a:t>
            </a:r>
            <a:r>
              <a:rPr lang="en-US" b="1" dirty="0" smtClean="0">
                <a:solidFill>
                  <a:srgbClr val="C00000"/>
                </a:solidFill>
              </a:rPr>
              <a:t>Friday</a:t>
            </a:r>
            <a:r>
              <a:rPr lang="en-US" b="1" dirty="0">
                <a:solidFill>
                  <a:srgbClr val="C00000"/>
                </a:solidFill>
              </a:rPr>
              <a:t>, </a:t>
            </a:r>
            <a:r>
              <a:rPr lang="en-US" b="1" dirty="0" smtClean="0">
                <a:solidFill>
                  <a:srgbClr val="C00000"/>
                </a:solidFill>
              </a:rPr>
              <a:t>November 16 </a:t>
            </a:r>
            <a:r>
              <a:rPr lang="en-US" dirty="0">
                <a:solidFill>
                  <a:schemeClr val="tx1"/>
                </a:solidFill>
              </a:rPr>
              <a:t>which will be on</a:t>
            </a:r>
            <a:r>
              <a:rPr lang="en-US" b="1" dirty="0">
                <a:solidFill>
                  <a:srgbClr val="C00000"/>
                </a:solidFill>
              </a:rPr>
              <a:t> lectures </a:t>
            </a:r>
            <a:r>
              <a:rPr lang="en-US" b="1" dirty="0" smtClean="0">
                <a:solidFill>
                  <a:srgbClr val="C00000"/>
                </a:solidFill>
              </a:rPr>
              <a:t>16-30</a:t>
            </a:r>
            <a:r>
              <a:rPr lang="en-US" dirty="0" smtClean="0"/>
              <a:t> </a:t>
            </a:r>
            <a:endParaRPr lang="en-US" dirty="0" smtClean="0"/>
          </a:p>
          <a:p>
            <a:r>
              <a:rPr lang="en-US" dirty="0" smtClean="0"/>
              <a:t>A sample midterm exam 2 </a:t>
            </a:r>
            <a:r>
              <a:rPr lang="en-US" dirty="0" smtClean="0"/>
              <a:t>is posted </a:t>
            </a:r>
            <a:r>
              <a:rPr lang="en-US" dirty="0" smtClean="0"/>
              <a:t>on </a:t>
            </a:r>
            <a:r>
              <a:rPr lang="en-US" dirty="0" smtClean="0"/>
              <a:t>Blackboard </a:t>
            </a:r>
            <a:endParaRPr lang="en-US" dirty="0" smtClean="0"/>
          </a:p>
          <a:p>
            <a:r>
              <a:rPr lang="en-US" b="1" dirty="0" smtClean="0">
                <a:solidFill>
                  <a:srgbClr val="C00000"/>
                </a:solidFill>
              </a:rPr>
              <a:t>SDS center for additional time for Exam </a:t>
            </a:r>
            <a:endParaRPr lang="en-US" b="1" dirty="0" smtClean="0">
              <a:solidFill>
                <a:srgbClr val="C00000"/>
              </a:solidFill>
            </a:endParaRPr>
          </a:p>
          <a:p>
            <a:r>
              <a:rPr lang="en-US" dirty="0">
                <a:solidFill>
                  <a:schemeClr val="tx1"/>
                </a:solidFill>
              </a:rPr>
              <a:t>No class on Monday, Nov 19 </a:t>
            </a:r>
          </a:p>
          <a:p>
            <a:endParaRPr lang="en-US" b="1" dirty="0">
              <a:solidFill>
                <a:srgbClr val="C00000"/>
              </a:solidFill>
            </a:endParaRPr>
          </a:p>
          <a:p>
            <a:endParaRPr lang="en-US" dirty="0" smtClean="0">
              <a:solidFill>
                <a:schemeClr val="tx1"/>
              </a:solidFill>
            </a:endParaRPr>
          </a:p>
          <a:p>
            <a:pPr marL="0" indent="0">
              <a:buNone/>
            </a:pPr>
            <a:endParaRPr lang="en-US" b="1" dirty="0" smtClean="0">
              <a:solidFill>
                <a:srgbClr val="CC0000"/>
              </a:solidFill>
            </a:endParaRPr>
          </a:p>
          <a:p>
            <a:endParaRPr lang="en-US" b="1" dirty="0" smtClean="0">
              <a:solidFill>
                <a:srgbClr val="C00000"/>
              </a:solidFill>
            </a:endParaRPr>
          </a:p>
          <a:p>
            <a:endParaRPr lang="en-US" dirty="0" smtClean="0"/>
          </a:p>
          <a:p>
            <a:pPr lvl="1"/>
            <a:endParaRPr lang="en-US" sz="2400" dirty="0" smtClean="0"/>
          </a:p>
          <a:p>
            <a:pPr lvl="1"/>
            <a:endParaRPr lang="en-US" sz="2400" dirty="0" smtClean="0"/>
          </a:p>
          <a:p>
            <a:pPr lvl="1"/>
            <a:endParaRPr lang="en-US" sz="2400" dirty="0"/>
          </a:p>
        </p:txBody>
      </p:sp>
    </p:spTree>
    <p:extLst>
      <p:ext uri="{BB962C8B-B14F-4D97-AF65-F5344CB8AC3E}">
        <p14:creationId xmlns:p14="http://schemas.microsoft.com/office/powerpoint/2010/main" val="464183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609600" y="381000"/>
            <a:ext cx="7924800" cy="1303337"/>
          </a:xfrm>
          <a:noFill/>
        </p:spPr>
        <p:txBody>
          <a:bodyPr/>
          <a:lstStyle/>
          <a:p>
            <a:r>
              <a:rPr lang="en-US" b="1" dirty="0" smtClean="0"/>
              <a:t>Registers vs. Memory</a:t>
            </a:r>
          </a:p>
        </p:txBody>
      </p:sp>
      <p:sp>
        <p:nvSpPr>
          <p:cNvPr id="14340" name="AutoShape 19"/>
          <p:cNvSpPr>
            <a:spLocks noGrp="1" noChangeArrowheads="1"/>
          </p:cNvSpPr>
          <p:nvPr>
            <p:ph type="body" idx="4294967295"/>
          </p:nvPr>
        </p:nvSpPr>
        <p:spPr>
          <a:xfrm>
            <a:off x="762000" y="1371600"/>
            <a:ext cx="7772400" cy="2209800"/>
          </a:xfrm>
          <a:noFill/>
        </p:spPr>
        <p:txBody>
          <a:bodyPr/>
          <a:lstStyle/>
          <a:p>
            <a:r>
              <a:rPr lang="en-US" sz="2000" dirty="0" smtClean="0"/>
              <a:t>Arithmetic instructions operands must be registers, </a:t>
            </a:r>
            <a:br>
              <a:rPr lang="en-US" sz="2000" dirty="0" smtClean="0"/>
            </a:br>
            <a:r>
              <a:rPr lang="en-US" sz="2000" dirty="0" smtClean="0"/>
              <a:t>	— only 32 registers provided</a:t>
            </a:r>
          </a:p>
          <a:p>
            <a:r>
              <a:rPr lang="en-US" sz="2000" b="1" dirty="0" smtClean="0">
                <a:solidFill>
                  <a:srgbClr val="C00000"/>
                </a:solidFill>
              </a:rPr>
              <a:t>Which computer components do registers belongs to?</a:t>
            </a:r>
          </a:p>
          <a:p>
            <a:r>
              <a:rPr lang="en-US" sz="2000" dirty="0" smtClean="0"/>
              <a:t>Compiler associates variables with registers</a:t>
            </a:r>
          </a:p>
          <a:p>
            <a:r>
              <a:rPr lang="en-US" sz="2000" b="1" dirty="0" smtClean="0">
                <a:solidFill>
                  <a:srgbClr val="C00000"/>
                </a:solidFill>
              </a:rPr>
              <a:t>What about programs with lots of variables?</a:t>
            </a:r>
          </a:p>
        </p:txBody>
      </p:sp>
      <p:grpSp>
        <p:nvGrpSpPr>
          <p:cNvPr id="14339" name="Group 3"/>
          <p:cNvGrpSpPr>
            <a:grpSpLocks/>
          </p:cNvGrpSpPr>
          <p:nvPr/>
        </p:nvGrpSpPr>
        <p:grpSpPr bwMode="auto">
          <a:xfrm>
            <a:off x="2133600" y="3733800"/>
            <a:ext cx="4383088" cy="2346325"/>
            <a:chOff x="860" y="1897"/>
            <a:chExt cx="2761" cy="1478"/>
          </a:xfrm>
        </p:grpSpPr>
        <p:sp>
          <p:nvSpPr>
            <p:cNvPr id="14341" name="Line 4"/>
            <p:cNvSpPr>
              <a:spLocks noChangeShapeType="1"/>
            </p:cNvSpPr>
            <p:nvPr/>
          </p:nvSpPr>
          <p:spPr bwMode="auto">
            <a:xfrm>
              <a:off x="1775" y="1897"/>
              <a:ext cx="0" cy="1411"/>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2" name="Line 5"/>
            <p:cNvSpPr>
              <a:spLocks noChangeShapeType="1"/>
            </p:cNvSpPr>
            <p:nvPr/>
          </p:nvSpPr>
          <p:spPr bwMode="auto">
            <a:xfrm>
              <a:off x="2699" y="1897"/>
              <a:ext cx="0" cy="1411"/>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3" name="Rectangle 6"/>
            <p:cNvSpPr>
              <a:spLocks noChangeArrowheads="1"/>
            </p:cNvSpPr>
            <p:nvPr/>
          </p:nvSpPr>
          <p:spPr bwMode="auto">
            <a:xfrm>
              <a:off x="860" y="1899"/>
              <a:ext cx="2761" cy="1413"/>
            </a:xfrm>
            <a:prstGeom prst="rect">
              <a:avLst/>
            </a:prstGeom>
            <a:noFill/>
            <a:ln w="508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4" name="Rectangle 7"/>
            <p:cNvSpPr>
              <a:spLocks noChangeArrowheads="1"/>
            </p:cNvSpPr>
            <p:nvPr/>
          </p:nvSpPr>
          <p:spPr bwMode="auto">
            <a:xfrm>
              <a:off x="1018" y="3036"/>
              <a:ext cx="962"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defTabSz="904875" eaLnBrk="0" hangingPunct="0">
                <a:lnSpc>
                  <a:spcPts val="2100"/>
                </a:lnSpc>
                <a:spcBef>
                  <a:spcPts val="600"/>
                </a:spcBef>
                <a:spcAft>
                  <a:spcPts val="600"/>
                </a:spcAft>
                <a:tabLst>
                  <a:tab pos="452438" algn="l"/>
                  <a:tab pos="904875" algn="l"/>
                  <a:tab pos="1357313" algn="l"/>
                </a:tabLst>
              </a:pPr>
              <a:r>
                <a:rPr lang="en-US" sz="1400" b="1">
                  <a:solidFill>
                    <a:srgbClr val="000000"/>
                  </a:solidFill>
                </a:rPr>
                <a:t>Processor</a:t>
              </a:r>
            </a:p>
          </p:txBody>
        </p:sp>
        <p:sp>
          <p:nvSpPr>
            <p:cNvPr id="14345" name="Rectangle 8"/>
            <p:cNvSpPr>
              <a:spLocks noChangeArrowheads="1"/>
            </p:cNvSpPr>
            <p:nvPr/>
          </p:nvSpPr>
          <p:spPr bwMode="auto">
            <a:xfrm>
              <a:off x="3006" y="3036"/>
              <a:ext cx="42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defTabSz="904875" eaLnBrk="0" hangingPunct="0">
                <a:lnSpc>
                  <a:spcPts val="2100"/>
                </a:lnSpc>
                <a:spcBef>
                  <a:spcPts val="600"/>
                </a:spcBef>
                <a:spcAft>
                  <a:spcPts val="600"/>
                </a:spcAft>
                <a:tabLst>
                  <a:tab pos="452438" algn="l"/>
                  <a:tab pos="904875" algn="l"/>
                  <a:tab pos="1357313" algn="l"/>
                </a:tabLst>
              </a:pPr>
              <a:r>
                <a:rPr lang="en-US" sz="1400" b="1">
                  <a:solidFill>
                    <a:srgbClr val="000000"/>
                  </a:solidFill>
                </a:rPr>
                <a:t>I/O</a:t>
              </a:r>
            </a:p>
          </p:txBody>
        </p:sp>
        <p:sp>
          <p:nvSpPr>
            <p:cNvPr id="14346" name="Rectangle 9"/>
            <p:cNvSpPr>
              <a:spLocks noChangeArrowheads="1"/>
            </p:cNvSpPr>
            <p:nvPr/>
          </p:nvSpPr>
          <p:spPr bwMode="auto">
            <a:xfrm>
              <a:off x="927" y="1966"/>
              <a:ext cx="781" cy="497"/>
            </a:xfrm>
            <a:prstGeom prst="rect">
              <a:avLst/>
            </a:prstGeom>
            <a:solidFill>
              <a:srgbClr val="FFFFFF"/>
            </a:solidFill>
            <a:ln w="12700">
              <a:solidFill>
                <a:srgbClr val="000000"/>
              </a:solidFill>
              <a:miter lim="800000"/>
              <a:headEnd/>
              <a:tailEnd/>
            </a:ln>
          </p:spPr>
          <p:txBody>
            <a:bodyPr wrap="none" anchor="ctr"/>
            <a:lstStyle/>
            <a:p>
              <a:endParaRPr lang="en-US"/>
            </a:p>
          </p:txBody>
        </p:sp>
        <p:sp>
          <p:nvSpPr>
            <p:cNvPr id="14347" name="Rectangle 10"/>
            <p:cNvSpPr>
              <a:spLocks noChangeArrowheads="1"/>
            </p:cNvSpPr>
            <p:nvPr/>
          </p:nvSpPr>
          <p:spPr bwMode="auto">
            <a:xfrm>
              <a:off x="927" y="2534"/>
              <a:ext cx="781" cy="498"/>
            </a:xfrm>
            <a:prstGeom prst="rect">
              <a:avLst/>
            </a:prstGeom>
            <a:solidFill>
              <a:srgbClr val="FFFFFF"/>
            </a:solidFill>
            <a:ln w="12700">
              <a:solidFill>
                <a:srgbClr val="000000"/>
              </a:solidFill>
              <a:miter lim="800000"/>
              <a:headEnd/>
              <a:tailEnd/>
            </a:ln>
          </p:spPr>
          <p:txBody>
            <a:bodyPr wrap="none" anchor="ctr"/>
            <a:lstStyle/>
            <a:p>
              <a:endParaRPr lang="en-US"/>
            </a:p>
          </p:txBody>
        </p:sp>
        <p:sp>
          <p:nvSpPr>
            <p:cNvPr id="14348" name="Rectangle 11"/>
            <p:cNvSpPr>
              <a:spLocks noChangeArrowheads="1"/>
            </p:cNvSpPr>
            <p:nvPr/>
          </p:nvSpPr>
          <p:spPr bwMode="auto">
            <a:xfrm>
              <a:off x="2774" y="1966"/>
              <a:ext cx="781" cy="497"/>
            </a:xfrm>
            <a:prstGeom prst="rect">
              <a:avLst/>
            </a:prstGeom>
            <a:solidFill>
              <a:srgbClr val="FFFFFF"/>
            </a:solidFill>
            <a:ln w="12700">
              <a:solidFill>
                <a:srgbClr val="000000"/>
              </a:solidFill>
              <a:miter lim="800000"/>
              <a:headEnd/>
              <a:tailEnd/>
            </a:ln>
          </p:spPr>
          <p:txBody>
            <a:bodyPr wrap="none" anchor="ctr"/>
            <a:lstStyle/>
            <a:p>
              <a:endParaRPr lang="en-US"/>
            </a:p>
          </p:txBody>
        </p:sp>
        <p:sp>
          <p:nvSpPr>
            <p:cNvPr id="14349" name="Rectangle 12"/>
            <p:cNvSpPr>
              <a:spLocks noChangeArrowheads="1"/>
            </p:cNvSpPr>
            <p:nvPr/>
          </p:nvSpPr>
          <p:spPr bwMode="auto">
            <a:xfrm>
              <a:off x="2774" y="2534"/>
              <a:ext cx="781" cy="498"/>
            </a:xfrm>
            <a:prstGeom prst="rect">
              <a:avLst/>
            </a:prstGeom>
            <a:solidFill>
              <a:srgbClr val="FFFFFF"/>
            </a:solidFill>
            <a:ln w="12700">
              <a:solidFill>
                <a:srgbClr val="000000"/>
              </a:solidFill>
              <a:miter lim="800000"/>
              <a:headEnd/>
              <a:tailEnd/>
            </a:ln>
          </p:spPr>
          <p:txBody>
            <a:bodyPr wrap="none" anchor="ctr"/>
            <a:lstStyle/>
            <a:p>
              <a:endParaRPr lang="en-US"/>
            </a:p>
          </p:txBody>
        </p:sp>
        <p:sp>
          <p:nvSpPr>
            <p:cNvPr id="14350" name="Rectangle 13"/>
            <p:cNvSpPr>
              <a:spLocks noChangeArrowheads="1"/>
            </p:cNvSpPr>
            <p:nvPr/>
          </p:nvSpPr>
          <p:spPr bwMode="auto">
            <a:xfrm>
              <a:off x="1921" y="2037"/>
              <a:ext cx="639" cy="995"/>
            </a:xfrm>
            <a:prstGeom prst="rect">
              <a:avLst/>
            </a:prstGeom>
            <a:solidFill>
              <a:srgbClr val="FFFFFF"/>
            </a:solidFill>
            <a:ln w="12700">
              <a:solidFill>
                <a:srgbClr val="000000"/>
              </a:solidFill>
              <a:miter lim="800000"/>
              <a:headEnd/>
              <a:tailEnd/>
            </a:ln>
          </p:spPr>
          <p:txBody>
            <a:bodyPr wrap="none" anchor="ctr"/>
            <a:lstStyle/>
            <a:p>
              <a:endParaRPr lang="en-US"/>
            </a:p>
          </p:txBody>
        </p:sp>
        <p:sp>
          <p:nvSpPr>
            <p:cNvPr id="14351" name="Rectangle 14"/>
            <p:cNvSpPr>
              <a:spLocks noChangeArrowheads="1"/>
            </p:cNvSpPr>
            <p:nvPr/>
          </p:nvSpPr>
          <p:spPr bwMode="auto">
            <a:xfrm>
              <a:off x="947" y="2041"/>
              <a:ext cx="77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algn="ctr" defTabSz="904875" eaLnBrk="0" hangingPunct="0">
                <a:lnSpc>
                  <a:spcPts val="2700"/>
                </a:lnSpc>
                <a:spcBef>
                  <a:spcPts val="600"/>
                </a:spcBef>
                <a:spcAft>
                  <a:spcPts val="600"/>
                </a:spcAft>
                <a:tabLst>
                  <a:tab pos="452438" algn="l"/>
                  <a:tab pos="904875" algn="l"/>
                  <a:tab pos="1357313" algn="l"/>
                </a:tabLst>
              </a:pPr>
              <a:r>
                <a:rPr lang="en-US" sz="1800" b="1">
                  <a:solidFill>
                    <a:srgbClr val="000000"/>
                  </a:solidFill>
                </a:rPr>
                <a:t>Control</a:t>
              </a:r>
            </a:p>
          </p:txBody>
        </p:sp>
        <p:sp>
          <p:nvSpPr>
            <p:cNvPr id="14352" name="Rectangle 15"/>
            <p:cNvSpPr>
              <a:spLocks noChangeArrowheads="1"/>
            </p:cNvSpPr>
            <p:nvPr/>
          </p:nvSpPr>
          <p:spPr bwMode="auto">
            <a:xfrm>
              <a:off x="947" y="2609"/>
              <a:ext cx="77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algn="ctr" defTabSz="904875" eaLnBrk="0" hangingPunct="0">
                <a:lnSpc>
                  <a:spcPts val="2700"/>
                </a:lnSpc>
                <a:spcBef>
                  <a:spcPts val="600"/>
                </a:spcBef>
                <a:spcAft>
                  <a:spcPts val="600"/>
                </a:spcAft>
                <a:tabLst>
                  <a:tab pos="452438" algn="l"/>
                  <a:tab pos="904875" algn="l"/>
                  <a:tab pos="1357313" algn="l"/>
                </a:tabLst>
              </a:pPr>
              <a:r>
                <a:rPr lang="en-US" sz="1800" b="1">
                  <a:solidFill>
                    <a:srgbClr val="000000"/>
                  </a:solidFill>
                </a:rPr>
                <a:t>Datapath</a:t>
              </a:r>
            </a:p>
          </p:txBody>
        </p:sp>
        <p:sp>
          <p:nvSpPr>
            <p:cNvPr id="14353" name="Rectangle 16"/>
            <p:cNvSpPr>
              <a:spLocks noChangeArrowheads="1"/>
            </p:cNvSpPr>
            <p:nvPr/>
          </p:nvSpPr>
          <p:spPr bwMode="auto">
            <a:xfrm>
              <a:off x="1870" y="2325"/>
              <a:ext cx="77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algn="ctr" defTabSz="904875" eaLnBrk="0" hangingPunct="0">
                <a:lnSpc>
                  <a:spcPts val="2700"/>
                </a:lnSpc>
                <a:spcBef>
                  <a:spcPts val="600"/>
                </a:spcBef>
                <a:spcAft>
                  <a:spcPts val="600"/>
                </a:spcAft>
                <a:tabLst>
                  <a:tab pos="452438" algn="l"/>
                  <a:tab pos="904875" algn="l"/>
                  <a:tab pos="1357313" algn="l"/>
                </a:tabLst>
              </a:pPr>
              <a:r>
                <a:rPr lang="en-US" sz="1800" b="1">
                  <a:solidFill>
                    <a:srgbClr val="000000"/>
                  </a:solidFill>
                </a:rPr>
                <a:t>Memory</a:t>
              </a:r>
            </a:p>
          </p:txBody>
        </p:sp>
        <p:sp>
          <p:nvSpPr>
            <p:cNvPr id="14354" name="Rectangle 17"/>
            <p:cNvSpPr>
              <a:spLocks noChangeArrowheads="1"/>
            </p:cNvSpPr>
            <p:nvPr/>
          </p:nvSpPr>
          <p:spPr bwMode="auto">
            <a:xfrm>
              <a:off x="2793" y="2041"/>
              <a:ext cx="77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algn="ctr" defTabSz="904875" eaLnBrk="0" hangingPunct="0">
                <a:lnSpc>
                  <a:spcPts val="2700"/>
                </a:lnSpc>
                <a:spcBef>
                  <a:spcPts val="600"/>
                </a:spcBef>
                <a:spcAft>
                  <a:spcPts val="600"/>
                </a:spcAft>
                <a:tabLst>
                  <a:tab pos="452438" algn="l"/>
                  <a:tab pos="904875" algn="l"/>
                  <a:tab pos="1357313" algn="l"/>
                </a:tabLst>
              </a:pPr>
              <a:r>
                <a:rPr lang="en-US" sz="1800" b="1">
                  <a:solidFill>
                    <a:srgbClr val="000000"/>
                  </a:solidFill>
                </a:rPr>
                <a:t>Input</a:t>
              </a:r>
            </a:p>
          </p:txBody>
        </p:sp>
        <p:sp>
          <p:nvSpPr>
            <p:cNvPr id="14355" name="Rectangle 18"/>
            <p:cNvSpPr>
              <a:spLocks noChangeArrowheads="1"/>
            </p:cNvSpPr>
            <p:nvPr/>
          </p:nvSpPr>
          <p:spPr bwMode="auto">
            <a:xfrm>
              <a:off x="2793" y="2609"/>
              <a:ext cx="77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algn="ctr" defTabSz="904875" eaLnBrk="0" hangingPunct="0">
                <a:lnSpc>
                  <a:spcPts val="2700"/>
                </a:lnSpc>
                <a:spcBef>
                  <a:spcPts val="600"/>
                </a:spcBef>
                <a:spcAft>
                  <a:spcPts val="600"/>
                </a:spcAft>
                <a:tabLst>
                  <a:tab pos="452438" algn="l"/>
                  <a:tab pos="904875" algn="l"/>
                  <a:tab pos="1357313" algn="l"/>
                </a:tabLst>
              </a:pPr>
              <a:r>
                <a:rPr lang="en-US" sz="1800" b="1">
                  <a:solidFill>
                    <a:srgbClr val="000000"/>
                  </a:solidFill>
                </a:rPr>
                <a:t>Output</a:t>
              </a:r>
            </a:p>
          </p:txBody>
        </p:sp>
      </p:grpSp>
    </p:spTree>
    <p:extLst>
      <p:ext uri="{BB962C8B-B14F-4D97-AF65-F5344CB8AC3E}">
        <p14:creationId xmlns:p14="http://schemas.microsoft.com/office/powerpoint/2010/main" val="930750737"/>
      </p:ext>
    </p:extLst>
  </p:cSld>
  <p:clrMapOvr>
    <a:masterClrMapping/>
  </p:clrMapOvr>
  <p:transition spd="slow" advTm="200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609600" y="609600"/>
            <a:ext cx="8001000" cy="609600"/>
          </a:xfrm>
        </p:spPr>
        <p:txBody>
          <a:bodyPr>
            <a:normAutofit fontScale="90000"/>
          </a:bodyPr>
          <a:lstStyle/>
          <a:p>
            <a:pPr eaLnBrk="1" hangingPunct="1"/>
            <a:r>
              <a:rPr lang="en-US" b="1" dirty="0" smtClean="0"/>
              <a:t>Comments in MIPS Programs</a:t>
            </a:r>
          </a:p>
        </p:txBody>
      </p:sp>
      <p:sp>
        <p:nvSpPr>
          <p:cNvPr id="4099" name="AutoShape 3"/>
          <p:cNvSpPr>
            <a:spLocks noGrp="1" noChangeArrowheads="1"/>
          </p:cNvSpPr>
          <p:nvPr>
            <p:ph type="body" idx="4294967295"/>
          </p:nvPr>
        </p:nvSpPr>
        <p:spPr>
          <a:xfrm>
            <a:off x="762000" y="1676400"/>
            <a:ext cx="7848600" cy="4876800"/>
          </a:xfrm>
        </p:spPr>
        <p:txBody>
          <a:bodyPr/>
          <a:lstStyle/>
          <a:p>
            <a:pPr marL="203200" indent="-203200" eaLnBrk="1" hangingPunct="1"/>
            <a:r>
              <a:rPr lang="en-US" dirty="0" smtClean="0"/>
              <a:t>You can use comments to make your code more readable.</a:t>
            </a:r>
          </a:p>
          <a:p>
            <a:pPr marL="203200" indent="-203200" eaLnBrk="1" hangingPunct="1"/>
            <a:r>
              <a:rPr lang="en-US" dirty="0" smtClean="0"/>
              <a:t>Hash (</a:t>
            </a:r>
            <a:r>
              <a:rPr lang="en-US" dirty="0" smtClean="0">
                <a:latin typeface="Courier New" pitchFamily="49" charset="0"/>
              </a:rPr>
              <a:t>#</a:t>
            </a:r>
            <a:r>
              <a:rPr lang="en-US" dirty="0" smtClean="0"/>
              <a:t>) is used for MIPS comments</a:t>
            </a:r>
          </a:p>
          <a:p>
            <a:pPr marL="685800" lvl="1" indent="-190500" eaLnBrk="1" hangingPunct="1"/>
            <a:r>
              <a:rPr lang="en-US" dirty="0" smtClean="0"/>
              <a:t>anything from hash mark to end of line is a comment and will be ignored</a:t>
            </a:r>
          </a:p>
          <a:p>
            <a:pPr marL="203200" indent="-203200" eaLnBrk="1" hangingPunct="1"/>
            <a:r>
              <a:rPr lang="en-US" dirty="0" smtClean="0"/>
              <a:t>Note: Different from C.</a:t>
            </a:r>
          </a:p>
          <a:p>
            <a:pPr marL="685800" lvl="1" indent="-190500" eaLnBrk="1" hangingPunct="1"/>
            <a:r>
              <a:rPr lang="en-US" dirty="0" smtClean="0"/>
              <a:t>C comments have format </a:t>
            </a:r>
            <a:br>
              <a:rPr lang="en-US" dirty="0" smtClean="0"/>
            </a:br>
            <a:r>
              <a:rPr lang="en-US" dirty="0" smtClean="0">
                <a:latin typeface="Courier New" pitchFamily="49" charset="0"/>
              </a:rPr>
              <a:t>/* comment */</a:t>
            </a:r>
            <a:r>
              <a:rPr lang="en-US" dirty="0" smtClean="0"/>
              <a:t> </a:t>
            </a:r>
            <a:br>
              <a:rPr lang="en-US" dirty="0" smtClean="0"/>
            </a:br>
            <a:r>
              <a:rPr lang="en-US" dirty="0" smtClean="0"/>
              <a:t>so they can span many lines</a:t>
            </a:r>
          </a:p>
        </p:txBody>
      </p:sp>
    </p:spTree>
    <p:extLst>
      <p:ext uri="{BB962C8B-B14F-4D97-AF65-F5344CB8AC3E}">
        <p14:creationId xmlns:p14="http://schemas.microsoft.com/office/powerpoint/2010/main" val="972983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609600" y="533400"/>
            <a:ext cx="8001000" cy="609600"/>
          </a:xfrm>
        </p:spPr>
        <p:txBody>
          <a:bodyPr>
            <a:normAutofit fontScale="90000"/>
          </a:bodyPr>
          <a:lstStyle/>
          <a:p>
            <a:pPr eaLnBrk="1" hangingPunct="1"/>
            <a:r>
              <a:rPr lang="en-US" b="1" dirty="0" smtClean="0"/>
              <a:t>MIPS Addition and Subtraction (1/4)</a:t>
            </a:r>
          </a:p>
        </p:txBody>
      </p:sp>
      <p:sp>
        <p:nvSpPr>
          <p:cNvPr id="6147" name="AutoShape 3"/>
          <p:cNvSpPr>
            <a:spLocks noGrp="1" noChangeArrowheads="1"/>
          </p:cNvSpPr>
          <p:nvPr>
            <p:ph type="body" idx="4294967295"/>
          </p:nvPr>
        </p:nvSpPr>
        <p:spPr>
          <a:xfrm>
            <a:off x="1066800" y="1066800"/>
            <a:ext cx="8077200" cy="5378450"/>
          </a:xfrm>
        </p:spPr>
        <p:txBody>
          <a:bodyPr>
            <a:normAutofit lnSpcReduction="10000"/>
          </a:bodyPr>
          <a:lstStyle/>
          <a:p>
            <a:pPr marL="203200" indent="-203200" eaLnBrk="1" hangingPunct="1"/>
            <a:r>
              <a:rPr lang="en-US" sz="2400" dirty="0" smtClean="0"/>
              <a:t>Syntax of Instructions:</a:t>
            </a:r>
          </a:p>
          <a:p>
            <a:pPr marL="685800" lvl="1" indent="-190500" eaLnBrk="1" hangingPunct="1">
              <a:buFontTx/>
              <a:buNone/>
            </a:pPr>
            <a:r>
              <a:rPr lang="en-US" sz="2000" dirty="0" smtClean="0"/>
              <a:t>1		2, 3, 4</a:t>
            </a:r>
          </a:p>
          <a:p>
            <a:pPr marL="685800" lvl="1" indent="-190500" eaLnBrk="1" hangingPunct="1">
              <a:buFontTx/>
              <a:buNone/>
            </a:pPr>
            <a:r>
              <a:rPr lang="en-US" sz="2000" dirty="0" smtClean="0"/>
              <a:t>where:</a:t>
            </a:r>
          </a:p>
          <a:p>
            <a:pPr marL="685800" lvl="1" indent="-190500" eaLnBrk="1" hangingPunct="1">
              <a:buFontTx/>
              <a:buNone/>
            </a:pPr>
            <a:r>
              <a:rPr lang="en-US" sz="2000" dirty="0" smtClean="0"/>
              <a:t>1) operation by name </a:t>
            </a:r>
          </a:p>
          <a:p>
            <a:pPr marL="685800" lvl="1" indent="-190500" eaLnBrk="1" hangingPunct="1">
              <a:buFontTx/>
              <a:buNone/>
            </a:pPr>
            <a:r>
              <a:rPr lang="en-US" sz="2000" dirty="0" smtClean="0"/>
              <a:t>2) operand getting result (“destination”)</a:t>
            </a:r>
          </a:p>
          <a:p>
            <a:pPr marL="685800" lvl="1" indent="-190500" eaLnBrk="1" hangingPunct="1">
              <a:buFontTx/>
              <a:buNone/>
            </a:pPr>
            <a:r>
              <a:rPr lang="en-US" sz="2000" dirty="0" smtClean="0"/>
              <a:t>3) 1st operand for operation (“source1”)</a:t>
            </a:r>
          </a:p>
          <a:p>
            <a:pPr marL="685800" lvl="1" indent="-190500" eaLnBrk="1" hangingPunct="1">
              <a:buFontTx/>
              <a:buNone/>
            </a:pPr>
            <a:r>
              <a:rPr lang="en-US" sz="2000" dirty="0" smtClean="0"/>
              <a:t>4) 2nd operand for operation (“source2”)</a:t>
            </a:r>
          </a:p>
          <a:p>
            <a:pPr marL="203200" indent="-203200" eaLnBrk="1" hangingPunct="1"/>
            <a:r>
              <a:rPr lang="en-US" sz="2400" dirty="0" smtClean="0"/>
              <a:t>Syntax is rigid:</a:t>
            </a:r>
          </a:p>
          <a:p>
            <a:pPr marL="685800" lvl="1" indent="-190500" eaLnBrk="1" hangingPunct="1"/>
            <a:r>
              <a:rPr lang="en-US" sz="2000" dirty="0" smtClean="0"/>
              <a:t>1 operator, 3 operands</a:t>
            </a:r>
          </a:p>
          <a:p>
            <a:pPr marL="685800" lvl="1" indent="-190500" eaLnBrk="1" hangingPunct="1"/>
            <a:r>
              <a:rPr lang="en-US" sz="2000" dirty="0" smtClean="0"/>
              <a:t>Operand order is fixed (destination first)</a:t>
            </a:r>
          </a:p>
          <a:p>
            <a:pPr marL="685800" lvl="1" indent="-190500" eaLnBrk="1" hangingPunct="1"/>
            <a:r>
              <a:rPr lang="en-US" sz="2000" dirty="0" smtClean="0"/>
              <a:t>Why? </a:t>
            </a:r>
            <a:r>
              <a:rPr lang="en-US" sz="2000" b="1" dirty="0" smtClean="0">
                <a:solidFill>
                  <a:srgbClr val="C00000"/>
                </a:solidFill>
              </a:rPr>
              <a:t>Keep Hardware simple via regularity</a:t>
            </a:r>
          </a:p>
          <a:p>
            <a:pPr marL="203200" indent="-203200"/>
            <a:r>
              <a:rPr lang="en-US" sz="2400" b="1" dirty="0" smtClean="0">
                <a:solidFill>
                  <a:srgbClr val="C00000"/>
                </a:solidFill>
              </a:rPr>
              <a:t>Design Principle:  </a:t>
            </a:r>
            <a:r>
              <a:rPr lang="en-US" sz="2400" dirty="0" smtClean="0"/>
              <a:t>simplicity favors regularity.  </a:t>
            </a:r>
          </a:p>
          <a:p>
            <a:pPr marL="203200" indent="-203200" eaLnBrk="1" hangingPunct="1"/>
            <a:endParaRPr lang="en-US" sz="2400" dirty="0" smtClean="0">
              <a:solidFill>
                <a:srgbClr val="FF0000"/>
              </a:solidFill>
            </a:endParaRPr>
          </a:p>
        </p:txBody>
      </p:sp>
    </p:spTree>
    <p:extLst>
      <p:ext uri="{BB962C8B-B14F-4D97-AF65-F5344CB8AC3E}">
        <p14:creationId xmlns:p14="http://schemas.microsoft.com/office/powerpoint/2010/main" val="3625543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609601" y="685800"/>
            <a:ext cx="7924800" cy="838200"/>
          </a:xfrm>
        </p:spPr>
        <p:txBody>
          <a:bodyPr>
            <a:normAutofit fontScale="90000"/>
          </a:bodyPr>
          <a:lstStyle/>
          <a:p>
            <a:pPr eaLnBrk="1" hangingPunct="1"/>
            <a:r>
              <a:rPr lang="en-US" b="1" dirty="0" smtClean="0"/>
              <a:t>Addition and Subtraction of Integers </a:t>
            </a:r>
            <a:br>
              <a:rPr lang="en-US" b="1" dirty="0" smtClean="0"/>
            </a:br>
            <a:r>
              <a:rPr lang="en-US" b="1" dirty="0" smtClean="0"/>
              <a:t>(2/4)</a:t>
            </a:r>
          </a:p>
        </p:txBody>
      </p:sp>
      <p:sp>
        <p:nvSpPr>
          <p:cNvPr id="7171" name="AutoShape 3"/>
          <p:cNvSpPr>
            <a:spLocks noGrp="1" noChangeArrowheads="1"/>
          </p:cNvSpPr>
          <p:nvPr>
            <p:ph type="body" idx="4294967295"/>
          </p:nvPr>
        </p:nvSpPr>
        <p:spPr>
          <a:xfrm>
            <a:off x="685800" y="1447800"/>
            <a:ext cx="7848600" cy="5035550"/>
          </a:xfrm>
        </p:spPr>
        <p:txBody>
          <a:bodyPr/>
          <a:lstStyle/>
          <a:p>
            <a:pPr marL="203200" indent="-203200" eaLnBrk="1" hangingPunct="1"/>
            <a:r>
              <a:rPr lang="en-US" dirty="0" smtClean="0"/>
              <a:t>Addition in Assembly</a:t>
            </a:r>
          </a:p>
          <a:p>
            <a:pPr marL="685800" lvl="1" indent="-190500" eaLnBrk="1" hangingPunct="1"/>
            <a:r>
              <a:rPr lang="en-US" dirty="0" smtClean="0"/>
              <a:t>Example:	</a:t>
            </a:r>
            <a:r>
              <a:rPr lang="en-US" b="1" dirty="0" smtClean="0">
                <a:solidFill>
                  <a:srgbClr val="C00000"/>
                </a:solidFill>
                <a:latin typeface="Courier New" pitchFamily="49" charset="0"/>
              </a:rPr>
              <a:t>add	$s0,$s1,$s2</a:t>
            </a:r>
            <a:r>
              <a:rPr lang="en-US" b="1" dirty="0" smtClean="0">
                <a:solidFill>
                  <a:srgbClr val="C00000"/>
                </a:solidFill>
              </a:rPr>
              <a:t> </a:t>
            </a:r>
            <a:r>
              <a:rPr lang="en-US" dirty="0" smtClean="0"/>
              <a:t>(in MIPS)</a:t>
            </a:r>
          </a:p>
          <a:p>
            <a:pPr marL="685800" lvl="1" indent="-190500" eaLnBrk="1" hangingPunct="1">
              <a:buFontTx/>
              <a:buNone/>
            </a:pPr>
            <a:r>
              <a:rPr lang="en-US" dirty="0" smtClean="0"/>
              <a:t>	Equivalent to:	</a:t>
            </a:r>
            <a:r>
              <a:rPr lang="en-US" dirty="0" smtClean="0">
                <a:latin typeface="Courier New" pitchFamily="49" charset="0"/>
              </a:rPr>
              <a:t>a = b + c</a:t>
            </a:r>
            <a:r>
              <a:rPr lang="en-US" dirty="0" smtClean="0"/>
              <a:t> (in C)</a:t>
            </a:r>
          </a:p>
          <a:p>
            <a:pPr marL="685800" lvl="1" indent="-190500" eaLnBrk="1" hangingPunct="1">
              <a:buFontTx/>
              <a:buNone/>
            </a:pPr>
            <a:r>
              <a:rPr lang="en-US" dirty="0" smtClean="0"/>
              <a:t>where MIPS registers </a:t>
            </a:r>
            <a:r>
              <a:rPr lang="en-US" b="1" dirty="0" smtClean="0">
                <a:solidFill>
                  <a:srgbClr val="C00000"/>
                </a:solidFill>
                <a:latin typeface="Courier New" pitchFamily="49" charset="0"/>
              </a:rPr>
              <a:t>$s0,$s1,$s2</a:t>
            </a:r>
            <a:r>
              <a:rPr lang="en-US" b="1" dirty="0" smtClean="0">
                <a:solidFill>
                  <a:srgbClr val="C00000"/>
                </a:solidFill>
              </a:rPr>
              <a:t> </a:t>
            </a:r>
            <a:r>
              <a:rPr lang="en-US" dirty="0" smtClean="0"/>
              <a:t>are associated with C variables </a:t>
            </a:r>
            <a:r>
              <a:rPr lang="en-US" dirty="0" smtClean="0">
                <a:latin typeface="Courier New" pitchFamily="49" charset="0"/>
              </a:rPr>
              <a:t>a, b, c</a:t>
            </a:r>
            <a:r>
              <a:rPr lang="en-US" dirty="0" smtClean="0"/>
              <a:t> </a:t>
            </a:r>
          </a:p>
          <a:p>
            <a:pPr marL="203200" indent="-203200" eaLnBrk="1" hangingPunct="1"/>
            <a:r>
              <a:rPr lang="en-US" dirty="0" smtClean="0"/>
              <a:t>Subtraction in Assembly</a:t>
            </a:r>
          </a:p>
          <a:p>
            <a:pPr marL="685800" lvl="1" indent="-190500" eaLnBrk="1" hangingPunct="1"/>
            <a:r>
              <a:rPr lang="en-US" dirty="0" smtClean="0"/>
              <a:t>Example:	</a:t>
            </a:r>
            <a:r>
              <a:rPr lang="en-US" b="1" dirty="0" smtClean="0">
                <a:solidFill>
                  <a:srgbClr val="C00000"/>
                </a:solidFill>
                <a:latin typeface="Courier New" pitchFamily="49" charset="0"/>
              </a:rPr>
              <a:t>sub	$s3,$s4,$s5</a:t>
            </a:r>
            <a:r>
              <a:rPr lang="en-US" b="1" dirty="0" smtClean="0">
                <a:solidFill>
                  <a:srgbClr val="C00000"/>
                </a:solidFill>
              </a:rPr>
              <a:t> </a:t>
            </a:r>
            <a:r>
              <a:rPr lang="en-US" dirty="0" smtClean="0"/>
              <a:t>(in MIPS)</a:t>
            </a:r>
          </a:p>
          <a:p>
            <a:pPr marL="685800" lvl="1" indent="-190500" eaLnBrk="1" hangingPunct="1">
              <a:buFontTx/>
              <a:buNone/>
            </a:pPr>
            <a:r>
              <a:rPr lang="en-US" dirty="0" smtClean="0"/>
              <a:t>	Equivalent to:	</a:t>
            </a:r>
            <a:r>
              <a:rPr lang="en-US" dirty="0" smtClean="0">
                <a:latin typeface="Courier New" pitchFamily="49" charset="0"/>
              </a:rPr>
              <a:t>d = e - f</a:t>
            </a:r>
            <a:r>
              <a:rPr lang="en-US" dirty="0" smtClean="0"/>
              <a:t> (in C)</a:t>
            </a:r>
          </a:p>
          <a:p>
            <a:pPr marL="685800" lvl="1" indent="-190500" eaLnBrk="1" hangingPunct="1">
              <a:buFontTx/>
              <a:buNone/>
            </a:pPr>
            <a:r>
              <a:rPr lang="en-US" dirty="0" smtClean="0"/>
              <a:t>where MIPS registers </a:t>
            </a:r>
            <a:r>
              <a:rPr lang="en-US" dirty="0" smtClean="0">
                <a:latin typeface="Courier New" pitchFamily="49" charset="0"/>
              </a:rPr>
              <a:t>$s3,$s4,$s5</a:t>
            </a:r>
            <a:r>
              <a:rPr lang="en-US" dirty="0" smtClean="0"/>
              <a:t> are associated with C variables </a:t>
            </a:r>
            <a:r>
              <a:rPr lang="en-US" dirty="0" smtClean="0">
                <a:latin typeface="Courier New" pitchFamily="49" charset="0"/>
              </a:rPr>
              <a:t>d, e, f</a:t>
            </a:r>
            <a:r>
              <a:rPr lang="en-US" dirty="0" smtClean="0"/>
              <a:t> </a:t>
            </a:r>
          </a:p>
        </p:txBody>
      </p:sp>
    </p:spTree>
    <p:extLst>
      <p:ext uri="{BB962C8B-B14F-4D97-AF65-F5344CB8AC3E}">
        <p14:creationId xmlns:p14="http://schemas.microsoft.com/office/powerpoint/2010/main" val="3587277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533400" y="762000"/>
            <a:ext cx="8104187" cy="474662"/>
          </a:xfrm>
        </p:spPr>
        <p:txBody>
          <a:bodyPr>
            <a:normAutofit fontScale="90000"/>
          </a:bodyPr>
          <a:lstStyle/>
          <a:p>
            <a:pPr eaLnBrk="1" hangingPunct="1"/>
            <a:r>
              <a:rPr lang="en-US" b="1" dirty="0" smtClean="0"/>
              <a:t>Addition and Subtraction of Integers </a:t>
            </a:r>
            <a:br>
              <a:rPr lang="en-US" b="1" dirty="0" smtClean="0"/>
            </a:br>
            <a:r>
              <a:rPr lang="en-US" b="1" dirty="0" smtClean="0"/>
              <a:t>(3/4)</a:t>
            </a:r>
          </a:p>
        </p:txBody>
      </p:sp>
      <p:sp>
        <p:nvSpPr>
          <p:cNvPr id="833539" name="AutoShape 3"/>
          <p:cNvSpPr>
            <a:spLocks noGrp="1" noChangeArrowheads="1"/>
          </p:cNvSpPr>
          <p:nvPr>
            <p:ph type="body" idx="4294967295"/>
          </p:nvPr>
        </p:nvSpPr>
        <p:spPr>
          <a:xfrm>
            <a:off x="685800" y="1447800"/>
            <a:ext cx="8153400" cy="5257800"/>
          </a:xfrm>
        </p:spPr>
        <p:txBody>
          <a:bodyPr/>
          <a:lstStyle/>
          <a:p>
            <a:pPr marL="203200" indent="-203200" eaLnBrk="1" hangingPunct="1"/>
            <a:r>
              <a:rPr lang="en-US" dirty="0" smtClean="0"/>
              <a:t>How do the following C statement?</a:t>
            </a:r>
          </a:p>
          <a:p>
            <a:pPr marL="203200" indent="-203200" algn="ctr" eaLnBrk="1" hangingPunct="1">
              <a:buFontTx/>
              <a:buNone/>
            </a:pPr>
            <a:r>
              <a:rPr lang="en-US" b="1" dirty="0" smtClean="0">
                <a:solidFill>
                  <a:srgbClr val="C00000"/>
                </a:solidFill>
                <a:latin typeface="Courier New" pitchFamily="49" charset="0"/>
              </a:rPr>
              <a:t>a = b + c + d - e</a:t>
            </a:r>
            <a:r>
              <a:rPr lang="en-US" dirty="0" smtClean="0">
                <a:solidFill>
                  <a:schemeClr val="accent2"/>
                </a:solidFill>
                <a:latin typeface="Courier New" pitchFamily="49" charset="0"/>
              </a:rPr>
              <a:t>;</a:t>
            </a:r>
            <a:endParaRPr lang="en-US" dirty="0" smtClean="0">
              <a:latin typeface="Courier New" pitchFamily="49" charset="0"/>
            </a:endParaRPr>
          </a:p>
          <a:p>
            <a:pPr marL="203200" indent="-203200" eaLnBrk="1" hangingPunct="1"/>
            <a:r>
              <a:rPr lang="en-US" dirty="0" smtClean="0"/>
              <a:t>Break into multiple instructions</a:t>
            </a:r>
          </a:p>
          <a:p>
            <a:pPr marL="685800" lvl="1" indent="-190500" eaLnBrk="1" hangingPunct="1">
              <a:buFontTx/>
              <a:buNone/>
            </a:pPr>
            <a:r>
              <a:rPr lang="en-US" dirty="0" smtClean="0">
                <a:latin typeface="Courier New" pitchFamily="49" charset="0"/>
              </a:rPr>
              <a:t>add $t0, $s1, $s2 </a:t>
            </a:r>
            <a:r>
              <a:rPr lang="en-US" b="1" i="1" dirty="0" smtClean="0">
                <a:solidFill>
                  <a:srgbClr val="C00000"/>
                </a:solidFill>
                <a:latin typeface="Courier New" pitchFamily="49" charset="0"/>
              </a:rPr>
              <a:t># temp = b + c</a:t>
            </a:r>
          </a:p>
          <a:p>
            <a:pPr marL="685800" lvl="1" indent="-190500" eaLnBrk="1" hangingPunct="1">
              <a:buFontTx/>
              <a:buNone/>
            </a:pPr>
            <a:r>
              <a:rPr lang="en-US" dirty="0" smtClean="0">
                <a:latin typeface="Courier New" pitchFamily="49" charset="0"/>
              </a:rPr>
              <a:t>add $t0, $t0, $s3 </a:t>
            </a:r>
            <a:r>
              <a:rPr lang="en-US" b="1" i="1" dirty="0" smtClean="0">
                <a:solidFill>
                  <a:srgbClr val="C00000"/>
                </a:solidFill>
                <a:latin typeface="Courier New" pitchFamily="49" charset="0"/>
              </a:rPr>
              <a:t># temp = temp + d</a:t>
            </a:r>
          </a:p>
          <a:p>
            <a:pPr marL="685800" lvl="1" indent="-190500" eaLnBrk="1" hangingPunct="1">
              <a:buFontTx/>
              <a:buNone/>
            </a:pPr>
            <a:r>
              <a:rPr lang="en-US" dirty="0" smtClean="0">
                <a:latin typeface="Courier New" pitchFamily="49" charset="0"/>
              </a:rPr>
              <a:t>sub $s0, $t0, $s4 </a:t>
            </a:r>
            <a:r>
              <a:rPr lang="en-US" b="1" i="1" dirty="0" smtClean="0">
                <a:solidFill>
                  <a:srgbClr val="C00000"/>
                </a:solidFill>
                <a:latin typeface="Courier New" pitchFamily="49" charset="0"/>
              </a:rPr>
              <a:t># a = temp - e</a:t>
            </a:r>
            <a:endParaRPr lang="en-US" b="1" dirty="0" smtClean="0">
              <a:solidFill>
                <a:srgbClr val="C00000"/>
              </a:solidFill>
              <a:latin typeface="Courier New" pitchFamily="49" charset="0"/>
            </a:endParaRPr>
          </a:p>
          <a:p>
            <a:pPr marL="203200" indent="-203200" eaLnBrk="1" hangingPunct="1"/>
            <a:r>
              <a:rPr lang="en-US" b="1" dirty="0" smtClean="0"/>
              <a:t>Notice: </a:t>
            </a:r>
            <a:r>
              <a:rPr lang="en-US" dirty="0" smtClean="0"/>
              <a:t>A single line of C may break up into several lines of MIPS.</a:t>
            </a:r>
          </a:p>
          <a:p>
            <a:pPr marL="203200" indent="-203200" eaLnBrk="1" hangingPunct="1"/>
            <a:r>
              <a:rPr lang="en-US" b="1" dirty="0" smtClean="0"/>
              <a:t>Notice: </a:t>
            </a:r>
            <a:r>
              <a:rPr lang="en-US" dirty="0" smtClean="0"/>
              <a:t>Everything after the hash mark on each line is ignored (comments)</a:t>
            </a:r>
          </a:p>
        </p:txBody>
      </p:sp>
    </p:spTree>
    <p:extLst>
      <p:ext uri="{BB962C8B-B14F-4D97-AF65-F5344CB8AC3E}">
        <p14:creationId xmlns:p14="http://schemas.microsoft.com/office/powerpoint/2010/main" val="31336273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3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35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3353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3353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3353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3353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33539">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335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3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533400" y="685800"/>
            <a:ext cx="8104187" cy="990600"/>
          </a:xfrm>
        </p:spPr>
        <p:txBody>
          <a:bodyPr>
            <a:normAutofit fontScale="90000"/>
          </a:bodyPr>
          <a:lstStyle/>
          <a:p>
            <a:pPr eaLnBrk="1" hangingPunct="1"/>
            <a:r>
              <a:rPr lang="en-US" b="1" dirty="0" smtClean="0"/>
              <a:t>Addition and Subtraction of Integers </a:t>
            </a:r>
            <a:br>
              <a:rPr lang="en-US" b="1" dirty="0" smtClean="0"/>
            </a:br>
            <a:r>
              <a:rPr lang="en-US" b="1" dirty="0" smtClean="0"/>
              <a:t>(4/4)</a:t>
            </a:r>
          </a:p>
        </p:txBody>
      </p:sp>
      <p:sp>
        <p:nvSpPr>
          <p:cNvPr id="834563" name="AutoShape 3"/>
          <p:cNvSpPr>
            <a:spLocks noGrp="1" noChangeArrowheads="1"/>
          </p:cNvSpPr>
          <p:nvPr>
            <p:ph type="body" idx="4294967295"/>
          </p:nvPr>
        </p:nvSpPr>
        <p:spPr>
          <a:xfrm>
            <a:off x="685800" y="1752600"/>
            <a:ext cx="8153400" cy="3386138"/>
          </a:xfrm>
        </p:spPr>
        <p:txBody>
          <a:bodyPr/>
          <a:lstStyle/>
          <a:p>
            <a:pPr marL="203200" indent="-203200" eaLnBrk="1" hangingPunct="1"/>
            <a:r>
              <a:rPr lang="en-US" dirty="0" smtClean="0"/>
              <a:t>How do we do this?</a:t>
            </a:r>
          </a:p>
          <a:p>
            <a:pPr marL="203200" indent="-203200" algn="ctr" eaLnBrk="1" hangingPunct="1">
              <a:buFontTx/>
              <a:buNone/>
            </a:pPr>
            <a:r>
              <a:rPr lang="en-US" b="1" dirty="0" smtClean="0">
                <a:solidFill>
                  <a:srgbClr val="C00000"/>
                </a:solidFill>
                <a:latin typeface="Courier New" pitchFamily="49" charset="0"/>
              </a:rPr>
              <a:t>f = (g + h) - (</a:t>
            </a:r>
            <a:r>
              <a:rPr lang="en-US" b="1" dirty="0" err="1" smtClean="0">
                <a:solidFill>
                  <a:srgbClr val="C00000"/>
                </a:solidFill>
                <a:latin typeface="Courier New" pitchFamily="49" charset="0"/>
              </a:rPr>
              <a:t>i</a:t>
            </a:r>
            <a:r>
              <a:rPr lang="en-US" b="1" dirty="0" smtClean="0">
                <a:solidFill>
                  <a:srgbClr val="C00000"/>
                </a:solidFill>
                <a:latin typeface="Courier New" pitchFamily="49" charset="0"/>
              </a:rPr>
              <a:t> + j);</a:t>
            </a:r>
          </a:p>
          <a:p>
            <a:pPr marL="203200" indent="-203200" eaLnBrk="1" hangingPunct="1"/>
            <a:r>
              <a:rPr lang="en-US" dirty="0" smtClean="0"/>
              <a:t>Use intermediate temporary register</a:t>
            </a:r>
          </a:p>
          <a:p>
            <a:pPr marL="685800" lvl="1" indent="-190500" eaLnBrk="1" hangingPunct="1">
              <a:buFontTx/>
              <a:buNone/>
            </a:pPr>
            <a:r>
              <a:rPr lang="en-US" dirty="0" smtClean="0">
                <a:latin typeface="Courier New" pitchFamily="49" charset="0"/>
              </a:rPr>
              <a:t>add $t0,$s1,$s2	</a:t>
            </a:r>
            <a:r>
              <a:rPr lang="en-US" b="1" i="1" dirty="0" smtClean="0">
                <a:solidFill>
                  <a:srgbClr val="C00000"/>
                </a:solidFill>
                <a:latin typeface="Courier New" pitchFamily="49" charset="0"/>
              </a:rPr>
              <a:t># temp = g + h</a:t>
            </a:r>
          </a:p>
          <a:p>
            <a:pPr marL="685800" lvl="1" indent="-190500" eaLnBrk="1" hangingPunct="1">
              <a:buFontTx/>
              <a:buNone/>
            </a:pPr>
            <a:r>
              <a:rPr lang="en-US" dirty="0" smtClean="0">
                <a:latin typeface="Courier New" pitchFamily="49" charset="0"/>
              </a:rPr>
              <a:t>add $t1,$s3,$s4	</a:t>
            </a:r>
            <a:r>
              <a:rPr lang="en-US" b="1" i="1" dirty="0" smtClean="0">
                <a:solidFill>
                  <a:srgbClr val="C00000"/>
                </a:solidFill>
                <a:latin typeface="Courier New" pitchFamily="49" charset="0"/>
              </a:rPr>
              <a:t># temp = </a:t>
            </a:r>
            <a:r>
              <a:rPr lang="en-US" b="1" i="1" dirty="0" err="1" smtClean="0">
                <a:solidFill>
                  <a:srgbClr val="C00000"/>
                </a:solidFill>
                <a:latin typeface="Courier New" pitchFamily="49" charset="0"/>
              </a:rPr>
              <a:t>i</a:t>
            </a:r>
            <a:r>
              <a:rPr lang="en-US" b="1" i="1" dirty="0" smtClean="0">
                <a:solidFill>
                  <a:srgbClr val="C00000"/>
                </a:solidFill>
                <a:latin typeface="Courier New" pitchFamily="49" charset="0"/>
              </a:rPr>
              <a:t> + j</a:t>
            </a:r>
            <a:endParaRPr lang="en-US" b="1" dirty="0" smtClean="0">
              <a:solidFill>
                <a:srgbClr val="C00000"/>
              </a:solidFill>
              <a:latin typeface="Courier New" pitchFamily="49" charset="0"/>
            </a:endParaRPr>
          </a:p>
          <a:p>
            <a:pPr marL="685800" lvl="1" indent="-190500" eaLnBrk="1" hangingPunct="1">
              <a:buFontTx/>
              <a:buNone/>
            </a:pPr>
            <a:r>
              <a:rPr lang="en-US" dirty="0" smtClean="0">
                <a:latin typeface="Courier New" pitchFamily="49" charset="0"/>
              </a:rPr>
              <a:t>sub $s0,$t0,$t1	</a:t>
            </a:r>
            <a:r>
              <a:rPr lang="en-US" b="1" i="1" dirty="0" smtClean="0">
                <a:solidFill>
                  <a:srgbClr val="C00000"/>
                </a:solidFill>
                <a:latin typeface="Courier New" pitchFamily="49" charset="0"/>
              </a:rPr>
              <a:t># f=(</a:t>
            </a:r>
            <a:r>
              <a:rPr lang="en-US" b="1" i="1" dirty="0" err="1" smtClean="0">
                <a:solidFill>
                  <a:srgbClr val="C00000"/>
                </a:solidFill>
                <a:latin typeface="Courier New" pitchFamily="49" charset="0"/>
              </a:rPr>
              <a:t>g+h</a:t>
            </a:r>
            <a:r>
              <a:rPr lang="en-US" b="1" i="1" dirty="0" smtClean="0">
                <a:solidFill>
                  <a:srgbClr val="C00000"/>
                </a:solidFill>
                <a:latin typeface="Courier New" pitchFamily="49" charset="0"/>
              </a:rPr>
              <a:t>)-(</a:t>
            </a:r>
            <a:r>
              <a:rPr lang="en-US" b="1" i="1" dirty="0" err="1" smtClean="0">
                <a:solidFill>
                  <a:srgbClr val="C00000"/>
                </a:solidFill>
                <a:latin typeface="Courier New" pitchFamily="49" charset="0"/>
              </a:rPr>
              <a:t>i+j</a:t>
            </a:r>
            <a:r>
              <a:rPr lang="en-US" b="1" i="1" dirty="0" smtClean="0">
                <a:solidFill>
                  <a:srgbClr val="C00000"/>
                </a:solidFill>
                <a:latin typeface="Courier New" pitchFamily="49" charset="0"/>
              </a:rPr>
              <a:t>)</a:t>
            </a:r>
          </a:p>
        </p:txBody>
      </p:sp>
    </p:spTree>
    <p:extLst>
      <p:ext uri="{BB962C8B-B14F-4D97-AF65-F5344CB8AC3E}">
        <p14:creationId xmlns:p14="http://schemas.microsoft.com/office/powerpoint/2010/main" val="4044167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4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45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3456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3456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345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345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63"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3048000" y="762000"/>
            <a:ext cx="3505200" cy="474662"/>
          </a:xfrm>
        </p:spPr>
        <p:txBody>
          <a:bodyPr>
            <a:normAutofit fontScale="90000"/>
          </a:bodyPr>
          <a:lstStyle/>
          <a:p>
            <a:pPr eaLnBrk="1" hangingPunct="1"/>
            <a:r>
              <a:rPr lang="en-US" b="1" dirty="0" err="1" smtClean="0"/>
              <a:t>Immediates</a:t>
            </a:r>
            <a:endParaRPr lang="en-US" b="1" dirty="0" smtClean="0"/>
          </a:p>
        </p:txBody>
      </p:sp>
      <p:sp>
        <p:nvSpPr>
          <p:cNvPr id="11267" name="AutoShape 3"/>
          <p:cNvSpPr>
            <a:spLocks noGrp="1" noChangeArrowheads="1"/>
          </p:cNvSpPr>
          <p:nvPr>
            <p:ph type="body" idx="4294967295"/>
          </p:nvPr>
        </p:nvSpPr>
        <p:spPr>
          <a:xfrm>
            <a:off x="609600" y="1447800"/>
            <a:ext cx="8153400" cy="5181600"/>
          </a:xfrm>
        </p:spPr>
        <p:txBody>
          <a:bodyPr/>
          <a:lstStyle/>
          <a:p>
            <a:pPr marL="203200" indent="-203200" eaLnBrk="1" hangingPunct="1">
              <a:lnSpc>
                <a:spcPct val="90000"/>
              </a:lnSpc>
            </a:pPr>
            <a:r>
              <a:rPr lang="en-US" dirty="0" err="1" smtClean="0"/>
              <a:t>Immediates</a:t>
            </a:r>
            <a:r>
              <a:rPr lang="en-US" dirty="0" smtClean="0"/>
              <a:t> are numerical constants.</a:t>
            </a:r>
          </a:p>
          <a:p>
            <a:pPr marL="203200" indent="-203200" eaLnBrk="1" hangingPunct="1">
              <a:lnSpc>
                <a:spcPct val="90000"/>
              </a:lnSpc>
            </a:pPr>
            <a:r>
              <a:rPr lang="en-US" dirty="0" smtClean="0"/>
              <a:t>They appear often in code, so there are special instructions for them.</a:t>
            </a:r>
          </a:p>
          <a:p>
            <a:pPr marL="203200" indent="-203200" eaLnBrk="1" hangingPunct="1">
              <a:lnSpc>
                <a:spcPct val="90000"/>
              </a:lnSpc>
            </a:pPr>
            <a:r>
              <a:rPr lang="en-US" dirty="0" smtClean="0"/>
              <a:t>Add Immediate:</a:t>
            </a:r>
          </a:p>
          <a:p>
            <a:pPr marL="685800" lvl="1" indent="-190500" eaLnBrk="1" hangingPunct="1">
              <a:lnSpc>
                <a:spcPct val="90000"/>
              </a:lnSpc>
              <a:buFontTx/>
              <a:buNone/>
            </a:pPr>
            <a:r>
              <a:rPr lang="en-US" dirty="0" smtClean="0">
                <a:latin typeface="Courier New" pitchFamily="49" charset="0"/>
              </a:rPr>
              <a:t>	</a:t>
            </a:r>
            <a:r>
              <a:rPr lang="en-US" b="1" dirty="0" err="1" smtClean="0">
                <a:solidFill>
                  <a:srgbClr val="C00000"/>
                </a:solidFill>
                <a:latin typeface="Courier New" pitchFamily="49" charset="0"/>
              </a:rPr>
              <a:t>addi</a:t>
            </a:r>
            <a:r>
              <a:rPr lang="en-US" b="1" dirty="0" smtClean="0">
                <a:solidFill>
                  <a:srgbClr val="C00000"/>
                </a:solidFill>
                <a:latin typeface="Courier New" pitchFamily="49" charset="0"/>
              </a:rPr>
              <a:t> $s0,$s1,10 </a:t>
            </a:r>
            <a:r>
              <a:rPr lang="en-US" dirty="0" smtClean="0"/>
              <a:t>(in MIPS)</a:t>
            </a:r>
            <a:endParaRPr lang="en-US" dirty="0" smtClean="0">
              <a:latin typeface="Courier New" pitchFamily="49" charset="0"/>
            </a:endParaRPr>
          </a:p>
          <a:p>
            <a:pPr marL="685800" lvl="1" indent="-190500" eaLnBrk="1" hangingPunct="1">
              <a:lnSpc>
                <a:spcPct val="90000"/>
              </a:lnSpc>
              <a:buFontTx/>
              <a:buNone/>
            </a:pPr>
            <a:r>
              <a:rPr lang="en-US" dirty="0" smtClean="0">
                <a:latin typeface="Courier New" pitchFamily="49" charset="0"/>
              </a:rPr>
              <a:t>	f = g + 10 </a:t>
            </a:r>
            <a:r>
              <a:rPr lang="en-US" dirty="0" smtClean="0"/>
              <a:t>(in C)</a:t>
            </a:r>
          </a:p>
          <a:p>
            <a:pPr marL="685800" lvl="1" indent="-190500" eaLnBrk="1" hangingPunct="1">
              <a:lnSpc>
                <a:spcPct val="90000"/>
              </a:lnSpc>
              <a:buFontTx/>
              <a:buNone/>
            </a:pPr>
            <a:r>
              <a:rPr lang="en-US" dirty="0" smtClean="0"/>
              <a:t>where MIPS registers </a:t>
            </a:r>
            <a:r>
              <a:rPr lang="en-US" dirty="0" smtClean="0">
                <a:latin typeface="Courier New" pitchFamily="49" charset="0"/>
              </a:rPr>
              <a:t>$s0,$s1 </a:t>
            </a:r>
            <a:r>
              <a:rPr lang="en-US" dirty="0" smtClean="0"/>
              <a:t>are associated with C variables </a:t>
            </a:r>
            <a:r>
              <a:rPr lang="en-US" dirty="0" smtClean="0">
                <a:latin typeface="Courier New" pitchFamily="49" charset="0"/>
              </a:rPr>
              <a:t>f, g </a:t>
            </a:r>
          </a:p>
          <a:p>
            <a:pPr marL="203200" indent="-203200" eaLnBrk="1" hangingPunct="1">
              <a:lnSpc>
                <a:spcPct val="90000"/>
              </a:lnSpc>
            </a:pPr>
            <a:r>
              <a:rPr lang="en-US" b="1" dirty="0" smtClean="0">
                <a:solidFill>
                  <a:srgbClr val="C00000"/>
                </a:solidFill>
              </a:rPr>
              <a:t>Syntax similar to </a:t>
            </a:r>
            <a:r>
              <a:rPr lang="en-US" b="1" dirty="0" smtClean="0">
                <a:solidFill>
                  <a:srgbClr val="C00000"/>
                </a:solidFill>
                <a:latin typeface="Courier New" pitchFamily="49" charset="0"/>
              </a:rPr>
              <a:t>add</a:t>
            </a:r>
            <a:r>
              <a:rPr lang="en-US" b="1" dirty="0" smtClean="0">
                <a:solidFill>
                  <a:srgbClr val="C00000"/>
                </a:solidFill>
              </a:rPr>
              <a:t> instruction, except that last argument is a number instead of a register.</a:t>
            </a:r>
          </a:p>
        </p:txBody>
      </p:sp>
    </p:spTree>
    <p:extLst>
      <p:ext uri="{BB962C8B-B14F-4D97-AF65-F5344CB8AC3E}">
        <p14:creationId xmlns:p14="http://schemas.microsoft.com/office/powerpoint/2010/main" val="1877567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276600" y="685800"/>
            <a:ext cx="2819400" cy="474662"/>
          </a:xfrm>
        </p:spPr>
        <p:txBody>
          <a:bodyPr>
            <a:normAutofit fontScale="90000"/>
          </a:bodyPr>
          <a:lstStyle/>
          <a:p>
            <a:pPr eaLnBrk="1" hangingPunct="1"/>
            <a:r>
              <a:rPr lang="en-US" b="1" dirty="0" err="1" smtClean="0"/>
              <a:t>Immediates</a:t>
            </a:r>
            <a:endParaRPr lang="en-US" b="1" dirty="0" smtClean="0"/>
          </a:p>
        </p:txBody>
      </p:sp>
      <p:sp>
        <p:nvSpPr>
          <p:cNvPr id="837635" name="AutoShape 3"/>
          <p:cNvSpPr>
            <a:spLocks noGrp="1" noChangeArrowheads="1"/>
          </p:cNvSpPr>
          <p:nvPr>
            <p:ph type="body" idx="4294967295"/>
          </p:nvPr>
        </p:nvSpPr>
        <p:spPr>
          <a:xfrm>
            <a:off x="533400" y="1371600"/>
            <a:ext cx="7848600" cy="5378450"/>
          </a:xfrm>
        </p:spPr>
        <p:txBody>
          <a:bodyPr/>
          <a:lstStyle/>
          <a:p>
            <a:pPr marL="203200" indent="-203200" eaLnBrk="1" hangingPunct="1"/>
            <a:r>
              <a:rPr lang="en-US" dirty="0" smtClean="0"/>
              <a:t>There is no Subtract Immediate in MIPS: </a:t>
            </a:r>
          </a:p>
          <a:p>
            <a:pPr marL="203200" indent="-203200" eaLnBrk="1" hangingPunct="1"/>
            <a:r>
              <a:rPr lang="en-US" dirty="0" smtClean="0"/>
              <a:t>Limit types of operations that can be done to absolute minimum </a:t>
            </a:r>
          </a:p>
          <a:p>
            <a:pPr marL="685800" lvl="1" indent="-190500" eaLnBrk="1" hangingPunct="1"/>
            <a:r>
              <a:rPr lang="en-US" dirty="0" smtClean="0"/>
              <a:t>if an operation can be decomposed into a simpler operation, don’t include it</a:t>
            </a:r>
          </a:p>
          <a:p>
            <a:pPr marL="685800" lvl="1" indent="-190500" eaLnBrk="1" hangingPunct="1"/>
            <a:r>
              <a:rPr lang="en-US" dirty="0" err="1" smtClean="0">
                <a:latin typeface="Courier New" pitchFamily="49" charset="0"/>
              </a:rPr>
              <a:t>addi</a:t>
            </a:r>
            <a:r>
              <a:rPr lang="en-US" dirty="0" smtClean="0"/>
              <a:t> …, </a:t>
            </a:r>
            <a:r>
              <a:rPr lang="en-US" dirty="0" smtClean="0">
                <a:latin typeface="Courier New" pitchFamily="49" charset="0"/>
              </a:rPr>
              <a:t>-X</a:t>
            </a:r>
            <a:r>
              <a:rPr lang="en-US" dirty="0" smtClean="0"/>
              <a:t> = </a:t>
            </a:r>
            <a:r>
              <a:rPr lang="en-US" dirty="0" err="1" smtClean="0">
                <a:latin typeface="Courier New" pitchFamily="49" charset="0"/>
              </a:rPr>
              <a:t>subi</a:t>
            </a:r>
            <a:r>
              <a:rPr lang="en-US" dirty="0" smtClean="0"/>
              <a:t> …, </a:t>
            </a:r>
            <a:r>
              <a:rPr lang="en-US" dirty="0" smtClean="0">
                <a:latin typeface="Courier New" pitchFamily="49" charset="0"/>
              </a:rPr>
              <a:t>X</a:t>
            </a:r>
            <a:r>
              <a:rPr lang="en-US" dirty="0" smtClean="0"/>
              <a:t> =&gt; so no </a:t>
            </a:r>
            <a:r>
              <a:rPr lang="en-US" dirty="0" err="1" smtClean="0">
                <a:latin typeface="Courier New" pitchFamily="49" charset="0"/>
              </a:rPr>
              <a:t>subi</a:t>
            </a:r>
            <a:endParaRPr lang="en-US" dirty="0" smtClean="0"/>
          </a:p>
          <a:p>
            <a:pPr marL="203200" indent="-203200" eaLnBrk="1" hangingPunct="1"/>
            <a:r>
              <a:rPr lang="en-US" sz="2400" b="1" dirty="0" err="1" smtClean="0">
                <a:solidFill>
                  <a:srgbClr val="C00000"/>
                </a:solidFill>
                <a:latin typeface="Courier New" pitchFamily="49" charset="0"/>
              </a:rPr>
              <a:t>addi</a:t>
            </a:r>
            <a:r>
              <a:rPr lang="en-US" sz="2400" b="1" dirty="0" smtClean="0">
                <a:solidFill>
                  <a:srgbClr val="C00000"/>
                </a:solidFill>
                <a:latin typeface="Courier New" pitchFamily="49" charset="0"/>
              </a:rPr>
              <a:t> $s0,$s1,-10</a:t>
            </a:r>
            <a:r>
              <a:rPr lang="en-US" b="1" dirty="0" smtClean="0">
                <a:solidFill>
                  <a:srgbClr val="C00000"/>
                </a:solidFill>
                <a:latin typeface="Courier New" pitchFamily="49" charset="0"/>
              </a:rPr>
              <a:t> </a:t>
            </a:r>
            <a:r>
              <a:rPr lang="en-US" dirty="0" smtClean="0"/>
              <a:t>(in MIPS)</a:t>
            </a:r>
            <a:endParaRPr lang="en-US" dirty="0" smtClean="0">
              <a:latin typeface="Courier New" pitchFamily="49" charset="0"/>
            </a:endParaRPr>
          </a:p>
          <a:p>
            <a:pPr marL="685800" lvl="1" indent="-190500" eaLnBrk="1" hangingPunct="1">
              <a:buFontTx/>
              <a:buNone/>
            </a:pPr>
            <a:r>
              <a:rPr lang="en-US" dirty="0" smtClean="0">
                <a:latin typeface="Courier New" pitchFamily="49" charset="0"/>
              </a:rPr>
              <a:t>	f = g - 10 </a:t>
            </a:r>
            <a:r>
              <a:rPr lang="en-US" dirty="0" smtClean="0"/>
              <a:t>(in C)</a:t>
            </a:r>
          </a:p>
          <a:p>
            <a:pPr marL="685800" lvl="1" indent="-190500" eaLnBrk="1" hangingPunct="1">
              <a:buFontTx/>
              <a:buNone/>
            </a:pPr>
            <a:r>
              <a:rPr lang="en-US" dirty="0" smtClean="0"/>
              <a:t>where MIPS registers </a:t>
            </a:r>
            <a:r>
              <a:rPr lang="en-US" dirty="0" smtClean="0">
                <a:latin typeface="Courier New" pitchFamily="49" charset="0"/>
              </a:rPr>
              <a:t>$s0,$s1 </a:t>
            </a:r>
            <a:r>
              <a:rPr lang="en-US" dirty="0" smtClean="0"/>
              <a:t>are associated with C variables </a:t>
            </a:r>
            <a:r>
              <a:rPr lang="en-US" dirty="0" smtClean="0">
                <a:latin typeface="Courier New" pitchFamily="49" charset="0"/>
              </a:rPr>
              <a:t>f, g </a:t>
            </a:r>
          </a:p>
        </p:txBody>
      </p:sp>
    </p:spTree>
    <p:extLst>
      <p:ext uri="{BB962C8B-B14F-4D97-AF65-F5344CB8AC3E}">
        <p14:creationId xmlns:p14="http://schemas.microsoft.com/office/powerpoint/2010/main" val="162757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7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76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376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376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376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376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8376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763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762000" y="685800"/>
            <a:ext cx="7848600" cy="838200"/>
          </a:xfrm>
        </p:spPr>
        <p:txBody>
          <a:bodyPr>
            <a:normAutofit/>
          </a:bodyPr>
          <a:lstStyle/>
          <a:p>
            <a:pPr eaLnBrk="1" hangingPunct="1"/>
            <a:r>
              <a:rPr lang="en-US" b="1" dirty="0" smtClean="0"/>
              <a:t>Register Zero</a:t>
            </a:r>
          </a:p>
        </p:txBody>
      </p:sp>
      <p:sp>
        <p:nvSpPr>
          <p:cNvPr id="13315" name="AutoShape 3"/>
          <p:cNvSpPr>
            <a:spLocks noGrp="1" noChangeArrowheads="1"/>
          </p:cNvSpPr>
          <p:nvPr>
            <p:ph type="body" idx="4294967295"/>
          </p:nvPr>
        </p:nvSpPr>
        <p:spPr>
          <a:xfrm>
            <a:off x="457200" y="1633182"/>
            <a:ext cx="8229600" cy="5257800"/>
          </a:xfrm>
        </p:spPr>
        <p:txBody>
          <a:bodyPr/>
          <a:lstStyle/>
          <a:p>
            <a:pPr marL="203200" indent="-203200" eaLnBrk="1" hangingPunct="1">
              <a:lnSpc>
                <a:spcPct val="90000"/>
              </a:lnSpc>
            </a:pPr>
            <a:r>
              <a:rPr lang="en-US" dirty="0" smtClean="0"/>
              <a:t>One particular immediate, the number zero (0), appears very often in code.</a:t>
            </a:r>
          </a:p>
          <a:p>
            <a:pPr marL="203200" indent="-203200" eaLnBrk="1" hangingPunct="1">
              <a:lnSpc>
                <a:spcPct val="90000"/>
              </a:lnSpc>
            </a:pPr>
            <a:r>
              <a:rPr lang="en-US" dirty="0" smtClean="0"/>
              <a:t>So we define register zero </a:t>
            </a:r>
            <a:r>
              <a:rPr lang="en-US" dirty="0" smtClean="0">
                <a:latin typeface="Courier New" pitchFamily="49" charset="0"/>
              </a:rPr>
              <a:t>($0</a:t>
            </a:r>
            <a:r>
              <a:rPr lang="en-US" dirty="0" smtClean="0"/>
              <a:t> or </a:t>
            </a:r>
            <a:r>
              <a:rPr lang="en-US" dirty="0" smtClean="0">
                <a:solidFill>
                  <a:srgbClr val="800080"/>
                </a:solidFill>
                <a:latin typeface="Courier New" pitchFamily="49" charset="0"/>
              </a:rPr>
              <a:t>$zero</a:t>
            </a:r>
            <a:r>
              <a:rPr lang="en-US" dirty="0" smtClean="0"/>
              <a:t>) to always have the value 0; </a:t>
            </a:r>
            <a:r>
              <a:rPr lang="en-US" dirty="0" err="1" smtClean="0"/>
              <a:t>eg</a:t>
            </a:r>
            <a:endParaRPr lang="en-US" dirty="0" smtClean="0"/>
          </a:p>
          <a:p>
            <a:pPr marL="685800" lvl="1" indent="-190500" eaLnBrk="1" hangingPunct="1">
              <a:lnSpc>
                <a:spcPct val="90000"/>
              </a:lnSpc>
              <a:buFontTx/>
              <a:buNone/>
            </a:pPr>
            <a:r>
              <a:rPr lang="en-US" dirty="0" smtClean="0">
                <a:latin typeface="Courier New" pitchFamily="49" charset="0"/>
              </a:rPr>
              <a:t>add $s0,$s1</a:t>
            </a:r>
            <a:r>
              <a:rPr lang="en-US" b="1" dirty="0" smtClean="0">
                <a:solidFill>
                  <a:srgbClr val="C00000"/>
                </a:solidFill>
                <a:latin typeface="Courier New" pitchFamily="49" charset="0"/>
              </a:rPr>
              <a:t>,$zero </a:t>
            </a:r>
            <a:r>
              <a:rPr lang="en-US" dirty="0" smtClean="0"/>
              <a:t>(in MIPS)</a:t>
            </a:r>
            <a:endParaRPr lang="en-US" dirty="0" smtClean="0">
              <a:latin typeface="Courier New" pitchFamily="49" charset="0"/>
            </a:endParaRPr>
          </a:p>
          <a:p>
            <a:pPr marL="685800" lvl="1" indent="-190500" eaLnBrk="1" hangingPunct="1">
              <a:lnSpc>
                <a:spcPct val="90000"/>
              </a:lnSpc>
              <a:buFontTx/>
              <a:buNone/>
            </a:pPr>
            <a:r>
              <a:rPr lang="en-US" dirty="0" smtClean="0">
                <a:latin typeface="Courier New" pitchFamily="49" charset="0"/>
              </a:rPr>
              <a:t>	f = g </a:t>
            </a:r>
            <a:r>
              <a:rPr lang="en-US" dirty="0" smtClean="0"/>
              <a:t>(in C)</a:t>
            </a:r>
          </a:p>
          <a:p>
            <a:pPr marL="685800" lvl="1" indent="-190500" eaLnBrk="1" hangingPunct="1">
              <a:lnSpc>
                <a:spcPct val="90000"/>
              </a:lnSpc>
              <a:buFontTx/>
              <a:buNone/>
            </a:pPr>
            <a:r>
              <a:rPr lang="en-US" dirty="0" smtClean="0"/>
              <a:t>where MIPS registers </a:t>
            </a:r>
            <a:r>
              <a:rPr lang="en-US" dirty="0" smtClean="0">
                <a:latin typeface="Courier New" pitchFamily="49" charset="0"/>
              </a:rPr>
              <a:t>$s0,$s1 </a:t>
            </a:r>
            <a:r>
              <a:rPr lang="en-US" dirty="0" smtClean="0"/>
              <a:t>are associated with C variables </a:t>
            </a:r>
            <a:r>
              <a:rPr lang="en-US" dirty="0" smtClean="0">
                <a:latin typeface="Courier New" pitchFamily="49" charset="0"/>
              </a:rPr>
              <a:t>f, g</a:t>
            </a:r>
            <a:endParaRPr lang="en-US" dirty="0" smtClean="0"/>
          </a:p>
          <a:p>
            <a:pPr marL="203200" indent="-203200" eaLnBrk="1" hangingPunct="1">
              <a:lnSpc>
                <a:spcPct val="90000"/>
              </a:lnSpc>
            </a:pPr>
            <a:r>
              <a:rPr lang="en-US" dirty="0" smtClean="0"/>
              <a:t>defined in hardware, so an instruction </a:t>
            </a:r>
          </a:p>
          <a:p>
            <a:pPr marL="685800" lvl="1" indent="-190500" eaLnBrk="1" hangingPunct="1">
              <a:lnSpc>
                <a:spcPct val="90000"/>
              </a:lnSpc>
              <a:buFontTx/>
              <a:buNone/>
            </a:pPr>
            <a:r>
              <a:rPr lang="en-US" dirty="0" smtClean="0"/>
              <a:t>	</a:t>
            </a:r>
            <a:r>
              <a:rPr lang="en-US" dirty="0" smtClean="0">
                <a:latin typeface="Courier New" pitchFamily="49" charset="0"/>
              </a:rPr>
              <a:t>add $zero,$zero,$s0</a:t>
            </a:r>
            <a:endParaRPr lang="en-US" dirty="0" smtClean="0"/>
          </a:p>
          <a:p>
            <a:pPr marL="203200" indent="-203200" eaLnBrk="1" hangingPunct="1">
              <a:lnSpc>
                <a:spcPct val="90000"/>
              </a:lnSpc>
              <a:buFontTx/>
              <a:buNone/>
            </a:pPr>
            <a:r>
              <a:rPr lang="en-US" dirty="0" smtClean="0"/>
              <a:t>	will not do anything!</a:t>
            </a:r>
          </a:p>
        </p:txBody>
      </p:sp>
    </p:spTree>
    <p:extLst>
      <p:ext uri="{BB962C8B-B14F-4D97-AF65-F5344CB8AC3E}">
        <p14:creationId xmlns:p14="http://schemas.microsoft.com/office/powerpoint/2010/main" val="2263030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0" y="457200"/>
            <a:ext cx="8915400" cy="666849"/>
          </a:xfrm>
          <a:noFill/>
        </p:spPr>
        <p:txBody>
          <a:bodyPr wrap="square" lIns="63500" tIns="25400" rIns="63500" bIns="25400" anchor="t">
            <a:spAutoFit/>
          </a:bodyPr>
          <a:lstStyle/>
          <a:p>
            <a:pPr eaLnBrk="1" hangingPunct="1"/>
            <a:r>
              <a:rPr lang="en-US" b="1" dirty="0" smtClean="0"/>
              <a:t>Review: MIPS Instruction Format</a:t>
            </a:r>
          </a:p>
        </p:txBody>
      </p:sp>
      <p:sp>
        <p:nvSpPr>
          <p:cNvPr id="14339" name="Rectangle 12"/>
          <p:cNvSpPr>
            <a:spLocks noChangeArrowheads="1"/>
          </p:cNvSpPr>
          <p:nvPr/>
        </p:nvSpPr>
        <p:spPr bwMode="auto">
          <a:xfrm>
            <a:off x="1016000" y="1600200"/>
            <a:ext cx="12573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0" name="Rectangle 13"/>
          <p:cNvSpPr>
            <a:spLocks noChangeArrowheads="1"/>
          </p:cNvSpPr>
          <p:nvPr/>
        </p:nvSpPr>
        <p:spPr bwMode="auto">
          <a:xfrm>
            <a:off x="1327150" y="1644650"/>
            <a:ext cx="4572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OP</a:t>
            </a:r>
          </a:p>
        </p:txBody>
      </p:sp>
      <p:sp>
        <p:nvSpPr>
          <p:cNvPr id="14341" name="Rectangle 14"/>
          <p:cNvSpPr>
            <a:spLocks noChangeArrowheads="1"/>
          </p:cNvSpPr>
          <p:nvPr/>
        </p:nvSpPr>
        <p:spPr bwMode="auto">
          <a:xfrm>
            <a:off x="2286000" y="1600200"/>
            <a:ext cx="9525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2" name="Rectangle 15"/>
          <p:cNvSpPr>
            <a:spLocks noChangeArrowheads="1"/>
          </p:cNvSpPr>
          <p:nvPr/>
        </p:nvSpPr>
        <p:spPr bwMode="auto">
          <a:xfrm>
            <a:off x="3251200" y="1600200"/>
            <a:ext cx="9525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3" name="Rectangle 16"/>
          <p:cNvSpPr>
            <a:spLocks noChangeArrowheads="1"/>
          </p:cNvSpPr>
          <p:nvPr/>
        </p:nvSpPr>
        <p:spPr bwMode="auto">
          <a:xfrm>
            <a:off x="1016000" y="2082800"/>
            <a:ext cx="12573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4" name="Rectangle 17"/>
          <p:cNvSpPr>
            <a:spLocks noChangeArrowheads="1"/>
          </p:cNvSpPr>
          <p:nvPr/>
        </p:nvSpPr>
        <p:spPr bwMode="auto">
          <a:xfrm>
            <a:off x="1327150" y="2127250"/>
            <a:ext cx="4572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OP</a:t>
            </a:r>
          </a:p>
        </p:txBody>
      </p:sp>
      <p:sp>
        <p:nvSpPr>
          <p:cNvPr id="14345" name="Rectangle 18"/>
          <p:cNvSpPr>
            <a:spLocks noChangeArrowheads="1"/>
          </p:cNvSpPr>
          <p:nvPr/>
        </p:nvSpPr>
        <p:spPr bwMode="auto">
          <a:xfrm>
            <a:off x="2286000" y="2082800"/>
            <a:ext cx="9525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6" name="Rectangle 19"/>
          <p:cNvSpPr>
            <a:spLocks noChangeArrowheads="1"/>
          </p:cNvSpPr>
          <p:nvPr/>
        </p:nvSpPr>
        <p:spPr bwMode="auto">
          <a:xfrm>
            <a:off x="3251200" y="2082800"/>
            <a:ext cx="9525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7" name="Rectangle 20"/>
          <p:cNvSpPr>
            <a:spLocks noChangeArrowheads="1"/>
          </p:cNvSpPr>
          <p:nvPr/>
        </p:nvSpPr>
        <p:spPr bwMode="auto">
          <a:xfrm>
            <a:off x="4216400" y="2082800"/>
            <a:ext cx="29845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8" name="Rectangle 21"/>
          <p:cNvSpPr>
            <a:spLocks noChangeArrowheads="1"/>
          </p:cNvSpPr>
          <p:nvPr/>
        </p:nvSpPr>
        <p:spPr bwMode="auto">
          <a:xfrm>
            <a:off x="1016000" y="2590800"/>
            <a:ext cx="12573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9" name="Rectangle 22"/>
          <p:cNvSpPr>
            <a:spLocks noChangeArrowheads="1"/>
          </p:cNvSpPr>
          <p:nvPr/>
        </p:nvSpPr>
        <p:spPr bwMode="auto">
          <a:xfrm>
            <a:off x="1327150" y="2635250"/>
            <a:ext cx="4572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OP</a:t>
            </a:r>
          </a:p>
        </p:txBody>
      </p:sp>
      <p:sp>
        <p:nvSpPr>
          <p:cNvPr id="14350" name="Rectangle 23"/>
          <p:cNvSpPr>
            <a:spLocks noChangeArrowheads="1"/>
          </p:cNvSpPr>
          <p:nvPr/>
        </p:nvSpPr>
        <p:spPr bwMode="auto">
          <a:xfrm>
            <a:off x="2286000" y="2590800"/>
            <a:ext cx="49149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51" name="Rectangle 24"/>
          <p:cNvSpPr>
            <a:spLocks noChangeArrowheads="1"/>
          </p:cNvSpPr>
          <p:nvPr/>
        </p:nvSpPr>
        <p:spPr bwMode="auto">
          <a:xfrm>
            <a:off x="4216400" y="1600200"/>
            <a:ext cx="9525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52" name="Rectangle 25"/>
          <p:cNvSpPr>
            <a:spLocks noChangeArrowheads="1"/>
          </p:cNvSpPr>
          <p:nvPr/>
        </p:nvSpPr>
        <p:spPr bwMode="auto">
          <a:xfrm>
            <a:off x="5181600" y="1600200"/>
            <a:ext cx="9525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53" name="Rectangle 26"/>
          <p:cNvSpPr>
            <a:spLocks noChangeArrowheads="1"/>
          </p:cNvSpPr>
          <p:nvPr/>
        </p:nvSpPr>
        <p:spPr bwMode="auto">
          <a:xfrm>
            <a:off x="6146800" y="1600200"/>
            <a:ext cx="10541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54" name="Rectangle 27"/>
          <p:cNvSpPr>
            <a:spLocks noChangeArrowheads="1"/>
          </p:cNvSpPr>
          <p:nvPr/>
        </p:nvSpPr>
        <p:spPr bwMode="auto">
          <a:xfrm>
            <a:off x="2419350" y="1644650"/>
            <a:ext cx="3429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rs</a:t>
            </a:r>
          </a:p>
        </p:txBody>
      </p:sp>
      <p:sp>
        <p:nvSpPr>
          <p:cNvPr id="14355" name="Rectangle 28"/>
          <p:cNvSpPr>
            <a:spLocks noChangeArrowheads="1"/>
          </p:cNvSpPr>
          <p:nvPr/>
        </p:nvSpPr>
        <p:spPr bwMode="auto">
          <a:xfrm>
            <a:off x="3460750" y="1670050"/>
            <a:ext cx="2921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rt</a:t>
            </a:r>
          </a:p>
        </p:txBody>
      </p:sp>
      <p:sp>
        <p:nvSpPr>
          <p:cNvPr id="14356" name="Rectangle 29"/>
          <p:cNvSpPr>
            <a:spLocks noChangeArrowheads="1"/>
          </p:cNvSpPr>
          <p:nvPr/>
        </p:nvSpPr>
        <p:spPr bwMode="auto">
          <a:xfrm>
            <a:off x="4451350" y="1644650"/>
            <a:ext cx="3556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rd</a:t>
            </a:r>
          </a:p>
        </p:txBody>
      </p:sp>
      <p:sp>
        <p:nvSpPr>
          <p:cNvPr id="14357" name="Rectangle 30"/>
          <p:cNvSpPr>
            <a:spLocks noChangeArrowheads="1"/>
          </p:cNvSpPr>
          <p:nvPr/>
        </p:nvSpPr>
        <p:spPr bwMode="auto">
          <a:xfrm>
            <a:off x="5365750" y="1644650"/>
            <a:ext cx="381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sa</a:t>
            </a:r>
          </a:p>
        </p:txBody>
      </p:sp>
      <p:sp>
        <p:nvSpPr>
          <p:cNvPr id="14358" name="Rectangle 31"/>
          <p:cNvSpPr>
            <a:spLocks noChangeArrowheads="1"/>
          </p:cNvSpPr>
          <p:nvPr/>
        </p:nvSpPr>
        <p:spPr bwMode="auto">
          <a:xfrm>
            <a:off x="6280150" y="1644650"/>
            <a:ext cx="6858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funct</a:t>
            </a:r>
          </a:p>
        </p:txBody>
      </p:sp>
      <p:sp>
        <p:nvSpPr>
          <p:cNvPr id="14359" name="Rectangle 32"/>
          <p:cNvSpPr>
            <a:spLocks noChangeArrowheads="1"/>
          </p:cNvSpPr>
          <p:nvPr/>
        </p:nvSpPr>
        <p:spPr bwMode="auto">
          <a:xfrm>
            <a:off x="2444750" y="2127250"/>
            <a:ext cx="3429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rs</a:t>
            </a:r>
          </a:p>
        </p:txBody>
      </p:sp>
      <p:sp>
        <p:nvSpPr>
          <p:cNvPr id="14360" name="Rectangle 33"/>
          <p:cNvSpPr>
            <a:spLocks noChangeArrowheads="1"/>
          </p:cNvSpPr>
          <p:nvPr/>
        </p:nvSpPr>
        <p:spPr bwMode="auto">
          <a:xfrm>
            <a:off x="3486150" y="2152650"/>
            <a:ext cx="2921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rt</a:t>
            </a:r>
          </a:p>
        </p:txBody>
      </p:sp>
      <p:sp>
        <p:nvSpPr>
          <p:cNvPr id="14361" name="Rectangle 34"/>
          <p:cNvSpPr>
            <a:spLocks noChangeArrowheads="1"/>
          </p:cNvSpPr>
          <p:nvPr/>
        </p:nvSpPr>
        <p:spPr bwMode="auto">
          <a:xfrm>
            <a:off x="4565650" y="2127250"/>
            <a:ext cx="12573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immediate</a:t>
            </a:r>
          </a:p>
        </p:txBody>
      </p:sp>
      <p:sp>
        <p:nvSpPr>
          <p:cNvPr id="14362" name="Rectangle 35"/>
          <p:cNvSpPr>
            <a:spLocks noChangeArrowheads="1"/>
          </p:cNvSpPr>
          <p:nvPr/>
        </p:nvSpPr>
        <p:spPr bwMode="auto">
          <a:xfrm>
            <a:off x="3575050" y="2584450"/>
            <a:ext cx="13716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Arial" charset="0"/>
              </a:rPr>
              <a:t>jump target</a:t>
            </a:r>
          </a:p>
        </p:txBody>
      </p:sp>
      <p:sp>
        <p:nvSpPr>
          <p:cNvPr id="14363" name="Rectangle 36"/>
          <p:cNvSpPr>
            <a:spLocks noChangeArrowheads="1"/>
          </p:cNvSpPr>
          <p:nvPr/>
        </p:nvSpPr>
        <p:spPr bwMode="auto">
          <a:xfrm>
            <a:off x="762000" y="1219200"/>
            <a:ext cx="4216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dirty="0">
                <a:latin typeface="Arial" charset="0"/>
              </a:rPr>
              <a:t>3 Instruction Formats: all 32 bits wide</a:t>
            </a:r>
          </a:p>
        </p:txBody>
      </p:sp>
    </p:spTree>
    <p:extLst>
      <p:ext uri="{BB962C8B-B14F-4D97-AF65-F5344CB8AC3E}">
        <p14:creationId xmlns:p14="http://schemas.microsoft.com/office/powerpoint/2010/main" val="4978798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25957F5-B788-4251-8123-E8030D97FEF2}" type="slidenum">
              <a:rPr lang="en-US" smtClean="0"/>
              <a:pPr>
                <a:defRPr/>
              </a:pPr>
              <a:t>3</a:t>
            </a:fld>
            <a:endParaRPr lang="en-US"/>
          </a:p>
        </p:txBody>
      </p:sp>
      <p:sp>
        <p:nvSpPr>
          <p:cNvPr id="2" name="Title 1"/>
          <p:cNvSpPr>
            <a:spLocks noGrp="1"/>
          </p:cNvSpPr>
          <p:nvPr>
            <p:ph type="title" idx="4294967295"/>
          </p:nvPr>
        </p:nvSpPr>
        <p:spPr>
          <a:xfrm>
            <a:off x="990600" y="762000"/>
            <a:ext cx="7620000" cy="1303337"/>
          </a:xfrm>
        </p:spPr>
        <p:txBody>
          <a:bodyPr/>
          <a:lstStyle/>
          <a:p>
            <a:r>
              <a:rPr lang="en-US" b="1" dirty="0" smtClean="0"/>
              <a:t>The Second Midterm Exam</a:t>
            </a:r>
            <a:endParaRPr lang="en-US" b="1" dirty="0"/>
          </a:p>
        </p:txBody>
      </p:sp>
      <p:sp>
        <p:nvSpPr>
          <p:cNvPr id="3" name="Content Placeholder 2"/>
          <p:cNvSpPr>
            <a:spLocks noGrp="1"/>
          </p:cNvSpPr>
          <p:nvPr>
            <p:ph idx="4294967295"/>
          </p:nvPr>
        </p:nvSpPr>
        <p:spPr>
          <a:xfrm>
            <a:off x="838200" y="2133600"/>
            <a:ext cx="7620000" cy="3444875"/>
          </a:xfrm>
        </p:spPr>
        <p:txBody>
          <a:bodyPr>
            <a:normAutofit lnSpcReduction="10000"/>
          </a:bodyPr>
          <a:lstStyle/>
          <a:p>
            <a:r>
              <a:rPr lang="en-US" dirty="0" smtClean="0"/>
              <a:t>We will have our second midterm exam this week on </a:t>
            </a:r>
            <a:r>
              <a:rPr lang="en-US" b="1" dirty="0" smtClean="0">
                <a:solidFill>
                  <a:srgbClr val="C00000"/>
                </a:solidFill>
              </a:rPr>
              <a:t>November 16 </a:t>
            </a:r>
            <a:r>
              <a:rPr lang="en-US" b="1" dirty="0" smtClean="0">
                <a:solidFill>
                  <a:srgbClr val="C00000"/>
                </a:solidFill>
              </a:rPr>
              <a:t>(Friday)</a:t>
            </a:r>
          </a:p>
          <a:p>
            <a:pPr lvl="1"/>
            <a:r>
              <a:rPr lang="en-US" dirty="0" smtClean="0"/>
              <a:t>Coverage: All materials covered up to </a:t>
            </a:r>
            <a:r>
              <a:rPr lang="en-US" dirty="0" smtClean="0"/>
              <a:t>Nov. </a:t>
            </a:r>
            <a:r>
              <a:rPr lang="en-US" dirty="0"/>
              <a:t>9</a:t>
            </a:r>
            <a:r>
              <a:rPr lang="en-US" dirty="0" smtClean="0"/>
              <a:t> </a:t>
            </a:r>
            <a:r>
              <a:rPr lang="en-US" dirty="0" smtClean="0"/>
              <a:t>(Lecture Notes </a:t>
            </a:r>
            <a:r>
              <a:rPr lang="en-US" dirty="0" smtClean="0">
                <a:solidFill>
                  <a:srgbClr val="0070C0"/>
                </a:solidFill>
              </a:rPr>
              <a:t>16-30</a:t>
            </a:r>
            <a:r>
              <a:rPr lang="en-US" dirty="0" smtClean="0"/>
              <a:t>.)</a:t>
            </a:r>
            <a:endParaRPr lang="en-US" dirty="0" smtClean="0"/>
          </a:p>
          <a:p>
            <a:r>
              <a:rPr lang="en-US" dirty="0" smtClean="0"/>
              <a:t>One more quiz will be given before the first midterm</a:t>
            </a:r>
          </a:p>
          <a:p>
            <a:pPr lvl="1"/>
            <a:r>
              <a:rPr lang="en-US" b="1" dirty="0" smtClean="0">
                <a:solidFill>
                  <a:srgbClr val="C00000"/>
                </a:solidFill>
              </a:rPr>
              <a:t>Quiz </a:t>
            </a:r>
            <a:r>
              <a:rPr lang="en-US" b="1" dirty="0" smtClean="0">
                <a:solidFill>
                  <a:srgbClr val="C00000"/>
                </a:solidFill>
              </a:rPr>
              <a:t>#6: </a:t>
            </a:r>
            <a:r>
              <a:rPr lang="en-US" b="1" dirty="0" smtClean="0">
                <a:solidFill>
                  <a:srgbClr val="C00000"/>
                </a:solidFill>
              </a:rPr>
              <a:t>Today (on Lectures- </a:t>
            </a:r>
            <a:r>
              <a:rPr lang="en-US" b="1" dirty="0" smtClean="0">
                <a:solidFill>
                  <a:srgbClr val="C00000"/>
                </a:solidFill>
              </a:rPr>
              <a:t>25</a:t>
            </a:r>
            <a:r>
              <a:rPr lang="en-US" b="1" dirty="0" smtClean="0">
                <a:solidFill>
                  <a:srgbClr val="C00000"/>
                </a:solidFill>
              </a:rPr>
              <a:t>, 26, 27, 28, 29 </a:t>
            </a:r>
            <a:r>
              <a:rPr lang="en-US" b="1" dirty="0" smtClean="0">
                <a:solidFill>
                  <a:srgbClr val="C00000"/>
                </a:solidFill>
              </a:rPr>
              <a:t>and </a:t>
            </a:r>
            <a:r>
              <a:rPr lang="en-US" b="1" dirty="0" smtClean="0">
                <a:solidFill>
                  <a:srgbClr val="C00000"/>
                </a:solidFill>
              </a:rPr>
              <a:t>30</a:t>
            </a:r>
            <a:r>
              <a:rPr lang="en-US" b="1" dirty="0" smtClean="0">
                <a:solidFill>
                  <a:srgbClr val="C00000"/>
                </a:solidFill>
              </a:rPr>
              <a:t>)</a:t>
            </a:r>
            <a:endParaRPr lang="en-US" b="1" dirty="0" smtClean="0">
              <a:solidFill>
                <a:srgbClr val="C00000"/>
              </a:solidFill>
            </a:endParaRPr>
          </a:p>
          <a:p>
            <a:r>
              <a:rPr lang="en-US" dirty="0" smtClean="0">
                <a:solidFill>
                  <a:schemeClr val="tx1"/>
                </a:solidFill>
              </a:rPr>
              <a:t>A sample exam </a:t>
            </a:r>
            <a:r>
              <a:rPr lang="en-US" dirty="0" smtClean="0">
                <a:solidFill>
                  <a:schemeClr val="tx1"/>
                </a:solidFill>
              </a:rPr>
              <a:t>is posted </a:t>
            </a:r>
            <a:r>
              <a:rPr lang="en-US" dirty="0" smtClean="0">
                <a:solidFill>
                  <a:schemeClr val="tx1"/>
                </a:solidFill>
              </a:rPr>
              <a:t>on </a:t>
            </a:r>
            <a:r>
              <a:rPr lang="en-US" dirty="0" smtClean="0">
                <a:solidFill>
                  <a:schemeClr val="tx1"/>
                </a:solidFill>
              </a:rPr>
              <a:t>Blackboard</a:t>
            </a:r>
            <a:endParaRPr lang="en-US" dirty="0">
              <a:solidFill>
                <a:schemeClr val="tx1"/>
              </a:solidFill>
            </a:endParaRPr>
          </a:p>
          <a:p>
            <a:r>
              <a:rPr lang="en-US" dirty="0" smtClean="0">
                <a:solidFill>
                  <a:schemeClr val="tx1"/>
                </a:solidFill>
              </a:rPr>
              <a:t>A memory less calculator is allowed in the exam</a:t>
            </a:r>
            <a:endParaRPr lang="en-US" dirty="0">
              <a:solidFill>
                <a:schemeClr val="tx1"/>
              </a:solidFill>
            </a:endParaRPr>
          </a:p>
        </p:txBody>
      </p:sp>
    </p:spTree>
    <p:extLst>
      <p:ext uri="{BB962C8B-B14F-4D97-AF65-F5344CB8AC3E}">
        <p14:creationId xmlns:p14="http://schemas.microsoft.com/office/powerpoint/2010/main" val="219583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Grp="1" noChangeArrowheads="1"/>
          </p:cNvSpPr>
          <p:nvPr>
            <p:ph type="body" idx="4294967295"/>
          </p:nvPr>
        </p:nvSpPr>
        <p:spPr>
          <a:xfrm>
            <a:off x="914400" y="1371600"/>
            <a:ext cx="7315200" cy="4038600"/>
          </a:xfrm>
          <a:noFill/>
        </p:spPr>
        <p:txBody>
          <a:bodyPr>
            <a:normAutofit fontScale="92500" lnSpcReduction="10000"/>
          </a:bodyPr>
          <a:lstStyle/>
          <a:p>
            <a:r>
              <a:rPr lang="en-US" sz="1800" b="1" dirty="0" smtClean="0">
                <a:solidFill>
                  <a:srgbClr val="C00000"/>
                </a:solidFill>
              </a:rPr>
              <a:t>Numeric version of instructions is called machine language</a:t>
            </a:r>
          </a:p>
          <a:p>
            <a:r>
              <a:rPr lang="en-US" sz="1800" dirty="0" smtClean="0"/>
              <a:t>Instructions, like registers and words of data, are also 32 bits long</a:t>
            </a:r>
          </a:p>
          <a:p>
            <a:pPr lvl="1"/>
            <a:r>
              <a:rPr lang="en-US" sz="1800" dirty="0" smtClean="0"/>
              <a:t>Example:   </a:t>
            </a:r>
            <a:r>
              <a:rPr lang="en-US" sz="1800" dirty="0" smtClean="0">
                <a:latin typeface="Courier New" pitchFamily="49" charset="0"/>
              </a:rPr>
              <a:t>add $t0, $s1, $s2</a:t>
            </a:r>
          </a:p>
          <a:p>
            <a:pPr lvl="1"/>
            <a:r>
              <a:rPr lang="en-US" sz="1800" dirty="0" smtClean="0"/>
              <a:t>registers have numbers, </a:t>
            </a:r>
            <a:r>
              <a:rPr lang="en-US" sz="1800" dirty="0" smtClean="0">
                <a:latin typeface="Courier New" pitchFamily="49" charset="0"/>
              </a:rPr>
              <a:t>$t0=8, $s1=17, $s2=18</a:t>
            </a:r>
            <a:br>
              <a:rPr lang="en-US" sz="1800" dirty="0" smtClean="0">
                <a:latin typeface="Courier New" pitchFamily="49" charset="0"/>
              </a:rPr>
            </a:br>
            <a:endParaRPr lang="en-US" sz="1800" dirty="0" smtClean="0">
              <a:latin typeface="Courier New" pitchFamily="49" charset="0"/>
            </a:endParaRPr>
          </a:p>
          <a:p>
            <a:r>
              <a:rPr lang="en-US" sz="1800" dirty="0" smtClean="0"/>
              <a:t>Instruction Format:</a:t>
            </a:r>
            <a:br>
              <a:rPr lang="en-US" sz="1800" dirty="0" smtClean="0"/>
            </a:br>
            <a:r>
              <a:rPr lang="en-US" sz="1800" dirty="0" smtClean="0"/>
              <a:t>	add $t0, $s1, $s2</a:t>
            </a:r>
          </a:p>
          <a:p>
            <a:pPr>
              <a:buFontTx/>
              <a:buNone/>
            </a:pPr>
            <a:r>
              <a:rPr lang="en-US" sz="1800" dirty="0" smtClean="0"/>
              <a:t/>
            </a:r>
            <a:br>
              <a:rPr lang="en-US" sz="1800" dirty="0" smtClean="0"/>
            </a:br>
            <a:r>
              <a:rPr lang="en-US" sz="1800" dirty="0" smtClean="0"/>
              <a:t>	</a:t>
            </a:r>
            <a:r>
              <a:rPr lang="en-US" sz="1800" dirty="0" smtClean="0">
                <a:latin typeface="Courier New" pitchFamily="49" charset="0"/>
              </a:rPr>
              <a:t>000000	10001	10010	01000	00000	100000</a:t>
            </a:r>
            <a:br>
              <a:rPr lang="en-US" sz="1800" dirty="0" smtClean="0">
                <a:latin typeface="Courier New" pitchFamily="49" charset="0"/>
              </a:rPr>
            </a:br>
            <a:r>
              <a:rPr lang="en-US" sz="1800" dirty="0" smtClean="0">
                <a:latin typeface="Courier New" pitchFamily="49" charset="0"/>
              </a:rPr>
              <a:t/>
            </a:r>
            <a:br>
              <a:rPr lang="en-US" sz="1800" dirty="0" smtClean="0">
                <a:latin typeface="Courier New" pitchFamily="49" charset="0"/>
              </a:rPr>
            </a:br>
            <a:r>
              <a:rPr lang="en-US" sz="1800" dirty="0" smtClean="0">
                <a:latin typeface="Courier New" pitchFamily="49" charset="0"/>
              </a:rPr>
              <a:t>	  op	  </a:t>
            </a:r>
            <a:r>
              <a:rPr lang="en-US" sz="1800" dirty="0" err="1" smtClean="0">
                <a:latin typeface="Courier New" pitchFamily="49" charset="0"/>
              </a:rPr>
              <a:t>rs</a:t>
            </a:r>
            <a:r>
              <a:rPr lang="en-US" sz="1800" dirty="0" smtClean="0">
                <a:latin typeface="Courier New" pitchFamily="49" charset="0"/>
              </a:rPr>
              <a:t>	  </a:t>
            </a:r>
            <a:r>
              <a:rPr lang="en-US" sz="1800" dirty="0" err="1" smtClean="0">
                <a:latin typeface="Courier New" pitchFamily="49" charset="0"/>
              </a:rPr>
              <a:t>rt</a:t>
            </a:r>
            <a:r>
              <a:rPr lang="en-US" sz="1800" dirty="0" smtClean="0">
                <a:latin typeface="Courier New" pitchFamily="49" charset="0"/>
              </a:rPr>
              <a:t>	  </a:t>
            </a:r>
            <a:r>
              <a:rPr lang="en-US" sz="1800" dirty="0" err="1" smtClean="0">
                <a:latin typeface="Courier New" pitchFamily="49" charset="0"/>
              </a:rPr>
              <a:t>rd</a:t>
            </a:r>
            <a:r>
              <a:rPr lang="en-US" sz="1800" dirty="0" smtClean="0">
                <a:latin typeface="Courier New" pitchFamily="49" charset="0"/>
              </a:rPr>
              <a:t>	</a:t>
            </a:r>
            <a:r>
              <a:rPr lang="en-US" sz="1800" dirty="0" err="1" smtClean="0">
                <a:latin typeface="Courier New" pitchFamily="49" charset="0"/>
              </a:rPr>
              <a:t>shamt</a:t>
            </a:r>
            <a:r>
              <a:rPr lang="en-US" sz="1800" dirty="0" smtClean="0">
                <a:latin typeface="Courier New" pitchFamily="49" charset="0"/>
              </a:rPr>
              <a:t>	</a:t>
            </a:r>
            <a:r>
              <a:rPr lang="en-US" sz="1800" dirty="0" err="1" smtClean="0">
                <a:latin typeface="Courier New" pitchFamily="49" charset="0"/>
              </a:rPr>
              <a:t>funct</a:t>
            </a:r>
            <a:r>
              <a:rPr lang="en-US" sz="1800" dirty="0" smtClean="0">
                <a:latin typeface="Courier New" pitchFamily="49" charset="0"/>
              </a:rPr>
              <a:t/>
            </a:r>
            <a:br>
              <a:rPr lang="en-US" sz="1800" dirty="0" smtClean="0">
                <a:latin typeface="Courier New" pitchFamily="49" charset="0"/>
              </a:rPr>
            </a:br>
            <a:endParaRPr lang="en-US" sz="1800" dirty="0" smtClean="0">
              <a:latin typeface="Courier New" pitchFamily="49" charset="0"/>
            </a:endParaRPr>
          </a:p>
          <a:p>
            <a:r>
              <a:rPr lang="en-US" sz="1800" b="1" dirty="0" smtClean="0">
                <a:latin typeface="Times New Roman" pitchFamily="18" charset="0"/>
              </a:rPr>
              <a:t>Can you guess what the field names stand for?</a:t>
            </a:r>
          </a:p>
        </p:txBody>
      </p:sp>
      <p:sp>
        <p:nvSpPr>
          <p:cNvPr id="15364" name="Rectangle 4"/>
          <p:cNvSpPr>
            <a:spLocks noGrp="1" noChangeArrowheads="1"/>
          </p:cNvSpPr>
          <p:nvPr>
            <p:ph type="title" idx="4294967295"/>
          </p:nvPr>
        </p:nvSpPr>
        <p:spPr>
          <a:xfrm>
            <a:off x="609600" y="304800"/>
            <a:ext cx="8001000" cy="1303337"/>
          </a:xfrm>
          <a:noFill/>
        </p:spPr>
        <p:txBody>
          <a:bodyPr/>
          <a:lstStyle/>
          <a:p>
            <a:r>
              <a:rPr lang="en-US" b="1" dirty="0" smtClean="0"/>
              <a:t>Machine Language: R-Type</a:t>
            </a:r>
          </a:p>
        </p:txBody>
      </p:sp>
      <p:sp>
        <p:nvSpPr>
          <p:cNvPr id="15363" name="Rectangle 3"/>
          <p:cNvSpPr>
            <a:spLocks noChangeArrowheads="1"/>
          </p:cNvSpPr>
          <p:nvPr/>
        </p:nvSpPr>
        <p:spPr bwMode="auto">
          <a:xfrm>
            <a:off x="225425" y="312738"/>
            <a:ext cx="281781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nvGrpSpPr>
          <p:cNvPr id="15365" name="Group 5"/>
          <p:cNvGrpSpPr>
            <a:grpSpLocks/>
          </p:cNvGrpSpPr>
          <p:nvPr/>
        </p:nvGrpSpPr>
        <p:grpSpPr bwMode="auto">
          <a:xfrm>
            <a:off x="1295400" y="3810000"/>
            <a:ext cx="5626100" cy="292100"/>
            <a:chOff x="820" y="1972"/>
            <a:chExt cx="3544" cy="184"/>
          </a:xfrm>
        </p:grpSpPr>
        <p:sp>
          <p:nvSpPr>
            <p:cNvPr id="15373" name="Rectangle 6"/>
            <p:cNvSpPr>
              <a:spLocks noChangeArrowheads="1"/>
            </p:cNvSpPr>
            <p:nvPr/>
          </p:nvSpPr>
          <p:spPr bwMode="auto">
            <a:xfrm>
              <a:off x="820" y="1972"/>
              <a:ext cx="354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74" name="Line 7"/>
            <p:cNvSpPr>
              <a:spLocks noChangeShapeType="1"/>
            </p:cNvSpPr>
            <p:nvPr/>
          </p:nvSpPr>
          <p:spPr bwMode="auto">
            <a:xfrm>
              <a:off x="1440" y="1974"/>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75" name="Line 8"/>
            <p:cNvSpPr>
              <a:spLocks noChangeShapeType="1"/>
            </p:cNvSpPr>
            <p:nvPr/>
          </p:nvSpPr>
          <p:spPr bwMode="auto">
            <a:xfrm>
              <a:off x="1920" y="1974"/>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76" name="Line 9"/>
            <p:cNvSpPr>
              <a:spLocks noChangeShapeType="1"/>
            </p:cNvSpPr>
            <p:nvPr/>
          </p:nvSpPr>
          <p:spPr bwMode="auto">
            <a:xfrm>
              <a:off x="2496" y="1974"/>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77" name="Line 10"/>
            <p:cNvSpPr>
              <a:spLocks noChangeShapeType="1"/>
            </p:cNvSpPr>
            <p:nvPr/>
          </p:nvSpPr>
          <p:spPr bwMode="auto">
            <a:xfrm>
              <a:off x="3072" y="1974"/>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78" name="Line 11"/>
            <p:cNvSpPr>
              <a:spLocks noChangeShapeType="1"/>
            </p:cNvSpPr>
            <p:nvPr/>
          </p:nvSpPr>
          <p:spPr bwMode="auto">
            <a:xfrm>
              <a:off x="3648" y="1974"/>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15366" name="Group 12"/>
          <p:cNvGrpSpPr>
            <a:grpSpLocks/>
          </p:cNvGrpSpPr>
          <p:nvPr/>
        </p:nvGrpSpPr>
        <p:grpSpPr bwMode="auto">
          <a:xfrm>
            <a:off x="1295400" y="4343400"/>
            <a:ext cx="5626100" cy="292100"/>
            <a:chOff x="820" y="2308"/>
            <a:chExt cx="3544" cy="184"/>
          </a:xfrm>
        </p:grpSpPr>
        <p:sp>
          <p:nvSpPr>
            <p:cNvPr id="15367" name="Rectangle 13"/>
            <p:cNvSpPr>
              <a:spLocks noChangeArrowheads="1"/>
            </p:cNvSpPr>
            <p:nvPr/>
          </p:nvSpPr>
          <p:spPr bwMode="auto">
            <a:xfrm>
              <a:off x="820" y="2308"/>
              <a:ext cx="354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68" name="Line 14"/>
            <p:cNvSpPr>
              <a:spLocks noChangeShapeType="1"/>
            </p:cNvSpPr>
            <p:nvPr/>
          </p:nvSpPr>
          <p:spPr bwMode="auto">
            <a:xfrm>
              <a:off x="1440"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69" name="Line 15"/>
            <p:cNvSpPr>
              <a:spLocks noChangeShapeType="1"/>
            </p:cNvSpPr>
            <p:nvPr/>
          </p:nvSpPr>
          <p:spPr bwMode="auto">
            <a:xfrm>
              <a:off x="1920"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70" name="Line 16"/>
            <p:cNvSpPr>
              <a:spLocks noChangeShapeType="1"/>
            </p:cNvSpPr>
            <p:nvPr/>
          </p:nvSpPr>
          <p:spPr bwMode="auto">
            <a:xfrm>
              <a:off x="2496"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71" name="Line 17"/>
            <p:cNvSpPr>
              <a:spLocks noChangeShapeType="1"/>
            </p:cNvSpPr>
            <p:nvPr/>
          </p:nvSpPr>
          <p:spPr bwMode="auto">
            <a:xfrm>
              <a:off x="3072"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372" name="Line 18"/>
            <p:cNvSpPr>
              <a:spLocks noChangeShapeType="1"/>
            </p:cNvSpPr>
            <p:nvPr/>
          </p:nvSpPr>
          <p:spPr bwMode="auto">
            <a:xfrm>
              <a:off x="3648"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614408558"/>
      </p:ext>
    </p:extLst>
  </p:cSld>
  <p:clrMapOvr>
    <a:masterClrMapping/>
  </p:clrMapOvr>
  <p:transition spd="slow" advTm="200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Grp="1" noChangeArrowheads="1"/>
          </p:cNvSpPr>
          <p:nvPr>
            <p:ph type="body" idx="4294967295"/>
          </p:nvPr>
        </p:nvSpPr>
        <p:spPr>
          <a:xfrm>
            <a:off x="838200" y="838200"/>
            <a:ext cx="7772400" cy="4343400"/>
          </a:xfrm>
          <a:noFill/>
        </p:spPr>
        <p:txBody>
          <a:bodyPr>
            <a:normAutofit/>
          </a:bodyPr>
          <a:lstStyle/>
          <a:p>
            <a:r>
              <a:rPr lang="en-US" sz="1800" dirty="0" smtClean="0"/>
              <a:t>Consider the </a:t>
            </a:r>
            <a:r>
              <a:rPr lang="en-US" sz="1800" dirty="0" err="1" smtClean="0"/>
              <a:t>addi</a:t>
            </a:r>
            <a:r>
              <a:rPr lang="en-US" sz="1800" dirty="0" smtClean="0"/>
              <a:t> instructions,</a:t>
            </a:r>
          </a:p>
          <a:p>
            <a:pPr lvl="1"/>
            <a:r>
              <a:rPr lang="en-US" sz="1800" dirty="0" smtClean="0"/>
              <a:t>What would the regularity principle have us do?</a:t>
            </a:r>
          </a:p>
          <a:p>
            <a:pPr lvl="1"/>
            <a:r>
              <a:rPr lang="en-US" sz="1800" b="1" dirty="0" smtClean="0">
                <a:solidFill>
                  <a:srgbClr val="C00000"/>
                </a:solidFill>
              </a:rPr>
              <a:t>New principle:  Good design demands a compromise</a:t>
            </a:r>
          </a:p>
          <a:p>
            <a:r>
              <a:rPr lang="en-US" sz="1800" dirty="0" smtClean="0"/>
              <a:t>Introduce a new type of instruction format</a:t>
            </a:r>
          </a:p>
          <a:p>
            <a:pPr lvl="1"/>
            <a:r>
              <a:rPr lang="en-US" sz="1800" dirty="0" smtClean="0"/>
              <a:t>I-type for </a:t>
            </a:r>
            <a:r>
              <a:rPr lang="en-US" sz="1800" dirty="0" err="1" smtClean="0"/>
              <a:t>immediates</a:t>
            </a:r>
            <a:endParaRPr lang="en-US" sz="1800" dirty="0" smtClean="0"/>
          </a:p>
          <a:p>
            <a:pPr lvl="1"/>
            <a:r>
              <a:rPr lang="en-US" sz="1800" dirty="0" smtClean="0"/>
              <a:t>other format was R-type for register</a:t>
            </a:r>
          </a:p>
          <a:p>
            <a:pPr>
              <a:lnSpc>
                <a:spcPct val="110000"/>
              </a:lnSpc>
            </a:pPr>
            <a:r>
              <a:rPr lang="en-US" sz="1800" dirty="0" smtClean="0"/>
              <a:t>Example:  </a:t>
            </a:r>
            <a:r>
              <a:rPr lang="en-US" sz="1800" dirty="0" err="1" smtClean="0">
                <a:latin typeface="Courier New" pitchFamily="49" charset="0"/>
              </a:rPr>
              <a:t>addi</a:t>
            </a:r>
            <a:r>
              <a:rPr lang="en-US" sz="1800" dirty="0" smtClean="0">
                <a:latin typeface="Courier New" pitchFamily="49" charset="0"/>
              </a:rPr>
              <a:t> $s1, $s2, 100</a:t>
            </a:r>
            <a:r>
              <a:rPr lang="en-US" sz="1800" dirty="0" smtClean="0"/>
              <a:t/>
            </a:r>
            <a:br>
              <a:rPr lang="en-US" sz="1800" dirty="0" smtClean="0"/>
            </a:br>
            <a:r>
              <a:rPr lang="en-US" sz="1800" dirty="0" smtClean="0"/>
              <a:t/>
            </a:r>
            <a:br>
              <a:rPr lang="en-US" sz="1800" dirty="0" smtClean="0"/>
            </a:br>
            <a:r>
              <a:rPr lang="en-US" sz="1800" dirty="0" smtClean="0"/>
              <a:t>	   8	              18	    17	       100</a:t>
            </a:r>
            <a:br>
              <a:rPr lang="en-US" sz="1800" dirty="0" smtClean="0"/>
            </a:br>
            <a:r>
              <a:rPr lang="en-US" sz="1800" dirty="0" smtClean="0"/>
              <a:t/>
            </a:r>
            <a:br>
              <a:rPr lang="en-US" sz="1800" dirty="0" smtClean="0"/>
            </a:br>
            <a:r>
              <a:rPr lang="en-US" sz="1800" dirty="0" smtClean="0"/>
              <a:t>	  op	               </a:t>
            </a:r>
            <a:r>
              <a:rPr lang="en-US" sz="1800" dirty="0" err="1" smtClean="0"/>
              <a:t>rs</a:t>
            </a:r>
            <a:r>
              <a:rPr lang="en-US" sz="1800" dirty="0" smtClean="0"/>
              <a:t>	  </a:t>
            </a:r>
            <a:r>
              <a:rPr lang="en-US" sz="1800" dirty="0" err="1" smtClean="0"/>
              <a:t>rt</a:t>
            </a:r>
            <a:r>
              <a:rPr lang="en-US" sz="1800" dirty="0" smtClean="0"/>
              <a:t>	        16 bit number</a:t>
            </a:r>
            <a:br>
              <a:rPr lang="en-US" sz="1800" dirty="0" smtClean="0"/>
            </a:br>
            <a:endParaRPr lang="en-US" sz="1800" dirty="0" smtClean="0"/>
          </a:p>
        </p:txBody>
      </p:sp>
      <p:sp>
        <p:nvSpPr>
          <p:cNvPr id="17417" name="Rectangle 13"/>
          <p:cNvSpPr>
            <a:spLocks noGrp="1" noChangeArrowheads="1"/>
          </p:cNvSpPr>
          <p:nvPr>
            <p:ph type="title" idx="4294967295"/>
          </p:nvPr>
        </p:nvSpPr>
        <p:spPr>
          <a:xfrm>
            <a:off x="533400" y="0"/>
            <a:ext cx="8001000" cy="1303337"/>
          </a:xfrm>
          <a:noFill/>
        </p:spPr>
        <p:txBody>
          <a:bodyPr/>
          <a:lstStyle/>
          <a:p>
            <a:r>
              <a:rPr lang="en-US" b="1" dirty="0" smtClean="0"/>
              <a:t>Machine Language: I-Type</a:t>
            </a:r>
          </a:p>
        </p:txBody>
      </p:sp>
      <p:sp>
        <p:nvSpPr>
          <p:cNvPr id="17411" name="Rectangle 3"/>
          <p:cNvSpPr>
            <a:spLocks noChangeArrowheads="1"/>
          </p:cNvSpPr>
          <p:nvPr/>
        </p:nvSpPr>
        <p:spPr bwMode="auto">
          <a:xfrm>
            <a:off x="225425" y="312738"/>
            <a:ext cx="281781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7412" name="Rectangle 4"/>
          <p:cNvSpPr>
            <a:spLocks noChangeArrowheads="1"/>
          </p:cNvSpPr>
          <p:nvPr/>
        </p:nvSpPr>
        <p:spPr bwMode="auto">
          <a:xfrm>
            <a:off x="998538" y="4489450"/>
            <a:ext cx="1014412" cy="3381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13" name="Rectangle 5"/>
          <p:cNvSpPr>
            <a:spLocks noChangeArrowheads="1"/>
          </p:cNvSpPr>
          <p:nvPr/>
        </p:nvSpPr>
        <p:spPr bwMode="auto">
          <a:xfrm>
            <a:off x="2012950" y="4489450"/>
            <a:ext cx="1014413" cy="3381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14" name="Rectangle 6"/>
          <p:cNvSpPr>
            <a:spLocks noChangeArrowheads="1"/>
          </p:cNvSpPr>
          <p:nvPr/>
        </p:nvSpPr>
        <p:spPr bwMode="auto">
          <a:xfrm>
            <a:off x="3028950" y="4489450"/>
            <a:ext cx="1014413" cy="3381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15" name="Rectangle 7"/>
          <p:cNvSpPr>
            <a:spLocks noChangeArrowheads="1"/>
          </p:cNvSpPr>
          <p:nvPr/>
        </p:nvSpPr>
        <p:spPr bwMode="auto">
          <a:xfrm>
            <a:off x="4043363" y="4489450"/>
            <a:ext cx="3043237" cy="3381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7416" name="Group 8"/>
          <p:cNvGrpSpPr>
            <a:grpSpLocks/>
          </p:cNvGrpSpPr>
          <p:nvPr/>
        </p:nvGrpSpPr>
        <p:grpSpPr bwMode="auto">
          <a:xfrm>
            <a:off x="998538" y="3887788"/>
            <a:ext cx="6088062" cy="338137"/>
            <a:chOff x="629" y="2449"/>
            <a:chExt cx="3835" cy="213"/>
          </a:xfrm>
        </p:grpSpPr>
        <p:sp>
          <p:nvSpPr>
            <p:cNvPr id="17418" name="Rectangle 9"/>
            <p:cNvSpPr>
              <a:spLocks noChangeArrowheads="1"/>
            </p:cNvSpPr>
            <p:nvPr/>
          </p:nvSpPr>
          <p:spPr bwMode="auto">
            <a:xfrm>
              <a:off x="629" y="2449"/>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19" name="Rectangle 10"/>
            <p:cNvSpPr>
              <a:spLocks noChangeArrowheads="1"/>
            </p:cNvSpPr>
            <p:nvPr/>
          </p:nvSpPr>
          <p:spPr bwMode="auto">
            <a:xfrm>
              <a:off x="1268" y="2449"/>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20" name="Rectangle 11"/>
            <p:cNvSpPr>
              <a:spLocks noChangeArrowheads="1"/>
            </p:cNvSpPr>
            <p:nvPr/>
          </p:nvSpPr>
          <p:spPr bwMode="auto">
            <a:xfrm>
              <a:off x="1908" y="2449"/>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21" name="Rectangle 12"/>
            <p:cNvSpPr>
              <a:spLocks noChangeArrowheads="1"/>
            </p:cNvSpPr>
            <p:nvPr/>
          </p:nvSpPr>
          <p:spPr bwMode="auto">
            <a:xfrm>
              <a:off x="2547" y="2449"/>
              <a:ext cx="1917"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2281912328"/>
      </p:ext>
    </p:extLst>
  </p:cSld>
  <p:clrMapOvr>
    <a:masterClrMapping/>
  </p:clrMapOvr>
  <p:transition spd="slow" advTm="200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533400" y="609600"/>
            <a:ext cx="8077200" cy="1303337"/>
          </a:xfrm>
        </p:spPr>
        <p:txBody>
          <a:bodyPr/>
          <a:lstStyle/>
          <a:p>
            <a:pPr eaLnBrk="1" hangingPunct="1"/>
            <a:r>
              <a:rPr lang="en-US" b="1" dirty="0" smtClean="0"/>
              <a:t>MIPS Fields</a:t>
            </a:r>
          </a:p>
        </p:txBody>
      </p:sp>
      <p:sp>
        <p:nvSpPr>
          <p:cNvPr id="16387" name="AutoShape 3"/>
          <p:cNvSpPr>
            <a:spLocks noGrp="1" noChangeArrowheads="1"/>
          </p:cNvSpPr>
          <p:nvPr>
            <p:ph type="body" idx="4294967295"/>
          </p:nvPr>
        </p:nvSpPr>
        <p:spPr>
          <a:xfrm>
            <a:off x="838200" y="1828800"/>
            <a:ext cx="7848600" cy="3444875"/>
          </a:xfrm>
        </p:spPr>
        <p:txBody>
          <a:bodyPr/>
          <a:lstStyle/>
          <a:p>
            <a:pPr eaLnBrk="1" hangingPunct="1"/>
            <a:r>
              <a:rPr lang="en-US" i="1" dirty="0" smtClean="0"/>
              <a:t>op:</a:t>
            </a:r>
            <a:r>
              <a:rPr lang="en-US" dirty="0" smtClean="0"/>
              <a:t> Basic operation of the instruction, </a:t>
            </a:r>
            <a:r>
              <a:rPr lang="en-US" dirty="0" err="1" smtClean="0"/>
              <a:t>opcode</a:t>
            </a:r>
            <a:endParaRPr lang="en-US" dirty="0" smtClean="0"/>
          </a:p>
          <a:p>
            <a:pPr eaLnBrk="1" hangingPunct="1"/>
            <a:r>
              <a:rPr lang="en-US" i="1" dirty="0" err="1" smtClean="0"/>
              <a:t>rs</a:t>
            </a:r>
            <a:r>
              <a:rPr lang="en-US" i="1" dirty="0" smtClean="0"/>
              <a:t>:</a:t>
            </a:r>
            <a:r>
              <a:rPr lang="en-US" dirty="0" smtClean="0"/>
              <a:t> The first register source operand</a:t>
            </a:r>
          </a:p>
          <a:p>
            <a:pPr eaLnBrk="1" hangingPunct="1"/>
            <a:r>
              <a:rPr lang="en-US" i="1" dirty="0" err="1" smtClean="0"/>
              <a:t>rt</a:t>
            </a:r>
            <a:r>
              <a:rPr lang="en-US" i="1" dirty="0" smtClean="0"/>
              <a:t>:</a:t>
            </a:r>
            <a:r>
              <a:rPr lang="en-US" dirty="0" smtClean="0"/>
              <a:t> The second register source operand</a:t>
            </a:r>
          </a:p>
          <a:p>
            <a:pPr eaLnBrk="1" hangingPunct="1"/>
            <a:r>
              <a:rPr lang="en-US" i="1" dirty="0" err="1" smtClean="0"/>
              <a:t>rd</a:t>
            </a:r>
            <a:r>
              <a:rPr lang="en-US" i="1" dirty="0" smtClean="0"/>
              <a:t>:</a:t>
            </a:r>
            <a:r>
              <a:rPr lang="en-US" dirty="0" smtClean="0"/>
              <a:t> The register destination operand.</a:t>
            </a:r>
          </a:p>
          <a:p>
            <a:pPr eaLnBrk="1" hangingPunct="1"/>
            <a:r>
              <a:rPr lang="en-US" i="1" dirty="0" err="1" smtClean="0"/>
              <a:t>shamt</a:t>
            </a:r>
            <a:r>
              <a:rPr lang="en-US" i="1" dirty="0" smtClean="0"/>
              <a:t>:</a:t>
            </a:r>
            <a:r>
              <a:rPr lang="en-US" dirty="0" smtClean="0"/>
              <a:t> Shift amount</a:t>
            </a:r>
          </a:p>
          <a:p>
            <a:pPr eaLnBrk="1" hangingPunct="1"/>
            <a:r>
              <a:rPr lang="en-US" i="1" dirty="0" err="1" smtClean="0"/>
              <a:t>funct</a:t>
            </a:r>
            <a:r>
              <a:rPr lang="en-US" i="1" dirty="0" smtClean="0"/>
              <a:t>:</a:t>
            </a:r>
            <a:r>
              <a:rPr lang="en-US" dirty="0" smtClean="0"/>
              <a:t> Function</a:t>
            </a:r>
          </a:p>
          <a:p>
            <a:pPr eaLnBrk="1" hangingPunct="1"/>
            <a:endParaRPr lang="en-US" dirty="0" smtClean="0"/>
          </a:p>
        </p:txBody>
      </p:sp>
    </p:spTree>
    <p:extLst>
      <p:ext uri="{BB962C8B-B14F-4D97-AF65-F5344CB8AC3E}">
        <p14:creationId xmlns:p14="http://schemas.microsoft.com/office/powerpoint/2010/main" val="3158918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609600" y="609600"/>
            <a:ext cx="8001000" cy="762000"/>
          </a:xfrm>
        </p:spPr>
        <p:txBody>
          <a:bodyPr>
            <a:normAutofit/>
          </a:bodyPr>
          <a:lstStyle/>
          <a:p>
            <a:pPr eaLnBrk="1" hangingPunct="1"/>
            <a:r>
              <a:rPr lang="en-US" b="1" dirty="0" smtClean="0"/>
              <a:t>Assembly Operands: Memory</a:t>
            </a:r>
          </a:p>
        </p:txBody>
      </p:sp>
      <p:sp>
        <p:nvSpPr>
          <p:cNvPr id="18435" name="AutoShape 3"/>
          <p:cNvSpPr>
            <a:spLocks noGrp="1" noChangeArrowheads="1"/>
          </p:cNvSpPr>
          <p:nvPr>
            <p:ph type="body" idx="4294967295"/>
          </p:nvPr>
        </p:nvSpPr>
        <p:spPr>
          <a:xfrm>
            <a:off x="609600" y="1498600"/>
            <a:ext cx="7924800" cy="5359400"/>
          </a:xfrm>
        </p:spPr>
        <p:txBody>
          <a:bodyPr/>
          <a:lstStyle/>
          <a:p>
            <a:pPr marL="203200" indent="-203200" eaLnBrk="1" hangingPunct="1"/>
            <a:r>
              <a:rPr lang="en-US" sz="2400" dirty="0" smtClean="0"/>
              <a:t>C variables map onto registers; what about large data structures like arrays?</a:t>
            </a:r>
          </a:p>
          <a:p>
            <a:pPr marL="203200" indent="-203200" eaLnBrk="1" hangingPunct="1"/>
            <a:r>
              <a:rPr lang="en-US" sz="2400" dirty="0" smtClean="0"/>
              <a:t>1 of 5 components of a computer: memory contains such data structures</a:t>
            </a:r>
          </a:p>
          <a:p>
            <a:pPr marL="203200" indent="-203200" eaLnBrk="1" hangingPunct="1"/>
            <a:r>
              <a:rPr lang="en-US" sz="2400" dirty="0" smtClean="0"/>
              <a:t>But MIPS arithmetic instructions only operate on registers, never directly on memory.</a:t>
            </a:r>
          </a:p>
          <a:p>
            <a:pPr marL="203200" indent="-203200" eaLnBrk="1" hangingPunct="1"/>
            <a:r>
              <a:rPr lang="en-US" sz="2400" b="1" u="sng" dirty="0" smtClean="0">
                <a:solidFill>
                  <a:srgbClr val="C00000"/>
                </a:solidFill>
              </a:rPr>
              <a:t>Data transfer instructions</a:t>
            </a:r>
            <a:r>
              <a:rPr lang="en-US" sz="2400" b="1" dirty="0" smtClean="0">
                <a:solidFill>
                  <a:srgbClr val="C00000"/>
                </a:solidFill>
              </a:rPr>
              <a:t> </a:t>
            </a:r>
            <a:r>
              <a:rPr lang="en-US" sz="2400" dirty="0" smtClean="0"/>
              <a:t>transfer data between registers and memory:</a:t>
            </a:r>
          </a:p>
          <a:p>
            <a:pPr marL="685800" lvl="1" indent="-190500" eaLnBrk="1" hangingPunct="1"/>
            <a:r>
              <a:rPr lang="en-US" dirty="0" smtClean="0"/>
              <a:t>Memory to register </a:t>
            </a:r>
          </a:p>
          <a:p>
            <a:pPr marL="685800" lvl="1" indent="-190500" eaLnBrk="1" hangingPunct="1"/>
            <a:r>
              <a:rPr lang="en-US" dirty="0" smtClean="0"/>
              <a:t>Register to memory</a:t>
            </a:r>
          </a:p>
        </p:txBody>
      </p:sp>
    </p:spTree>
    <p:extLst>
      <p:ext uri="{BB962C8B-B14F-4D97-AF65-F5344CB8AC3E}">
        <p14:creationId xmlns:p14="http://schemas.microsoft.com/office/powerpoint/2010/main" val="337555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609600" y="457200"/>
            <a:ext cx="10896600" cy="543739"/>
          </a:xfrm>
          <a:noFill/>
        </p:spPr>
        <p:txBody>
          <a:bodyPr wrap="square" lIns="63500" tIns="25400" rIns="63500" bIns="25400" anchor="t">
            <a:spAutoFit/>
          </a:bodyPr>
          <a:lstStyle/>
          <a:p>
            <a:pPr eaLnBrk="1" hangingPunct="1"/>
            <a:r>
              <a:rPr lang="en-US" sz="3200" b="1" dirty="0" smtClean="0"/>
              <a:t>Anatomy: 5 components of any Computer</a:t>
            </a:r>
          </a:p>
        </p:txBody>
      </p:sp>
      <p:sp>
        <p:nvSpPr>
          <p:cNvPr id="856067" name="Rectangle 3"/>
          <p:cNvSpPr>
            <a:spLocks noChangeArrowheads="1"/>
          </p:cNvSpPr>
          <p:nvPr/>
        </p:nvSpPr>
        <p:spPr bwMode="auto">
          <a:xfrm>
            <a:off x="2082800" y="2641600"/>
            <a:ext cx="5143500" cy="2857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56068" name="Rectangle 4"/>
          <p:cNvSpPr>
            <a:spLocks noChangeArrowheads="1"/>
          </p:cNvSpPr>
          <p:nvPr/>
        </p:nvSpPr>
        <p:spPr bwMode="auto">
          <a:xfrm>
            <a:off x="457200" y="1524000"/>
            <a:ext cx="2400300" cy="4699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461" name="Line 5"/>
          <p:cNvSpPr>
            <a:spLocks noChangeShapeType="1"/>
          </p:cNvSpPr>
          <p:nvPr/>
        </p:nvSpPr>
        <p:spPr bwMode="auto">
          <a:xfrm flipV="1">
            <a:off x="463550" y="1060450"/>
            <a:ext cx="1536700" cy="482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2" name="Line 6"/>
          <p:cNvSpPr>
            <a:spLocks noChangeShapeType="1"/>
          </p:cNvSpPr>
          <p:nvPr/>
        </p:nvSpPr>
        <p:spPr bwMode="auto">
          <a:xfrm>
            <a:off x="2012950" y="1060450"/>
            <a:ext cx="1562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3" name="Line 7"/>
          <p:cNvSpPr>
            <a:spLocks noChangeShapeType="1"/>
          </p:cNvSpPr>
          <p:nvPr/>
        </p:nvSpPr>
        <p:spPr bwMode="auto">
          <a:xfrm flipH="1">
            <a:off x="2844800" y="1066800"/>
            <a:ext cx="736600" cy="469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4" name="Line 8"/>
          <p:cNvSpPr>
            <a:spLocks noChangeShapeType="1"/>
          </p:cNvSpPr>
          <p:nvPr/>
        </p:nvSpPr>
        <p:spPr bwMode="auto">
          <a:xfrm>
            <a:off x="3581400" y="1066800"/>
            <a:ext cx="0" cy="419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5" name="Line 9"/>
          <p:cNvSpPr>
            <a:spLocks noChangeShapeType="1"/>
          </p:cNvSpPr>
          <p:nvPr/>
        </p:nvSpPr>
        <p:spPr bwMode="auto">
          <a:xfrm flipH="1">
            <a:off x="2819400" y="1524000"/>
            <a:ext cx="736600"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6" name="Line 10"/>
          <p:cNvSpPr>
            <a:spLocks noChangeShapeType="1"/>
          </p:cNvSpPr>
          <p:nvPr/>
        </p:nvSpPr>
        <p:spPr bwMode="auto">
          <a:xfrm>
            <a:off x="539750" y="1924050"/>
            <a:ext cx="1917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7" name="Line 11"/>
          <p:cNvSpPr>
            <a:spLocks noChangeShapeType="1"/>
          </p:cNvSpPr>
          <p:nvPr/>
        </p:nvSpPr>
        <p:spPr bwMode="auto">
          <a:xfrm>
            <a:off x="2584450" y="1936750"/>
            <a:ext cx="165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8" name="Rectangle 12"/>
          <p:cNvSpPr>
            <a:spLocks noChangeArrowheads="1"/>
          </p:cNvSpPr>
          <p:nvPr/>
        </p:nvSpPr>
        <p:spPr bwMode="auto">
          <a:xfrm>
            <a:off x="520700" y="1631950"/>
            <a:ext cx="22352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Helvetica" pitchFamily="34" charset="0"/>
              </a:rPr>
              <a:t>Personal Computer</a:t>
            </a:r>
          </a:p>
        </p:txBody>
      </p:sp>
      <p:sp>
        <p:nvSpPr>
          <p:cNvPr id="856077" name="Rectangle 13"/>
          <p:cNvSpPr>
            <a:spLocks noChangeArrowheads="1"/>
          </p:cNvSpPr>
          <p:nvPr/>
        </p:nvSpPr>
        <p:spPr bwMode="auto">
          <a:xfrm>
            <a:off x="2463800" y="3048000"/>
            <a:ext cx="1460500" cy="21971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470" name="Rectangle 14"/>
          <p:cNvSpPr>
            <a:spLocks noChangeArrowheads="1"/>
          </p:cNvSpPr>
          <p:nvPr/>
        </p:nvSpPr>
        <p:spPr bwMode="auto">
          <a:xfrm>
            <a:off x="2501900" y="3181350"/>
            <a:ext cx="13081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ctr" eaLnBrk="0" hangingPunct="0">
              <a:lnSpc>
                <a:spcPct val="85000"/>
              </a:lnSpc>
            </a:pPr>
            <a:r>
              <a:rPr lang="en-US" sz="1800" b="1">
                <a:latin typeface="Helvetica" pitchFamily="34" charset="0"/>
              </a:rPr>
              <a:t> Processor</a:t>
            </a:r>
          </a:p>
          <a:p>
            <a:pPr algn="ctr" eaLnBrk="0" hangingPunct="0">
              <a:lnSpc>
                <a:spcPct val="85000"/>
              </a:lnSpc>
            </a:pPr>
            <a:r>
              <a:rPr lang="en-US" sz="1800" b="1">
                <a:latin typeface="Helvetica" pitchFamily="34" charset="0"/>
              </a:rPr>
              <a:t> </a:t>
            </a:r>
          </a:p>
        </p:txBody>
      </p:sp>
      <p:sp>
        <p:nvSpPr>
          <p:cNvPr id="856079" name="Rectangle 15"/>
          <p:cNvSpPr>
            <a:spLocks noChangeArrowheads="1"/>
          </p:cNvSpPr>
          <p:nvPr/>
        </p:nvSpPr>
        <p:spPr bwMode="auto">
          <a:xfrm>
            <a:off x="4114800" y="3048000"/>
            <a:ext cx="1333500" cy="2222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56080" name="Rectangle 16"/>
          <p:cNvSpPr>
            <a:spLocks noChangeArrowheads="1"/>
          </p:cNvSpPr>
          <p:nvPr/>
        </p:nvSpPr>
        <p:spPr bwMode="auto">
          <a:xfrm>
            <a:off x="5613400" y="3048000"/>
            <a:ext cx="1333500" cy="2222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9473" name="Rectangle 17"/>
          <p:cNvSpPr>
            <a:spLocks noChangeArrowheads="1"/>
          </p:cNvSpPr>
          <p:nvPr/>
        </p:nvSpPr>
        <p:spPr bwMode="auto">
          <a:xfrm>
            <a:off x="2724150" y="2736850"/>
            <a:ext cx="12065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Helvetica" pitchFamily="34" charset="0"/>
              </a:rPr>
              <a:t>Computer</a:t>
            </a:r>
          </a:p>
        </p:txBody>
      </p:sp>
      <p:sp>
        <p:nvSpPr>
          <p:cNvPr id="856082" name="AutoShape 18"/>
          <p:cNvSpPr>
            <a:spLocks noChangeArrowheads="1"/>
          </p:cNvSpPr>
          <p:nvPr/>
        </p:nvSpPr>
        <p:spPr bwMode="auto">
          <a:xfrm>
            <a:off x="2667000" y="3733800"/>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856083" name="AutoShape 19"/>
          <p:cNvSpPr>
            <a:spLocks noChangeArrowheads="1"/>
          </p:cNvSpPr>
          <p:nvPr/>
        </p:nvSpPr>
        <p:spPr bwMode="auto">
          <a:xfrm>
            <a:off x="2667000" y="4495800"/>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pPr algn="ctr" eaLnBrk="0" hangingPunct="0"/>
            <a:endParaRPr lang="en-US" sz="2000">
              <a:solidFill>
                <a:schemeClr val="accent1"/>
              </a:solidFill>
              <a:latin typeface="Helvetica" pitchFamily="34" charset="0"/>
            </a:endParaRPr>
          </a:p>
        </p:txBody>
      </p:sp>
      <p:sp>
        <p:nvSpPr>
          <p:cNvPr id="19476" name="Rectangle 20"/>
          <p:cNvSpPr>
            <a:spLocks noChangeArrowheads="1"/>
          </p:cNvSpPr>
          <p:nvPr/>
        </p:nvSpPr>
        <p:spPr bwMode="auto">
          <a:xfrm>
            <a:off x="2730500" y="3810000"/>
            <a:ext cx="939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ctr" eaLnBrk="0" hangingPunct="0">
              <a:lnSpc>
                <a:spcPct val="85000"/>
              </a:lnSpc>
            </a:pPr>
            <a:r>
              <a:rPr lang="en-US" sz="1800" b="1">
                <a:latin typeface="Helvetica" pitchFamily="34" charset="0"/>
              </a:rPr>
              <a:t>Control</a:t>
            </a:r>
          </a:p>
          <a:p>
            <a:pPr algn="ctr" eaLnBrk="0" hangingPunct="0">
              <a:lnSpc>
                <a:spcPct val="85000"/>
              </a:lnSpc>
            </a:pPr>
            <a:r>
              <a:rPr lang="en-US" sz="1800">
                <a:latin typeface="Helvetica" pitchFamily="34" charset="0"/>
              </a:rPr>
              <a:t>(“brain”)</a:t>
            </a:r>
            <a:endParaRPr lang="en-US" sz="1800" b="1">
              <a:latin typeface="Helvetica" pitchFamily="34" charset="0"/>
            </a:endParaRPr>
          </a:p>
        </p:txBody>
      </p:sp>
      <p:sp>
        <p:nvSpPr>
          <p:cNvPr id="19477" name="Rectangle 21"/>
          <p:cNvSpPr>
            <a:spLocks noChangeArrowheads="1"/>
          </p:cNvSpPr>
          <p:nvPr/>
        </p:nvSpPr>
        <p:spPr bwMode="auto">
          <a:xfrm>
            <a:off x="2597150" y="4572000"/>
            <a:ext cx="1168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ctr" eaLnBrk="0" hangingPunct="0">
              <a:lnSpc>
                <a:spcPct val="85000"/>
              </a:lnSpc>
            </a:pPr>
            <a:r>
              <a:rPr lang="en-US" sz="1800" b="1">
                <a:solidFill>
                  <a:srgbClr val="000550"/>
                </a:solidFill>
                <a:latin typeface="Helvetica" pitchFamily="34" charset="0"/>
              </a:rPr>
              <a:t>Datapath</a:t>
            </a:r>
            <a:endParaRPr lang="en-US" sz="1800" b="1">
              <a:latin typeface="Helvetica" pitchFamily="34" charset="0"/>
            </a:endParaRPr>
          </a:p>
          <a:p>
            <a:pPr algn="ctr" eaLnBrk="0" hangingPunct="0">
              <a:lnSpc>
                <a:spcPct val="85000"/>
              </a:lnSpc>
            </a:pPr>
            <a:r>
              <a:rPr lang="en-US" sz="1800" b="1">
                <a:solidFill>
                  <a:schemeClr val="accent1"/>
                </a:solidFill>
                <a:latin typeface="Helvetica" pitchFamily="34" charset="0"/>
              </a:rPr>
              <a:t>Registers</a:t>
            </a:r>
            <a:endParaRPr lang="en-US" sz="1800" b="1">
              <a:latin typeface="Helvetica" pitchFamily="34" charset="0"/>
            </a:endParaRPr>
          </a:p>
        </p:txBody>
      </p:sp>
      <p:sp>
        <p:nvSpPr>
          <p:cNvPr id="19478" name="Rectangle 22"/>
          <p:cNvSpPr>
            <a:spLocks noChangeArrowheads="1"/>
          </p:cNvSpPr>
          <p:nvPr/>
        </p:nvSpPr>
        <p:spPr bwMode="auto">
          <a:xfrm>
            <a:off x="4197350" y="3244850"/>
            <a:ext cx="10033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solidFill>
                  <a:schemeClr val="accent1"/>
                </a:solidFill>
                <a:latin typeface="Helvetica" pitchFamily="34" charset="0"/>
              </a:rPr>
              <a:t>Memory</a:t>
            </a:r>
            <a:endParaRPr lang="en-US" sz="1800" b="1">
              <a:latin typeface="Helvetica" pitchFamily="34" charset="0"/>
            </a:endParaRPr>
          </a:p>
          <a:p>
            <a:pPr eaLnBrk="0" hangingPunct="0">
              <a:lnSpc>
                <a:spcPct val="85000"/>
              </a:lnSpc>
            </a:pPr>
            <a:endParaRPr lang="en-US" sz="1800" b="1">
              <a:latin typeface="Helvetica" pitchFamily="34" charset="0"/>
            </a:endParaRPr>
          </a:p>
          <a:p>
            <a:pPr eaLnBrk="0" hangingPunct="0">
              <a:lnSpc>
                <a:spcPct val="85000"/>
              </a:lnSpc>
            </a:pPr>
            <a:endParaRPr lang="en-US" sz="1800" b="1">
              <a:latin typeface="Helvetica" pitchFamily="34" charset="0"/>
            </a:endParaRPr>
          </a:p>
          <a:p>
            <a:pPr eaLnBrk="0" hangingPunct="0">
              <a:lnSpc>
                <a:spcPct val="85000"/>
              </a:lnSpc>
            </a:pPr>
            <a:endParaRPr lang="en-US" sz="1800" b="1">
              <a:latin typeface="Helvetica" pitchFamily="34" charset="0"/>
            </a:endParaRPr>
          </a:p>
        </p:txBody>
      </p:sp>
      <p:sp>
        <p:nvSpPr>
          <p:cNvPr id="19479" name="Rectangle 23"/>
          <p:cNvSpPr>
            <a:spLocks noChangeArrowheads="1"/>
          </p:cNvSpPr>
          <p:nvPr/>
        </p:nvSpPr>
        <p:spPr bwMode="auto">
          <a:xfrm>
            <a:off x="5746750" y="3244850"/>
            <a:ext cx="9906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Helvetica" pitchFamily="34" charset="0"/>
              </a:rPr>
              <a:t>Devices</a:t>
            </a:r>
          </a:p>
        </p:txBody>
      </p:sp>
      <p:sp>
        <p:nvSpPr>
          <p:cNvPr id="856088" name="AutoShape 24"/>
          <p:cNvSpPr>
            <a:spLocks noChangeArrowheads="1"/>
          </p:cNvSpPr>
          <p:nvPr/>
        </p:nvSpPr>
        <p:spPr bwMode="auto">
          <a:xfrm>
            <a:off x="5740400" y="3581400"/>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856089" name="AutoShape 25"/>
          <p:cNvSpPr>
            <a:spLocks noChangeArrowheads="1"/>
          </p:cNvSpPr>
          <p:nvPr/>
        </p:nvSpPr>
        <p:spPr bwMode="auto">
          <a:xfrm>
            <a:off x="5740400" y="4546600"/>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9482" name="Rectangle 26"/>
          <p:cNvSpPr>
            <a:spLocks noChangeArrowheads="1"/>
          </p:cNvSpPr>
          <p:nvPr/>
        </p:nvSpPr>
        <p:spPr bwMode="auto">
          <a:xfrm>
            <a:off x="5797550" y="3752850"/>
            <a:ext cx="6858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Helvetica" pitchFamily="34" charset="0"/>
              </a:rPr>
              <a:t>Input</a:t>
            </a:r>
          </a:p>
        </p:txBody>
      </p:sp>
      <p:sp>
        <p:nvSpPr>
          <p:cNvPr id="19483" name="Rectangle 27"/>
          <p:cNvSpPr>
            <a:spLocks noChangeArrowheads="1"/>
          </p:cNvSpPr>
          <p:nvPr/>
        </p:nvSpPr>
        <p:spPr bwMode="auto">
          <a:xfrm>
            <a:off x="5797550" y="4718050"/>
            <a:ext cx="8763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sz="1800" b="1">
                <a:latin typeface="Helvetica" pitchFamily="34" charset="0"/>
              </a:rPr>
              <a:t>Output</a:t>
            </a:r>
          </a:p>
        </p:txBody>
      </p:sp>
      <p:grpSp>
        <p:nvGrpSpPr>
          <p:cNvPr id="2" name="Group 28"/>
          <p:cNvGrpSpPr>
            <a:grpSpLocks/>
          </p:cNvGrpSpPr>
          <p:nvPr/>
        </p:nvGrpSpPr>
        <p:grpSpPr bwMode="auto">
          <a:xfrm>
            <a:off x="3587750" y="4800600"/>
            <a:ext cx="2051050" cy="396875"/>
            <a:chOff x="2304" y="3024"/>
            <a:chExt cx="1292" cy="250"/>
          </a:xfrm>
        </p:grpSpPr>
        <p:sp>
          <p:nvSpPr>
            <p:cNvPr id="19490" name="Line 29"/>
            <p:cNvSpPr>
              <a:spLocks noChangeShapeType="1"/>
            </p:cNvSpPr>
            <p:nvPr/>
          </p:nvSpPr>
          <p:spPr bwMode="auto">
            <a:xfrm flipH="1">
              <a:off x="2304" y="3024"/>
              <a:ext cx="480" cy="144"/>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56094" name="Text Box 30"/>
            <p:cNvSpPr txBox="1">
              <a:spLocks noChangeArrowheads="1"/>
            </p:cNvSpPr>
            <p:nvPr/>
          </p:nvSpPr>
          <p:spPr bwMode="auto">
            <a:xfrm>
              <a:off x="2592" y="3024"/>
              <a:ext cx="1004" cy="250"/>
            </a:xfrm>
            <a:prstGeom prst="rect">
              <a:avLst/>
            </a:prstGeom>
            <a:noFill/>
            <a:ln w="12700">
              <a:noFill/>
              <a:miter lim="800000"/>
              <a:headEnd/>
              <a:tailEnd/>
            </a:ln>
            <a:effec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2000" b="1">
                  <a:solidFill>
                    <a:srgbClr val="00FF00"/>
                  </a:solidFill>
                  <a:effectLst>
                    <a:outerShdw blurRad="38100" dist="38100" dir="2700000" algn="tl">
                      <a:srgbClr val="C0C0C0"/>
                    </a:outerShdw>
                  </a:effectLst>
                  <a:latin typeface="Helvetica" pitchFamily="34" charset="0"/>
                </a:rPr>
                <a:t>Load (from)</a:t>
              </a:r>
              <a:endParaRPr lang="en-US" sz="2000" b="1">
                <a:solidFill>
                  <a:srgbClr val="00FF00"/>
                </a:solidFill>
                <a:latin typeface="Helvetica" pitchFamily="34" charset="0"/>
              </a:endParaRPr>
            </a:p>
          </p:txBody>
        </p:sp>
      </p:grpSp>
      <p:grpSp>
        <p:nvGrpSpPr>
          <p:cNvPr id="3" name="Group 31"/>
          <p:cNvGrpSpPr>
            <a:grpSpLocks/>
          </p:cNvGrpSpPr>
          <p:nvPr/>
        </p:nvGrpSpPr>
        <p:grpSpPr bwMode="auto">
          <a:xfrm>
            <a:off x="3657600" y="4114800"/>
            <a:ext cx="1768475" cy="762000"/>
            <a:chOff x="2304" y="2592"/>
            <a:chExt cx="1114" cy="480"/>
          </a:xfrm>
        </p:grpSpPr>
        <p:sp>
          <p:nvSpPr>
            <p:cNvPr id="19488" name="Line 32"/>
            <p:cNvSpPr>
              <a:spLocks noChangeShapeType="1"/>
            </p:cNvSpPr>
            <p:nvPr/>
          </p:nvSpPr>
          <p:spPr bwMode="auto">
            <a:xfrm flipV="1">
              <a:off x="2304" y="2832"/>
              <a:ext cx="432" cy="24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56097" name="Text Box 33"/>
            <p:cNvSpPr txBox="1">
              <a:spLocks noChangeArrowheads="1"/>
            </p:cNvSpPr>
            <p:nvPr/>
          </p:nvSpPr>
          <p:spPr bwMode="auto">
            <a:xfrm>
              <a:off x="2592" y="2592"/>
              <a:ext cx="826" cy="250"/>
            </a:xfrm>
            <a:prstGeom prst="rect">
              <a:avLst/>
            </a:prstGeom>
            <a:noFill/>
            <a:ln w="12700">
              <a:noFill/>
              <a:miter lim="800000"/>
              <a:headEnd/>
              <a:tailEnd/>
            </a:ln>
            <a:effec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2000" b="1">
                  <a:solidFill>
                    <a:schemeClr val="hlink"/>
                  </a:solidFill>
                  <a:effectLst>
                    <a:outerShdw blurRad="38100" dist="38100" dir="2700000" algn="tl">
                      <a:srgbClr val="C0C0C0"/>
                    </a:outerShdw>
                  </a:effectLst>
                  <a:latin typeface="Helvetica" pitchFamily="34" charset="0"/>
                </a:rPr>
                <a:t>Store (to)</a:t>
              </a:r>
              <a:endParaRPr lang="en-US" sz="2000">
                <a:solidFill>
                  <a:schemeClr val="accent1"/>
                </a:solidFill>
                <a:latin typeface="Helvetica" pitchFamily="34" charset="0"/>
              </a:endParaRPr>
            </a:p>
          </p:txBody>
        </p:sp>
      </p:grpSp>
      <p:sp>
        <p:nvSpPr>
          <p:cNvPr id="856098" name="Text Box 34"/>
          <p:cNvSpPr txBox="1">
            <a:spLocks noChangeArrowheads="1"/>
          </p:cNvSpPr>
          <p:nvPr/>
        </p:nvSpPr>
        <p:spPr bwMode="auto">
          <a:xfrm>
            <a:off x="838200" y="5562600"/>
            <a:ext cx="78946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b="1">
                <a:solidFill>
                  <a:srgbClr val="800080"/>
                </a:solidFill>
                <a:latin typeface="Helvetica" pitchFamily="34" charset="0"/>
              </a:rPr>
              <a:t>These are “data transfer” instructions…</a:t>
            </a:r>
          </a:p>
        </p:txBody>
      </p:sp>
      <p:sp>
        <p:nvSpPr>
          <p:cNvPr id="19487" name="Text Box 35"/>
          <p:cNvSpPr txBox="1">
            <a:spLocks noChangeArrowheads="1"/>
          </p:cNvSpPr>
          <p:nvPr/>
        </p:nvSpPr>
        <p:spPr bwMode="auto">
          <a:xfrm>
            <a:off x="3751263" y="914400"/>
            <a:ext cx="5011737"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2000" b="1" dirty="0">
                <a:solidFill>
                  <a:schemeClr val="accent1"/>
                </a:solidFill>
                <a:latin typeface="Helvetica" pitchFamily="34" charset="0"/>
              </a:rPr>
              <a:t>Registers are in the </a:t>
            </a:r>
            <a:r>
              <a:rPr lang="en-US" sz="2000" b="1" dirty="0" err="1">
                <a:solidFill>
                  <a:schemeClr val="accent1"/>
                </a:solidFill>
                <a:latin typeface="Helvetica" pitchFamily="34" charset="0"/>
              </a:rPr>
              <a:t>datapath</a:t>
            </a:r>
            <a:r>
              <a:rPr lang="en-US" sz="2000" b="1" dirty="0">
                <a:solidFill>
                  <a:schemeClr val="accent1"/>
                </a:solidFill>
                <a:latin typeface="Helvetica" pitchFamily="34" charset="0"/>
              </a:rPr>
              <a:t> of the processor;  if operands are in memory, we must transfer them to the processor to operate on them, and then transfer back to memory when done.</a:t>
            </a:r>
          </a:p>
        </p:txBody>
      </p:sp>
    </p:spTree>
    <p:extLst>
      <p:ext uri="{BB962C8B-B14F-4D97-AF65-F5344CB8AC3E}">
        <p14:creationId xmlns:p14="http://schemas.microsoft.com/office/powerpoint/2010/main" val="28731880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56098"/>
                                        </p:tgtEl>
                                        <p:attrNameLst>
                                          <p:attrName>style.visibility</p:attrName>
                                        </p:attrNameLst>
                                      </p:cBhvr>
                                      <p:to>
                                        <p:strVal val="visible"/>
                                      </p:to>
                                    </p:set>
                                    <p:animEffect transition="in" filter="wipe(down)">
                                      <p:cBhvr>
                                        <p:cTn id="17" dur="500"/>
                                        <p:tgtEl>
                                          <p:spTgt spid="856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09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609600" y="685800"/>
            <a:ext cx="7924800" cy="762000"/>
          </a:xfrm>
        </p:spPr>
        <p:txBody>
          <a:bodyPr>
            <a:normAutofit fontScale="90000"/>
          </a:bodyPr>
          <a:lstStyle/>
          <a:p>
            <a:pPr eaLnBrk="1" hangingPunct="1"/>
            <a:r>
              <a:rPr lang="en-US" b="1" dirty="0" smtClean="0"/>
              <a:t>Data Transfer: Memory to </a:t>
            </a:r>
            <a:r>
              <a:rPr lang="en-US" b="1" dirty="0" err="1" smtClean="0"/>
              <a:t>Reg</a:t>
            </a:r>
            <a:r>
              <a:rPr lang="en-US" b="1" dirty="0" smtClean="0"/>
              <a:t> (1/4)</a:t>
            </a:r>
          </a:p>
        </p:txBody>
      </p:sp>
      <p:sp>
        <p:nvSpPr>
          <p:cNvPr id="23555" name="AutoShape 3"/>
          <p:cNvSpPr>
            <a:spLocks noGrp="1" noChangeArrowheads="1"/>
          </p:cNvSpPr>
          <p:nvPr>
            <p:ph type="body" idx="4294967295"/>
          </p:nvPr>
        </p:nvSpPr>
        <p:spPr>
          <a:xfrm>
            <a:off x="457200" y="1447800"/>
            <a:ext cx="8001000" cy="5181600"/>
          </a:xfrm>
        </p:spPr>
        <p:txBody>
          <a:bodyPr/>
          <a:lstStyle/>
          <a:p>
            <a:pPr marL="203200" indent="-203200" eaLnBrk="1" hangingPunct="1"/>
            <a:r>
              <a:rPr lang="en-US" dirty="0" smtClean="0"/>
              <a:t>To transfer a word of data, we need to specify two things:</a:t>
            </a:r>
          </a:p>
          <a:p>
            <a:pPr marL="685800" lvl="1" indent="-190500" eaLnBrk="1" hangingPunct="1"/>
            <a:r>
              <a:rPr lang="en-US" b="1" dirty="0" smtClean="0">
                <a:solidFill>
                  <a:srgbClr val="C00000"/>
                </a:solidFill>
              </a:rPr>
              <a:t>Register: </a:t>
            </a:r>
            <a:r>
              <a:rPr lang="en-US" dirty="0" smtClean="0"/>
              <a:t>specify this by # ($0 - $31) or symbolic name ($s0,…, $t0, …)</a:t>
            </a:r>
          </a:p>
          <a:p>
            <a:pPr marL="685800" lvl="1" indent="-190500" eaLnBrk="1" hangingPunct="1"/>
            <a:r>
              <a:rPr lang="en-US" b="1" dirty="0" smtClean="0">
                <a:solidFill>
                  <a:srgbClr val="C00000"/>
                </a:solidFill>
              </a:rPr>
              <a:t>Memory address: </a:t>
            </a:r>
            <a:r>
              <a:rPr lang="en-US" dirty="0" smtClean="0"/>
              <a:t>more difficult</a:t>
            </a:r>
          </a:p>
          <a:p>
            <a:pPr marL="1257300" lvl="2" indent="-342900" eaLnBrk="1" hangingPunct="1"/>
            <a:r>
              <a:rPr lang="en-US" sz="2400" dirty="0" smtClean="0"/>
              <a:t>Think of memory as a single one-dimensional array, so we can address it simply by supplying a pointer to a memory address.</a:t>
            </a:r>
          </a:p>
          <a:p>
            <a:pPr marL="1257300" lvl="2" indent="-342900" eaLnBrk="1" hangingPunct="1"/>
            <a:r>
              <a:rPr lang="en-US" sz="2400" dirty="0" smtClean="0"/>
              <a:t>Other times, we want to be able to offset from this pointer.</a:t>
            </a:r>
          </a:p>
          <a:p>
            <a:pPr marL="203200" indent="-203200" eaLnBrk="1" hangingPunct="1"/>
            <a:r>
              <a:rPr lang="en-US" sz="3200" dirty="0" smtClean="0"/>
              <a:t>Remember: “</a:t>
            </a:r>
            <a:r>
              <a:rPr lang="en-US" sz="3200" dirty="0" smtClean="0">
                <a:solidFill>
                  <a:schemeClr val="accent1"/>
                </a:solidFill>
              </a:rPr>
              <a:t>Load FROM memory</a:t>
            </a:r>
            <a:r>
              <a:rPr lang="en-US" sz="3200" dirty="0" smtClean="0"/>
              <a:t>”</a:t>
            </a:r>
          </a:p>
        </p:txBody>
      </p:sp>
    </p:spTree>
    <p:extLst>
      <p:ext uri="{BB962C8B-B14F-4D97-AF65-F5344CB8AC3E}">
        <p14:creationId xmlns:p14="http://schemas.microsoft.com/office/powerpoint/2010/main" val="3417251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609600" y="609600"/>
            <a:ext cx="8001000" cy="914400"/>
          </a:xfrm>
        </p:spPr>
        <p:txBody>
          <a:bodyPr>
            <a:normAutofit fontScale="90000"/>
          </a:bodyPr>
          <a:lstStyle/>
          <a:p>
            <a:pPr eaLnBrk="1" hangingPunct="1"/>
            <a:r>
              <a:rPr lang="en-US" b="1" dirty="0" smtClean="0"/>
              <a:t>Data Transfer: Memory to </a:t>
            </a:r>
            <a:r>
              <a:rPr lang="en-US" b="1" dirty="0" err="1" smtClean="0"/>
              <a:t>Reg</a:t>
            </a:r>
            <a:r>
              <a:rPr lang="en-US" b="1" dirty="0" smtClean="0"/>
              <a:t> (2/4)</a:t>
            </a:r>
          </a:p>
        </p:txBody>
      </p:sp>
      <p:sp>
        <p:nvSpPr>
          <p:cNvPr id="24579" name="AutoShape 3"/>
          <p:cNvSpPr>
            <a:spLocks noGrp="1" noChangeArrowheads="1"/>
          </p:cNvSpPr>
          <p:nvPr>
            <p:ph type="body" idx="4294967295"/>
          </p:nvPr>
        </p:nvSpPr>
        <p:spPr>
          <a:xfrm>
            <a:off x="685800" y="1905000"/>
            <a:ext cx="8001000" cy="4479925"/>
          </a:xfrm>
        </p:spPr>
        <p:txBody>
          <a:bodyPr/>
          <a:lstStyle/>
          <a:p>
            <a:pPr marL="203200" indent="-203200" eaLnBrk="1" hangingPunct="1"/>
            <a:r>
              <a:rPr lang="en-US" dirty="0" smtClean="0"/>
              <a:t>To specify a memory address to copy from, specify two things:</a:t>
            </a:r>
          </a:p>
          <a:p>
            <a:pPr marL="685800" lvl="1" indent="-190500" eaLnBrk="1" hangingPunct="1"/>
            <a:r>
              <a:rPr lang="en-US" dirty="0" smtClean="0"/>
              <a:t>A register containing a pointer to memory</a:t>
            </a:r>
          </a:p>
          <a:p>
            <a:pPr marL="685800" lvl="1" indent="-190500" eaLnBrk="1" hangingPunct="1"/>
            <a:r>
              <a:rPr lang="en-US" dirty="0" smtClean="0"/>
              <a:t>A numerical offset (</a:t>
            </a:r>
            <a:r>
              <a:rPr lang="en-US" b="1" dirty="0" smtClean="0">
                <a:solidFill>
                  <a:srgbClr val="800080"/>
                </a:solidFill>
              </a:rPr>
              <a:t>in bytes</a:t>
            </a:r>
            <a:r>
              <a:rPr lang="en-US" dirty="0" smtClean="0"/>
              <a:t>)</a:t>
            </a:r>
          </a:p>
          <a:p>
            <a:pPr marL="203200" indent="-203200" eaLnBrk="1" hangingPunct="1"/>
            <a:r>
              <a:rPr lang="en-US" dirty="0" smtClean="0"/>
              <a:t>The desired memory address is the sum of these two values.</a:t>
            </a:r>
          </a:p>
          <a:p>
            <a:pPr marL="203200" indent="-203200" eaLnBrk="1" hangingPunct="1"/>
            <a:r>
              <a:rPr lang="en-US" dirty="0" smtClean="0"/>
              <a:t>Example:	</a:t>
            </a:r>
            <a:r>
              <a:rPr lang="en-US" b="1" dirty="0" smtClean="0">
                <a:solidFill>
                  <a:srgbClr val="C00000"/>
                </a:solidFill>
                <a:latin typeface="Courier New" pitchFamily="49" charset="0"/>
              </a:rPr>
              <a:t>8($t0)</a:t>
            </a:r>
            <a:endParaRPr lang="en-US" b="1" dirty="0" smtClean="0">
              <a:solidFill>
                <a:srgbClr val="C00000"/>
              </a:solidFill>
            </a:endParaRPr>
          </a:p>
          <a:p>
            <a:pPr marL="685800" lvl="1" indent="-190500" eaLnBrk="1" hangingPunct="1"/>
            <a:r>
              <a:rPr lang="en-US" dirty="0" smtClean="0"/>
              <a:t>specifies the memory address pointed to by the value in </a:t>
            </a:r>
            <a:r>
              <a:rPr lang="en-US" dirty="0" smtClean="0">
                <a:latin typeface="Courier New" pitchFamily="49" charset="0"/>
              </a:rPr>
              <a:t>$t0</a:t>
            </a:r>
            <a:r>
              <a:rPr lang="en-US" dirty="0" smtClean="0"/>
              <a:t>, plus 8 bytes</a:t>
            </a:r>
          </a:p>
        </p:txBody>
      </p:sp>
    </p:spTree>
    <p:extLst>
      <p:ext uri="{BB962C8B-B14F-4D97-AF65-F5344CB8AC3E}">
        <p14:creationId xmlns:p14="http://schemas.microsoft.com/office/powerpoint/2010/main" val="593173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609600" y="609600"/>
            <a:ext cx="7924800" cy="990600"/>
          </a:xfrm>
        </p:spPr>
        <p:txBody>
          <a:bodyPr>
            <a:normAutofit fontScale="90000"/>
          </a:bodyPr>
          <a:lstStyle/>
          <a:p>
            <a:pPr eaLnBrk="1" hangingPunct="1"/>
            <a:r>
              <a:rPr lang="en-US" b="1" dirty="0" smtClean="0"/>
              <a:t>Data Transfer: Memory to </a:t>
            </a:r>
            <a:r>
              <a:rPr lang="en-US" b="1" dirty="0" err="1" smtClean="0"/>
              <a:t>Reg</a:t>
            </a:r>
            <a:r>
              <a:rPr lang="en-US" b="1" dirty="0" smtClean="0"/>
              <a:t> (3/4)</a:t>
            </a:r>
          </a:p>
        </p:txBody>
      </p:sp>
      <p:sp>
        <p:nvSpPr>
          <p:cNvPr id="25603" name="AutoShape 3"/>
          <p:cNvSpPr>
            <a:spLocks noGrp="1" noChangeArrowheads="1"/>
          </p:cNvSpPr>
          <p:nvPr>
            <p:ph type="body" idx="4294967295"/>
          </p:nvPr>
        </p:nvSpPr>
        <p:spPr>
          <a:xfrm>
            <a:off x="685800" y="1524000"/>
            <a:ext cx="8153400" cy="5207000"/>
          </a:xfrm>
        </p:spPr>
        <p:txBody>
          <a:bodyPr/>
          <a:lstStyle/>
          <a:p>
            <a:pPr marL="203200" indent="-203200" eaLnBrk="1" hangingPunct="1"/>
            <a:r>
              <a:rPr lang="en-US" dirty="0" smtClean="0"/>
              <a:t>Load Instruction Syntax:</a:t>
            </a:r>
          </a:p>
          <a:p>
            <a:pPr marL="685800" lvl="1" indent="-190500" eaLnBrk="1" hangingPunct="1">
              <a:buFontTx/>
              <a:buNone/>
            </a:pPr>
            <a:r>
              <a:rPr lang="en-US" b="1" dirty="0" smtClean="0">
                <a:solidFill>
                  <a:srgbClr val="C00000"/>
                </a:solidFill>
              </a:rPr>
              <a:t>	1    2, 3(4)</a:t>
            </a:r>
          </a:p>
          <a:p>
            <a:pPr marL="685800" lvl="1" indent="-190500" eaLnBrk="1" hangingPunct="1"/>
            <a:r>
              <a:rPr lang="en-US" dirty="0" smtClean="0"/>
              <a:t>where</a:t>
            </a:r>
          </a:p>
          <a:p>
            <a:pPr marL="685800" lvl="1" indent="-190500" eaLnBrk="1" hangingPunct="1">
              <a:buFontTx/>
              <a:buNone/>
            </a:pPr>
            <a:r>
              <a:rPr lang="en-US" dirty="0" smtClean="0"/>
              <a:t>		1) operation name</a:t>
            </a:r>
          </a:p>
          <a:p>
            <a:pPr marL="685800" lvl="1" indent="-190500" eaLnBrk="1" hangingPunct="1">
              <a:buFontTx/>
              <a:buNone/>
            </a:pPr>
            <a:r>
              <a:rPr lang="en-US" dirty="0" smtClean="0"/>
              <a:t>		2) register that will receive value</a:t>
            </a:r>
          </a:p>
          <a:p>
            <a:pPr marL="685800" lvl="1" indent="-190500" eaLnBrk="1" hangingPunct="1">
              <a:buFontTx/>
              <a:buNone/>
            </a:pPr>
            <a:r>
              <a:rPr lang="en-US" dirty="0" smtClean="0"/>
              <a:t>		3) numerical offset </a:t>
            </a:r>
            <a:r>
              <a:rPr lang="en-US" b="1" dirty="0" smtClean="0">
                <a:solidFill>
                  <a:srgbClr val="800080"/>
                </a:solidFill>
              </a:rPr>
              <a:t>in bytes</a:t>
            </a:r>
            <a:endParaRPr lang="en-US" b="1" dirty="0" smtClean="0"/>
          </a:p>
          <a:p>
            <a:pPr marL="685800" lvl="1" indent="-190500" eaLnBrk="1" hangingPunct="1">
              <a:buFontTx/>
              <a:buNone/>
            </a:pPr>
            <a:r>
              <a:rPr lang="en-US" dirty="0" smtClean="0"/>
              <a:t>		4) register containing pointer to memory</a:t>
            </a:r>
          </a:p>
          <a:p>
            <a:pPr marL="203200" indent="-203200" eaLnBrk="1" hangingPunct="1"/>
            <a:r>
              <a:rPr lang="en-US" dirty="0" smtClean="0"/>
              <a:t>MIPS Instruction Name:</a:t>
            </a:r>
          </a:p>
          <a:p>
            <a:pPr marL="685800" lvl="1" indent="-190500" eaLnBrk="1" hangingPunct="1"/>
            <a:r>
              <a:rPr lang="en-US" b="1" dirty="0" err="1" smtClean="0">
                <a:solidFill>
                  <a:srgbClr val="C00000"/>
                </a:solidFill>
                <a:latin typeface="Courier New" pitchFamily="49" charset="0"/>
              </a:rPr>
              <a:t>lw</a:t>
            </a:r>
            <a:r>
              <a:rPr lang="en-US" dirty="0" smtClean="0"/>
              <a:t> (meaning Load Word, so 32 bits or one word are loaded at a time)</a:t>
            </a:r>
          </a:p>
        </p:txBody>
      </p:sp>
    </p:spTree>
    <p:extLst>
      <p:ext uri="{BB962C8B-B14F-4D97-AF65-F5344CB8AC3E}">
        <p14:creationId xmlns:p14="http://schemas.microsoft.com/office/powerpoint/2010/main" val="26674962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609600" y="533400"/>
            <a:ext cx="8001000" cy="762000"/>
          </a:xfrm>
        </p:spPr>
        <p:txBody>
          <a:bodyPr>
            <a:normAutofit fontScale="90000"/>
          </a:bodyPr>
          <a:lstStyle/>
          <a:p>
            <a:pPr eaLnBrk="1" hangingPunct="1"/>
            <a:r>
              <a:rPr lang="en-US" b="1" dirty="0" smtClean="0"/>
              <a:t>Data Transfer: Memory to </a:t>
            </a:r>
            <a:r>
              <a:rPr lang="en-US" b="1" dirty="0" err="1" smtClean="0"/>
              <a:t>Reg</a:t>
            </a:r>
            <a:r>
              <a:rPr lang="en-US" b="1" dirty="0" smtClean="0"/>
              <a:t> (4/4)</a:t>
            </a:r>
          </a:p>
        </p:txBody>
      </p:sp>
      <p:sp>
        <p:nvSpPr>
          <p:cNvPr id="26627" name="AutoShape 3"/>
          <p:cNvSpPr>
            <a:spLocks noGrp="1" noChangeArrowheads="1"/>
          </p:cNvSpPr>
          <p:nvPr>
            <p:ph type="body" idx="4294967295"/>
          </p:nvPr>
        </p:nvSpPr>
        <p:spPr>
          <a:xfrm>
            <a:off x="609600" y="1371600"/>
            <a:ext cx="8153400" cy="4752975"/>
          </a:xfrm>
        </p:spPr>
        <p:txBody>
          <a:bodyPr/>
          <a:lstStyle/>
          <a:p>
            <a:pPr marL="203200" indent="-203200" eaLnBrk="1" hangingPunct="1">
              <a:buFontTx/>
              <a:buNone/>
            </a:pPr>
            <a:r>
              <a:rPr lang="en-US" sz="2400" dirty="0" smtClean="0"/>
              <a:t/>
            </a:r>
            <a:br>
              <a:rPr lang="en-US" sz="2400" dirty="0" smtClean="0"/>
            </a:br>
            <a:r>
              <a:rPr lang="en-US" sz="2400" dirty="0" smtClean="0"/>
              <a:t>Example:	</a:t>
            </a:r>
            <a:r>
              <a:rPr lang="en-US" sz="2400" b="1" dirty="0" err="1" smtClean="0">
                <a:solidFill>
                  <a:schemeClr val="accent2"/>
                </a:solidFill>
                <a:latin typeface="Courier New" pitchFamily="49" charset="0"/>
              </a:rPr>
              <a:t>lw</a:t>
            </a:r>
            <a:r>
              <a:rPr lang="en-US" sz="2400" b="1" dirty="0" smtClean="0">
                <a:solidFill>
                  <a:schemeClr val="accent2"/>
                </a:solidFill>
                <a:latin typeface="Courier New" pitchFamily="49" charset="0"/>
              </a:rPr>
              <a:t> $t0,12($s0)</a:t>
            </a:r>
            <a:endParaRPr lang="en-US" sz="2400" b="1" dirty="0" smtClean="0">
              <a:latin typeface="Courier New" pitchFamily="49" charset="0"/>
            </a:endParaRPr>
          </a:p>
          <a:p>
            <a:pPr marL="685800" lvl="1" indent="-190500" eaLnBrk="1" hangingPunct="1">
              <a:buFontTx/>
              <a:buNone/>
            </a:pPr>
            <a:r>
              <a:rPr lang="en-US" dirty="0" smtClean="0">
                <a:latin typeface="Courier New" pitchFamily="49" charset="0"/>
              </a:rPr>
              <a:t>	</a:t>
            </a:r>
            <a:r>
              <a:rPr lang="en-US" sz="2000" dirty="0" smtClean="0"/>
              <a:t>This instruction will take the pointer in </a:t>
            </a:r>
            <a:r>
              <a:rPr lang="en-US" sz="2000" dirty="0" smtClean="0">
                <a:latin typeface="Courier New" pitchFamily="49" charset="0"/>
              </a:rPr>
              <a:t>$s0</a:t>
            </a:r>
            <a:r>
              <a:rPr lang="en-US" sz="2000" dirty="0" smtClean="0"/>
              <a:t>, add 12 bytes to it, and then load the value from the memory pointed to by this calculated sum into register </a:t>
            </a:r>
            <a:r>
              <a:rPr lang="en-US" sz="2000" dirty="0" smtClean="0">
                <a:latin typeface="Courier New" pitchFamily="49" charset="0"/>
              </a:rPr>
              <a:t>$t0</a:t>
            </a:r>
            <a:endParaRPr lang="en-US" sz="2000" dirty="0" smtClean="0"/>
          </a:p>
          <a:p>
            <a:pPr marL="203200" indent="-203200" eaLnBrk="1" hangingPunct="1"/>
            <a:r>
              <a:rPr lang="en-US" sz="2400" dirty="0" smtClean="0"/>
              <a:t>Notes:</a:t>
            </a:r>
          </a:p>
          <a:p>
            <a:pPr marL="685800" lvl="1" indent="-190500" eaLnBrk="1" hangingPunct="1"/>
            <a:r>
              <a:rPr lang="en-US" sz="2000" dirty="0" smtClean="0">
                <a:latin typeface="Courier New" pitchFamily="49" charset="0"/>
              </a:rPr>
              <a:t>$s0</a:t>
            </a:r>
            <a:r>
              <a:rPr lang="en-US" sz="2000" dirty="0" smtClean="0"/>
              <a:t> is called the </a:t>
            </a:r>
            <a:r>
              <a:rPr lang="en-US" sz="2000" b="1" u="sng" dirty="0" smtClean="0">
                <a:solidFill>
                  <a:srgbClr val="C00000"/>
                </a:solidFill>
              </a:rPr>
              <a:t>base register</a:t>
            </a:r>
            <a:endParaRPr lang="en-US" sz="2000" b="1" dirty="0" smtClean="0">
              <a:solidFill>
                <a:srgbClr val="C00000"/>
              </a:solidFill>
            </a:endParaRPr>
          </a:p>
          <a:p>
            <a:pPr marL="685800" lvl="1" indent="-190500" eaLnBrk="1" hangingPunct="1"/>
            <a:r>
              <a:rPr lang="en-US" sz="2000" dirty="0" smtClean="0"/>
              <a:t>12 is called the </a:t>
            </a:r>
            <a:r>
              <a:rPr lang="en-US" sz="2000" b="1" u="sng" dirty="0" smtClean="0">
                <a:solidFill>
                  <a:srgbClr val="C00000"/>
                </a:solidFill>
              </a:rPr>
              <a:t>offset</a:t>
            </a:r>
            <a:endParaRPr lang="en-US" sz="2000" b="1" dirty="0" smtClean="0">
              <a:solidFill>
                <a:srgbClr val="C00000"/>
              </a:solidFill>
            </a:endParaRPr>
          </a:p>
          <a:p>
            <a:pPr marL="685800" lvl="1" indent="-190500" eaLnBrk="1" hangingPunct="1"/>
            <a:r>
              <a:rPr lang="en-US" sz="2000" b="1" dirty="0" smtClean="0">
                <a:solidFill>
                  <a:srgbClr val="C00000"/>
                </a:solidFill>
              </a:rPr>
              <a:t>offset is generally used in accessing elements of array or structure: base </a:t>
            </a:r>
            <a:r>
              <a:rPr lang="en-US" sz="2000" b="1" dirty="0" err="1" smtClean="0">
                <a:solidFill>
                  <a:srgbClr val="C00000"/>
                </a:solidFill>
              </a:rPr>
              <a:t>reg</a:t>
            </a:r>
            <a:r>
              <a:rPr lang="en-US" sz="2000" b="1" dirty="0" smtClean="0">
                <a:solidFill>
                  <a:srgbClr val="C00000"/>
                </a:solidFill>
              </a:rPr>
              <a:t> points to beginning of array or structure</a:t>
            </a:r>
          </a:p>
        </p:txBody>
      </p:sp>
      <p:sp>
        <p:nvSpPr>
          <p:cNvPr id="861188" name="AutoShape 4"/>
          <p:cNvSpPr>
            <a:spLocks noChangeArrowheads="1"/>
          </p:cNvSpPr>
          <p:nvPr/>
        </p:nvSpPr>
        <p:spPr bwMode="auto">
          <a:xfrm>
            <a:off x="5486400" y="1295400"/>
            <a:ext cx="2286000" cy="911225"/>
          </a:xfrm>
          <a:prstGeom prst="leftArrow">
            <a:avLst>
              <a:gd name="adj1" fmla="val 46204"/>
              <a:gd name="adj2" fmla="val 45645"/>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0" hangingPunct="0"/>
            <a:r>
              <a:rPr lang="en-US" sz="2400" b="1" dirty="0">
                <a:solidFill>
                  <a:schemeClr val="accent1"/>
                </a:solidFill>
                <a:latin typeface="Helvetica" pitchFamily="34" charset="0"/>
              </a:rPr>
              <a:t>Data flow</a:t>
            </a:r>
            <a:endParaRPr lang="en-US" dirty="0">
              <a:solidFill>
                <a:schemeClr val="accent1"/>
              </a:solidFill>
              <a:latin typeface="Helvetica" pitchFamily="34" charset="0"/>
            </a:endParaRPr>
          </a:p>
        </p:txBody>
      </p:sp>
    </p:spTree>
    <p:extLst>
      <p:ext uri="{BB962C8B-B14F-4D97-AF65-F5344CB8AC3E}">
        <p14:creationId xmlns:p14="http://schemas.microsoft.com/office/powerpoint/2010/main" val="1396518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61188"/>
                                        </p:tgtEl>
                                        <p:attrNameLst>
                                          <p:attrName>style.visibility</p:attrName>
                                        </p:attrNameLst>
                                      </p:cBhvr>
                                      <p:to>
                                        <p:strVal val="visible"/>
                                      </p:to>
                                    </p:set>
                                    <p:animEffect transition="in" filter="wipe(right)">
                                      <p:cBhvr>
                                        <p:cTn id="7" dur="500"/>
                                        <p:tgtEl>
                                          <p:spTgt spid="861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188"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609600" y="609600"/>
            <a:ext cx="8001000" cy="474662"/>
          </a:xfrm>
        </p:spPr>
        <p:txBody>
          <a:bodyPr>
            <a:normAutofit fontScale="90000"/>
          </a:bodyPr>
          <a:lstStyle/>
          <a:p>
            <a:pPr eaLnBrk="1" hangingPunct="1"/>
            <a:r>
              <a:rPr lang="en-US" b="1" dirty="0" smtClean="0"/>
              <a:t>Data Transfer: </a:t>
            </a:r>
            <a:r>
              <a:rPr lang="en-US" b="1" dirty="0" err="1" smtClean="0"/>
              <a:t>Reg</a:t>
            </a:r>
            <a:r>
              <a:rPr lang="en-US" b="1" dirty="0" smtClean="0"/>
              <a:t> to Memory</a:t>
            </a:r>
          </a:p>
        </p:txBody>
      </p:sp>
      <p:sp>
        <p:nvSpPr>
          <p:cNvPr id="27651" name="AutoShape 3"/>
          <p:cNvSpPr>
            <a:spLocks noGrp="1" noChangeArrowheads="1"/>
          </p:cNvSpPr>
          <p:nvPr>
            <p:ph type="body" idx="4294967295"/>
          </p:nvPr>
        </p:nvSpPr>
        <p:spPr>
          <a:xfrm>
            <a:off x="609600" y="1143000"/>
            <a:ext cx="8153400" cy="5221288"/>
          </a:xfrm>
        </p:spPr>
        <p:txBody>
          <a:bodyPr/>
          <a:lstStyle/>
          <a:p>
            <a:pPr marL="203200" indent="-203200" eaLnBrk="1" hangingPunct="1"/>
            <a:r>
              <a:rPr lang="en-US" sz="2400" dirty="0" smtClean="0"/>
              <a:t>Also want to store from register into memory</a:t>
            </a:r>
          </a:p>
          <a:p>
            <a:pPr marL="685800" lvl="1" indent="-190500" eaLnBrk="1" hangingPunct="1"/>
            <a:r>
              <a:rPr lang="en-US" sz="2000" dirty="0" smtClean="0"/>
              <a:t>Store instruction syntax is identical to Load’s</a:t>
            </a:r>
          </a:p>
          <a:p>
            <a:pPr marL="203200" indent="-203200" eaLnBrk="1" hangingPunct="1"/>
            <a:r>
              <a:rPr lang="en-US" sz="2400" dirty="0" smtClean="0"/>
              <a:t>MIPS Instruction Name:</a:t>
            </a:r>
          </a:p>
          <a:p>
            <a:pPr marL="203200" indent="-203200" eaLnBrk="1" hangingPunct="1">
              <a:buFontTx/>
              <a:buNone/>
            </a:pPr>
            <a:r>
              <a:rPr lang="en-US" sz="2400" b="1" dirty="0" smtClean="0">
                <a:solidFill>
                  <a:srgbClr val="C00000"/>
                </a:solidFill>
                <a:latin typeface="Courier New" pitchFamily="49" charset="0"/>
              </a:rPr>
              <a:t>	</a:t>
            </a:r>
            <a:r>
              <a:rPr lang="en-US" sz="2400" b="1" dirty="0" err="1" smtClean="0">
                <a:solidFill>
                  <a:srgbClr val="C00000"/>
                </a:solidFill>
                <a:latin typeface="Courier New" pitchFamily="49" charset="0"/>
              </a:rPr>
              <a:t>sw</a:t>
            </a:r>
            <a:r>
              <a:rPr lang="en-US" sz="2400" b="1" dirty="0" smtClean="0">
                <a:solidFill>
                  <a:srgbClr val="C00000"/>
                </a:solidFill>
              </a:rPr>
              <a:t> </a:t>
            </a:r>
            <a:r>
              <a:rPr lang="en-US" sz="2400" dirty="0" smtClean="0"/>
              <a:t>(meaning Store Word, so 32 bits or one word are loaded at a time)</a:t>
            </a:r>
          </a:p>
          <a:p>
            <a:pPr marL="203200" indent="-203200" eaLnBrk="1" hangingPunct="1"/>
            <a:endParaRPr lang="en-US" sz="2400" dirty="0" smtClean="0"/>
          </a:p>
          <a:p>
            <a:pPr marL="203200" indent="-203200" eaLnBrk="1" hangingPunct="1"/>
            <a:r>
              <a:rPr lang="en-US" sz="2400" dirty="0" smtClean="0"/>
              <a:t>Example:	</a:t>
            </a:r>
            <a:r>
              <a:rPr lang="en-US" sz="2400" b="1" dirty="0" err="1" smtClean="0">
                <a:solidFill>
                  <a:srgbClr val="C00000"/>
                </a:solidFill>
                <a:latin typeface="Courier New" pitchFamily="49" charset="0"/>
              </a:rPr>
              <a:t>sw</a:t>
            </a:r>
            <a:r>
              <a:rPr lang="en-US" sz="2400" b="1" dirty="0" smtClean="0">
                <a:solidFill>
                  <a:srgbClr val="C00000"/>
                </a:solidFill>
                <a:latin typeface="Courier New" pitchFamily="49" charset="0"/>
              </a:rPr>
              <a:t> $t0,12($s0)</a:t>
            </a:r>
          </a:p>
          <a:p>
            <a:pPr marL="685800" lvl="1" indent="-190500" eaLnBrk="1" hangingPunct="1">
              <a:buFontTx/>
              <a:buNone/>
            </a:pPr>
            <a:r>
              <a:rPr lang="en-US" sz="2000" dirty="0" smtClean="0"/>
              <a:t>	This instruction will take the pointer in </a:t>
            </a:r>
            <a:r>
              <a:rPr lang="en-US" sz="2000" dirty="0" smtClean="0">
                <a:latin typeface="Courier New" pitchFamily="49" charset="0"/>
              </a:rPr>
              <a:t>$s0</a:t>
            </a:r>
            <a:r>
              <a:rPr lang="en-US" sz="2000" dirty="0" smtClean="0"/>
              <a:t>, add 12 bytes to it, and then store the value from register </a:t>
            </a:r>
            <a:r>
              <a:rPr lang="en-US" sz="2000" dirty="0" smtClean="0">
                <a:latin typeface="Courier New" pitchFamily="49" charset="0"/>
              </a:rPr>
              <a:t>$t0</a:t>
            </a:r>
            <a:r>
              <a:rPr lang="en-US" sz="2000" dirty="0" smtClean="0"/>
              <a:t> into that memory address</a:t>
            </a:r>
          </a:p>
          <a:p>
            <a:pPr marL="203200" indent="-203200" eaLnBrk="1" hangingPunct="1"/>
            <a:r>
              <a:rPr lang="en-US" sz="2400" dirty="0" smtClean="0"/>
              <a:t>Remember: “</a:t>
            </a:r>
            <a:r>
              <a:rPr lang="en-US" sz="2400" dirty="0" smtClean="0">
                <a:solidFill>
                  <a:schemeClr val="accent1"/>
                </a:solidFill>
              </a:rPr>
              <a:t>Store INTO memory</a:t>
            </a:r>
            <a:r>
              <a:rPr lang="en-US" sz="2400" dirty="0" smtClean="0"/>
              <a:t>”</a:t>
            </a:r>
          </a:p>
        </p:txBody>
      </p:sp>
      <p:sp>
        <p:nvSpPr>
          <p:cNvPr id="862212" name="AutoShape 4"/>
          <p:cNvSpPr>
            <a:spLocks noChangeArrowheads="1"/>
          </p:cNvSpPr>
          <p:nvPr/>
        </p:nvSpPr>
        <p:spPr bwMode="auto">
          <a:xfrm flipH="1">
            <a:off x="3200400" y="3083322"/>
            <a:ext cx="2286000" cy="992981"/>
          </a:xfrm>
          <a:prstGeom prst="leftArrow">
            <a:avLst>
              <a:gd name="adj1" fmla="val 46204"/>
              <a:gd name="adj2" fmla="val 45645"/>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ctr" eaLnBrk="0" hangingPunct="0"/>
            <a:r>
              <a:rPr lang="en-US" sz="2400" b="1">
                <a:solidFill>
                  <a:schemeClr val="accent1"/>
                </a:solidFill>
                <a:latin typeface="Helvetica" pitchFamily="34" charset="0"/>
              </a:rPr>
              <a:t>Data flow</a:t>
            </a:r>
            <a:endParaRPr lang="en-US" b="1">
              <a:solidFill>
                <a:schemeClr val="accent1"/>
              </a:solidFill>
              <a:latin typeface="Helvetica" pitchFamily="34" charset="0"/>
            </a:endParaRPr>
          </a:p>
        </p:txBody>
      </p:sp>
    </p:spTree>
    <p:extLst>
      <p:ext uri="{BB962C8B-B14F-4D97-AF65-F5344CB8AC3E}">
        <p14:creationId xmlns:p14="http://schemas.microsoft.com/office/powerpoint/2010/main" val="1717346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2212"/>
                                        </p:tgtEl>
                                        <p:attrNameLst>
                                          <p:attrName>style.visibility</p:attrName>
                                        </p:attrNameLst>
                                      </p:cBhvr>
                                      <p:to>
                                        <p:strVal val="visible"/>
                                      </p:to>
                                    </p:set>
                                    <p:animEffect transition="in" filter="wipe(left)">
                                      <p:cBhvr>
                                        <p:cTn id="7" dur="500"/>
                                        <p:tgtEl>
                                          <p:spTgt spid="862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2212"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idx="4294967295"/>
          </p:nvPr>
        </p:nvSpPr>
        <p:spPr>
          <a:xfrm>
            <a:off x="685800" y="1371600"/>
            <a:ext cx="7772400" cy="3048000"/>
          </a:xfrm>
          <a:noFill/>
        </p:spPr>
        <p:txBody>
          <a:bodyPr/>
          <a:lstStyle/>
          <a:p>
            <a:pPr algn="ctr"/>
            <a:r>
              <a:rPr lang="en-US" b="1" dirty="0" smtClean="0"/>
              <a:t/>
            </a:r>
            <a:br>
              <a:rPr lang="en-US" b="1" dirty="0" smtClean="0"/>
            </a:br>
            <a:r>
              <a:rPr lang="en-US" b="1" dirty="0" smtClean="0"/>
              <a:t>Review of Midterm Exam 2 </a:t>
            </a:r>
            <a:br>
              <a:rPr lang="en-US" b="1" dirty="0" smtClean="0"/>
            </a:br>
            <a:endParaRPr lang="en-US" sz="2400" b="1" dirty="0" smtClean="0"/>
          </a:p>
        </p:txBody>
      </p:sp>
    </p:spTree>
    <p:extLst>
      <p:ext uri="{BB962C8B-B14F-4D97-AF65-F5344CB8AC3E}">
        <p14:creationId xmlns:p14="http://schemas.microsoft.com/office/powerpoint/2010/main" val="2960176058"/>
      </p:ext>
    </p:extLst>
  </p:cSld>
  <p:clrMapOvr>
    <a:masterClrMapping/>
  </p:clrMapOvr>
  <p:transition spd="slow" advTm="634"/>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609600" y="533400"/>
            <a:ext cx="8001000" cy="1303337"/>
          </a:xfrm>
        </p:spPr>
        <p:txBody>
          <a:bodyPr/>
          <a:lstStyle/>
          <a:p>
            <a:pPr eaLnBrk="1" hangingPunct="1"/>
            <a:r>
              <a:rPr lang="en-US" b="1" dirty="0" smtClean="0"/>
              <a:t>System Calls</a:t>
            </a:r>
          </a:p>
        </p:txBody>
      </p:sp>
      <p:sp>
        <p:nvSpPr>
          <p:cNvPr id="5123" name="AutoShape 3"/>
          <p:cNvSpPr>
            <a:spLocks noGrp="1" noChangeArrowheads="1"/>
          </p:cNvSpPr>
          <p:nvPr>
            <p:ph type="body" idx="4294967295"/>
          </p:nvPr>
        </p:nvSpPr>
        <p:spPr>
          <a:xfrm>
            <a:off x="609600" y="2133600"/>
            <a:ext cx="7924800" cy="3444875"/>
          </a:xfrm>
        </p:spPr>
        <p:txBody>
          <a:bodyPr/>
          <a:lstStyle/>
          <a:p>
            <a:pPr eaLnBrk="1" hangingPunct="1"/>
            <a:r>
              <a:rPr lang="en-US" dirty="0" smtClean="0"/>
              <a:t>SPIM provides a small set of operating-system-like services through the system call (</a:t>
            </a:r>
            <a:r>
              <a:rPr lang="en-US" dirty="0" err="1" smtClean="0"/>
              <a:t>syscall</a:t>
            </a:r>
            <a:r>
              <a:rPr lang="en-US" dirty="0" smtClean="0"/>
              <a:t>) instruction.</a:t>
            </a:r>
          </a:p>
          <a:p>
            <a:pPr eaLnBrk="1" hangingPunct="1"/>
            <a:r>
              <a:rPr lang="en-US" dirty="0" smtClean="0"/>
              <a:t>To request a service, a program load the system call code into the register </a:t>
            </a:r>
            <a:r>
              <a:rPr lang="en-US" b="1" dirty="0" smtClean="0">
                <a:solidFill>
                  <a:srgbClr val="C00000"/>
                </a:solidFill>
              </a:rPr>
              <a:t>$v0 </a:t>
            </a:r>
            <a:r>
              <a:rPr lang="en-US" dirty="0" smtClean="0"/>
              <a:t>and arguments into registers $a0-$a3.</a:t>
            </a:r>
          </a:p>
        </p:txBody>
      </p:sp>
    </p:spTree>
    <p:extLst>
      <p:ext uri="{BB962C8B-B14F-4D97-AF65-F5344CB8AC3E}">
        <p14:creationId xmlns:p14="http://schemas.microsoft.com/office/powerpoint/2010/main" val="18953798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609600" y="533400"/>
            <a:ext cx="7924800" cy="1303337"/>
          </a:xfrm>
        </p:spPr>
        <p:txBody>
          <a:bodyPr/>
          <a:lstStyle/>
          <a:p>
            <a:pPr eaLnBrk="1" hangingPunct="1"/>
            <a:r>
              <a:rPr lang="en-US" b="1" dirty="0" err="1" smtClean="0"/>
              <a:t>Pseudoinstruction</a:t>
            </a:r>
            <a:endParaRPr lang="en-US" b="1" dirty="0" smtClean="0"/>
          </a:p>
        </p:txBody>
      </p:sp>
      <p:sp>
        <p:nvSpPr>
          <p:cNvPr id="8195" name="AutoShape 3"/>
          <p:cNvSpPr>
            <a:spLocks noGrp="1" noChangeArrowheads="1"/>
          </p:cNvSpPr>
          <p:nvPr>
            <p:ph type="body" idx="4294967295"/>
          </p:nvPr>
        </p:nvSpPr>
        <p:spPr>
          <a:xfrm>
            <a:off x="609600" y="1524000"/>
            <a:ext cx="8153400" cy="4495800"/>
          </a:xfrm>
        </p:spPr>
        <p:txBody>
          <a:bodyPr>
            <a:normAutofit/>
          </a:bodyPr>
          <a:lstStyle/>
          <a:p>
            <a:pPr eaLnBrk="1" hangingPunct="1">
              <a:lnSpc>
                <a:spcPct val="90000"/>
              </a:lnSpc>
            </a:pPr>
            <a:r>
              <a:rPr lang="en-US" sz="2400" dirty="0" smtClean="0"/>
              <a:t>The following two instructions are not </a:t>
            </a:r>
            <a:r>
              <a:rPr lang="en-US" sz="2400" i="1" dirty="0" smtClean="0"/>
              <a:t>real</a:t>
            </a:r>
            <a:r>
              <a:rPr lang="en-US" sz="2400" dirty="0" smtClean="0"/>
              <a:t> MIPS instruction. They can be implemented with </a:t>
            </a:r>
            <a:r>
              <a:rPr lang="en-US" sz="2400" i="1" dirty="0" smtClean="0"/>
              <a:t>real</a:t>
            </a:r>
            <a:r>
              <a:rPr lang="en-US" sz="2400" dirty="0" smtClean="0"/>
              <a:t> MIPS instruction though. Therefore, they are called </a:t>
            </a:r>
            <a:r>
              <a:rPr lang="en-US" sz="2400" b="1" dirty="0" smtClean="0">
                <a:solidFill>
                  <a:srgbClr val="C00000"/>
                </a:solidFill>
              </a:rPr>
              <a:t>“</a:t>
            </a:r>
            <a:r>
              <a:rPr lang="en-US" sz="2400" b="1" dirty="0" err="1" smtClean="0">
                <a:solidFill>
                  <a:srgbClr val="C00000"/>
                </a:solidFill>
              </a:rPr>
              <a:t>pseudoinstructions</a:t>
            </a:r>
            <a:r>
              <a:rPr lang="en-US" sz="2400" b="1" dirty="0" smtClean="0">
                <a:solidFill>
                  <a:srgbClr val="C00000"/>
                </a:solidFill>
              </a:rPr>
              <a:t>.” </a:t>
            </a:r>
            <a:r>
              <a:rPr lang="en-US" sz="2400" dirty="0" smtClean="0"/>
              <a:t>They are created for the convenience of programmers.</a:t>
            </a:r>
          </a:p>
          <a:p>
            <a:pPr eaLnBrk="1" hangingPunct="1">
              <a:lnSpc>
                <a:spcPct val="90000"/>
              </a:lnSpc>
            </a:pPr>
            <a:r>
              <a:rPr lang="en-US" sz="2400" b="1" dirty="0" smtClean="0">
                <a:solidFill>
                  <a:srgbClr val="C00000"/>
                </a:solidFill>
              </a:rPr>
              <a:t>li	    $</a:t>
            </a:r>
            <a:r>
              <a:rPr lang="en-US" sz="2400" b="1" dirty="0" err="1" smtClean="0">
                <a:solidFill>
                  <a:srgbClr val="C00000"/>
                </a:solidFill>
              </a:rPr>
              <a:t>reg</a:t>
            </a:r>
            <a:r>
              <a:rPr lang="en-US" sz="2400" b="1" dirty="0" smtClean="0">
                <a:solidFill>
                  <a:srgbClr val="C00000"/>
                </a:solidFill>
              </a:rPr>
              <a:t>, </a:t>
            </a:r>
            <a:r>
              <a:rPr lang="en-US" sz="2400" b="1" dirty="0" err="1" smtClean="0">
                <a:solidFill>
                  <a:srgbClr val="C00000"/>
                </a:solidFill>
              </a:rPr>
              <a:t>imm</a:t>
            </a:r>
            <a:r>
              <a:rPr lang="en-US" sz="2400" b="1" dirty="0" smtClean="0">
                <a:solidFill>
                  <a:srgbClr val="C00000"/>
                </a:solidFill>
              </a:rPr>
              <a:t> </a:t>
            </a:r>
            <a:r>
              <a:rPr lang="en-US" sz="2400" b="1" dirty="0" smtClean="0"/>
              <a:t>(load immediate)</a:t>
            </a:r>
          </a:p>
          <a:p>
            <a:pPr marL="457200" lvl="1" indent="0" eaLnBrk="1" hangingPunct="1">
              <a:lnSpc>
                <a:spcPct val="90000"/>
              </a:lnSpc>
              <a:buNone/>
            </a:pPr>
            <a:r>
              <a:rPr lang="en-US" sz="2000" dirty="0" smtClean="0"/>
              <a:t>-  $</a:t>
            </a:r>
            <a:r>
              <a:rPr lang="en-US" sz="2000" dirty="0" err="1" smtClean="0"/>
              <a:t>reg</a:t>
            </a:r>
            <a:r>
              <a:rPr lang="en-US" sz="2000" dirty="0" smtClean="0"/>
              <a:t>=</a:t>
            </a:r>
            <a:r>
              <a:rPr lang="en-US" sz="2000" dirty="0" err="1" smtClean="0"/>
              <a:t>imm</a:t>
            </a:r>
            <a:endParaRPr lang="en-US" sz="2000" dirty="0" smtClean="0"/>
          </a:p>
          <a:p>
            <a:pPr eaLnBrk="1" hangingPunct="1">
              <a:lnSpc>
                <a:spcPct val="90000"/>
              </a:lnSpc>
            </a:pPr>
            <a:r>
              <a:rPr lang="en-US" sz="2400" b="1" dirty="0" smtClean="0">
                <a:solidFill>
                  <a:srgbClr val="C00000"/>
                </a:solidFill>
              </a:rPr>
              <a:t>la 	$</a:t>
            </a:r>
            <a:r>
              <a:rPr lang="en-US" sz="2400" b="1" dirty="0" err="1" smtClean="0">
                <a:solidFill>
                  <a:srgbClr val="C00000"/>
                </a:solidFill>
              </a:rPr>
              <a:t>reg</a:t>
            </a:r>
            <a:r>
              <a:rPr lang="en-US" sz="2400" b="1" dirty="0" smtClean="0">
                <a:solidFill>
                  <a:srgbClr val="C00000"/>
                </a:solidFill>
              </a:rPr>
              <a:t> address </a:t>
            </a:r>
            <a:r>
              <a:rPr lang="en-US" sz="2400" b="1" dirty="0" smtClean="0"/>
              <a:t>(load address)</a:t>
            </a:r>
          </a:p>
          <a:p>
            <a:pPr marL="457200" lvl="1" indent="0" eaLnBrk="1" hangingPunct="1">
              <a:lnSpc>
                <a:spcPct val="90000"/>
              </a:lnSpc>
              <a:buNone/>
            </a:pPr>
            <a:r>
              <a:rPr lang="en-US" sz="2000" dirty="0" smtClean="0"/>
              <a:t>-   $</a:t>
            </a:r>
            <a:r>
              <a:rPr lang="en-US" sz="2000" dirty="0" err="1" smtClean="0"/>
              <a:t>reg</a:t>
            </a:r>
            <a:r>
              <a:rPr lang="en-US" sz="2000" dirty="0" smtClean="0"/>
              <a:t>=address</a:t>
            </a:r>
          </a:p>
          <a:p>
            <a:pPr eaLnBrk="1" hangingPunct="1">
              <a:lnSpc>
                <a:spcPct val="90000"/>
              </a:lnSpc>
            </a:pPr>
            <a:r>
              <a:rPr lang="en-US" sz="2400" dirty="0" smtClean="0"/>
              <a:t>To use </a:t>
            </a:r>
            <a:r>
              <a:rPr lang="en-US" sz="2400" dirty="0" err="1" smtClean="0"/>
              <a:t>pseudoinstructions</a:t>
            </a:r>
            <a:r>
              <a:rPr lang="en-US" sz="2400" dirty="0" smtClean="0"/>
              <a:t>, you need to specify that </a:t>
            </a:r>
            <a:r>
              <a:rPr lang="en-US" sz="2400" dirty="0" err="1" smtClean="0"/>
              <a:t>pseudoinstrcutions</a:t>
            </a:r>
            <a:r>
              <a:rPr lang="en-US" sz="2400" dirty="0" smtClean="0"/>
              <a:t> is allowed in the setting of SPIM simulator.</a:t>
            </a:r>
          </a:p>
        </p:txBody>
      </p:sp>
    </p:spTree>
    <p:extLst>
      <p:ext uri="{BB962C8B-B14F-4D97-AF65-F5344CB8AC3E}">
        <p14:creationId xmlns:p14="http://schemas.microsoft.com/office/powerpoint/2010/main" val="32469440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609600" y="609600"/>
            <a:ext cx="8001000" cy="1303337"/>
          </a:xfrm>
        </p:spPr>
        <p:txBody>
          <a:bodyPr/>
          <a:lstStyle/>
          <a:p>
            <a:pPr eaLnBrk="1" hangingPunct="1"/>
            <a:r>
              <a:rPr lang="en-US" b="1" dirty="0" smtClean="0"/>
              <a:t>Assembler Directives</a:t>
            </a:r>
          </a:p>
        </p:txBody>
      </p:sp>
      <p:sp>
        <p:nvSpPr>
          <p:cNvPr id="9219" name="AutoShape 3"/>
          <p:cNvSpPr>
            <a:spLocks noGrp="1" noChangeArrowheads="1"/>
          </p:cNvSpPr>
          <p:nvPr>
            <p:ph type="body" idx="4294967295"/>
          </p:nvPr>
        </p:nvSpPr>
        <p:spPr>
          <a:xfrm>
            <a:off x="762000" y="1676400"/>
            <a:ext cx="7848600" cy="4495800"/>
          </a:xfrm>
        </p:spPr>
        <p:txBody>
          <a:bodyPr>
            <a:normAutofit/>
          </a:bodyPr>
          <a:lstStyle/>
          <a:p>
            <a:pPr eaLnBrk="1" hangingPunct="1"/>
            <a:r>
              <a:rPr lang="en-US" sz="2400" dirty="0" smtClean="0"/>
              <a:t>Assembler directives begin a period.</a:t>
            </a:r>
          </a:p>
          <a:p>
            <a:pPr eaLnBrk="1" hangingPunct="1"/>
            <a:r>
              <a:rPr lang="en-US" sz="2400" dirty="0" smtClean="0"/>
              <a:t>Assembler directives tell the assembler how to translate a program but do not produce machine code for itself.</a:t>
            </a:r>
          </a:p>
          <a:p>
            <a:pPr eaLnBrk="1" hangingPunct="1"/>
            <a:r>
              <a:rPr lang="en-US" sz="2400" dirty="0" smtClean="0"/>
              <a:t>Example: </a:t>
            </a:r>
          </a:p>
          <a:p>
            <a:pPr lvl="1" eaLnBrk="1" hangingPunct="1"/>
            <a:r>
              <a:rPr lang="en-US" sz="2000" b="1" dirty="0" smtClean="0">
                <a:solidFill>
                  <a:srgbClr val="C00000"/>
                </a:solidFill>
              </a:rPr>
              <a:t>.globl sym</a:t>
            </a:r>
            <a:r>
              <a:rPr lang="en-US" sz="2000" dirty="0" smtClean="0"/>
              <a:t>: </a:t>
            </a:r>
            <a:r>
              <a:rPr lang="en-US" sz="2000" b="0" dirty="0" smtClean="0"/>
              <a:t>declare that label </a:t>
            </a:r>
            <a:r>
              <a:rPr lang="en-US" sz="2000" b="0" i="1" dirty="0" smtClean="0"/>
              <a:t>sym</a:t>
            </a:r>
            <a:r>
              <a:rPr lang="en-US" sz="2000" b="0" dirty="0" smtClean="0"/>
              <a:t> is global and can be referred from other files.</a:t>
            </a:r>
          </a:p>
          <a:p>
            <a:pPr lvl="1" eaLnBrk="1" hangingPunct="1"/>
            <a:r>
              <a:rPr lang="en-US" sz="2000" b="1" dirty="0" smtClean="0">
                <a:solidFill>
                  <a:srgbClr val="C00000"/>
                </a:solidFill>
              </a:rPr>
              <a:t>.text</a:t>
            </a:r>
            <a:r>
              <a:rPr lang="en-US" sz="2000" dirty="0" smtClean="0"/>
              <a:t>: </a:t>
            </a:r>
            <a:r>
              <a:rPr lang="en-US" sz="2000" b="0" dirty="0" smtClean="0"/>
              <a:t>subsequent items are put in the user segment. In SPIM, these items may only be instructions or words.</a:t>
            </a:r>
          </a:p>
          <a:p>
            <a:pPr lvl="1" eaLnBrk="1" hangingPunct="1"/>
            <a:r>
              <a:rPr lang="en-US" sz="2000" b="1" dirty="0" smtClean="0">
                <a:solidFill>
                  <a:srgbClr val="C00000"/>
                </a:solidFill>
              </a:rPr>
              <a:t>.data</a:t>
            </a:r>
            <a:r>
              <a:rPr lang="en-US" sz="2000" dirty="0" smtClean="0"/>
              <a:t>: </a:t>
            </a:r>
            <a:r>
              <a:rPr lang="en-US" sz="2000" b="0" dirty="0" smtClean="0"/>
              <a:t>declare that subsequent items are stored in the data segment.</a:t>
            </a:r>
          </a:p>
          <a:p>
            <a:pPr lvl="1" eaLnBrk="1" hangingPunct="1"/>
            <a:r>
              <a:rPr lang="en-US" sz="2000" b="1" dirty="0" smtClean="0">
                <a:solidFill>
                  <a:srgbClr val="C00000"/>
                </a:solidFill>
              </a:rPr>
              <a:t>.asciiz str</a:t>
            </a:r>
            <a:r>
              <a:rPr lang="en-US" sz="2000" dirty="0" smtClean="0"/>
              <a:t>: </a:t>
            </a:r>
            <a:r>
              <a:rPr lang="en-US" sz="2000" b="0" dirty="0" smtClean="0"/>
              <a:t>store the string str in memory and null-terminated</a:t>
            </a:r>
          </a:p>
        </p:txBody>
      </p:sp>
    </p:spTree>
    <p:extLst>
      <p:ext uri="{BB962C8B-B14F-4D97-AF65-F5344CB8AC3E}">
        <p14:creationId xmlns:p14="http://schemas.microsoft.com/office/powerpoint/2010/main" val="29996382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609600" y="533400"/>
            <a:ext cx="8001000" cy="1303337"/>
          </a:xfrm>
        </p:spPr>
        <p:txBody>
          <a:bodyPr/>
          <a:lstStyle/>
          <a:p>
            <a:pPr eaLnBrk="1" hangingPunct="1"/>
            <a:r>
              <a:rPr lang="en-US" b="1" dirty="0" smtClean="0"/>
              <a:t>The First Program: Hello World</a:t>
            </a:r>
          </a:p>
        </p:txBody>
      </p:sp>
      <p:sp>
        <p:nvSpPr>
          <p:cNvPr id="10243" name="AutoShape 3"/>
          <p:cNvSpPr>
            <a:spLocks noGrp="1" noChangeArrowheads="1"/>
          </p:cNvSpPr>
          <p:nvPr>
            <p:ph type="body" idx="4294967295"/>
          </p:nvPr>
        </p:nvSpPr>
        <p:spPr>
          <a:xfrm>
            <a:off x="990600" y="1600200"/>
            <a:ext cx="7315200" cy="4572000"/>
          </a:xfrm>
        </p:spPr>
        <p:txBody>
          <a:bodyPr>
            <a:normAutofit fontScale="92500" lnSpcReduction="10000"/>
          </a:bodyPr>
          <a:lstStyle/>
          <a:p>
            <a:pPr eaLnBrk="1" hangingPunct="1">
              <a:buFontTx/>
              <a:buNone/>
            </a:pPr>
            <a:r>
              <a:rPr lang="en-US" sz="2400" dirty="0" smtClean="0"/>
              <a:t>.text</a:t>
            </a:r>
          </a:p>
          <a:p>
            <a:pPr eaLnBrk="1" hangingPunct="1">
              <a:buFontTx/>
              <a:buNone/>
            </a:pPr>
            <a:r>
              <a:rPr lang="en-US" sz="2400" dirty="0" smtClean="0"/>
              <a:t>.globl main</a:t>
            </a:r>
          </a:p>
          <a:p>
            <a:pPr eaLnBrk="1" hangingPunct="1">
              <a:buFontTx/>
              <a:buNone/>
            </a:pPr>
            <a:r>
              <a:rPr lang="en-US" sz="2400" dirty="0" smtClean="0"/>
              <a:t>main:</a:t>
            </a:r>
          </a:p>
          <a:p>
            <a:pPr eaLnBrk="1" hangingPunct="1">
              <a:buFontTx/>
              <a:buNone/>
            </a:pPr>
            <a:r>
              <a:rPr lang="en-US" sz="2400" dirty="0" smtClean="0"/>
              <a:t>	li $v0, 4</a:t>
            </a:r>
          </a:p>
          <a:p>
            <a:pPr eaLnBrk="1" hangingPunct="1">
              <a:buFontTx/>
              <a:buNone/>
            </a:pPr>
            <a:r>
              <a:rPr lang="en-US" sz="2400" dirty="0" smtClean="0"/>
              <a:t>	la $a0, str</a:t>
            </a:r>
          </a:p>
          <a:p>
            <a:pPr eaLnBrk="1" hangingPunct="1">
              <a:buFontTx/>
              <a:buNone/>
            </a:pPr>
            <a:r>
              <a:rPr lang="en-US" sz="2400" dirty="0" smtClean="0"/>
              <a:t>    </a:t>
            </a:r>
            <a:r>
              <a:rPr lang="en-US" sz="2400" dirty="0" err="1" smtClean="0"/>
              <a:t>syscall</a:t>
            </a:r>
            <a:r>
              <a:rPr lang="en-US" sz="2400" dirty="0" smtClean="0"/>
              <a:t>      # print string</a:t>
            </a:r>
          </a:p>
          <a:p>
            <a:pPr eaLnBrk="1" hangingPunct="1">
              <a:buFontTx/>
              <a:buNone/>
            </a:pPr>
            <a:r>
              <a:rPr lang="en-US" sz="2400" dirty="0" smtClean="0"/>
              <a:t>	li $v0, 10</a:t>
            </a:r>
          </a:p>
          <a:p>
            <a:pPr eaLnBrk="1" hangingPunct="1">
              <a:buFontTx/>
              <a:buNone/>
            </a:pPr>
            <a:r>
              <a:rPr lang="en-US" sz="2400" dirty="0" smtClean="0"/>
              <a:t>    </a:t>
            </a:r>
            <a:r>
              <a:rPr lang="en-US" sz="2400" dirty="0" err="1" smtClean="0"/>
              <a:t>syscall</a:t>
            </a:r>
            <a:r>
              <a:rPr lang="en-US" sz="2400" dirty="0" smtClean="0"/>
              <a:t>      # exit (you must use </a:t>
            </a:r>
            <a:r>
              <a:rPr lang="en-US" sz="2400" dirty="0" err="1" smtClean="0"/>
              <a:t>syscall</a:t>
            </a:r>
            <a:r>
              <a:rPr lang="en-US" sz="2400" dirty="0" smtClean="0"/>
              <a:t> #10 to exit)</a:t>
            </a:r>
          </a:p>
          <a:p>
            <a:pPr eaLnBrk="1" hangingPunct="1">
              <a:buFontTx/>
              <a:buNone/>
            </a:pPr>
            <a:r>
              <a:rPr lang="en-US" sz="2400" dirty="0" smtClean="0"/>
              <a:t>.data</a:t>
            </a:r>
          </a:p>
          <a:p>
            <a:pPr eaLnBrk="1" hangingPunct="1">
              <a:buFontTx/>
              <a:buNone/>
            </a:pPr>
            <a:r>
              <a:rPr lang="en-US" sz="2400" dirty="0" smtClean="0"/>
              <a:t>str:    .asciiz "Hello World!!!"</a:t>
            </a:r>
          </a:p>
        </p:txBody>
      </p:sp>
    </p:spTree>
    <p:extLst>
      <p:ext uri="{BB962C8B-B14F-4D97-AF65-F5344CB8AC3E}">
        <p14:creationId xmlns:p14="http://schemas.microsoft.com/office/powerpoint/2010/main" val="26852066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533400" y="152400"/>
            <a:ext cx="8001000" cy="1303337"/>
          </a:xfrm>
          <a:noFill/>
        </p:spPr>
        <p:txBody>
          <a:bodyPr/>
          <a:lstStyle/>
          <a:p>
            <a:r>
              <a:rPr lang="en-US" sz="2400" b="1" dirty="0" smtClean="0"/>
              <a:t>MIPS Data Transfer Instructions  Example</a:t>
            </a:r>
          </a:p>
        </p:txBody>
      </p:sp>
      <p:sp>
        <p:nvSpPr>
          <p:cNvPr id="5123" name="AutoShape 3"/>
          <p:cNvSpPr>
            <a:spLocks noGrp="1" noChangeArrowheads="1"/>
          </p:cNvSpPr>
          <p:nvPr>
            <p:ph type="body" idx="4294967295"/>
          </p:nvPr>
        </p:nvSpPr>
        <p:spPr>
          <a:xfrm>
            <a:off x="685800" y="1066800"/>
            <a:ext cx="8458200" cy="5029200"/>
          </a:xfrm>
          <a:noFill/>
        </p:spPr>
        <p:txBody>
          <a:bodyPr/>
          <a:lstStyle/>
          <a:p>
            <a:pPr>
              <a:lnSpc>
                <a:spcPct val="90000"/>
              </a:lnSpc>
            </a:pPr>
            <a:r>
              <a:rPr lang="en-US" sz="2000" dirty="0" smtClean="0"/>
              <a:t>	</a:t>
            </a:r>
          </a:p>
          <a:p>
            <a:pPr>
              <a:lnSpc>
                <a:spcPct val="90000"/>
              </a:lnSpc>
              <a:buFontTx/>
              <a:buNone/>
            </a:pPr>
            <a:r>
              <a:rPr lang="en-US" sz="2000" dirty="0" smtClean="0"/>
              <a:t>		C code:	</a:t>
            </a:r>
            <a:r>
              <a:rPr lang="en-US" sz="2000" dirty="0" smtClean="0">
                <a:latin typeface="Courier New" pitchFamily="49" charset="0"/>
              </a:rPr>
              <a:t>A[12] = h + A[8];</a:t>
            </a:r>
            <a:r>
              <a:rPr lang="en-US" sz="2000" dirty="0" smtClean="0"/>
              <a:t/>
            </a:r>
            <a:br>
              <a:rPr lang="en-US" sz="2000" dirty="0" smtClean="0"/>
            </a:br>
            <a:r>
              <a:rPr lang="en-US" sz="2000" dirty="0" smtClean="0"/>
              <a:t/>
            </a:r>
            <a:br>
              <a:rPr lang="en-US" sz="2000" dirty="0" smtClean="0"/>
            </a:br>
            <a:r>
              <a:rPr lang="en-US" sz="2000" dirty="0" smtClean="0"/>
              <a:t>	MIPS code:	</a:t>
            </a:r>
            <a:r>
              <a:rPr lang="en-US" sz="2000" dirty="0" err="1" smtClean="0">
                <a:latin typeface="Courier New" pitchFamily="49" charset="0"/>
              </a:rPr>
              <a:t>lw</a:t>
            </a:r>
            <a:r>
              <a:rPr lang="en-US" sz="2000" dirty="0" smtClean="0">
                <a:latin typeface="Courier New" pitchFamily="49" charset="0"/>
              </a:rPr>
              <a:t> $t0, 32($s3) # load  word</a:t>
            </a:r>
            <a:br>
              <a:rPr lang="en-US" sz="2000" dirty="0" smtClean="0">
                <a:latin typeface="Courier New" pitchFamily="49" charset="0"/>
              </a:rPr>
            </a:br>
            <a:r>
              <a:rPr lang="en-US" sz="2000" dirty="0" smtClean="0">
                <a:latin typeface="Courier New" pitchFamily="49" charset="0"/>
              </a:rPr>
              <a:t>			   add $t0, $s2, $t0</a:t>
            </a:r>
            <a:br>
              <a:rPr lang="en-US" sz="2000" dirty="0" smtClean="0">
                <a:latin typeface="Courier New" pitchFamily="49" charset="0"/>
              </a:rPr>
            </a:br>
            <a:r>
              <a:rPr lang="en-US" sz="2000" dirty="0" smtClean="0">
                <a:latin typeface="Courier New" pitchFamily="49" charset="0"/>
              </a:rPr>
              <a:t>			   </a:t>
            </a:r>
            <a:r>
              <a:rPr lang="en-US" sz="2000" dirty="0" err="1" smtClean="0">
                <a:latin typeface="Courier New" pitchFamily="49" charset="0"/>
              </a:rPr>
              <a:t>sw</a:t>
            </a:r>
            <a:r>
              <a:rPr lang="en-US" sz="2000" dirty="0" smtClean="0">
                <a:latin typeface="Courier New" pitchFamily="49" charset="0"/>
              </a:rPr>
              <a:t> $t0, 48($s3) # store word</a:t>
            </a:r>
            <a:r>
              <a:rPr lang="en-US" sz="2000" dirty="0" smtClean="0"/>
              <a:t/>
            </a:r>
            <a:br>
              <a:rPr lang="en-US" sz="2000" dirty="0" smtClean="0"/>
            </a:br>
            <a:endParaRPr lang="en-US" sz="2000" dirty="0" smtClean="0"/>
          </a:p>
          <a:p>
            <a:pPr>
              <a:lnSpc>
                <a:spcPct val="90000"/>
              </a:lnSpc>
            </a:pPr>
            <a:r>
              <a:rPr lang="en-US" sz="2400" dirty="0" smtClean="0"/>
              <a:t>$s3: </a:t>
            </a:r>
            <a:r>
              <a:rPr lang="en-US" sz="2400" b="1" dirty="0" smtClean="0">
                <a:solidFill>
                  <a:srgbClr val="C00000"/>
                </a:solidFill>
              </a:rPr>
              <a:t>base address </a:t>
            </a:r>
            <a:r>
              <a:rPr lang="en-US" sz="2400" dirty="0" smtClean="0"/>
              <a:t>(as called </a:t>
            </a:r>
            <a:r>
              <a:rPr lang="en-US" sz="2400" b="1" dirty="0" smtClean="0">
                <a:solidFill>
                  <a:srgbClr val="C00000"/>
                </a:solidFill>
              </a:rPr>
              <a:t>index register</a:t>
            </a:r>
            <a:r>
              <a:rPr lang="en-US" sz="2400" dirty="0" smtClean="0"/>
              <a:t>)	</a:t>
            </a:r>
            <a:r>
              <a:rPr lang="en-US" sz="2000" dirty="0" smtClean="0"/>
              <a:t>		</a:t>
            </a:r>
          </a:p>
          <a:p>
            <a:pPr>
              <a:lnSpc>
                <a:spcPct val="90000"/>
              </a:lnSpc>
            </a:pPr>
            <a:r>
              <a:rPr lang="en-US" sz="2000" dirty="0" smtClean="0"/>
              <a:t>Can refer to registers by name (e.g., $s2, $t2) instead of number</a:t>
            </a:r>
          </a:p>
          <a:p>
            <a:pPr>
              <a:lnSpc>
                <a:spcPct val="90000"/>
              </a:lnSpc>
            </a:pPr>
            <a:r>
              <a:rPr lang="en-US" sz="2000" dirty="0" smtClean="0"/>
              <a:t>Store word has destination last</a:t>
            </a:r>
          </a:p>
          <a:p>
            <a:pPr>
              <a:lnSpc>
                <a:spcPct val="90000"/>
              </a:lnSpc>
            </a:pPr>
            <a:r>
              <a:rPr lang="en-US" sz="2000" b="1" dirty="0" smtClean="0">
                <a:solidFill>
                  <a:srgbClr val="C00000"/>
                </a:solidFill>
              </a:rPr>
              <a:t>Remember arithmetic operands are registers, not memory!</a:t>
            </a:r>
            <a:br>
              <a:rPr lang="en-US" sz="2000" b="1" dirty="0" smtClean="0">
                <a:solidFill>
                  <a:srgbClr val="C00000"/>
                </a:solidFill>
              </a:rPr>
            </a:br>
            <a:r>
              <a:rPr lang="en-US" sz="2000" dirty="0" smtClean="0"/>
              <a:t/>
            </a:r>
            <a:br>
              <a:rPr lang="en-US" sz="2000" dirty="0" smtClean="0"/>
            </a:br>
            <a:r>
              <a:rPr lang="en-US" sz="2000" dirty="0" smtClean="0"/>
              <a:t>	Can’t write:  	</a:t>
            </a:r>
            <a:r>
              <a:rPr lang="en-US" sz="2000" dirty="0" smtClean="0">
                <a:latin typeface="Courier New" pitchFamily="49" charset="0"/>
              </a:rPr>
              <a:t>add 48($s3), $s2, 32($s3)</a:t>
            </a:r>
          </a:p>
        </p:txBody>
      </p:sp>
      <p:sp>
        <p:nvSpPr>
          <p:cNvPr id="5124" name="Line 4"/>
          <p:cNvSpPr>
            <a:spLocks noChangeShapeType="1"/>
          </p:cNvSpPr>
          <p:nvPr/>
        </p:nvSpPr>
        <p:spPr bwMode="auto">
          <a:xfrm flipH="1">
            <a:off x="4343400" y="1295400"/>
            <a:ext cx="914400" cy="228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5" name="Text Box 5"/>
          <p:cNvSpPr txBox="1">
            <a:spLocks noChangeArrowheads="1"/>
          </p:cNvSpPr>
          <p:nvPr/>
        </p:nvSpPr>
        <p:spPr bwMode="auto">
          <a:xfrm>
            <a:off x="5257800" y="990600"/>
            <a:ext cx="20703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sz="2400" b="1" dirty="0">
                <a:solidFill>
                  <a:srgbClr val="C00000"/>
                </a:solidFill>
              </a:rPr>
              <a:t>Word Address</a:t>
            </a:r>
          </a:p>
        </p:txBody>
      </p:sp>
      <p:sp>
        <p:nvSpPr>
          <p:cNvPr id="5126" name="Text Box 7"/>
          <p:cNvSpPr txBox="1">
            <a:spLocks noChangeArrowheads="1"/>
          </p:cNvSpPr>
          <p:nvPr/>
        </p:nvSpPr>
        <p:spPr bwMode="auto">
          <a:xfrm>
            <a:off x="5638800" y="1524000"/>
            <a:ext cx="19157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eaLnBrk="1" hangingPunct="1"/>
            <a:r>
              <a:rPr lang="en-US" sz="2400" b="1" dirty="0">
                <a:solidFill>
                  <a:srgbClr val="C00000"/>
                </a:solidFill>
              </a:rPr>
              <a:t>Byte Address</a:t>
            </a:r>
          </a:p>
        </p:txBody>
      </p:sp>
      <p:sp>
        <p:nvSpPr>
          <p:cNvPr id="5127" name="Line 9"/>
          <p:cNvSpPr>
            <a:spLocks noChangeShapeType="1"/>
          </p:cNvSpPr>
          <p:nvPr/>
        </p:nvSpPr>
        <p:spPr bwMode="auto">
          <a:xfrm flipH="1">
            <a:off x="4648200" y="1828800"/>
            <a:ext cx="914400" cy="228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18460172"/>
      </p:ext>
    </p:extLst>
  </p:cSld>
  <p:clrMapOvr>
    <a:masterClrMapping/>
  </p:clrMapOvr>
  <p:transition spd="slow" advTm="200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1905000" y="685800"/>
            <a:ext cx="5715000" cy="762000"/>
          </a:xfrm>
        </p:spPr>
        <p:txBody>
          <a:bodyPr>
            <a:normAutofit/>
          </a:bodyPr>
          <a:lstStyle/>
          <a:p>
            <a:pPr eaLnBrk="1" hangingPunct="1"/>
            <a:r>
              <a:rPr lang="en-US" b="1" dirty="0" smtClean="0"/>
              <a:t>Pointers v. Values</a:t>
            </a:r>
          </a:p>
        </p:txBody>
      </p:sp>
      <p:sp>
        <p:nvSpPr>
          <p:cNvPr id="8195" name="AutoShape 3"/>
          <p:cNvSpPr>
            <a:spLocks noGrp="1" noChangeArrowheads="1"/>
          </p:cNvSpPr>
          <p:nvPr>
            <p:ph type="body" idx="4294967295"/>
          </p:nvPr>
        </p:nvSpPr>
        <p:spPr>
          <a:xfrm>
            <a:off x="609600" y="1676400"/>
            <a:ext cx="7924800" cy="5029200"/>
          </a:xfrm>
        </p:spPr>
        <p:txBody>
          <a:bodyPr/>
          <a:lstStyle/>
          <a:p>
            <a:pPr marL="203200" indent="-203200" eaLnBrk="1" hangingPunct="1"/>
            <a:r>
              <a:rPr lang="en-US" dirty="0" smtClean="0">
                <a:solidFill>
                  <a:schemeClr val="accent1"/>
                </a:solidFill>
              </a:rPr>
              <a:t>Key Concept</a:t>
            </a:r>
            <a:r>
              <a:rPr lang="en-US" dirty="0" smtClean="0"/>
              <a:t>: A register can hold any 32-bit value.  That value can be a (signed) </a:t>
            </a:r>
            <a:r>
              <a:rPr lang="en-US" b="1" dirty="0" err="1" smtClean="0">
                <a:solidFill>
                  <a:srgbClr val="C00000"/>
                </a:solidFill>
                <a:latin typeface="Courier New" pitchFamily="49" charset="0"/>
              </a:rPr>
              <a:t>int</a:t>
            </a:r>
            <a:r>
              <a:rPr lang="en-US" dirty="0" smtClean="0"/>
              <a:t>, an </a:t>
            </a:r>
            <a:r>
              <a:rPr lang="en-US" b="1" dirty="0" smtClean="0">
                <a:solidFill>
                  <a:srgbClr val="C00000"/>
                </a:solidFill>
                <a:latin typeface="Courier New" pitchFamily="49" charset="0"/>
              </a:rPr>
              <a:t>unsigned </a:t>
            </a:r>
            <a:r>
              <a:rPr lang="en-US" b="1" dirty="0" err="1" smtClean="0">
                <a:solidFill>
                  <a:srgbClr val="C00000"/>
                </a:solidFill>
                <a:latin typeface="Courier New" pitchFamily="49" charset="0"/>
              </a:rPr>
              <a:t>int</a:t>
            </a:r>
            <a:r>
              <a:rPr lang="en-US" dirty="0" smtClean="0"/>
              <a:t>, a pointer (memory address), and so on</a:t>
            </a:r>
          </a:p>
          <a:p>
            <a:pPr marL="203200" indent="-203200" eaLnBrk="1" hangingPunct="1"/>
            <a:r>
              <a:rPr lang="en-US" dirty="0" smtClean="0"/>
              <a:t>If you write	</a:t>
            </a:r>
            <a:r>
              <a:rPr lang="en-US" dirty="0" smtClean="0">
                <a:solidFill>
                  <a:srgbClr val="0000FF"/>
                </a:solidFill>
                <a:latin typeface="Courier New" pitchFamily="49" charset="0"/>
              </a:rPr>
              <a:t>add	$t2,$t1,$t0</a:t>
            </a:r>
            <a:r>
              <a:rPr lang="en-US" dirty="0" smtClean="0"/>
              <a:t>	then </a:t>
            </a:r>
            <a:r>
              <a:rPr lang="en-US" dirty="0" smtClean="0">
                <a:latin typeface="Courier New" pitchFamily="49" charset="0"/>
              </a:rPr>
              <a:t>$t0</a:t>
            </a:r>
            <a:r>
              <a:rPr lang="en-US" dirty="0" smtClean="0"/>
              <a:t> and </a:t>
            </a:r>
            <a:r>
              <a:rPr lang="en-US" dirty="0" smtClean="0">
                <a:latin typeface="Courier New" pitchFamily="49" charset="0"/>
              </a:rPr>
              <a:t>$t1</a:t>
            </a:r>
            <a:r>
              <a:rPr lang="en-US" dirty="0" smtClean="0"/>
              <a:t> </a:t>
            </a:r>
            <a:br>
              <a:rPr lang="en-US" dirty="0" smtClean="0"/>
            </a:br>
            <a:r>
              <a:rPr lang="en-US" dirty="0" smtClean="0"/>
              <a:t>	better contain values</a:t>
            </a:r>
          </a:p>
          <a:p>
            <a:pPr marL="203200" indent="-203200" eaLnBrk="1" hangingPunct="1"/>
            <a:r>
              <a:rPr lang="en-US" dirty="0" smtClean="0"/>
              <a:t>If you write	</a:t>
            </a:r>
            <a:r>
              <a:rPr lang="en-US" dirty="0" err="1" smtClean="0">
                <a:solidFill>
                  <a:srgbClr val="0000FF"/>
                </a:solidFill>
                <a:latin typeface="Courier New" pitchFamily="49" charset="0"/>
              </a:rPr>
              <a:t>lw</a:t>
            </a:r>
            <a:r>
              <a:rPr lang="en-US" dirty="0" smtClean="0">
                <a:solidFill>
                  <a:srgbClr val="0000FF"/>
                </a:solidFill>
                <a:latin typeface="Courier New" pitchFamily="49" charset="0"/>
              </a:rPr>
              <a:t> $t2,0($t0)</a:t>
            </a:r>
            <a:r>
              <a:rPr lang="en-US" dirty="0"/>
              <a:t> </a:t>
            </a:r>
            <a:r>
              <a:rPr lang="en-US" dirty="0" smtClean="0"/>
              <a:t> then </a:t>
            </a:r>
            <a:r>
              <a:rPr lang="en-US" dirty="0" smtClean="0">
                <a:latin typeface="Courier New" pitchFamily="49" charset="0"/>
              </a:rPr>
              <a:t>$t0</a:t>
            </a:r>
            <a:r>
              <a:rPr lang="en-US" dirty="0" smtClean="0"/>
              <a:t> better contain a pointer</a:t>
            </a:r>
          </a:p>
          <a:p>
            <a:pPr marL="203200" indent="-203200" eaLnBrk="1" hangingPunct="1"/>
            <a:r>
              <a:rPr lang="en-US" dirty="0" smtClean="0"/>
              <a:t>Don’t mix these up!</a:t>
            </a:r>
          </a:p>
        </p:txBody>
      </p:sp>
    </p:spTree>
    <p:extLst>
      <p:ext uri="{BB962C8B-B14F-4D97-AF65-F5344CB8AC3E}">
        <p14:creationId xmlns:p14="http://schemas.microsoft.com/office/powerpoint/2010/main" val="28450042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685800" y="609600"/>
            <a:ext cx="7924800" cy="533400"/>
          </a:xfrm>
        </p:spPr>
        <p:txBody>
          <a:bodyPr>
            <a:normAutofit fontScale="90000"/>
          </a:bodyPr>
          <a:lstStyle/>
          <a:p>
            <a:pPr eaLnBrk="1" hangingPunct="1"/>
            <a:r>
              <a:rPr lang="en-US" b="1" smtClean="0"/>
              <a:t>Addressing: Byte vs. Word</a:t>
            </a:r>
          </a:p>
        </p:txBody>
      </p:sp>
      <p:sp>
        <p:nvSpPr>
          <p:cNvPr id="9219" name="AutoShape 3"/>
          <p:cNvSpPr>
            <a:spLocks noGrp="1" noChangeArrowheads="1"/>
          </p:cNvSpPr>
          <p:nvPr>
            <p:ph type="body" idx="4294967295"/>
          </p:nvPr>
        </p:nvSpPr>
        <p:spPr>
          <a:xfrm>
            <a:off x="609600" y="1143000"/>
            <a:ext cx="8077200" cy="2363788"/>
          </a:xfrm>
        </p:spPr>
        <p:txBody>
          <a:bodyPr/>
          <a:lstStyle/>
          <a:p>
            <a:pPr marL="203200" indent="-203200" eaLnBrk="1" hangingPunct="1"/>
            <a:r>
              <a:rPr lang="en-US" dirty="0" smtClean="0"/>
              <a:t>Every word in memory has an </a:t>
            </a:r>
            <a:r>
              <a:rPr lang="en-US" b="1" u="sng" dirty="0" smtClean="0">
                <a:solidFill>
                  <a:srgbClr val="C00000"/>
                </a:solidFill>
              </a:rPr>
              <a:t>address</a:t>
            </a:r>
            <a:r>
              <a:rPr lang="en-US" b="1" dirty="0" smtClean="0">
                <a:solidFill>
                  <a:srgbClr val="C00000"/>
                </a:solidFill>
              </a:rPr>
              <a:t>,</a:t>
            </a:r>
            <a:r>
              <a:rPr lang="en-US" dirty="0" smtClean="0"/>
              <a:t> similar to an index in an array</a:t>
            </a:r>
          </a:p>
          <a:p>
            <a:pPr marL="203200" indent="-203200" eaLnBrk="1" hangingPunct="1"/>
            <a:r>
              <a:rPr lang="en-US" dirty="0" smtClean="0"/>
              <a:t>Early computers numbered words like C numbers elements of an array:</a:t>
            </a:r>
          </a:p>
          <a:p>
            <a:pPr marL="685800" lvl="1" indent="-190500" eaLnBrk="1" hangingPunct="1"/>
            <a:r>
              <a:rPr lang="en-US" sz="2800" dirty="0" smtClean="0">
                <a:latin typeface="Courier New" pitchFamily="49" charset="0"/>
              </a:rPr>
              <a:t>Memory[0]</a:t>
            </a:r>
            <a:r>
              <a:rPr lang="en-US" sz="2800" dirty="0" smtClean="0"/>
              <a:t>, </a:t>
            </a:r>
            <a:r>
              <a:rPr lang="en-US" sz="2800" dirty="0" smtClean="0">
                <a:latin typeface="Courier New" pitchFamily="49" charset="0"/>
              </a:rPr>
              <a:t>Memory[1]</a:t>
            </a:r>
            <a:r>
              <a:rPr lang="en-US" sz="2800" dirty="0" smtClean="0"/>
              <a:t>, </a:t>
            </a:r>
            <a:r>
              <a:rPr lang="en-US" sz="2800" dirty="0" smtClean="0">
                <a:latin typeface="Courier New" pitchFamily="49" charset="0"/>
              </a:rPr>
              <a:t>Memory[2]</a:t>
            </a:r>
            <a:r>
              <a:rPr lang="en-US" sz="2800" dirty="0" smtClean="0"/>
              <a:t>,</a:t>
            </a:r>
            <a:r>
              <a:rPr lang="en-US" dirty="0" smtClean="0"/>
              <a:t>  …</a:t>
            </a:r>
          </a:p>
        </p:txBody>
      </p:sp>
      <p:grpSp>
        <p:nvGrpSpPr>
          <p:cNvPr id="2" name="Group 4"/>
          <p:cNvGrpSpPr>
            <a:grpSpLocks/>
          </p:cNvGrpSpPr>
          <p:nvPr/>
        </p:nvGrpSpPr>
        <p:grpSpPr bwMode="auto">
          <a:xfrm>
            <a:off x="2895600" y="3352800"/>
            <a:ext cx="4114801" cy="704850"/>
            <a:chOff x="1776" y="2016"/>
            <a:chExt cx="2592" cy="444"/>
          </a:xfrm>
        </p:grpSpPr>
        <p:sp>
          <p:nvSpPr>
            <p:cNvPr id="9222" name="Text Box 5"/>
            <p:cNvSpPr txBox="1">
              <a:spLocks noChangeArrowheads="1"/>
            </p:cNvSpPr>
            <p:nvPr/>
          </p:nvSpPr>
          <p:spPr bwMode="auto">
            <a:xfrm>
              <a:off x="1776" y="2208"/>
              <a:ext cx="247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2000" b="1" dirty="0">
                  <a:solidFill>
                    <a:srgbClr val="C00000"/>
                  </a:solidFill>
                  <a:latin typeface="Helvetica" pitchFamily="34" charset="0"/>
                </a:rPr>
                <a:t>Called the “</a:t>
              </a:r>
              <a:r>
                <a:rPr lang="en-US" sz="2000" b="1" u="sng" dirty="0">
                  <a:solidFill>
                    <a:srgbClr val="C00000"/>
                  </a:solidFill>
                  <a:latin typeface="Helvetica" pitchFamily="34" charset="0"/>
                </a:rPr>
                <a:t>address</a:t>
              </a:r>
              <a:r>
                <a:rPr lang="en-US" sz="2000" b="1" dirty="0">
                  <a:solidFill>
                    <a:srgbClr val="C00000"/>
                  </a:solidFill>
                  <a:latin typeface="Helvetica" pitchFamily="34" charset="0"/>
                </a:rPr>
                <a:t>” of a word</a:t>
              </a:r>
            </a:p>
          </p:txBody>
        </p:sp>
        <p:sp>
          <p:nvSpPr>
            <p:cNvPr id="9223" name="Line 6"/>
            <p:cNvSpPr>
              <a:spLocks noChangeShapeType="1"/>
            </p:cNvSpPr>
            <p:nvPr/>
          </p:nvSpPr>
          <p:spPr bwMode="auto">
            <a:xfrm flipH="1" flipV="1">
              <a:off x="1968" y="2064"/>
              <a:ext cx="672" cy="144"/>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24" name="Line 7"/>
            <p:cNvSpPr>
              <a:spLocks noChangeShapeType="1"/>
            </p:cNvSpPr>
            <p:nvPr/>
          </p:nvSpPr>
          <p:spPr bwMode="auto">
            <a:xfrm flipV="1">
              <a:off x="3360" y="2016"/>
              <a:ext cx="1008" cy="192"/>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25" name="Line 8"/>
            <p:cNvSpPr>
              <a:spLocks noChangeShapeType="1"/>
            </p:cNvSpPr>
            <p:nvPr/>
          </p:nvSpPr>
          <p:spPr bwMode="auto">
            <a:xfrm flipH="1" flipV="1">
              <a:off x="3120" y="2064"/>
              <a:ext cx="0" cy="144"/>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872457" name="Rectangle 9"/>
          <p:cNvSpPr>
            <a:spLocks noChangeArrowheads="1"/>
          </p:cNvSpPr>
          <p:nvPr/>
        </p:nvSpPr>
        <p:spPr bwMode="auto">
          <a:xfrm>
            <a:off x="533400" y="4267200"/>
            <a:ext cx="8077200" cy="165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p>
            <a:pPr marL="203200" indent="-203200">
              <a:spcBef>
                <a:spcPct val="20000"/>
              </a:spcBef>
              <a:buFontTx/>
              <a:buChar char="•"/>
            </a:pPr>
            <a:r>
              <a:rPr lang="en-US" b="1" dirty="0">
                <a:latin typeface="Arial" charset="0"/>
              </a:rPr>
              <a:t>Computers needed to access 8-bit </a:t>
            </a:r>
            <a:r>
              <a:rPr lang="en-US" b="1" u="sng" dirty="0">
                <a:solidFill>
                  <a:schemeClr val="accent1"/>
                </a:solidFill>
                <a:latin typeface="Arial" charset="0"/>
              </a:rPr>
              <a:t>bytes</a:t>
            </a:r>
            <a:r>
              <a:rPr lang="en-US" b="1" dirty="0">
                <a:latin typeface="Arial" charset="0"/>
              </a:rPr>
              <a:t> as well as words (4 bytes/word)</a:t>
            </a:r>
          </a:p>
          <a:p>
            <a:pPr marL="203200" indent="-203200">
              <a:spcBef>
                <a:spcPct val="20000"/>
              </a:spcBef>
              <a:buFontTx/>
              <a:buChar char="•"/>
            </a:pPr>
            <a:r>
              <a:rPr lang="en-US" b="1" dirty="0">
                <a:latin typeface="Arial" charset="0"/>
              </a:rPr>
              <a:t>Today machines address memory as bytes, (</a:t>
            </a:r>
            <a:r>
              <a:rPr lang="en-US" b="1" dirty="0" err="1">
                <a:latin typeface="Arial" charset="0"/>
              </a:rPr>
              <a:t>i.e.,“</a:t>
            </a:r>
            <a:r>
              <a:rPr lang="en-US" b="1" dirty="0" err="1">
                <a:solidFill>
                  <a:srgbClr val="C00000"/>
                </a:solidFill>
                <a:latin typeface="Arial" charset="0"/>
              </a:rPr>
              <a:t>Byte</a:t>
            </a:r>
            <a:r>
              <a:rPr lang="en-US" b="1" dirty="0">
                <a:solidFill>
                  <a:srgbClr val="C00000"/>
                </a:solidFill>
                <a:latin typeface="Arial" charset="0"/>
              </a:rPr>
              <a:t> Addressed</a:t>
            </a:r>
            <a:r>
              <a:rPr lang="en-US" b="1" dirty="0">
                <a:latin typeface="Arial" charset="0"/>
              </a:rPr>
              <a:t>”) hence 32-bit (4 byte) word addresses differ by 4</a:t>
            </a:r>
          </a:p>
          <a:p>
            <a:pPr marL="685800" lvl="1" indent="-190500">
              <a:spcBef>
                <a:spcPct val="20000"/>
              </a:spcBef>
              <a:buFontTx/>
              <a:buChar char="–"/>
            </a:pPr>
            <a:r>
              <a:rPr lang="en-US" sz="2400" b="1" dirty="0">
                <a:latin typeface="Courier New" pitchFamily="49" charset="0"/>
              </a:rPr>
              <a:t>Memory[0]</a:t>
            </a:r>
            <a:r>
              <a:rPr lang="en-US" sz="2400" b="1" dirty="0">
                <a:latin typeface="Arial" charset="0"/>
              </a:rPr>
              <a:t>, </a:t>
            </a:r>
            <a:r>
              <a:rPr lang="en-US" sz="2400" b="1" dirty="0">
                <a:latin typeface="Courier New" pitchFamily="49" charset="0"/>
              </a:rPr>
              <a:t>Memory[</a:t>
            </a:r>
            <a:r>
              <a:rPr lang="en-US" sz="2400" b="1" u="sng" dirty="0">
                <a:solidFill>
                  <a:schemeClr val="accent1"/>
                </a:solidFill>
                <a:latin typeface="Courier New" pitchFamily="49" charset="0"/>
              </a:rPr>
              <a:t>4</a:t>
            </a:r>
            <a:r>
              <a:rPr lang="en-US" sz="2400" b="1" dirty="0">
                <a:latin typeface="Courier New" pitchFamily="49" charset="0"/>
              </a:rPr>
              <a:t>]</a:t>
            </a:r>
            <a:r>
              <a:rPr lang="en-US" sz="2400" b="1" dirty="0">
                <a:latin typeface="Arial" charset="0"/>
              </a:rPr>
              <a:t>, </a:t>
            </a:r>
            <a:r>
              <a:rPr lang="en-US" sz="2400" b="1" dirty="0">
                <a:latin typeface="Courier New" pitchFamily="49" charset="0"/>
              </a:rPr>
              <a:t>Memory[</a:t>
            </a:r>
            <a:r>
              <a:rPr lang="en-US" sz="2400" b="1" u="sng" dirty="0">
                <a:solidFill>
                  <a:schemeClr val="accent1"/>
                </a:solidFill>
                <a:latin typeface="Courier New" pitchFamily="49" charset="0"/>
              </a:rPr>
              <a:t>8</a:t>
            </a:r>
            <a:r>
              <a:rPr lang="en-US" sz="2400" b="1" dirty="0">
                <a:latin typeface="Courier New" pitchFamily="49" charset="0"/>
              </a:rPr>
              <a:t>],</a:t>
            </a:r>
            <a:r>
              <a:rPr lang="en-US" sz="2400" b="1" dirty="0">
                <a:latin typeface="Arial" charset="0"/>
              </a:rPr>
              <a:t> …</a:t>
            </a:r>
          </a:p>
        </p:txBody>
      </p:sp>
    </p:spTree>
    <p:extLst>
      <p:ext uri="{BB962C8B-B14F-4D97-AF65-F5344CB8AC3E}">
        <p14:creationId xmlns:p14="http://schemas.microsoft.com/office/powerpoint/2010/main" val="32687428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7245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72457">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7245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7"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609600" y="609600"/>
            <a:ext cx="7924800" cy="609600"/>
          </a:xfrm>
        </p:spPr>
        <p:txBody>
          <a:bodyPr>
            <a:normAutofit fontScale="90000"/>
          </a:bodyPr>
          <a:lstStyle/>
          <a:p>
            <a:pPr eaLnBrk="1" hangingPunct="1"/>
            <a:r>
              <a:rPr lang="en-US" b="1" dirty="0" smtClean="0"/>
              <a:t>Compilation with Memory</a:t>
            </a:r>
          </a:p>
        </p:txBody>
      </p:sp>
      <p:sp>
        <p:nvSpPr>
          <p:cNvPr id="10243" name="AutoShape 3"/>
          <p:cNvSpPr>
            <a:spLocks noGrp="1" noChangeArrowheads="1"/>
          </p:cNvSpPr>
          <p:nvPr>
            <p:ph type="body" idx="4294967295"/>
          </p:nvPr>
        </p:nvSpPr>
        <p:spPr>
          <a:xfrm>
            <a:off x="685800" y="1248059"/>
            <a:ext cx="8229600" cy="5629275"/>
          </a:xfrm>
        </p:spPr>
        <p:txBody>
          <a:bodyPr/>
          <a:lstStyle/>
          <a:p>
            <a:pPr marL="203200" indent="-203200" eaLnBrk="1" hangingPunct="1"/>
            <a:r>
              <a:rPr lang="en-US" dirty="0" smtClean="0"/>
              <a:t>What offset in </a:t>
            </a:r>
            <a:r>
              <a:rPr lang="en-US" dirty="0" err="1" smtClean="0">
                <a:latin typeface="Courier New" pitchFamily="49" charset="0"/>
              </a:rPr>
              <a:t>lw</a:t>
            </a:r>
            <a:r>
              <a:rPr lang="en-US" dirty="0" smtClean="0"/>
              <a:t> to select </a:t>
            </a:r>
            <a:r>
              <a:rPr lang="en-US" dirty="0" smtClean="0">
                <a:latin typeface="Courier New" pitchFamily="49" charset="0"/>
              </a:rPr>
              <a:t>A[5]</a:t>
            </a:r>
            <a:r>
              <a:rPr lang="en-US" dirty="0" smtClean="0"/>
              <a:t> in C?</a:t>
            </a:r>
          </a:p>
          <a:p>
            <a:pPr marL="203200" indent="-203200" eaLnBrk="1" hangingPunct="1"/>
            <a:r>
              <a:rPr lang="en-US" dirty="0" smtClean="0"/>
              <a:t> 4x5=20 to select </a:t>
            </a:r>
            <a:r>
              <a:rPr lang="en-US" dirty="0" smtClean="0">
                <a:latin typeface="Courier New" pitchFamily="49" charset="0"/>
              </a:rPr>
              <a:t>A[5]</a:t>
            </a:r>
            <a:r>
              <a:rPr lang="en-US" dirty="0" smtClean="0"/>
              <a:t>: byte v. word </a:t>
            </a:r>
          </a:p>
          <a:p>
            <a:pPr marL="203200" indent="-203200" eaLnBrk="1" hangingPunct="1"/>
            <a:r>
              <a:rPr lang="en-US" dirty="0" smtClean="0"/>
              <a:t>Compile by hand using registers:</a:t>
            </a:r>
            <a:br>
              <a:rPr lang="en-US" dirty="0" smtClean="0"/>
            </a:br>
            <a:r>
              <a:rPr lang="en-US" dirty="0" smtClean="0"/>
              <a:t>	</a:t>
            </a:r>
            <a:r>
              <a:rPr lang="en-US" dirty="0" smtClean="0">
                <a:latin typeface="Courier New" pitchFamily="49" charset="0"/>
              </a:rPr>
              <a:t>g = h + A[5];</a:t>
            </a:r>
            <a:endParaRPr lang="en-US" dirty="0" smtClean="0">
              <a:latin typeface="Courier" pitchFamily="49" charset="0"/>
            </a:endParaRPr>
          </a:p>
          <a:p>
            <a:pPr marL="685800" lvl="1" indent="-190500" eaLnBrk="1" hangingPunct="1"/>
            <a:r>
              <a:rPr lang="en-US" dirty="0" smtClean="0"/>
              <a:t> </a:t>
            </a:r>
            <a:r>
              <a:rPr lang="en-US" dirty="0" smtClean="0">
                <a:latin typeface="Courier New" pitchFamily="49" charset="0"/>
              </a:rPr>
              <a:t>g</a:t>
            </a:r>
            <a:r>
              <a:rPr lang="en-US" dirty="0" smtClean="0"/>
              <a:t>: </a:t>
            </a:r>
            <a:r>
              <a:rPr lang="en-US" dirty="0" smtClean="0">
                <a:latin typeface="Courier New" pitchFamily="49" charset="0"/>
              </a:rPr>
              <a:t>$s1</a:t>
            </a:r>
            <a:r>
              <a:rPr lang="en-US" dirty="0" smtClean="0"/>
              <a:t>, </a:t>
            </a:r>
            <a:r>
              <a:rPr lang="en-US" dirty="0" smtClean="0">
                <a:latin typeface="Courier New" pitchFamily="49" charset="0"/>
              </a:rPr>
              <a:t>h</a:t>
            </a:r>
            <a:r>
              <a:rPr lang="en-US" dirty="0" smtClean="0"/>
              <a:t>: </a:t>
            </a:r>
            <a:r>
              <a:rPr lang="en-US" dirty="0" smtClean="0">
                <a:latin typeface="Courier New" pitchFamily="49" charset="0"/>
              </a:rPr>
              <a:t>$s2</a:t>
            </a:r>
            <a:r>
              <a:rPr lang="en-US" dirty="0" smtClean="0"/>
              <a:t>, </a:t>
            </a:r>
            <a:r>
              <a:rPr lang="en-US" dirty="0" smtClean="0">
                <a:latin typeface="Courier New" pitchFamily="49" charset="0"/>
              </a:rPr>
              <a:t>$s3</a:t>
            </a:r>
            <a:r>
              <a:rPr lang="en-US" dirty="0" smtClean="0"/>
              <a:t>:base address of </a:t>
            </a:r>
            <a:r>
              <a:rPr lang="en-US" dirty="0" smtClean="0">
                <a:latin typeface="Courier" pitchFamily="49" charset="0"/>
              </a:rPr>
              <a:t>A</a:t>
            </a:r>
            <a:r>
              <a:rPr lang="en-US" sz="2800" dirty="0" smtClean="0"/>
              <a:t> </a:t>
            </a:r>
            <a:endParaRPr lang="en-US" dirty="0" smtClean="0"/>
          </a:p>
          <a:p>
            <a:pPr marL="203200" indent="-203200" eaLnBrk="1" hangingPunct="1"/>
            <a:r>
              <a:rPr lang="en-US" dirty="0" smtClean="0"/>
              <a:t>1st transfer from memory to register:</a:t>
            </a:r>
          </a:p>
          <a:p>
            <a:pPr marL="203200" indent="-203200" eaLnBrk="1" hangingPunct="1">
              <a:buFontTx/>
              <a:buNone/>
            </a:pPr>
            <a:r>
              <a:rPr lang="en-US" dirty="0" smtClean="0">
                <a:latin typeface="Courier" pitchFamily="49" charset="0"/>
              </a:rPr>
              <a:t>	</a:t>
            </a:r>
            <a:r>
              <a:rPr lang="en-US" dirty="0" err="1" smtClean="0">
                <a:latin typeface="Courier New" pitchFamily="49" charset="0"/>
              </a:rPr>
              <a:t>lw</a:t>
            </a:r>
            <a:r>
              <a:rPr lang="en-US" dirty="0" smtClean="0">
                <a:latin typeface="Courier New" pitchFamily="49" charset="0"/>
              </a:rPr>
              <a:t>	$t0,</a:t>
            </a:r>
            <a:r>
              <a:rPr lang="en-US" u="sng" dirty="0" smtClean="0">
                <a:solidFill>
                  <a:schemeClr val="accent1"/>
                </a:solidFill>
                <a:latin typeface="Courier New" pitchFamily="49" charset="0"/>
              </a:rPr>
              <a:t>20</a:t>
            </a:r>
            <a:r>
              <a:rPr lang="en-US" dirty="0" smtClean="0">
                <a:latin typeface="Courier New" pitchFamily="49" charset="0"/>
              </a:rPr>
              <a:t>($s3)	</a:t>
            </a:r>
            <a:r>
              <a:rPr lang="en-US" b="1" dirty="0" smtClean="0">
                <a:solidFill>
                  <a:srgbClr val="C00000"/>
                </a:solidFill>
                <a:latin typeface="Courier New" pitchFamily="49" charset="0"/>
              </a:rPr>
              <a:t>   </a:t>
            </a:r>
            <a:r>
              <a:rPr lang="en-US" b="1" i="1" dirty="0" smtClean="0">
                <a:solidFill>
                  <a:srgbClr val="C00000"/>
                </a:solidFill>
                <a:latin typeface="Courier New" pitchFamily="49" charset="0"/>
              </a:rPr>
              <a:t># $t0 gets A[5]</a:t>
            </a:r>
            <a:endParaRPr lang="en-US" b="1" dirty="0" smtClean="0">
              <a:solidFill>
                <a:srgbClr val="C00000"/>
              </a:solidFill>
            </a:endParaRPr>
          </a:p>
          <a:p>
            <a:pPr marL="685800" lvl="1" indent="-190500" eaLnBrk="1" hangingPunct="1"/>
            <a:r>
              <a:rPr lang="en-US" dirty="0" smtClean="0"/>
              <a:t>Add </a:t>
            </a:r>
            <a:r>
              <a:rPr lang="en-US" u="sng" dirty="0" smtClean="0">
                <a:solidFill>
                  <a:schemeClr val="accent1"/>
                </a:solidFill>
                <a:latin typeface="Courier" pitchFamily="49" charset="0"/>
              </a:rPr>
              <a:t>20</a:t>
            </a:r>
            <a:r>
              <a:rPr lang="en-US" dirty="0" smtClean="0"/>
              <a:t> to </a:t>
            </a:r>
            <a:r>
              <a:rPr lang="en-US" dirty="0" smtClean="0">
                <a:latin typeface="Courier New" pitchFamily="49" charset="0"/>
              </a:rPr>
              <a:t>$s3</a:t>
            </a:r>
            <a:r>
              <a:rPr lang="en-US" dirty="0" smtClean="0"/>
              <a:t> to select </a:t>
            </a:r>
            <a:r>
              <a:rPr lang="en-US" dirty="0" smtClean="0">
                <a:latin typeface="Courier New" pitchFamily="49" charset="0"/>
              </a:rPr>
              <a:t>A[5]</a:t>
            </a:r>
            <a:r>
              <a:rPr lang="en-US" dirty="0" smtClean="0"/>
              <a:t>, put into </a:t>
            </a:r>
            <a:r>
              <a:rPr lang="en-US" dirty="0" smtClean="0">
                <a:latin typeface="Courier New" pitchFamily="49" charset="0"/>
              </a:rPr>
              <a:t>$t0</a:t>
            </a:r>
            <a:endParaRPr lang="en-US" dirty="0" smtClean="0">
              <a:latin typeface="Courier" pitchFamily="49" charset="0"/>
            </a:endParaRPr>
          </a:p>
          <a:p>
            <a:pPr marL="203200" indent="-203200" eaLnBrk="1" hangingPunct="1"/>
            <a:r>
              <a:rPr lang="en-US" dirty="0" smtClean="0"/>
              <a:t>Next add it to </a:t>
            </a:r>
            <a:r>
              <a:rPr lang="en-US" dirty="0" smtClean="0">
                <a:latin typeface="Courier New" pitchFamily="49" charset="0"/>
              </a:rPr>
              <a:t>h</a:t>
            </a:r>
            <a:r>
              <a:rPr lang="en-US" dirty="0" smtClean="0"/>
              <a:t> and place in </a:t>
            </a:r>
            <a:r>
              <a:rPr lang="en-US" dirty="0" smtClean="0">
                <a:latin typeface="Courier New" pitchFamily="49" charset="0"/>
              </a:rPr>
              <a:t>g</a:t>
            </a:r>
            <a:r>
              <a:rPr lang="en-US" dirty="0" smtClean="0">
                <a:latin typeface="Courier" pitchFamily="49" charset="0"/>
              </a:rPr>
              <a:t/>
            </a:r>
            <a:br>
              <a:rPr lang="en-US" dirty="0" smtClean="0">
                <a:latin typeface="Courier" pitchFamily="49" charset="0"/>
              </a:rPr>
            </a:br>
            <a:r>
              <a:rPr lang="en-US" dirty="0" smtClean="0">
                <a:latin typeface="Courier New" pitchFamily="49" charset="0"/>
              </a:rPr>
              <a:t>add $s1,$s2,$t0  </a:t>
            </a:r>
            <a:r>
              <a:rPr lang="en-US" b="1" i="1" dirty="0" smtClean="0">
                <a:solidFill>
                  <a:srgbClr val="C00000"/>
                </a:solidFill>
                <a:latin typeface="Courier New" pitchFamily="49" charset="0"/>
              </a:rPr>
              <a:t># $s1 = </a:t>
            </a:r>
            <a:r>
              <a:rPr lang="en-US" b="1" i="1" dirty="0" err="1" smtClean="0">
                <a:solidFill>
                  <a:srgbClr val="C00000"/>
                </a:solidFill>
                <a:latin typeface="Courier New" pitchFamily="49" charset="0"/>
              </a:rPr>
              <a:t>h+A</a:t>
            </a:r>
            <a:r>
              <a:rPr lang="en-US" b="1" i="1" dirty="0" smtClean="0">
                <a:solidFill>
                  <a:srgbClr val="C00000"/>
                </a:solidFill>
                <a:latin typeface="Courier New" pitchFamily="49" charset="0"/>
              </a:rPr>
              <a:t>[5]</a:t>
            </a:r>
          </a:p>
        </p:txBody>
      </p:sp>
    </p:spTree>
    <p:extLst>
      <p:ext uri="{BB962C8B-B14F-4D97-AF65-F5344CB8AC3E}">
        <p14:creationId xmlns:p14="http://schemas.microsoft.com/office/powerpoint/2010/main" val="32125140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685800" y="609600"/>
            <a:ext cx="7924800" cy="838200"/>
          </a:xfrm>
        </p:spPr>
        <p:txBody>
          <a:bodyPr>
            <a:normAutofit/>
          </a:bodyPr>
          <a:lstStyle/>
          <a:p>
            <a:pPr eaLnBrk="1" hangingPunct="1"/>
            <a:r>
              <a:rPr lang="en-US" b="1" dirty="0" smtClean="0"/>
              <a:t>Notes about Memory</a:t>
            </a:r>
          </a:p>
        </p:txBody>
      </p:sp>
      <p:sp>
        <p:nvSpPr>
          <p:cNvPr id="11267" name="AutoShape 3"/>
          <p:cNvSpPr>
            <a:spLocks noGrp="1" noChangeArrowheads="1"/>
          </p:cNvSpPr>
          <p:nvPr>
            <p:ph type="body" idx="4294967295"/>
          </p:nvPr>
        </p:nvSpPr>
        <p:spPr>
          <a:xfrm>
            <a:off x="533400" y="1676400"/>
            <a:ext cx="7848600" cy="4819650"/>
          </a:xfrm>
        </p:spPr>
        <p:txBody>
          <a:bodyPr/>
          <a:lstStyle/>
          <a:p>
            <a:pPr marL="203200" indent="-203200" eaLnBrk="1" hangingPunct="1"/>
            <a:r>
              <a:rPr lang="en-US" dirty="0" smtClean="0"/>
              <a:t>Pitfall: Forgetting that sequential word addresses in machines with byte addressing do not differ by 1. </a:t>
            </a:r>
          </a:p>
          <a:p>
            <a:pPr marL="685800" lvl="1" indent="-190500" eaLnBrk="1" hangingPunct="1"/>
            <a:r>
              <a:rPr lang="en-US" dirty="0" smtClean="0"/>
              <a:t>Many an assembly language programmer has toiled over errors made by assuming that the address of the next word can be found by incrementing the address in a register by 1 instead of by the word size in bytes. </a:t>
            </a:r>
          </a:p>
          <a:p>
            <a:pPr marL="685800" lvl="1" indent="-190500" eaLnBrk="1" hangingPunct="1"/>
            <a:r>
              <a:rPr lang="en-US" dirty="0" smtClean="0">
                <a:solidFill>
                  <a:srgbClr val="0000FF"/>
                </a:solidFill>
              </a:rPr>
              <a:t>So remember that for both </a:t>
            </a:r>
            <a:r>
              <a:rPr lang="en-US" dirty="0" err="1" smtClean="0">
                <a:solidFill>
                  <a:srgbClr val="0000FF"/>
                </a:solidFill>
                <a:latin typeface="Courier New" pitchFamily="49" charset="0"/>
              </a:rPr>
              <a:t>lw</a:t>
            </a:r>
            <a:r>
              <a:rPr lang="en-US" dirty="0" smtClean="0">
                <a:solidFill>
                  <a:srgbClr val="0000FF"/>
                </a:solidFill>
              </a:rPr>
              <a:t> and </a:t>
            </a:r>
            <a:r>
              <a:rPr lang="en-US" dirty="0" err="1" smtClean="0">
                <a:solidFill>
                  <a:srgbClr val="0000FF"/>
                </a:solidFill>
                <a:latin typeface="Courier New" pitchFamily="49" charset="0"/>
              </a:rPr>
              <a:t>sw</a:t>
            </a:r>
            <a:r>
              <a:rPr lang="en-US" dirty="0" smtClean="0">
                <a:solidFill>
                  <a:srgbClr val="0000FF"/>
                </a:solidFill>
              </a:rPr>
              <a:t>, the sum of the base address and the offset must be a multiple of 4</a:t>
            </a:r>
            <a:r>
              <a:rPr lang="en-US" dirty="0" smtClean="0"/>
              <a:t> (to be </a:t>
            </a:r>
            <a:r>
              <a:rPr lang="en-US" b="1" dirty="0" smtClean="0">
                <a:solidFill>
                  <a:srgbClr val="C00000"/>
                </a:solidFill>
              </a:rPr>
              <a:t>word aligned</a:t>
            </a:r>
            <a:r>
              <a:rPr lang="en-US" dirty="0" smtClean="0"/>
              <a:t>)</a:t>
            </a:r>
          </a:p>
        </p:txBody>
      </p:sp>
    </p:spTree>
    <p:extLst>
      <p:ext uri="{BB962C8B-B14F-4D97-AF65-F5344CB8AC3E}">
        <p14:creationId xmlns:p14="http://schemas.microsoft.com/office/powerpoint/2010/main" val="3399981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838200" y="533400"/>
            <a:ext cx="7563224" cy="589905"/>
          </a:xfrm>
          <a:noFill/>
        </p:spPr>
        <p:txBody>
          <a:bodyPr wrap="none" lIns="63500" tIns="25400" rIns="63500" bIns="25400" anchor="t">
            <a:spAutoFit/>
          </a:bodyPr>
          <a:lstStyle/>
          <a:p>
            <a:pPr eaLnBrk="1" hangingPunct="1"/>
            <a:r>
              <a:rPr lang="en-US" sz="3500" b="1" dirty="0" smtClean="0"/>
              <a:t>More Notes about Memory: Alignment</a:t>
            </a:r>
          </a:p>
        </p:txBody>
      </p:sp>
      <p:sp>
        <p:nvSpPr>
          <p:cNvPr id="12292" name="Rectangle 16"/>
          <p:cNvSpPr>
            <a:spLocks noGrp="1" noChangeArrowheads="1"/>
          </p:cNvSpPr>
          <p:nvPr>
            <p:ph type="body" idx="4294967295"/>
          </p:nvPr>
        </p:nvSpPr>
        <p:spPr>
          <a:xfrm>
            <a:off x="609600" y="1066800"/>
            <a:ext cx="7924800" cy="789960"/>
          </a:xfrm>
          <a:prstGeom prst="rect">
            <a:avLst/>
          </a:prstGeom>
          <a:noFill/>
        </p:spPr>
        <p:txBody>
          <a:bodyPr wrap="square" lIns="63500" tIns="25400" rIns="63500" bIns="25400">
            <a:spAutoFit/>
          </a:bodyPr>
          <a:lstStyle/>
          <a:p>
            <a:pPr marL="203200" indent="-203200" eaLnBrk="1" hangingPunct="1"/>
            <a:r>
              <a:rPr lang="en-US" dirty="0" smtClean="0"/>
              <a:t>MIPS requires that all words start at byte addresses that are multiples of 4 bytes</a:t>
            </a:r>
          </a:p>
        </p:txBody>
      </p:sp>
      <p:grpSp>
        <p:nvGrpSpPr>
          <p:cNvPr id="2" name="Group 3"/>
          <p:cNvGrpSpPr>
            <a:grpSpLocks/>
          </p:cNvGrpSpPr>
          <p:nvPr/>
        </p:nvGrpSpPr>
        <p:grpSpPr bwMode="auto">
          <a:xfrm>
            <a:off x="609600" y="2133600"/>
            <a:ext cx="4267200" cy="2835275"/>
            <a:chOff x="1104" y="1632"/>
            <a:chExt cx="2688" cy="1786"/>
          </a:xfrm>
        </p:grpSpPr>
        <p:sp>
          <p:nvSpPr>
            <p:cNvPr id="12302" name="Rectangle 4"/>
            <p:cNvSpPr>
              <a:spLocks noChangeArrowheads="1"/>
            </p:cNvSpPr>
            <p:nvPr/>
          </p:nvSpPr>
          <p:spPr bwMode="auto">
            <a:xfrm>
              <a:off x="2160" y="1632"/>
              <a:ext cx="160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eaLnBrk="0" hangingPunct="0"/>
              <a:r>
                <a:rPr lang="en-US" b="1">
                  <a:latin typeface="Helvetica" pitchFamily="34" charset="0"/>
                </a:rPr>
                <a:t>0      1     2     3</a:t>
              </a:r>
            </a:p>
          </p:txBody>
        </p:sp>
        <p:grpSp>
          <p:nvGrpSpPr>
            <p:cNvPr id="12303" name="Group 5"/>
            <p:cNvGrpSpPr>
              <a:grpSpLocks/>
            </p:cNvGrpSpPr>
            <p:nvPr/>
          </p:nvGrpSpPr>
          <p:grpSpPr bwMode="auto">
            <a:xfrm>
              <a:off x="2160" y="1968"/>
              <a:ext cx="1632" cy="1450"/>
              <a:chOff x="2208" y="2352"/>
              <a:chExt cx="1288" cy="1144"/>
            </a:xfrm>
          </p:grpSpPr>
          <p:sp>
            <p:nvSpPr>
              <p:cNvPr id="12306" name="Rectangle 6"/>
              <p:cNvSpPr>
                <a:spLocks noChangeArrowheads="1"/>
              </p:cNvSpPr>
              <p:nvPr/>
            </p:nvSpPr>
            <p:spPr bwMode="auto">
              <a:xfrm>
                <a:off x="2208" y="2352"/>
                <a:ext cx="1288" cy="114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07" name="Rectangle 7"/>
              <p:cNvSpPr>
                <a:spLocks noChangeArrowheads="1"/>
              </p:cNvSpPr>
              <p:nvPr/>
            </p:nvSpPr>
            <p:spPr bwMode="auto">
              <a:xfrm>
                <a:off x="2208" y="2448"/>
                <a:ext cx="1288" cy="136"/>
              </a:xfrm>
              <a:prstGeom prst="rect">
                <a:avLst/>
              </a:prstGeom>
              <a:solidFill>
                <a:srgbClr val="00FF00"/>
              </a:solidFill>
              <a:ln w="28575">
                <a:solidFill>
                  <a:schemeClr val="tx1"/>
                </a:solidFill>
                <a:miter lim="800000"/>
                <a:headEnd/>
                <a:tailEnd/>
              </a:ln>
            </p:spPr>
            <p:txBody>
              <a:bodyPr wrap="none" anchor="ctr"/>
              <a:lstStyle/>
              <a:p>
                <a:endParaRPr lang="en-US"/>
              </a:p>
            </p:txBody>
          </p:sp>
          <p:sp>
            <p:nvSpPr>
              <p:cNvPr id="12308" name="Rectangle 8"/>
              <p:cNvSpPr>
                <a:spLocks noChangeArrowheads="1"/>
              </p:cNvSpPr>
              <p:nvPr/>
            </p:nvSpPr>
            <p:spPr bwMode="auto">
              <a:xfrm>
                <a:off x="2880" y="2976"/>
                <a:ext cx="616" cy="136"/>
              </a:xfrm>
              <a:prstGeom prst="rect">
                <a:avLst/>
              </a:prstGeom>
              <a:solidFill>
                <a:srgbClr val="FF0000"/>
              </a:solidFill>
              <a:ln w="28575">
                <a:solidFill>
                  <a:schemeClr val="tx1"/>
                </a:solidFill>
                <a:miter lim="800000"/>
                <a:headEnd/>
                <a:tailEnd/>
              </a:ln>
            </p:spPr>
            <p:txBody>
              <a:bodyPr wrap="none" anchor="ctr"/>
              <a:lstStyle/>
              <a:p>
                <a:endParaRPr lang="en-US"/>
              </a:p>
            </p:txBody>
          </p:sp>
          <p:sp>
            <p:nvSpPr>
              <p:cNvPr id="12309" name="Rectangle 9"/>
              <p:cNvSpPr>
                <a:spLocks noChangeArrowheads="1"/>
              </p:cNvSpPr>
              <p:nvPr/>
            </p:nvSpPr>
            <p:spPr bwMode="auto">
              <a:xfrm>
                <a:off x="2208" y="3120"/>
                <a:ext cx="664" cy="136"/>
              </a:xfrm>
              <a:prstGeom prst="rect">
                <a:avLst/>
              </a:prstGeom>
              <a:solidFill>
                <a:srgbClr val="FF0000"/>
              </a:solidFill>
              <a:ln w="28575">
                <a:solidFill>
                  <a:schemeClr val="tx1"/>
                </a:solidFill>
                <a:miter lim="800000"/>
                <a:headEnd/>
                <a:tailEnd/>
              </a:ln>
            </p:spPr>
            <p:txBody>
              <a:bodyPr wrap="none" anchor="ctr"/>
              <a:lstStyle/>
              <a:p>
                <a:endParaRPr lang="en-US"/>
              </a:p>
            </p:txBody>
          </p:sp>
          <p:sp>
            <p:nvSpPr>
              <p:cNvPr id="12310" name="Rectangle 10"/>
              <p:cNvSpPr>
                <a:spLocks noChangeArrowheads="1"/>
              </p:cNvSpPr>
              <p:nvPr/>
            </p:nvSpPr>
            <p:spPr bwMode="auto">
              <a:xfrm>
                <a:off x="3216" y="3216"/>
                <a:ext cx="280" cy="136"/>
              </a:xfrm>
              <a:prstGeom prst="rect">
                <a:avLst/>
              </a:prstGeom>
              <a:solidFill>
                <a:srgbClr val="FF0000"/>
              </a:solidFill>
              <a:ln w="28575">
                <a:solidFill>
                  <a:schemeClr val="tx1"/>
                </a:solidFill>
                <a:miter lim="800000"/>
                <a:headEnd/>
                <a:tailEnd/>
              </a:ln>
            </p:spPr>
            <p:txBody>
              <a:bodyPr wrap="none" anchor="ctr"/>
              <a:lstStyle/>
              <a:p>
                <a:endParaRPr lang="en-US"/>
              </a:p>
            </p:txBody>
          </p:sp>
          <p:sp>
            <p:nvSpPr>
              <p:cNvPr id="12311" name="Rectangle 11"/>
              <p:cNvSpPr>
                <a:spLocks noChangeArrowheads="1"/>
              </p:cNvSpPr>
              <p:nvPr/>
            </p:nvSpPr>
            <p:spPr bwMode="auto">
              <a:xfrm>
                <a:off x="2208" y="3360"/>
                <a:ext cx="1000" cy="136"/>
              </a:xfrm>
              <a:prstGeom prst="rect">
                <a:avLst/>
              </a:prstGeom>
              <a:solidFill>
                <a:srgbClr val="FF0000"/>
              </a:solidFill>
              <a:ln w="28575">
                <a:solidFill>
                  <a:schemeClr val="tx1"/>
                </a:solidFill>
                <a:miter lim="800000"/>
                <a:headEnd/>
                <a:tailEnd/>
              </a:ln>
            </p:spPr>
            <p:txBody>
              <a:bodyPr wrap="none" anchor="ctr"/>
              <a:lstStyle/>
              <a:p>
                <a:endParaRPr lang="en-US"/>
              </a:p>
            </p:txBody>
          </p:sp>
          <p:sp>
            <p:nvSpPr>
              <p:cNvPr id="12312" name="Rectangle 12"/>
              <p:cNvSpPr>
                <a:spLocks noChangeArrowheads="1"/>
              </p:cNvSpPr>
              <p:nvPr/>
            </p:nvSpPr>
            <p:spPr bwMode="auto">
              <a:xfrm>
                <a:off x="2496" y="2688"/>
                <a:ext cx="1000" cy="136"/>
              </a:xfrm>
              <a:prstGeom prst="rect">
                <a:avLst/>
              </a:prstGeom>
              <a:solidFill>
                <a:srgbClr val="FF0000"/>
              </a:solidFill>
              <a:ln w="28575">
                <a:solidFill>
                  <a:schemeClr val="tx1"/>
                </a:solidFill>
                <a:miter lim="800000"/>
                <a:headEnd/>
                <a:tailEnd/>
              </a:ln>
            </p:spPr>
            <p:txBody>
              <a:bodyPr wrap="none" anchor="ctr"/>
              <a:lstStyle/>
              <a:p>
                <a:endParaRPr lang="en-US"/>
              </a:p>
            </p:txBody>
          </p:sp>
          <p:sp>
            <p:nvSpPr>
              <p:cNvPr id="12313" name="Rectangle 13"/>
              <p:cNvSpPr>
                <a:spLocks noChangeArrowheads="1"/>
              </p:cNvSpPr>
              <p:nvPr/>
            </p:nvSpPr>
            <p:spPr bwMode="auto">
              <a:xfrm>
                <a:off x="2208" y="2832"/>
                <a:ext cx="280" cy="136"/>
              </a:xfrm>
              <a:prstGeom prst="rect">
                <a:avLst/>
              </a:prstGeom>
              <a:solidFill>
                <a:srgbClr val="FF0000"/>
              </a:solidFill>
              <a:ln w="28575">
                <a:solidFill>
                  <a:schemeClr val="tx1"/>
                </a:solidFill>
                <a:miter lim="800000"/>
                <a:headEnd/>
                <a:tailEnd/>
              </a:ln>
            </p:spPr>
            <p:txBody>
              <a:bodyPr wrap="none" anchor="ctr"/>
              <a:lstStyle/>
              <a:p>
                <a:endParaRPr lang="en-US"/>
              </a:p>
            </p:txBody>
          </p:sp>
        </p:grpSp>
        <p:sp>
          <p:nvSpPr>
            <p:cNvPr id="12304" name="Rectangle 14"/>
            <p:cNvSpPr>
              <a:spLocks noChangeArrowheads="1"/>
            </p:cNvSpPr>
            <p:nvPr/>
          </p:nvSpPr>
          <p:spPr bwMode="auto">
            <a:xfrm>
              <a:off x="1152" y="1968"/>
              <a:ext cx="93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r" eaLnBrk="0" hangingPunct="0"/>
              <a:r>
                <a:rPr lang="en-US" b="1" i="1">
                  <a:solidFill>
                    <a:srgbClr val="51DC00"/>
                  </a:solidFill>
                  <a:latin typeface="Helvetica" pitchFamily="34" charset="0"/>
                </a:rPr>
                <a:t>Aligned</a:t>
              </a:r>
            </a:p>
          </p:txBody>
        </p:sp>
        <p:sp>
          <p:nvSpPr>
            <p:cNvPr id="12305" name="Rectangle 15"/>
            <p:cNvSpPr>
              <a:spLocks noChangeArrowheads="1"/>
            </p:cNvSpPr>
            <p:nvPr/>
          </p:nvSpPr>
          <p:spPr bwMode="auto">
            <a:xfrm>
              <a:off x="1104" y="2448"/>
              <a:ext cx="936"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r" eaLnBrk="0" hangingPunct="0"/>
              <a:r>
                <a:rPr lang="en-US" b="1" i="1">
                  <a:solidFill>
                    <a:schemeClr val="accent1"/>
                  </a:solidFill>
                  <a:latin typeface="Helvetica" pitchFamily="34" charset="0"/>
                </a:rPr>
                <a:t>Not</a:t>
              </a:r>
            </a:p>
            <a:p>
              <a:pPr algn="r" eaLnBrk="0" hangingPunct="0"/>
              <a:r>
                <a:rPr lang="en-US" b="1" i="1">
                  <a:solidFill>
                    <a:schemeClr val="accent1"/>
                  </a:solidFill>
                  <a:latin typeface="Helvetica" pitchFamily="34" charset="0"/>
                </a:rPr>
                <a:t>Aligned</a:t>
              </a:r>
            </a:p>
          </p:txBody>
        </p:sp>
      </p:grpSp>
      <p:sp>
        <p:nvSpPr>
          <p:cNvPr id="875537" name="Rectangle 17"/>
          <p:cNvSpPr>
            <a:spLocks noChangeArrowheads="1"/>
          </p:cNvSpPr>
          <p:nvPr/>
        </p:nvSpPr>
        <p:spPr bwMode="auto">
          <a:xfrm>
            <a:off x="609600" y="5334000"/>
            <a:ext cx="85344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marL="203200" indent="-203200">
              <a:spcBef>
                <a:spcPct val="20000"/>
              </a:spcBef>
              <a:buFontTx/>
              <a:buChar char="•"/>
            </a:pPr>
            <a:r>
              <a:rPr lang="en-US" b="1">
                <a:latin typeface="Arial" charset="0"/>
              </a:rPr>
              <a:t>Called </a:t>
            </a:r>
            <a:r>
              <a:rPr lang="en-US" b="1" u="sng">
                <a:solidFill>
                  <a:srgbClr val="0000FF"/>
                </a:solidFill>
                <a:latin typeface="Arial" charset="0"/>
              </a:rPr>
              <a:t>Alignment</a:t>
            </a:r>
            <a:r>
              <a:rPr lang="en-US" b="1">
                <a:latin typeface="Arial" charset="0"/>
              </a:rPr>
              <a:t>: objects must fall on address that is multiple of  their size.</a:t>
            </a:r>
          </a:p>
        </p:txBody>
      </p:sp>
      <p:sp>
        <p:nvSpPr>
          <p:cNvPr id="12294" name="Text Box 18"/>
          <p:cNvSpPr txBox="1">
            <a:spLocks noChangeArrowheads="1"/>
          </p:cNvSpPr>
          <p:nvPr/>
        </p:nvSpPr>
        <p:spPr bwMode="auto">
          <a:xfrm>
            <a:off x="5181600" y="2743200"/>
            <a:ext cx="28082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b="1" i="1">
                <a:solidFill>
                  <a:srgbClr val="66FF33"/>
                </a:solidFill>
                <a:latin typeface="Helvetica" pitchFamily="34" charset="0"/>
              </a:rPr>
              <a:t>0, 4, 8, or C</a:t>
            </a:r>
            <a:r>
              <a:rPr lang="en-US" sz="3200" b="1" i="1" baseline="-25000">
                <a:solidFill>
                  <a:srgbClr val="66FF33"/>
                </a:solidFill>
                <a:latin typeface="Helvetica" pitchFamily="34" charset="0"/>
              </a:rPr>
              <a:t>hex</a:t>
            </a:r>
          </a:p>
        </p:txBody>
      </p:sp>
      <p:sp>
        <p:nvSpPr>
          <p:cNvPr id="12295" name="Text Box 19"/>
          <p:cNvSpPr txBox="1">
            <a:spLocks noChangeArrowheads="1"/>
          </p:cNvSpPr>
          <p:nvPr/>
        </p:nvSpPr>
        <p:spPr bwMode="auto">
          <a:xfrm>
            <a:off x="5105400" y="1828800"/>
            <a:ext cx="29098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b="1">
                <a:solidFill>
                  <a:srgbClr val="0000FF"/>
                </a:solidFill>
                <a:latin typeface="Helvetica" pitchFamily="34" charset="0"/>
              </a:rPr>
              <a:t>Last hex digit </a:t>
            </a:r>
            <a:br>
              <a:rPr lang="en-US" sz="3200" b="1">
                <a:solidFill>
                  <a:srgbClr val="0000FF"/>
                </a:solidFill>
                <a:latin typeface="Helvetica" pitchFamily="34" charset="0"/>
              </a:rPr>
            </a:br>
            <a:r>
              <a:rPr lang="en-US" sz="3200" b="1">
                <a:solidFill>
                  <a:srgbClr val="0000FF"/>
                </a:solidFill>
                <a:latin typeface="Helvetica" pitchFamily="34" charset="0"/>
              </a:rPr>
              <a:t>of address is:</a:t>
            </a:r>
          </a:p>
        </p:txBody>
      </p:sp>
      <p:sp>
        <p:nvSpPr>
          <p:cNvPr id="12296" name="Text Box 20"/>
          <p:cNvSpPr txBox="1">
            <a:spLocks noChangeArrowheads="1"/>
          </p:cNvSpPr>
          <p:nvPr/>
        </p:nvSpPr>
        <p:spPr bwMode="auto">
          <a:xfrm>
            <a:off x="5181600" y="3276600"/>
            <a:ext cx="28082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b="1" i="1">
                <a:solidFill>
                  <a:srgbClr val="FF0000"/>
                </a:solidFill>
                <a:latin typeface="Helvetica" pitchFamily="34" charset="0"/>
              </a:rPr>
              <a:t>1, 5, 9, or D</a:t>
            </a:r>
            <a:r>
              <a:rPr lang="en-US" sz="3200" b="1" i="1" baseline="-25000">
                <a:solidFill>
                  <a:srgbClr val="FF0000"/>
                </a:solidFill>
                <a:latin typeface="Helvetica" pitchFamily="34" charset="0"/>
              </a:rPr>
              <a:t>hex</a:t>
            </a:r>
          </a:p>
        </p:txBody>
      </p:sp>
      <p:sp>
        <p:nvSpPr>
          <p:cNvPr id="12297" name="Text Box 21"/>
          <p:cNvSpPr txBox="1">
            <a:spLocks noChangeArrowheads="1"/>
          </p:cNvSpPr>
          <p:nvPr/>
        </p:nvSpPr>
        <p:spPr bwMode="auto">
          <a:xfrm>
            <a:off x="5181600" y="3810000"/>
            <a:ext cx="28543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b="1" i="1">
                <a:solidFill>
                  <a:srgbClr val="FF0000"/>
                </a:solidFill>
                <a:latin typeface="Helvetica" pitchFamily="34" charset="0"/>
              </a:rPr>
              <a:t>2, 6, A, or E</a:t>
            </a:r>
            <a:r>
              <a:rPr lang="en-US" sz="3200" b="1" i="1" baseline="-25000">
                <a:solidFill>
                  <a:srgbClr val="FF0000"/>
                </a:solidFill>
                <a:latin typeface="Helvetica" pitchFamily="34" charset="0"/>
              </a:rPr>
              <a:t>hex</a:t>
            </a:r>
          </a:p>
        </p:txBody>
      </p:sp>
      <p:sp>
        <p:nvSpPr>
          <p:cNvPr id="12298" name="Text Box 22"/>
          <p:cNvSpPr txBox="1">
            <a:spLocks noChangeArrowheads="1"/>
          </p:cNvSpPr>
          <p:nvPr/>
        </p:nvSpPr>
        <p:spPr bwMode="auto">
          <a:xfrm>
            <a:off x="5181600" y="4343400"/>
            <a:ext cx="28305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800">
                <a:solidFill>
                  <a:schemeClr val="tx1"/>
                </a:solidFill>
                <a:latin typeface="Times New Roman" pitchFamily="18" charset="0"/>
              </a:defRPr>
            </a:lvl1pPr>
            <a:lvl2pPr marL="742950" indent="-285750" eaLnBrk="0" hangingPunct="0">
              <a:defRPr sz="2800">
                <a:solidFill>
                  <a:schemeClr val="tx1"/>
                </a:solidFill>
                <a:latin typeface="Times New Roman" pitchFamily="18" charset="0"/>
              </a:defRPr>
            </a:lvl2pPr>
            <a:lvl3pPr marL="1143000" indent="-228600" eaLnBrk="0" hangingPunct="0">
              <a:defRPr sz="2800">
                <a:solidFill>
                  <a:schemeClr val="tx1"/>
                </a:solidFill>
                <a:latin typeface="Times New Roman" pitchFamily="18" charset="0"/>
              </a:defRPr>
            </a:lvl3pPr>
            <a:lvl4pPr marL="1600200" indent="-228600" eaLnBrk="0" hangingPunct="0">
              <a:defRPr sz="2800">
                <a:solidFill>
                  <a:schemeClr val="tx1"/>
                </a:solidFill>
                <a:latin typeface="Times New Roman" pitchFamily="18" charset="0"/>
              </a:defRPr>
            </a:lvl4pPr>
            <a:lvl5pPr marL="2057400" indent="-228600" eaLnBrk="0" hangingPunct="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r>
              <a:rPr lang="en-US" sz="3200" b="1" i="1">
                <a:solidFill>
                  <a:srgbClr val="FF0000"/>
                </a:solidFill>
                <a:latin typeface="Helvetica" pitchFamily="34" charset="0"/>
              </a:rPr>
              <a:t>3, 7, B, or F</a:t>
            </a:r>
            <a:r>
              <a:rPr lang="en-US" sz="3200" b="1" i="1" baseline="-25000">
                <a:solidFill>
                  <a:srgbClr val="FF0000"/>
                </a:solidFill>
                <a:latin typeface="Helvetica" pitchFamily="34" charset="0"/>
              </a:rPr>
              <a:t>hex</a:t>
            </a:r>
          </a:p>
        </p:txBody>
      </p:sp>
      <p:sp>
        <p:nvSpPr>
          <p:cNvPr id="12299" name="Line 23"/>
          <p:cNvSpPr>
            <a:spLocks noChangeShapeType="1"/>
          </p:cNvSpPr>
          <p:nvPr/>
        </p:nvSpPr>
        <p:spPr bwMode="auto">
          <a:xfrm>
            <a:off x="2862263" y="1981200"/>
            <a:ext cx="0" cy="33528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2300" name="Line 24"/>
          <p:cNvSpPr>
            <a:spLocks noChangeShapeType="1"/>
          </p:cNvSpPr>
          <p:nvPr/>
        </p:nvSpPr>
        <p:spPr bwMode="auto">
          <a:xfrm>
            <a:off x="3624263" y="1981200"/>
            <a:ext cx="0" cy="33528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2301" name="Line 25"/>
          <p:cNvSpPr>
            <a:spLocks noChangeShapeType="1"/>
          </p:cNvSpPr>
          <p:nvPr/>
        </p:nvSpPr>
        <p:spPr bwMode="auto">
          <a:xfrm>
            <a:off x="4310063" y="1981200"/>
            <a:ext cx="0" cy="33528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522882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75537"/>
                                        </p:tgtEl>
                                        <p:attrNameLst>
                                          <p:attrName>style.visibility</p:attrName>
                                        </p:attrNameLst>
                                      </p:cBhvr>
                                      <p:to>
                                        <p:strVal val="visible"/>
                                      </p:to>
                                    </p:set>
                                    <p:anim calcmode="lin" valueType="num">
                                      <p:cBhvr additive="base">
                                        <p:cTn id="12" dur="500" fill="hold"/>
                                        <p:tgtEl>
                                          <p:spTgt spid="875537"/>
                                        </p:tgtEl>
                                        <p:attrNameLst>
                                          <p:attrName>ppt_x</p:attrName>
                                        </p:attrNameLst>
                                      </p:cBhvr>
                                      <p:tavLst>
                                        <p:tav tm="0">
                                          <p:val>
                                            <p:strVal val="0-#ppt_w/2"/>
                                          </p:val>
                                        </p:tav>
                                        <p:tav tm="100000">
                                          <p:val>
                                            <p:strVal val="#ppt_x"/>
                                          </p:val>
                                        </p:tav>
                                      </p:tavLst>
                                    </p:anim>
                                    <p:anim calcmode="lin" valueType="num">
                                      <p:cBhvr additive="base">
                                        <p:cTn id="13" dur="500" fill="hold"/>
                                        <p:tgtEl>
                                          <p:spTgt spid="8755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53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609600" y="533400"/>
            <a:ext cx="8001000" cy="1303337"/>
          </a:xfrm>
        </p:spPr>
        <p:txBody>
          <a:bodyPr>
            <a:normAutofit/>
          </a:bodyPr>
          <a:lstStyle/>
          <a:p>
            <a:r>
              <a:rPr lang="en-US" sz="3200" b="1" dirty="0" smtClean="0"/>
              <a:t>Multiplication and Division by </a:t>
            </a:r>
            <a:br>
              <a:rPr lang="en-US" sz="3200" b="1" dirty="0" smtClean="0"/>
            </a:br>
            <a:r>
              <a:rPr lang="en-US" sz="3200" b="1" dirty="0" smtClean="0"/>
              <a:t>Shifting Bits</a:t>
            </a:r>
          </a:p>
        </p:txBody>
      </p:sp>
      <p:sp>
        <p:nvSpPr>
          <p:cNvPr id="16387" name="AutoShape 3"/>
          <p:cNvSpPr>
            <a:spLocks noGrp="1" noChangeArrowheads="1"/>
          </p:cNvSpPr>
          <p:nvPr>
            <p:ph type="body" idx="4294967295"/>
          </p:nvPr>
        </p:nvSpPr>
        <p:spPr>
          <a:xfrm>
            <a:off x="685800" y="2362200"/>
            <a:ext cx="7924800" cy="3444875"/>
          </a:xfrm>
        </p:spPr>
        <p:txBody>
          <a:bodyPr/>
          <a:lstStyle/>
          <a:p>
            <a:r>
              <a:rPr lang="en-US" dirty="0" smtClean="0"/>
              <a:t>We will cover multiplication in great details later. However, some simple multiplication can be accomplished simply by </a:t>
            </a:r>
            <a:r>
              <a:rPr lang="en-US" b="1" dirty="0" smtClean="0">
                <a:solidFill>
                  <a:srgbClr val="C00000"/>
                </a:solidFill>
              </a:rPr>
              <a:t>shifting the bit sequence.</a:t>
            </a:r>
          </a:p>
        </p:txBody>
      </p:sp>
    </p:spTree>
    <p:extLst>
      <p:ext uri="{BB962C8B-B14F-4D97-AF65-F5344CB8AC3E}">
        <p14:creationId xmlns:p14="http://schemas.microsoft.com/office/powerpoint/2010/main" val="15119829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647700" y="381000"/>
            <a:ext cx="7924800" cy="685800"/>
          </a:xfrm>
        </p:spPr>
        <p:txBody>
          <a:bodyPr>
            <a:normAutofit fontScale="90000"/>
          </a:bodyPr>
          <a:lstStyle/>
          <a:p>
            <a:pPr eaLnBrk="1" hangingPunct="1"/>
            <a:r>
              <a:rPr lang="en-US" b="1" dirty="0" smtClean="0"/>
              <a:t>Registers vs. Memory</a:t>
            </a:r>
          </a:p>
        </p:txBody>
      </p:sp>
      <p:sp>
        <p:nvSpPr>
          <p:cNvPr id="13315" name="AutoShape 3"/>
          <p:cNvSpPr>
            <a:spLocks noGrp="1" noChangeArrowheads="1"/>
          </p:cNvSpPr>
          <p:nvPr>
            <p:ph type="body" idx="4294967295"/>
          </p:nvPr>
        </p:nvSpPr>
        <p:spPr>
          <a:xfrm>
            <a:off x="686932" y="990600"/>
            <a:ext cx="7848600" cy="5197475"/>
          </a:xfrm>
        </p:spPr>
        <p:txBody>
          <a:bodyPr>
            <a:normAutofit lnSpcReduction="10000"/>
          </a:bodyPr>
          <a:lstStyle/>
          <a:p>
            <a:pPr marL="203200" indent="-203200" eaLnBrk="1" hangingPunct="1"/>
            <a:r>
              <a:rPr lang="en-US" sz="2000" dirty="0" smtClean="0"/>
              <a:t>What if more variables than registers?</a:t>
            </a:r>
          </a:p>
          <a:p>
            <a:pPr marL="685800" lvl="1" indent="-190500" eaLnBrk="1" hangingPunct="1"/>
            <a:r>
              <a:rPr lang="en-US" sz="2000" dirty="0" smtClean="0"/>
              <a:t>Compiler tries to keep most frequently used variable in registers</a:t>
            </a:r>
          </a:p>
          <a:p>
            <a:pPr marL="685800" lvl="1" indent="-190500" eaLnBrk="1" hangingPunct="1"/>
            <a:r>
              <a:rPr lang="en-US" sz="2000" dirty="0" smtClean="0"/>
              <a:t>Less common in memory: </a:t>
            </a:r>
            <a:r>
              <a:rPr lang="en-US" sz="2000" u="sng" dirty="0" smtClean="0"/>
              <a:t>spilling</a:t>
            </a:r>
          </a:p>
          <a:p>
            <a:pPr marL="1143000" lvl="2" indent="-190500"/>
            <a:r>
              <a:rPr lang="en-US" dirty="0"/>
              <a:t>A "</a:t>
            </a:r>
            <a:r>
              <a:rPr lang="en-US" b="1" dirty="0"/>
              <a:t>spilled</a:t>
            </a:r>
            <a:r>
              <a:rPr lang="en-US" dirty="0"/>
              <a:t> variable" is a variable in main </a:t>
            </a:r>
            <a:r>
              <a:rPr lang="en-US" b="1" dirty="0"/>
              <a:t>memory</a:t>
            </a:r>
            <a:r>
              <a:rPr lang="en-US" dirty="0"/>
              <a:t> rather than in a CPU register.</a:t>
            </a:r>
            <a:endParaRPr lang="en-US" dirty="0" smtClean="0"/>
          </a:p>
          <a:p>
            <a:pPr marL="203200" indent="-203200" eaLnBrk="1" hangingPunct="1"/>
            <a:r>
              <a:rPr lang="en-US" sz="2000" dirty="0" smtClean="0"/>
              <a:t>Why only 32 registers?</a:t>
            </a:r>
          </a:p>
          <a:p>
            <a:pPr marL="685800" lvl="1" indent="-190500" eaLnBrk="1" hangingPunct="1"/>
            <a:r>
              <a:rPr lang="en-US" sz="2000" dirty="0" smtClean="0"/>
              <a:t>Smaller is faster</a:t>
            </a:r>
          </a:p>
          <a:p>
            <a:pPr marL="203200" indent="-203200" eaLnBrk="1" hangingPunct="1"/>
            <a:r>
              <a:rPr lang="en-US" sz="2000" dirty="0" smtClean="0"/>
              <a:t>Why not keep all variables in memory?</a:t>
            </a:r>
          </a:p>
          <a:p>
            <a:pPr marL="685800" lvl="1" indent="-190500" eaLnBrk="1" hangingPunct="1"/>
            <a:r>
              <a:rPr lang="en-US" sz="2000" dirty="0" smtClean="0"/>
              <a:t>registers are faster than memory</a:t>
            </a:r>
          </a:p>
          <a:p>
            <a:pPr marL="685800" lvl="1" indent="-190500" eaLnBrk="1" hangingPunct="1"/>
            <a:r>
              <a:rPr lang="en-US" sz="2000" dirty="0" smtClean="0"/>
              <a:t>Registers more versatile: </a:t>
            </a:r>
          </a:p>
          <a:p>
            <a:pPr marL="1257300" lvl="2" indent="-342900" eaLnBrk="1" hangingPunct="1"/>
            <a:r>
              <a:rPr lang="en-US" sz="1800" dirty="0" smtClean="0"/>
              <a:t>MIPS arithmetic instructions can read 2, operate on them, and write 1 per instruction</a:t>
            </a:r>
          </a:p>
          <a:p>
            <a:pPr marL="1257300" lvl="2" indent="-342900" eaLnBrk="1" hangingPunct="1"/>
            <a:r>
              <a:rPr lang="en-US" sz="1800" dirty="0" smtClean="0"/>
              <a:t>MIPS data transfer only read or write 1 operand per instruction, and no operation</a:t>
            </a:r>
          </a:p>
        </p:txBody>
      </p:sp>
    </p:spTree>
    <p:extLst>
      <p:ext uri="{BB962C8B-B14F-4D97-AF65-F5344CB8AC3E}">
        <p14:creationId xmlns:p14="http://schemas.microsoft.com/office/powerpoint/2010/main" val="5038207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225425" y="312738"/>
            <a:ext cx="11906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5363" name="AutoShape 3"/>
          <p:cNvSpPr>
            <a:spLocks noGrp="1" noChangeArrowheads="1"/>
          </p:cNvSpPr>
          <p:nvPr>
            <p:ph type="body" idx="4294967295"/>
          </p:nvPr>
        </p:nvSpPr>
        <p:spPr>
          <a:xfrm>
            <a:off x="838200" y="1676400"/>
            <a:ext cx="7696200" cy="4343400"/>
          </a:xfrm>
          <a:noFill/>
        </p:spPr>
        <p:txBody>
          <a:bodyPr>
            <a:normAutofit fontScale="92500" lnSpcReduction="10000"/>
          </a:bodyPr>
          <a:lstStyle/>
          <a:p>
            <a:r>
              <a:rPr lang="en-US" dirty="0" smtClean="0"/>
              <a:t>Decision making instructions</a:t>
            </a:r>
          </a:p>
          <a:p>
            <a:pPr lvl="1"/>
            <a:r>
              <a:rPr lang="en-US" dirty="0" smtClean="0"/>
              <a:t>alter the control flow,</a:t>
            </a:r>
          </a:p>
          <a:p>
            <a:pPr lvl="1"/>
            <a:r>
              <a:rPr lang="en-US" dirty="0" smtClean="0"/>
              <a:t>i.e., change the "next" instruction to be executed</a:t>
            </a:r>
            <a:br>
              <a:rPr lang="en-US" dirty="0" smtClean="0"/>
            </a:br>
            <a:endParaRPr lang="en-US" sz="1800" dirty="0" smtClean="0"/>
          </a:p>
          <a:p>
            <a:r>
              <a:rPr lang="en-US" dirty="0" smtClean="0"/>
              <a:t>MIPS </a:t>
            </a:r>
            <a:r>
              <a:rPr lang="en-US" b="1" dirty="0" smtClean="0">
                <a:solidFill>
                  <a:srgbClr val="C00000"/>
                </a:solidFill>
              </a:rPr>
              <a:t>conditional branch</a:t>
            </a:r>
            <a:r>
              <a:rPr lang="en-US" dirty="0" smtClean="0"/>
              <a:t> instructions:</a:t>
            </a:r>
            <a:br>
              <a:rPr lang="en-US" dirty="0" smtClean="0"/>
            </a:br>
            <a:endParaRPr lang="en-US" sz="1800" dirty="0" smtClean="0"/>
          </a:p>
          <a:p>
            <a:pPr>
              <a:buFontTx/>
              <a:buNone/>
            </a:pPr>
            <a:r>
              <a:rPr lang="en-US" sz="1800" dirty="0" smtClean="0">
                <a:solidFill>
                  <a:srgbClr val="0000FF"/>
                </a:solidFill>
                <a:latin typeface="Courier New" pitchFamily="49" charset="0"/>
              </a:rPr>
              <a:t>	</a:t>
            </a:r>
            <a:r>
              <a:rPr lang="en-US" sz="1800" dirty="0" err="1" smtClean="0">
                <a:solidFill>
                  <a:srgbClr val="0000FF"/>
                </a:solidFill>
                <a:latin typeface="Courier New" pitchFamily="49" charset="0"/>
              </a:rPr>
              <a:t>bne</a:t>
            </a:r>
            <a:r>
              <a:rPr lang="en-US" sz="1800" dirty="0" smtClean="0">
                <a:solidFill>
                  <a:srgbClr val="0000FF"/>
                </a:solidFill>
                <a:latin typeface="Courier New" pitchFamily="49" charset="0"/>
              </a:rPr>
              <a:t> $t0, $t1, Label : if ($t0!=$t1) go to Label</a:t>
            </a:r>
            <a:br>
              <a:rPr lang="en-US" sz="1800" dirty="0" smtClean="0">
                <a:solidFill>
                  <a:srgbClr val="0000FF"/>
                </a:solidFill>
                <a:latin typeface="Courier New" pitchFamily="49" charset="0"/>
              </a:rPr>
            </a:br>
            <a:r>
              <a:rPr lang="en-US" sz="1800" dirty="0" err="1" smtClean="0">
                <a:solidFill>
                  <a:srgbClr val="0000FF"/>
                </a:solidFill>
                <a:latin typeface="Courier New" pitchFamily="49" charset="0"/>
              </a:rPr>
              <a:t>beq</a:t>
            </a:r>
            <a:r>
              <a:rPr lang="en-US" sz="1800" dirty="0" smtClean="0">
                <a:solidFill>
                  <a:srgbClr val="0000FF"/>
                </a:solidFill>
                <a:latin typeface="Courier New" pitchFamily="49" charset="0"/>
              </a:rPr>
              <a:t> $t0, $t1, Label : if ($t0==$t1) go to Label </a:t>
            </a:r>
            <a:br>
              <a:rPr lang="en-US" sz="1800" dirty="0" smtClean="0">
                <a:solidFill>
                  <a:srgbClr val="0000FF"/>
                </a:solidFill>
                <a:latin typeface="Courier New" pitchFamily="49" charset="0"/>
              </a:rPr>
            </a:br>
            <a:endParaRPr lang="en-US" sz="1800" dirty="0" smtClean="0">
              <a:solidFill>
                <a:srgbClr val="0000FF"/>
              </a:solidFill>
            </a:endParaRPr>
          </a:p>
          <a:p>
            <a:r>
              <a:rPr lang="en-US" sz="1800" dirty="0" smtClean="0"/>
              <a:t>Example:	</a:t>
            </a:r>
            <a:r>
              <a:rPr lang="en-US" sz="1800" dirty="0" smtClean="0">
                <a:latin typeface="Courier New" pitchFamily="49" charset="0"/>
              </a:rPr>
              <a:t> if (</a:t>
            </a:r>
            <a:r>
              <a:rPr lang="en-US" sz="1800" dirty="0" err="1" smtClean="0">
                <a:latin typeface="Courier New" pitchFamily="49" charset="0"/>
              </a:rPr>
              <a:t>i</a:t>
            </a:r>
            <a:r>
              <a:rPr lang="en-US" sz="1800" dirty="0" smtClean="0">
                <a:latin typeface="Courier New" pitchFamily="49" charset="0"/>
              </a:rPr>
              <a:t>==j)   h = </a:t>
            </a:r>
            <a:r>
              <a:rPr lang="en-US" sz="1800" dirty="0" err="1" smtClean="0">
                <a:latin typeface="Courier New" pitchFamily="49" charset="0"/>
              </a:rPr>
              <a:t>i</a:t>
            </a:r>
            <a:r>
              <a:rPr lang="en-US" sz="1800" dirty="0" smtClean="0">
                <a:latin typeface="Courier New" pitchFamily="49" charset="0"/>
              </a:rPr>
              <a:t> + j; </a:t>
            </a:r>
            <a:r>
              <a:rPr lang="en-US" sz="1800" dirty="0" smtClean="0"/>
              <a:t/>
            </a:r>
            <a:br>
              <a:rPr lang="en-US" sz="1800" dirty="0" smtClean="0"/>
            </a:br>
            <a:r>
              <a:rPr lang="en-US" sz="1800" dirty="0" smtClean="0"/>
              <a:t> </a:t>
            </a:r>
            <a:br>
              <a:rPr lang="en-US" sz="1800" dirty="0" smtClean="0"/>
            </a:br>
            <a:r>
              <a:rPr lang="en-US" sz="1800" dirty="0" smtClean="0"/>
              <a:t>		</a:t>
            </a:r>
            <a:r>
              <a:rPr lang="en-US" sz="1800" dirty="0" err="1" smtClean="0">
                <a:latin typeface="Courier New" pitchFamily="49" charset="0"/>
              </a:rPr>
              <a:t>bne</a:t>
            </a:r>
            <a:r>
              <a:rPr lang="en-US" sz="1800" dirty="0" smtClean="0">
                <a:latin typeface="Courier New" pitchFamily="49" charset="0"/>
              </a:rPr>
              <a:t> $s0, $s1, Label</a:t>
            </a:r>
            <a:br>
              <a:rPr lang="en-US" sz="1800" dirty="0" smtClean="0">
                <a:latin typeface="Courier New" pitchFamily="49" charset="0"/>
              </a:rPr>
            </a:br>
            <a:r>
              <a:rPr lang="en-US" sz="1800" dirty="0" smtClean="0">
                <a:latin typeface="Courier New" pitchFamily="49" charset="0"/>
              </a:rPr>
              <a:t>		add $s3, $s0, $s1</a:t>
            </a:r>
            <a:br>
              <a:rPr lang="en-US" sz="1800" dirty="0" smtClean="0">
                <a:latin typeface="Courier New" pitchFamily="49" charset="0"/>
              </a:rPr>
            </a:br>
            <a:r>
              <a:rPr lang="en-US" sz="1800" dirty="0" smtClean="0">
                <a:latin typeface="Courier New" pitchFamily="49" charset="0"/>
              </a:rPr>
              <a:t>	Label:	....</a:t>
            </a:r>
          </a:p>
        </p:txBody>
      </p:sp>
      <p:sp>
        <p:nvSpPr>
          <p:cNvPr id="15364" name="Rectangle 4"/>
          <p:cNvSpPr>
            <a:spLocks noGrp="1" noChangeArrowheads="1"/>
          </p:cNvSpPr>
          <p:nvPr>
            <p:ph type="title" idx="4294967295"/>
          </p:nvPr>
        </p:nvSpPr>
        <p:spPr>
          <a:xfrm>
            <a:off x="533400" y="457200"/>
            <a:ext cx="8077200" cy="1303337"/>
          </a:xfrm>
          <a:noFill/>
        </p:spPr>
        <p:txBody>
          <a:bodyPr>
            <a:normAutofit/>
          </a:bodyPr>
          <a:lstStyle/>
          <a:p>
            <a:r>
              <a:rPr lang="en-US" sz="3000" b="1" dirty="0" smtClean="0"/>
              <a:t>MIPS Control Instruction I: Conditional Branch</a:t>
            </a:r>
          </a:p>
        </p:txBody>
      </p:sp>
    </p:spTree>
    <p:extLst>
      <p:ext uri="{BB962C8B-B14F-4D97-AF65-F5344CB8AC3E}">
        <p14:creationId xmlns:p14="http://schemas.microsoft.com/office/powerpoint/2010/main" val="2425751955"/>
      </p:ext>
    </p:extLst>
  </p:cSld>
  <p:clrMapOvr>
    <a:masterClrMapping/>
  </p:clrMapOvr>
  <p:transition spd="slow" advTm="200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25425" y="312738"/>
            <a:ext cx="11906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6387" name="AutoShape 3"/>
          <p:cNvSpPr>
            <a:spLocks noGrp="1" noChangeArrowheads="1"/>
          </p:cNvSpPr>
          <p:nvPr>
            <p:ph type="body" idx="4294967295"/>
          </p:nvPr>
        </p:nvSpPr>
        <p:spPr>
          <a:xfrm>
            <a:off x="914400" y="2057400"/>
            <a:ext cx="7696200" cy="3810000"/>
          </a:xfrm>
          <a:noFill/>
        </p:spPr>
        <p:txBody>
          <a:bodyPr>
            <a:normAutofit fontScale="92500" lnSpcReduction="10000"/>
          </a:bodyPr>
          <a:lstStyle/>
          <a:p>
            <a:r>
              <a:rPr lang="en-US" sz="2400" dirty="0" smtClean="0"/>
              <a:t>MIPS unconditional branch instructions:</a:t>
            </a:r>
            <a:br>
              <a:rPr lang="en-US" sz="2400" dirty="0" smtClean="0"/>
            </a:br>
            <a:r>
              <a:rPr lang="en-US" dirty="0" smtClean="0">
                <a:latin typeface="Courier New" pitchFamily="49" charset="0"/>
              </a:rPr>
              <a:t>	</a:t>
            </a:r>
            <a:r>
              <a:rPr lang="en-US" sz="1800" dirty="0" smtClean="0">
                <a:latin typeface="Courier New" pitchFamily="49" charset="0"/>
              </a:rPr>
              <a:t>j  label</a:t>
            </a:r>
            <a:endParaRPr lang="en-US" sz="1800" dirty="0" smtClean="0"/>
          </a:p>
          <a:p>
            <a:r>
              <a:rPr lang="en-US" sz="2400" dirty="0" smtClean="0"/>
              <a:t>Example:</a:t>
            </a:r>
            <a:br>
              <a:rPr lang="en-US" sz="2400" dirty="0" smtClean="0"/>
            </a:br>
            <a:r>
              <a:rPr lang="en-US" dirty="0" smtClean="0"/>
              <a:t>	</a:t>
            </a:r>
            <a:r>
              <a:rPr lang="en-US" sz="1800" dirty="0" smtClean="0">
                <a:latin typeface="Courier New" pitchFamily="49" charset="0"/>
              </a:rPr>
              <a:t>if (</a:t>
            </a:r>
            <a:r>
              <a:rPr lang="en-US" sz="1800" dirty="0" err="1" smtClean="0">
                <a:latin typeface="Courier New" pitchFamily="49" charset="0"/>
              </a:rPr>
              <a:t>i</a:t>
            </a:r>
            <a:r>
              <a:rPr lang="en-US" sz="1800" dirty="0" smtClean="0">
                <a:latin typeface="Courier New" pitchFamily="49" charset="0"/>
              </a:rPr>
              <a:t>!=j) 		</a:t>
            </a:r>
            <a:r>
              <a:rPr lang="en-US" sz="1800" dirty="0" err="1" smtClean="0">
                <a:latin typeface="Courier New" pitchFamily="49" charset="0"/>
              </a:rPr>
              <a:t>beq</a:t>
            </a:r>
            <a:r>
              <a:rPr lang="en-US" sz="1800" dirty="0" smtClean="0">
                <a:latin typeface="Courier New" pitchFamily="49" charset="0"/>
              </a:rPr>
              <a:t> $s4, $s5, Lab1</a:t>
            </a:r>
            <a:br>
              <a:rPr lang="en-US" sz="1800" dirty="0" smtClean="0">
                <a:latin typeface="Courier New" pitchFamily="49" charset="0"/>
              </a:rPr>
            </a:br>
            <a:r>
              <a:rPr lang="en-US" sz="1800" dirty="0" smtClean="0">
                <a:latin typeface="Courier New" pitchFamily="49" charset="0"/>
              </a:rPr>
              <a:t>	    h=</a:t>
            </a:r>
            <a:r>
              <a:rPr lang="en-US" sz="1800" dirty="0" err="1" smtClean="0">
                <a:latin typeface="Courier New" pitchFamily="49" charset="0"/>
              </a:rPr>
              <a:t>i+j</a:t>
            </a:r>
            <a:r>
              <a:rPr lang="en-US" sz="1800" dirty="0" smtClean="0">
                <a:latin typeface="Courier New" pitchFamily="49" charset="0"/>
              </a:rPr>
              <a:t>;		add $s3, $s4, $s5</a:t>
            </a:r>
            <a:br>
              <a:rPr lang="en-US" sz="1800" dirty="0" smtClean="0">
                <a:latin typeface="Courier New" pitchFamily="49" charset="0"/>
              </a:rPr>
            </a:br>
            <a:r>
              <a:rPr lang="en-US" sz="1800" dirty="0" smtClean="0">
                <a:latin typeface="Courier New" pitchFamily="49" charset="0"/>
              </a:rPr>
              <a:t>	else 			j Lab2</a:t>
            </a:r>
            <a:br>
              <a:rPr lang="en-US" sz="1800" dirty="0" smtClean="0">
                <a:latin typeface="Courier New" pitchFamily="49" charset="0"/>
              </a:rPr>
            </a:br>
            <a:r>
              <a:rPr lang="en-US" sz="1800" dirty="0" smtClean="0">
                <a:latin typeface="Courier New" pitchFamily="49" charset="0"/>
              </a:rPr>
              <a:t>	    h=</a:t>
            </a:r>
            <a:r>
              <a:rPr lang="en-US" sz="1800" dirty="0" err="1" smtClean="0">
                <a:latin typeface="Courier New" pitchFamily="49" charset="0"/>
              </a:rPr>
              <a:t>i</a:t>
            </a:r>
            <a:r>
              <a:rPr lang="en-US" sz="1800" dirty="0" smtClean="0">
                <a:latin typeface="Courier New" pitchFamily="49" charset="0"/>
              </a:rPr>
              <a:t>-j;		Lab1:	sub $s3, $s4, $s5</a:t>
            </a:r>
            <a:br>
              <a:rPr lang="en-US" sz="1800" dirty="0" smtClean="0">
                <a:latin typeface="Courier New" pitchFamily="49" charset="0"/>
              </a:rPr>
            </a:br>
            <a:r>
              <a:rPr lang="en-US" sz="1800" dirty="0" smtClean="0">
                <a:latin typeface="Courier New" pitchFamily="49" charset="0"/>
              </a:rPr>
              <a:t>				   Lab2:	...</a:t>
            </a:r>
          </a:p>
          <a:p>
            <a:r>
              <a:rPr lang="en-US" sz="2400" dirty="0" smtClean="0"/>
              <a:t>Technically, it’s the same as:</a:t>
            </a:r>
          </a:p>
          <a:p>
            <a:pPr lvl="1">
              <a:buFontTx/>
              <a:buNone/>
            </a:pPr>
            <a:r>
              <a:rPr lang="en-US" sz="1800" dirty="0" smtClean="0">
                <a:latin typeface="Courier New" pitchFamily="49" charset="0"/>
              </a:rPr>
              <a:t>		</a:t>
            </a:r>
            <a:r>
              <a:rPr lang="en-US" sz="1800" dirty="0" err="1" smtClean="0">
                <a:latin typeface="Courier New" pitchFamily="49" charset="0"/>
              </a:rPr>
              <a:t>beq</a:t>
            </a:r>
            <a:r>
              <a:rPr lang="en-US" sz="1800" dirty="0" smtClean="0">
                <a:latin typeface="Courier New" pitchFamily="49" charset="0"/>
              </a:rPr>
              <a:t>	  $0,$0,label</a:t>
            </a:r>
          </a:p>
          <a:p>
            <a:pPr lvl="1">
              <a:buFontTx/>
              <a:buNone/>
            </a:pPr>
            <a:r>
              <a:rPr lang="en-US" dirty="0" smtClean="0"/>
              <a:t>since it always satisfies the condition.</a:t>
            </a:r>
          </a:p>
        </p:txBody>
      </p:sp>
      <p:sp>
        <p:nvSpPr>
          <p:cNvPr id="16388" name="Rectangle 4"/>
          <p:cNvSpPr>
            <a:spLocks noGrp="1" noChangeArrowheads="1"/>
          </p:cNvSpPr>
          <p:nvPr>
            <p:ph type="title" idx="4294967295"/>
          </p:nvPr>
        </p:nvSpPr>
        <p:spPr>
          <a:xfrm>
            <a:off x="609600" y="533400"/>
            <a:ext cx="8001000" cy="1303337"/>
          </a:xfrm>
          <a:noFill/>
        </p:spPr>
        <p:txBody>
          <a:bodyPr>
            <a:normAutofit/>
          </a:bodyPr>
          <a:lstStyle/>
          <a:p>
            <a:r>
              <a:rPr lang="en-US" sz="3200" b="1" dirty="0" smtClean="0"/>
              <a:t>MIPS Control Instruction II: Unconditional Jump</a:t>
            </a:r>
          </a:p>
        </p:txBody>
      </p:sp>
    </p:spTree>
    <p:extLst>
      <p:ext uri="{BB962C8B-B14F-4D97-AF65-F5344CB8AC3E}">
        <p14:creationId xmlns:p14="http://schemas.microsoft.com/office/powerpoint/2010/main" val="3190777802"/>
      </p:ext>
    </p:extLst>
  </p:cSld>
  <p:clrMapOvr>
    <a:masterClrMapping/>
  </p:clrMapOvr>
  <p:transition spd="slow" advTm="2000"/>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609600" y="533400"/>
            <a:ext cx="8001000" cy="838200"/>
          </a:xfrm>
        </p:spPr>
        <p:txBody>
          <a:bodyPr/>
          <a:lstStyle/>
          <a:p>
            <a:r>
              <a:rPr lang="en-US" sz="2400" b="1" dirty="0" smtClean="0"/>
              <a:t>Example: Compiling C </a:t>
            </a:r>
            <a:r>
              <a:rPr lang="en-US" sz="2400" b="1" dirty="0" smtClean="0">
                <a:latin typeface="Courier New" pitchFamily="49" charset="0"/>
              </a:rPr>
              <a:t>if</a:t>
            </a:r>
            <a:r>
              <a:rPr lang="en-US" sz="2400" b="1" dirty="0" smtClean="0"/>
              <a:t> into MIPS (1/2)</a:t>
            </a:r>
          </a:p>
        </p:txBody>
      </p:sp>
      <p:sp>
        <p:nvSpPr>
          <p:cNvPr id="17411" name="AutoShape 3"/>
          <p:cNvSpPr>
            <a:spLocks noGrp="1" noChangeArrowheads="1"/>
          </p:cNvSpPr>
          <p:nvPr>
            <p:ph type="body" idx="4294967295"/>
          </p:nvPr>
        </p:nvSpPr>
        <p:spPr>
          <a:xfrm>
            <a:off x="838200" y="1219200"/>
            <a:ext cx="8305800" cy="5045075"/>
          </a:xfrm>
        </p:spPr>
        <p:txBody>
          <a:bodyPr/>
          <a:lstStyle/>
          <a:p>
            <a:pPr marL="193675" indent="-193675" defTabSz="873125"/>
            <a:r>
              <a:rPr lang="en-US" dirty="0" smtClean="0"/>
              <a:t>Compile by hand</a:t>
            </a:r>
            <a:endParaRPr lang="en-US" dirty="0" smtClean="0">
              <a:latin typeface="Courier New" pitchFamily="49" charset="0"/>
            </a:endParaRPr>
          </a:p>
          <a:p>
            <a:pPr marL="484188" lvl="1" indent="-180975" defTabSz="873125">
              <a:buFontTx/>
              <a:buNone/>
            </a:pPr>
            <a:r>
              <a:rPr lang="en-US" dirty="0" smtClean="0">
                <a:latin typeface="Courier New" pitchFamily="49" charset="0"/>
              </a:rPr>
              <a:t>	if (</a:t>
            </a:r>
            <a:r>
              <a:rPr lang="en-US" dirty="0" err="1" smtClean="0">
                <a:latin typeface="Courier New" pitchFamily="49" charset="0"/>
              </a:rPr>
              <a:t>i</a:t>
            </a:r>
            <a:r>
              <a:rPr lang="en-US" dirty="0" smtClean="0">
                <a:latin typeface="Courier New" pitchFamily="49" charset="0"/>
              </a:rPr>
              <a:t> == j) f=</a:t>
            </a:r>
            <a:r>
              <a:rPr lang="en-US" dirty="0" err="1" smtClean="0">
                <a:latin typeface="Courier New" pitchFamily="49" charset="0"/>
              </a:rPr>
              <a:t>g+h</a:t>
            </a:r>
            <a:r>
              <a:rPr lang="en-US" dirty="0" smtClean="0">
                <a:latin typeface="Courier New" pitchFamily="49" charset="0"/>
              </a:rPr>
              <a:t>; </a:t>
            </a:r>
            <a:br>
              <a:rPr lang="en-US" dirty="0" smtClean="0">
                <a:latin typeface="Courier New" pitchFamily="49" charset="0"/>
              </a:rPr>
            </a:br>
            <a:r>
              <a:rPr lang="en-US" dirty="0" smtClean="0">
                <a:latin typeface="Courier New" pitchFamily="49" charset="0"/>
              </a:rPr>
              <a:t>else f=g-h;</a:t>
            </a:r>
          </a:p>
          <a:p>
            <a:pPr marL="193675" indent="-193675" defTabSz="873125">
              <a:buFontTx/>
              <a:buNone/>
            </a:pPr>
            <a:endParaRPr lang="en-US" dirty="0" smtClean="0"/>
          </a:p>
          <a:p>
            <a:pPr marL="193675" indent="-193675" defTabSz="873125"/>
            <a:r>
              <a:rPr lang="en-US" dirty="0" smtClean="0"/>
              <a:t>Use this mapping:</a:t>
            </a:r>
            <a:br>
              <a:rPr lang="en-US" dirty="0" smtClean="0"/>
            </a:br>
            <a:r>
              <a:rPr lang="en-US" dirty="0" smtClean="0"/>
              <a:t/>
            </a:r>
            <a:br>
              <a:rPr lang="en-US" dirty="0" smtClean="0"/>
            </a:br>
            <a:r>
              <a:rPr lang="en-US" sz="2400" dirty="0" smtClean="0">
                <a:latin typeface="Courier New" pitchFamily="49" charset="0"/>
              </a:rPr>
              <a:t>f</a:t>
            </a:r>
            <a:r>
              <a:rPr lang="en-US" sz="2400" dirty="0" smtClean="0"/>
              <a:t>: </a:t>
            </a:r>
            <a:r>
              <a:rPr lang="en-US" sz="2400" dirty="0" smtClean="0">
                <a:latin typeface="Courier New" pitchFamily="49" charset="0"/>
              </a:rPr>
              <a:t>$s0</a:t>
            </a:r>
            <a:r>
              <a:rPr lang="en-US" sz="2400" dirty="0" smtClean="0"/>
              <a:t/>
            </a:r>
            <a:br>
              <a:rPr lang="en-US" sz="2400" dirty="0" smtClean="0"/>
            </a:br>
            <a:r>
              <a:rPr lang="en-US" sz="2400" dirty="0" smtClean="0">
                <a:latin typeface="Courier New" pitchFamily="49" charset="0"/>
              </a:rPr>
              <a:t>g</a:t>
            </a:r>
            <a:r>
              <a:rPr lang="en-US" sz="2400" dirty="0" smtClean="0"/>
              <a:t>: </a:t>
            </a:r>
            <a:r>
              <a:rPr lang="en-US" sz="2400" dirty="0" smtClean="0">
                <a:latin typeface="Courier New" pitchFamily="49" charset="0"/>
              </a:rPr>
              <a:t>$s1</a:t>
            </a:r>
            <a:br>
              <a:rPr lang="en-US" sz="2400" dirty="0" smtClean="0">
                <a:latin typeface="Courier New" pitchFamily="49" charset="0"/>
              </a:rPr>
            </a:br>
            <a:r>
              <a:rPr lang="en-US" sz="2400" dirty="0" smtClean="0">
                <a:latin typeface="Courier New" pitchFamily="49" charset="0"/>
              </a:rPr>
              <a:t>h</a:t>
            </a:r>
            <a:r>
              <a:rPr lang="en-US" sz="2400" dirty="0" smtClean="0"/>
              <a:t>: </a:t>
            </a:r>
            <a:r>
              <a:rPr lang="en-US" sz="2400" dirty="0" smtClean="0">
                <a:latin typeface="Courier New" pitchFamily="49" charset="0"/>
              </a:rPr>
              <a:t>$s2</a:t>
            </a:r>
            <a:r>
              <a:rPr lang="en-US" sz="2400" dirty="0" smtClean="0"/>
              <a:t/>
            </a:r>
            <a:br>
              <a:rPr lang="en-US" sz="2400" dirty="0" smtClean="0"/>
            </a:br>
            <a:r>
              <a:rPr lang="en-US" sz="2400" dirty="0" smtClean="0">
                <a:latin typeface="Courier New" pitchFamily="49" charset="0"/>
              </a:rPr>
              <a:t>i</a:t>
            </a:r>
            <a:r>
              <a:rPr lang="en-US" sz="2400" dirty="0" smtClean="0"/>
              <a:t>: </a:t>
            </a:r>
            <a:r>
              <a:rPr lang="en-US" sz="2400" dirty="0" smtClean="0">
                <a:latin typeface="Courier New" pitchFamily="49" charset="0"/>
              </a:rPr>
              <a:t>$s3</a:t>
            </a:r>
            <a:r>
              <a:rPr lang="en-US" sz="2400" dirty="0" smtClean="0"/>
              <a:t/>
            </a:r>
            <a:br>
              <a:rPr lang="en-US" sz="2400" dirty="0" smtClean="0"/>
            </a:br>
            <a:r>
              <a:rPr lang="en-US" sz="2400" dirty="0" smtClean="0">
                <a:latin typeface="Courier New" pitchFamily="49" charset="0"/>
              </a:rPr>
              <a:t>j</a:t>
            </a:r>
            <a:r>
              <a:rPr lang="en-US" sz="2400" dirty="0" smtClean="0"/>
              <a:t>: </a:t>
            </a:r>
            <a:r>
              <a:rPr lang="en-US" sz="2400" dirty="0" smtClean="0">
                <a:latin typeface="Courier New" pitchFamily="49" charset="0"/>
              </a:rPr>
              <a:t>$s4</a:t>
            </a:r>
            <a:endParaRPr lang="en-US" sz="2400" dirty="0" smtClean="0"/>
          </a:p>
        </p:txBody>
      </p:sp>
      <p:grpSp>
        <p:nvGrpSpPr>
          <p:cNvPr id="17412" name="Group 4"/>
          <p:cNvGrpSpPr>
            <a:grpSpLocks/>
          </p:cNvGrpSpPr>
          <p:nvPr/>
        </p:nvGrpSpPr>
        <p:grpSpPr bwMode="auto">
          <a:xfrm>
            <a:off x="4572000" y="2209800"/>
            <a:ext cx="3706813" cy="2768600"/>
            <a:chOff x="3119" y="480"/>
            <a:chExt cx="2335" cy="1744"/>
          </a:xfrm>
        </p:grpSpPr>
        <p:sp>
          <p:nvSpPr>
            <p:cNvPr id="17413" name="Text Box 5"/>
            <p:cNvSpPr txBox="1">
              <a:spLocks noChangeArrowheads="1"/>
            </p:cNvSpPr>
            <p:nvPr/>
          </p:nvSpPr>
          <p:spPr bwMode="auto">
            <a:xfrm>
              <a:off x="4176" y="1949"/>
              <a:ext cx="44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r>
                <a:rPr lang="en-US" sz="2300" b="1">
                  <a:solidFill>
                    <a:schemeClr val="accent1"/>
                  </a:solidFill>
                  <a:latin typeface="Helvetica" pitchFamily="34" charset="0"/>
                </a:rPr>
                <a:t>Exit</a:t>
              </a:r>
            </a:p>
          </p:txBody>
        </p:sp>
        <p:sp>
          <p:nvSpPr>
            <p:cNvPr id="17414" name="AutoShape 6"/>
            <p:cNvSpPr>
              <a:spLocks noChangeArrowheads="1"/>
            </p:cNvSpPr>
            <p:nvPr/>
          </p:nvSpPr>
          <p:spPr bwMode="auto">
            <a:xfrm>
              <a:off x="3745" y="624"/>
              <a:ext cx="1055" cy="480"/>
            </a:xfrm>
            <a:prstGeom prst="flowChartDecision">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15" name="Text Box 7"/>
            <p:cNvSpPr txBox="1">
              <a:spLocks noChangeArrowheads="1"/>
            </p:cNvSpPr>
            <p:nvPr/>
          </p:nvSpPr>
          <p:spPr bwMode="auto">
            <a:xfrm>
              <a:off x="3840" y="728"/>
              <a:ext cx="88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r>
                <a:rPr lang="en-US" sz="2300" b="1" dirty="0" err="1">
                  <a:latin typeface="Courier New" pitchFamily="49" charset="0"/>
                </a:rPr>
                <a:t>i</a:t>
              </a:r>
              <a:r>
                <a:rPr lang="en-US" sz="2300" b="1" dirty="0">
                  <a:latin typeface="Courier New" pitchFamily="49" charset="0"/>
                </a:rPr>
                <a:t> == j?</a:t>
              </a:r>
            </a:p>
          </p:txBody>
        </p:sp>
        <p:sp>
          <p:nvSpPr>
            <p:cNvPr id="17416" name="Text Box 8"/>
            <p:cNvSpPr txBox="1">
              <a:spLocks noChangeArrowheads="1"/>
            </p:cNvSpPr>
            <p:nvPr/>
          </p:nvSpPr>
          <p:spPr bwMode="auto">
            <a:xfrm>
              <a:off x="3238" y="1304"/>
              <a:ext cx="678" cy="2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r>
                <a:rPr lang="en-US" sz="2300" b="1">
                  <a:latin typeface="Courier New" pitchFamily="49" charset="0"/>
                </a:rPr>
                <a:t>f=g+h</a:t>
              </a:r>
            </a:p>
          </p:txBody>
        </p:sp>
        <p:sp>
          <p:nvSpPr>
            <p:cNvPr id="17417" name="Text Box 9"/>
            <p:cNvSpPr txBox="1">
              <a:spLocks noChangeArrowheads="1"/>
            </p:cNvSpPr>
            <p:nvPr/>
          </p:nvSpPr>
          <p:spPr bwMode="auto">
            <a:xfrm>
              <a:off x="4342" y="1304"/>
              <a:ext cx="678" cy="2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r>
                <a:rPr lang="en-US" sz="2300" b="1">
                  <a:latin typeface="Courier New" pitchFamily="49" charset="0"/>
                </a:rPr>
                <a:t>f=g-h</a:t>
              </a:r>
            </a:p>
          </p:txBody>
        </p:sp>
        <p:sp>
          <p:nvSpPr>
            <p:cNvPr id="17418" name="Line 10"/>
            <p:cNvSpPr>
              <a:spLocks noChangeShapeType="1"/>
            </p:cNvSpPr>
            <p:nvPr/>
          </p:nvSpPr>
          <p:spPr bwMode="auto">
            <a:xfrm>
              <a:off x="4800" y="864"/>
              <a:ext cx="0" cy="43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9" name="Line 11"/>
            <p:cNvSpPr>
              <a:spLocks noChangeShapeType="1"/>
            </p:cNvSpPr>
            <p:nvPr/>
          </p:nvSpPr>
          <p:spPr bwMode="auto">
            <a:xfrm>
              <a:off x="3745" y="864"/>
              <a:ext cx="0" cy="43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0" name="Line 12"/>
            <p:cNvSpPr>
              <a:spLocks noChangeShapeType="1"/>
            </p:cNvSpPr>
            <p:nvPr/>
          </p:nvSpPr>
          <p:spPr bwMode="auto">
            <a:xfrm>
              <a:off x="3745" y="1584"/>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1" name="Line 13"/>
            <p:cNvSpPr>
              <a:spLocks noChangeShapeType="1"/>
            </p:cNvSpPr>
            <p:nvPr/>
          </p:nvSpPr>
          <p:spPr bwMode="auto">
            <a:xfrm flipH="1">
              <a:off x="4800" y="1584"/>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2" name="Line 14"/>
            <p:cNvSpPr>
              <a:spLocks noChangeShapeType="1"/>
            </p:cNvSpPr>
            <p:nvPr/>
          </p:nvSpPr>
          <p:spPr bwMode="auto">
            <a:xfrm>
              <a:off x="3745" y="1776"/>
              <a:ext cx="107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3" name="Line 15"/>
            <p:cNvSpPr>
              <a:spLocks noChangeShapeType="1"/>
            </p:cNvSpPr>
            <p:nvPr/>
          </p:nvSpPr>
          <p:spPr bwMode="auto">
            <a:xfrm>
              <a:off x="4294" y="1776"/>
              <a:ext cx="0"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4" name="Text Box 16"/>
            <p:cNvSpPr txBox="1">
              <a:spLocks noChangeArrowheads="1"/>
            </p:cNvSpPr>
            <p:nvPr/>
          </p:nvSpPr>
          <p:spPr bwMode="auto">
            <a:xfrm>
              <a:off x="4753" y="586"/>
              <a:ext cx="701"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pPr algn="ctr"/>
              <a:r>
                <a:rPr lang="en-US" sz="2300" b="1">
                  <a:solidFill>
                    <a:schemeClr val="accent1"/>
                  </a:solidFill>
                  <a:latin typeface="Helvetica" pitchFamily="34" charset="0"/>
                </a:rPr>
                <a:t>(false) </a:t>
              </a:r>
              <a:br>
                <a:rPr lang="en-US" sz="2300" b="1">
                  <a:solidFill>
                    <a:schemeClr val="accent1"/>
                  </a:solidFill>
                  <a:latin typeface="Helvetica" pitchFamily="34" charset="0"/>
                </a:rPr>
              </a:br>
              <a:r>
                <a:rPr lang="en-US" sz="2300" b="1">
                  <a:solidFill>
                    <a:schemeClr val="accent1"/>
                  </a:solidFill>
                  <a:latin typeface="Helvetica" pitchFamily="34" charset="0"/>
                </a:rPr>
                <a:t>i != j</a:t>
              </a:r>
            </a:p>
          </p:txBody>
        </p:sp>
        <p:sp>
          <p:nvSpPr>
            <p:cNvPr id="17425" name="Text Box 17"/>
            <p:cNvSpPr txBox="1">
              <a:spLocks noChangeArrowheads="1"/>
            </p:cNvSpPr>
            <p:nvPr/>
          </p:nvSpPr>
          <p:spPr bwMode="auto">
            <a:xfrm>
              <a:off x="3119" y="634"/>
              <a:ext cx="63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pPr algn="ctr"/>
              <a:r>
                <a:rPr lang="en-US" sz="2300" b="1">
                  <a:solidFill>
                    <a:schemeClr val="accent1"/>
                  </a:solidFill>
                  <a:latin typeface="Helvetica" pitchFamily="34" charset="0"/>
                </a:rPr>
                <a:t>(true) </a:t>
              </a:r>
              <a:br>
                <a:rPr lang="en-US" sz="2300" b="1">
                  <a:solidFill>
                    <a:schemeClr val="accent1"/>
                  </a:solidFill>
                  <a:latin typeface="Helvetica" pitchFamily="34" charset="0"/>
                </a:rPr>
              </a:br>
              <a:r>
                <a:rPr lang="en-US" sz="2300" b="1">
                  <a:solidFill>
                    <a:schemeClr val="accent1"/>
                  </a:solidFill>
                  <a:latin typeface="Helvetica" pitchFamily="34" charset="0"/>
                </a:rPr>
                <a:t>i == j</a:t>
              </a:r>
            </a:p>
          </p:txBody>
        </p:sp>
        <p:sp>
          <p:nvSpPr>
            <p:cNvPr id="17426" name="Line 18"/>
            <p:cNvSpPr>
              <a:spLocks noChangeShapeType="1"/>
            </p:cNvSpPr>
            <p:nvPr/>
          </p:nvSpPr>
          <p:spPr bwMode="auto">
            <a:xfrm>
              <a:off x="4273" y="480"/>
              <a:ext cx="0" cy="1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1987792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685800" y="457200"/>
            <a:ext cx="7924800" cy="685800"/>
          </a:xfrm>
        </p:spPr>
        <p:txBody>
          <a:bodyPr/>
          <a:lstStyle/>
          <a:p>
            <a:r>
              <a:rPr lang="en-US" sz="2400" b="1" dirty="0" smtClean="0"/>
              <a:t>Example: Compiling C </a:t>
            </a:r>
            <a:r>
              <a:rPr lang="en-US" sz="2400" b="1" dirty="0" smtClean="0">
                <a:latin typeface="Courier New" pitchFamily="49" charset="0"/>
              </a:rPr>
              <a:t>if</a:t>
            </a:r>
            <a:r>
              <a:rPr lang="en-US" sz="2400" b="1" dirty="0" smtClean="0"/>
              <a:t> into MIPS (2/2)</a:t>
            </a:r>
          </a:p>
        </p:txBody>
      </p:sp>
      <p:sp>
        <p:nvSpPr>
          <p:cNvPr id="18435" name="AutoShape 3"/>
          <p:cNvSpPr>
            <a:spLocks noGrp="1" noChangeArrowheads="1"/>
          </p:cNvSpPr>
          <p:nvPr>
            <p:ph type="body" idx="4294967295"/>
          </p:nvPr>
        </p:nvSpPr>
        <p:spPr>
          <a:xfrm>
            <a:off x="609600" y="3048000"/>
            <a:ext cx="8153400" cy="3328987"/>
          </a:xfrm>
          <a:solidFill>
            <a:schemeClr val="bg1"/>
          </a:solidFill>
        </p:spPr>
        <p:txBody>
          <a:bodyPr/>
          <a:lstStyle/>
          <a:p>
            <a:pPr marL="0" indent="0" defTabSz="873125"/>
            <a:r>
              <a:rPr lang="en-US" sz="2400" dirty="0" smtClean="0"/>
              <a:t>Final compiled MIPS code:</a:t>
            </a:r>
            <a:endParaRPr lang="en-US" sz="2400" dirty="0" smtClean="0">
              <a:latin typeface="Courier New" pitchFamily="49" charset="0"/>
            </a:endParaRPr>
          </a:p>
          <a:p>
            <a:pPr marL="0" indent="0" defTabSz="873125">
              <a:buFontTx/>
              <a:buNone/>
            </a:pPr>
            <a:r>
              <a:rPr lang="en-US" sz="1800" b="1" dirty="0" smtClean="0">
                <a:latin typeface="Courier New" pitchFamily="49" charset="0"/>
              </a:rPr>
              <a:t>	</a:t>
            </a:r>
            <a:r>
              <a:rPr lang="en-US" sz="1800" b="1" dirty="0" err="1" smtClean="0">
                <a:latin typeface="Courier New" pitchFamily="49" charset="0"/>
              </a:rPr>
              <a:t>beq</a:t>
            </a:r>
            <a:r>
              <a:rPr lang="en-US" sz="1800" b="1" dirty="0" smtClean="0">
                <a:latin typeface="Courier New" pitchFamily="49" charset="0"/>
              </a:rPr>
              <a:t> $s3,$s4,True  </a:t>
            </a:r>
            <a:r>
              <a:rPr lang="en-US" sz="1800" b="1" i="1" dirty="0" smtClean="0">
                <a:solidFill>
                  <a:srgbClr val="C00000"/>
                </a:solidFill>
                <a:latin typeface="Courier New" pitchFamily="49" charset="0"/>
              </a:rPr>
              <a:t># branch </a:t>
            </a:r>
            <a:r>
              <a:rPr lang="en-US" sz="1800" b="1" i="1" dirty="0" err="1" smtClean="0">
                <a:solidFill>
                  <a:srgbClr val="C00000"/>
                </a:solidFill>
                <a:latin typeface="Courier New" pitchFamily="49" charset="0"/>
              </a:rPr>
              <a:t>i</a:t>
            </a:r>
            <a:r>
              <a:rPr lang="en-US" sz="1800" b="1" i="1" dirty="0" smtClean="0">
                <a:solidFill>
                  <a:srgbClr val="C00000"/>
                </a:solidFill>
                <a:latin typeface="Courier New" pitchFamily="49" charset="0"/>
              </a:rPr>
              <a:t>==j</a:t>
            </a:r>
            <a:r>
              <a:rPr lang="en-US" sz="1800" b="1" dirty="0" smtClean="0">
                <a:solidFill>
                  <a:srgbClr val="C00000"/>
                </a:solidFill>
                <a:latin typeface="Courier New" pitchFamily="49" charset="0"/>
              </a:rPr>
              <a:t/>
            </a:r>
            <a:br>
              <a:rPr lang="en-US" sz="1800" b="1" dirty="0" smtClean="0">
                <a:solidFill>
                  <a:srgbClr val="C00000"/>
                </a:solidFill>
                <a:latin typeface="Courier New" pitchFamily="49" charset="0"/>
              </a:rPr>
            </a:br>
            <a:r>
              <a:rPr lang="en-US" sz="1800" b="1" dirty="0" smtClean="0">
                <a:latin typeface="Courier New" pitchFamily="49" charset="0"/>
              </a:rPr>
              <a:t>	sub $s0,$s1,$s2   </a:t>
            </a:r>
            <a:r>
              <a:rPr lang="en-US" sz="1800" b="1" i="1" dirty="0" smtClean="0">
                <a:solidFill>
                  <a:srgbClr val="C00000"/>
                </a:solidFill>
                <a:latin typeface="Courier New" pitchFamily="49" charset="0"/>
              </a:rPr>
              <a:t># f=g-h(false)</a:t>
            </a:r>
            <a:r>
              <a:rPr lang="en-US" sz="1800" b="1" dirty="0" smtClean="0">
                <a:solidFill>
                  <a:srgbClr val="C00000"/>
                </a:solidFill>
                <a:latin typeface="Courier New" pitchFamily="49" charset="0"/>
              </a:rPr>
              <a:t/>
            </a:r>
            <a:br>
              <a:rPr lang="en-US" sz="1800" b="1" dirty="0" smtClean="0">
                <a:solidFill>
                  <a:srgbClr val="C00000"/>
                </a:solidFill>
                <a:latin typeface="Courier New" pitchFamily="49" charset="0"/>
              </a:rPr>
            </a:br>
            <a:r>
              <a:rPr lang="en-US" sz="1800" b="1" dirty="0" smtClean="0">
                <a:latin typeface="Courier New" pitchFamily="49" charset="0"/>
              </a:rPr>
              <a:t>	j   Fin           </a:t>
            </a:r>
            <a:r>
              <a:rPr lang="en-US" sz="1800" b="1" i="1" dirty="0" smtClean="0">
                <a:solidFill>
                  <a:srgbClr val="C00000"/>
                </a:solidFill>
                <a:latin typeface="Courier New" pitchFamily="49" charset="0"/>
              </a:rPr>
              <a:t># </a:t>
            </a:r>
            <a:r>
              <a:rPr lang="en-US" sz="1800" b="1" i="1" dirty="0" err="1" smtClean="0">
                <a:solidFill>
                  <a:srgbClr val="C00000"/>
                </a:solidFill>
                <a:latin typeface="Courier New" pitchFamily="49" charset="0"/>
              </a:rPr>
              <a:t>goto</a:t>
            </a:r>
            <a:r>
              <a:rPr lang="en-US" sz="1800" b="1" i="1" dirty="0" smtClean="0">
                <a:solidFill>
                  <a:srgbClr val="C00000"/>
                </a:solidFill>
                <a:latin typeface="Courier New" pitchFamily="49" charset="0"/>
              </a:rPr>
              <a:t> Fin</a:t>
            </a:r>
            <a:r>
              <a:rPr lang="en-US" sz="1800" b="1" dirty="0" smtClean="0">
                <a:solidFill>
                  <a:srgbClr val="C00000"/>
                </a:solidFill>
                <a:latin typeface="Courier New" pitchFamily="49" charset="0"/>
              </a:rPr>
              <a:t/>
            </a:r>
            <a:br>
              <a:rPr lang="en-US" sz="1800" b="1" dirty="0" smtClean="0">
                <a:solidFill>
                  <a:srgbClr val="C00000"/>
                </a:solidFill>
                <a:latin typeface="Courier New" pitchFamily="49" charset="0"/>
              </a:rPr>
            </a:br>
            <a:r>
              <a:rPr lang="en-US" sz="1800" b="1" dirty="0" smtClean="0">
                <a:latin typeface="Courier New" pitchFamily="49" charset="0"/>
              </a:rPr>
              <a:t>True: add $s0,$s1,$s2   </a:t>
            </a:r>
            <a:r>
              <a:rPr lang="en-US" sz="1800" b="1" i="1" dirty="0" smtClean="0">
                <a:solidFill>
                  <a:srgbClr val="C00000"/>
                </a:solidFill>
                <a:latin typeface="Courier New" pitchFamily="49" charset="0"/>
              </a:rPr>
              <a:t># f=</a:t>
            </a:r>
            <a:r>
              <a:rPr lang="en-US" sz="1800" b="1" i="1" dirty="0" err="1" smtClean="0">
                <a:solidFill>
                  <a:srgbClr val="C00000"/>
                </a:solidFill>
                <a:latin typeface="Courier New" pitchFamily="49" charset="0"/>
              </a:rPr>
              <a:t>g+h</a:t>
            </a:r>
            <a:r>
              <a:rPr lang="en-US" sz="1800" b="1" i="1" dirty="0" smtClean="0">
                <a:solidFill>
                  <a:srgbClr val="C00000"/>
                </a:solidFill>
                <a:latin typeface="Courier New" pitchFamily="49" charset="0"/>
              </a:rPr>
              <a:t> (true)</a:t>
            </a:r>
            <a:r>
              <a:rPr lang="en-US" sz="1800" dirty="0" smtClean="0">
                <a:solidFill>
                  <a:srgbClr val="C00000"/>
                </a:solidFill>
                <a:latin typeface="Courier New" pitchFamily="49" charset="0"/>
              </a:rPr>
              <a:t/>
            </a:r>
            <a:br>
              <a:rPr lang="en-US" sz="1800" dirty="0" smtClean="0">
                <a:solidFill>
                  <a:srgbClr val="C00000"/>
                </a:solidFill>
                <a:latin typeface="Courier New" pitchFamily="49" charset="0"/>
              </a:rPr>
            </a:br>
            <a:r>
              <a:rPr lang="en-US" sz="1800" dirty="0" smtClean="0">
                <a:latin typeface="Courier New" pitchFamily="49" charset="0"/>
              </a:rPr>
              <a:t>Fin:</a:t>
            </a:r>
          </a:p>
          <a:p>
            <a:pPr marL="0" indent="0" defTabSz="873125">
              <a:buFontTx/>
              <a:buNone/>
            </a:pPr>
            <a:r>
              <a:rPr lang="en-US" sz="2400" dirty="0" smtClean="0"/>
              <a:t>Note: Compiler automatically creates labels to handle decisions (branches). Generally not found in HLL code.</a:t>
            </a:r>
          </a:p>
        </p:txBody>
      </p:sp>
      <p:grpSp>
        <p:nvGrpSpPr>
          <p:cNvPr id="18436" name="Group 4"/>
          <p:cNvGrpSpPr>
            <a:grpSpLocks/>
          </p:cNvGrpSpPr>
          <p:nvPr/>
        </p:nvGrpSpPr>
        <p:grpSpPr bwMode="auto">
          <a:xfrm>
            <a:off x="5029200" y="1219200"/>
            <a:ext cx="3706813" cy="2768600"/>
            <a:chOff x="3119" y="480"/>
            <a:chExt cx="2335" cy="1744"/>
          </a:xfrm>
        </p:grpSpPr>
        <p:sp>
          <p:nvSpPr>
            <p:cNvPr id="18438" name="Text Box 5"/>
            <p:cNvSpPr txBox="1">
              <a:spLocks noChangeArrowheads="1"/>
            </p:cNvSpPr>
            <p:nvPr/>
          </p:nvSpPr>
          <p:spPr bwMode="auto">
            <a:xfrm>
              <a:off x="4176" y="1949"/>
              <a:ext cx="44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r>
                <a:rPr lang="en-US" sz="2300" b="1">
                  <a:solidFill>
                    <a:schemeClr val="accent1"/>
                  </a:solidFill>
                  <a:latin typeface="Helvetica" pitchFamily="34" charset="0"/>
                </a:rPr>
                <a:t>Exit</a:t>
              </a:r>
            </a:p>
          </p:txBody>
        </p:sp>
        <p:sp>
          <p:nvSpPr>
            <p:cNvPr id="18439" name="AutoShape 6"/>
            <p:cNvSpPr>
              <a:spLocks noChangeArrowheads="1"/>
            </p:cNvSpPr>
            <p:nvPr/>
          </p:nvSpPr>
          <p:spPr bwMode="auto">
            <a:xfrm>
              <a:off x="3745" y="624"/>
              <a:ext cx="1055" cy="480"/>
            </a:xfrm>
            <a:prstGeom prst="flowChartDecision">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0" name="Text Box 7"/>
            <p:cNvSpPr txBox="1">
              <a:spLocks noChangeArrowheads="1"/>
            </p:cNvSpPr>
            <p:nvPr/>
          </p:nvSpPr>
          <p:spPr bwMode="auto">
            <a:xfrm>
              <a:off x="3840" y="728"/>
              <a:ext cx="88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r>
                <a:rPr lang="en-US" sz="2300" b="1">
                  <a:latin typeface="Courier New" pitchFamily="49" charset="0"/>
                </a:rPr>
                <a:t>i == j?</a:t>
              </a:r>
            </a:p>
          </p:txBody>
        </p:sp>
        <p:sp>
          <p:nvSpPr>
            <p:cNvPr id="18441" name="Text Box 8"/>
            <p:cNvSpPr txBox="1">
              <a:spLocks noChangeArrowheads="1"/>
            </p:cNvSpPr>
            <p:nvPr/>
          </p:nvSpPr>
          <p:spPr bwMode="auto">
            <a:xfrm>
              <a:off x="3238" y="1304"/>
              <a:ext cx="678" cy="2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r>
                <a:rPr lang="en-US" sz="2300" b="1">
                  <a:latin typeface="Courier New" pitchFamily="49" charset="0"/>
                </a:rPr>
                <a:t>f=g+h</a:t>
              </a:r>
            </a:p>
          </p:txBody>
        </p:sp>
        <p:sp>
          <p:nvSpPr>
            <p:cNvPr id="18442" name="Text Box 9"/>
            <p:cNvSpPr txBox="1">
              <a:spLocks noChangeArrowheads="1"/>
            </p:cNvSpPr>
            <p:nvPr/>
          </p:nvSpPr>
          <p:spPr bwMode="auto">
            <a:xfrm>
              <a:off x="4342" y="1304"/>
              <a:ext cx="678" cy="29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r>
                <a:rPr lang="en-US" sz="2300" b="1">
                  <a:latin typeface="Courier New" pitchFamily="49" charset="0"/>
                </a:rPr>
                <a:t>f=g-h</a:t>
              </a:r>
            </a:p>
          </p:txBody>
        </p:sp>
        <p:sp>
          <p:nvSpPr>
            <p:cNvPr id="18443" name="Line 10"/>
            <p:cNvSpPr>
              <a:spLocks noChangeShapeType="1"/>
            </p:cNvSpPr>
            <p:nvPr/>
          </p:nvSpPr>
          <p:spPr bwMode="auto">
            <a:xfrm>
              <a:off x="4800" y="864"/>
              <a:ext cx="0" cy="43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4" name="Line 11"/>
            <p:cNvSpPr>
              <a:spLocks noChangeShapeType="1"/>
            </p:cNvSpPr>
            <p:nvPr/>
          </p:nvSpPr>
          <p:spPr bwMode="auto">
            <a:xfrm>
              <a:off x="3745" y="864"/>
              <a:ext cx="0" cy="43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5" name="Line 12"/>
            <p:cNvSpPr>
              <a:spLocks noChangeShapeType="1"/>
            </p:cNvSpPr>
            <p:nvPr/>
          </p:nvSpPr>
          <p:spPr bwMode="auto">
            <a:xfrm>
              <a:off x="3745" y="1584"/>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6" name="Line 13"/>
            <p:cNvSpPr>
              <a:spLocks noChangeShapeType="1"/>
            </p:cNvSpPr>
            <p:nvPr/>
          </p:nvSpPr>
          <p:spPr bwMode="auto">
            <a:xfrm flipH="1">
              <a:off x="4800" y="1584"/>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7" name="Line 14"/>
            <p:cNvSpPr>
              <a:spLocks noChangeShapeType="1"/>
            </p:cNvSpPr>
            <p:nvPr/>
          </p:nvSpPr>
          <p:spPr bwMode="auto">
            <a:xfrm>
              <a:off x="3745" y="1776"/>
              <a:ext cx="107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Line 15"/>
            <p:cNvSpPr>
              <a:spLocks noChangeShapeType="1"/>
            </p:cNvSpPr>
            <p:nvPr/>
          </p:nvSpPr>
          <p:spPr bwMode="auto">
            <a:xfrm>
              <a:off x="4294" y="1776"/>
              <a:ext cx="0"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9" name="Text Box 16"/>
            <p:cNvSpPr txBox="1">
              <a:spLocks noChangeArrowheads="1"/>
            </p:cNvSpPr>
            <p:nvPr/>
          </p:nvSpPr>
          <p:spPr bwMode="auto">
            <a:xfrm>
              <a:off x="4753" y="586"/>
              <a:ext cx="701"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pPr algn="ctr"/>
              <a:r>
                <a:rPr lang="en-US" sz="2300" b="1">
                  <a:solidFill>
                    <a:schemeClr val="accent1"/>
                  </a:solidFill>
                  <a:latin typeface="Helvetica" pitchFamily="34" charset="0"/>
                </a:rPr>
                <a:t>(false) </a:t>
              </a:r>
              <a:br>
                <a:rPr lang="en-US" sz="2300" b="1">
                  <a:solidFill>
                    <a:schemeClr val="accent1"/>
                  </a:solidFill>
                  <a:latin typeface="Helvetica" pitchFamily="34" charset="0"/>
                </a:rPr>
              </a:br>
              <a:r>
                <a:rPr lang="en-US" sz="2300" b="1">
                  <a:solidFill>
                    <a:schemeClr val="accent1"/>
                  </a:solidFill>
                  <a:latin typeface="Helvetica" pitchFamily="34" charset="0"/>
                </a:rPr>
                <a:t>i != j</a:t>
              </a:r>
            </a:p>
          </p:txBody>
        </p:sp>
        <p:sp>
          <p:nvSpPr>
            <p:cNvPr id="18450" name="Text Box 17"/>
            <p:cNvSpPr txBox="1">
              <a:spLocks noChangeArrowheads="1"/>
            </p:cNvSpPr>
            <p:nvPr/>
          </p:nvSpPr>
          <p:spPr bwMode="auto">
            <a:xfrm>
              <a:off x="3119" y="634"/>
              <a:ext cx="63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pPr algn="ctr"/>
              <a:r>
                <a:rPr lang="en-US" sz="2300" b="1">
                  <a:solidFill>
                    <a:schemeClr val="accent1"/>
                  </a:solidFill>
                  <a:latin typeface="Helvetica" pitchFamily="34" charset="0"/>
                </a:rPr>
                <a:t>(true) </a:t>
              </a:r>
              <a:br>
                <a:rPr lang="en-US" sz="2300" b="1">
                  <a:solidFill>
                    <a:schemeClr val="accent1"/>
                  </a:solidFill>
                  <a:latin typeface="Helvetica" pitchFamily="34" charset="0"/>
                </a:rPr>
              </a:br>
              <a:r>
                <a:rPr lang="en-US" sz="2300" b="1">
                  <a:solidFill>
                    <a:schemeClr val="accent1"/>
                  </a:solidFill>
                  <a:latin typeface="Helvetica" pitchFamily="34" charset="0"/>
                </a:rPr>
                <a:t>i == j</a:t>
              </a:r>
            </a:p>
          </p:txBody>
        </p:sp>
        <p:sp>
          <p:nvSpPr>
            <p:cNvPr id="18451" name="Line 18"/>
            <p:cNvSpPr>
              <a:spLocks noChangeShapeType="1"/>
            </p:cNvSpPr>
            <p:nvPr/>
          </p:nvSpPr>
          <p:spPr bwMode="auto">
            <a:xfrm>
              <a:off x="4273" y="480"/>
              <a:ext cx="0" cy="1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8437" name="Rectangle 19"/>
          <p:cNvSpPr>
            <a:spLocks noChangeArrowheads="1"/>
          </p:cNvSpPr>
          <p:nvPr/>
        </p:nvSpPr>
        <p:spPr bwMode="auto">
          <a:xfrm>
            <a:off x="609600" y="1219200"/>
            <a:ext cx="8305800"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marL="193675" indent="-193675" defTabSz="873125" eaLnBrk="0" hangingPunct="0">
              <a:lnSpc>
                <a:spcPct val="75000"/>
              </a:lnSpc>
              <a:spcBef>
                <a:spcPct val="65000"/>
              </a:spcBef>
              <a:buSzPct val="100000"/>
              <a:buFont typeface="Times" pitchFamily="18" charset="0"/>
              <a:buChar char="•"/>
            </a:pPr>
            <a:r>
              <a:rPr lang="en-US" sz="2400" b="1">
                <a:latin typeface="Helvetica" pitchFamily="34" charset="0"/>
              </a:rPr>
              <a:t>Compile by hand</a:t>
            </a:r>
            <a:endParaRPr lang="en-US" sz="2400" b="1">
              <a:latin typeface="Courier New" pitchFamily="49" charset="0"/>
            </a:endParaRPr>
          </a:p>
          <a:p>
            <a:pPr marL="484188" lvl="1" indent="-180975" defTabSz="873125" eaLnBrk="0" hangingPunct="0">
              <a:lnSpc>
                <a:spcPct val="85000"/>
              </a:lnSpc>
              <a:spcBef>
                <a:spcPct val="40000"/>
              </a:spcBef>
              <a:buSzPct val="100000"/>
            </a:pPr>
            <a:r>
              <a:rPr lang="en-US" sz="2400" b="1">
                <a:latin typeface="Courier New" pitchFamily="49" charset="0"/>
              </a:rPr>
              <a:t>	if (i == j) f=g+h; </a:t>
            </a:r>
            <a:br>
              <a:rPr lang="en-US" sz="2400" b="1">
                <a:latin typeface="Courier New" pitchFamily="49" charset="0"/>
              </a:rPr>
            </a:br>
            <a:r>
              <a:rPr lang="en-US" sz="2400" b="1">
                <a:latin typeface="Courier New" pitchFamily="49" charset="0"/>
              </a:rPr>
              <a:t>else f=g-h;</a:t>
            </a:r>
          </a:p>
        </p:txBody>
      </p:sp>
    </p:spTree>
    <p:extLst>
      <p:ext uri="{BB962C8B-B14F-4D97-AF65-F5344CB8AC3E}">
        <p14:creationId xmlns:p14="http://schemas.microsoft.com/office/powerpoint/2010/main" val="2478313725"/>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609600" y="609600"/>
            <a:ext cx="8001000" cy="703262"/>
          </a:xfrm>
        </p:spPr>
        <p:txBody>
          <a:bodyPr/>
          <a:lstStyle/>
          <a:p>
            <a:r>
              <a:rPr lang="en-US" b="1" dirty="0" smtClean="0"/>
              <a:t>Inequalities in MIPS (1/5)</a:t>
            </a:r>
          </a:p>
        </p:txBody>
      </p:sp>
      <p:sp>
        <p:nvSpPr>
          <p:cNvPr id="19459" name="AutoShape 3"/>
          <p:cNvSpPr>
            <a:spLocks noGrp="1" noChangeArrowheads="1"/>
          </p:cNvSpPr>
          <p:nvPr>
            <p:ph type="body" idx="4294967295"/>
          </p:nvPr>
        </p:nvSpPr>
        <p:spPr>
          <a:xfrm>
            <a:off x="457200" y="1263650"/>
            <a:ext cx="8305800" cy="5594350"/>
          </a:xfrm>
        </p:spPr>
        <p:txBody>
          <a:bodyPr/>
          <a:lstStyle/>
          <a:p>
            <a:pPr marL="203200" indent="-203200"/>
            <a:r>
              <a:rPr lang="en-US" dirty="0" smtClean="0"/>
              <a:t>Until now, we’ve only tested equalities </a:t>
            </a:r>
            <a:br>
              <a:rPr lang="en-US" dirty="0" smtClean="0"/>
            </a:br>
            <a:r>
              <a:rPr lang="en-US" dirty="0" smtClean="0"/>
              <a:t>(</a:t>
            </a:r>
            <a:r>
              <a:rPr lang="en-US" dirty="0" smtClean="0">
                <a:latin typeface="Courier New" pitchFamily="49" charset="0"/>
              </a:rPr>
              <a:t>==</a:t>
            </a:r>
            <a:r>
              <a:rPr lang="en-US" dirty="0" smtClean="0"/>
              <a:t> and </a:t>
            </a:r>
            <a:r>
              <a:rPr lang="en-US" dirty="0" smtClean="0">
                <a:latin typeface="Courier New" pitchFamily="49" charset="0"/>
              </a:rPr>
              <a:t>!=</a:t>
            </a:r>
            <a:r>
              <a:rPr lang="en-US" dirty="0" smtClean="0"/>
              <a:t> in C).  General programs need to test &lt; and &gt; as well.</a:t>
            </a:r>
          </a:p>
          <a:p>
            <a:pPr marL="203200" indent="-203200"/>
            <a:r>
              <a:rPr lang="en-US" dirty="0" smtClean="0"/>
              <a:t>Create a MIPS Inequality Instruction:</a:t>
            </a:r>
          </a:p>
          <a:p>
            <a:pPr marL="685800" lvl="1" indent="-190500"/>
            <a:r>
              <a:rPr lang="en-US" dirty="0" smtClean="0"/>
              <a:t>“Set on Less Than”</a:t>
            </a:r>
          </a:p>
          <a:p>
            <a:pPr marL="685800" lvl="1" indent="-190500"/>
            <a:r>
              <a:rPr lang="en-US" dirty="0" smtClean="0"/>
              <a:t>Syntax:		</a:t>
            </a:r>
            <a:r>
              <a:rPr lang="en-US" b="1" dirty="0" err="1" smtClean="0">
                <a:solidFill>
                  <a:srgbClr val="C00000"/>
                </a:solidFill>
                <a:latin typeface="Courier New" pitchFamily="49" charset="0"/>
              </a:rPr>
              <a:t>slt</a:t>
            </a:r>
            <a:r>
              <a:rPr lang="en-US" b="1" dirty="0" smtClean="0">
                <a:solidFill>
                  <a:srgbClr val="C00000"/>
                </a:solidFill>
                <a:latin typeface="Courier New" pitchFamily="49" charset="0"/>
              </a:rPr>
              <a:t> reg1,reg2,reg3</a:t>
            </a:r>
            <a:endParaRPr lang="en-US" b="1" dirty="0" smtClean="0">
              <a:solidFill>
                <a:srgbClr val="C00000"/>
              </a:solidFill>
            </a:endParaRPr>
          </a:p>
          <a:p>
            <a:pPr marL="685800" lvl="1" indent="-190500"/>
            <a:r>
              <a:rPr lang="en-US" dirty="0" smtClean="0"/>
              <a:t>Meaning: 	reg1 = (reg2 &lt; reg3);</a:t>
            </a:r>
          </a:p>
          <a:p>
            <a:pPr marL="685800" lvl="1" indent="-190500">
              <a:buFontTx/>
              <a:buNone/>
            </a:pPr>
            <a:r>
              <a:rPr lang="en-US" dirty="0" smtClean="0"/>
              <a:t>		</a:t>
            </a:r>
            <a:r>
              <a:rPr lang="en-US" dirty="0" smtClean="0">
                <a:latin typeface="Courier New" pitchFamily="49" charset="0"/>
              </a:rPr>
              <a:t>if (reg2 &lt; reg3) </a:t>
            </a:r>
            <a:br>
              <a:rPr lang="en-US" dirty="0" smtClean="0">
                <a:latin typeface="Courier New" pitchFamily="49" charset="0"/>
              </a:rPr>
            </a:br>
            <a:r>
              <a:rPr lang="en-US" dirty="0" smtClean="0">
                <a:latin typeface="Courier New" pitchFamily="49" charset="0"/>
              </a:rPr>
              <a:t>		reg1 = 1; </a:t>
            </a:r>
            <a:br>
              <a:rPr lang="en-US" dirty="0" smtClean="0">
                <a:latin typeface="Courier New" pitchFamily="49" charset="0"/>
              </a:rPr>
            </a:br>
            <a:r>
              <a:rPr lang="en-US" dirty="0" smtClean="0">
                <a:latin typeface="Courier New" pitchFamily="49" charset="0"/>
              </a:rPr>
              <a:t>	else reg1 = 0;</a:t>
            </a:r>
            <a:r>
              <a:rPr lang="en-US" dirty="0" smtClean="0"/>
              <a:t> </a:t>
            </a:r>
          </a:p>
          <a:p>
            <a:pPr marL="685800" lvl="1" indent="-190500"/>
            <a:endParaRPr lang="en-US" dirty="0" smtClean="0"/>
          </a:p>
          <a:p>
            <a:pPr marL="685800" lvl="1" indent="-190500"/>
            <a:r>
              <a:rPr lang="en-US" dirty="0" smtClean="0"/>
              <a:t>Usually, “set” means “set to 1”, “reset” means “set to 0”.</a:t>
            </a:r>
          </a:p>
        </p:txBody>
      </p:sp>
      <p:sp>
        <p:nvSpPr>
          <p:cNvPr id="19460" name="Rectangle 5"/>
          <p:cNvSpPr>
            <a:spLocks noChangeArrowheads="1"/>
          </p:cNvSpPr>
          <p:nvPr/>
        </p:nvSpPr>
        <p:spPr bwMode="auto">
          <a:xfrm>
            <a:off x="1371600" y="3962400"/>
            <a:ext cx="3048000" cy="1143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943110" name="AutoShape 6"/>
          <p:cNvSpPr>
            <a:spLocks noChangeArrowheads="1"/>
          </p:cNvSpPr>
          <p:nvPr/>
        </p:nvSpPr>
        <p:spPr bwMode="auto">
          <a:xfrm>
            <a:off x="4572000" y="4038600"/>
            <a:ext cx="2659063" cy="960438"/>
          </a:xfrm>
          <a:prstGeom prst="leftArrow">
            <a:avLst>
              <a:gd name="adj1" fmla="val 50000"/>
              <a:gd name="adj2" fmla="val 6921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eaLnBrk="0" hangingPunct="0"/>
            <a:r>
              <a:rPr lang="en-US">
                <a:latin typeface="Helvetica" pitchFamily="34" charset="0"/>
              </a:rPr>
              <a:t>Same thing…</a:t>
            </a:r>
          </a:p>
        </p:txBody>
      </p:sp>
    </p:spTree>
    <p:extLst>
      <p:ext uri="{BB962C8B-B14F-4D97-AF65-F5344CB8AC3E}">
        <p14:creationId xmlns:p14="http://schemas.microsoft.com/office/powerpoint/2010/main" val="24765222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943110"/>
                                        </p:tgtEl>
                                        <p:attrNameLst>
                                          <p:attrName>style.visibility</p:attrName>
                                        </p:attrNameLst>
                                      </p:cBhvr>
                                      <p:to>
                                        <p:strVal val="visible"/>
                                      </p:to>
                                    </p:set>
                                    <p:animEffect transition="in" filter="wipe(right)">
                                      <p:cBhvr>
                                        <p:cTn id="7" dur="500"/>
                                        <p:tgtEl>
                                          <p:spTgt spid="943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110"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609600" y="457200"/>
            <a:ext cx="8001000" cy="685800"/>
          </a:xfrm>
        </p:spPr>
        <p:txBody>
          <a:bodyPr>
            <a:normAutofit fontScale="90000"/>
          </a:bodyPr>
          <a:lstStyle/>
          <a:p>
            <a:r>
              <a:rPr lang="en-US" b="1" dirty="0" smtClean="0"/>
              <a:t>Inequalities in MIPS (2/5)</a:t>
            </a:r>
          </a:p>
        </p:txBody>
      </p:sp>
      <p:sp>
        <p:nvSpPr>
          <p:cNvPr id="944131" name="AutoShape 3"/>
          <p:cNvSpPr>
            <a:spLocks noGrp="1" noChangeArrowheads="1"/>
          </p:cNvSpPr>
          <p:nvPr>
            <p:ph type="body" idx="4294967295"/>
          </p:nvPr>
        </p:nvSpPr>
        <p:spPr>
          <a:xfrm>
            <a:off x="762000" y="1066800"/>
            <a:ext cx="7848600" cy="5608638"/>
          </a:xfrm>
        </p:spPr>
        <p:txBody>
          <a:bodyPr/>
          <a:lstStyle/>
          <a:p>
            <a:pPr marL="203200" indent="-203200"/>
            <a:r>
              <a:rPr lang="en-US" sz="2400" dirty="0" smtClean="0"/>
              <a:t>How do we use this? Compile by hand:</a:t>
            </a:r>
            <a:br>
              <a:rPr lang="en-US" sz="2400" dirty="0" smtClean="0"/>
            </a:br>
            <a:r>
              <a:rPr lang="en-US" sz="2400" dirty="0" smtClean="0">
                <a:solidFill>
                  <a:srgbClr val="0000FF"/>
                </a:solidFill>
                <a:latin typeface="Courier New" pitchFamily="49" charset="0"/>
              </a:rPr>
              <a:t>if (g &lt; h) </a:t>
            </a:r>
            <a:r>
              <a:rPr lang="en-US" sz="2400" dirty="0" err="1" smtClean="0">
                <a:solidFill>
                  <a:srgbClr val="0000FF"/>
                </a:solidFill>
                <a:latin typeface="Courier New" pitchFamily="49" charset="0"/>
              </a:rPr>
              <a:t>goto</a:t>
            </a:r>
            <a:r>
              <a:rPr lang="en-US" sz="2400" dirty="0" smtClean="0">
                <a:solidFill>
                  <a:srgbClr val="0000FF"/>
                </a:solidFill>
                <a:latin typeface="Courier New" pitchFamily="49" charset="0"/>
              </a:rPr>
              <a:t> Less;</a:t>
            </a:r>
            <a:r>
              <a:rPr lang="en-US" sz="2400" dirty="0" smtClean="0">
                <a:latin typeface="Courier New" pitchFamily="49" charset="0"/>
              </a:rPr>
              <a:t> </a:t>
            </a:r>
            <a:r>
              <a:rPr lang="en-US" sz="2400" b="1" dirty="0" smtClean="0">
                <a:solidFill>
                  <a:srgbClr val="C00000"/>
                </a:solidFill>
                <a:latin typeface="Courier New" pitchFamily="49" charset="0"/>
              </a:rPr>
              <a:t>#g:$s0</a:t>
            </a:r>
            <a:r>
              <a:rPr lang="en-US" sz="2400" b="1" dirty="0" smtClean="0">
                <a:solidFill>
                  <a:srgbClr val="C00000"/>
                </a:solidFill>
              </a:rPr>
              <a:t>, </a:t>
            </a:r>
            <a:r>
              <a:rPr lang="en-US" sz="2400" b="1" dirty="0" smtClean="0">
                <a:solidFill>
                  <a:srgbClr val="C00000"/>
                </a:solidFill>
                <a:latin typeface="Courier New" pitchFamily="49" charset="0"/>
              </a:rPr>
              <a:t>h:$s1</a:t>
            </a:r>
            <a:endParaRPr lang="en-US" sz="2400" b="1" dirty="0" smtClean="0">
              <a:solidFill>
                <a:srgbClr val="C00000"/>
              </a:solidFill>
            </a:endParaRPr>
          </a:p>
          <a:p>
            <a:pPr marL="203200" indent="-203200"/>
            <a:r>
              <a:rPr lang="en-US" sz="2400" dirty="0" smtClean="0"/>
              <a:t>Answer: compiled MIPS code…</a:t>
            </a:r>
            <a:endParaRPr lang="en-US" sz="2400" dirty="0" smtClean="0">
              <a:latin typeface="Courier New" pitchFamily="49" charset="0"/>
            </a:endParaRPr>
          </a:p>
          <a:p>
            <a:pPr marL="203200" indent="-203200">
              <a:buFontTx/>
              <a:buNone/>
            </a:pPr>
            <a:r>
              <a:rPr lang="en-US" sz="2400" dirty="0" smtClean="0">
                <a:latin typeface="Courier New" pitchFamily="49" charset="0"/>
              </a:rPr>
              <a:t>	</a:t>
            </a:r>
            <a:r>
              <a:rPr lang="en-US" sz="2400" dirty="0" err="1" smtClean="0">
                <a:latin typeface="Courier New" pitchFamily="49" charset="0"/>
              </a:rPr>
              <a:t>slt</a:t>
            </a:r>
            <a:r>
              <a:rPr lang="en-US" sz="2400" dirty="0" smtClean="0">
                <a:latin typeface="Courier New" pitchFamily="49" charset="0"/>
              </a:rPr>
              <a:t> $t0,$s0,$s1 </a:t>
            </a:r>
            <a:r>
              <a:rPr lang="en-US" sz="2400" b="1" i="1" dirty="0" smtClean="0">
                <a:solidFill>
                  <a:srgbClr val="C00000"/>
                </a:solidFill>
                <a:latin typeface="Courier New" pitchFamily="49" charset="0"/>
              </a:rPr>
              <a:t># $t0 = 1 if</a:t>
            </a:r>
            <a:r>
              <a:rPr lang="en-US" sz="2400" b="1" dirty="0" smtClean="0">
                <a:solidFill>
                  <a:srgbClr val="C00000"/>
                </a:solidFill>
                <a:latin typeface="Courier New" pitchFamily="49" charset="0"/>
              </a:rPr>
              <a:t> </a:t>
            </a:r>
            <a:r>
              <a:rPr lang="en-US" sz="2400" b="1" i="1" dirty="0" smtClean="0">
                <a:solidFill>
                  <a:srgbClr val="C00000"/>
                </a:solidFill>
                <a:latin typeface="Courier New" pitchFamily="49" charset="0"/>
              </a:rPr>
              <a:t>g&lt;h	</a:t>
            </a:r>
            <a:r>
              <a:rPr lang="en-US" sz="2400" i="1" dirty="0" smtClean="0">
                <a:latin typeface="Courier New" pitchFamily="49" charset="0"/>
              </a:rPr>
              <a:t/>
            </a:r>
            <a:br>
              <a:rPr lang="en-US" sz="2400" i="1" dirty="0" smtClean="0">
                <a:latin typeface="Courier New" pitchFamily="49" charset="0"/>
              </a:rPr>
            </a:br>
            <a:r>
              <a:rPr lang="en-US" sz="2400" dirty="0" err="1" smtClean="0">
                <a:latin typeface="Courier New" pitchFamily="49" charset="0"/>
              </a:rPr>
              <a:t>bne</a:t>
            </a:r>
            <a:r>
              <a:rPr lang="en-US" sz="2400" dirty="0" smtClean="0">
                <a:latin typeface="Courier New" pitchFamily="49" charset="0"/>
              </a:rPr>
              <a:t> $t0,$0,Less </a:t>
            </a:r>
            <a:r>
              <a:rPr lang="en-US" sz="2400" b="1" i="1" dirty="0" smtClean="0">
                <a:solidFill>
                  <a:srgbClr val="C00000"/>
                </a:solidFill>
                <a:latin typeface="Courier New" pitchFamily="49" charset="0"/>
              </a:rPr>
              <a:t># </a:t>
            </a:r>
            <a:r>
              <a:rPr lang="en-US" sz="2400" b="1" i="1" dirty="0" err="1" smtClean="0">
                <a:solidFill>
                  <a:srgbClr val="C00000"/>
                </a:solidFill>
                <a:latin typeface="Courier New" pitchFamily="49" charset="0"/>
              </a:rPr>
              <a:t>goto</a:t>
            </a:r>
            <a:r>
              <a:rPr lang="en-US" sz="2400" b="1" i="1" dirty="0" smtClean="0">
                <a:solidFill>
                  <a:srgbClr val="C00000"/>
                </a:solidFill>
                <a:latin typeface="Courier New" pitchFamily="49" charset="0"/>
              </a:rPr>
              <a:t> Less</a:t>
            </a:r>
            <a:r>
              <a:rPr lang="en-US" sz="2400" dirty="0" smtClean="0">
                <a:latin typeface="Courier New" pitchFamily="49" charset="0"/>
              </a:rPr>
              <a:t/>
            </a:r>
            <a:br>
              <a:rPr lang="en-US" sz="2400" dirty="0" smtClean="0">
                <a:latin typeface="Courier New" pitchFamily="49" charset="0"/>
              </a:rPr>
            </a:br>
            <a:r>
              <a:rPr lang="en-US" sz="2400" dirty="0" smtClean="0">
                <a:latin typeface="Courier New" pitchFamily="49" charset="0"/>
              </a:rPr>
              <a:t>                </a:t>
            </a:r>
            <a:r>
              <a:rPr lang="en-US" sz="2400" b="1" i="1" dirty="0" smtClean="0">
                <a:solidFill>
                  <a:srgbClr val="C00000"/>
                </a:solidFill>
                <a:latin typeface="Courier New" pitchFamily="49" charset="0"/>
              </a:rPr>
              <a:t># if $t0!=0</a:t>
            </a:r>
            <a:r>
              <a:rPr lang="en-US" sz="2400" i="1" dirty="0" smtClean="0">
                <a:latin typeface="Courier New" pitchFamily="49" charset="0"/>
              </a:rPr>
              <a:t/>
            </a:r>
            <a:br>
              <a:rPr lang="en-US" sz="2400" i="1" dirty="0" smtClean="0">
                <a:latin typeface="Courier New" pitchFamily="49" charset="0"/>
              </a:rPr>
            </a:br>
            <a:r>
              <a:rPr lang="en-US" sz="2400" i="1" dirty="0" smtClean="0">
                <a:latin typeface="Courier New" pitchFamily="49" charset="0"/>
              </a:rPr>
              <a:t>                </a:t>
            </a:r>
            <a:r>
              <a:rPr lang="en-US" sz="2400" b="1" i="1" dirty="0" smtClean="0">
                <a:solidFill>
                  <a:srgbClr val="C00000"/>
                </a:solidFill>
                <a:latin typeface="Courier New" pitchFamily="49" charset="0"/>
              </a:rPr>
              <a:t># (if (g&lt;h)) </a:t>
            </a:r>
            <a:r>
              <a:rPr lang="en-US" sz="2400" b="1" dirty="0" smtClean="0">
                <a:solidFill>
                  <a:srgbClr val="C00000"/>
                </a:solidFill>
                <a:latin typeface="Courier New" pitchFamily="49" charset="0"/>
              </a:rPr>
              <a:t>Less:</a:t>
            </a:r>
          </a:p>
          <a:p>
            <a:pPr marL="203200" indent="-203200"/>
            <a:r>
              <a:rPr lang="en-US" sz="2400" dirty="0" smtClean="0"/>
              <a:t>Branch if </a:t>
            </a:r>
            <a:r>
              <a:rPr lang="en-US" sz="2400" dirty="0" smtClean="0">
                <a:latin typeface="Courier New" pitchFamily="49" charset="0"/>
              </a:rPr>
              <a:t>$t0 != 0</a:t>
            </a:r>
            <a:r>
              <a:rPr lang="en-US" sz="2400" dirty="0" smtClean="0"/>
              <a:t> </a:t>
            </a:r>
            <a:r>
              <a:rPr lang="en-US" sz="2400" dirty="0" smtClean="0">
                <a:sym typeface="Wingdings" pitchFamily="2" charset="2"/>
              </a:rPr>
              <a:t> (</a:t>
            </a:r>
            <a:r>
              <a:rPr lang="en-US" sz="2400" dirty="0" smtClean="0">
                <a:latin typeface="Courier New" pitchFamily="49" charset="0"/>
              </a:rPr>
              <a:t>g &lt; h</a:t>
            </a:r>
            <a:r>
              <a:rPr lang="en-US" sz="2400" dirty="0" smtClean="0"/>
              <a:t>)</a:t>
            </a:r>
          </a:p>
          <a:p>
            <a:pPr marL="203200" indent="-203200"/>
            <a:r>
              <a:rPr lang="en-US" sz="2400" dirty="0" smtClean="0"/>
              <a:t>Register </a:t>
            </a:r>
            <a:r>
              <a:rPr lang="en-US" sz="2400" dirty="0" smtClean="0">
                <a:latin typeface="Courier New" pitchFamily="49" charset="0"/>
              </a:rPr>
              <a:t>$0</a:t>
            </a:r>
            <a:r>
              <a:rPr lang="en-US" sz="2400" dirty="0" smtClean="0"/>
              <a:t> always contains the value </a:t>
            </a:r>
            <a:r>
              <a:rPr lang="en-US" sz="2400" dirty="0" smtClean="0">
                <a:latin typeface="Courier New" pitchFamily="49" charset="0"/>
              </a:rPr>
              <a:t>0</a:t>
            </a:r>
            <a:r>
              <a:rPr lang="en-US" sz="2400" dirty="0" smtClean="0"/>
              <a:t>, so </a:t>
            </a:r>
            <a:r>
              <a:rPr lang="en-US" sz="2400" dirty="0" err="1" smtClean="0">
                <a:latin typeface="Courier New" pitchFamily="49" charset="0"/>
              </a:rPr>
              <a:t>bne</a:t>
            </a:r>
            <a:r>
              <a:rPr lang="en-US" sz="2400" dirty="0" smtClean="0"/>
              <a:t> and </a:t>
            </a:r>
            <a:r>
              <a:rPr lang="en-US" sz="2400" dirty="0" err="1" smtClean="0">
                <a:latin typeface="Courier New" pitchFamily="49" charset="0"/>
              </a:rPr>
              <a:t>beq</a:t>
            </a:r>
            <a:r>
              <a:rPr lang="en-US" sz="2400" dirty="0" smtClean="0"/>
              <a:t> often use it for comparison after an </a:t>
            </a:r>
            <a:r>
              <a:rPr lang="en-US" sz="2400" dirty="0" err="1" smtClean="0">
                <a:latin typeface="Courier New" pitchFamily="49" charset="0"/>
              </a:rPr>
              <a:t>slt</a:t>
            </a:r>
            <a:r>
              <a:rPr lang="en-US" sz="2400" dirty="0" smtClean="0"/>
              <a:t> instruction.</a:t>
            </a:r>
          </a:p>
          <a:p>
            <a:pPr marL="203200" indent="-203200"/>
            <a:r>
              <a:rPr lang="en-US" sz="2400" b="1" dirty="0" smtClean="0">
                <a:solidFill>
                  <a:srgbClr val="C00000"/>
                </a:solidFill>
              </a:rPr>
              <a:t>  A </a:t>
            </a:r>
            <a:r>
              <a:rPr lang="en-US" sz="2400" b="1" dirty="0" err="1" smtClean="0">
                <a:solidFill>
                  <a:srgbClr val="C00000"/>
                </a:solidFill>
                <a:latin typeface="Courier New" pitchFamily="49" charset="0"/>
              </a:rPr>
              <a:t>slt</a:t>
            </a:r>
            <a:r>
              <a:rPr lang="en-US" sz="2400" b="1" dirty="0" smtClean="0">
                <a:solidFill>
                  <a:srgbClr val="C00000"/>
                </a:solidFill>
              </a:rPr>
              <a:t> </a:t>
            </a:r>
            <a:r>
              <a:rPr lang="en-US" sz="2400" b="1" dirty="0" smtClean="0">
                <a:solidFill>
                  <a:srgbClr val="C00000"/>
                </a:solidFill>
                <a:sym typeface="Wingdings" pitchFamily="2" charset="2"/>
              </a:rPr>
              <a:t></a:t>
            </a:r>
            <a:r>
              <a:rPr lang="en-US" sz="2400" b="1" dirty="0" smtClean="0">
                <a:solidFill>
                  <a:srgbClr val="C00000"/>
                </a:solidFill>
              </a:rPr>
              <a:t> </a:t>
            </a:r>
            <a:r>
              <a:rPr lang="en-US" sz="2400" b="1" dirty="0" err="1" smtClean="0">
                <a:solidFill>
                  <a:srgbClr val="C00000"/>
                </a:solidFill>
                <a:latin typeface="Courier New" pitchFamily="49" charset="0"/>
              </a:rPr>
              <a:t>bne</a:t>
            </a:r>
            <a:r>
              <a:rPr lang="en-US" sz="2400" b="1" dirty="0" smtClean="0">
                <a:solidFill>
                  <a:srgbClr val="C00000"/>
                </a:solidFill>
              </a:rPr>
              <a:t> pair means </a:t>
            </a:r>
            <a:r>
              <a:rPr lang="en-US" sz="2400" b="1" dirty="0" smtClean="0">
                <a:solidFill>
                  <a:srgbClr val="C00000"/>
                </a:solidFill>
                <a:latin typeface="Courier New" pitchFamily="49" charset="0"/>
              </a:rPr>
              <a:t>if(… &lt; …)</a:t>
            </a:r>
            <a:r>
              <a:rPr lang="en-US" sz="2400" b="1" dirty="0" err="1" smtClean="0">
                <a:solidFill>
                  <a:srgbClr val="C00000"/>
                </a:solidFill>
                <a:latin typeface="Courier New" pitchFamily="49" charset="0"/>
              </a:rPr>
              <a:t>goto</a:t>
            </a:r>
            <a:r>
              <a:rPr lang="en-US" sz="2400" b="1" dirty="0" smtClean="0">
                <a:solidFill>
                  <a:srgbClr val="C00000"/>
                </a:solidFill>
                <a:latin typeface="Courier New" pitchFamily="49" charset="0"/>
              </a:rPr>
              <a:t>…</a:t>
            </a:r>
            <a:endParaRPr lang="en-US" sz="2400" b="1" dirty="0" smtClean="0">
              <a:solidFill>
                <a:srgbClr val="C00000"/>
              </a:solidFill>
            </a:endParaRPr>
          </a:p>
        </p:txBody>
      </p:sp>
    </p:spTree>
    <p:extLst>
      <p:ext uri="{BB962C8B-B14F-4D97-AF65-F5344CB8AC3E}">
        <p14:creationId xmlns:p14="http://schemas.microsoft.com/office/powerpoint/2010/main" val="38555042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44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44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441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441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441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441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4131"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p:cNvSpPr>
            <a:spLocks noGrp="1" noChangeArrowheads="1"/>
          </p:cNvSpPr>
          <p:nvPr>
            <p:ph type="body" idx="4294967295"/>
          </p:nvPr>
        </p:nvSpPr>
        <p:spPr>
          <a:xfrm>
            <a:off x="762000" y="1752601"/>
            <a:ext cx="7848600" cy="3429000"/>
          </a:xfrm>
          <a:noFill/>
        </p:spPr>
        <p:txBody>
          <a:bodyPr>
            <a:normAutofit fontScale="92500" lnSpcReduction="20000"/>
          </a:bodyPr>
          <a:lstStyle/>
          <a:p>
            <a:r>
              <a:rPr lang="en-US" sz="2400" dirty="0" smtClean="0"/>
              <a:t>We covered two pseudo instructions, </a:t>
            </a:r>
            <a:r>
              <a:rPr lang="en-US" sz="2400" dirty="0" smtClean="0">
                <a:latin typeface="Courier New" pitchFamily="49" charset="0"/>
              </a:rPr>
              <a:t>li</a:t>
            </a:r>
            <a:r>
              <a:rPr lang="en-US" sz="2400" dirty="0" smtClean="0"/>
              <a:t> and </a:t>
            </a:r>
            <a:r>
              <a:rPr lang="en-US" sz="2400" dirty="0" smtClean="0">
                <a:latin typeface="Courier New" pitchFamily="49" charset="0"/>
              </a:rPr>
              <a:t>la</a:t>
            </a:r>
            <a:r>
              <a:rPr lang="en-US" sz="2400" dirty="0" smtClean="0"/>
              <a:t>, in our SPIM tutorial session.</a:t>
            </a:r>
          </a:p>
          <a:p>
            <a:r>
              <a:rPr lang="en-US" sz="2400" dirty="0" smtClean="0"/>
              <a:t>The following </a:t>
            </a:r>
            <a:r>
              <a:rPr lang="en-US" sz="2400" b="1" dirty="0" smtClean="0">
                <a:solidFill>
                  <a:srgbClr val="C00000"/>
                </a:solidFill>
              </a:rPr>
              <a:t>pseudo</a:t>
            </a:r>
            <a:r>
              <a:rPr lang="en-US" sz="2400" dirty="0" smtClean="0"/>
              <a:t> instruction is also useful:  </a:t>
            </a:r>
          </a:p>
          <a:p>
            <a:pPr>
              <a:buFontTx/>
              <a:buNone/>
            </a:pPr>
            <a:r>
              <a:rPr lang="en-US" sz="2400" dirty="0" smtClean="0"/>
              <a:t>	"</a:t>
            </a:r>
            <a:r>
              <a:rPr lang="en-US" sz="2400" dirty="0" err="1" smtClean="0">
                <a:latin typeface="Courier New" pitchFamily="49" charset="0"/>
              </a:rPr>
              <a:t>blt</a:t>
            </a:r>
            <a:r>
              <a:rPr lang="en-US" sz="2400" dirty="0" smtClean="0">
                <a:latin typeface="Courier New" pitchFamily="49" charset="0"/>
              </a:rPr>
              <a:t> $s1, $s2, Label</a:t>
            </a:r>
            <a:r>
              <a:rPr lang="en-US" sz="2400" dirty="0" smtClean="0"/>
              <a:t>“ </a:t>
            </a:r>
          </a:p>
          <a:p>
            <a:pPr lvl="2"/>
            <a:r>
              <a:rPr lang="en-US" sz="2400" dirty="0" smtClean="0"/>
              <a:t>called “branch on less than</a:t>
            </a:r>
            <a:r>
              <a:rPr lang="en-US" sz="1800" dirty="0" smtClean="0"/>
              <a:t>”</a:t>
            </a:r>
          </a:p>
          <a:p>
            <a:pPr lvl="2"/>
            <a:r>
              <a:rPr lang="en-US" sz="2400" dirty="0" smtClean="0"/>
              <a:t>can now build general control structures</a:t>
            </a:r>
          </a:p>
          <a:p>
            <a:r>
              <a:rPr lang="en-US" sz="2400" dirty="0" smtClean="0"/>
              <a:t>Note that the assembler needs a register ($at: assembler temporary) to do this,</a:t>
            </a:r>
          </a:p>
          <a:p>
            <a:pPr lvl="1"/>
            <a:r>
              <a:rPr lang="en-US" sz="2000" dirty="0" smtClean="0"/>
              <a:t>there are policy of use conventions for registers</a:t>
            </a:r>
          </a:p>
        </p:txBody>
      </p:sp>
      <p:sp>
        <p:nvSpPr>
          <p:cNvPr id="21508" name="Rectangle 4"/>
          <p:cNvSpPr>
            <a:spLocks noGrp="1" noChangeArrowheads="1"/>
          </p:cNvSpPr>
          <p:nvPr>
            <p:ph type="title" idx="4294967295"/>
          </p:nvPr>
        </p:nvSpPr>
        <p:spPr>
          <a:xfrm>
            <a:off x="609600" y="609600"/>
            <a:ext cx="8001000" cy="762000"/>
          </a:xfrm>
          <a:noFill/>
        </p:spPr>
        <p:txBody>
          <a:bodyPr>
            <a:normAutofit/>
          </a:bodyPr>
          <a:lstStyle/>
          <a:p>
            <a:r>
              <a:rPr lang="en-US" b="1" dirty="0" smtClean="0"/>
              <a:t>Inequalities in MIPS (3/5)</a:t>
            </a:r>
          </a:p>
        </p:txBody>
      </p:sp>
      <p:sp>
        <p:nvSpPr>
          <p:cNvPr id="21507" name="Rectangle 3"/>
          <p:cNvSpPr>
            <a:spLocks noChangeArrowheads="1"/>
          </p:cNvSpPr>
          <p:nvPr/>
        </p:nvSpPr>
        <p:spPr bwMode="auto">
          <a:xfrm>
            <a:off x="225425" y="312738"/>
            <a:ext cx="195421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3379928193"/>
      </p:ext>
    </p:extLst>
  </p:cSld>
  <p:clrMapOvr>
    <a:masterClrMapping/>
  </p:clrMapOvr>
  <p:transition spd="slow" advTm="2000"/>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609600" y="533400"/>
            <a:ext cx="8001000" cy="762000"/>
          </a:xfrm>
        </p:spPr>
        <p:txBody>
          <a:bodyPr>
            <a:normAutofit/>
          </a:bodyPr>
          <a:lstStyle/>
          <a:p>
            <a:r>
              <a:rPr lang="en-US" b="1" dirty="0" smtClean="0"/>
              <a:t>Inequalities in MIPS (4/5)</a:t>
            </a:r>
          </a:p>
        </p:txBody>
      </p:sp>
      <p:sp>
        <p:nvSpPr>
          <p:cNvPr id="22531" name="AutoShape 3"/>
          <p:cNvSpPr>
            <a:spLocks noGrp="1" noChangeArrowheads="1"/>
          </p:cNvSpPr>
          <p:nvPr>
            <p:ph type="body" idx="4294967295"/>
          </p:nvPr>
        </p:nvSpPr>
        <p:spPr>
          <a:xfrm>
            <a:off x="685800" y="1371600"/>
            <a:ext cx="7848600" cy="4776788"/>
          </a:xfrm>
        </p:spPr>
        <p:txBody>
          <a:bodyPr/>
          <a:lstStyle/>
          <a:p>
            <a:pPr marL="203200" indent="-203200"/>
            <a:r>
              <a:rPr lang="en-US" dirty="0" smtClean="0"/>
              <a:t>Now, we can implement </a:t>
            </a:r>
            <a:r>
              <a:rPr lang="en-US" dirty="0" smtClean="0">
                <a:latin typeface="Courier New" pitchFamily="49" charset="0"/>
              </a:rPr>
              <a:t>&lt;</a:t>
            </a:r>
            <a:r>
              <a:rPr lang="en-US" dirty="0" smtClean="0"/>
              <a:t>, but how do we implement </a:t>
            </a:r>
            <a:r>
              <a:rPr lang="en-US" dirty="0" smtClean="0">
                <a:latin typeface="Courier New" pitchFamily="49" charset="0"/>
              </a:rPr>
              <a:t>&gt;</a:t>
            </a:r>
            <a:r>
              <a:rPr lang="en-US" dirty="0" smtClean="0"/>
              <a:t>, </a:t>
            </a:r>
            <a:r>
              <a:rPr lang="en-US" dirty="0" smtClean="0">
                <a:latin typeface="Courier New" pitchFamily="49" charset="0"/>
              </a:rPr>
              <a:t>≤</a:t>
            </a:r>
            <a:r>
              <a:rPr lang="en-US" dirty="0" smtClean="0"/>
              <a:t> and </a:t>
            </a:r>
            <a:r>
              <a:rPr lang="en-US" dirty="0" smtClean="0">
                <a:latin typeface="Courier New" pitchFamily="49" charset="0"/>
              </a:rPr>
              <a:t>≥</a:t>
            </a:r>
            <a:r>
              <a:rPr lang="en-US" dirty="0" smtClean="0"/>
              <a:t> ?</a:t>
            </a:r>
          </a:p>
          <a:p>
            <a:pPr marL="203200" indent="-203200"/>
            <a:r>
              <a:rPr lang="en-US" dirty="0" smtClean="0"/>
              <a:t>We could add 3 more instructions, but:</a:t>
            </a:r>
          </a:p>
          <a:p>
            <a:pPr marL="685800" lvl="1" indent="-190500"/>
            <a:r>
              <a:rPr lang="en-US" dirty="0" smtClean="0"/>
              <a:t>MIPS goal: </a:t>
            </a:r>
            <a:r>
              <a:rPr lang="en-US" dirty="0" smtClean="0">
                <a:solidFill>
                  <a:schemeClr val="accent1"/>
                </a:solidFill>
              </a:rPr>
              <a:t>Simpler is Better</a:t>
            </a:r>
            <a:endParaRPr lang="en-US" dirty="0" smtClean="0"/>
          </a:p>
          <a:p>
            <a:pPr marL="203200" indent="-203200"/>
            <a:r>
              <a:rPr lang="en-US" dirty="0" smtClean="0"/>
              <a:t>Can we implement </a:t>
            </a:r>
            <a:r>
              <a:rPr lang="en-US" dirty="0" smtClean="0">
                <a:latin typeface="Courier New" pitchFamily="49" charset="0"/>
              </a:rPr>
              <a:t>≤</a:t>
            </a:r>
            <a:r>
              <a:rPr lang="en-US" dirty="0" smtClean="0"/>
              <a:t> in one or more instructions using just </a:t>
            </a:r>
            <a:r>
              <a:rPr lang="en-US" dirty="0" err="1" smtClean="0">
                <a:latin typeface="Courier New" pitchFamily="49" charset="0"/>
              </a:rPr>
              <a:t>slt</a:t>
            </a:r>
            <a:r>
              <a:rPr lang="en-US" dirty="0" smtClean="0"/>
              <a:t> and the branches?</a:t>
            </a:r>
          </a:p>
          <a:p>
            <a:pPr marL="203200" indent="-203200"/>
            <a:r>
              <a:rPr lang="en-US" dirty="0" smtClean="0"/>
              <a:t>What about </a:t>
            </a:r>
            <a:r>
              <a:rPr lang="en-US" dirty="0" smtClean="0">
                <a:latin typeface="Courier New" pitchFamily="49" charset="0"/>
              </a:rPr>
              <a:t>&gt;</a:t>
            </a:r>
            <a:r>
              <a:rPr lang="en-US" dirty="0" smtClean="0"/>
              <a:t>?</a:t>
            </a:r>
          </a:p>
          <a:p>
            <a:pPr marL="203200" indent="-203200"/>
            <a:r>
              <a:rPr lang="en-US" dirty="0" smtClean="0"/>
              <a:t>What about </a:t>
            </a:r>
            <a:r>
              <a:rPr lang="en-US" dirty="0" smtClean="0">
                <a:latin typeface="Courier New" pitchFamily="49" charset="0"/>
              </a:rPr>
              <a:t>≥</a:t>
            </a:r>
            <a:r>
              <a:rPr lang="en-US" dirty="0" smtClean="0"/>
              <a:t>?</a:t>
            </a:r>
          </a:p>
        </p:txBody>
      </p:sp>
    </p:spTree>
    <p:extLst>
      <p:ext uri="{BB962C8B-B14F-4D97-AF65-F5344CB8AC3E}">
        <p14:creationId xmlns:p14="http://schemas.microsoft.com/office/powerpoint/2010/main" val="27273798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685800" y="533400"/>
            <a:ext cx="7924800" cy="685800"/>
          </a:xfrm>
        </p:spPr>
        <p:txBody>
          <a:bodyPr>
            <a:normAutofit fontScale="90000"/>
          </a:bodyPr>
          <a:lstStyle/>
          <a:p>
            <a:r>
              <a:rPr lang="en-US" b="1" dirty="0" smtClean="0"/>
              <a:t>Inequalities in MIPS (5/5)</a:t>
            </a:r>
          </a:p>
        </p:txBody>
      </p:sp>
      <p:sp>
        <p:nvSpPr>
          <p:cNvPr id="946179" name="AutoShape 3"/>
          <p:cNvSpPr>
            <a:spLocks noGrp="1" noChangeArrowheads="1"/>
          </p:cNvSpPr>
          <p:nvPr>
            <p:ph type="body" idx="4294967295"/>
          </p:nvPr>
        </p:nvSpPr>
        <p:spPr>
          <a:xfrm>
            <a:off x="914400" y="1295400"/>
            <a:ext cx="8001000" cy="5237163"/>
          </a:xfrm>
        </p:spPr>
        <p:txBody>
          <a:bodyPr/>
          <a:lstStyle/>
          <a:p>
            <a:pPr marL="203200" indent="-203200">
              <a:buFontTx/>
              <a:buNone/>
            </a:pPr>
            <a:r>
              <a:rPr lang="en-US" dirty="0" smtClean="0">
                <a:latin typeface="Courier New" pitchFamily="49" charset="0"/>
              </a:rPr>
              <a:t>if (g &gt;= h) </a:t>
            </a:r>
            <a:r>
              <a:rPr lang="en-US" dirty="0" err="1" smtClean="0">
                <a:latin typeface="Courier New" pitchFamily="49" charset="0"/>
              </a:rPr>
              <a:t>goto</a:t>
            </a:r>
            <a:r>
              <a:rPr lang="en-US" dirty="0" smtClean="0">
                <a:latin typeface="Courier New" pitchFamily="49" charset="0"/>
              </a:rPr>
              <a:t> Loop </a:t>
            </a:r>
            <a:r>
              <a:rPr lang="en-US" b="1" i="1" dirty="0" smtClean="0">
                <a:solidFill>
                  <a:srgbClr val="C00000"/>
                </a:solidFill>
                <a:latin typeface="Courier New" pitchFamily="49" charset="0"/>
              </a:rPr>
              <a:t>#g:$s0</a:t>
            </a:r>
            <a:r>
              <a:rPr lang="en-US" b="1" i="1" dirty="0" smtClean="0">
                <a:solidFill>
                  <a:srgbClr val="C00000"/>
                </a:solidFill>
              </a:rPr>
              <a:t>, </a:t>
            </a:r>
            <a:r>
              <a:rPr lang="en-US" b="1" i="1" dirty="0" smtClean="0">
                <a:solidFill>
                  <a:srgbClr val="C00000"/>
                </a:solidFill>
                <a:latin typeface="Courier New" pitchFamily="49" charset="0"/>
              </a:rPr>
              <a:t>h:$s1</a:t>
            </a:r>
            <a:endParaRPr lang="en-US" dirty="0" smtClean="0"/>
          </a:p>
          <a:p>
            <a:pPr marL="203200" indent="-203200">
              <a:buFontTx/>
              <a:buNone/>
            </a:pPr>
            <a:r>
              <a:rPr lang="en-US" dirty="0" smtClean="0">
                <a:latin typeface="Courier New" pitchFamily="49" charset="0"/>
              </a:rPr>
              <a:t> </a:t>
            </a:r>
          </a:p>
          <a:p>
            <a:pPr marL="203200" indent="-203200">
              <a:buFontTx/>
              <a:buNone/>
            </a:pPr>
            <a:r>
              <a:rPr lang="en-US" dirty="0" smtClean="0">
                <a:solidFill>
                  <a:srgbClr val="800080"/>
                </a:solidFill>
                <a:latin typeface="Courier New" pitchFamily="49" charset="0"/>
              </a:rPr>
              <a:t>Loop:</a:t>
            </a:r>
            <a:r>
              <a:rPr lang="en-US" dirty="0" smtClean="0">
                <a:latin typeface="Courier New" pitchFamily="49" charset="0"/>
              </a:rPr>
              <a:t> </a:t>
            </a:r>
            <a:r>
              <a:rPr lang="en-US" i="1" dirty="0" smtClean="0">
                <a:latin typeface="Courier New" pitchFamily="49" charset="0"/>
              </a:rPr>
              <a:t>	. . .</a:t>
            </a:r>
            <a:r>
              <a:rPr lang="en-US" dirty="0" smtClean="0">
                <a:latin typeface="Courier New" pitchFamily="49" charset="0"/>
              </a:rPr>
              <a:t/>
            </a:r>
            <a:br>
              <a:rPr lang="en-US" dirty="0" smtClean="0">
                <a:latin typeface="Courier New" pitchFamily="49" charset="0"/>
              </a:rPr>
            </a:br>
            <a:r>
              <a:rPr lang="en-US" dirty="0" smtClean="0">
                <a:latin typeface="Courier New" pitchFamily="49" charset="0"/>
              </a:rPr>
              <a:t/>
            </a:r>
            <a:br>
              <a:rPr lang="en-US" dirty="0" smtClean="0">
                <a:latin typeface="Courier New" pitchFamily="49" charset="0"/>
              </a:rPr>
            </a:br>
            <a:endParaRPr lang="en-US" dirty="0" smtClean="0">
              <a:latin typeface="Courier New" pitchFamily="49" charset="0"/>
            </a:endParaRPr>
          </a:p>
          <a:p>
            <a:pPr marL="203200" indent="-203200">
              <a:buFontTx/>
              <a:buNone/>
            </a:pPr>
            <a:r>
              <a:rPr lang="en-US" dirty="0" smtClean="0">
                <a:latin typeface="Courier New" pitchFamily="49" charset="0"/>
              </a:rPr>
              <a:t>	</a:t>
            </a:r>
            <a:r>
              <a:rPr lang="en-US" dirty="0" err="1" smtClean="0">
                <a:latin typeface="Courier New" pitchFamily="49" charset="0"/>
              </a:rPr>
              <a:t>slt</a:t>
            </a:r>
            <a:r>
              <a:rPr lang="en-US" dirty="0" smtClean="0">
                <a:latin typeface="Courier New" pitchFamily="49" charset="0"/>
              </a:rPr>
              <a:t>  $t0,$s0,$s1  #</a:t>
            </a:r>
            <a:r>
              <a:rPr lang="en-US" i="1" dirty="0" smtClean="0">
                <a:solidFill>
                  <a:schemeClr val="bg2"/>
                </a:solidFill>
                <a:latin typeface="Courier New" pitchFamily="49" charset="0"/>
              </a:rPr>
              <a:t> </a:t>
            </a:r>
            <a:r>
              <a:rPr lang="en-US" b="1" i="1" dirty="0" smtClean="0">
                <a:solidFill>
                  <a:srgbClr val="C00000"/>
                </a:solidFill>
                <a:latin typeface="Courier New" pitchFamily="49" charset="0"/>
              </a:rPr>
              <a:t>$t0 = 1 if</a:t>
            </a:r>
            <a:r>
              <a:rPr lang="en-US" b="1" dirty="0" smtClean="0">
                <a:solidFill>
                  <a:srgbClr val="C00000"/>
                </a:solidFill>
                <a:latin typeface="Courier New" pitchFamily="49" charset="0"/>
              </a:rPr>
              <a:t/>
            </a:r>
            <a:br>
              <a:rPr lang="en-US" b="1" dirty="0" smtClean="0">
                <a:solidFill>
                  <a:srgbClr val="C00000"/>
                </a:solidFill>
                <a:latin typeface="Courier New" pitchFamily="49" charset="0"/>
              </a:rPr>
            </a:br>
            <a:r>
              <a:rPr lang="en-US" dirty="0" smtClean="0">
                <a:latin typeface="Courier New" pitchFamily="49" charset="0"/>
              </a:rPr>
              <a:t>                  </a:t>
            </a:r>
            <a:r>
              <a:rPr lang="en-US" b="1" i="1" dirty="0" smtClean="0">
                <a:solidFill>
                  <a:srgbClr val="C00000"/>
                </a:solidFill>
                <a:latin typeface="Courier New" pitchFamily="49" charset="0"/>
              </a:rPr>
              <a:t># $s0&lt;$s1 (g&lt;h)</a:t>
            </a:r>
            <a:br>
              <a:rPr lang="en-US" b="1" i="1" dirty="0" smtClean="0">
                <a:solidFill>
                  <a:srgbClr val="C00000"/>
                </a:solidFill>
                <a:latin typeface="Courier New" pitchFamily="49" charset="0"/>
              </a:rPr>
            </a:br>
            <a:r>
              <a:rPr lang="en-US" dirty="0" err="1" smtClean="0">
                <a:latin typeface="Courier New" pitchFamily="49" charset="0"/>
              </a:rPr>
              <a:t>beq</a:t>
            </a:r>
            <a:r>
              <a:rPr lang="en-US" dirty="0" smtClean="0">
                <a:latin typeface="Courier New" pitchFamily="49" charset="0"/>
              </a:rPr>
              <a:t>  $t0,$0,</a:t>
            </a:r>
            <a:r>
              <a:rPr lang="en-US" dirty="0" smtClean="0">
                <a:solidFill>
                  <a:srgbClr val="800080"/>
                </a:solidFill>
                <a:latin typeface="Courier New" pitchFamily="49" charset="0"/>
              </a:rPr>
              <a:t>Loop</a:t>
            </a:r>
            <a:r>
              <a:rPr lang="en-US" dirty="0" smtClean="0">
                <a:latin typeface="Courier New" pitchFamily="49" charset="0"/>
              </a:rPr>
              <a:t>  </a:t>
            </a:r>
            <a:r>
              <a:rPr lang="en-US" b="1" i="1" dirty="0" smtClean="0">
                <a:solidFill>
                  <a:srgbClr val="C00000"/>
                </a:solidFill>
                <a:latin typeface="Courier New" pitchFamily="49" charset="0"/>
              </a:rPr>
              <a:t># </a:t>
            </a:r>
            <a:r>
              <a:rPr lang="en-US" b="1" i="1" dirty="0" err="1" smtClean="0">
                <a:solidFill>
                  <a:srgbClr val="C00000"/>
                </a:solidFill>
                <a:latin typeface="Courier New" pitchFamily="49" charset="0"/>
              </a:rPr>
              <a:t>goto</a:t>
            </a:r>
            <a:r>
              <a:rPr lang="en-US" b="1" i="1" dirty="0" smtClean="0">
                <a:solidFill>
                  <a:srgbClr val="C00000"/>
                </a:solidFill>
                <a:latin typeface="Courier New" pitchFamily="49" charset="0"/>
              </a:rPr>
              <a:t> </a:t>
            </a:r>
            <a:r>
              <a:rPr lang="en-US" b="1" dirty="0" smtClean="0">
                <a:solidFill>
                  <a:srgbClr val="C00000"/>
                </a:solidFill>
                <a:latin typeface="Courier New" pitchFamily="49" charset="0"/>
              </a:rPr>
              <a:t>Loop</a:t>
            </a:r>
            <a:br>
              <a:rPr lang="en-US" b="1" dirty="0" smtClean="0">
                <a:solidFill>
                  <a:srgbClr val="C00000"/>
                </a:solidFill>
                <a:latin typeface="Courier New" pitchFamily="49" charset="0"/>
              </a:rPr>
            </a:br>
            <a:r>
              <a:rPr lang="en-US" dirty="0" smtClean="0">
                <a:solidFill>
                  <a:schemeClr val="bg2"/>
                </a:solidFill>
                <a:latin typeface="Courier New" pitchFamily="49" charset="0"/>
              </a:rPr>
              <a:t>                  </a:t>
            </a:r>
            <a:r>
              <a:rPr lang="en-US" b="1" i="1" dirty="0" smtClean="0">
                <a:solidFill>
                  <a:srgbClr val="C00000"/>
                </a:solidFill>
                <a:latin typeface="Courier New" pitchFamily="49" charset="0"/>
              </a:rPr>
              <a:t># if $t0==0</a:t>
            </a:r>
            <a:r>
              <a:rPr lang="en-US" b="1" dirty="0" smtClean="0">
                <a:solidFill>
                  <a:srgbClr val="C00000"/>
                </a:solidFill>
                <a:latin typeface="Courier New" pitchFamily="49" charset="0"/>
              </a:rPr>
              <a:t/>
            </a:r>
            <a:br>
              <a:rPr lang="en-US" b="1" dirty="0" smtClean="0">
                <a:solidFill>
                  <a:srgbClr val="C00000"/>
                </a:solidFill>
                <a:latin typeface="Courier New" pitchFamily="49" charset="0"/>
              </a:rPr>
            </a:br>
            <a:r>
              <a:rPr lang="en-US" dirty="0" smtClean="0">
                <a:latin typeface="Courier New" pitchFamily="49" charset="0"/>
              </a:rPr>
              <a:t>				         </a:t>
            </a:r>
            <a:r>
              <a:rPr lang="en-US" b="1" dirty="0" smtClean="0">
                <a:solidFill>
                  <a:srgbClr val="C00000"/>
                </a:solidFill>
                <a:latin typeface="Courier New" pitchFamily="49" charset="0"/>
              </a:rPr>
              <a:t># if (g </a:t>
            </a:r>
            <a:r>
              <a:rPr lang="en-US" b="1" dirty="0" smtClean="0">
                <a:solidFill>
                  <a:srgbClr val="C00000"/>
                </a:solidFill>
                <a:latin typeface="Courier New" pitchFamily="49" charset="0"/>
                <a:sym typeface="Symbol" pitchFamily="18" charset="2"/>
              </a:rPr>
              <a:t> </a:t>
            </a:r>
            <a:r>
              <a:rPr lang="en-US" b="1" dirty="0" smtClean="0">
                <a:solidFill>
                  <a:srgbClr val="C00000"/>
                </a:solidFill>
                <a:latin typeface="Courier New" pitchFamily="49" charset="0"/>
              </a:rPr>
              <a:t>h))</a:t>
            </a:r>
            <a:br>
              <a:rPr lang="en-US" b="1" dirty="0" smtClean="0">
                <a:solidFill>
                  <a:srgbClr val="C00000"/>
                </a:solidFill>
                <a:latin typeface="Courier New" pitchFamily="49" charset="0"/>
              </a:rPr>
            </a:br>
            <a:r>
              <a:rPr lang="en-US" i="1" dirty="0" smtClean="0">
                <a:latin typeface="Courier New" pitchFamily="49" charset="0"/>
              </a:rPr>
              <a:t>	</a:t>
            </a:r>
          </a:p>
        </p:txBody>
      </p:sp>
      <p:sp>
        <p:nvSpPr>
          <p:cNvPr id="23556" name="Line 4"/>
          <p:cNvSpPr>
            <a:spLocks noChangeShapeType="1"/>
          </p:cNvSpPr>
          <p:nvPr/>
        </p:nvSpPr>
        <p:spPr bwMode="auto">
          <a:xfrm>
            <a:off x="152400" y="3200400"/>
            <a:ext cx="861060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57" name="Text Box 5"/>
          <p:cNvSpPr txBox="1">
            <a:spLocks noChangeArrowheads="1"/>
          </p:cNvSpPr>
          <p:nvPr/>
        </p:nvSpPr>
        <p:spPr bwMode="auto">
          <a:xfrm>
            <a:off x="609600" y="2590800"/>
            <a:ext cx="458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r>
              <a:rPr lang="en-US" sz="3100" b="1" dirty="0">
                <a:solidFill>
                  <a:schemeClr val="accent1"/>
                </a:solidFill>
                <a:latin typeface="Helvetica" pitchFamily="34" charset="0"/>
              </a:rPr>
              <a:t>C</a:t>
            </a:r>
          </a:p>
        </p:txBody>
      </p:sp>
      <p:sp>
        <p:nvSpPr>
          <p:cNvPr id="23558" name="Text Box 6"/>
          <p:cNvSpPr txBox="1">
            <a:spLocks noChangeArrowheads="1"/>
          </p:cNvSpPr>
          <p:nvPr/>
        </p:nvSpPr>
        <p:spPr bwMode="auto">
          <a:xfrm>
            <a:off x="609600" y="3352800"/>
            <a:ext cx="503238"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294" tIns="43647" rIns="87294" bIns="43647">
            <a:spAutoFit/>
          </a:bodyPr>
          <a:lstStyle>
            <a:lvl1pPr defTabSz="873125" eaLnBrk="0" hangingPunct="0">
              <a:defRPr sz="2800">
                <a:solidFill>
                  <a:schemeClr val="tx1"/>
                </a:solidFill>
                <a:latin typeface="Times New Roman" pitchFamily="18" charset="0"/>
              </a:defRPr>
            </a:lvl1pPr>
            <a:lvl2pPr marL="742950" indent="-285750" defTabSz="873125" eaLnBrk="0" hangingPunct="0">
              <a:defRPr sz="2800">
                <a:solidFill>
                  <a:schemeClr val="tx1"/>
                </a:solidFill>
                <a:latin typeface="Times New Roman" pitchFamily="18" charset="0"/>
              </a:defRPr>
            </a:lvl2pPr>
            <a:lvl3pPr marL="1143000" indent="-228600" defTabSz="873125" eaLnBrk="0" hangingPunct="0">
              <a:defRPr sz="2800">
                <a:solidFill>
                  <a:schemeClr val="tx1"/>
                </a:solidFill>
                <a:latin typeface="Times New Roman" pitchFamily="18" charset="0"/>
              </a:defRPr>
            </a:lvl3pPr>
            <a:lvl4pPr marL="1600200" indent="-228600" defTabSz="873125" eaLnBrk="0" hangingPunct="0">
              <a:defRPr sz="2800">
                <a:solidFill>
                  <a:schemeClr val="tx1"/>
                </a:solidFill>
                <a:latin typeface="Times New Roman" pitchFamily="18" charset="0"/>
              </a:defRPr>
            </a:lvl4pPr>
            <a:lvl5pPr marL="2057400" indent="-228600" defTabSz="873125" eaLnBrk="0" hangingPunct="0">
              <a:defRPr sz="2800">
                <a:solidFill>
                  <a:schemeClr val="tx1"/>
                </a:solidFill>
                <a:latin typeface="Times New Roman" pitchFamily="18" charset="0"/>
              </a:defRPr>
            </a:lvl5pPr>
            <a:lvl6pPr marL="2514600" indent="-228600" defTabSz="873125" eaLnBrk="0" fontAlgn="base" hangingPunct="0">
              <a:spcBef>
                <a:spcPct val="0"/>
              </a:spcBef>
              <a:spcAft>
                <a:spcPct val="0"/>
              </a:spcAft>
              <a:defRPr sz="2800">
                <a:solidFill>
                  <a:schemeClr val="tx1"/>
                </a:solidFill>
                <a:latin typeface="Times New Roman" pitchFamily="18" charset="0"/>
              </a:defRPr>
            </a:lvl6pPr>
            <a:lvl7pPr marL="2971800" indent="-228600" defTabSz="873125" eaLnBrk="0" fontAlgn="base" hangingPunct="0">
              <a:spcBef>
                <a:spcPct val="0"/>
              </a:spcBef>
              <a:spcAft>
                <a:spcPct val="0"/>
              </a:spcAft>
              <a:defRPr sz="2800">
                <a:solidFill>
                  <a:schemeClr val="tx1"/>
                </a:solidFill>
                <a:latin typeface="Times New Roman" pitchFamily="18" charset="0"/>
              </a:defRPr>
            </a:lvl7pPr>
            <a:lvl8pPr marL="3429000" indent="-228600" defTabSz="873125" eaLnBrk="0" fontAlgn="base" hangingPunct="0">
              <a:spcBef>
                <a:spcPct val="0"/>
              </a:spcBef>
              <a:spcAft>
                <a:spcPct val="0"/>
              </a:spcAft>
              <a:defRPr sz="2800">
                <a:solidFill>
                  <a:schemeClr val="tx1"/>
                </a:solidFill>
                <a:latin typeface="Times New Roman" pitchFamily="18" charset="0"/>
              </a:defRPr>
            </a:lvl8pPr>
            <a:lvl9pPr marL="3886200" indent="-228600" defTabSz="873125" eaLnBrk="0" fontAlgn="base" hangingPunct="0">
              <a:spcBef>
                <a:spcPct val="0"/>
              </a:spcBef>
              <a:spcAft>
                <a:spcPct val="0"/>
              </a:spcAft>
              <a:defRPr sz="2800">
                <a:solidFill>
                  <a:schemeClr val="tx1"/>
                </a:solidFill>
                <a:latin typeface="Times New Roman" pitchFamily="18" charset="0"/>
              </a:defRPr>
            </a:lvl9pPr>
          </a:lstStyle>
          <a:p>
            <a:pPr algn="ctr"/>
            <a:r>
              <a:rPr lang="en-US" sz="3100" b="1" dirty="0">
                <a:solidFill>
                  <a:schemeClr val="accent1"/>
                </a:solidFill>
                <a:latin typeface="Helvetica" pitchFamily="34" charset="0"/>
              </a:rPr>
              <a:t>M</a:t>
            </a:r>
            <a:br>
              <a:rPr lang="en-US" sz="3100" b="1" dirty="0">
                <a:solidFill>
                  <a:schemeClr val="accent1"/>
                </a:solidFill>
                <a:latin typeface="Helvetica" pitchFamily="34" charset="0"/>
              </a:rPr>
            </a:br>
            <a:r>
              <a:rPr lang="en-US" sz="3100" b="1" dirty="0">
                <a:solidFill>
                  <a:schemeClr val="accent1"/>
                </a:solidFill>
                <a:latin typeface="Helvetica" pitchFamily="34" charset="0"/>
              </a:rPr>
              <a:t>I</a:t>
            </a:r>
            <a:br>
              <a:rPr lang="en-US" sz="3100" b="1" dirty="0">
                <a:solidFill>
                  <a:schemeClr val="accent1"/>
                </a:solidFill>
                <a:latin typeface="Helvetica" pitchFamily="34" charset="0"/>
              </a:rPr>
            </a:br>
            <a:r>
              <a:rPr lang="en-US" sz="3100" b="1" dirty="0">
                <a:solidFill>
                  <a:schemeClr val="accent1"/>
                </a:solidFill>
                <a:latin typeface="Helvetica" pitchFamily="34" charset="0"/>
              </a:rPr>
              <a:t>P</a:t>
            </a:r>
            <a:br>
              <a:rPr lang="en-US" sz="3100" b="1" dirty="0">
                <a:solidFill>
                  <a:schemeClr val="accent1"/>
                </a:solidFill>
                <a:latin typeface="Helvetica" pitchFamily="34" charset="0"/>
              </a:rPr>
            </a:br>
            <a:r>
              <a:rPr lang="en-US" sz="3100" b="1" dirty="0">
                <a:solidFill>
                  <a:schemeClr val="accent1"/>
                </a:solidFill>
                <a:latin typeface="Helvetica" pitchFamily="34" charset="0"/>
              </a:rPr>
              <a:t>S</a:t>
            </a:r>
          </a:p>
        </p:txBody>
      </p:sp>
      <p:sp>
        <p:nvSpPr>
          <p:cNvPr id="946183" name="Rectangle 7"/>
          <p:cNvSpPr>
            <a:spLocks noChangeArrowheads="1"/>
          </p:cNvSpPr>
          <p:nvPr/>
        </p:nvSpPr>
        <p:spPr bwMode="auto">
          <a:xfrm>
            <a:off x="1219200" y="5715000"/>
            <a:ext cx="50139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eaLnBrk="0" hangingPunct="0"/>
            <a:r>
              <a:rPr lang="en-US" b="1" dirty="0">
                <a:solidFill>
                  <a:srgbClr val="800080"/>
                </a:solidFill>
                <a:latin typeface="Helvetica" pitchFamily="34" charset="0"/>
              </a:rPr>
              <a:t>A </a:t>
            </a:r>
            <a:r>
              <a:rPr lang="en-US" b="1" dirty="0" smtClean="0">
                <a:solidFill>
                  <a:srgbClr val="800080"/>
                </a:solidFill>
                <a:latin typeface="Helvetica" pitchFamily="34" charset="0"/>
              </a:rPr>
              <a:t> </a:t>
            </a:r>
            <a:r>
              <a:rPr lang="en-US" b="1" dirty="0" err="1" smtClean="0">
                <a:solidFill>
                  <a:srgbClr val="800080"/>
                </a:solidFill>
                <a:latin typeface="Courier New" pitchFamily="49" charset="0"/>
              </a:rPr>
              <a:t>slt</a:t>
            </a:r>
            <a:r>
              <a:rPr lang="en-US" b="1" dirty="0" smtClean="0">
                <a:solidFill>
                  <a:srgbClr val="800080"/>
                </a:solidFill>
                <a:latin typeface="Helvetica" pitchFamily="34" charset="0"/>
              </a:rPr>
              <a:t> </a:t>
            </a:r>
            <a:r>
              <a:rPr lang="en-US" b="1" dirty="0">
                <a:solidFill>
                  <a:srgbClr val="800080"/>
                </a:solidFill>
                <a:latin typeface="Helvetica" pitchFamily="34" charset="0"/>
                <a:sym typeface="Wingdings" pitchFamily="2" charset="2"/>
              </a:rPr>
              <a:t></a:t>
            </a:r>
            <a:r>
              <a:rPr lang="en-US" b="1" dirty="0">
                <a:solidFill>
                  <a:srgbClr val="800080"/>
                </a:solidFill>
                <a:latin typeface="Helvetica" pitchFamily="34" charset="0"/>
              </a:rPr>
              <a:t> </a:t>
            </a:r>
            <a:r>
              <a:rPr lang="en-US" b="1" dirty="0" err="1">
                <a:solidFill>
                  <a:srgbClr val="800080"/>
                </a:solidFill>
                <a:latin typeface="Courier New" pitchFamily="49" charset="0"/>
              </a:rPr>
              <a:t>beq</a:t>
            </a:r>
            <a:r>
              <a:rPr lang="en-US" b="1" dirty="0">
                <a:solidFill>
                  <a:srgbClr val="800080"/>
                </a:solidFill>
                <a:latin typeface="Helvetica" pitchFamily="34" charset="0"/>
              </a:rPr>
              <a:t> </a:t>
            </a:r>
            <a:r>
              <a:rPr lang="en-US" b="1" dirty="0" smtClean="0">
                <a:solidFill>
                  <a:srgbClr val="800080"/>
                </a:solidFill>
                <a:latin typeface="Helvetica" pitchFamily="34" charset="0"/>
              </a:rPr>
              <a:t> pair </a:t>
            </a:r>
            <a:r>
              <a:rPr lang="en-US" b="1" dirty="0">
                <a:solidFill>
                  <a:srgbClr val="800080"/>
                </a:solidFill>
                <a:latin typeface="Helvetica" pitchFamily="34" charset="0"/>
              </a:rPr>
              <a:t>means </a:t>
            </a:r>
            <a:r>
              <a:rPr lang="en-US" b="1" dirty="0">
                <a:solidFill>
                  <a:srgbClr val="800080"/>
                </a:solidFill>
                <a:latin typeface="Courier New" pitchFamily="49" charset="0"/>
              </a:rPr>
              <a:t>if(… ≥ …)</a:t>
            </a:r>
            <a:r>
              <a:rPr lang="en-US" b="1" dirty="0" err="1">
                <a:solidFill>
                  <a:srgbClr val="800080"/>
                </a:solidFill>
                <a:latin typeface="Courier New" pitchFamily="49" charset="0"/>
              </a:rPr>
              <a:t>goto</a:t>
            </a:r>
            <a:r>
              <a:rPr lang="en-US" b="1" dirty="0">
                <a:solidFill>
                  <a:srgbClr val="800080"/>
                </a:solidFill>
                <a:latin typeface="Courier New" pitchFamily="49" charset="0"/>
              </a:rPr>
              <a:t>…</a:t>
            </a:r>
          </a:p>
        </p:txBody>
      </p:sp>
    </p:spTree>
    <p:extLst>
      <p:ext uri="{BB962C8B-B14F-4D97-AF65-F5344CB8AC3E}">
        <p14:creationId xmlns:p14="http://schemas.microsoft.com/office/powerpoint/2010/main" val="1133802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461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46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461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461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46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179" grpId="0" build="p" autoUpdateAnimBg="0"/>
      <p:bldP spid="946183"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2057400" y="533400"/>
            <a:ext cx="4408488" cy="474662"/>
          </a:xfrm>
        </p:spPr>
        <p:txBody>
          <a:bodyPr>
            <a:normAutofit fontScale="90000"/>
          </a:bodyPr>
          <a:lstStyle/>
          <a:p>
            <a:r>
              <a:rPr lang="en-US" b="1" dirty="0" smtClean="0"/>
              <a:t>Shift Operations</a:t>
            </a:r>
          </a:p>
        </p:txBody>
      </p:sp>
      <p:sp>
        <p:nvSpPr>
          <p:cNvPr id="17411" name="AutoShape 3"/>
          <p:cNvSpPr>
            <a:spLocks noGrp="1" noChangeArrowheads="1"/>
          </p:cNvSpPr>
          <p:nvPr>
            <p:ph type="body" idx="4294967295"/>
          </p:nvPr>
        </p:nvSpPr>
        <p:spPr>
          <a:xfrm>
            <a:off x="533400" y="1032217"/>
            <a:ext cx="8077200" cy="1851025"/>
          </a:xfrm>
        </p:spPr>
        <p:txBody>
          <a:bodyPr/>
          <a:lstStyle/>
          <a:p>
            <a:pPr marL="203200" indent="-203200"/>
            <a:r>
              <a:rPr lang="en-US" dirty="0" smtClean="0"/>
              <a:t>Move (shift) all the bits in a word to the left or right by a number of bits.</a:t>
            </a:r>
          </a:p>
          <a:p>
            <a:pPr marL="685800" lvl="1" indent="-190500"/>
            <a:r>
              <a:rPr lang="en-US" dirty="0" smtClean="0"/>
              <a:t>Example: shift right by 8 bits</a:t>
            </a:r>
          </a:p>
          <a:p>
            <a:pPr marL="685800" lvl="1" indent="-190500">
              <a:buFontTx/>
              <a:buNone/>
            </a:pPr>
            <a:r>
              <a:rPr lang="en-US" dirty="0" smtClean="0">
                <a:solidFill>
                  <a:schemeClr val="accent2"/>
                </a:solidFill>
              </a:rPr>
              <a:t>0001 0010 0011 0100 0101 0110</a:t>
            </a:r>
            <a:r>
              <a:rPr lang="en-US" dirty="0" smtClean="0"/>
              <a:t> 0111 1000</a:t>
            </a:r>
          </a:p>
        </p:txBody>
      </p:sp>
      <p:sp>
        <p:nvSpPr>
          <p:cNvPr id="17412" name="Line 4"/>
          <p:cNvSpPr>
            <a:spLocks noChangeShapeType="1"/>
          </p:cNvSpPr>
          <p:nvPr/>
        </p:nvSpPr>
        <p:spPr bwMode="auto">
          <a:xfrm flipH="1">
            <a:off x="1219200" y="4648200"/>
            <a:ext cx="1676400" cy="7620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3" name="Line 5"/>
          <p:cNvSpPr>
            <a:spLocks noChangeShapeType="1"/>
          </p:cNvSpPr>
          <p:nvPr/>
        </p:nvSpPr>
        <p:spPr bwMode="auto">
          <a:xfrm flipH="1">
            <a:off x="3886200" y="4648200"/>
            <a:ext cx="1752600" cy="7620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4" name="Line 6"/>
          <p:cNvSpPr>
            <a:spLocks noChangeShapeType="1"/>
          </p:cNvSpPr>
          <p:nvPr/>
        </p:nvSpPr>
        <p:spPr bwMode="auto">
          <a:xfrm>
            <a:off x="1295400" y="2743200"/>
            <a:ext cx="1828800" cy="7620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5" name="Line 7"/>
          <p:cNvSpPr>
            <a:spLocks noChangeShapeType="1"/>
          </p:cNvSpPr>
          <p:nvPr/>
        </p:nvSpPr>
        <p:spPr bwMode="auto">
          <a:xfrm>
            <a:off x="3886200" y="2743200"/>
            <a:ext cx="1752600" cy="7620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6" name="Rectangle 8"/>
          <p:cNvSpPr>
            <a:spLocks noChangeArrowheads="1"/>
          </p:cNvSpPr>
          <p:nvPr/>
        </p:nvSpPr>
        <p:spPr bwMode="auto">
          <a:xfrm>
            <a:off x="1066800" y="3505200"/>
            <a:ext cx="8077200" cy="109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marL="685800" lvl="1" indent="-190500" algn="l">
              <a:spcBef>
                <a:spcPct val="20000"/>
              </a:spcBef>
            </a:pPr>
            <a:r>
              <a:rPr lang="en-US" sz="2000" b="1" dirty="0">
                <a:solidFill>
                  <a:srgbClr val="C00000"/>
                </a:solidFill>
                <a:latin typeface="Times New Roman" panose="02020603050405020304" pitchFamily="18" charset="0"/>
                <a:cs typeface="Times New Roman" panose="02020603050405020304" pitchFamily="18" charset="0"/>
              </a:rPr>
              <a:t>0000 0000 </a:t>
            </a:r>
            <a:r>
              <a:rPr lang="en-US" sz="2000" dirty="0">
                <a:solidFill>
                  <a:schemeClr val="accent2"/>
                </a:solidFill>
                <a:latin typeface="Times New Roman" panose="02020603050405020304" pitchFamily="18" charset="0"/>
                <a:cs typeface="Times New Roman" panose="02020603050405020304" pitchFamily="18" charset="0"/>
              </a:rPr>
              <a:t>0001 0010 0011 0100 0101 0110</a:t>
            </a:r>
            <a:endParaRPr lang="en-US" sz="2000" dirty="0">
              <a:latin typeface="Times New Roman" panose="02020603050405020304" pitchFamily="18" charset="0"/>
              <a:cs typeface="Times New Roman" panose="02020603050405020304" pitchFamily="18" charset="0"/>
            </a:endParaRPr>
          </a:p>
          <a:p>
            <a:pPr marL="685800" lvl="1" indent="-190500" algn="l">
              <a:spcBef>
                <a:spcPct val="20000"/>
              </a:spcBef>
              <a:buFontTx/>
              <a:buChar char="–"/>
            </a:pPr>
            <a:r>
              <a:rPr lang="en-US" sz="2000" dirty="0">
                <a:latin typeface="Times New Roman" panose="02020603050405020304" pitchFamily="18" charset="0"/>
                <a:cs typeface="Times New Roman" panose="02020603050405020304" pitchFamily="18" charset="0"/>
              </a:rPr>
              <a:t>Example: shift left by 8 bits</a:t>
            </a:r>
          </a:p>
          <a:p>
            <a:pPr marL="685800" lvl="1" indent="-190500" algn="l">
              <a:spcBef>
                <a:spcPct val="20000"/>
              </a:spcBef>
            </a:pPr>
            <a:r>
              <a:rPr lang="en-US" sz="2000" dirty="0">
                <a:latin typeface="Times New Roman" panose="02020603050405020304" pitchFamily="18" charset="0"/>
                <a:cs typeface="Times New Roman" panose="02020603050405020304" pitchFamily="18" charset="0"/>
              </a:rPr>
              <a:t>0001 0010 </a:t>
            </a:r>
            <a:r>
              <a:rPr lang="en-US" sz="2000" dirty="0">
                <a:solidFill>
                  <a:schemeClr val="accent2"/>
                </a:solidFill>
                <a:latin typeface="Times New Roman" panose="02020603050405020304" pitchFamily="18" charset="0"/>
                <a:cs typeface="Times New Roman" panose="02020603050405020304" pitchFamily="18" charset="0"/>
              </a:rPr>
              <a:t>0011 0100 0101 0110 0111 1000</a:t>
            </a:r>
            <a:endParaRPr lang="en-US" sz="2000" dirty="0">
              <a:latin typeface="Times New Roman" panose="02020603050405020304" pitchFamily="18" charset="0"/>
              <a:cs typeface="Times New Roman" panose="02020603050405020304" pitchFamily="18" charset="0"/>
            </a:endParaRPr>
          </a:p>
        </p:txBody>
      </p:sp>
      <p:sp>
        <p:nvSpPr>
          <p:cNvPr id="17417" name="Rectangle 9"/>
          <p:cNvSpPr>
            <a:spLocks noChangeArrowheads="1"/>
          </p:cNvSpPr>
          <p:nvPr/>
        </p:nvSpPr>
        <p:spPr bwMode="auto">
          <a:xfrm>
            <a:off x="304800" y="5486400"/>
            <a:ext cx="8077200"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marL="685800" lvl="1" indent="-190500" algn="l">
              <a:spcBef>
                <a:spcPct val="20000"/>
              </a:spcBef>
            </a:pPr>
            <a:r>
              <a:rPr lang="en-US" dirty="0">
                <a:solidFill>
                  <a:schemeClr val="accent2"/>
                </a:solidFill>
              </a:rPr>
              <a:t>0011 0100 0101 0110 0111 1000</a:t>
            </a:r>
            <a:r>
              <a:rPr lang="en-US" dirty="0"/>
              <a:t> </a:t>
            </a:r>
            <a:r>
              <a:rPr lang="en-US" b="1" dirty="0">
                <a:solidFill>
                  <a:srgbClr val="C00000"/>
                </a:solidFill>
              </a:rPr>
              <a:t>0000 0000</a:t>
            </a:r>
          </a:p>
        </p:txBody>
      </p:sp>
    </p:spTree>
    <p:extLst>
      <p:ext uri="{BB962C8B-B14F-4D97-AF65-F5344CB8AC3E}">
        <p14:creationId xmlns:p14="http://schemas.microsoft.com/office/powerpoint/2010/main" val="23314705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609600" y="609600"/>
            <a:ext cx="8077200" cy="609600"/>
          </a:xfrm>
        </p:spPr>
        <p:txBody>
          <a:bodyPr>
            <a:normAutofit fontScale="90000"/>
          </a:bodyPr>
          <a:lstStyle/>
          <a:p>
            <a:r>
              <a:rPr lang="en-US" b="1" dirty="0" smtClean="0"/>
              <a:t>Example: The C Switch Statement (1/3)</a:t>
            </a:r>
          </a:p>
        </p:txBody>
      </p:sp>
      <p:sp>
        <p:nvSpPr>
          <p:cNvPr id="24579" name="AutoShape 3"/>
          <p:cNvSpPr>
            <a:spLocks noGrp="1" noChangeArrowheads="1"/>
          </p:cNvSpPr>
          <p:nvPr>
            <p:ph type="body" idx="4294967295"/>
          </p:nvPr>
        </p:nvSpPr>
        <p:spPr>
          <a:xfrm>
            <a:off x="685800" y="1295400"/>
            <a:ext cx="7847013" cy="4972050"/>
          </a:xfrm>
        </p:spPr>
        <p:txBody>
          <a:bodyPr/>
          <a:lstStyle/>
          <a:p>
            <a:pPr marL="203200" indent="-203200">
              <a:lnSpc>
                <a:spcPct val="105000"/>
              </a:lnSpc>
            </a:pPr>
            <a:r>
              <a:rPr lang="en-US" dirty="0" smtClean="0"/>
              <a:t>Choose among four alternatives depending on whether </a:t>
            </a:r>
            <a:r>
              <a:rPr lang="en-US" dirty="0" smtClean="0">
                <a:latin typeface="Courier New" pitchFamily="49" charset="0"/>
              </a:rPr>
              <a:t>k</a:t>
            </a:r>
            <a:r>
              <a:rPr lang="en-US" dirty="0" smtClean="0"/>
              <a:t> has the value 0, 1, 2 or 3.  Compile this C code:</a:t>
            </a:r>
            <a:br>
              <a:rPr lang="en-US" dirty="0" smtClean="0"/>
            </a:br>
            <a:r>
              <a:rPr lang="en-US" dirty="0" smtClean="0"/>
              <a:t/>
            </a:r>
            <a:br>
              <a:rPr lang="en-US" dirty="0" smtClean="0"/>
            </a:br>
            <a:r>
              <a:rPr lang="en-US" sz="2600" dirty="0" smtClean="0">
                <a:latin typeface="Courier New" pitchFamily="49" charset="0"/>
              </a:rPr>
              <a:t>switch (k) {</a:t>
            </a:r>
            <a:br>
              <a:rPr lang="en-US" sz="2600" dirty="0" smtClean="0">
                <a:latin typeface="Courier New" pitchFamily="49" charset="0"/>
              </a:rPr>
            </a:br>
            <a:r>
              <a:rPr lang="en-US" sz="2600" dirty="0" smtClean="0">
                <a:latin typeface="Courier New" pitchFamily="49" charset="0"/>
              </a:rPr>
              <a:t> case 0: f=</a:t>
            </a:r>
            <a:r>
              <a:rPr lang="en-US" sz="2600" dirty="0" err="1" smtClean="0">
                <a:latin typeface="Courier New" pitchFamily="49" charset="0"/>
              </a:rPr>
              <a:t>i+j</a:t>
            </a:r>
            <a:r>
              <a:rPr lang="en-US" sz="2600" dirty="0" smtClean="0">
                <a:latin typeface="Courier New" pitchFamily="49" charset="0"/>
              </a:rPr>
              <a:t>; break; </a:t>
            </a:r>
            <a:r>
              <a:rPr lang="en-US" sz="2600" b="1" dirty="0" smtClean="0">
                <a:solidFill>
                  <a:srgbClr val="C00000"/>
                </a:solidFill>
                <a:latin typeface="Courier New" pitchFamily="49" charset="0"/>
              </a:rPr>
              <a:t>/* k=0 */</a:t>
            </a:r>
            <a:br>
              <a:rPr lang="en-US" sz="2600" b="1" dirty="0" smtClean="0">
                <a:solidFill>
                  <a:srgbClr val="C00000"/>
                </a:solidFill>
                <a:latin typeface="Courier New" pitchFamily="49" charset="0"/>
              </a:rPr>
            </a:br>
            <a:r>
              <a:rPr lang="en-US" sz="2600" dirty="0" smtClean="0">
                <a:solidFill>
                  <a:schemeClr val="bg2"/>
                </a:solidFill>
                <a:latin typeface="Courier New" pitchFamily="49" charset="0"/>
              </a:rPr>
              <a:t> </a:t>
            </a:r>
            <a:r>
              <a:rPr lang="en-US" sz="2600" dirty="0" smtClean="0">
                <a:latin typeface="Courier New" pitchFamily="49" charset="0"/>
              </a:rPr>
              <a:t>case 1: f=</a:t>
            </a:r>
            <a:r>
              <a:rPr lang="en-US" sz="2600" dirty="0" err="1" smtClean="0">
                <a:latin typeface="Courier New" pitchFamily="49" charset="0"/>
              </a:rPr>
              <a:t>g+h</a:t>
            </a:r>
            <a:r>
              <a:rPr lang="en-US" sz="2600" dirty="0" smtClean="0">
                <a:latin typeface="Courier New" pitchFamily="49" charset="0"/>
              </a:rPr>
              <a:t>; break; </a:t>
            </a:r>
            <a:r>
              <a:rPr lang="en-US" sz="2600" b="1" dirty="0" smtClean="0">
                <a:solidFill>
                  <a:srgbClr val="C00000"/>
                </a:solidFill>
                <a:latin typeface="Courier New" pitchFamily="49" charset="0"/>
              </a:rPr>
              <a:t>/* k=1 */</a:t>
            </a:r>
            <a:br>
              <a:rPr lang="en-US" sz="2600" b="1" dirty="0" smtClean="0">
                <a:solidFill>
                  <a:srgbClr val="C00000"/>
                </a:solidFill>
                <a:latin typeface="Courier New" pitchFamily="49" charset="0"/>
              </a:rPr>
            </a:br>
            <a:r>
              <a:rPr lang="en-US" sz="2600" dirty="0" smtClean="0">
                <a:solidFill>
                  <a:schemeClr val="bg2"/>
                </a:solidFill>
                <a:latin typeface="Courier New" pitchFamily="49" charset="0"/>
              </a:rPr>
              <a:t> </a:t>
            </a:r>
            <a:r>
              <a:rPr lang="en-US" sz="2600" dirty="0" smtClean="0">
                <a:latin typeface="Courier New" pitchFamily="49" charset="0"/>
              </a:rPr>
              <a:t>case 2: f=g–h; break; </a:t>
            </a:r>
            <a:r>
              <a:rPr lang="en-US" sz="2600" b="1" dirty="0" smtClean="0">
                <a:solidFill>
                  <a:srgbClr val="C00000"/>
                </a:solidFill>
                <a:latin typeface="Courier New" pitchFamily="49" charset="0"/>
              </a:rPr>
              <a:t>/* k=2 */</a:t>
            </a:r>
            <a:br>
              <a:rPr lang="en-US" sz="2600" b="1" dirty="0" smtClean="0">
                <a:solidFill>
                  <a:srgbClr val="C00000"/>
                </a:solidFill>
                <a:latin typeface="Courier New" pitchFamily="49" charset="0"/>
              </a:rPr>
            </a:br>
            <a:r>
              <a:rPr lang="en-US" sz="2600" dirty="0" smtClean="0">
                <a:latin typeface="Courier New" pitchFamily="49" charset="0"/>
              </a:rPr>
              <a:t> case 3: f=</a:t>
            </a:r>
            <a:r>
              <a:rPr lang="en-US" sz="2600" dirty="0" err="1" smtClean="0">
                <a:latin typeface="Courier New" pitchFamily="49" charset="0"/>
              </a:rPr>
              <a:t>i</a:t>
            </a:r>
            <a:r>
              <a:rPr lang="en-US" sz="2600" dirty="0" smtClean="0">
                <a:latin typeface="Courier New" pitchFamily="49" charset="0"/>
              </a:rPr>
              <a:t>–j; break; </a:t>
            </a:r>
            <a:r>
              <a:rPr lang="en-US" sz="2600" b="1" dirty="0" smtClean="0">
                <a:solidFill>
                  <a:srgbClr val="C00000"/>
                </a:solidFill>
                <a:latin typeface="Courier New" pitchFamily="49" charset="0"/>
              </a:rPr>
              <a:t>/* k=3 */</a:t>
            </a:r>
            <a:br>
              <a:rPr lang="en-US" sz="2600" b="1" dirty="0" smtClean="0">
                <a:solidFill>
                  <a:srgbClr val="C00000"/>
                </a:solidFill>
                <a:latin typeface="Courier New" pitchFamily="49" charset="0"/>
              </a:rPr>
            </a:br>
            <a:r>
              <a:rPr lang="en-US" sz="2600" dirty="0" smtClean="0">
                <a:latin typeface="Courier New" pitchFamily="49" charset="0"/>
              </a:rPr>
              <a:t>}</a:t>
            </a:r>
            <a:endParaRPr lang="en-US" dirty="0" smtClean="0"/>
          </a:p>
        </p:txBody>
      </p:sp>
    </p:spTree>
    <p:extLst>
      <p:ext uri="{BB962C8B-B14F-4D97-AF65-F5344CB8AC3E}">
        <p14:creationId xmlns:p14="http://schemas.microsoft.com/office/powerpoint/2010/main" val="37366261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609600" y="609600"/>
            <a:ext cx="8001000" cy="762000"/>
          </a:xfrm>
        </p:spPr>
        <p:txBody>
          <a:bodyPr>
            <a:normAutofit fontScale="90000"/>
          </a:bodyPr>
          <a:lstStyle/>
          <a:p>
            <a:r>
              <a:rPr lang="en-US" b="1" dirty="0" smtClean="0"/>
              <a:t>Example: The C Switch Statement (2/3)</a:t>
            </a:r>
          </a:p>
        </p:txBody>
      </p:sp>
      <p:sp>
        <p:nvSpPr>
          <p:cNvPr id="25603" name="AutoShape 3"/>
          <p:cNvSpPr>
            <a:spLocks noGrp="1" noChangeArrowheads="1"/>
          </p:cNvSpPr>
          <p:nvPr>
            <p:ph type="body" idx="4294967295"/>
          </p:nvPr>
        </p:nvSpPr>
        <p:spPr>
          <a:xfrm>
            <a:off x="762000" y="1371600"/>
            <a:ext cx="7847012" cy="5035550"/>
          </a:xfrm>
        </p:spPr>
        <p:txBody>
          <a:bodyPr/>
          <a:lstStyle/>
          <a:p>
            <a:pPr marL="203200" indent="-203200"/>
            <a:r>
              <a:rPr lang="en-US" dirty="0" smtClean="0"/>
              <a:t>This is complicated, so </a:t>
            </a:r>
            <a:r>
              <a:rPr lang="en-US" dirty="0" smtClean="0">
                <a:solidFill>
                  <a:schemeClr val="accent1"/>
                </a:solidFill>
              </a:rPr>
              <a:t>simplify</a:t>
            </a:r>
            <a:r>
              <a:rPr lang="en-US" dirty="0" smtClean="0"/>
              <a:t>.</a:t>
            </a:r>
          </a:p>
          <a:p>
            <a:pPr marL="203200" indent="-203200"/>
            <a:r>
              <a:rPr lang="en-US" dirty="0" smtClean="0"/>
              <a:t>Rewrite it as a chain of if-else statements, which we already know how to compile:</a:t>
            </a:r>
          </a:p>
          <a:p>
            <a:pPr marL="685800" lvl="1" indent="-190500">
              <a:buFontTx/>
              <a:buNone/>
            </a:pPr>
            <a:r>
              <a:rPr lang="en-US" dirty="0" smtClean="0">
                <a:latin typeface="Courier New" pitchFamily="49" charset="0"/>
              </a:rPr>
              <a:t>if(k==0) f=</a:t>
            </a:r>
            <a:r>
              <a:rPr lang="en-US" dirty="0" err="1" smtClean="0">
                <a:latin typeface="Courier New" pitchFamily="49" charset="0"/>
              </a:rPr>
              <a:t>i+j</a:t>
            </a:r>
            <a:r>
              <a:rPr lang="en-US" dirty="0" smtClean="0">
                <a:latin typeface="Courier New" pitchFamily="49" charset="0"/>
              </a:rPr>
              <a:t>; </a:t>
            </a:r>
            <a:br>
              <a:rPr lang="en-US" dirty="0" smtClean="0">
                <a:latin typeface="Courier New" pitchFamily="49" charset="0"/>
              </a:rPr>
            </a:br>
            <a:r>
              <a:rPr lang="en-US" dirty="0" smtClean="0">
                <a:latin typeface="Courier New" pitchFamily="49" charset="0"/>
              </a:rPr>
              <a:t> else if(k==1) f=</a:t>
            </a:r>
            <a:r>
              <a:rPr lang="en-US" dirty="0" err="1" smtClean="0">
                <a:latin typeface="Courier New" pitchFamily="49" charset="0"/>
              </a:rPr>
              <a:t>g+h</a:t>
            </a:r>
            <a:r>
              <a:rPr lang="en-US" dirty="0" smtClean="0">
                <a:latin typeface="Courier New" pitchFamily="49" charset="0"/>
              </a:rPr>
              <a:t>; </a:t>
            </a:r>
            <a:br>
              <a:rPr lang="en-US" dirty="0" smtClean="0">
                <a:latin typeface="Courier New" pitchFamily="49" charset="0"/>
              </a:rPr>
            </a:br>
            <a:r>
              <a:rPr lang="en-US" dirty="0" smtClean="0">
                <a:latin typeface="Courier New" pitchFamily="49" charset="0"/>
              </a:rPr>
              <a:t>   else if(k==2) f=g–h;</a:t>
            </a:r>
            <a:br>
              <a:rPr lang="en-US" dirty="0" smtClean="0">
                <a:latin typeface="Courier New" pitchFamily="49" charset="0"/>
              </a:rPr>
            </a:br>
            <a:r>
              <a:rPr lang="en-US" dirty="0" smtClean="0">
                <a:latin typeface="Courier New" pitchFamily="49" charset="0"/>
              </a:rPr>
              <a:t>     else if(k==3) f=</a:t>
            </a:r>
            <a:r>
              <a:rPr lang="en-US" dirty="0" err="1" smtClean="0">
                <a:latin typeface="Courier New" pitchFamily="49" charset="0"/>
              </a:rPr>
              <a:t>i</a:t>
            </a:r>
            <a:r>
              <a:rPr lang="en-US" dirty="0" smtClean="0">
                <a:latin typeface="Courier New" pitchFamily="49" charset="0"/>
              </a:rPr>
              <a:t>–j;</a:t>
            </a:r>
          </a:p>
          <a:p>
            <a:pPr marL="203200" indent="-203200"/>
            <a:r>
              <a:rPr lang="en-US" dirty="0" smtClean="0"/>
              <a:t>Use this mapping:</a:t>
            </a:r>
          </a:p>
          <a:p>
            <a:pPr marL="685800" lvl="1" indent="-190500">
              <a:buFontTx/>
              <a:buNone/>
            </a:pPr>
            <a:r>
              <a:rPr lang="en-US" dirty="0" smtClean="0">
                <a:latin typeface="Courier New" pitchFamily="49" charset="0"/>
              </a:rPr>
              <a:t> f:$s0, g:$s1, h:$s2,</a:t>
            </a:r>
            <a:br>
              <a:rPr lang="en-US" dirty="0" smtClean="0">
                <a:latin typeface="Courier New" pitchFamily="49" charset="0"/>
              </a:rPr>
            </a:br>
            <a:r>
              <a:rPr lang="en-US" dirty="0" smtClean="0">
                <a:latin typeface="Courier New" pitchFamily="49" charset="0"/>
              </a:rPr>
              <a:t>i:$s3, j:$s4, k:$s5</a:t>
            </a:r>
            <a:endParaRPr lang="en-US" dirty="0" smtClean="0"/>
          </a:p>
        </p:txBody>
      </p:sp>
    </p:spTree>
    <p:extLst>
      <p:ext uri="{BB962C8B-B14F-4D97-AF65-F5344CB8AC3E}">
        <p14:creationId xmlns:p14="http://schemas.microsoft.com/office/powerpoint/2010/main" val="272162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609600" y="533401"/>
            <a:ext cx="8001000" cy="457200"/>
          </a:xfrm>
        </p:spPr>
        <p:txBody>
          <a:bodyPr>
            <a:normAutofit fontScale="90000"/>
          </a:bodyPr>
          <a:lstStyle/>
          <a:p>
            <a:r>
              <a:rPr lang="en-US" b="1" dirty="0" smtClean="0"/>
              <a:t>Example: The C Switch Statement (3/3)</a:t>
            </a:r>
          </a:p>
        </p:txBody>
      </p:sp>
      <p:sp>
        <p:nvSpPr>
          <p:cNvPr id="26627" name="AutoShape 3"/>
          <p:cNvSpPr>
            <a:spLocks noGrp="1" noChangeArrowheads="1"/>
          </p:cNvSpPr>
          <p:nvPr>
            <p:ph type="body" idx="4294967295"/>
          </p:nvPr>
        </p:nvSpPr>
        <p:spPr>
          <a:xfrm>
            <a:off x="609600" y="914400"/>
            <a:ext cx="8534400" cy="5410200"/>
          </a:xfrm>
        </p:spPr>
        <p:txBody>
          <a:bodyPr/>
          <a:lstStyle/>
          <a:p>
            <a:pPr marL="203200" indent="-203200"/>
            <a:r>
              <a:rPr lang="en-US" sz="2400" dirty="0" smtClean="0"/>
              <a:t>Final compiled MIPS code:</a:t>
            </a:r>
            <a:br>
              <a:rPr lang="en-US" sz="2400" dirty="0" smtClean="0"/>
            </a:br>
            <a:r>
              <a:rPr lang="en-US" sz="2100" dirty="0" smtClean="0">
                <a:latin typeface="Courier New" pitchFamily="49" charset="0"/>
              </a:rPr>
              <a:t>    </a:t>
            </a:r>
            <a:r>
              <a:rPr lang="en-US" sz="2100" dirty="0" err="1" smtClean="0">
                <a:latin typeface="Courier New" pitchFamily="49" charset="0"/>
              </a:rPr>
              <a:t>bne</a:t>
            </a:r>
            <a:r>
              <a:rPr lang="en-US" sz="2100" dirty="0" smtClean="0">
                <a:latin typeface="Courier New" pitchFamily="49" charset="0"/>
              </a:rPr>
              <a:t> $s5,$0,</a:t>
            </a:r>
            <a:r>
              <a:rPr lang="en-US" sz="2100" dirty="0" smtClean="0">
                <a:solidFill>
                  <a:srgbClr val="800080"/>
                </a:solidFill>
                <a:latin typeface="Courier New" pitchFamily="49" charset="0"/>
              </a:rPr>
              <a:t>L1</a:t>
            </a:r>
            <a:r>
              <a:rPr lang="en-US" sz="2100" dirty="0" smtClean="0">
                <a:latin typeface="Courier New" pitchFamily="49" charset="0"/>
              </a:rPr>
              <a:t>    </a:t>
            </a:r>
            <a:r>
              <a:rPr lang="en-US" sz="2100" b="1" dirty="0" smtClean="0">
                <a:solidFill>
                  <a:srgbClr val="C00000"/>
                </a:solidFill>
                <a:latin typeface="Courier New" pitchFamily="49" charset="0"/>
              </a:rPr>
              <a:t># branch k!=0</a:t>
            </a:r>
            <a:br>
              <a:rPr lang="en-US" sz="2100" b="1" dirty="0" smtClean="0">
                <a:solidFill>
                  <a:srgbClr val="C00000"/>
                </a:solidFill>
                <a:latin typeface="Courier New" pitchFamily="49" charset="0"/>
              </a:rPr>
            </a:br>
            <a:r>
              <a:rPr lang="en-US" sz="2100" i="1" dirty="0" smtClean="0">
                <a:latin typeface="Courier New" pitchFamily="49" charset="0"/>
              </a:rPr>
              <a:t>    </a:t>
            </a:r>
            <a:r>
              <a:rPr lang="en-US" sz="2100" dirty="0" smtClean="0">
                <a:latin typeface="Courier New" pitchFamily="49" charset="0"/>
              </a:rPr>
              <a:t>add $s0,$s3,$s4  </a:t>
            </a:r>
            <a:r>
              <a:rPr lang="en-US" sz="2100" b="1" dirty="0" smtClean="0">
                <a:solidFill>
                  <a:srgbClr val="C00000"/>
                </a:solidFill>
                <a:latin typeface="Courier New" pitchFamily="49" charset="0"/>
              </a:rPr>
              <a:t>#k==0 so f=</a:t>
            </a:r>
            <a:r>
              <a:rPr lang="en-US" sz="2100" b="1" dirty="0" err="1" smtClean="0">
                <a:solidFill>
                  <a:srgbClr val="C00000"/>
                </a:solidFill>
                <a:latin typeface="Courier New" pitchFamily="49" charset="0"/>
              </a:rPr>
              <a:t>i+j</a:t>
            </a:r>
            <a:r>
              <a:rPr lang="en-US" sz="2100" b="1" dirty="0" smtClean="0">
                <a:solidFill>
                  <a:srgbClr val="C00000"/>
                </a:solidFill>
                <a:latin typeface="Courier New" pitchFamily="49" charset="0"/>
              </a:rPr>
              <a:t/>
            </a:r>
            <a:br>
              <a:rPr lang="en-US" sz="2100" b="1" dirty="0" smtClean="0">
                <a:solidFill>
                  <a:srgbClr val="C00000"/>
                </a:solidFill>
                <a:latin typeface="Courier New" pitchFamily="49" charset="0"/>
              </a:rPr>
            </a:br>
            <a:r>
              <a:rPr lang="en-US" sz="2100" dirty="0" smtClean="0">
                <a:latin typeface="Courier New" pitchFamily="49" charset="0"/>
              </a:rPr>
              <a:t>    j    </a:t>
            </a:r>
            <a:r>
              <a:rPr lang="en-US" sz="2100" dirty="0" smtClean="0">
                <a:solidFill>
                  <a:srgbClr val="800080"/>
                </a:solidFill>
                <a:latin typeface="Courier New" pitchFamily="49" charset="0"/>
              </a:rPr>
              <a:t>Exit        </a:t>
            </a:r>
            <a:r>
              <a:rPr lang="en-US" sz="2100" b="1" i="1" dirty="0" smtClean="0">
                <a:solidFill>
                  <a:srgbClr val="C00000"/>
                </a:solidFill>
                <a:latin typeface="Courier New" pitchFamily="49" charset="0"/>
              </a:rPr>
              <a:t># end of case so Exit</a:t>
            </a:r>
            <a:r>
              <a:rPr lang="en-US" sz="2100" b="1" dirty="0" smtClean="0">
                <a:solidFill>
                  <a:srgbClr val="C00000"/>
                </a:solidFill>
                <a:latin typeface="Courier New" pitchFamily="49" charset="0"/>
              </a:rPr>
              <a:t/>
            </a:r>
            <a:br>
              <a:rPr lang="en-US" sz="2100" b="1" dirty="0" smtClean="0">
                <a:solidFill>
                  <a:srgbClr val="C00000"/>
                </a:solidFill>
                <a:latin typeface="Courier New" pitchFamily="49" charset="0"/>
              </a:rPr>
            </a:br>
            <a:r>
              <a:rPr lang="en-US" sz="2100" dirty="0" smtClean="0">
                <a:solidFill>
                  <a:srgbClr val="800080"/>
                </a:solidFill>
                <a:latin typeface="Courier New" pitchFamily="49" charset="0"/>
              </a:rPr>
              <a:t>L1:</a:t>
            </a:r>
            <a:r>
              <a:rPr lang="en-US" sz="2100" dirty="0" smtClean="0">
                <a:latin typeface="Courier New" pitchFamily="49" charset="0"/>
              </a:rPr>
              <a:t> </a:t>
            </a:r>
            <a:r>
              <a:rPr lang="en-US" sz="2100" dirty="0" err="1" smtClean="0">
                <a:latin typeface="Courier New" pitchFamily="49" charset="0"/>
              </a:rPr>
              <a:t>addi</a:t>
            </a:r>
            <a:r>
              <a:rPr lang="en-US" sz="2100" dirty="0" smtClean="0">
                <a:latin typeface="Courier New" pitchFamily="49" charset="0"/>
              </a:rPr>
              <a:t> $t0,$s5,-1  </a:t>
            </a:r>
            <a:r>
              <a:rPr lang="en-US" sz="2100" b="1" dirty="0" smtClean="0">
                <a:solidFill>
                  <a:srgbClr val="C00000"/>
                </a:solidFill>
                <a:latin typeface="Courier New" pitchFamily="49" charset="0"/>
              </a:rPr>
              <a:t># $t0=k-1</a:t>
            </a:r>
            <a:br>
              <a:rPr lang="en-US" sz="2100" b="1" dirty="0" smtClean="0">
                <a:solidFill>
                  <a:srgbClr val="C00000"/>
                </a:solidFill>
                <a:latin typeface="Courier New" pitchFamily="49" charset="0"/>
              </a:rPr>
            </a:br>
            <a:r>
              <a:rPr lang="en-US" sz="2100" dirty="0" smtClean="0">
                <a:latin typeface="Courier New" pitchFamily="49" charset="0"/>
              </a:rPr>
              <a:t>    </a:t>
            </a:r>
            <a:r>
              <a:rPr lang="en-US" sz="2100" dirty="0" err="1" smtClean="0">
                <a:latin typeface="Courier New" pitchFamily="49" charset="0"/>
              </a:rPr>
              <a:t>bne</a:t>
            </a:r>
            <a:r>
              <a:rPr lang="en-US" sz="2100" dirty="0" smtClean="0">
                <a:latin typeface="Courier New" pitchFamily="49" charset="0"/>
              </a:rPr>
              <a:t>  $t0,$0,</a:t>
            </a:r>
            <a:r>
              <a:rPr lang="en-US" sz="2100" dirty="0" smtClean="0">
                <a:solidFill>
                  <a:srgbClr val="800080"/>
                </a:solidFill>
                <a:latin typeface="Courier New" pitchFamily="49" charset="0"/>
              </a:rPr>
              <a:t>L2</a:t>
            </a:r>
            <a:r>
              <a:rPr lang="en-US" sz="2100" dirty="0" smtClean="0">
                <a:latin typeface="Courier New" pitchFamily="49" charset="0"/>
              </a:rPr>
              <a:t>   </a:t>
            </a:r>
            <a:r>
              <a:rPr lang="en-US" sz="2100" b="1" dirty="0" smtClean="0">
                <a:solidFill>
                  <a:srgbClr val="C00000"/>
                </a:solidFill>
                <a:latin typeface="Courier New" pitchFamily="49" charset="0"/>
              </a:rPr>
              <a:t># branch k!=1</a:t>
            </a:r>
            <a:br>
              <a:rPr lang="en-US" sz="2100" b="1" dirty="0" smtClean="0">
                <a:solidFill>
                  <a:srgbClr val="C00000"/>
                </a:solidFill>
                <a:latin typeface="Courier New" pitchFamily="49" charset="0"/>
              </a:rPr>
            </a:br>
            <a:r>
              <a:rPr lang="en-US" sz="2100" i="1" dirty="0" smtClean="0">
                <a:latin typeface="Courier New" pitchFamily="49" charset="0"/>
              </a:rPr>
              <a:t>    </a:t>
            </a:r>
            <a:r>
              <a:rPr lang="en-US" sz="2100" dirty="0" smtClean="0">
                <a:latin typeface="Courier New" pitchFamily="49" charset="0"/>
              </a:rPr>
              <a:t>add  $s0,$s1,$s2</a:t>
            </a:r>
            <a:r>
              <a:rPr lang="en-US" sz="2100" i="1" dirty="0" smtClean="0">
                <a:latin typeface="Courier New" pitchFamily="49" charset="0"/>
              </a:rPr>
              <a:t> </a:t>
            </a:r>
            <a:r>
              <a:rPr lang="en-US" sz="2100" b="1" i="1" dirty="0" smtClean="0">
                <a:solidFill>
                  <a:srgbClr val="C00000"/>
                </a:solidFill>
                <a:latin typeface="Courier New" pitchFamily="49" charset="0"/>
              </a:rPr>
              <a:t>#k==1 so f=</a:t>
            </a:r>
            <a:r>
              <a:rPr lang="en-US" sz="2100" b="1" i="1" dirty="0" err="1" smtClean="0">
                <a:solidFill>
                  <a:srgbClr val="C00000"/>
                </a:solidFill>
                <a:latin typeface="Courier New" pitchFamily="49" charset="0"/>
              </a:rPr>
              <a:t>g+h</a:t>
            </a:r>
            <a:r>
              <a:rPr lang="en-US" sz="2100" b="1" dirty="0" smtClean="0">
                <a:solidFill>
                  <a:srgbClr val="C00000"/>
                </a:solidFill>
                <a:latin typeface="Courier New" pitchFamily="49" charset="0"/>
              </a:rPr>
              <a:t/>
            </a:r>
            <a:br>
              <a:rPr lang="en-US" sz="2100" b="1" dirty="0" smtClean="0">
                <a:solidFill>
                  <a:srgbClr val="C00000"/>
                </a:solidFill>
                <a:latin typeface="Courier New" pitchFamily="49" charset="0"/>
              </a:rPr>
            </a:br>
            <a:r>
              <a:rPr lang="en-US" sz="2100" dirty="0" smtClean="0">
                <a:latin typeface="Courier New" pitchFamily="49" charset="0"/>
              </a:rPr>
              <a:t>    j    </a:t>
            </a:r>
            <a:r>
              <a:rPr lang="en-US" sz="2100" dirty="0" smtClean="0">
                <a:solidFill>
                  <a:srgbClr val="800080"/>
                </a:solidFill>
                <a:latin typeface="Courier New" pitchFamily="49" charset="0"/>
              </a:rPr>
              <a:t>Exit        </a:t>
            </a:r>
            <a:r>
              <a:rPr lang="en-US" sz="2100" b="1" dirty="0" smtClean="0">
                <a:solidFill>
                  <a:srgbClr val="C00000"/>
                </a:solidFill>
                <a:latin typeface="Courier New" pitchFamily="49" charset="0"/>
              </a:rPr>
              <a:t># end of case so Exit</a:t>
            </a:r>
            <a:br>
              <a:rPr lang="en-US" sz="2100" b="1" dirty="0" smtClean="0">
                <a:solidFill>
                  <a:srgbClr val="C00000"/>
                </a:solidFill>
                <a:latin typeface="Courier New" pitchFamily="49" charset="0"/>
              </a:rPr>
            </a:br>
            <a:r>
              <a:rPr lang="en-US" sz="2100" dirty="0" smtClean="0">
                <a:solidFill>
                  <a:srgbClr val="800080"/>
                </a:solidFill>
                <a:latin typeface="Courier New" pitchFamily="49" charset="0"/>
              </a:rPr>
              <a:t>L2:</a:t>
            </a:r>
            <a:r>
              <a:rPr lang="en-US" sz="2100" dirty="0" smtClean="0">
                <a:latin typeface="Courier New" pitchFamily="49" charset="0"/>
              </a:rPr>
              <a:t> </a:t>
            </a:r>
            <a:r>
              <a:rPr lang="en-US" sz="2100" dirty="0" err="1" smtClean="0">
                <a:latin typeface="Courier New" pitchFamily="49" charset="0"/>
              </a:rPr>
              <a:t>addi</a:t>
            </a:r>
            <a:r>
              <a:rPr lang="en-US" sz="2100" dirty="0" smtClean="0">
                <a:latin typeface="Courier New" pitchFamily="49" charset="0"/>
              </a:rPr>
              <a:t> $t0,$s5,-2  </a:t>
            </a:r>
            <a:r>
              <a:rPr lang="en-US" sz="2100" b="1" i="1" dirty="0" smtClean="0">
                <a:solidFill>
                  <a:srgbClr val="C00000"/>
                </a:solidFill>
                <a:latin typeface="Courier New" pitchFamily="49" charset="0"/>
              </a:rPr>
              <a:t># $t0=k-2</a:t>
            </a:r>
            <a:r>
              <a:rPr lang="en-US" sz="2100" b="1" dirty="0" smtClean="0">
                <a:solidFill>
                  <a:srgbClr val="C00000"/>
                </a:solidFill>
                <a:latin typeface="Courier New" pitchFamily="49" charset="0"/>
              </a:rPr>
              <a:t/>
            </a:r>
            <a:br>
              <a:rPr lang="en-US" sz="2100" b="1" dirty="0" smtClean="0">
                <a:solidFill>
                  <a:srgbClr val="C00000"/>
                </a:solidFill>
                <a:latin typeface="Courier New" pitchFamily="49" charset="0"/>
              </a:rPr>
            </a:br>
            <a:r>
              <a:rPr lang="en-US" sz="2100" dirty="0" smtClean="0">
                <a:latin typeface="Courier New" pitchFamily="49" charset="0"/>
              </a:rPr>
              <a:t>    </a:t>
            </a:r>
            <a:r>
              <a:rPr lang="en-US" sz="2100" dirty="0" err="1" smtClean="0">
                <a:latin typeface="Courier New" pitchFamily="49" charset="0"/>
              </a:rPr>
              <a:t>bne</a:t>
            </a:r>
            <a:r>
              <a:rPr lang="en-US" sz="2100" dirty="0" smtClean="0">
                <a:latin typeface="Courier New" pitchFamily="49" charset="0"/>
              </a:rPr>
              <a:t>  $t0,$0,</a:t>
            </a:r>
            <a:r>
              <a:rPr lang="en-US" sz="2100" dirty="0" smtClean="0">
                <a:solidFill>
                  <a:srgbClr val="800080"/>
                </a:solidFill>
                <a:latin typeface="Courier New" pitchFamily="49" charset="0"/>
              </a:rPr>
              <a:t>L3</a:t>
            </a:r>
            <a:r>
              <a:rPr lang="en-US" sz="2100" dirty="0" smtClean="0">
                <a:latin typeface="Courier New" pitchFamily="49" charset="0"/>
              </a:rPr>
              <a:t>   </a:t>
            </a:r>
            <a:r>
              <a:rPr lang="en-US" sz="2100" b="1" dirty="0" smtClean="0">
                <a:solidFill>
                  <a:srgbClr val="C00000"/>
                </a:solidFill>
                <a:latin typeface="Courier New" pitchFamily="49" charset="0"/>
              </a:rPr>
              <a:t># branch k!=2</a:t>
            </a:r>
            <a:r>
              <a:rPr lang="en-US" sz="2100" i="1" dirty="0" smtClean="0">
                <a:latin typeface="Courier New" pitchFamily="49" charset="0"/>
              </a:rPr>
              <a:t/>
            </a:r>
            <a:br>
              <a:rPr lang="en-US" sz="2100" i="1" dirty="0" smtClean="0">
                <a:latin typeface="Courier New" pitchFamily="49" charset="0"/>
              </a:rPr>
            </a:br>
            <a:r>
              <a:rPr lang="en-US" sz="2100" i="1" dirty="0" smtClean="0">
                <a:latin typeface="Courier New" pitchFamily="49" charset="0"/>
              </a:rPr>
              <a:t>    </a:t>
            </a:r>
            <a:r>
              <a:rPr lang="en-US" sz="2100" dirty="0" smtClean="0">
                <a:latin typeface="Courier New" pitchFamily="49" charset="0"/>
              </a:rPr>
              <a:t>sub  $s0,$s1,$s2 </a:t>
            </a:r>
            <a:r>
              <a:rPr lang="en-US" sz="2100" b="1" i="1" dirty="0" smtClean="0">
                <a:solidFill>
                  <a:srgbClr val="C00000"/>
                </a:solidFill>
                <a:latin typeface="Courier New" pitchFamily="49" charset="0"/>
              </a:rPr>
              <a:t>#k==2 so f=g-h</a:t>
            </a:r>
            <a:r>
              <a:rPr lang="en-US" sz="2100" b="1" dirty="0" smtClean="0">
                <a:solidFill>
                  <a:srgbClr val="C00000"/>
                </a:solidFill>
                <a:latin typeface="Courier New" pitchFamily="49" charset="0"/>
              </a:rPr>
              <a:t/>
            </a:r>
            <a:br>
              <a:rPr lang="en-US" sz="2100" b="1" dirty="0" smtClean="0">
                <a:solidFill>
                  <a:srgbClr val="C00000"/>
                </a:solidFill>
                <a:latin typeface="Courier New" pitchFamily="49" charset="0"/>
              </a:rPr>
            </a:br>
            <a:r>
              <a:rPr lang="en-US" sz="2100" dirty="0" smtClean="0">
                <a:latin typeface="Courier New" pitchFamily="49" charset="0"/>
              </a:rPr>
              <a:t>    j    </a:t>
            </a:r>
            <a:r>
              <a:rPr lang="en-US" sz="2100" dirty="0" smtClean="0">
                <a:solidFill>
                  <a:srgbClr val="800080"/>
                </a:solidFill>
                <a:latin typeface="Courier New" pitchFamily="49" charset="0"/>
              </a:rPr>
              <a:t>Exit</a:t>
            </a:r>
            <a:r>
              <a:rPr lang="en-US" sz="2100" dirty="0" smtClean="0">
                <a:latin typeface="Courier New" pitchFamily="49" charset="0"/>
              </a:rPr>
              <a:t>        </a:t>
            </a:r>
            <a:r>
              <a:rPr lang="en-US" sz="2100" b="1" dirty="0" smtClean="0">
                <a:solidFill>
                  <a:srgbClr val="C00000"/>
                </a:solidFill>
                <a:latin typeface="Courier New" pitchFamily="49" charset="0"/>
              </a:rPr>
              <a:t># end of case so Exit</a:t>
            </a:r>
            <a:br>
              <a:rPr lang="en-US" sz="2100" b="1" dirty="0" smtClean="0">
                <a:solidFill>
                  <a:srgbClr val="C00000"/>
                </a:solidFill>
                <a:latin typeface="Courier New" pitchFamily="49" charset="0"/>
              </a:rPr>
            </a:br>
            <a:r>
              <a:rPr lang="en-US" sz="2100" dirty="0" smtClean="0">
                <a:solidFill>
                  <a:srgbClr val="800080"/>
                </a:solidFill>
                <a:latin typeface="Courier New" pitchFamily="49" charset="0"/>
              </a:rPr>
              <a:t>L3:</a:t>
            </a:r>
            <a:r>
              <a:rPr lang="en-US" sz="2100" dirty="0" smtClean="0">
                <a:latin typeface="Courier New" pitchFamily="49" charset="0"/>
              </a:rPr>
              <a:t> </a:t>
            </a:r>
            <a:r>
              <a:rPr lang="en-US" sz="2100" dirty="0" err="1" smtClean="0">
                <a:latin typeface="Courier New" pitchFamily="49" charset="0"/>
              </a:rPr>
              <a:t>addi</a:t>
            </a:r>
            <a:r>
              <a:rPr lang="en-US" sz="2100" dirty="0" smtClean="0">
                <a:latin typeface="Courier New" pitchFamily="49" charset="0"/>
              </a:rPr>
              <a:t> $t0,$s5,-3  </a:t>
            </a:r>
            <a:r>
              <a:rPr lang="en-US" sz="2100" b="1" i="1" dirty="0" smtClean="0">
                <a:solidFill>
                  <a:srgbClr val="C00000"/>
                </a:solidFill>
                <a:latin typeface="Courier New" pitchFamily="49" charset="0"/>
              </a:rPr>
              <a:t># $t0=k-3</a:t>
            </a:r>
            <a:r>
              <a:rPr lang="en-US" sz="2100" b="1" dirty="0" smtClean="0">
                <a:solidFill>
                  <a:srgbClr val="C00000"/>
                </a:solidFill>
                <a:latin typeface="Courier New" pitchFamily="49" charset="0"/>
              </a:rPr>
              <a:t/>
            </a:r>
            <a:br>
              <a:rPr lang="en-US" sz="2100" b="1" dirty="0" smtClean="0">
                <a:solidFill>
                  <a:srgbClr val="C00000"/>
                </a:solidFill>
                <a:latin typeface="Courier New" pitchFamily="49" charset="0"/>
              </a:rPr>
            </a:br>
            <a:r>
              <a:rPr lang="en-US" sz="2100" dirty="0" smtClean="0">
                <a:latin typeface="Courier New" pitchFamily="49" charset="0"/>
              </a:rPr>
              <a:t>    </a:t>
            </a:r>
            <a:r>
              <a:rPr lang="en-US" sz="2100" dirty="0" err="1" smtClean="0">
                <a:latin typeface="Courier New" pitchFamily="49" charset="0"/>
              </a:rPr>
              <a:t>bne</a:t>
            </a:r>
            <a:r>
              <a:rPr lang="en-US" sz="2100" dirty="0" smtClean="0">
                <a:latin typeface="Courier New" pitchFamily="49" charset="0"/>
              </a:rPr>
              <a:t>  $t0,$0,</a:t>
            </a:r>
            <a:r>
              <a:rPr lang="en-US" sz="2100" dirty="0" smtClean="0">
                <a:solidFill>
                  <a:srgbClr val="800080"/>
                </a:solidFill>
                <a:latin typeface="Courier New" pitchFamily="49" charset="0"/>
              </a:rPr>
              <a:t>Exit</a:t>
            </a:r>
            <a:r>
              <a:rPr lang="en-US" sz="2100" dirty="0" smtClean="0">
                <a:latin typeface="Courier New" pitchFamily="49" charset="0"/>
              </a:rPr>
              <a:t> </a:t>
            </a:r>
            <a:r>
              <a:rPr lang="en-US" sz="2100" b="1" i="1" dirty="0" smtClean="0">
                <a:solidFill>
                  <a:srgbClr val="C00000"/>
                </a:solidFill>
                <a:latin typeface="Courier New" pitchFamily="49" charset="0"/>
              </a:rPr>
              <a:t># branch k!=3</a:t>
            </a:r>
            <a:r>
              <a:rPr lang="en-US" sz="2100" b="1" dirty="0" smtClean="0">
                <a:solidFill>
                  <a:srgbClr val="C00000"/>
                </a:solidFill>
                <a:latin typeface="Courier New" pitchFamily="49" charset="0"/>
              </a:rPr>
              <a:t/>
            </a:r>
            <a:br>
              <a:rPr lang="en-US" sz="2100" b="1" dirty="0" smtClean="0">
                <a:solidFill>
                  <a:srgbClr val="C00000"/>
                </a:solidFill>
                <a:latin typeface="Courier New" pitchFamily="49" charset="0"/>
              </a:rPr>
            </a:br>
            <a:r>
              <a:rPr lang="en-US" sz="2100" dirty="0" smtClean="0">
                <a:latin typeface="Courier New" pitchFamily="49" charset="0"/>
              </a:rPr>
              <a:t>    sub  $s0,$s3,$s4 </a:t>
            </a:r>
            <a:r>
              <a:rPr lang="en-US" sz="2100" b="1" i="1" dirty="0" smtClean="0">
                <a:solidFill>
                  <a:srgbClr val="C00000"/>
                </a:solidFill>
                <a:latin typeface="Courier New" pitchFamily="49" charset="0"/>
              </a:rPr>
              <a:t>#k==3 so f=</a:t>
            </a:r>
            <a:r>
              <a:rPr lang="en-US" sz="2100" b="1" i="1" dirty="0" err="1" smtClean="0">
                <a:solidFill>
                  <a:srgbClr val="C00000"/>
                </a:solidFill>
                <a:latin typeface="Courier New" pitchFamily="49" charset="0"/>
              </a:rPr>
              <a:t>i</a:t>
            </a:r>
            <a:r>
              <a:rPr lang="en-US" sz="2100" b="1" i="1" dirty="0" smtClean="0">
                <a:solidFill>
                  <a:srgbClr val="C00000"/>
                </a:solidFill>
                <a:latin typeface="Courier New" pitchFamily="49" charset="0"/>
              </a:rPr>
              <a:t>-j </a:t>
            </a:r>
            <a:r>
              <a:rPr lang="en-US" sz="2100" b="1" dirty="0" smtClean="0">
                <a:solidFill>
                  <a:srgbClr val="C00000"/>
                </a:solidFill>
                <a:latin typeface="Courier New" pitchFamily="49" charset="0"/>
              </a:rPr>
              <a:t/>
            </a:r>
            <a:br>
              <a:rPr lang="en-US" sz="2100" b="1" dirty="0" smtClean="0">
                <a:solidFill>
                  <a:srgbClr val="C00000"/>
                </a:solidFill>
                <a:latin typeface="Courier New" pitchFamily="49" charset="0"/>
              </a:rPr>
            </a:br>
            <a:r>
              <a:rPr lang="en-US" sz="2100" dirty="0" smtClean="0">
                <a:solidFill>
                  <a:srgbClr val="800080"/>
                </a:solidFill>
                <a:latin typeface="Courier New" pitchFamily="49" charset="0"/>
              </a:rPr>
              <a:t>Exit:</a:t>
            </a:r>
            <a:endParaRPr lang="en-US" sz="2400" dirty="0" smtClean="0"/>
          </a:p>
        </p:txBody>
      </p:sp>
    </p:spTree>
    <p:extLst>
      <p:ext uri="{BB962C8B-B14F-4D97-AF65-F5344CB8AC3E}">
        <p14:creationId xmlns:p14="http://schemas.microsoft.com/office/powerpoint/2010/main" val="3236468281"/>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609600" y="533400"/>
            <a:ext cx="8001000" cy="1303337"/>
          </a:xfrm>
          <a:noFill/>
        </p:spPr>
        <p:txBody>
          <a:bodyPr>
            <a:normAutofit/>
          </a:bodyPr>
          <a:lstStyle/>
          <a:p>
            <a:r>
              <a:rPr lang="en-US" b="1" dirty="0" smtClean="0"/>
              <a:t>MIPS Control Instructions Syntax</a:t>
            </a:r>
          </a:p>
        </p:txBody>
      </p:sp>
      <p:sp>
        <p:nvSpPr>
          <p:cNvPr id="27651" name="AutoShape 3"/>
          <p:cNvSpPr>
            <a:spLocks noGrp="1" noChangeArrowheads="1"/>
          </p:cNvSpPr>
          <p:nvPr>
            <p:ph type="body" idx="4294967295"/>
          </p:nvPr>
        </p:nvSpPr>
        <p:spPr>
          <a:xfrm>
            <a:off x="762000" y="1752600"/>
            <a:ext cx="7848600" cy="3444875"/>
          </a:xfrm>
          <a:noFill/>
        </p:spPr>
        <p:txBody>
          <a:bodyPr>
            <a:normAutofit fontScale="92500" lnSpcReduction="10000"/>
          </a:bodyPr>
          <a:lstStyle/>
          <a:p>
            <a:r>
              <a:rPr lang="en-US" b="1" u="sng" dirty="0" smtClean="0"/>
              <a:t>Instruction</a:t>
            </a:r>
            <a:r>
              <a:rPr lang="en-US" dirty="0" smtClean="0"/>
              <a:t>		  </a:t>
            </a:r>
            <a:r>
              <a:rPr lang="en-US" b="1" u="sng" dirty="0" smtClean="0"/>
              <a:t>Meaning</a:t>
            </a:r>
            <a:r>
              <a:rPr lang="en-US" u="sng" dirty="0" smtClean="0"/>
              <a:t/>
            </a:r>
            <a:br>
              <a:rPr lang="en-US" u="sng" dirty="0" smtClean="0"/>
            </a:br>
            <a:r>
              <a:rPr lang="en-US" dirty="0" smtClean="0"/>
              <a:t/>
            </a:r>
            <a:br>
              <a:rPr lang="en-US" dirty="0" smtClean="0"/>
            </a:br>
            <a:r>
              <a:rPr lang="en-US" sz="1800" dirty="0" err="1" smtClean="0">
                <a:latin typeface="Courier New" pitchFamily="49" charset="0"/>
              </a:rPr>
              <a:t>bne</a:t>
            </a:r>
            <a:r>
              <a:rPr lang="en-US" sz="1800" dirty="0" smtClean="0">
                <a:latin typeface="Courier New" pitchFamily="49" charset="0"/>
              </a:rPr>
              <a:t> $s4,$s5,L	 Next instr. is at Label if $s4 </a:t>
            </a:r>
            <a:r>
              <a:rPr lang="en-US" sz="1800" dirty="0" smtClean="0">
                <a:latin typeface="Courier New" pitchFamily="49" charset="0"/>
                <a:cs typeface="Courier New" pitchFamily="49" charset="0"/>
              </a:rPr>
              <a:t>≠</a:t>
            </a:r>
            <a:r>
              <a:rPr lang="en-US" sz="1800" dirty="0" smtClean="0">
                <a:latin typeface="Courier New" pitchFamily="49" charset="0"/>
              </a:rPr>
              <a:t> $s5</a:t>
            </a:r>
            <a:br>
              <a:rPr lang="en-US" sz="1800" dirty="0" smtClean="0">
                <a:latin typeface="Courier New" pitchFamily="49" charset="0"/>
              </a:rPr>
            </a:br>
            <a:r>
              <a:rPr lang="en-US" sz="1800" dirty="0" err="1" smtClean="0">
                <a:latin typeface="Courier New" pitchFamily="49" charset="0"/>
              </a:rPr>
              <a:t>beq</a:t>
            </a:r>
            <a:r>
              <a:rPr lang="en-US" sz="1800" dirty="0" smtClean="0">
                <a:latin typeface="Courier New" pitchFamily="49" charset="0"/>
              </a:rPr>
              <a:t> $s4,$s5,L	 Next instr. is at Label if $s4 = $s5</a:t>
            </a:r>
            <a:br>
              <a:rPr lang="en-US" sz="1800" dirty="0" smtClean="0">
                <a:latin typeface="Courier New" pitchFamily="49" charset="0"/>
              </a:rPr>
            </a:br>
            <a:r>
              <a:rPr lang="en-US" sz="1800" dirty="0" smtClean="0">
                <a:latin typeface="Courier New" pitchFamily="49" charset="0"/>
              </a:rPr>
              <a:t>j Label		     Next instr. is at Label</a:t>
            </a:r>
            <a:r>
              <a:rPr lang="en-US" sz="1800" dirty="0" smtClean="0"/>
              <a:t/>
            </a:r>
            <a:br>
              <a:rPr lang="en-US" sz="1800" dirty="0" smtClean="0"/>
            </a:br>
            <a:r>
              <a:rPr lang="en-US" sz="1800" dirty="0" err="1" smtClean="0">
                <a:latin typeface="Courier New" pitchFamily="49" charset="0"/>
              </a:rPr>
              <a:t>slt</a:t>
            </a:r>
            <a:r>
              <a:rPr lang="en-US" sz="1800" dirty="0" smtClean="0">
                <a:latin typeface="Courier New" pitchFamily="49" charset="0"/>
              </a:rPr>
              <a:t>	$s1,$s2,$s3	if ($s2&lt;$s3) $s1=1; else $s1=0</a:t>
            </a:r>
          </a:p>
          <a:p>
            <a:endParaRPr lang="en-US" sz="1800" dirty="0" smtClean="0"/>
          </a:p>
          <a:p>
            <a:r>
              <a:rPr lang="en-US" sz="1800" dirty="0" smtClean="0"/>
              <a:t>Formats:</a:t>
            </a:r>
            <a:br>
              <a:rPr lang="en-US" sz="1800" dirty="0" smtClean="0"/>
            </a:b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endParaRPr lang="en-US" sz="1800" dirty="0" smtClean="0"/>
          </a:p>
        </p:txBody>
      </p:sp>
      <p:grpSp>
        <p:nvGrpSpPr>
          <p:cNvPr id="27652" name="Group 4"/>
          <p:cNvGrpSpPr>
            <a:grpSpLocks/>
          </p:cNvGrpSpPr>
          <p:nvPr/>
        </p:nvGrpSpPr>
        <p:grpSpPr bwMode="auto">
          <a:xfrm>
            <a:off x="609600" y="4114800"/>
            <a:ext cx="6519863" cy="1417638"/>
            <a:chOff x="373" y="2891"/>
            <a:chExt cx="4107" cy="893"/>
          </a:xfrm>
        </p:grpSpPr>
        <p:grpSp>
          <p:nvGrpSpPr>
            <p:cNvPr id="27653" name="Group 5"/>
            <p:cNvGrpSpPr>
              <a:grpSpLocks/>
            </p:cNvGrpSpPr>
            <p:nvPr/>
          </p:nvGrpSpPr>
          <p:grpSpPr bwMode="auto">
            <a:xfrm>
              <a:off x="420" y="2891"/>
              <a:ext cx="4060" cy="869"/>
              <a:chOff x="420" y="2891"/>
              <a:chExt cx="4060" cy="869"/>
            </a:xfrm>
          </p:grpSpPr>
          <p:grpSp>
            <p:nvGrpSpPr>
              <p:cNvPr id="27655" name="Group 6"/>
              <p:cNvGrpSpPr>
                <a:grpSpLocks/>
              </p:cNvGrpSpPr>
              <p:nvPr/>
            </p:nvGrpSpPr>
            <p:grpSpPr bwMode="auto">
              <a:xfrm>
                <a:off x="645" y="3171"/>
                <a:ext cx="3835" cy="213"/>
                <a:chOff x="645" y="3171"/>
                <a:chExt cx="3835" cy="213"/>
              </a:xfrm>
            </p:grpSpPr>
            <p:sp>
              <p:nvSpPr>
                <p:cNvPr id="27670" name="Rectangle 7"/>
                <p:cNvSpPr>
                  <a:spLocks noChangeArrowheads="1"/>
                </p:cNvSpPr>
                <p:nvPr/>
              </p:nvSpPr>
              <p:spPr bwMode="auto">
                <a:xfrm>
                  <a:off x="645" y="3171"/>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71" name="Rectangle 8"/>
                <p:cNvSpPr>
                  <a:spLocks noChangeArrowheads="1"/>
                </p:cNvSpPr>
                <p:nvPr/>
              </p:nvSpPr>
              <p:spPr bwMode="auto">
                <a:xfrm>
                  <a:off x="1284" y="3171"/>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72" name="Rectangle 9"/>
                <p:cNvSpPr>
                  <a:spLocks noChangeArrowheads="1"/>
                </p:cNvSpPr>
                <p:nvPr/>
              </p:nvSpPr>
              <p:spPr bwMode="auto">
                <a:xfrm>
                  <a:off x="1923" y="3171"/>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73" name="Rectangle 10"/>
                <p:cNvSpPr>
                  <a:spLocks noChangeArrowheads="1"/>
                </p:cNvSpPr>
                <p:nvPr/>
              </p:nvSpPr>
              <p:spPr bwMode="auto">
                <a:xfrm>
                  <a:off x="2562" y="3171"/>
                  <a:ext cx="1918"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7656" name="Group 11"/>
              <p:cNvGrpSpPr>
                <a:grpSpLocks/>
              </p:cNvGrpSpPr>
              <p:nvPr/>
            </p:nvGrpSpPr>
            <p:grpSpPr bwMode="auto">
              <a:xfrm>
                <a:off x="645" y="2918"/>
                <a:ext cx="3835" cy="213"/>
                <a:chOff x="645" y="2918"/>
                <a:chExt cx="3835" cy="213"/>
              </a:xfrm>
            </p:grpSpPr>
            <p:sp>
              <p:nvSpPr>
                <p:cNvPr id="27664" name="Rectangle 12"/>
                <p:cNvSpPr>
                  <a:spLocks noChangeArrowheads="1"/>
                </p:cNvSpPr>
                <p:nvPr/>
              </p:nvSpPr>
              <p:spPr bwMode="auto">
                <a:xfrm>
                  <a:off x="645" y="2918"/>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65" name="Rectangle 13"/>
                <p:cNvSpPr>
                  <a:spLocks noChangeArrowheads="1"/>
                </p:cNvSpPr>
                <p:nvPr/>
              </p:nvSpPr>
              <p:spPr bwMode="auto">
                <a:xfrm>
                  <a:off x="1284" y="2918"/>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66" name="Rectangle 14"/>
                <p:cNvSpPr>
                  <a:spLocks noChangeArrowheads="1"/>
                </p:cNvSpPr>
                <p:nvPr/>
              </p:nvSpPr>
              <p:spPr bwMode="auto">
                <a:xfrm>
                  <a:off x="1923" y="2918"/>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67" name="Rectangle 15"/>
                <p:cNvSpPr>
                  <a:spLocks noChangeArrowheads="1"/>
                </p:cNvSpPr>
                <p:nvPr/>
              </p:nvSpPr>
              <p:spPr bwMode="auto">
                <a:xfrm>
                  <a:off x="2562" y="2918"/>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68" name="Rectangle 16"/>
                <p:cNvSpPr>
                  <a:spLocks noChangeArrowheads="1"/>
                </p:cNvSpPr>
                <p:nvPr/>
              </p:nvSpPr>
              <p:spPr bwMode="auto">
                <a:xfrm>
                  <a:off x="3202" y="2918"/>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69" name="Rectangle 17"/>
                <p:cNvSpPr>
                  <a:spLocks noChangeArrowheads="1"/>
                </p:cNvSpPr>
                <p:nvPr/>
              </p:nvSpPr>
              <p:spPr bwMode="auto">
                <a:xfrm>
                  <a:off x="3841" y="2918"/>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7657" name="Group 18"/>
              <p:cNvGrpSpPr>
                <a:grpSpLocks/>
              </p:cNvGrpSpPr>
              <p:nvPr/>
            </p:nvGrpSpPr>
            <p:grpSpPr bwMode="auto">
              <a:xfrm>
                <a:off x="645" y="3424"/>
                <a:ext cx="3835" cy="213"/>
                <a:chOff x="645" y="3424"/>
                <a:chExt cx="3835" cy="213"/>
              </a:xfrm>
            </p:grpSpPr>
            <p:sp>
              <p:nvSpPr>
                <p:cNvPr id="27662" name="Rectangle 19"/>
                <p:cNvSpPr>
                  <a:spLocks noChangeArrowheads="1"/>
                </p:cNvSpPr>
                <p:nvPr/>
              </p:nvSpPr>
              <p:spPr bwMode="auto">
                <a:xfrm>
                  <a:off x="645" y="3424"/>
                  <a:ext cx="639"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63" name="Rectangle 20"/>
                <p:cNvSpPr>
                  <a:spLocks noChangeArrowheads="1"/>
                </p:cNvSpPr>
                <p:nvPr/>
              </p:nvSpPr>
              <p:spPr bwMode="auto">
                <a:xfrm>
                  <a:off x="1284" y="3424"/>
                  <a:ext cx="3196" cy="2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7658" name="Group 21"/>
              <p:cNvGrpSpPr>
                <a:grpSpLocks/>
              </p:cNvGrpSpPr>
              <p:nvPr/>
            </p:nvGrpSpPr>
            <p:grpSpPr bwMode="auto">
              <a:xfrm>
                <a:off x="420" y="2891"/>
                <a:ext cx="4040" cy="869"/>
                <a:chOff x="420" y="2891"/>
                <a:chExt cx="4040" cy="869"/>
              </a:xfrm>
            </p:grpSpPr>
            <p:sp>
              <p:nvSpPr>
                <p:cNvPr id="27659" name="Rectangle 22"/>
                <p:cNvSpPr>
                  <a:spLocks noChangeArrowheads="1"/>
                </p:cNvSpPr>
                <p:nvPr/>
              </p:nvSpPr>
              <p:spPr bwMode="auto">
                <a:xfrm>
                  <a:off x="436" y="2891"/>
                  <a:ext cx="4024"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marL="112713" defTabSz="904875" eaLnBrk="0" hangingPunct="0">
                    <a:lnSpc>
                      <a:spcPts val="2700"/>
                    </a:lnSpc>
                    <a:spcBef>
                      <a:spcPts val="600"/>
                    </a:spcBef>
                    <a:spcAft>
                      <a:spcPts val="600"/>
                    </a:spcAft>
                    <a:tabLst>
                      <a:tab pos="452438" algn="l"/>
                      <a:tab pos="1520825" algn="l"/>
                      <a:tab pos="2540000" algn="l"/>
                      <a:tab pos="3557588" algn="l"/>
                      <a:tab pos="4638675" algn="l"/>
                      <a:tab pos="5594350" algn="l"/>
                    </a:tabLst>
                  </a:pPr>
                  <a:r>
                    <a:rPr lang="en-US" sz="1800" b="1">
                      <a:solidFill>
                        <a:srgbClr val="000000"/>
                      </a:solidFill>
                      <a:latin typeface="Courier New" pitchFamily="49" charset="0"/>
                    </a:rPr>
                    <a:t>	  op	  rs	  rt	  rd	shamt	funct</a:t>
                  </a:r>
                </a:p>
              </p:txBody>
            </p:sp>
            <p:sp>
              <p:nvSpPr>
                <p:cNvPr id="27660" name="Rectangle 23"/>
                <p:cNvSpPr>
                  <a:spLocks noChangeArrowheads="1"/>
                </p:cNvSpPr>
                <p:nvPr/>
              </p:nvSpPr>
              <p:spPr bwMode="auto">
                <a:xfrm>
                  <a:off x="420" y="3120"/>
                  <a:ext cx="3701"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marL="112713" defTabSz="904875" eaLnBrk="0" hangingPunct="0">
                    <a:lnSpc>
                      <a:spcPts val="2700"/>
                    </a:lnSpc>
                    <a:spcBef>
                      <a:spcPts val="600"/>
                    </a:spcBef>
                    <a:spcAft>
                      <a:spcPts val="600"/>
                    </a:spcAft>
                    <a:tabLst>
                      <a:tab pos="452438" algn="l"/>
                      <a:tab pos="1520825" algn="l"/>
                      <a:tab pos="2540000" algn="l"/>
                      <a:tab pos="3557588" algn="l"/>
                      <a:tab pos="4638675" algn="l"/>
                      <a:tab pos="5594350" algn="l"/>
                    </a:tabLst>
                  </a:pPr>
                  <a:r>
                    <a:rPr lang="en-US" sz="1800" b="1">
                      <a:solidFill>
                        <a:srgbClr val="000000"/>
                      </a:solidFill>
                      <a:latin typeface="Courier New" pitchFamily="49" charset="0"/>
                    </a:rPr>
                    <a:t>	  op	  rs	  rt	  16 bit address</a:t>
                  </a:r>
                  <a:br>
                    <a:rPr lang="en-US" sz="1800" b="1">
                      <a:solidFill>
                        <a:srgbClr val="000000"/>
                      </a:solidFill>
                      <a:latin typeface="Courier New" pitchFamily="49" charset="0"/>
                    </a:rPr>
                  </a:br>
                  <a:endParaRPr lang="en-US" sz="1800" b="1">
                    <a:solidFill>
                      <a:srgbClr val="000000"/>
                    </a:solidFill>
                    <a:latin typeface="Courier New" pitchFamily="49" charset="0"/>
                  </a:endParaRPr>
                </a:p>
              </p:txBody>
            </p:sp>
            <p:sp>
              <p:nvSpPr>
                <p:cNvPr id="27661" name="Rectangle 24"/>
                <p:cNvSpPr>
                  <a:spLocks noChangeArrowheads="1"/>
                </p:cNvSpPr>
                <p:nvPr/>
              </p:nvSpPr>
              <p:spPr bwMode="auto">
                <a:xfrm>
                  <a:off x="420" y="3373"/>
                  <a:ext cx="3062"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marL="112713" defTabSz="904875" eaLnBrk="0" hangingPunct="0">
                    <a:lnSpc>
                      <a:spcPts val="2700"/>
                    </a:lnSpc>
                    <a:spcBef>
                      <a:spcPts val="600"/>
                    </a:spcBef>
                    <a:spcAft>
                      <a:spcPts val="600"/>
                    </a:spcAft>
                    <a:tabLst>
                      <a:tab pos="452438" algn="l"/>
                      <a:tab pos="1520825" algn="l"/>
                      <a:tab pos="2540000" algn="l"/>
                      <a:tab pos="3557588" algn="l"/>
                      <a:tab pos="4638675" algn="l"/>
                      <a:tab pos="5594350" algn="l"/>
                    </a:tabLst>
                  </a:pPr>
                  <a:r>
                    <a:rPr lang="en-US" sz="1800" b="1">
                      <a:solidFill>
                        <a:srgbClr val="000000"/>
                      </a:solidFill>
                      <a:latin typeface="Courier New" pitchFamily="49" charset="0"/>
                    </a:rPr>
                    <a:t>	  op	  	  26 bit address</a:t>
                  </a:r>
                </a:p>
              </p:txBody>
            </p:sp>
          </p:grpSp>
        </p:grpSp>
        <p:sp>
          <p:nvSpPr>
            <p:cNvPr id="27654" name="Rectangle 25"/>
            <p:cNvSpPr>
              <a:spLocks noChangeArrowheads="1"/>
            </p:cNvSpPr>
            <p:nvPr/>
          </p:nvSpPr>
          <p:spPr bwMode="auto">
            <a:xfrm>
              <a:off x="373" y="2923"/>
              <a:ext cx="252" cy="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050" tIns="26988" rIns="19050" bIns="26988"/>
            <a:lstStyle/>
            <a:p>
              <a:pPr defTabSz="904875" eaLnBrk="0" hangingPunct="0">
                <a:lnSpc>
                  <a:spcPts val="2100"/>
                </a:lnSpc>
                <a:spcBef>
                  <a:spcPts val="600"/>
                </a:spcBef>
                <a:spcAft>
                  <a:spcPts val="600"/>
                </a:spcAft>
                <a:tabLst>
                  <a:tab pos="452438" algn="l"/>
                  <a:tab pos="904875" algn="l"/>
                  <a:tab pos="1357313" algn="l"/>
                </a:tabLst>
              </a:pPr>
              <a:r>
                <a:rPr lang="en-US" sz="1800" b="1">
                  <a:solidFill>
                    <a:srgbClr val="000000"/>
                  </a:solidFill>
                  <a:latin typeface="Courier New" pitchFamily="49" charset="0"/>
                </a:rPr>
                <a:t>R</a:t>
              </a:r>
            </a:p>
            <a:p>
              <a:pPr defTabSz="904875" eaLnBrk="0" hangingPunct="0">
                <a:lnSpc>
                  <a:spcPts val="2100"/>
                </a:lnSpc>
                <a:spcBef>
                  <a:spcPts val="600"/>
                </a:spcBef>
                <a:spcAft>
                  <a:spcPts val="600"/>
                </a:spcAft>
                <a:tabLst>
                  <a:tab pos="452438" algn="l"/>
                  <a:tab pos="904875" algn="l"/>
                  <a:tab pos="1357313" algn="l"/>
                </a:tabLst>
              </a:pPr>
              <a:r>
                <a:rPr lang="en-US" sz="1800" b="1">
                  <a:solidFill>
                    <a:srgbClr val="000000"/>
                  </a:solidFill>
                  <a:latin typeface="Courier New" pitchFamily="49" charset="0"/>
                </a:rPr>
                <a:t>I</a:t>
              </a:r>
            </a:p>
            <a:p>
              <a:pPr defTabSz="904875" eaLnBrk="0" hangingPunct="0">
                <a:lnSpc>
                  <a:spcPts val="2100"/>
                </a:lnSpc>
                <a:spcBef>
                  <a:spcPts val="600"/>
                </a:spcBef>
                <a:spcAft>
                  <a:spcPts val="600"/>
                </a:spcAft>
                <a:tabLst>
                  <a:tab pos="452438" algn="l"/>
                  <a:tab pos="904875" algn="l"/>
                  <a:tab pos="1357313" algn="l"/>
                </a:tabLst>
              </a:pPr>
              <a:r>
                <a:rPr lang="en-US" sz="1800" b="1">
                  <a:solidFill>
                    <a:srgbClr val="000000"/>
                  </a:solidFill>
                  <a:latin typeface="Courier New" pitchFamily="49" charset="0"/>
                </a:rPr>
                <a:t>J</a:t>
              </a:r>
            </a:p>
          </p:txBody>
        </p:sp>
      </p:grpSp>
    </p:spTree>
    <p:extLst>
      <p:ext uri="{BB962C8B-B14F-4D97-AF65-F5344CB8AC3E}">
        <p14:creationId xmlns:p14="http://schemas.microsoft.com/office/powerpoint/2010/main" val="4118047820"/>
      </p:ext>
    </p:extLst>
  </p:cSld>
  <p:clrMapOvr>
    <a:masterClrMapping/>
  </p:clrMapOvr>
  <p:transition spd="slow" advTm="2000"/>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609600" y="533400"/>
            <a:ext cx="8259762" cy="762000"/>
          </a:xfrm>
        </p:spPr>
        <p:txBody>
          <a:bodyPr/>
          <a:lstStyle/>
          <a:p>
            <a:pPr eaLnBrk="1" hangingPunct="1"/>
            <a:r>
              <a:rPr lang="en-US" b="1" dirty="0" smtClean="0"/>
              <a:t>MIPS Logical Operations</a:t>
            </a:r>
          </a:p>
        </p:txBody>
      </p:sp>
      <p:sp>
        <p:nvSpPr>
          <p:cNvPr id="6147" name="AutoShape 3"/>
          <p:cNvSpPr>
            <a:spLocks noGrp="1" noChangeArrowheads="1"/>
          </p:cNvSpPr>
          <p:nvPr>
            <p:ph type="body" sz="half" idx="4294967295"/>
          </p:nvPr>
        </p:nvSpPr>
        <p:spPr>
          <a:xfrm>
            <a:off x="685800" y="1143000"/>
            <a:ext cx="8270875" cy="2479675"/>
          </a:xfrm>
        </p:spPr>
        <p:txBody>
          <a:bodyPr/>
          <a:lstStyle/>
          <a:p>
            <a:pPr marL="203200" indent="-203200" eaLnBrk="1" hangingPunct="1"/>
            <a:r>
              <a:rPr lang="en-US" sz="2000" dirty="0" smtClean="0"/>
              <a:t>Three basic logical operators in MIPS:</a:t>
            </a:r>
          </a:p>
          <a:p>
            <a:pPr marL="685800" lvl="1" indent="-190500" eaLnBrk="1" hangingPunct="1"/>
            <a:r>
              <a:rPr lang="en-US" sz="2000" dirty="0" smtClean="0"/>
              <a:t>AND: outputs 1 only if </a:t>
            </a:r>
            <a:r>
              <a:rPr lang="en-US" sz="2000" b="1" dirty="0" smtClean="0">
                <a:solidFill>
                  <a:srgbClr val="C00000"/>
                </a:solidFill>
              </a:rPr>
              <a:t>both</a:t>
            </a:r>
            <a:r>
              <a:rPr lang="en-US" sz="2000" dirty="0" smtClean="0"/>
              <a:t> inputs are 1</a:t>
            </a:r>
          </a:p>
          <a:p>
            <a:pPr marL="685800" lvl="1" indent="-190500" eaLnBrk="1" hangingPunct="1"/>
            <a:r>
              <a:rPr lang="en-US" sz="2000" dirty="0" smtClean="0"/>
              <a:t>OR: outputs 1 if </a:t>
            </a:r>
            <a:r>
              <a:rPr lang="en-US" sz="2000" b="1" dirty="0" smtClean="0">
                <a:solidFill>
                  <a:srgbClr val="C00000"/>
                </a:solidFill>
              </a:rPr>
              <a:t>at least one </a:t>
            </a:r>
            <a:r>
              <a:rPr lang="en-US" sz="2000" dirty="0" smtClean="0"/>
              <a:t>input is 1 </a:t>
            </a:r>
          </a:p>
          <a:p>
            <a:pPr marL="685800" lvl="1" indent="-190500" eaLnBrk="1" hangingPunct="1"/>
            <a:r>
              <a:rPr lang="en-US" sz="2000" dirty="0" smtClean="0"/>
              <a:t>NOR: outputs 1 if </a:t>
            </a:r>
            <a:r>
              <a:rPr lang="en-US" sz="2000" b="1" dirty="0" smtClean="0">
                <a:solidFill>
                  <a:srgbClr val="C00000"/>
                </a:solidFill>
              </a:rPr>
              <a:t>both</a:t>
            </a:r>
            <a:r>
              <a:rPr lang="en-US" sz="2000" dirty="0" smtClean="0"/>
              <a:t> inputs are 0</a:t>
            </a:r>
          </a:p>
          <a:p>
            <a:pPr marL="203200" indent="-203200" eaLnBrk="1" hangingPunct="1"/>
            <a:r>
              <a:rPr lang="en-US" sz="2000" dirty="0" smtClean="0"/>
              <a:t>Truth Table: standard table listing all possible combinations of inputs and resultant output for each. E.g.,</a:t>
            </a:r>
            <a:r>
              <a:rPr lang="en-US" sz="2000" u="sng" dirty="0" smtClean="0"/>
              <a:t>    </a:t>
            </a:r>
            <a:endParaRPr lang="en-US" sz="2000" dirty="0" smtClean="0"/>
          </a:p>
        </p:txBody>
      </p:sp>
      <p:graphicFrame>
        <p:nvGraphicFramePr>
          <p:cNvPr id="957483" name="Group 43"/>
          <p:cNvGraphicFramePr>
            <a:graphicFrameLocks noGrp="1"/>
          </p:cNvGraphicFramePr>
          <p:nvPr>
            <p:ph sz="half" idx="4294967295"/>
            <p:extLst/>
          </p:nvPr>
        </p:nvGraphicFramePr>
        <p:xfrm>
          <a:off x="457200" y="3733800"/>
          <a:ext cx="8153400" cy="2362201"/>
        </p:xfrm>
        <a:graphic>
          <a:graphicData uri="http://schemas.openxmlformats.org/drawingml/2006/table">
            <a:tbl>
              <a:tblPr/>
              <a:tblGrid>
                <a:gridCol w="13716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tblGrid>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A AND 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A OR 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A NOR 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73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3886820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609600" y="533400"/>
            <a:ext cx="8001000" cy="550862"/>
          </a:xfrm>
        </p:spPr>
        <p:txBody>
          <a:bodyPr>
            <a:normAutofit fontScale="90000"/>
          </a:bodyPr>
          <a:lstStyle/>
          <a:p>
            <a:pPr eaLnBrk="1" hangingPunct="1"/>
            <a:r>
              <a:rPr lang="en-US" b="1" dirty="0" smtClean="0"/>
              <a:t>Logical Instruction Syntax</a:t>
            </a:r>
          </a:p>
        </p:txBody>
      </p:sp>
      <p:sp>
        <p:nvSpPr>
          <p:cNvPr id="7171" name="AutoShape 3"/>
          <p:cNvSpPr>
            <a:spLocks noGrp="1" noChangeArrowheads="1"/>
          </p:cNvSpPr>
          <p:nvPr>
            <p:ph type="body" idx="4294967295"/>
          </p:nvPr>
        </p:nvSpPr>
        <p:spPr>
          <a:xfrm>
            <a:off x="762000" y="1115041"/>
            <a:ext cx="7848600" cy="5721350"/>
          </a:xfrm>
        </p:spPr>
        <p:txBody>
          <a:bodyPr/>
          <a:lstStyle/>
          <a:p>
            <a:pPr marL="203200" indent="-203200" eaLnBrk="1" hangingPunct="1">
              <a:lnSpc>
                <a:spcPct val="65000"/>
              </a:lnSpc>
            </a:pPr>
            <a:r>
              <a:rPr lang="en-US" sz="1800" dirty="0" smtClean="0"/>
              <a:t>R-Format</a:t>
            </a:r>
          </a:p>
          <a:p>
            <a:pPr marL="203200" indent="-203200" eaLnBrk="1" hangingPunct="1">
              <a:lnSpc>
                <a:spcPct val="65000"/>
              </a:lnSpc>
            </a:pPr>
            <a:endParaRPr lang="en-US" sz="1800" dirty="0" smtClean="0"/>
          </a:p>
          <a:p>
            <a:pPr marL="203200" indent="-203200" eaLnBrk="1" hangingPunct="1">
              <a:lnSpc>
                <a:spcPct val="65000"/>
              </a:lnSpc>
              <a:buFontTx/>
              <a:buNone/>
            </a:pPr>
            <a:r>
              <a:rPr lang="en-US" sz="1800" dirty="0" smtClean="0">
                <a:latin typeface="Courier New" pitchFamily="49" charset="0"/>
              </a:rPr>
              <a:t>	   </a:t>
            </a:r>
            <a:r>
              <a:rPr lang="en-US" sz="1800" b="0" dirty="0" smtClean="0"/>
              <a:t>op	       </a:t>
            </a:r>
            <a:r>
              <a:rPr lang="en-US" sz="1800" b="0" dirty="0" err="1" smtClean="0"/>
              <a:t>rs</a:t>
            </a:r>
            <a:r>
              <a:rPr lang="en-US" sz="1800" b="0" dirty="0" smtClean="0"/>
              <a:t>	  </a:t>
            </a:r>
            <a:r>
              <a:rPr lang="en-US" sz="1800" b="0" dirty="0" err="1" smtClean="0"/>
              <a:t>rt</a:t>
            </a:r>
            <a:r>
              <a:rPr lang="en-US" sz="1800" b="0" dirty="0" smtClean="0"/>
              <a:t>	             </a:t>
            </a:r>
            <a:r>
              <a:rPr lang="en-US" sz="1800" b="0" dirty="0" err="1" smtClean="0"/>
              <a:t>rd</a:t>
            </a:r>
            <a:r>
              <a:rPr lang="en-US" sz="1800" b="0" dirty="0" smtClean="0"/>
              <a:t>	</a:t>
            </a:r>
            <a:r>
              <a:rPr lang="en-US" sz="1800" b="0" dirty="0" err="1" smtClean="0"/>
              <a:t>shamt</a:t>
            </a:r>
            <a:r>
              <a:rPr lang="en-US" sz="1800" b="0" dirty="0" smtClean="0"/>
              <a:t>	</a:t>
            </a:r>
            <a:r>
              <a:rPr lang="en-US" sz="1800" b="0" dirty="0" err="1" smtClean="0"/>
              <a:t>funct</a:t>
            </a:r>
            <a:endParaRPr lang="en-US" sz="1800" b="0" dirty="0" smtClean="0"/>
          </a:p>
          <a:p>
            <a:pPr marL="203200" indent="-203200" eaLnBrk="1" hangingPunct="1">
              <a:lnSpc>
                <a:spcPct val="65000"/>
              </a:lnSpc>
            </a:pPr>
            <a:endParaRPr lang="en-US" sz="1800" b="0" dirty="0" smtClean="0"/>
          </a:p>
          <a:p>
            <a:pPr marL="203200" indent="-203200" eaLnBrk="1" hangingPunct="1">
              <a:lnSpc>
                <a:spcPct val="65000"/>
              </a:lnSpc>
            </a:pPr>
            <a:r>
              <a:rPr lang="en-US" sz="1800" dirty="0" smtClean="0"/>
              <a:t>I-Format</a:t>
            </a:r>
          </a:p>
          <a:p>
            <a:pPr marL="203200" indent="-203200" eaLnBrk="1" hangingPunct="1">
              <a:lnSpc>
                <a:spcPct val="65000"/>
              </a:lnSpc>
            </a:pPr>
            <a:endParaRPr lang="en-US" sz="1800" dirty="0" smtClean="0"/>
          </a:p>
          <a:p>
            <a:pPr marL="203200" indent="-203200" eaLnBrk="1" hangingPunct="1">
              <a:lnSpc>
                <a:spcPct val="65000"/>
              </a:lnSpc>
              <a:buFontTx/>
              <a:buNone/>
            </a:pPr>
            <a:r>
              <a:rPr lang="en-US" sz="1800" dirty="0" smtClean="0"/>
              <a:t>        </a:t>
            </a:r>
            <a:r>
              <a:rPr lang="en-US" sz="1800" b="0" dirty="0" smtClean="0"/>
              <a:t>op           </a:t>
            </a:r>
            <a:r>
              <a:rPr lang="en-US" sz="1800" b="0" dirty="0" err="1" smtClean="0"/>
              <a:t>rs</a:t>
            </a:r>
            <a:r>
              <a:rPr lang="en-US" sz="1800" b="0" dirty="0" smtClean="0"/>
              <a:t>	       </a:t>
            </a:r>
            <a:r>
              <a:rPr lang="en-US" sz="1800" b="0" dirty="0" err="1" smtClean="0"/>
              <a:t>rt</a:t>
            </a:r>
            <a:r>
              <a:rPr lang="en-US" sz="1800" b="0" dirty="0" smtClean="0"/>
              <a:t>	        16 bit number</a:t>
            </a:r>
            <a:br>
              <a:rPr lang="en-US" sz="1800" b="0" dirty="0" smtClean="0"/>
            </a:br>
            <a:endParaRPr lang="en-US" sz="1800" b="0" dirty="0" smtClean="0"/>
          </a:p>
          <a:p>
            <a:pPr marL="203200" indent="-203200" eaLnBrk="1" hangingPunct="1">
              <a:lnSpc>
                <a:spcPct val="65000"/>
              </a:lnSpc>
            </a:pPr>
            <a:endParaRPr lang="en-US" sz="1800" dirty="0" smtClean="0">
              <a:solidFill>
                <a:srgbClr val="FF0000"/>
              </a:solidFill>
            </a:endParaRPr>
          </a:p>
          <a:p>
            <a:pPr marL="685800" lvl="1" indent="-190500" eaLnBrk="1" hangingPunct="1">
              <a:lnSpc>
                <a:spcPct val="65000"/>
              </a:lnSpc>
              <a:buFontTx/>
              <a:buNone/>
            </a:pPr>
            <a:r>
              <a:rPr lang="en-US" dirty="0" smtClean="0"/>
              <a:t>$s1 = $s2&amp;$s3:		</a:t>
            </a:r>
            <a:r>
              <a:rPr lang="en-US" dirty="0" smtClean="0">
                <a:latin typeface="Courier New" pitchFamily="49" charset="0"/>
              </a:rPr>
              <a:t>and $s1, $s2, $s3</a:t>
            </a:r>
          </a:p>
          <a:p>
            <a:pPr marL="685800" lvl="1" indent="-190500" eaLnBrk="1" hangingPunct="1">
              <a:lnSpc>
                <a:spcPct val="65000"/>
              </a:lnSpc>
              <a:buFontTx/>
              <a:buNone/>
            </a:pPr>
            <a:r>
              <a:rPr lang="en-US" dirty="0" smtClean="0"/>
              <a:t>$s1 = $s2|$3:		</a:t>
            </a:r>
            <a:r>
              <a:rPr lang="en-US" dirty="0" smtClean="0">
                <a:latin typeface="Courier New" pitchFamily="49" charset="0"/>
              </a:rPr>
              <a:t>or $s1, $s2, $s3</a:t>
            </a:r>
          </a:p>
          <a:p>
            <a:pPr marL="685800" lvl="1" indent="-190500" eaLnBrk="1" hangingPunct="1">
              <a:lnSpc>
                <a:spcPct val="65000"/>
              </a:lnSpc>
              <a:buFontTx/>
              <a:buNone/>
            </a:pPr>
            <a:r>
              <a:rPr lang="en-US" dirty="0" smtClean="0"/>
              <a:t>$s1 = ~($s2|$s3):	      </a:t>
            </a:r>
            <a:r>
              <a:rPr lang="en-US" dirty="0" smtClean="0">
                <a:latin typeface="Courier New" pitchFamily="49" charset="0"/>
              </a:rPr>
              <a:t>nor $s1, $s2, $s3</a:t>
            </a:r>
          </a:p>
          <a:p>
            <a:pPr marL="685800" lvl="1" indent="-190500" eaLnBrk="1" hangingPunct="1">
              <a:lnSpc>
                <a:spcPct val="65000"/>
              </a:lnSpc>
              <a:buFontTx/>
              <a:buNone/>
            </a:pPr>
            <a:endParaRPr lang="en-US" dirty="0" smtClean="0">
              <a:latin typeface="Courier New" pitchFamily="49" charset="0"/>
            </a:endParaRPr>
          </a:p>
          <a:p>
            <a:pPr marL="203200" indent="-203200" eaLnBrk="1" hangingPunct="1">
              <a:lnSpc>
                <a:spcPct val="65000"/>
              </a:lnSpc>
            </a:pPr>
            <a:r>
              <a:rPr lang="en-US" sz="2000" dirty="0" smtClean="0"/>
              <a:t>There is another important logical function, </a:t>
            </a:r>
            <a:r>
              <a:rPr lang="en-US" sz="2000" b="1" dirty="0" smtClean="0"/>
              <a:t>NOT. </a:t>
            </a:r>
          </a:p>
          <a:p>
            <a:pPr marL="203200" indent="-203200" eaLnBrk="1" hangingPunct="1">
              <a:lnSpc>
                <a:spcPct val="65000"/>
              </a:lnSpc>
            </a:pPr>
            <a:r>
              <a:rPr lang="en-US" sz="2000" dirty="0" smtClean="0"/>
              <a:t>NOT (1) = 0 and NOT (0) = 1.</a:t>
            </a:r>
          </a:p>
          <a:p>
            <a:pPr marL="203200" indent="-203200" eaLnBrk="1" hangingPunct="1">
              <a:lnSpc>
                <a:spcPct val="65000"/>
              </a:lnSpc>
            </a:pPr>
            <a:r>
              <a:rPr lang="en-US" sz="2000" b="1" dirty="0" smtClean="0">
                <a:solidFill>
                  <a:srgbClr val="C00000"/>
                </a:solidFill>
              </a:rPr>
              <a:t>How to implement NOT function (~) with MIPS instruction</a:t>
            </a:r>
            <a:r>
              <a:rPr lang="en-US" sz="1800" b="1" dirty="0" smtClean="0">
                <a:solidFill>
                  <a:srgbClr val="C00000"/>
                </a:solidFill>
              </a:rPr>
              <a:t>?</a:t>
            </a:r>
          </a:p>
        </p:txBody>
      </p:sp>
      <p:grpSp>
        <p:nvGrpSpPr>
          <p:cNvPr id="7172" name="Group 4"/>
          <p:cNvGrpSpPr>
            <a:grpSpLocks/>
          </p:cNvGrpSpPr>
          <p:nvPr/>
        </p:nvGrpSpPr>
        <p:grpSpPr bwMode="auto">
          <a:xfrm>
            <a:off x="914400" y="1752600"/>
            <a:ext cx="5626100" cy="292100"/>
            <a:chOff x="820" y="2308"/>
            <a:chExt cx="3544" cy="184"/>
          </a:xfrm>
        </p:grpSpPr>
        <p:sp>
          <p:nvSpPr>
            <p:cNvPr id="7177" name="Rectangle 5"/>
            <p:cNvSpPr>
              <a:spLocks noChangeArrowheads="1"/>
            </p:cNvSpPr>
            <p:nvPr/>
          </p:nvSpPr>
          <p:spPr bwMode="auto">
            <a:xfrm>
              <a:off x="820" y="2308"/>
              <a:ext cx="354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8" name="Line 6"/>
            <p:cNvSpPr>
              <a:spLocks noChangeShapeType="1"/>
            </p:cNvSpPr>
            <p:nvPr/>
          </p:nvSpPr>
          <p:spPr bwMode="auto">
            <a:xfrm>
              <a:off x="1440"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79" name="Line 7"/>
            <p:cNvSpPr>
              <a:spLocks noChangeShapeType="1"/>
            </p:cNvSpPr>
            <p:nvPr/>
          </p:nvSpPr>
          <p:spPr bwMode="auto">
            <a:xfrm>
              <a:off x="1920"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0" name="Line 8"/>
            <p:cNvSpPr>
              <a:spLocks noChangeShapeType="1"/>
            </p:cNvSpPr>
            <p:nvPr/>
          </p:nvSpPr>
          <p:spPr bwMode="auto">
            <a:xfrm>
              <a:off x="2496"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1" name="Line 9"/>
            <p:cNvSpPr>
              <a:spLocks noChangeShapeType="1"/>
            </p:cNvSpPr>
            <p:nvPr/>
          </p:nvSpPr>
          <p:spPr bwMode="auto">
            <a:xfrm>
              <a:off x="3072"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182" name="Line 10"/>
            <p:cNvSpPr>
              <a:spLocks noChangeShapeType="1"/>
            </p:cNvSpPr>
            <p:nvPr/>
          </p:nvSpPr>
          <p:spPr bwMode="auto">
            <a:xfrm>
              <a:off x="3648"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7173" name="Rectangle 11"/>
          <p:cNvSpPr>
            <a:spLocks noChangeArrowheads="1"/>
          </p:cNvSpPr>
          <p:nvPr/>
        </p:nvSpPr>
        <p:spPr bwMode="auto">
          <a:xfrm>
            <a:off x="838200" y="2895600"/>
            <a:ext cx="1014412" cy="3381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4" name="Rectangle 12"/>
          <p:cNvSpPr>
            <a:spLocks noChangeArrowheads="1"/>
          </p:cNvSpPr>
          <p:nvPr/>
        </p:nvSpPr>
        <p:spPr bwMode="auto">
          <a:xfrm>
            <a:off x="1828800" y="2895600"/>
            <a:ext cx="1014413" cy="3381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5" name="Rectangle 13"/>
          <p:cNvSpPr>
            <a:spLocks noChangeArrowheads="1"/>
          </p:cNvSpPr>
          <p:nvPr/>
        </p:nvSpPr>
        <p:spPr bwMode="auto">
          <a:xfrm>
            <a:off x="2819400" y="2895600"/>
            <a:ext cx="1014413" cy="3381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6" name="Rectangle 14"/>
          <p:cNvSpPr>
            <a:spLocks noChangeArrowheads="1"/>
          </p:cNvSpPr>
          <p:nvPr/>
        </p:nvSpPr>
        <p:spPr bwMode="auto">
          <a:xfrm>
            <a:off x="3810000" y="2895600"/>
            <a:ext cx="3043237" cy="3381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60567614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609600" y="533400"/>
            <a:ext cx="8001000" cy="1303337"/>
          </a:xfrm>
        </p:spPr>
        <p:txBody>
          <a:bodyPr/>
          <a:lstStyle/>
          <a:p>
            <a:pPr eaLnBrk="1" hangingPunct="1"/>
            <a:r>
              <a:rPr lang="en-US" sz="2400" b="1" dirty="0" smtClean="0"/>
              <a:t>Exercise: Implement NOT function with NOR instruction</a:t>
            </a:r>
          </a:p>
        </p:txBody>
      </p:sp>
      <p:sp>
        <p:nvSpPr>
          <p:cNvPr id="960515" name="AutoShape 3"/>
          <p:cNvSpPr>
            <a:spLocks noGrp="1" noChangeArrowheads="1"/>
          </p:cNvSpPr>
          <p:nvPr>
            <p:ph type="body" idx="4294967295"/>
          </p:nvPr>
        </p:nvSpPr>
        <p:spPr>
          <a:xfrm>
            <a:off x="762000" y="1828800"/>
            <a:ext cx="7772400" cy="3444875"/>
          </a:xfrm>
        </p:spPr>
        <p:txBody>
          <a:bodyPr/>
          <a:lstStyle/>
          <a:p>
            <a:pPr eaLnBrk="1" hangingPunct="1"/>
            <a:r>
              <a:rPr lang="en-US" sz="2400" dirty="0" smtClean="0"/>
              <a:t>A NOR 0 = NOT (A)</a:t>
            </a:r>
          </a:p>
          <a:p>
            <a:pPr eaLnBrk="1" hangingPunct="1"/>
            <a:r>
              <a:rPr lang="en-US" sz="2400" dirty="0" smtClean="0"/>
              <a:t>Nor $s1, $s2, $zero : $s1=~$s2</a:t>
            </a:r>
          </a:p>
          <a:p>
            <a:pPr eaLnBrk="1" hangingPunct="1"/>
            <a:endParaRPr lang="en-US" sz="2400" dirty="0" smtClean="0"/>
          </a:p>
          <a:p>
            <a:pPr eaLnBrk="1" hangingPunct="1"/>
            <a:endParaRPr lang="en-US" sz="2400" dirty="0" smtClean="0">
              <a:solidFill>
                <a:srgbClr val="FF0000"/>
              </a:solidFill>
            </a:endParaRPr>
          </a:p>
        </p:txBody>
      </p:sp>
    </p:spTree>
    <p:extLst>
      <p:ext uri="{BB962C8B-B14F-4D97-AF65-F5344CB8AC3E}">
        <p14:creationId xmlns:p14="http://schemas.microsoft.com/office/powerpoint/2010/main" val="2790733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0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05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0515" grpId="0" build="p"/>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609600" y="609600"/>
            <a:ext cx="8001000" cy="474662"/>
          </a:xfrm>
        </p:spPr>
        <p:txBody>
          <a:bodyPr>
            <a:normAutofit fontScale="90000"/>
          </a:bodyPr>
          <a:lstStyle/>
          <a:p>
            <a:pPr eaLnBrk="1" hangingPunct="1"/>
            <a:r>
              <a:rPr lang="en-US" b="1" dirty="0" smtClean="0"/>
              <a:t>Shift Operations</a:t>
            </a:r>
          </a:p>
        </p:txBody>
      </p:sp>
      <p:sp>
        <p:nvSpPr>
          <p:cNvPr id="10243" name="AutoShape 3"/>
          <p:cNvSpPr>
            <a:spLocks noGrp="1" noChangeArrowheads="1"/>
          </p:cNvSpPr>
          <p:nvPr>
            <p:ph type="body" idx="4294967295"/>
          </p:nvPr>
        </p:nvSpPr>
        <p:spPr>
          <a:xfrm>
            <a:off x="685800" y="1143000"/>
            <a:ext cx="8077200" cy="1851025"/>
          </a:xfrm>
        </p:spPr>
        <p:txBody>
          <a:bodyPr/>
          <a:lstStyle/>
          <a:p>
            <a:pPr marL="203200" indent="-203200" eaLnBrk="1" hangingPunct="1"/>
            <a:r>
              <a:rPr lang="en-US" sz="2400" dirty="0" smtClean="0"/>
              <a:t>Move (shift) all the bits in a word to the left or right by a number of bits.</a:t>
            </a:r>
          </a:p>
          <a:p>
            <a:pPr marL="685800" lvl="1" indent="-190500" eaLnBrk="1" hangingPunct="1"/>
            <a:r>
              <a:rPr lang="en-US" sz="1800" dirty="0" smtClean="0"/>
              <a:t>Example: shift right by 8 bits</a:t>
            </a:r>
          </a:p>
          <a:p>
            <a:pPr marL="685800" lvl="1" indent="-190500" eaLnBrk="1" hangingPunct="1">
              <a:buFontTx/>
              <a:buNone/>
            </a:pPr>
            <a:r>
              <a:rPr lang="en-US" sz="1800" dirty="0" smtClean="0">
                <a:solidFill>
                  <a:schemeClr val="accent2"/>
                </a:solidFill>
              </a:rPr>
              <a:t>0001 0010 0011 0100 0101 0110</a:t>
            </a:r>
            <a:r>
              <a:rPr lang="en-US" sz="1800" dirty="0" smtClean="0"/>
              <a:t> 0111 1000</a:t>
            </a:r>
          </a:p>
        </p:txBody>
      </p:sp>
      <p:sp>
        <p:nvSpPr>
          <p:cNvPr id="10244" name="Line 4"/>
          <p:cNvSpPr>
            <a:spLocks noChangeShapeType="1"/>
          </p:cNvSpPr>
          <p:nvPr/>
        </p:nvSpPr>
        <p:spPr bwMode="auto">
          <a:xfrm flipH="1">
            <a:off x="1219200" y="4724400"/>
            <a:ext cx="1676400" cy="7620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5" name="Line 5"/>
          <p:cNvSpPr>
            <a:spLocks noChangeShapeType="1"/>
          </p:cNvSpPr>
          <p:nvPr/>
        </p:nvSpPr>
        <p:spPr bwMode="auto">
          <a:xfrm flipH="1">
            <a:off x="3962400" y="4724400"/>
            <a:ext cx="1752600" cy="7620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6" name="Line 6"/>
          <p:cNvSpPr>
            <a:spLocks noChangeShapeType="1"/>
          </p:cNvSpPr>
          <p:nvPr/>
        </p:nvSpPr>
        <p:spPr bwMode="auto">
          <a:xfrm>
            <a:off x="1295400" y="2743200"/>
            <a:ext cx="1828800" cy="7620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7" name="Line 7"/>
          <p:cNvSpPr>
            <a:spLocks noChangeShapeType="1"/>
          </p:cNvSpPr>
          <p:nvPr/>
        </p:nvSpPr>
        <p:spPr bwMode="auto">
          <a:xfrm>
            <a:off x="4114800" y="2667000"/>
            <a:ext cx="1752600" cy="76200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8" name="Rectangle 8"/>
          <p:cNvSpPr>
            <a:spLocks noChangeArrowheads="1"/>
          </p:cNvSpPr>
          <p:nvPr/>
        </p:nvSpPr>
        <p:spPr bwMode="auto">
          <a:xfrm>
            <a:off x="1219200" y="3581400"/>
            <a:ext cx="80772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marL="685800" lvl="1" indent="-190500">
              <a:spcBef>
                <a:spcPct val="20000"/>
              </a:spcBef>
            </a:pPr>
            <a:r>
              <a:rPr lang="en-US" sz="1800" b="1" dirty="0">
                <a:solidFill>
                  <a:schemeClr val="accent1"/>
                </a:solidFill>
                <a:latin typeface="Arial" charset="0"/>
              </a:rPr>
              <a:t>0000 0000</a:t>
            </a:r>
            <a:r>
              <a:rPr lang="en-US" sz="1800" b="1" dirty="0">
                <a:latin typeface="Arial" charset="0"/>
              </a:rPr>
              <a:t> </a:t>
            </a:r>
            <a:r>
              <a:rPr lang="en-US" sz="1800" b="1" dirty="0">
                <a:solidFill>
                  <a:schemeClr val="accent2"/>
                </a:solidFill>
                <a:latin typeface="Arial" charset="0"/>
              </a:rPr>
              <a:t>0001 0010 0011 0100 0101 0110</a:t>
            </a:r>
            <a:endParaRPr lang="en-US" sz="1800" b="1" dirty="0">
              <a:latin typeface="Arial" charset="0"/>
            </a:endParaRPr>
          </a:p>
          <a:p>
            <a:pPr marL="685800" lvl="1" indent="-190500">
              <a:spcBef>
                <a:spcPct val="20000"/>
              </a:spcBef>
              <a:buFontTx/>
              <a:buChar char="–"/>
            </a:pPr>
            <a:r>
              <a:rPr lang="en-US" sz="1800" b="1" dirty="0">
                <a:latin typeface="Arial" charset="0"/>
              </a:rPr>
              <a:t>Example: shift left by 8 bits</a:t>
            </a:r>
          </a:p>
          <a:p>
            <a:pPr marL="685800" lvl="1" indent="-190500">
              <a:spcBef>
                <a:spcPct val="20000"/>
              </a:spcBef>
            </a:pPr>
            <a:r>
              <a:rPr lang="en-US" sz="1800" b="1" dirty="0">
                <a:latin typeface="Arial" charset="0"/>
              </a:rPr>
              <a:t>0001 0010 </a:t>
            </a:r>
            <a:r>
              <a:rPr lang="en-US" sz="1800" b="1" dirty="0">
                <a:solidFill>
                  <a:schemeClr val="accent2"/>
                </a:solidFill>
                <a:latin typeface="Arial" charset="0"/>
              </a:rPr>
              <a:t>0011 0100 0101 0110 0111 1000</a:t>
            </a:r>
            <a:endParaRPr lang="en-US" sz="1800" b="1" dirty="0">
              <a:latin typeface="Arial" charset="0"/>
            </a:endParaRPr>
          </a:p>
        </p:txBody>
      </p:sp>
      <p:sp>
        <p:nvSpPr>
          <p:cNvPr id="10249" name="Rectangle 9"/>
          <p:cNvSpPr>
            <a:spLocks noChangeArrowheads="1"/>
          </p:cNvSpPr>
          <p:nvPr/>
        </p:nvSpPr>
        <p:spPr bwMode="auto">
          <a:xfrm>
            <a:off x="381000" y="5562600"/>
            <a:ext cx="807720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marL="685800" lvl="1" indent="-190500">
              <a:spcBef>
                <a:spcPct val="20000"/>
              </a:spcBef>
            </a:pPr>
            <a:r>
              <a:rPr lang="en-US" sz="1800" b="1">
                <a:solidFill>
                  <a:schemeClr val="accent2"/>
                </a:solidFill>
                <a:latin typeface="Arial" charset="0"/>
              </a:rPr>
              <a:t>0011 0100 0101 0110 0111 1000</a:t>
            </a:r>
            <a:r>
              <a:rPr lang="en-US" sz="1800" b="1">
                <a:latin typeface="Arial" charset="0"/>
              </a:rPr>
              <a:t> </a:t>
            </a:r>
            <a:r>
              <a:rPr lang="en-US" sz="1800" b="1">
                <a:solidFill>
                  <a:schemeClr val="accent1"/>
                </a:solidFill>
                <a:latin typeface="Arial" charset="0"/>
              </a:rPr>
              <a:t>0000 0000</a:t>
            </a:r>
          </a:p>
        </p:txBody>
      </p:sp>
      <p:sp>
        <p:nvSpPr>
          <p:cNvPr id="962570" name="Rectangle 10"/>
          <p:cNvSpPr>
            <a:spLocks noChangeArrowheads="1"/>
          </p:cNvSpPr>
          <p:nvPr/>
        </p:nvSpPr>
        <p:spPr bwMode="auto">
          <a:xfrm>
            <a:off x="1371600" y="5984875"/>
            <a:ext cx="6920484"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lvl="1" eaLnBrk="0" hangingPunct="0">
              <a:lnSpc>
                <a:spcPct val="85000"/>
              </a:lnSpc>
              <a:spcBef>
                <a:spcPct val="40000"/>
              </a:spcBef>
              <a:buSzPct val="100000"/>
            </a:pPr>
            <a:r>
              <a:rPr lang="en-US" sz="2400" b="1" dirty="0">
                <a:solidFill>
                  <a:srgbClr val="C00000"/>
                </a:solidFill>
                <a:latin typeface="Arial" charset="0"/>
              </a:rPr>
              <a:t>What arithmetic effect does shift left have?</a:t>
            </a:r>
          </a:p>
        </p:txBody>
      </p:sp>
    </p:spTree>
    <p:extLst>
      <p:ext uri="{BB962C8B-B14F-4D97-AF65-F5344CB8AC3E}">
        <p14:creationId xmlns:p14="http://schemas.microsoft.com/office/powerpoint/2010/main" val="165700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5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7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609600" y="533400"/>
            <a:ext cx="8001000" cy="550862"/>
          </a:xfrm>
        </p:spPr>
        <p:txBody>
          <a:bodyPr>
            <a:normAutofit fontScale="90000"/>
          </a:bodyPr>
          <a:lstStyle/>
          <a:p>
            <a:pPr eaLnBrk="1" hangingPunct="1"/>
            <a:r>
              <a:rPr lang="en-US" b="1" dirty="0" smtClean="0"/>
              <a:t>Shift Instruction Syntax</a:t>
            </a:r>
          </a:p>
        </p:txBody>
      </p:sp>
      <p:sp>
        <p:nvSpPr>
          <p:cNvPr id="11267" name="AutoShape 3"/>
          <p:cNvSpPr>
            <a:spLocks noGrp="1" noChangeArrowheads="1"/>
          </p:cNvSpPr>
          <p:nvPr>
            <p:ph type="body" idx="4294967295"/>
          </p:nvPr>
        </p:nvSpPr>
        <p:spPr>
          <a:xfrm>
            <a:off x="838200" y="1143000"/>
            <a:ext cx="7848600" cy="5494338"/>
          </a:xfrm>
        </p:spPr>
        <p:txBody>
          <a:bodyPr/>
          <a:lstStyle/>
          <a:p>
            <a:pPr marL="203200" indent="-203200" eaLnBrk="1" hangingPunct="1">
              <a:lnSpc>
                <a:spcPct val="65000"/>
              </a:lnSpc>
            </a:pPr>
            <a:r>
              <a:rPr lang="en-US" sz="1800" dirty="0" smtClean="0"/>
              <a:t>MIPS shift instructions:</a:t>
            </a:r>
          </a:p>
          <a:p>
            <a:pPr marL="203200" indent="-203200" eaLnBrk="1" hangingPunct="1">
              <a:lnSpc>
                <a:spcPct val="65000"/>
              </a:lnSpc>
            </a:pPr>
            <a:endParaRPr lang="en-US" sz="1800" dirty="0" smtClean="0"/>
          </a:p>
          <a:p>
            <a:pPr marL="203200" indent="-203200" eaLnBrk="1" hangingPunct="1">
              <a:lnSpc>
                <a:spcPct val="75000"/>
              </a:lnSpc>
              <a:buFontTx/>
              <a:buNone/>
            </a:pPr>
            <a:r>
              <a:rPr lang="en-US" sz="1800" dirty="0" smtClean="0"/>
              <a:t>1. </a:t>
            </a:r>
            <a:r>
              <a:rPr lang="en-US" sz="1800" dirty="0" err="1" smtClean="0">
                <a:solidFill>
                  <a:schemeClr val="accent2"/>
                </a:solidFill>
                <a:latin typeface="Courier New" pitchFamily="49" charset="0"/>
              </a:rPr>
              <a:t>sll</a:t>
            </a:r>
            <a:r>
              <a:rPr lang="en-US" sz="1800" dirty="0" smtClean="0"/>
              <a:t> (shift left logical): shifts left and </a:t>
            </a:r>
            <a:r>
              <a:rPr lang="en-US" sz="1800" u="sng" dirty="0" smtClean="0"/>
              <a:t>fills emptied bits with 0s</a:t>
            </a:r>
            <a:endParaRPr lang="en-US" sz="1800" dirty="0" smtClean="0"/>
          </a:p>
          <a:p>
            <a:pPr marL="203200" indent="-203200" eaLnBrk="1" hangingPunct="1">
              <a:lnSpc>
                <a:spcPct val="75000"/>
              </a:lnSpc>
              <a:buFontTx/>
              <a:buNone/>
            </a:pPr>
            <a:r>
              <a:rPr lang="en-US" sz="1800" dirty="0" smtClean="0"/>
              <a:t>2. </a:t>
            </a:r>
            <a:r>
              <a:rPr lang="en-US" sz="1800" dirty="0" err="1" smtClean="0">
                <a:solidFill>
                  <a:schemeClr val="accent2"/>
                </a:solidFill>
                <a:latin typeface="Courier New" pitchFamily="49" charset="0"/>
              </a:rPr>
              <a:t>srl</a:t>
            </a:r>
            <a:r>
              <a:rPr lang="en-US" sz="1800" dirty="0" smtClean="0"/>
              <a:t> (shift right logical): shifts right and </a:t>
            </a:r>
            <a:r>
              <a:rPr lang="en-US" sz="1800" u="sng" dirty="0" smtClean="0"/>
              <a:t>fills emptied bits with 0s</a:t>
            </a:r>
          </a:p>
          <a:p>
            <a:pPr marL="203200" indent="-203200" eaLnBrk="1" hangingPunct="1">
              <a:lnSpc>
                <a:spcPct val="75000"/>
              </a:lnSpc>
              <a:buFontTx/>
              <a:buNone/>
            </a:pPr>
            <a:endParaRPr lang="en-US" sz="1800" u="sng" dirty="0" smtClean="0"/>
          </a:p>
          <a:p>
            <a:pPr marL="203200" indent="-203200" eaLnBrk="1" hangingPunct="1">
              <a:lnSpc>
                <a:spcPct val="75000"/>
              </a:lnSpc>
              <a:buFontTx/>
              <a:buNone/>
            </a:pPr>
            <a:endParaRPr lang="en-US" sz="1800" dirty="0" smtClean="0"/>
          </a:p>
          <a:p>
            <a:pPr marL="203200" indent="-203200" eaLnBrk="1" hangingPunct="1">
              <a:lnSpc>
                <a:spcPct val="75000"/>
              </a:lnSpc>
              <a:buFontTx/>
              <a:buNone/>
            </a:pPr>
            <a:r>
              <a:rPr lang="en-US" sz="1800" dirty="0" smtClean="0"/>
              <a:t>Machine version of “</a:t>
            </a:r>
            <a:r>
              <a:rPr lang="en-US" sz="1800" dirty="0" err="1" smtClean="0"/>
              <a:t>sll</a:t>
            </a:r>
            <a:r>
              <a:rPr lang="en-US" sz="1800" dirty="0" smtClean="0"/>
              <a:t> $t2, $s0, 4”:</a:t>
            </a:r>
          </a:p>
          <a:p>
            <a:pPr marL="203200" indent="-203200" eaLnBrk="1" hangingPunct="1">
              <a:lnSpc>
                <a:spcPct val="75000"/>
              </a:lnSpc>
              <a:buFontTx/>
              <a:buNone/>
            </a:pPr>
            <a:endParaRPr lang="en-US" sz="1800" dirty="0" smtClean="0"/>
          </a:p>
          <a:p>
            <a:pPr marL="203200" indent="-203200" eaLnBrk="1" hangingPunct="1">
              <a:lnSpc>
                <a:spcPct val="75000"/>
              </a:lnSpc>
              <a:buFontTx/>
              <a:buNone/>
            </a:pPr>
            <a:r>
              <a:rPr lang="en-US" sz="1800" b="0" dirty="0" smtClean="0"/>
              <a:t>         op	       </a:t>
            </a:r>
            <a:r>
              <a:rPr lang="en-US" sz="1800" b="0" dirty="0" err="1" smtClean="0"/>
              <a:t>rs</a:t>
            </a:r>
            <a:r>
              <a:rPr lang="en-US" sz="1800" b="0" dirty="0" smtClean="0"/>
              <a:t>	      </a:t>
            </a:r>
            <a:r>
              <a:rPr lang="en-US" sz="1800" b="0" dirty="0" err="1" smtClean="0"/>
              <a:t>rt</a:t>
            </a:r>
            <a:r>
              <a:rPr lang="en-US" sz="1800" b="0" dirty="0" smtClean="0"/>
              <a:t>	 </a:t>
            </a:r>
            <a:r>
              <a:rPr lang="en-US" sz="1800" b="0" dirty="0" err="1" smtClean="0"/>
              <a:t>rd</a:t>
            </a:r>
            <a:r>
              <a:rPr lang="en-US" sz="1800" b="0" dirty="0" smtClean="0"/>
              <a:t>	       </a:t>
            </a:r>
            <a:r>
              <a:rPr lang="en-US" sz="1800" b="0" dirty="0" err="1" smtClean="0"/>
              <a:t>shamt</a:t>
            </a:r>
            <a:r>
              <a:rPr lang="en-US" sz="1800" b="0" dirty="0" smtClean="0"/>
              <a:t>	</a:t>
            </a:r>
            <a:r>
              <a:rPr lang="en-US" sz="1800" b="0" dirty="0" err="1" smtClean="0"/>
              <a:t>funct</a:t>
            </a:r>
            <a:endParaRPr lang="en-US" sz="1800" dirty="0" smtClean="0"/>
          </a:p>
          <a:p>
            <a:pPr marL="203200" indent="-203200" eaLnBrk="1" hangingPunct="1">
              <a:lnSpc>
                <a:spcPct val="75000"/>
              </a:lnSpc>
              <a:buFontTx/>
              <a:buNone/>
            </a:pPr>
            <a:endParaRPr lang="en-US" sz="1800" dirty="0" smtClean="0"/>
          </a:p>
          <a:p>
            <a:pPr marL="203200" indent="-203200" eaLnBrk="1" hangingPunct="1">
              <a:lnSpc>
                <a:spcPct val="75000"/>
              </a:lnSpc>
              <a:buFontTx/>
              <a:buNone/>
            </a:pPr>
            <a:r>
              <a:rPr lang="en-US" sz="1800" dirty="0" smtClean="0"/>
              <a:t>        0             0            16         10            4             0</a:t>
            </a:r>
          </a:p>
          <a:p>
            <a:pPr marL="203200" indent="-203200" eaLnBrk="1" hangingPunct="1">
              <a:lnSpc>
                <a:spcPct val="75000"/>
              </a:lnSpc>
              <a:buFontTx/>
              <a:buNone/>
            </a:pPr>
            <a:endParaRPr lang="en-US" sz="1800" dirty="0" smtClean="0"/>
          </a:p>
        </p:txBody>
      </p:sp>
      <p:grpSp>
        <p:nvGrpSpPr>
          <p:cNvPr id="11268" name="Group 4"/>
          <p:cNvGrpSpPr>
            <a:grpSpLocks/>
          </p:cNvGrpSpPr>
          <p:nvPr/>
        </p:nvGrpSpPr>
        <p:grpSpPr bwMode="auto">
          <a:xfrm>
            <a:off x="838200" y="3810000"/>
            <a:ext cx="5626100" cy="292100"/>
            <a:chOff x="820" y="2308"/>
            <a:chExt cx="3544" cy="184"/>
          </a:xfrm>
        </p:grpSpPr>
        <p:sp>
          <p:nvSpPr>
            <p:cNvPr id="11269" name="Rectangle 5"/>
            <p:cNvSpPr>
              <a:spLocks noChangeArrowheads="1"/>
            </p:cNvSpPr>
            <p:nvPr/>
          </p:nvSpPr>
          <p:spPr bwMode="auto">
            <a:xfrm>
              <a:off x="820" y="2308"/>
              <a:ext cx="354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0" name="Line 6"/>
            <p:cNvSpPr>
              <a:spLocks noChangeShapeType="1"/>
            </p:cNvSpPr>
            <p:nvPr/>
          </p:nvSpPr>
          <p:spPr bwMode="auto">
            <a:xfrm>
              <a:off x="1440"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71" name="Line 7"/>
            <p:cNvSpPr>
              <a:spLocks noChangeShapeType="1"/>
            </p:cNvSpPr>
            <p:nvPr/>
          </p:nvSpPr>
          <p:spPr bwMode="auto">
            <a:xfrm>
              <a:off x="1920"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72" name="Line 8"/>
            <p:cNvSpPr>
              <a:spLocks noChangeShapeType="1"/>
            </p:cNvSpPr>
            <p:nvPr/>
          </p:nvSpPr>
          <p:spPr bwMode="auto">
            <a:xfrm>
              <a:off x="2496"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73" name="Line 9"/>
            <p:cNvSpPr>
              <a:spLocks noChangeShapeType="1"/>
            </p:cNvSpPr>
            <p:nvPr/>
          </p:nvSpPr>
          <p:spPr bwMode="auto">
            <a:xfrm>
              <a:off x="3072"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1274" name="Line 10"/>
            <p:cNvSpPr>
              <a:spLocks noChangeShapeType="1"/>
            </p:cNvSpPr>
            <p:nvPr/>
          </p:nvSpPr>
          <p:spPr bwMode="auto">
            <a:xfrm>
              <a:off x="3648" y="2310"/>
              <a:ext cx="0" cy="18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42553055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609600" y="609600"/>
            <a:ext cx="8001000" cy="458787"/>
          </a:xfrm>
        </p:spPr>
        <p:txBody>
          <a:bodyPr>
            <a:normAutofit fontScale="90000"/>
          </a:bodyPr>
          <a:lstStyle/>
          <a:p>
            <a:pPr eaLnBrk="1" hangingPunct="1"/>
            <a:r>
              <a:rPr lang="en-US" b="1" dirty="0" smtClean="0"/>
              <a:t>Loops in C/Assembly (1/3)</a:t>
            </a:r>
          </a:p>
        </p:txBody>
      </p:sp>
      <p:sp>
        <p:nvSpPr>
          <p:cNvPr id="14339" name="AutoShape 3"/>
          <p:cNvSpPr>
            <a:spLocks noGrp="1" noChangeArrowheads="1"/>
          </p:cNvSpPr>
          <p:nvPr>
            <p:ph type="body" idx="4294967295"/>
          </p:nvPr>
        </p:nvSpPr>
        <p:spPr>
          <a:xfrm>
            <a:off x="762000" y="1426593"/>
            <a:ext cx="7848600" cy="5468938"/>
          </a:xfrm>
        </p:spPr>
        <p:txBody>
          <a:bodyPr/>
          <a:lstStyle/>
          <a:p>
            <a:pPr marL="203200" indent="-203200" eaLnBrk="1" hangingPunct="1"/>
            <a:r>
              <a:rPr lang="en-US" sz="2000" dirty="0" smtClean="0"/>
              <a:t>Simple loop in C;  </a:t>
            </a:r>
            <a:r>
              <a:rPr lang="en-US" sz="2000" dirty="0" smtClean="0">
                <a:latin typeface="Courier New" pitchFamily="49" charset="0"/>
              </a:rPr>
              <a:t>A[]</a:t>
            </a:r>
            <a:r>
              <a:rPr lang="en-US" sz="2000" dirty="0" smtClean="0"/>
              <a:t> is an array of </a:t>
            </a:r>
            <a:r>
              <a:rPr lang="en-US" sz="2000" dirty="0" smtClean="0">
                <a:latin typeface="Courier New" pitchFamily="49" charset="0"/>
              </a:rPr>
              <a:t>integers</a:t>
            </a:r>
          </a:p>
          <a:p>
            <a:pPr marL="685800" lvl="1" indent="-190500" eaLnBrk="1" hangingPunct="1">
              <a:buFontTx/>
              <a:buNone/>
            </a:pPr>
            <a:r>
              <a:rPr lang="en-US" sz="2000" dirty="0" smtClean="0">
                <a:latin typeface="Courier New" pitchFamily="49" charset="0"/>
              </a:rPr>
              <a:t>	do {</a:t>
            </a:r>
            <a:r>
              <a:rPr lang="en-US" sz="2000" dirty="0" smtClean="0">
                <a:solidFill>
                  <a:schemeClr val="accent1"/>
                </a:solidFill>
                <a:latin typeface="Courier New" pitchFamily="49" charset="0"/>
              </a:rPr>
              <a:t>g</a:t>
            </a:r>
            <a:r>
              <a:rPr lang="en-US" sz="2000" dirty="0" smtClean="0">
                <a:latin typeface="Courier New" pitchFamily="49" charset="0"/>
              </a:rPr>
              <a:t> = </a:t>
            </a:r>
            <a:r>
              <a:rPr lang="en-US" sz="2000" dirty="0" smtClean="0">
                <a:solidFill>
                  <a:schemeClr val="accent1"/>
                </a:solidFill>
                <a:latin typeface="Courier New" pitchFamily="49" charset="0"/>
              </a:rPr>
              <a:t>g</a:t>
            </a:r>
            <a:r>
              <a:rPr lang="en-US" sz="2000" dirty="0" smtClean="0">
                <a:latin typeface="Courier New" pitchFamily="49" charset="0"/>
              </a:rPr>
              <a:t> + </a:t>
            </a:r>
            <a:r>
              <a:rPr lang="en-US" sz="2000" dirty="0" smtClean="0">
                <a:solidFill>
                  <a:srgbClr val="800000"/>
                </a:solidFill>
                <a:latin typeface="Courier New" pitchFamily="49" charset="0"/>
              </a:rPr>
              <a:t>A</a:t>
            </a:r>
            <a:r>
              <a:rPr lang="en-US" sz="2000" dirty="0" smtClean="0">
                <a:latin typeface="Courier New" pitchFamily="49" charset="0"/>
              </a:rPr>
              <a:t>[</a:t>
            </a:r>
            <a:r>
              <a:rPr lang="en-US" sz="2000" dirty="0" err="1" smtClean="0">
                <a:solidFill>
                  <a:schemeClr val="accent2"/>
                </a:solidFill>
                <a:latin typeface="Courier New" pitchFamily="49" charset="0"/>
              </a:rPr>
              <a:t>i</a:t>
            </a:r>
            <a:r>
              <a:rPr lang="en-US" sz="2000" dirty="0" smtClean="0">
                <a:latin typeface="Courier New" pitchFamily="49" charset="0"/>
              </a:rPr>
              <a:t>];</a:t>
            </a:r>
          </a:p>
          <a:p>
            <a:pPr marL="685800" lvl="1" indent="-190500" eaLnBrk="1" hangingPunct="1">
              <a:buFontTx/>
              <a:buNone/>
            </a:pPr>
            <a:r>
              <a:rPr lang="en-US" sz="2000" dirty="0" smtClean="0">
                <a:latin typeface="Courier New" pitchFamily="49" charset="0"/>
              </a:rPr>
              <a:t>			</a:t>
            </a:r>
            <a:r>
              <a:rPr lang="en-US" sz="2000" dirty="0" err="1" smtClean="0">
                <a:solidFill>
                  <a:schemeClr val="accent2"/>
                </a:solidFill>
                <a:latin typeface="Courier New" pitchFamily="49" charset="0"/>
              </a:rPr>
              <a:t>i</a:t>
            </a:r>
            <a:r>
              <a:rPr lang="en-US" sz="2000" dirty="0" smtClean="0">
                <a:latin typeface="Courier New" pitchFamily="49" charset="0"/>
              </a:rPr>
              <a:t> = </a:t>
            </a:r>
            <a:r>
              <a:rPr lang="en-US" sz="2000" dirty="0" err="1" smtClean="0">
                <a:solidFill>
                  <a:schemeClr val="accent2"/>
                </a:solidFill>
                <a:latin typeface="Courier New" pitchFamily="49" charset="0"/>
              </a:rPr>
              <a:t>i</a:t>
            </a:r>
            <a:r>
              <a:rPr lang="en-US" sz="2000" dirty="0" smtClean="0">
                <a:latin typeface="Courier New" pitchFamily="49" charset="0"/>
              </a:rPr>
              <a:t> + </a:t>
            </a:r>
            <a:r>
              <a:rPr lang="en-US" sz="2000" dirty="0" smtClean="0">
                <a:solidFill>
                  <a:srgbClr val="FF00FF"/>
                </a:solidFill>
                <a:latin typeface="Courier New" pitchFamily="49" charset="0"/>
              </a:rPr>
              <a:t>j</a:t>
            </a:r>
            <a:r>
              <a:rPr lang="en-US" sz="2000" dirty="0" smtClean="0">
                <a:latin typeface="Courier New" pitchFamily="49" charset="0"/>
              </a:rPr>
              <a:t>;</a:t>
            </a:r>
            <a:r>
              <a:rPr lang="en-US" dirty="0">
                <a:latin typeface="Courier New" pitchFamily="49" charset="0"/>
              </a:rPr>
              <a:t> </a:t>
            </a:r>
            <a:r>
              <a:rPr lang="en-US" sz="2000" dirty="0" smtClean="0">
                <a:latin typeface="Courier New" pitchFamily="49" charset="0"/>
              </a:rPr>
              <a:t>} while (</a:t>
            </a:r>
            <a:r>
              <a:rPr lang="en-US" sz="2000" dirty="0" err="1" smtClean="0">
                <a:solidFill>
                  <a:schemeClr val="accent2"/>
                </a:solidFill>
                <a:latin typeface="Courier New" pitchFamily="49" charset="0"/>
              </a:rPr>
              <a:t>i</a:t>
            </a:r>
            <a:r>
              <a:rPr lang="en-US" sz="2000" dirty="0" smtClean="0">
                <a:latin typeface="Courier New" pitchFamily="49" charset="0"/>
              </a:rPr>
              <a:t> != </a:t>
            </a:r>
            <a:r>
              <a:rPr lang="en-US" sz="2000" dirty="0" smtClean="0">
                <a:solidFill>
                  <a:srgbClr val="008000"/>
                </a:solidFill>
                <a:latin typeface="Courier New" pitchFamily="49" charset="0"/>
              </a:rPr>
              <a:t>h</a:t>
            </a:r>
            <a:r>
              <a:rPr lang="en-US" sz="2000" dirty="0" smtClean="0">
                <a:latin typeface="Courier New" pitchFamily="49" charset="0"/>
              </a:rPr>
              <a:t>);</a:t>
            </a:r>
          </a:p>
          <a:p>
            <a:pPr marL="203200" indent="-203200" eaLnBrk="1" hangingPunct="1"/>
            <a:r>
              <a:rPr lang="en-US" sz="1800" dirty="0" smtClean="0"/>
              <a:t>Rewrite this as:</a:t>
            </a:r>
          </a:p>
          <a:p>
            <a:pPr marL="685800" lvl="1" indent="-190500" eaLnBrk="1" hangingPunct="1">
              <a:buFontTx/>
              <a:buNone/>
            </a:pPr>
            <a:r>
              <a:rPr lang="en-US" sz="1800" dirty="0" smtClean="0">
                <a:latin typeface="Courier New" pitchFamily="49" charset="0"/>
              </a:rPr>
              <a:t>	Loop:	</a:t>
            </a:r>
            <a:r>
              <a:rPr lang="en-US" sz="1800" dirty="0" smtClean="0">
                <a:solidFill>
                  <a:schemeClr val="accent1"/>
                </a:solidFill>
                <a:latin typeface="Courier New" pitchFamily="49" charset="0"/>
              </a:rPr>
              <a:t>g</a:t>
            </a:r>
            <a:r>
              <a:rPr lang="en-US" sz="1800" dirty="0" smtClean="0">
                <a:latin typeface="Courier New" pitchFamily="49" charset="0"/>
              </a:rPr>
              <a:t> = </a:t>
            </a:r>
            <a:r>
              <a:rPr lang="en-US" sz="1800" dirty="0" smtClean="0">
                <a:solidFill>
                  <a:schemeClr val="accent1"/>
                </a:solidFill>
                <a:latin typeface="Courier New" pitchFamily="49" charset="0"/>
              </a:rPr>
              <a:t>g</a:t>
            </a:r>
            <a:r>
              <a:rPr lang="en-US" sz="1800" dirty="0" smtClean="0">
                <a:latin typeface="Courier New" pitchFamily="49" charset="0"/>
              </a:rPr>
              <a:t> + </a:t>
            </a:r>
            <a:r>
              <a:rPr lang="en-US" sz="1800" dirty="0" smtClean="0">
                <a:solidFill>
                  <a:srgbClr val="800000"/>
                </a:solidFill>
                <a:latin typeface="Courier New" pitchFamily="49" charset="0"/>
              </a:rPr>
              <a:t>A</a:t>
            </a:r>
            <a:r>
              <a:rPr lang="en-US" sz="1800" dirty="0" smtClean="0">
                <a:latin typeface="Courier New" pitchFamily="49" charset="0"/>
              </a:rPr>
              <a:t>[</a:t>
            </a:r>
            <a:r>
              <a:rPr lang="en-US" sz="1800" dirty="0" err="1" smtClean="0">
                <a:solidFill>
                  <a:schemeClr val="accent2"/>
                </a:solidFill>
                <a:latin typeface="Courier New" pitchFamily="49" charset="0"/>
              </a:rPr>
              <a:t>i</a:t>
            </a:r>
            <a:r>
              <a:rPr lang="en-US" sz="1800" dirty="0" smtClean="0">
                <a:latin typeface="Courier New" pitchFamily="49" charset="0"/>
              </a:rPr>
              <a:t>];</a:t>
            </a:r>
            <a:br>
              <a:rPr lang="en-US" sz="1800" dirty="0" smtClean="0">
                <a:latin typeface="Courier New" pitchFamily="49" charset="0"/>
              </a:rPr>
            </a:br>
            <a:r>
              <a:rPr lang="en-US" sz="1800" dirty="0" smtClean="0">
                <a:latin typeface="Courier New" pitchFamily="49" charset="0"/>
              </a:rPr>
              <a:t>		</a:t>
            </a:r>
            <a:r>
              <a:rPr lang="en-US" sz="1800" dirty="0" err="1" smtClean="0">
                <a:solidFill>
                  <a:schemeClr val="accent2"/>
                </a:solidFill>
                <a:latin typeface="Courier New" pitchFamily="49" charset="0"/>
              </a:rPr>
              <a:t>i</a:t>
            </a:r>
            <a:r>
              <a:rPr lang="en-US" sz="1800" dirty="0" smtClean="0">
                <a:latin typeface="Courier New" pitchFamily="49" charset="0"/>
              </a:rPr>
              <a:t> = </a:t>
            </a:r>
            <a:r>
              <a:rPr lang="en-US" sz="1800" dirty="0" err="1" smtClean="0">
                <a:solidFill>
                  <a:schemeClr val="accent2"/>
                </a:solidFill>
                <a:latin typeface="Courier New" pitchFamily="49" charset="0"/>
              </a:rPr>
              <a:t>i</a:t>
            </a:r>
            <a:r>
              <a:rPr lang="en-US" sz="1800" dirty="0" smtClean="0">
                <a:latin typeface="Courier New" pitchFamily="49" charset="0"/>
              </a:rPr>
              <a:t> + </a:t>
            </a:r>
            <a:r>
              <a:rPr lang="en-US" sz="1800" dirty="0" smtClean="0">
                <a:solidFill>
                  <a:srgbClr val="FF00FF"/>
                </a:solidFill>
                <a:latin typeface="Courier New" pitchFamily="49" charset="0"/>
              </a:rPr>
              <a:t>j</a:t>
            </a:r>
            <a:r>
              <a:rPr lang="en-US" sz="1800" dirty="0" smtClean="0">
                <a:latin typeface="Courier New" pitchFamily="49" charset="0"/>
              </a:rPr>
              <a:t>;</a:t>
            </a:r>
            <a:br>
              <a:rPr lang="en-US" sz="1800" dirty="0" smtClean="0">
                <a:latin typeface="Courier New" pitchFamily="49" charset="0"/>
              </a:rPr>
            </a:br>
            <a:r>
              <a:rPr lang="en-US" sz="1800" dirty="0" smtClean="0">
                <a:latin typeface="Courier New" pitchFamily="49" charset="0"/>
              </a:rPr>
              <a:t>		if (</a:t>
            </a:r>
            <a:r>
              <a:rPr lang="en-US" sz="1800" dirty="0" err="1" smtClean="0">
                <a:solidFill>
                  <a:schemeClr val="accent2"/>
                </a:solidFill>
                <a:latin typeface="Courier New" pitchFamily="49" charset="0"/>
              </a:rPr>
              <a:t>i</a:t>
            </a:r>
            <a:r>
              <a:rPr lang="en-US" sz="1800" dirty="0" smtClean="0">
                <a:latin typeface="Courier New" pitchFamily="49" charset="0"/>
              </a:rPr>
              <a:t> != </a:t>
            </a:r>
            <a:r>
              <a:rPr lang="en-US" sz="1800" dirty="0" smtClean="0">
                <a:solidFill>
                  <a:srgbClr val="008000"/>
                </a:solidFill>
                <a:latin typeface="Courier New" pitchFamily="49" charset="0"/>
              </a:rPr>
              <a:t>h</a:t>
            </a:r>
            <a:r>
              <a:rPr lang="en-US" sz="1800" dirty="0" smtClean="0">
                <a:latin typeface="Courier New" pitchFamily="49" charset="0"/>
              </a:rPr>
              <a:t>) </a:t>
            </a:r>
            <a:r>
              <a:rPr lang="en-US" sz="1800" dirty="0" err="1" smtClean="0">
                <a:latin typeface="Courier New" pitchFamily="49" charset="0"/>
              </a:rPr>
              <a:t>goto</a:t>
            </a:r>
            <a:r>
              <a:rPr lang="en-US" sz="1800" dirty="0" smtClean="0">
                <a:latin typeface="Courier New" pitchFamily="49" charset="0"/>
              </a:rPr>
              <a:t> Loop;</a:t>
            </a:r>
            <a:endParaRPr lang="en-US" sz="1800" dirty="0" smtClean="0"/>
          </a:p>
          <a:p>
            <a:pPr marL="203200" indent="-203200" eaLnBrk="1" hangingPunct="1"/>
            <a:r>
              <a:rPr lang="en-US" sz="1800" dirty="0" smtClean="0"/>
              <a:t>Use this mapping:</a:t>
            </a:r>
            <a:br>
              <a:rPr lang="en-US" sz="1800" dirty="0" smtClean="0"/>
            </a:br>
            <a:r>
              <a:rPr lang="en-US" sz="1800" dirty="0" smtClean="0">
                <a:latin typeface="Courier New" pitchFamily="49" charset="0"/>
              </a:rPr>
              <a:t>  </a:t>
            </a:r>
            <a:r>
              <a:rPr lang="en-US" sz="1800" dirty="0" smtClean="0">
                <a:solidFill>
                  <a:schemeClr val="accent1"/>
                </a:solidFill>
                <a:latin typeface="Courier New" pitchFamily="49" charset="0"/>
              </a:rPr>
              <a:t>g</a:t>
            </a:r>
            <a:r>
              <a:rPr lang="en-US" sz="1800" dirty="0" smtClean="0">
                <a:latin typeface="Courier New" pitchFamily="49" charset="0"/>
              </a:rPr>
              <a:t>,  </a:t>
            </a:r>
            <a:r>
              <a:rPr lang="en-US" sz="1800" dirty="0" smtClean="0">
                <a:solidFill>
                  <a:srgbClr val="008000"/>
                </a:solidFill>
                <a:latin typeface="Courier New" pitchFamily="49" charset="0"/>
              </a:rPr>
              <a:t> h</a:t>
            </a:r>
            <a:r>
              <a:rPr lang="en-US" sz="1800" dirty="0" smtClean="0">
                <a:latin typeface="Courier New" pitchFamily="49" charset="0"/>
              </a:rPr>
              <a:t>,   </a:t>
            </a:r>
            <a:r>
              <a:rPr lang="en-US" sz="1800" dirty="0" err="1" smtClean="0">
                <a:solidFill>
                  <a:schemeClr val="accent2"/>
                </a:solidFill>
                <a:latin typeface="Courier New" pitchFamily="49" charset="0"/>
              </a:rPr>
              <a:t>i</a:t>
            </a:r>
            <a:r>
              <a:rPr lang="en-US" sz="1800" dirty="0" smtClean="0">
                <a:latin typeface="Courier New" pitchFamily="49" charset="0"/>
              </a:rPr>
              <a:t>,   </a:t>
            </a:r>
            <a:r>
              <a:rPr lang="en-US" sz="1800" dirty="0" smtClean="0">
                <a:solidFill>
                  <a:srgbClr val="FF00FF"/>
                </a:solidFill>
                <a:latin typeface="Courier New" pitchFamily="49" charset="0"/>
              </a:rPr>
              <a:t>j</a:t>
            </a:r>
            <a:r>
              <a:rPr lang="en-US" sz="1800" dirty="0" smtClean="0">
                <a:latin typeface="Courier New" pitchFamily="49" charset="0"/>
              </a:rPr>
              <a:t>, </a:t>
            </a:r>
            <a:r>
              <a:rPr lang="en-US" sz="1800" dirty="0" smtClean="0">
                <a:solidFill>
                  <a:srgbClr val="800000"/>
                </a:solidFill>
                <a:latin typeface="Courier New" pitchFamily="49" charset="0"/>
              </a:rPr>
              <a:t>base of A</a:t>
            </a:r>
            <a:r>
              <a:rPr lang="en-US" sz="1800" dirty="0" smtClean="0">
                <a:latin typeface="Courier New" pitchFamily="49" charset="0"/>
              </a:rPr>
              <a:t/>
            </a:r>
            <a:br>
              <a:rPr lang="en-US" sz="1800" dirty="0" smtClean="0">
                <a:latin typeface="Courier New" pitchFamily="49" charset="0"/>
              </a:rPr>
            </a:br>
            <a:r>
              <a:rPr lang="en-US" sz="1800" dirty="0" smtClean="0">
                <a:latin typeface="Courier New" pitchFamily="49" charset="0"/>
              </a:rPr>
              <a:t> </a:t>
            </a:r>
            <a:r>
              <a:rPr lang="en-US" sz="1800" dirty="0" smtClean="0">
                <a:solidFill>
                  <a:schemeClr val="accent1"/>
                </a:solidFill>
                <a:latin typeface="Courier New" pitchFamily="49" charset="0"/>
              </a:rPr>
              <a:t>$s1</a:t>
            </a:r>
            <a:r>
              <a:rPr lang="en-US" sz="1800" dirty="0" smtClean="0">
                <a:latin typeface="Courier New" pitchFamily="49" charset="0"/>
              </a:rPr>
              <a:t>, </a:t>
            </a:r>
            <a:r>
              <a:rPr lang="en-US" sz="1800" dirty="0" smtClean="0">
                <a:solidFill>
                  <a:srgbClr val="008000"/>
                </a:solidFill>
                <a:latin typeface="Courier New" pitchFamily="49" charset="0"/>
              </a:rPr>
              <a:t>$s2</a:t>
            </a:r>
            <a:r>
              <a:rPr lang="en-US" sz="1800" dirty="0" smtClean="0">
                <a:latin typeface="Courier New" pitchFamily="49" charset="0"/>
              </a:rPr>
              <a:t>, </a:t>
            </a:r>
            <a:r>
              <a:rPr lang="en-US" sz="1800" dirty="0" smtClean="0">
                <a:solidFill>
                  <a:schemeClr val="accent2"/>
                </a:solidFill>
                <a:latin typeface="Courier New" pitchFamily="49" charset="0"/>
              </a:rPr>
              <a:t>$s3</a:t>
            </a:r>
            <a:r>
              <a:rPr lang="en-US" sz="1800" dirty="0" smtClean="0">
                <a:latin typeface="Courier New" pitchFamily="49" charset="0"/>
              </a:rPr>
              <a:t>, </a:t>
            </a:r>
            <a:r>
              <a:rPr lang="en-US" sz="1800" dirty="0" smtClean="0">
                <a:solidFill>
                  <a:srgbClr val="FF00FF"/>
                </a:solidFill>
                <a:latin typeface="Courier New" pitchFamily="49" charset="0"/>
              </a:rPr>
              <a:t>$s4</a:t>
            </a:r>
            <a:r>
              <a:rPr lang="en-US" sz="1800" dirty="0" smtClean="0">
                <a:latin typeface="Courier New" pitchFamily="49" charset="0"/>
              </a:rPr>
              <a:t>, </a:t>
            </a:r>
            <a:r>
              <a:rPr lang="en-US" sz="1800" dirty="0" smtClean="0">
                <a:solidFill>
                  <a:srgbClr val="800000"/>
                </a:solidFill>
                <a:latin typeface="Courier New" pitchFamily="49" charset="0"/>
              </a:rPr>
              <a:t>$s5</a:t>
            </a:r>
            <a:endParaRPr lang="en-US" sz="1800" dirty="0" smtClean="0">
              <a:latin typeface="Courier New" pitchFamily="49" charset="0"/>
            </a:endParaRPr>
          </a:p>
        </p:txBody>
      </p:sp>
    </p:spTree>
    <p:extLst>
      <p:ext uri="{BB962C8B-B14F-4D97-AF65-F5344CB8AC3E}">
        <p14:creationId xmlns:p14="http://schemas.microsoft.com/office/powerpoint/2010/main" val="1786356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609600" y="533400"/>
            <a:ext cx="8077200" cy="1303337"/>
          </a:xfrm>
        </p:spPr>
        <p:txBody>
          <a:bodyPr/>
          <a:lstStyle/>
          <a:p>
            <a:r>
              <a:rPr lang="en-US" b="1" dirty="0" smtClean="0"/>
              <a:t>Shifting and Multiplication</a:t>
            </a:r>
          </a:p>
        </p:txBody>
      </p:sp>
      <p:sp>
        <p:nvSpPr>
          <p:cNvPr id="18435" name="AutoShape 3"/>
          <p:cNvSpPr>
            <a:spLocks noGrp="1" noChangeArrowheads="1"/>
          </p:cNvSpPr>
          <p:nvPr>
            <p:ph type="body" idx="4294967295"/>
          </p:nvPr>
        </p:nvSpPr>
        <p:spPr>
          <a:xfrm>
            <a:off x="685800" y="2133600"/>
            <a:ext cx="7848600" cy="3444875"/>
          </a:xfrm>
        </p:spPr>
        <p:txBody>
          <a:bodyPr/>
          <a:lstStyle/>
          <a:p>
            <a:r>
              <a:rPr lang="en-US" dirty="0" smtClean="0"/>
              <a:t>Shift Left a binary number by </a:t>
            </a:r>
            <a:r>
              <a:rPr lang="en-US" i="1" dirty="0" err="1" smtClean="0"/>
              <a:t>i</a:t>
            </a:r>
            <a:r>
              <a:rPr lang="en-US" dirty="0" smtClean="0"/>
              <a:t> bits will give the same result as multiplying by </a:t>
            </a:r>
            <a:r>
              <a:rPr lang="en-US" i="1" dirty="0" smtClean="0"/>
              <a:t>2</a:t>
            </a:r>
            <a:r>
              <a:rPr lang="en-US" i="1" baseline="30000" dirty="0" smtClean="0"/>
              <a:t>i</a:t>
            </a:r>
            <a:r>
              <a:rPr lang="en-US" dirty="0" smtClean="0"/>
              <a:t>. </a:t>
            </a:r>
            <a:r>
              <a:rPr lang="en-US" b="1" dirty="0" smtClean="0">
                <a:solidFill>
                  <a:srgbClr val="C00000"/>
                </a:solidFill>
              </a:rPr>
              <a:t>(True or False)</a:t>
            </a:r>
          </a:p>
          <a:p>
            <a:r>
              <a:rPr lang="en-US" dirty="0" smtClean="0"/>
              <a:t>Shift Right a binary number by </a:t>
            </a:r>
            <a:r>
              <a:rPr lang="en-US" i="1" dirty="0" err="1" smtClean="0"/>
              <a:t>i</a:t>
            </a:r>
            <a:r>
              <a:rPr lang="en-US" dirty="0" smtClean="0"/>
              <a:t> bits will give the same result as dividing by </a:t>
            </a:r>
            <a:r>
              <a:rPr lang="en-US" i="1" dirty="0" smtClean="0"/>
              <a:t>2</a:t>
            </a:r>
            <a:r>
              <a:rPr lang="en-US" i="1" baseline="30000" dirty="0" smtClean="0"/>
              <a:t>i</a:t>
            </a:r>
            <a:r>
              <a:rPr lang="en-US" dirty="0" smtClean="0"/>
              <a:t>. </a:t>
            </a:r>
            <a:r>
              <a:rPr lang="en-US" b="1" dirty="0" smtClean="0">
                <a:solidFill>
                  <a:srgbClr val="C00000"/>
                </a:solidFill>
              </a:rPr>
              <a:t>(True or False)</a:t>
            </a:r>
          </a:p>
          <a:p>
            <a:endParaRPr lang="en-US" dirty="0" smtClean="0"/>
          </a:p>
        </p:txBody>
      </p:sp>
    </p:spTree>
    <p:extLst>
      <p:ext uri="{BB962C8B-B14F-4D97-AF65-F5344CB8AC3E}">
        <p14:creationId xmlns:p14="http://schemas.microsoft.com/office/powerpoint/2010/main" val="14937934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609600" y="685800"/>
            <a:ext cx="8001000" cy="458787"/>
          </a:xfrm>
        </p:spPr>
        <p:txBody>
          <a:bodyPr>
            <a:normAutofit fontScale="90000"/>
          </a:bodyPr>
          <a:lstStyle/>
          <a:p>
            <a:pPr eaLnBrk="1" hangingPunct="1"/>
            <a:r>
              <a:rPr lang="en-US" b="1" dirty="0" smtClean="0"/>
              <a:t>Loops in C/Assembly (2/3)</a:t>
            </a:r>
          </a:p>
        </p:txBody>
      </p:sp>
      <p:sp>
        <p:nvSpPr>
          <p:cNvPr id="15363" name="AutoShape 3"/>
          <p:cNvSpPr>
            <a:spLocks noGrp="1" noChangeArrowheads="1"/>
          </p:cNvSpPr>
          <p:nvPr>
            <p:ph type="body" idx="4294967295"/>
          </p:nvPr>
        </p:nvSpPr>
        <p:spPr>
          <a:xfrm>
            <a:off x="697173" y="1219200"/>
            <a:ext cx="8458200" cy="5233988"/>
          </a:xfrm>
        </p:spPr>
        <p:txBody>
          <a:bodyPr>
            <a:normAutofit lnSpcReduction="10000"/>
          </a:bodyPr>
          <a:lstStyle/>
          <a:p>
            <a:pPr marL="203200" indent="-203200" eaLnBrk="1" hangingPunct="1"/>
            <a:r>
              <a:rPr lang="en-US" dirty="0" smtClean="0"/>
              <a:t>Final compiled MIPS code:</a:t>
            </a:r>
            <a:endParaRPr lang="en-US" dirty="0" smtClean="0">
              <a:latin typeface="Courier New" pitchFamily="49" charset="0"/>
            </a:endParaRPr>
          </a:p>
          <a:p>
            <a:pPr marL="203200" indent="-203200" eaLnBrk="1" hangingPunct="1">
              <a:buFontTx/>
              <a:buNone/>
            </a:pPr>
            <a:r>
              <a:rPr lang="en-US" sz="2000" dirty="0" smtClean="0">
                <a:solidFill>
                  <a:srgbClr val="800080"/>
                </a:solidFill>
                <a:latin typeface="Courier New" pitchFamily="49" charset="0"/>
              </a:rPr>
              <a:t>Loop:</a:t>
            </a:r>
            <a:r>
              <a:rPr lang="en-US" sz="2000" dirty="0" smtClean="0">
                <a:latin typeface="Courier New" pitchFamily="49" charset="0"/>
              </a:rPr>
              <a:t> </a:t>
            </a:r>
            <a:r>
              <a:rPr lang="en-US" sz="2000" dirty="0" err="1" smtClean="0">
                <a:latin typeface="Courier New" pitchFamily="49" charset="0"/>
              </a:rPr>
              <a:t>sll</a:t>
            </a:r>
            <a:r>
              <a:rPr lang="en-US" sz="2000" dirty="0" smtClean="0">
                <a:latin typeface="Courier New" pitchFamily="49" charset="0"/>
              </a:rPr>
              <a:t> $t1,</a:t>
            </a:r>
            <a:r>
              <a:rPr lang="en-US" sz="2000" dirty="0" smtClean="0">
                <a:solidFill>
                  <a:schemeClr val="accent2"/>
                </a:solidFill>
                <a:latin typeface="Courier New" pitchFamily="49" charset="0"/>
              </a:rPr>
              <a:t>$s3</a:t>
            </a:r>
            <a:r>
              <a:rPr lang="en-US" sz="2000" dirty="0" smtClean="0">
                <a:latin typeface="Courier New" pitchFamily="49" charset="0"/>
              </a:rPr>
              <a:t>,2   </a:t>
            </a:r>
            <a:r>
              <a:rPr lang="en-US" sz="2000" b="1" dirty="0" smtClean="0">
                <a:solidFill>
                  <a:srgbClr val="C00000"/>
                </a:solidFill>
                <a:latin typeface="Courier New" pitchFamily="49" charset="0"/>
              </a:rPr>
              <a:t>#$t1= 4*</a:t>
            </a:r>
            <a:r>
              <a:rPr lang="en-US" sz="2000" b="1" dirty="0" err="1" smtClean="0">
                <a:solidFill>
                  <a:srgbClr val="C00000"/>
                </a:solidFill>
                <a:latin typeface="Courier New" pitchFamily="49" charset="0"/>
              </a:rPr>
              <a:t>i</a:t>
            </a:r>
            <a:r>
              <a:rPr lang="en-US" sz="2000" dirty="0" smtClean="0">
                <a:latin typeface="Courier New" pitchFamily="49" charset="0"/>
              </a:rPr>
              <a:t/>
            </a:r>
            <a:br>
              <a:rPr lang="en-US" sz="2000" dirty="0" smtClean="0">
                <a:latin typeface="Courier New" pitchFamily="49" charset="0"/>
              </a:rPr>
            </a:br>
            <a:r>
              <a:rPr lang="en-US" sz="2000" dirty="0" smtClean="0">
                <a:latin typeface="Courier New" pitchFamily="49" charset="0"/>
              </a:rPr>
              <a:t>     add $t1,$t1,</a:t>
            </a:r>
            <a:r>
              <a:rPr lang="en-US" sz="2000" dirty="0" smtClean="0">
                <a:solidFill>
                  <a:srgbClr val="800000"/>
                </a:solidFill>
                <a:latin typeface="Courier New" pitchFamily="49" charset="0"/>
              </a:rPr>
              <a:t>$s5</a:t>
            </a:r>
            <a:r>
              <a:rPr lang="en-US" sz="2000" dirty="0" smtClean="0">
                <a:latin typeface="Courier New" pitchFamily="49" charset="0"/>
              </a:rPr>
              <a:t> </a:t>
            </a:r>
            <a:r>
              <a:rPr lang="en-US" sz="2000" b="1" dirty="0" smtClean="0">
                <a:solidFill>
                  <a:srgbClr val="C00000"/>
                </a:solidFill>
                <a:latin typeface="Courier New" pitchFamily="49" charset="0"/>
              </a:rPr>
              <a:t>#$t1=</a:t>
            </a:r>
            <a:r>
              <a:rPr lang="en-US" sz="2000" b="1" dirty="0" err="1" smtClean="0">
                <a:solidFill>
                  <a:srgbClr val="C00000"/>
                </a:solidFill>
                <a:latin typeface="Courier New" pitchFamily="49" charset="0"/>
              </a:rPr>
              <a:t>addr</a:t>
            </a:r>
            <a:r>
              <a:rPr lang="en-US" sz="2000" b="1" dirty="0" smtClean="0">
                <a:solidFill>
                  <a:srgbClr val="C00000"/>
                </a:solidFill>
                <a:latin typeface="Courier New" pitchFamily="49" charset="0"/>
              </a:rPr>
              <a:t> A</a:t>
            </a:r>
            <a:r>
              <a:rPr lang="en-US" sz="2000" dirty="0" smtClean="0">
                <a:solidFill>
                  <a:schemeClr val="bg2"/>
                </a:solidFill>
                <a:latin typeface="Courier New" pitchFamily="49" charset="0"/>
              </a:rPr>
              <a:t/>
            </a:r>
            <a:br>
              <a:rPr lang="en-US" sz="2000" dirty="0" smtClean="0">
                <a:solidFill>
                  <a:schemeClr val="bg2"/>
                </a:solidFill>
                <a:latin typeface="Courier New" pitchFamily="49" charset="0"/>
              </a:rPr>
            </a:br>
            <a:r>
              <a:rPr lang="en-US" sz="2000" dirty="0" smtClean="0">
                <a:solidFill>
                  <a:schemeClr val="bg2"/>
                </a:solidFill>
                <a:latin typeface="Courier New" pitchFamily="49" charset="0"/>
              </a:rPr>
              <a:t>     </a:t>
            </a:r>
            <a:r>
              <a:rPr lang="en-US" sz="2000" dirty="0" err="1" smtClean="0">
                <a:latin typeface="Courier New" pitchFamily="49" charset="0"/>
              </a:rPr>
              <a:t>lw</a:t>
            </a:r>
            <a:r>
              <a:rPr lang="en-US" sz="2000" dirty="0" smtClean="0">
                <a:latin typeface="Courier New" pitchFamily="49" charset="0"/>
              </a:rPr>
              <a:t>  $t1,0($t1)  </a:t>
            </a:r>
            <a:r>
              <a:rPr lang="en-US" sz="2000" b="1" dirty="0" smtClean="0">
                <a:solidFill>
                  <a:srgbClr val="C00000"/>
                </a:solidFill>
                <a:latin typeface="Courier New" pitchFamily="49" charset="0"/>
              </a:rPr>
              <a:t>#$t1=A[</a:t>
            </a:r>
            <a:r>
              <a:rPr lang="en-US" sz="2000" b="1" dirty="0" err="1" smtClean="0">
                <a:solidFill>
                  <a:srgbClr val="C00000"/>
                </a:solidFill>
                <a:latin typeface="Courier New" pitchFamily="49" charset="0"/>
              </a:rPr>
              <a:t>i</a:t>
            </a:r>
            <a:r>
              <a:rPr lang="en-US" sz="2000" b="1" dirty="0" smtClean="0">
                <a:solidFill>
                  <a:srgbClr val="C00000"/>
                </a:solidFill>
                <a:latin typeface="Courier New" pitchFamily="49" charset="0"/>
              </a:rPr>
              <a:t>]</a:t>
            </a:r>
            <a:r>
              <a:rPr lang="en-US" sz="2000" i="1" dirty="0" smtClean="0">
                <a:latin typeface="Courier New" pitchFamily="49" charset="0"/>
              </a:rPr>
              <a:t/>
            </a:r>
            <a:br>
              <a:rPr lang="en-US" sz="2000" i="1" dirty="0" smtClean="0">
                <a:latin typeface="Courier New" pitchFamily="49" charset="0"/>
              </a:rPr>
            </a:br>
            <a:r>
              <a:rPr lang="en-US" sz="2000" i="1" dirty="0" smtClean="0">
                <a:latin typeface="Courier New" pitchFamily="49" charset="0"/>
              </a:rPr>
              <a:t>     </a:t>
            </a:r>
            <a:r>
              <a:rPr lang="en-US" sz="2000" dirty="0" smtClean="0">
                <a:latin typeface="Courier New" pitchFamily="49" charset="0"/>
              </a:rPr>
              <a:t>add </a:t>
            </a:r>
            <a:r>
              <a:rPr lang="en-US" sz="2000" dirty="0" smtClean="0">
                <a:solidFill>
                  <a:schemeClr val="accent1"/>
                </a:solidFill>
                <a:latin typeface="Courier New" pitchFamily="49" charset="0"/>
              </a:rPr>
              <a:t>$s1</a:t>
            </a:r>
            <a:r>
              <a:rPr lang="en-US" sz="2000" dirty="0" smtClean="0">
                <a:latin typeface="Courier New" pitchFamily="49" charset="0"/>
              </a:rPr>
              <a:t>,</a:t>
            </a:r>
            <a:r>
              <a:rPr lang="en-US" sz="2000" dirty="0" smtClean="0">
                <a:solidFill>
                  <a:schemeClr val="accent1"/>
                </a:solidFill>
                <a:latin typeface="Courier New" pitchFamily="49" charset="0"/>
              </a:rPr>
              <a:t>$s1</a:t>
            </a:r>
            <a:r>
              <a:rPr lang="en-US" sz="2000" dirty="0" smtClean="0">
                <a:latin typeface="Courier New" pitchFamily="49" charset="0"/>
              </a:rPr>
              <a:t>,$t1 </a:t>
            </a:r>
            <a:r>
              <a:rPr lang="en-US" sz="2000" b="1" dirty="0" smtClean="0">
                <a:solidFill>
                  <a:srgbClr val="C00000"/>
                </a:solidFill>
                <a:latin typeface="Courier New" pitchFamily="49" charset="0"/>
              </a:rPr>
              <a:t>#g=</a:t>
            </a:r>
            <a:r>
              <a:rPr lang="en-US" sz="2000" b="1" dirty="0" err="1" smtClean="0">
                <a:solidFill>
                  <a:srgbClr val="C00000"/>
                </a:solidFill>
                <a:latin typeface="Courier New" pitchFamily="49" charset="0"/>
              </a:rPr>
              <a:t>g+A</a:t>
            </a:r>
            <a:r>
              <a:rPr lang="en-US" sz="2000" b="1" dirty="0" smtClean="0">
                <a:solidFill>
                  <a:srgbClr val="C00000"/>
                </a:solidFill>
                <a:latin typeface="Courier New" pitchFamily="49" charset="0"/>
              </a:rPr>
              <a:t>[</a:t>
            </a:r>
            <a:r>
              <a:rPr lang="en-US" sz="2000" b="1" dirty="0" err="1" smtClean="0">
                <a:solidFill>
                  <a:srgbClr val="C00000"/>
                </a:solidFill>
                <a:latin typeface="Courier New" pitchFamily="49" charset="0"/>
              </a:rPr>
              <a:t>i</a:t>
            </a:r>
            <a:r>
              <a:rPr lang="en-US" sz="2000" b="1" dirty="0" smtClean="0">
                <a:solidFill>
                  <a:srgbClr val="C00000"/>
                </a:solidFill>
                <a:latin typeface="Courier New" pitchFamily="49" charset="0"/>
              </a:rPr>
              <a:t>]</a:t>
            </a:r>
            <a:r>
              <a:rPr lang="en-US" sz="2000" dirty="0" smtClean="0">
                <a:solidFill>
                  <a:schemeClr val="bg2"/>
                </a:solidFill>
                <a:latin typeface="Courier New" pitchFamily="49" charset="0"/>
              </a:rPr>
              <a:t/>
            </a:r>
            <a:br>
              <a:rPr lang="en-US" sz="2000" dirty="0" smtClean="0">
                <a:solidFill>
                  <a:schemeClr val="bg2"/>
                </a:solidFill>
                <a:latin typeface="Courier New" pitchFamily="49" charset="0"/>
              </a:rPr>
            </a:br>
            <a:r>
              <a:rPr lang="en-US" sz="2000" dirty="0" smtClean="0">
                <a:solidFill>
                  <a:schemeClr val="bg2"/>
                </a:solidFill>
                <a:latin typeface="Courier New" pitchFamily="49" charset="0"/>
              </a:rPr>
              <a:t>     </a:t>
            </a:r>
            <a:r>
              <a:rPr lang="en-US" sz="2000" dirty="0" smtClean="0">
                <a:latin typeface="Courier New" pitchFamily="49" charset="0"/>
              </a:rPr>
              <a:t>add </a:t>
            </a:r>
            <a:r>
              <a:rPr lang="en-US" sz="2000" dirty="0" smtClean="0">
                <a:solidFill>
                  <a:schemeClr val="accent2"/>
                </a:solidFill>
                <a:latin typeface="Courier New" pitchFamily="49" charset="0"/>
              </a:rPr>
              <a:t>$s3</a:t>
            </a:r>
            <a:r>
              <a:rPr lang="en-US" sz="2000" dirty="0" smtClean="0">
                <a:latin typeface="Courier New" pitchFamily="49" charset="0"/>
              </a:rPr>
              <a:t>,</a:t>
            </a:r>
            <a:r>
              <a:rPr lang="en-US" sz="2000" dirty="0" smtClean="0">
                <a:solidFill>
                  <a:schemeClr val="accent2"/>
                </a:solidFill>
                <a:latin typeface="Courier New" pitchFamily="49" charset="0"/>
              </a:rPr>
              <a:t>$s3</a:t>
            </a:r>
            <a:r>
              <a:rPr lang="en-US" sz="2000" dirty="0" smtClean="0">
                <a:latin typeface="Courier New" pitchFamily="49" charset="0"/>
              </a:rPr>
              <a:t>,</a:t>
            </a:r>
            <a:r>
              <a:rPr lang="en-US" sz="2000" dirty="0" smtClean="0">
                <a:solidFill>
                  <a:srgbClr val="FF00FF"/>
                </a:solidFill>
                <a:latin typeface="Courier New" pitchFamily="49" charset="0"/>
              </a:rPr>
              <a:t>$s4</a:t>
            </a:r>
            <a:r>
              <a:rPr lang="en-US" sz="2000" dirty="0" smtClean="0">
                <a:latin typeface="Courier New" pitchFamily="49" charset="0"/>
              </a:rPr>
              <a:t> </a:t>
            </a:r>
            <a:r>
              <a:rPr lang="en-US" sz="2000" b="1" dirty="0" smtClean="0">
                <a:solidFill>
                  <a:srgbClr val="C00000"/>
                </a:solidFill>
                <a:latin typeface="Courier New" pitchFamily="49" charset="0"/>
              </a:rPr>
              <a:t>#</a:t>
            </a:r>
            <a:r>
              <a:rPr lang="en-US" sz="2000" b="1" dirty="0" err="1" smtClean="0">
                <a:solidFill>
                  <a:srgbClr val="C00000"/>
                </a:solidFill>
                <a:latin typeface="Courier New" pitchFamily="49" charset="0"/>
              </a:rPr>
              <a:t>i</a:t>
            </a:r>
            <a:r>
              <a:rPr lang="en-US" sz="2000" b="1" dirty="0" smtClean="0">
                <a:solidFill>
                  <a:srgbClr val="C00000"/>
                </a:solidFill>
                <a:latin typeface="Courier New" pitchFamily="49" charset="0"/>
              </a:rPr>
              <a:t>=</a:t>
            </a:r>
            <a:r>
              <a:rPr lang="en-US" sz="2000" b="1" dirty="0" err="1" smtClean="0">
                <a:solidFill>
                  <a:srgbClr val="C00000"/>
                </a:solidFill>
                <a:latin typeface="Courier New" pitchFamily="49" charset="0"/>
              </a:rPr>
              <a:t>i+j</a:t>
            </a:r>
            <a:r>
              <a:rPr lang="en-US" sz="2000" dirty="0" smtClean="0">
                <a:latin typeface="Courier New" pitchFamily="49" charset="0"/>
              </a:rPr>
              <a:t/>
            </a:r>
            <a:br>
              <a:rPr lang="en-US" sz="2000" dirty="0" smtClean="0">
                <a:latin typeface="Courier New" pitchFamily="49" charset="0"/>
              </a:rPr>
            </a:br>
            <a:r>
              <a:rPr lang="en-US" sz="2000" dirty="0" smtClean="0">
                <a:latin typeface="Courier New" pitchFamily="49" charset="0"/>
              </a:rPr>
              <a:t>     </a:t>
            </a:r>
            <a:r>
              <a:rPr lang="en-US" sz="2000" dirty="0" err="1" smtClean="0">
                <a:latin typeface="Courier New" pitchFamily="49" charset="0"/>
              </a:rPr>
              <a:t>bne</a:t>
            </a:r>
            <a:r>
              <a:rPr lang="en-US" sz="2000" dirty="0" smtClean="0">
                <a:latin typeface="Courier New" pitchFamily="49" charset="0"/>
              </a:rPr>
              <a:t> </a:t>
            </a:r>
            <a:r>
              <a:rPr lang="en-US" sz="2000" dirty="0" smtClean="0">
                <a:solidFill>
                  <a:schemeClr val="accent2"/>
                </a:solidFill>
                <a:latin typeface="Courier New" pitchFamily="49" charset="0"/>
              </a:rPr>
              <a:t>$s3</a:t>
            </a:r>
            <a:r>
              <a:rPr lang="en-US" sz="2000" dirty="0" smtClean="0">
                <a:latin typeface="Courier New" pitchFamily="49" charset="0"/>
              </a:rPr>
              <a:t>,</a:t>
            </a:r>
            <a:r>
              <a:rPr lang="en-US" sz="2000" dirty="0" smtClean="0">
                <a:solidFill>
                  <a:srgbClr val="008000"/>
                </a:solidFill>
                <a:latin typeface="Courier New" pitchFamily="49" charset="0"/>
              </a:rPr>
              <a:t>$s2</a:t>
            </a:r>
            <a:r>
              <a:rPr lang="en-US" sz="2000" dirty="0" smtClean="0">
                <a:latin typeface="Courier New" pitchFamily="49" charset="0"/>
              </a:rPr>
              <a:t>,</a:t>
            </a:r>
            <a:r>
              <a:rPr lang="en-US" sz="2000" dirty="0" smtClean="0">
                <a:solidFill>
                  <a:srgbClr val="800080"/>
                </a:solidFill>
                <a:latin typeface="Courier New" pitchFamily="49" charset="0"/>
              </a:rPr>
              <a:t>Loop</a:t>
            </a:r>
            <a:r>
              <a:rPr lang="en-US" sz="2000" b="1" dirty="0" smtClean="0">
                <a:solidFill>
                  <a:srgbClr val="C00000"/>
                </a:solidFill>
                <a:latin typeface="Courier New" pitchFamily="49" charset="0"/>
              </a:rPr>
              <a:t># </a:t>
            </a:r>
            <a:r>
              <a:rPr lang="en-US" sz="2000" b="1" dirty="0" err="1" smtClean="0">
                <a:solidFill>
                  <a:srgbClr val="C00000"/>
                </a:solidFill>
                <a:latin typeface="Courier New" pitchFamily="49" charset="0"/>
              </a:rPr>
              <a:t>goto</a:t>
            </a:r>
            <a:r>
              <a:rPr lang="en-US" sz="2000" b="1" dirty="0" smtClean="0">
                <a:solidFill>
                  <a:srgbClr val="C00000"/>
                </a:solidFill>
                <a:latin typeface="Courier New" pitchFamily="49" charset="0"/>
              </a:rPr>
              <a:t> Loop</a:t>
            </a:r>
            <a:r>
              <a:rPr lang="en-US" sz="2000" i="1" dirty="0" smtClean="0">
                <a:latin typeface="Courier New" pitchFamily="49" charset="0"/>
              </a:rPr>
              <a:t/>
            </a:r>
            <a:br>
              <a:rPr lang="en-US" sz="2000" i="1" dirty="0" smtClean="0">
                <a:latin typeface="Courier New" pitchFamily="49" charset="0"/>
              </a:rPr>
            </a:br>
            <a:r>
              <a:rPr lang="en-US" sz="2000" i="1" dirty="0" smtClean="0">
                <a:latin typeface="Courier New" pitchFamily="49" charset="0"/>
              </a:rPr>
              <a:t>                     </a:t>
            </a:r>
            <a:r>
              <a:rPr lang="en-US" sz="2000" b="1" dirty="0" smtClean="0">
                <a:solidFill>
                  <a:srgbClr val="C00000"/>
                </a:solidFill>
                <a:latin typeface="Courier New" pitchFamily="49" charset="0"/>
              </a:rPr>
              <a:t># if </a:t>
            </a:r>
            <a:r>
              <a:rPr lang="en-US" sz="2000" b="1" dirty="0" err="1" smtClean="0">
                <a:solidFill>
                  <a:srgbClr val="C00000"/>
                </a:solidFill>
                <a:latin typeface="Courier New" pitchFamily="49" charset="0"/>
              </a:rPr>
              <a:t>i</a:t>
            </a:r>
            <a:r>
              <a:rPr lang="en-US" sz="2000" b="1" dirty="0" smtClean="0">
                <a:solidFill>
                  <a:srgbClr val="C00000"/>
                </a:solidFill>
                <a:latin typeface="Courier New" pitchFamily="49" charset="0"/>
              </a:rPr>
              <a:t>!=h</a:t>
            </a:r>
          </a:p>
          <a:p>
            <a:pPr marL="203200" indent="-203200" eaLnBrk="1" hangingPunct="1"/>
            <a:r>
              <a:rPr lang="en-US" sz="2000" dirty="0" smtClean="0"/>
              <a:t>Original code:</a:t>
            </a:r>
          </a:p>
          <a:p>
            <a:pPr marL="685800" lvl="1" indent="-190500" eaLnBrk="1" hangingPunct="1">
              <a:buFontTx/>
              <a:buNone/>
            </a:pPr>
            <a:r>
              <a:rPr lang="en-US" sz="2000" dirty="0" smtClean="0">
                <a:latin typeface="Courier New" pitchFamily="49" charset="0"/>
              </a:rPr>
              <a:t>	Loop: </a:t>
            </a:r>
            <a:r>
              <a:rPr lang="en-US" sz="2000" dirty="0" smtClean="0">
                <a:solidFill>
                  <a:schemeClr val="accent1"/>
                </a:solidFill>
                <a:latin typeface="Courier New" pitchFamily="49" charset="0"/>
              </a:rPr>
              <a:t>g</a:t>
            </a:r>
            <a:r>
              <a:rPr lang="en-US" sz="2000" dirty="0" smtClean="0">
                <a:latin typeface="Courier New" pitchFamily="49" charset="0"/>
              </a:rPr>
              <a:t> = </a:t>
            </a:r>
            <a:r>
              <a:rPr lang="en-US" sz="2000" dirty="0" smtClean="0">
                <a:solidFill>
                  <a:schemeClr val="accent1"/>
                </a:solidFill>
                <a:latin typeface="Courier New" pitchFamily="49" charset="0"/>
              </a:rPr>
              <a:t>g</a:t>
            </a:r>
            <a:r>
              <a:rPr lang="en-US" sz="2000" dirty="0" smtClean="0">
                <a:latin typeface="Courier New" pitchFamily="49" charset="0"/>
              </a:rPr>
              <a:t> + </a:t>
            </a:r>
            <a:r>
              <a:rPr lang="en-US" sz="2000" dirty="0" smtClean="0">
                <a:solidFill>
                  <a:srgbClr val="800000"/>
                </a:solidFill>
                <a:latin typeface="Courier New" pitchFamily="49" charset="0"/>
              </a:rPr>
              <a:t>A</a:t>
            </a:r>
            <a:r>
              <a:rPr lang="en-US" sz="2000" dirty="0" smtClean="0">
                <a:latin typeface="Courier New" pitchFamily="49" charset="0"/>
              </a:rPr>
              <a:t>[</a:t>
            </a:r>
            <a:r>
              <a:rPr lang="en-US" sz="2000" dirty="0" err="1" smtClean="0">
                <a:solidFill>
                  <a:schemeClr val="accent2"/>
                </a:solidFill>
                <a:latin typeface="Courier New" pitchFamily="49" charset="0"/>
              </a:rPr>
              <a:t>i</a:t>
            </a:r>
            <a:r>
              <a:rPr lang="en-US" sz="2000" dirty="0" smtClean="0">
                <a:latin typeface="Courier New" pitchFamily="49" charset="0"/>
              </a:rPr>
              <a:t>];</a:t>
            </a:r>
            <a:br>
              <a:rPr lang="en-US" sz="2000" dirty="0" smtClean="0">
                <a:latin typeface="Courier New" pitchFamily="49" charset="0"/>
              </a:rPr>
            </a:br>
            <a:r>
              <a:rPr lang="en-US" sz="2000" dirty="0" smtClean="0">
                <a:latin typeface="Courier New" pitchFamily="49" charset="0"/>
              </a:rPr>
              <a:t>		</a:t>
            </a:r>
            <a:r>
              <a:rPr lang="en-US" sz="2000" dirty="0" err="1" smtClean="0">
                <a:solidFill>
                  <a:schemeClr val="accent2"/>
                </a:solidFill>
                <a:latin typeface="Courier New" pitchFamily="49" charset="0"/>
              </a:rPr>
              <a:t>i</a:t>
            </a:r>
            <a:r>
              <a:rPr lang="en-US" sz="2000" dirty="0" smtClean="0">
                <a:latin typeface="Courier New" pitchFamily="49" charset="0"/>
              </a:rPr>
              <a:t> = </a:t>
            </a:r>
            <a:r>
              <a:rPr lang="en-US" sz="2000" dirty="0" err="1" smtClean="0">
                <a:solidFill>
                  <a:schemeClr val="accent2"/>
                </a:solidFill>
                <a:latin typeface="Courier New" pitchFamily="49" charset="0"/>
              </a:rPr>
              <a:t>i</a:t>
            </a:r>
            <a:r>
              <a:rPr lang="en-US" sz="2000" dirty="0" smtClean="0">
                <a:latin typeface="Courier New" pitchFamily="49" charset="0"/>
              </a:rPr>
              <a:t> + </a:t>
            </a:r>
            <a:r>
              <a:rPr lang="en-US" sz="2000" dirty="0" smtClean="0">
                <a:solidFill>
                  <a:srgbClr val="FF00FF"/>
                </a:solidFill>
                <a:latin typeface="Courier New" pitchFamily="49" charset="0"/>
              </a:rPr>
              <a:t>j</a:t>
            </a:r>
            <a:r>
              <a:rPr lang="en-US" sz="2000" dirty="0" smtClean="0">
                <a:latin typeface="Courier New" pitchFamily="49" charset="0"/>
              </a:rPr>
              <a:t>;</a:t>
            </a:r>
            <a:br>
              <a:rPr lang="en-US" sz="2000" dirty="0" smtClean="0">
                <a:latin typeface="Courier New" pitchFamily="49" charset="0"/>
              </a:rPr>
            </a:br>
            <a:r>
              <a:rPr lang="en-US" sz="2000" dirty="0" smtClean="0">
                <a:latin typeface="Courier New" pitchFamily="49" charset="0"/>
              </a:rPr>
              <a:t>		if (</a:t>
            </a:r>
            <a:r>
              <a:rPr lang="en-US" sz="2000" dirty="0" err="1" smtClean="0">
                <a:solidFill>
                  <a:schemeClr val="accent2"/>
                </a:solidFill>
                <a:latin typeface="Courier New" pitchFamily="49" charset="0"/>
              </a:rPr>
              <a:t>i</a:t>
            </a:r>
            <a:r>
              <a:rPr lang="en-US" sz="2000" dirty="0" smtClean="0">
                <a:latin typeface="Courier New" pitchFamily="49" charset="0"/>
              </a:rPr>
              <a:t> != </a:t>
            </a:r>
            <a:r>
              <a:rPr lang="en-US" sz="2000" dirty="0" smtClean="0">
                <a:solidFill>
                  <a:srgbClr val="008000"/>
                </a:solidFill>
                <a:latin typeface="Courier New" pitchFamily="49" charset="0"/>
              </a:rPr>
              <a:t>h</a:t>
            </a:r>
            <a:r>
              <a:rPr lang="en-US" sz="2000" dirty="0" smtClean="0">
                <a:latin typeface="Courier New" pitchFamily="49" charset="0"/>
              </a:rPr>
              <a:t>) </a:t>
            </a:r>
            <a:r>
              <a:rPr lang="en-US" sz="2000" dirty="0" err="1" smtClean="0">
                <a:latin typeface="Courier New" pitchFamily="49" charset="0"/>
              </a:rPr>
              <a:t>goto</a:t>
            </a:r>
            <a:r>
              <a:rPr lang="en-US" sz="2000" dirty="0" smtClean="0">
                <a:latin typeface="Courier New" pitchFamily="49" charset="0"/>
              </a:rPr>
              <a:t> </a:t>
            </a:r>
            <a:r>
              <a:rPr lang="en-US" sz="2000" dirty="0" smtClean="0">
                <a:solidFill>
                  <a:srgbClr val="800080"/>
                </a:solidFill>
                <a:latin typeface="Courier New" pitchFamily="49" charset="0"/>
              </a:rPr>
              <a:t>Loop</a:t>
            </a:r>
            <a:r>
              <a:rPr lang="en-US" sz="2000" dirty="0" smtClean="0">
                <a:latin typeface="Courier New" pitchFamily="49" charset="0"/>
              </a:rPr>
              <a:t>;</a:t>
            </a:r>
          </a:p>
          <a:p>
            <a:pPr marL="203200" indent="-203200" eaLnBrk="1" hangingPunct="1"/>
            <a:r>
              <a:rPr lang="en-US" sz="2000" dirty="0" smtClean="0"/>
              <a:t>Use this mapping:</a:t>
            </a:r>
            <a:br>
              <a:rPr lang="en-US" sz="2000" dirty="0" smtClean="0"/>
            </a:br>
            <a:r>
              <a:rPr lang="en-US" sz="2000" dirty="0" smtClean="0">
                <a:latin typeface="Courier New" pitchFamily="49" charset="0"/>
              </a:rPr>
              <a:t>  </a:t>
            </a:r>
            <a:r>
              <a:rPr lang="en-US" sz="2000" dirty="0" smtClean="0">
                <a:solidFill>
                  <a:schemeClr val="accent1"/>
                </a:solidFill>
                <a:latin typeface="Courier New" pitchFamily="49" charset="0"/>
              </a:rPr>
              <a:t>g</a:t>
            </a:r>
            <a:r>
              <a:rPr lang="en-US" sz="2000" dirty="0" smtClean="0">
                <a:latin typeface="Courier New" pitchFamily="49" charset="0"/>
              </a:rPr>
              <a:t>,  </a:t>
            </a:r>
            <a:r>
              <a:rPr lang="en-US" sz="2000" dirty="0" smtClean="0">
                <a:solidFill>
                  <a:srgbClr val="008000"/>
                </a:solidFill>
                <a:latin typeface="Courier New" pitchFamily="49" charset="0"/>
              </a:rPr>
              <a:t> h</a:t>
            </a:r>
            <a:r>
              <a:rPr lang="en-US" sz="2000" dirty="0" smtClean="0">
                <a:latin typeface="Courier New" pitchFamily="49" charset="0"/>
              </a:rPr>
              <a:t>,   </a:t>
            </a:r>
            <a:r>
              <a:rPr lang="en-US" sz="2000" dirty="0" err="1" smtClean="0">
                <a:solidFill>
                  <a:schemeClr val="accent2"/>
                </a:solidFill>
                <a:latin typeface="Courier New" pitchFamily="49" charset="0"/>
              </a:rPr>
              <a:t>i</a:t>
            </a:r>
            <a:r>
              <a:rPr lang="en-US" sz="2000" dirty="0" smtClean="0">
                <a:latin typeface="Courier New" pitchFamily="49" charset="0"/>
              </a:rPr>
              <a:t>,   </a:t>
            </a:r>
            <a:r>
              <a:rPr lang="en-US" sz="2000" dirty="0" smtClean="0">
                <a:solidFill>
                  <a:srgbClr val="FF00FF"/>
                </a:solidFill>
                <a:latin typeface="Courier New" pitchFamily="49" charset="0"/>
              </a:rPr>
              <a:t>j</a:t>
            </a:r>
            <a:r>
              <a:rPr lang="en-US" sz="2000" dirty="0" smtClean="0">
                <a:latin typeface="Courier New" pitchFamily="49" charset="0"/>
              </a:rPr>
              <a:t>, </a:t>
            </a:r>
            <a:r>
              <a:rPr lang="en-US" sz="2000" dirty="0" smtClean="0">
                <a:solidFill>
                  <a:srgbClr val="800000"/>
                </a:solidFill>
                <a:latin typeface="Courier New" pitchFamily="49" charset="0"/>
              </a:rPr>
              <a:t>base of A</a:t>
            </a:r>
            <a:r>
              <a:rPr lang="en-US" sz="2000" dirty="0" smtClean="0">
                <a:latin typeface="Courier New" pitchFamily="49" charset="0"/>
              </a:rPr>
              <a:t/>
            </a:r>
            <a:br>
              <a:rPr lang="en-US" sz="2000" dirty="0" smtClean="0">
                <a:latin typeface="Courier New" pitchFamily="49" charset="0"/>
              </a:rPr>
            </a:br>
            <a:r>
              <a:rPr lang="en-US" sz="2000" dirty="0" smtClean="0">
                <a:latin typeface="Courier New" pitchFamily="49" charset="0"/>
              </a:rPr>
              <a:t> </a:t>
            </a:r>
            <a:r>
              <a:rPr lang="en-US" sz="2000" dirty="0" smtClean="0">
                <a:solidFill>
                  <a:schemeClr val="accent1"/>
                </a:solidFill>
                <a:latin typeface="Courier New" pitchFamily="49" charset="0"/>
              </a:rPr>
              <a:t>$s1</a:t>
            </a:r>
            <a:r>
              <a:rPr lang="en-US" sz="2000" dirty="0" smtClean="0">
                <a:latin typeface="Courier New" pitchFamily="49" charset="0"/>
              </a:rPr>
              <a:t>, </a:t>
            </a:r>
            <a:r>
              <a:rPr lang="en-US" sz="2000" dirty="0" smtClean="0">
                <a:solidFill>
                  <a:srgbClr val="008000"/>
                </a:solidFill>
                <a:latin typeface="Courier New" pitchFamily="49" charset="0"/>
              </a:rPr>
              <a:t>$s2</a:t>
            </a:r>
            <a:r>
              <a:rPr lang="en-US" sz="2000" dirty="0" smtClean="0">
                <a:latin typeface="Courier New" pitchFamily="49" charset="0"/>
              </a:rPr>
              <a:t>, </a:t>
            </a:r>
            <a:r>
              <a:rPr lang="en-US" sz="2000" dirty="0" smtClean="0">
                <a:solidFill>
                  <a:schemeClr val="accent2"/>
                </a:solidFill>
                <a:latin typeface="Courier New" pitchFamily="49" charset="0"/>
              </a:rPr>
              <a:t>$s3</a:t>
            </a:r>
            <a:r>
              <a:rPr lang="en-US" sz="2000" dirty="0" smtClean="0">
                <a:latin typeface="Courier New" pitchFamily="49" charset="0"/>
              </a:rPr>
              <a:t>, </a:t>
            </a:r>
            <a:r>
              <a:rPr lang="en-US" sz="2000" dirty="0" smtClean="0">
                <a:solidFill>
                  <a:srgbClr val="FF00FF"/>
                </a:solidFill>
                <a:latin typeface="Courier New" pitchFamily="49" charset="0"/>
              </a:rPr>
              <a:t>$s4</a:t>
            </a:r>
            <a:r>
              <a:rPr lang="en-US" sz="2000" dirty="0" smtClean="0">
                <a:latin typeface="Courier New" pitchFamily="49" charset="0"/>
              </a:rPr>
              <a:t>, </a:t>
            </a:r>
            <a:r>
              <a:rPr lang="en-US" sz="2000" dirty="0" smtClean="0">
                <a:solidFill>
                  <a:srgbClr val="800000"/>
                </a:solidFill>
                <a:latin typeface="Courier New" pitchFamily="49" charset="0"/>
              </a:rPr>
              <a:t>$s5</a:t>
            </a:r>
            <a:endParaRPr lang="en-US" sz="2000" dirty="0" smtClean="0">
              <a:latin typeface="Courier New" pitchFamily="49" charset="0"/>
            </a:endParaRPr>
          </a:p>
          <a:p>
            <a:pPr marL="685800" lvl="1" indent="-190500" eaLnBrk="1" hangingPunct="1">
              <a:buFontTx/>
              <a:buNone/>
            </a:pPr>
            <a:endParaRPr lang="en-US" sz="2000" dirty="0" smtClean="0">
              <a:latin typeface="Courier New" pitchFamily="49" charset="0"/>
            </a:endParaRPr>
          </a:p>
        </p:txBody>
      </p:sp>
    </p:spTree>
    <p:extLst>
      <p:ext uri="{BB962C8B-B14F-4D97-AF65-F5344CB8AC3E}">
        <p14:creationId xmlns:p14="http://schemas.microsoft.com/office/powerpoint/2010/main" val="620610388"/>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609600" y="457200"/>
            <a:ext cx="8001000" cy="1303337"/>
          </a:xfrm>
          <a:noFill/>
        </p:spPr>
        <p:txBody>
          <a:bodyPr/>
          <a:lstStyle/>
          <a:p>
            <a:r>
              <a:rPr lang="en-US" b="1" dirty="0" smtClean="0"/>
              <a:t>So far we’ve learned:</a:t>
            </a:r>
          </a:p>
        </p:txBody>
      </p:sp>
      <p:sp>
        <p:nvSpPr>
          <p:cNvPr id="13315" name="AutoShape 3"/>
          <p:cNvSpPr>
            <a:spLocks noGrp="1" noChangeArrowheads="1"/>
          </p:cNvSpPr>
          <p:nvPr>
            <p:ph type="body" idx="4294967295"/>
          </p:nvPr>
        </p:nvSpPr>
        <p:spPr>
          <a:xfrm>
            <a:off x="838200" y="1524000"/>
            <a:ext cx="7848600" cy="4724400"/>
          </a:xfrm>
          <a:noFill/>
        </p:spPr>
        <p:txBody>
          <a:bodyPr>
            <a:normAutofit fontScale="92500" lnSpcReduction="10000"/>
          </a:bodyPr>
          <a:lstStyle/>
          <a:p>
            <a:pPr>
              <a:lnSpc>
                <a:spcPct val="80000"/>
              </a:lnSpc>
              <a:spcAft>
                <a:spcPct val="20000"/>
              </a:spcAft>
            </a:pPr>
            <a:r>
              <a:rPr lang="en-US" sz="1600" b="1" dirty="0" smtClean="0"/>
              <a:t>Arithmetic: </a:t>
            </a:r>
          </a:p>
          <a:p>
            <a:pPr>
              <a:lnSpc>
                <a:spcPct val="80000"/>
              </a:lnSpc>
              <a:buFontTx/>
              <a:buNone/>
            </a:pPr>
            <a:r>
              <a:rPr lang="en-US" sz="1600" b="1" dirty="0" smtClean="0">
                <a:latin typeface="Courier New" pitchFamily="49" charset="0"/>
              </a:rPr>
              <a:t>	add $s1, $s2, $s3		$s1 = $s2 + $s3</a:t>
            </a:r>
            <a:br>
              <a:rPr lang="en-US" sz="1600" b="1" dirty="0" smtClean="0">
                <a:latin typeface="Courier New" pitchFamily="49" charset="0"/>
              </a:rPr>
            </a:br>
            <a:r>
              <a:rPr lang="en-US" sz="1600" b="1" dirty="0" smtClean="0">
                <a:latin typeface="Courier New" pitchFamily="49" charset="0"/>
              </a:rPr>
              <a:t>sub $s1, $s2, $s3		$s1 = $s2 – $s3</a:t>
            </a:r>
          </a:p>
          <a:p>
            <a:pPr>
              <a:lnSpc>
                <a:spcPct val="80000"/>
              </a:lnSpc>
              <a:buFontTx/>
              <a:buNone/>
            </a:pPr>
            <a:r>
              <a:rPr lang="en-US" sz="1600" b="1" dirty="0" smtClean="0">
                <a:latin typeface="Courier New" pitchFamily="49" charset="0"/>
              </a:rPr>
              <a:t>	</a:t>
            </a:r>
            <a:r>
              <a:rPr lang="en-US" sz="1600" b="1" dirty="0" err="1" smtClean="0">
                <a:latin typeface="Courier New" pitchFamily="49" charset="0"/>
              </a:rPr>
              <a:t>addi</a:t>
            </a:r>
            <a:r>
              <a:rPr lang="en-US" sz="1600" b="1" dirty="0" smtClean="0">
                <a:latin typeface="Courier New" pitchFamily="49" charset="0"/>
              </a:rPr>
              <a:t>	$s1, $s2,100		$s1 = $s2 + 100</a:t>
            </a:r>
          </a:p>
          <a:p>
            <a:pPr>
              <a:lnSpc>
                <a:spcPct val="80000"/>
              </a:lnSpc>
              <a:spcAft>
                <a:spcPct val="20000"/>
              </a:spcAft>
            </a:pPr>
            <a:r>
              <a:rPr lang="en-US" sz="1600" b="1" dirty="0" smtClean="0"/>
              <a:t>Data Transfer</a:t>
            </a:r>
            <a:r>
              <a:rPr lang="en-US" sz="1600" b="1" dirty="0" smtClean="0">
                <a:latin typeface="Courier New" pitchFamily="49" charset="0"/>
              </a:rPr>
              <a:t> </a:t>
            </a:r>
          </a:p>
          <a:p>
            <a:pPr>
              <a:lnSpc>
                <a:spcPct val="80000"/>
              </a:lnSpc>
              <a:buFontTx/>
              <a:buNone/>
            </a:pPr>
            <a:r>
              <a:rPr lang="en-US" sz="1600" b="1" dirty="0" smtClean="0">
                <a:latin typeface="Courier New" pitchFamily="49" charset="0"/>
              </a:rPr>
              <a:t>	</a:t>
            </a:r>
            <a:r>
              <a:rPr lang="en-US" sz="1600" b="1" dirty="0" err="1" smtClean="0">
                <a:latin typeface="Courier New" pitchFamily="49" charset="0"/>
              </a:rPr>
              <a:t>lw</a:t>
            </a:r>
            <a:r>
              <a:rPr lang="en-US" sz="1600" b="1" dirty="0" smtClean="0">
                <a:latin typeface="Courier New" pitchFamily="49" charset="0"/>
              </a:rPr>
              <a:t> $s1, 100($s2)		$s1 = Memory[$s2+100] </a:t>
            </a:r>
            <a:br>
              <a:rPr lang="en-US" sz="1600" b="1" dirty="0" smtClean="0">
                <a:latin typeface="Courier New" pitchFamily="49" charset="0"/>
              </a:rPr>
            </a:br>
            <a:r>
              <a:rPr lang="en-US" sz="1600" b="1" dirty="0" err="1" smtClean="0">
                <a:latin typeface="Courier New" pitchFamily="49" charset="0"/>
              </a:rPr>
              <a:t>sw</a:t>
            </a:r>
            <a:r>
              <a:rPr lang="en-US" sz="1600" b="1" dirty="0" smtClean="0">
                <a:latin typeface="Courier New" pitchFamily="49" charset="0"/>
              </a:rPr>
              <a:t> $s1, 100($s2)		Memory[$s2+100] = $s1</a:t>
            </a:r>
          </a:p>
          <a:p>
            <a:pPr>
              <a:lnSpc>
                <a:spcPct val="80000"/>
              </a:lnSpc>
            </a:pPr>
            <a:r>
              <a:rPr lang="en-US" sz="1600" b="1" dirty="0" smtClean="0"/>
              <a:t>Control</a:t>
            </a:r>
          </a:p>
          <a:p>
            <a:pPr>
              <a:lnSpc>
                <a:spcPct val="80000"/>
              </a:lnSpc>
              <a:buFontTx/>
              <a:buNone/>
            </a:pPr>
            <a:r>
              <a:rPr lang="en-US" sz="1600" b="1" dirty="0" smtClean="0">
                <a:latin typeface="Courier New" pitchFamily="49" charset="0"/>
              </a:rPr>
              <a:t>	</a:t>
            </a:r>
            <a:r>
              <a:rPr lang="en-US" sz="1600" b="1" dirty="0" err="1" smtClean="0">
                <a:latin typeface="Courier New" pitchFamily="49" charset="0"/>
              </a:rPr>
              <a:t>bne</a:t>
            </a:r>
            <a:r>
              <a:rPr lang="en-US" sz="1600" b="1" dirty="0" smtClean="0">
                <a:latin typeface="Courier New" pitchFamily="49" charset="0"/>
              </a:rPr>
              <a:t> $s4,$s5,Label	    Next instr. is at Label if $s4 </a:t>
            </a:r>
            <a:r>
              <a:rPr lang="en-US" sz="1600" b="1" dirty="0" smtClean="0">
                <a:latin typeface="Courier New" pitchFamily="49" charset="0"/>
                <a:cs typeface="Courier New" pitchFamily="49" charset="0"/>
              </a:rPr>
              <a:t>≠</a:t>
            </a:r>
            <a:r>
              <a:rPr lang="en-US" sz="1600" b="1" dirty="0" smtClean="0">
                <a:latin typeface="Courier New" pitchFamily="49" charset="0"/>
              </a:rPr>
              <a:t> $s5</a:t>
            </a:r>
            <a:br>
              <a:rPr lang="en-US" sz="1600" b="1" dirty="0" smtClean="0">
                <a:latin typeface="Courier New" pitchFamily="49" charset="0"/>
              </a:rPr>
            </a:br>
            <a:r>
              <a:rPr lang="en-US" sz="1600" b="1" dirty="0" err="1" smtClean="0">
                <a:latin typeface="Courier New" pitchFamily="49" charset="0"/>
              </a:rPr>
              <a:t>beq</a:t>
            </a:r>
            <a:r>
              <a:rPr lang="en-US" sz="1600" b="1" dirty="0" smtClean="0">
                <a:latin typeface="Courier New" pitchFamily="49" charset="0"/>
              </a:rPr>
              <a:t> $s4,$s5,Label   	Next instr. is at Label if $s4 = $s5</a:t>
            </a:r>
            <a:br>
              <a:rPr lang="en-US" sz="1600" b="1" dirty="0" smtClean="0">
                <a:latin typeface="Courier New" pitchFamily="49" charset="0"/>
              </a:rPr>
            </a:br>
            <a:r>
              <a:rPr lang="en-US" sz="1600" b="1" dirty="0" smtClean="0">
                <a:latin typeface="Courier New" pitchFamily="49" charset="0"/>
              </a:rPr>
              <a:t>j Label		        Next instr. is at Label</a:t>
            </a:r>
          </a:p>
          <a:p>
            <a:pPr>
              <a:lnSpc>
                <a:spcPct val="80000"/>
              </a:lnSpc>
              <a:buFontTx/>
              <a:buNone/>
            </a:pPr>
            <a:r>
              <a:rPr lang="en-US" sz="1600" b="1" dirty="0" smtClean="0"/>
              <a:t>	</a:t>
            </a:r>
            <a:r>
              <a:rPr lang="en-US" sz="1600" b="1" dirty="0" err="1" smtClean="0">
                <a:latin typeface="Courier New" pitchFamily="49" charset="0"/>
              </a:rPr>
              <a:t>slt</a:t>
            </a:r>
            <a:r>
              <a:rPr lang="en-US" sz="1600" b="1" dirty="0" smtClean="0">
                <a:latin typeface="Courier New" pitchFamily="49" charset="0"/>
              </a:rPr>
              <a:t>	$s1,$s2,$s3	if ($s2&lt;$s3) $s1=1; else $s1=0</a:t>
            </a:r>
          </a:p>
          <a:p>
            <a:pPr>
              <a:lnSpc>
                <a:spcPct val="80000"/>
              </a:lnSpc>
            </a:pPr>
            <a:r>
              <a:rPr lang="en-US" sz="1600" b="1" dirty="0" smtClean="0"/>
              <a:t>Logical</a:t>
            </a:r>
            <a:br>
              <a:rPr lang="en-US" sz="1600" b="1" dirty="0" smtClean="0"/>
            </a:br>
            <a:r>
              <a:rPr lang="en-US" sz="1600" b="1" dirty="0" smtClean="0">
                <a:latin typeface="Courier New" pitchFamily="49" charset="0"/>
              </a:rPr>
              <a:t>and	$s1, $s2, $s3		$s1=$s2&amp;$S3</a:t>
            </a:r>
          </a:p>
          <a:p>
            <a:pPr>
              <a:lnSpc>
                <a:spcPct val="80000"/>
              </a:lnSpc>
              <a:buFontTx/>
              <a:buNone/>
            </a:pPr>
            <a:r>
              <a:rPr lang="en-US" sz="1600" b="1" dirty="0" smtClean="0">
                <a:latin typeface="Courier New" pitchFamily="49" charset="0"/>
              </a:rPr>
              <a:t>	or	$s1, $s2, $s3		$s1=$s2|$s3</a:t>
            </a:r>
          </a:p>
          <a:p>
            <a:pPr>
              <a:lnSpc>
                <a:spcPct val="80000"/>
              </a:lnSpc>
              <a:buFontTx/>
              <a:buNone/>
            </a:pPr>
            <a:r>
              <a:rPr lang="en-US" sz="1600" b="1" dirty="0" smtClean="0">
                <a:latin typeface="Courier New" pitchFamily="49" charset="0"/>
              </a:rPr>
              <a:t>	nor	$s1, $s2, $s3		$s1=~($s2|$s3)</a:t>
            </a:r>
          </a:p>
          <a:p>
            <a:pPr>
              <a:lnSpc>
                <a:spcPct val="80000"/>
              </a:lnSpc>
              <a:buFontTx/>
              <a:buNone/>
            </a:pPr>
            <a:r>
              <a:rPr lang="en-US" sz="1600" b="1" dirty="0" smtClean="0">
                <a:latin typeface="Courier New" pitchFamily="49" charset="0"/>
              </a:rPr>
              <a:t>	</a:t>
            </a:r>
            <a:r>
              <a:rPr lang="en-US" sz="1600" b="1" dirty="0" err="1" smtClean="0">
                <a:latin typeface="Courier New" pitchFamily="49" charset="0"/>
              </a:rPr>
              <a:t>sll</a:t>
            </a:r>
            <a:r>
              <a:rPr lang="en-US" sz="1600" b="1" dirty="0" smtClean="0">
                <a:latin typeface="Courier New" pitchFamily="49" charset="0"/>
              </a:rPr>
              <a:t>	$s1, $s2, 10		$s1=$s2&lt;&lt;10</a:t>
            </a:r>
          </a:p>
          <a:p>
            <a:pPr>
              <a:lnSpc>
                <a:spcPct val="80000"/>
              </a:lnSpc>
              <a:buFontTx/>
              <a:buNone/>
            </a:pPr>
            <a:r>
              <a:rPr lang="en-US" sz="1600" b="1" dirty="0" smtClean="0">
                <a:latin typeface="Courier New" pitchFamily="49" charset="0"/>
              </a:rPr>
              <a:t>	sr1	$s1, $s2, 10		$s1=$s2&gt;&gt;10</a:t>
            </a:r>
          </a:p>
        </p:txBody>
      </p:sp>
    </p:spTree>
    <p:extLst>
      <p:ext uri="{BB962C8B-B14F-4D97-AF65-F5344CB8AC3E}">
        <p14:creationId xmlns:p14="http://schemas.microsoft.com/office/powerpoint/2010/main" val="161352567"/>
      </p:ext>
    </p:extLst>
  </p:cSld>
  <p:clrMapOvr>
    <a:masterClrMapping/>
  </p:clrMapOvr>
  <p:transition spd="slow" advTm="2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533400" y="555642"/>
            <a:ext cx="8077200" cy="488916"/>
          </a:xfrm>
          <a:prstGeom prst="rect">
            <a:avLst/>
          </a:prstGeom>
        </p:spPr>
        <p:txBody>
          <a:bodyPr vert="horz" wrap="square" lIns="0" tIns="0" rIns="0" bIns="0" rtlCol="0" anchor="ctr">
            <a:spAutoFit/>
          </a:bodyPr>
          <a:lstStyle/>
          <a:p>
            <a:pPr marL="11206"/>
            <a:r>
              <a:rPr lang="en-US" sz="3177" b="1" spc="-4" dirty="0">
                <a:solidFill>
                  <a:srgbClr val="000000"/>
                </a:solidFill>
                <a:cs typeface="Cambria"/>
              </a:rPr>
              <a:t>Decoder</a:t>
            </a:r>
            <a:endParaRPr sz="3177" b="1" dirty="0">
              <a:solidFill>
                <a:srgbClr val="000000"/>
              </a:solidFill>
              <a:cs typeface="Cambria"/>
            </a:endParaRPr>
          </a:p>
        </p:txBody>
      </p:sp>
      <p:sp>
        <p:nvSpPr>
          <p:cNvPr id="3" name="object 3"/>
          <p:cNvSpPr txBox="1"/>
          <p:nvPr/>
        </p:nvSpPr>
        <p:spPr>
          <a:xfrm>
            <a:off x="762000" y="1044558"/>
            <a:ext cx="7848600" cy="2661626"/>
          </a:xfrm>
          <a:prstGeom prst="rect">
            <a:avLst/>
          </a:prstGeom>
        </p:spPr>
        <p:txBody>
          <a:bodyPr vert="horz" wrap="square" lIns="0" tIns="0" rIns="0" bIns="0" rtlCol="0">
            <a:spAutoFit/>
          </a:bodyPr>
          <a:lstStyle/>
          <a:p>
            <a:pPr marL="403433" indent="-403433">
              <a:buFont typeface="Wingdings" charset="2"/>
              <a:buChar char="§"/>
            </a:pPr>
            <a:r>
              <a:rPr lang="en-US" sz="2471" b="1" dirty="0">
                <a:solidFill>
                  <a:srgbClr val="C00000"/>
                </a:solidFill>
                <a:latin typeface="+mj-lt"/>
                <a:cs typeface="Cambria"/>
              </a:rPr>
              <a:t>Popular combinational logic building block, in addition to logic gates</a:t>
            </a:r>
          </a:p>
          <a:p>
            <a:pPr marL="403433" indent="-403433">
              <a:buFont typeface="Wingdings" charset="2"/>
              <a:buChar char="§"/>
            </a:pPr>
            <a:r>
              <a:rPr lang="en-US" sz="2471" dirty="0">
                <a:latin typeface="+mj-lt"/>
                <a:cs typeface="Cambria"/>
              </a:rPr>
              <a:t>Collection of logic gates which are arranged in a specific way that converts input binary number to one high output </a:t>
            </a:r>
          </a:p>
          <a:p>
            <a:pPr marL="403433" indent="-403433">
              <a:buFont typeface="Wingdings" charset="2"/>
              <a:buChar char="§"/>
            </a:pPr>
            <a:r>
              <a:rPr lang="en-US" sz="2471" b="1" dirty="0">
                <a:solidFill>
                  <a:srgbClr val="C00000"/>
                </a:solidFill>
                <a:latin typeface="+mj-lt"/>
                <a:cs typeface="Cambria"/>
              </a:rPr>
              <a:t>2-input decoder: four possible input binary numbers... So has four outputs, one for </a:t>
            </a:r>
            <a:r>
              <a:rPr lang="en-US" sz="2471" b="1" dirty="0" smtClean="0">
                <a:solidFill>
                  <a:srgbClr val="C00000"/>
                </a:solidFill>
                <a:latin typeface="+mj-lt"/>
                <a:cs typeface="Cambria"/>
              </a:rPr>
              <a:t>each possible </a:t>
            </a:r>
            <a:r>
              <a:rPr lang="en-US" sz="2471" b="1" dirty="0">
                <a:solidFill>
                  <a:srgbClr val="C00000"/>
                </a:solidFill>
                <a:latin typeface="+mj-lt"/>
                <a:cs typeface="Cambria"/>
              </a:rPr>
              <a:t>input binary number</a:t>
            </a:r>
          </a:p>
        </p:txBody>
      </p:sp>
      <p:pic>
        <p:nvPicPr>
          <p:cNvPr id="4" name="Picture 3" descr="Screen Shot 2015-10-15 at 12.15.05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9652" y="3886200"/>
            <a:ext cx="5842747" cy="1885135"/>
          </a:xfrm>
          <a:prstGeom prst="rect">
            <a:avLst/>
          </a:prstGeom>
        </p:spPr>
      </p:pic>
    </p:spTree>
    <p:extLst>
      <p:ext uri="{BB962C8B-B14F-4D97-AF65-F5344CB8AC3E}">
        <p14:creationId xmlns:p14="http://schemas.microsoft.com/office/powerpoint/2010/main" val="3375239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533400" y="350837"/>
            <a:ext cx="8077200" cy="1020763"/>
          </a:xfrm>
        </p:spPr>
        <p:txBody>
          <a:bodyPr/>
          <a:lstStyle/>
          <a:p>
            <a:pPr eaLnBrk="1" hangingPunct="1"/>
            <a:r>
              <a:rPr lang="en-US" b="1" dirty="0" smtClean="0"/>
              <a:t>Building of 4-to-1-line Multiplexer</a:t>
            </a:r>
          </a:p>
        </p:txBody>
      </p:sp>
      <p:sp>
        <p:nvSpPr>
          <p:cNvPr id="26627" name="AutoShape 3"/>
          <p:cNvSpPr>
            <a:spLocks noGrp="1" noChangeArrowheads="1"/>
          </p:cNvSpPr>
          <p:nvPr>
            <p:ph type="body" idx="4294967295"/>
          </p:nvPr>
        </p:nvSpPr>
        <p:spPr>
          <a:xfrm>
            <a:off x="549244" y="1143000"/>
            <a:ext cx="6799262" cy="3444875"/>
          </a:xfrm>
        </p:spPr>
        <p:txBody>
          <a:bodyPr/>
          <a:lstStyle/>
          <a:p>
            <a:pPr marL="288925" indent="-288925" eaLnBrk="1" hangingPunct="1"/>
            <a:r>
              <a:rPr lang="en-US" dirty="0" smtClean="0"/>
              <a:t>2-to-2</a:t>
            </a:r>
            <a:r>
              <a:rPr lang="en-US" baseline="30000" dirty="0" smtClean="0"/>
              <a:t>2</a:t>
            </a:r>
            <a:r>
              <a:rPr lang="en-US" dirty="0" smtClean="0"/>
              <a:t>-line decoder</a:t>
            </a:r>
          </a:p>
          <a:p>
            <a:pPr marL="288925" indent="-288925" eaLnBrk="1" hangingPunct="1"/>
            <a:r>
              <a:rPr lang="en-US" dirty="0" smtClean="0"/>
              <a:t>2</a:t>
            </a:r>
            <a:r>
              <a:rPr lang="en-US" baseline="30000" dirty="0" smtClean="0"/>
              <a:t>2</a:t>
            </a:r>
            <a:r>
              <a:rPr lang="en-US" dirty="0" smtClean="0"/>
              <a:t> </a:t>
            </a:r>
            <a:r>
              <a:rPr lang="en-US" sz="3200" dirty="0" smtClean="0">
                <a:latin typeface="Symbol" pitchFamily="18" charset="2"/>
              </a:rPr>
              <a:t>´</a:t>
            </a:r>
            <a:r>
              <a:rPr lang="en-US" sz="2000" dirty="0" smtClean="0">
                <a:latin typeface="Symbol" pitchFamily="18" charset="2"/>
              </a:rPr>
              <a:t> </a:t>
            </a:r>
            <a:r>
              <a:rPr lang="en-US" dirty="0" smtClean="0"/>
              <a:t> 2 AND-OR</a:t>
            </a:r>
          </a:p>
        </p:txBody>
      </p:sp>
      <p:pic>
        <p:nvPicPr>
          <p:cNvPr id="26628" name="Picture 4" descr="Fig_4-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86000"/>
            <a:ext cx="6846888"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94870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68133</TotalTime>
  <Words>3318</Words>
  <Application>Microsoft Office PowerPoint</Application>
  <PresentationFormat>On-screen Show (4:3)</PresentationFormat>
  <Paragraphs>661</Paragraphs>
  <Slides>71</Slides>
  <Notes>18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71</vt:i4>
      </vt:variant>
    </vt:vector>
  </HeadingPairs>
  <TitlesOfParts>
    <vt:vector size="85" baseType="lpstr">
      <vt:lpstr>Arial</vt:lpstr>
      <vt:lpstr>Calibri</vt:lpstr>
      <vt:lpstr>Cambria</vt:lpstr>
      <vt:lpstr>Courier</vt:lpstr>
      <vt:lpstr>Courier New</vt:lpstr>
      <vt:lpstr>Garamond</vt:lpstr>
      <vt:lpstr>Helvetica</vt:lpstr>
      <vt:lpstr>Swiss 721 SWA</vt:lpstr>
      <vt:lpstr>Symbol</vt:lpstr>
      <vt:lpstr>Times</vt:lpstr>
      <vt:lpstr>Times New Roman</vt:lpstr>
      <vt:lpstr>Trebuchet MS</vt:lpstr>
      <vt:lpstr>Wingdings</vt:lpstr>
      <vt:lpstr>Organic</vt:lpstr>
      <vt:lpstr>CSCIU 210 Computer Organization AKM Jahangir A Majumder, PhD</vt:lpstr>
      <vt:lpstr>Review and Learning Outcomes</vt:lpstr>
      <vt:lpstr>The Second Midterm Exam</vt:lpstr>
      <vt:lpstr> Review of Midterm Exam 2  </vt:lpstr>
      <vt:lpstr>Multiplication and Division by  Shifting Bits</vt:lpstr>
      <vt:lpstr>Shift Operations</vt:lpstr>
      <vt:lpstr>Shifting and Multiplication</vt:lpstr>
      <vt:lpstr>Decoder</vt:lpstr>
      <vt:lpstr>Building of 4-to-1-line Multiplexer</vt:lpstr>
      <vt:lpstr>The ALU Diagram</vt:lpstr>
      <vt:lpstr>Introduction to Sequential Circuits</vt:lpstr>
      <vt:lpstr>The Latch Timing Problem (continued)</vt:lpstr>
      <vt:lpstr>Storage Element’s Timing Model</vt:lpstr>
      <vt:lpstr>Machine Format</vt:lpstr>
      <vt:lpstr>MIPS Assembly Language</vt:lpstr>
      <vt:lpstr>Assembly Variables: Registers Cont..</vt:lpstr>
      <vt:lpstr>Assembly Variables: Registers Cont…</vt:lpstr>
      <vt:lpstr>C, Java variables vs. registers</vt:lpstr>
      <vt:lpstr>MIPS Registers</vt:lpstr>
      <vt:lpstr>Registers vs. Memory</vt:lpstr>
      <vt:lpstr>Comments in MIPS Programs</vt:lpstr>
      <vt:lpstr>MIPS Addition and Subtraction (1/4)</vt:lpstr>
      <vt:lpstr>Addition and Subtraction of Integers  (2/4)</vt:lpstr>
      <vt:lpstr>Addition and Subtraction of Integers  (3/4)</vt:lpstr>
      <vt:lpstr>Addition and Subtraction of Integers  (4/4)</vt:lpstr>
      <vt:lpstr>Immediates</vt:lpstr>
      <vt:lpstr>Immediates</vt:lpstr>
      <vt:lpstr>Register Zero</vt:lpstr>
      <vt:lpstr>Review: MIPS Instruction Format</vt:lpstr>
      <vt:lpstr>Machine Language: R-Type</vt:lpstr>
      <vt:lpstr>Machine Language: I-Type</vt:lpstr>
      <vt:lpstr>MIPS Fields</vt:lpstr>
      <vt:lpstr>Assembly Operands: Memory</vt:lpstr>
      <vt:lpstr>Anatomy: 5 components of any Computer</vt:lpstr>
      <vt:lpstr>Data Transfer: Memory to Reg (1/4)</vt:lpstr>
      <vt:lpstr>Data Transfer: Memory to Reg (2/4)</vt:lpstr>
      <vt:lpstr>Data Transfer: Memory to Reg (3/4)</vt:lpstr>
      <vt:lpstr>Data Transfer: Memory to Reg (4/4)</vt:lpstr>
      <vt:lpstr>Data Transfer: Reg to Memory</vt:lpstr>
      <vt:lpstr>System Calls</vt:lpstr>
      <vt:lpstr>Pseudoinstruction</vt:lpstr>
      <vt:lpstr>Assembler Directives</vt:lpstr>
      <vt:lpstr>The First Program: Hello World</vt:lpstr>
      <vt:lpstr>MIPS Data Transfer Instructions  Example</vt:lpstr>
      <vt:lpstr>Pointers v. Values</vt:lpstr>
      <vt:lpstr>Addressing: Byte vs. Word</vt:lpstr>
      <vt:lpstr>Compilation with Memory</vt:lpstr>
      <vt:lpstr>Notes about Memory</vt:lpstr>
      <vt:lpstr>More Notes about Memory: Alignment</vt:lpstr>
      <vt:lpstr>Registers vs. Memory</vt:lpstr>
      <vt:lpstr>MIPS Control Instruction I: Conditional Branch</vt:lpstr>
      <vt:lpstr>MIPS Control Instruction II: Unconditional Jump</vt:lpstr>
      <vt:lpstr>Example: Compiling C if into MIPS (1/2)</vt:lpstr>
      <vt:lpstr>Example: Compiling C if into MIPS (2/2)</vt:lpstr>
      <vt:lpstr>Inequalities in MIPS (1/5)</vt:lpstr>
      <vt:lpstr>Inequalities in MIPS (2/5)</vt:lpstr>
      <vt:lpstr>Inequalities in MIPS (3/5)</vt:lpstr>
      <vt:lpstr>Inequalities in MIPS (4/5)</vt:lpstr>
      <vt:lpstr>Inequalities in MIPS (5/5)</vt:lpstr>
      <vt:lpstr>Example: The C Switch Statement (1/3)</vt:lpstr>
      <vt:lpstr>Example: The C Switch Statement (2/3)</vt:lpstr>
      <vt:lpstr>Example: The C Switch Statement (3/3)</vt:lpstr>
      <vt:lpstr>MIPS Control Instructions Syntax</vt:lpstr>
      <vt:lpstr>MIPS Logical Operations</vt:lpstr>
      <vt:lpstr>Logical Instruction Syntax</vt:lpstr>
      <vt:lpstr>Exercise: Implement NOT function with NOR instruction</vt:lpstr>
      <vt:lpstr>Shift Operations</vt:lpstr>
      <vt:lpstr>Shift Instruction Syntax</vt:lpstr>
      <vt:lpstr>Loops in C/Assembly (1/3)</vt:lpstr>
      <vt:lpstr>Loops in C/Assembly (2/3)</vt:lpstr>
      <vt:lpstr>So far we’ve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Mouny</dc:creator>
  <cp:lastModifiedBy>MAJUMDER, AKM JAHANGIR</cp:lastModifiedBy>
  <cp:revision>1058</cp:revision>
  <cp:lastPrinted>2013-11-25T17:13:45Z</cp:lastPrinted>
  <dcterms:created xsi:type="dcterms:W3CDTF">2012-08-10T22:02:17Z</dcterms:created>
  <dcterms:modified xsi:type="dcterms:W3CDTF">2018-11-14T20:57:40Z</dcterms:modified>
</cp:coreProperties>
</file>