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6"/>
  </p:notesMasterIdLst>
  <p:handoutMasterIdLst>
    <p:handoutMasterId r:id="rId27"/>
  </p:handoutMasterIdLst>
  <p:sldIdLst>
    <p:sldId id="941" r:id="rId2"/>
    <p:sldId id="942" r:id="rId3"/>
    <p:sldId id="943" r:id="rId4"/>
    <p:sldId id="944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931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54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AAA6A0A-43DC-4776-9C61-25234B43696E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2750D53-314E-46A0-9236-38ABCCBADB50}" type="slidenum">
              <a:rPr lang="en-US"/>
              <a:pPr/>
              <a:t>11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13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139CF246-527D-4275-AC42-CD77AB31BBA5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04BEF01-5930-4437-ADF0-7BB5B35CAACE}" type="slidenum">
              <a:rPr lang="en-US"/>
              <a:pPr/>
              <a:t>12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69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7198BE-969F-47AD-8DF0-38788651E1BA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3EF1861-FBCC-46A1-A4BE-6407366F0755}" type="slidenum">
              <a:rPr lang="en-US"/>
              <a:pPr/>
              <a:t>13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30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47198BE-969F-47AD-8DF0-38788651E1BA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3EF1861-FBCC-46A1-A4BE-6407366F0755}" type="slidenum">
              <a:rPr lang="en-US"/>
              <a:pPr/>
              <a:t>14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972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E2164624-FF65-4047-AFDA-12E7547D83AD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C755989-B9F3-47B5-895F-4AB469EFC67A}" type="slidenum">
              <a:rPr lang="en-US"/>
              <a:pPr/>
              <a:t>15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7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3BD995D-FA4F-43F1-930C-2DF1576F34B0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0F7A61C-C0B0-4127-A3CD-A7F3E7CFF02F}" type="slidenum">
              <a:rPr lang="en-US"/>
              <a:pPr/>
              <a:t>16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245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2038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89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HIGH range typically corresponds to binary 1 and LOW range to binary 0. The threshold region is a range of voltages</a:t>
            </a:r>
          </a:p>
          <a:p>
            <a:pPr eaLnBrk="1" hangingPunct="1"/>
            <a:r>
              <a:rPr lang="en-US" smtClean="0"/>
              <a:t>for which the input voltage value cannot be interpreted reliably as either a 0 or a 1.</a:t>
            </a:r>
          </a:p>
        </p:txBody>
      </p:sp>
    </p:spTree>
    <p:extLst>
      <p:ext uri="{BB962C8B-B14F-4D97-AF65-F5344CB8AC3E}">
        <p14:creationId xmlns:p14="http://schemas.microsoft.com/office/powerpoint/2010/main" val="249490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70784" y="0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44383984-CE83-475A-9CC3-B89933326D68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84" y="8830643"/>
            <a:ext cx="3038049" cy="464316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FEB01FDF-E90C-4C40-84FD-459C9A0CB313}" type="slidenum">
              <a:rPr lang="en-US"/>
              <a:pPr/>
              <a:t>3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90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42F605F7-BC58-45C4-AC84-5CCA0DCEDC98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20E58EE-7BD8-4742-BACF-87BE4F4C6318}" type="slidenum">
              <a:rPr lang="en-US"/>
              <a:pPr/>
              <a:t>4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44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A9B9E5CC-11BD-40AC-910F-A9AB935EE4A5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20A275F0-7A0A-4D00-9146-4CA5C214B91A}" type="slidenum">
              <a:rPr lang="en-US"/>
              <a:pPr/>
              <a:t>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3E8EF37B-5EFF-4195-83E5-1002CD448070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D1759A1D-965F-426C-9D44-C868B202F838}" type="slidenum">
              <a:rPr lang="en-US"/>
              <a:pPr/>
              <a:t>6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986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CD45AED4-E008-4C9E-AD39-0A672D2E0033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712613E3-2889-4512-BA99-9F2CA7C66456}" type="slidenum">
              <a:rPr lang="en-US"/>
              <a:pPr/>
              <a:t>7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13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053979D-2C29-46D0-9273-EFCBE1E7D3DC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6CE13640-70D4-4D0F-B802-D143BEAF3C91}" type="slidenum">
              <a:rPr lang="en-US"/>
              <a:pPr/>
              <a:t>8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28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FE42334-6631-46D8-B9E9-E1A8919EA05C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B3853534-CDF6-40C2-A74E-96719D2DED80}" type="slidenum">
              <a:rPr lang="en-US"/>
              <a:pPr/>
              <a:t>9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362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9886948B-20F2-470E-A7E7-641004EA8E0C}" type="datetime4">
              <a:rPr lang="en-US"/>
              <a:pPr/>
              <a:t>August 30,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1 — Computer Abstractions and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  <a:ln/>
        </p:spPr>
        <p:txBody>
          <a:bodyPr/>
          <a:lstStyle/>
          <a:p>
            <a:fld id="{88ADFB65-2EEC-49A9-9D51-1A702F595E69}" type="slidenum">
              <a:rPr lang="en-US"/>
              <a:pPr/>
              <a:t>10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1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4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August </a:t>
            </a:r>
            <a:r>
              <a:rPr lang="en-US" sz="1800" dirty="0" smtClean="0"/>
              <a:t>31</a:t>
            </a:r>
            <a:r>
              <a:rPr lang="en-US" sz="1800" dirty="0" smtClean="0"/>
              <a:t>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471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077200" cy="1303337"/>
          </a:xfrm>
        </p:spPr>
        <p:txBody>
          <a:bodyPr/>
          <a:lstStyle/>
          <a:p>
            <a:r>
              <a:rPr lang="en-AU" b="1" dirty="0"/>
              <a:t>SPEC Power Benchmark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8270875" cy="2447925"/>
          </a:xfrm>
        </p:spPr>
        <p:txBody>
          <a:bodyPr/>
          <a:lstStyle/>
          <a:p>
            <a:r>
              <a:rPr lang="en-AU" dirty="0"/>
              <a:t>Power consumption of server at different workload levels</a:t>
            </a:r>
          </a:p>
          <a:p>
            <a:pPr lvl="1"/>
            <a:r>
              <a:rPr lang="en-AU" dirty="0" smtClean="0"/>
              <a:t>Performance: </a:t>
            </a:r>
            <a:r>
              <a:rPr lang="en-AU" dirty="0" err="1" smtClean="0"/>
              <a:t>ssj_ops</a:t>
            </a:r>
            <a:r>
              <a:rPr lang="en-AU" dirty="0" smtClean="0"/>
              <a:t>/sec</a:t>
            </a:r>
          </a:p>
          <a:p>
            <a:pPr lvl="1"/>
            <a:r>
              <a:rPr lang="en-AU" dirty="0" smtClean="0"/>
              <a:t>Power: Watts (Joules/sec)</a:t>
            </a:r>
            <a:endParaRPr lang="en-AU" dirty="0"/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>
            <p:extLst/>
          </p:nvPr>
        </p:nvGraphicFramePr>
        <p:xfrm>
          <a:off x="1116013" y="3500438"/>
          <a:ext cx="728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4" imgW="3644640" imgH="457200" progId="Equation.3">
                  <p:embed/>
                </p:oleObj>
              </mc:Choice>
              <mc:Fallback>
                <p:oleObj name="Equation" r:id="rId4" imgW="3644640" imgH="457200" progId="Equation.3">
                  <p:embed/>
                  <p:pic>
                    <p:nvPicPr>
                      <p:cNvPr id="347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7288212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" y="4800600"/>
            <a:ext cx="8083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r>
              <a:rPr lang="en-A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ssj_ops</a:t>
            </a:r>
            <a:r>
              <a:rPr lang="en-AU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performance at each 10% increment and </a:t>
            </a:r>
            <a:r>
              <a:rPr lang="en-A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AU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power consumed at each performance level. </a:t>
            </a:r>
            <a:endParaRPr lang="en-AU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924800" cy="1303337"/>
          </a:xfrm>
        </p:spPr>
        <p:txBody>
          <a:bodyPr/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SPECpower_ssj2008 for X4</a:t>
            </a:r>
          </a:p>
        </p:txBody>
      </p:sp>
      <p:graphicFrame>
        <p:nvGraphicFramePr>
          <p:cNvPr id="349416" name="Group 232"/>
          <p:cNvGraphicFramePr>
            <a:graphicFrameLocks noGrp="1"/>
          </p:cNvGraphicFramePr>
          <p:nvPr>
            <p:extLst/>
          </p:nvPr>
        </p:nvGraphicFramePr>
        <p:xfrm>
          <a:off x="1143000" y="1524000"/>
          <a:ext cx="7343775" cy="477012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Load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(ssj_ops/sec)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(Watts)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231,867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211,282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185,803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163,427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140,160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118,324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920,35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70,500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1,283,590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8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∑</a:t>
                      </a: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ssj_ops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∑power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28600"/>
            <a:ext cx="6799262" cy="1303337"/>
          </a:xfrm>
        </p:spPr>
        <p:txBody>
          <a:bodyPr/>
          <a:lstStyle/>
          <a:p>
            <a:r>
              <a:rPr lang="en-US" b="1" dirty="0"/>
              <a:t>Pitfall: Amdahl’s Law</a:t>
            </a:r>
            <a:endParaRPr lang="en-AU" b="1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7991475" cy="1439862"/>
          </a:xfrm>
        </p:spPr>
        <p:txBody>
          <a:bodyPr/>
          <a:lstStyle/>
          <a:p>
            <a:r>
              <a:rPr lang="en-US" sz="2800" dirty="0"/>
              <a:t>Improving an aspect of a computer and expecting a proportional improvement in overall performance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987675" y="4868863"/>
          <a:ext cx="17287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216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8863"/>
                        <a:ext cx="17287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4787900" y="4941888"/>
            <a:ext cx="345598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/>
              <a:t>Can’t be done!</a:t>
            </a:r>
            <a:endParaRPr lang="en-US" sz="2400">
              <a:cs typeface="Tahoma" pitchFamily="34" charset="0"/>
            </a:endParaRP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>
            <p:extLst/>
          </p:nvPr>
        </p:nvGraphicFramePr>
        <p:xfrm>
          <a:off x="1763713" y="25654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6" imgW="2641320" imgH="419040" progId="Equation.3">
                  <p:embed/>
                </p:oleObj>
              </mc:Choice>
              <mc:Fallback>
                <p:oleObj name="Equation" r:id="rId6" imgW="2641320" imgH="419040" progId="Equation.3">
                  <p:embed/>
                  <p:pic>
                    <p:nvPicPr>
                      <p:cNvPr id="216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5287962" cy="8397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84213" y="3500438"/>
            <a:ext cx="853598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Example: multiply accounts for 80s/100s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improvement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multiplication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to get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faster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overall?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684213" y="5661025"/>
            <a:ext cx="79914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Corollary: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make the common case fast</a:t>
            </a:r>
          </a:p>
        </p:txBody>
      </p:sp>
    </p:spTree>
    <p:extLst>
      <p:ext uri="{BB962C8B-B14F-4D97-AF65-F5344CB8AC3E}">
        <p14:creationId xmlns:p14="http://schemas.microsoft.com/office/powerpoint/2010/main" val="9626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609600"/>
            <a:ext cx="6799262" cy="1303337"/>
          </a:xfrm>
        </p:spPr>
        <p:txBody>
          <a:bodyPr/>
          <a:lstStyle/>
          <a:p>
            <a:r>
              <a:rPr lang="en-US" b="1" dirty="0"/>
              <a:t>Amdahl’s </a:t>
            </a:r>
            <a:r>
              <a:rPr lang="en-US" b="1" dirty="0" smtClean="0"/>
              <a:t>Law in Reality</a:t>
            </a:r>
            <a:endParaRPr lang="en-A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105400" cy="3469248"/>
          </a:xfrm>
          <a:prstGeom prst="rect">
            <a:avLst/>
          </a:prstGeom>
        </p:spPr>
      </p:pic>
      <p:sp>
        <p:nvSpPr>
          <p:cNvPr id="360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09800"/>
            <a:ext cx="7620000" cy="3444875"/>
          </a:xfrm>
        </p:spPr>
        <p:txBody>
          <a:bodyPr>
            <a:normAutofit/>
          </a:bodyPr>
          <a:lstStyle/>
          <a:p>
            <a:endParaRPr lang="en-AU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609600"/>
            <a:ext cx="6799262" cy="1303337"/>
          </a:xfrm>
        </p:spPr>
        <p:txBody>
          <a:bodyPr/>
          <a:lstStyle/>
          <a:p>
            <a:r>
              <a:rPr lang="en-AU" b="1" dirty="0"/>
              <a:t>Fallacy: Low Power at Idle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09800"/>
            <a:ext cx="7620000" cy="344487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Look back at X4 power benchmark</a:t>
            </a:r>
          </a:p>
          <a:p>
            <a:pPr lvl="1"/>
            <a:r>
              <a:rPr lang="en-AU" dirty="0"/>
              <a:t>At 100% load: 295W</a:t>
            </a:r>
          </a:p>
          <a:p>
            <a:pPr lvl="1"/>
            <a:r>
              <a:rPr lang="en-AU" dirty="0"/>
              <a:t>At 50% load: 246W (83%)</a:t>
            </a:r>
          </a:p>
          <a:p>
            <a:pPr lvl="1"/>
            <a:r>
              <a:rPr lang="en-AU" dirty="0"/>
              <a:t>At 10% load: 180W (61%)</a:t>
            </a:r>
          </a:p>
          <a:p>
            <a:r>
              <a:rPr lang="en-AU" dirty="0"/>
              <a:t>Google data </a:t>
            </a:r>
            <a:r>
              <a:rPr lang="en-AU" dirty="0" err="1"/>
              <a:t>center</a:t>
            </a:r>
            <a:endParaRPr lang="en-AU" dirty="0"/>
          </a:p>
          <a:p>
            <a:pPr lvl="1"/>
            <a:r>
              <a:rPr lang="en-AU" dirty="0"/>
              <a:t>Mostly operates at 10% </a:t>
            </a:r>
            <a:r>
              <a:rPr lang="en-AU" dirty="0">
                <a:cs typeface="Arial" charset="0"/>
              </a:rPr>
              <a:t>– 50% load</a:t>
            </a:r>
          </a:p>
          <a:p>
            <a:pPr lvl="1"/>
            <a:r>
              <a:rPr lang="en-AU" dirty="0">
                <a:cs typeface="Arial" charset="0"/>
              </a:rPr>
              <a:t>At 100% load less than 1% of the time</a:t>
            </a:r>
          </a:p>
          <a:p>
            <a:r>
              <a:rPr lang="en-AU" dirty="0">
                <a:cs typeface="Arial" charset="0"/>
              </a:rPr>
              <a:t>Consider designing processors to make power proportional to load</a:t>
            </a:r>
          </a:p>
        </p:txBody>
      </p:sp>
    </p:spTree>
    <p:extLst>
      <p:ext uri="{BB962C8B-B14F-4D97-AF65-F5344CB8AC3E}">
        <p14:creationId xmlns:p14="http://schemas.microsoft.com/office/powerpoint/2010/main" val="15448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8259763" cy="6413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Pitfall: MIPS as a Performance Metric</a:t>
            </a:r>
            <a:endParaRPr lang="en-AU" b="1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1125538"/>
            <a:ext cx="8270875" cy="2087562"/>
          </a:xfrm>
        </p:spPr>
        <p:txBody>
          <a:bodyPr/>
          <a:lstStyle/>
          <a:p>
            <a:r>
              <a:rPr lang="en-US" dirty="0"/>
              <a:t>MIPS: Millions of Instructions Per Second</a:t>
            </a:r>
          </a:p>
          <a:p>
            <a:pPr lvl="1"/>
            <a:r>
              <a:rPr lang="en-US" dirty="0"/>
              <a:t>Doesn’t account for</a:t>
            </a:r>
          </a:p>
          <a:p>
            <a:pPr lvl="2"/>
            <a:r>
              <a:rPr lang="en-US" dirty="0"/>
              <a:t>Differences in ISAs between computers</a:t>
            </a:r>
          </a:p>
          <a:p>
            <a:pPr lvl="2"/>
            <a:r>
              <a:rPr lang="en-US" dirty="0"/>
              <a:t>Differences in complexity between </a:t>
            </a:r>
            <a:r>
              <a:rPr lang="en-US" dirty="0" smtClean="0"/>
              <a:t>instructions</a:t>
            </a:r>
          </a:p>
          <a:p>
            <a:pPr lvl="2"/>
            <a:endParaRPr lang="en-US" dirty="0"/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3200400"/>
          <a:ext cx="65563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4" imgW="3276360" imgH="1041120" progId="Equation.3">
                  <p:embed/>
                </p:oleObj>
              </mc:Choice>
              <mc:Fallback>
                <p:oleObj name="Equation" r:id="rId4" imgW="3276360" imgH="1041120" progId="Equation.3">
                  <p:embed/>
                  <p:pic>
                    <p:nvPicPr>
                      <p:cNvPr id="354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6556375" cy="2084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304800" y="5562600"/>
            <a:ext cx="82708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varies between programs on a given CPU</a:t>
            </a:r>
          </a:p>
        </p:txBody>
      </p:sp>
    </p:spTree>
    <p:extLst>
      <p:ext uri="{BB962C8B-B14F-4D97-AF65-F5344CB8AC3E}">
        <p14:creationId xmlns:p14="http://schemas.microsoft.com/office/powerpoint/2010/main" val="1925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609600"/>
            <a:ext cx="6799262" cy="1303337"/>
          </a:xfrm>
        </p:spPr>
        <p:txBody>
          <a:bodyPr/>
          <a:lstStyle/>
          <a:p>
            <a:r>
              <a:rPr lang="en-US" b="1" dirty="0"/>
              <a:t>Concluding Remarks</a:t>
            </a:r>
            <a:endParaRPr lang="en-AU" b="1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8153400" cy="3444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Cost/performance is improving</a:t>
            </a:r>
          </a:p>
          <a:p>
            <a:pPr lvl="1">
              <a:lnSpc>
                <a:spcPct val="90000"/>
              </a:lnSpc>
            </a:pPr>
            <a:r>
              <a:rPr lang="en-US" sz="2400" b="0" dirty="0"/>
              <a:t>Due to underlying technology development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Hierarchical layers of abstraction</a:t>
            </a:r>
          </a:p>
          <a:p>
            <a:pPr lvl="1">
              <a:lnSpc>
                <a:spcPct val="90000"/>
              </a:lnSpc>
            </a:pPr>
            <a:r>
              <a:rPr lang="en-US" sz="2400" b="0" dirty="0"/>
              <a:t>In both hardware and software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Instruction set architecture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The hardware/software interface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Execution time: </a:t>
            </a:r>
            <a:r>
              <a:rPr lang="en-US" sz="2800" dirty="0"/>
              <a:t>the best performance measure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Power is a limiting factor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C00000"/>
                </a:solidFill>
              </a:rPr>
              <a:t>parallelism </a:t>
            </a:r>
            <a:r>
              <a:rPr lang="en-US" sz="2400" dirty="0"/>
              <a:t>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11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0"/>
            <a:ext cx="6799262" cy="1303337"/>
          </a:xfrm>
        </p:spPr>
        <p:txBody>
          <a:bodyPr/>
          <a:lstStyle/>
          <a:p>
            <a:r>
              <a:rPr lang="en-US" b="1" dirty="0" smtClean="0"/>
              <a:t>In Lecture Review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2075145"/>
            <a:ext cx="7620000" cy="3444875"/>
          </a:xfrm>
        </p:spPr>
        <p:txBody>
          <a:bodyPr/>
          <a:lstStyle/>
          <a:p>
            <a:r>
              <a:rPr lang="en-US" dirty="0" smtClean="0"/>
              <a:t>We finished our coverage on Chapter 1</a:t>
            </a:r>
          </a:p>
          <a:p>
            <a:r>
              <a:rPr lang="en-US" dirty="0" smtClean="0"/>
              <a:t>We will have Quiz 1 on Friday, September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 smtClean="0"/>
              <a:t>We will begin </a:t>
            </a:r>
            <a:r>
              <a:rPr lang="en-US" dirty="0"/>
              <a:t>our coverage on </a:t>
            </a:r>
            <a:r>
              <a:rPr lang="en-US" dirty="0" smtClean="0"/>
              <a:t>Digital logic gates and expression now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6799262" cy="1303337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ALU in a MIPS Computer</a:t>
            </a:r>
          </a:p>
        </p:txBody>
      </p:sp>
      <p:graphicFrame>
        <p:nvGraphicFramePr>
          <p:cNvPr id="1026" name="Rectangle 3"/>
          <p:cNvGraphicFramePr>
            <a:graphicFrameLocks/>
          </p:cNvGraphicFramePr>
          <p:nvPr>
            <p:extLst/>
          </p:nvPr>
        </p:nvGraphicFramePr>
        <p:xfrm>
          <a:off x="1600200" y="20574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Image File" r:id="rId3" imgW="0" imgH="0" progId="JascPaintShopPhotoAlbumImage">
                  <p:embed/>
                </p:oleObj>
              </mc:Choice>
              <mc:Fallback>
                <p:oleObj name="Image File" r:id="rId3" imgW="0" imgH="0" progId="JascPaintShopPhotoAlbumImage">
                  <p:embed/>
                  <p:pic>
                    <p:nvPicPr>
                      <p:cNvPr id="1026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21~Figure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338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05601" y="4495802"/>
            <a:ext cx="1905001" cy="1058863"/>
            <a:chOff x="4224" y="2832"/>
            <a:chExt cx="1200" cy="667"/>
          </a:xfrm>
        </p:grpSpPr>
        <p:sp>
          <p:nvSpPr>
            <p:cNvPr id="1030" name="Line 5"/>
            <p:cNvSpPr>
              <a:spLocks noChangeShapeType="1"/>
            </p:cNvSpPr>
            <p:nvPr/>
          </p:nvSpPr>
          <p:spPr bwMode="auto">
            <a:xfrm flipH="1" flipV="1">
              <a:off x="4224" y="2832"/>
              <a:ext cx="912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Text Box 6"/>
            <p:cNvSpPr txBox="1">
              <a:spLocks noChangeArrowheads="1"/>
            </p:cNvSpPr>
            <p:nvPr/>
          </p:nvSpPr>
          <p:spPr bwMode="auto">
            <a:xfrm>
              <a:off x="4944" y="3260"/>
              <a:ext cx="48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9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457200"/>
            <a:ext cx="6799262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Digital Logic</a:t>
            </a:r>
          </a:p>
        </p:txBody>
      </p:sp>
      <p:sp>
        <p:nvSpPr>
          <p:cNvPr id="717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60537"/>
            <a:ext cx="7543800" cy="34448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smtClean="0"/>
              <a:t>An signal can be defined as an information variable represented by physical quantity. </a:t>
            </a:r>
          </a:p>
          <a:p>
            <a:pPr eaLnBrk="1" hangingPunct="1"/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digital</a:t>
            </a:r>
            <a:r>
              <a:rPr lang="en-US" sz="2400" dirty="0" smtClean="0"/>
              <a:t> systems, the variable takes on discrete values.   </a:t>
            </a:r>
          </a:p>
          <a:p>
            <a:pPr eaLnBrk="1" hangingPunct="1"/>
            <a:r>
              <a:rPr lang="en-US" sz="2400" dirty="0" smtClean="0"/>
              <a:t>Two level, or binary values are the most prevalent values in modern computers. </a:t>
            </a:r>
          </a:p>
          <a:p>
            <a:pPr eaLnBrk="1" hangingPunct="1"/>
            <a:r>
              <a:rPr lang="en-US" sz="2400" dirty="0" smtClean="0"/>
              <a:t>Binary values are represented abstractly by:</a:t>
            </a:r>
          </a:p>
          <a:p>
            <a:pPr lvl="1" eaLnBrk="1" hangingPunct="1"/>
            <a:r>
              <a:rPr lang="en-US" sz="2000" dirty="0" smtClean="0"/>
              <a:t> digits </a:t>
            </a:r>
            <a:r>
              <a:rPr lang="en-US" sz="2000" b="1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1</a:t>
            </a:r>
          </a:p>
          <a:p>
            <a:pPr lvl="1" eaLnBrk="1" hangingPunct="1"/>
            <a:r>
              <a:rPr lang="en-US" sz="2000" dirty="0" smtClean="0"/>
              <a:t> words (symbols) </a:t>
            </a:r>
            <a:r>
              <a:rPr lang="en-US" sz="2000" b="1" dirty="0" smtClean="0">
                <a:solidFill>
                  <a:srgbClr val="C00000"/>
                </a:solidFill>
              </a:rPr>
              <a:t>False (F)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True (T)</a:t>
            </a:r>
          </a:p>
          <a:p>
            <a:pPr lvl="1" eaLnBrk="1" hangingPunct="1"/>
            <a:r>
              <a:rPr lang="en-US" sz="2000" dirty="0" smtClean="0"/>
              <a:t> words (symbols) </a:t>
            </a:r>
            <a:r>
              <a:rPr lang="en-US" sz="2000" b="1" dirty="0" smtClean="0">
                <a:solidFill>
                  <a:srgbClr val="C00000"/>
                </a:solidFill>
              </a:rPr>
              <a:t>Low (L)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b="1" dirty="0" smtClean="0">
                <a:solidFill>
                  <a:srgbClr val="C00000"/>
                </a:solidFill>
              </a:rPr>
              <a:t>igh (H) </a:t>
            </a:r>
          </a:p>
          <a:p>
            <a:pPr lvl="1" eaLnBrk="1" hangingPunct="1"/>
            <a:r>
              <a:rPr lang="en-US" sz="2000" dirty="0" smtClean="0"/>
              <a:t> and words </a:t>
            </a:r>
            <a:r>
              <a:rPr lang="en-US" sz="2000" b="1" dirty="0" smtClean="0">
                <a:solidFill>
                  <a:srgbClr val="C00000"/>
                </a:solidFill>
              </a:rPr>
              <a:t>On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Off</a:t>
            </a:r>
            <a:r>
              <a:rPr lang="en-US" sz="2000" dirty="0" smtClean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1617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6798735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2362200"/>
            <a:ext cx="8001000" cy="3657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We </a:t>
            </a:r>
            <a:r>
              <a:rPr lang="en-US" sz="8000" dirty="0" smtClean="0"/>
              <a:t>discussed Computer </a:t>
            </a:r>
            <a:r>
              <a:rPr lang="en-US" sz="8000" dirty="0" smtClean="0"/>
              <a:t>performance. </a:t>
            </a:r>
            <a:endParaRPr lang="en-US" sz="8000" dirty="0" smtClean="0"/>
          </a:p>
          <a:p>
            <a:r>
              <a:rPr lang="en-US" sz="8000" dirty="0"/>
              <a:t>W</a:t>
            </a:r>
            <a:r>
              <a:rPr lang="en-US" sz="8000" dirty="0" smtClean="0"/>
              <a:t>ill continue to cover computer performance today</a:t>
            </a:r>
          </a:p>
          <a:p>
            <a:r>
              <a:rPr lang="en-US" sz="8000" dirty="0" smtClean="0"/>
              <a:t>Will learn: </a:t>
            </a:r>
            <a:endParaRPr lang="en-US" sz="8000" dirty="0"/>
          </a:p>
          <a:p>
            <a:pPr lvl="1"/>
            <a:r>
              <a:rPr lang="en-AU" sz="8000" b="1" dirty="0" smtClean="0">
                <a:solidFill>
                  <a:srgbClr val="C00000"/>
                </a:solidFill>
              </a:rPr>
              <a:t>Integrated </a:t>
            </a:r>
            <a:r>
              <a:rPr lang="en-AU" sz="8000" b="1" dirty="0" smtClean="0">
                <a:solidFill>
                  <a:srgbClr val="C00000"/>
                </a:solidFill>
              </a:rPr>
              <a:t>Circuit (IC) </a:t>
            </a:r>
            <a:r>
              <a:rPr lang="en-AU" sz="8000" b="1" dirty="0">
                <a:solidFill>
                  <a:srgbClr val="C00000"/>
                </a:solidFill>
              </a:rPr>
              <a:t>Cost</a:t>
            </a:r>
            <a:endParaRPr lang="en-US" sz="8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8000" b="1" dirty="0" smtClean="0">
                <a:solidFill>
                  <a:srgbClr val="C00000"/>
                </a:solidFill>
              </a:rPr>
              <a:t>Logic gates and expression</a:t>
            </a:r>
          </a:p>
          <a:p>
            <a:r>
              <a:rPr lang="en-US" sz="8000" dirty="0" smtClean="0">
                <a:solidFill>
                  <a:schemeClr val="tx1"/>
                </a:solidFill>
              </a:rPr>
              <a:t>Homework #1 </a:t>
            </a:r>
            <a:r>
              <a:rPr lang="en-US" sz="8000" dirty="0" smtClean="0">
                <a:solidFill>
                  <a:schemeClr val="tx1"/>
                </a:solidFill>
              </a:rPr>
              <a:t>is posted </a:t>
            </a:r>
            <a:r>
              <a:rPr lang="en-US" sz="8000" dirty="0" smtClean="0">
                <a:solidFill>
                  <a:schemeClr val="tx1"/>
                </a:solidFill>
              </a:rPr>
              <a:t>on </a:t>
            </a:r>
            <a:r>
              <a:rPr lang="en-US" sz="8000" dirty="0" smtClean="0">
                <a:solidFill>
                  <a:schemeClr val="tx1"/>
                </a:solidFill>
              </a:rPr>
              <a:t>blackboard, </a:t>
            </a:r>
            <a:r>
              <a:rPr lang="en-US" sz="8000" dirty="0" smtClean="0">
                <a:solidFill>
                  <a:schemeClr val="tx1"/>
                </a:solidFill>
              </a:rPr>
              <a:t>which will due on </a:t>
            </a:r>
            <a:r>
              <a:rPr lang="en-US" sz="8000" b="1" dirty="0" smtClean="0">
                <a:solidFill>
                  <a:srgbClr val="C00000"/>
                </a:solidFill>
              </a:rPr>
              <a:t>Wednesday, Sept. </a:t>
            </a:r>
            <a:r>
              <a:rPr lang="en-US" sz="8000" b="1" dirty="0">
                <a:solidFill>
                  <a:srgbClr val="C00000"/>
                </a:solidFill>
              </a:rPr>
              <a:t>5</a:t>
            </a:r>
            <a:r>
              <a:rPr lang="en-US" sz="8000" b="1" dirty="0" smtClean="0">
                <a:solidFill>
                  <a:srgbClr val="C00000"/>
                </a:solidFill>
              </a:rPr>
              <a:t> at the beginning of the lecture (Hard Copy) </a:t>
            </a:r>
            <a:r>
              <a:rPr lang="en-US" sz="8000" dirty="0" smtClean="0">
                <a:solidFill>
                  <a:schemeClr val="tx1"/>
                </a:solidFill>
              </a:rPr>
              <a:t>  </a:t>
            </a:r>
            <a:endParaRPr lang="en-US" sz="8000" dirty="0" smtClean="0">
              <a:solidFill>
                <a:srgbClr val="FF0000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We will have our </a:t>
            </a:r>
            <a:r>
              <a:rPr lang="en-US" sz="8000" b="1" dirty="0" smtClean="0">
                <a:solidFill>
                  <a:srgbClr val="C00000"/>
                </a:solidFill>
              </a:rPr>
              <a:t>first Quiz on Friday, Sept. 9, 2018, which will be on Lectures 1, 2, 3 and </a:t>
            </a:r>
            <a:r>
              <a:rPr lang="en-US" sz="8000" b="1" dirty="0" smtClean="0">
                <a:solidFill>
                  <a:srgbClr val="C00000"/>
                </a:solidFill>
              </a:rPr>
              <a:t>4</a:t>
            </a:r>
          </a:p>
          <a:p>
            <a:r>
              <a:rPr lang="en-US" sz="8000" dirty="0" smtClean="0">
                <a:solidFill>
                  <a:schemeClr val="tx1"/>
                </a:solidFill>
              </a:rPr>
              <a:t>No class on </a:t>
            </a:r>
            <a:r>
              <a:rPr lang="en-US" sz="8000" b="1" dirty="0" smtClean="0">
                <a:solidFill>
                  <a:srgbClr val="C00000"/>
                </a:solidFill>
              </a:rPr>
              <a:t>Monday, Sept. 3, 2018</a:t>
            </a:r>
            <a:r>
              <a:rPr lang="en-US" sz="8000" dirty="0" smtClean="0">
                <a:solidFill>
                  <a:schemeClr val="tx1"/>
                </a:solidFill>
              </a:rPr>
              <a:t>, labor day </a:t>
            </a:r>
            <a:endParaRPr lang="en-US" sz="8000" dirty="0" smtClean="0">
              <a:solidFill>
                <a:schemeClr val="tx1"/>
              </a:solidFill>
            </a:endParaRPr>
          </a:p>
          <a:p>
            <a:endParaRPr lang="en-US" sz="64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Dark downward diagonal"/>
          <p:cNvSpPr>
            <a:spLocks noChangeArrowheads="1"/>
          </p:cNvSpPr>
          <p:nvPr/>
        </p:nvSpPr>
        <p:spPr bwMode="auto">
          <a:xfrm>
            <a:off x="4789488" y="3970338"/>
            <a:ext cx="1784350" cy="1481137"/>
          </a:xfrm>
          <a:prstGeom prst="rect">
            <a:avLst/>
          </a:prstGeom>
          <a:pattFill prst="dkDnDiag">
            <a:fgClr>
              <a:srgbClr val="33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 descr="Dark downward diagonal"/>
          <p:cNvSpPr>
            <a:spLocks noChangeArrowheads="1"/>
          </p:cNvSpPr>
          <p:nvPr/>
        </p:nvSpPr>
        <p:spPr bwMode="auto">
          <a:xfrm>
            <a:off x="4783138" y="1858963"/>
            <a:ext cx="1784350" cy="1481137"/>
          </a:xfrm>
          <a:prstGeom prst="rect">
            <a:avLst/>
          </a:prstGeom>
          <a:pattFill prst="dkDnDiag">
            <a:fgClr>
              <a:srgbClr val="33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 descr="Dark downward diagonal"/>
          <p:cNvSpPr>
            <a:spLocks noChangeArrowheads="1"/>
          </p:cNvSpPr>
          <p:nvPr/>
        </p:nvSpPr>
        <p:spPr bwMode="auto">
          <a:xfrm>
            <a:off x="1719263" y="4573588"/>
            <a:ext cx="1784350" cy="914400"/>
          </a:xfrm>
          <a:prstGeom prst="rect">
            <a:avLst/>
          </a:prstGeom>
          <a:pattFill prst="dkDnDiag">
            <a:fgClr>
              <a:srgbClr val="33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 descr="Dark downward diagonal"/>
          <p:cNvSpPr>
            <a:spLocks noChangeArrowheads="1"/>
          </p:cNvSpPr>
          <p:nvPr/>
        </p:nvSpPr>
        <p:spPr bwMode="auto">
          <a:xfrm>
            <a:off x="1712913" y="1852613"/>
            <a:ext cx="1784350" cy="914400"/>
          </a:xfrm>
          <a:prstGeom prst="rect">
            <a:avLst/>
          </a:prstGeom>
          <a:pattFill prst="dkDnDiag">
            <a:fgClr>
              <a:srgbClr val="33CC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65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38112" y="429419"/>
            <a:ext cx="8924926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/>
              <a:t>Signal Example – Physical Quantity: Voltage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1" y="3444875"/>
            <a:ext cx="2684463" cy="946150"/>
            <a:chOff x="3648" y="2448"/>
            <a:chExt cx="1691" cy="596"/>
          </a:xfrm>
        </p:grpSpPr>
        <p:sp>
          <p:nvSpPr>
            <p:cNvPr id="8233" name="Text Box 8"/>
            <p:cNvSpPr txBox="1">
              <a:spLocks noChangeArrowheads="1"/>
            </p:cNvSpPr>
            <p:nvPr/>
          </p:nvSpPr>
          <p:spPr bwMode="auto">
            <a:xfrm>
              <a:off x="4043" y="2448"/>
              <a:ext cx="12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Threshold Region</a:t>
              </a:r>
            </a:p>
          </p:txBody>
        </p:sp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H="1">
              <a:off x="3648" y="249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" name="Freeform 10"/>
          <p:cNvSpPr>
            <a:spLocks/>
          </p:cNvSpPr>
          <p:nvPr/>
        </p:nvSpPr>
        <p:spPr bwMode="auto">
          <a:xfrm>
            <a:off x="1701800" y="1828800"/>
            <a:ext cx="1800225" cy="942975"/>
          </a:xfrm>
          <a:custGeom>
            <a:avLst/>
            <a:gdLst>
              <a:gd name="T0" fmla="*/ 0 w 1134"/>
              <a:gd name="T1" fmla="*/ 0 h 594"/>
              <a:gd name="T2" fmla="*/ 2147483647 w 1134"/>
              <a:gd name="T3" fmla="*/ 0 h 594"/>
              <a:gd name="T4" fmla="*/ 2147483647 w 1134"/>
              <a:gd name="T5" fmla="*/ 2147483647 h 594"/>
              <a:gd name="T6" fmla="*/ 0 w 1134"/>
              <a:gd name="T7" fmla="*/ 2147483647 h 594"/>
              <a:gd name="T8" fmla="*/ 0 w 1134"/>
              <a:gd name="T9" fmla="*/ 0 h 594"/>
              <a:gd name="T10" fmla="*/ 0 w 1134"/>
              <a:gd name="T11" fmla="*/ 0 h 594"/>
              <a:gd name="T12" fmla="*/ 0 w 1134"/>
              <a:gd name="T13" fmla="*/ 0 h 5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4"/>
              <a:gd name="T22" fmla="*/ 0 h 594"/>
              <a:gd name="T23" fmla="*/ 1134 w 1134"/>
              <a:gd name="T24" fmla="*/ 594 h 5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4" h="594">
                <a:moveTo>
                  <a:pt x="0" y="0"/>
                </a:moveTo>
                <a:lnTo>
                  <a:pt x="1134" y="0"/>
                </a:lnTo>
                <a:lnTo>
                  <a:pt x="1134" y="594"/>
                </a:lnTo>
                <a:lnTo>
                  <a:pt x="0" y="594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Freeform 11"/>
          <p:cNvSpPr>
            <a:spLocks/>
          </p:cNvSpPr>
          <p:nvPr/>
        </p:nvSpPr>
        <p:spPr bwMode="auto">
          <a:xfrm>
            <a:off x="1701800" y="4572000"/>
            <a:ext cx="1800225" cy="901700"/>
          </a:xfrm>
          <a:custGeom>
            <a:avLst/>
            <a:gdLst>
              <a:gd name="T0" fmla="*/ 0 w 1134"/>
              <a:gd name="T1" fmla="*/ 0 h 568"/>
              <a:gd name="T2" fmla="*/ 2147483647 w 1134"/>
              <a:gd name="T3" fmla="*/ 0 h 568"/>
              <a:gd name="T4" fmla="*/ 2147483647 w 1134"/>
              <a:gd name="T5" fmla="*/ 2147483647 h 568"/>
              <a:gd name="T6" fmla="*/ 0 w 1134"/>
              <a:gd name="T7" fmla="*/ 2147483647 h 568"/>
              <a:gd name="T8" fmla="*/ 0 w 1134"/>
              <a:gd name="T9" fmla="*/ 0 h 568"/>
              <a:gd name="T10" fmla="*/ 0 w 1134"/>
              <a:gd name="T11" fmla="*/ 0 h 568"/>
              <a:gd name="T12" fmla="*/ 0 w 1134"/>
              <a:gd name="T13" fmla="*/ 0 h 5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4"/>
              <a:gd name="T22" fmla="*/ 0 h 568"/>
              <a:gd name="T23" fmla="*/ 1134 w 1134"/>
              <a:gd name="T24" fmla="*/ 568 h 5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4" h="568">
                <a:moveTo>
                  <a:pt x="0" y="0"/>
                </a:moveTo>
                <a:lnTo>
                  <a:pt x="1134" y="0"/>
                </a:lnTo>
                <a:lnTo>
                  <a:pt x="1134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3898900" y="1941513"/>
            <a:ext cx="5857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5.0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3898900" y="2587625"/>
            <a:ext cx="5857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4.0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3898900" y="3195638"/>
            <a:ext cx="5857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3.0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3898900" y="3795713"/>
            <a:ext cx="5857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2.0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3898900" y="4391025"/>
            <a:ext cx="5857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1.0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3898900" y="4995863"/>
            <a:ext cx="5857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0.0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08" name="Freeform 18"/>
          <p:cNvSpPr>
            <a:spLocks/>
          </p:cNvSpPr>
          <p:nvPr/>
        </p:nvSpPr>
        <p:spPr bwMode="auto">
          <a:xfrm>
            <a:off x="4749800" y="3971925"/>
            <a:ext cx="1844675" cy="1501775"/>
          </a:xfrm>
          <a:custGeom>
            <a:avLst/>
            <a:gdLst>
              <a:gd name="T0" fmla="*/ 0 w 1162"/>
              <a:gd name="T1" fmla="*/ 0 h 946"/>
              <a:gd name="T2" fmla="*/ 2147483647 w 1162"/>
              <a:gd name="T3" fmla="*/ 0 h 946"/>
              <a:gd name="T4" fmla="*/ 2147483647 w 1162"/>
              <a:gd name="T5" fmla="*/ 2147483647 h 946"/>
              <a:gd name="T6" fmla="*/ 0 w 1162"/>
              <a:gd name="T7" fmla="*/ 2147483647 h 946"/>
              <a:gd name="T8" fmla="*/ 0 w 1162"/>
              <a:gd name="T9" fmla="*/ 0 h 946"/>
              <a:gd name="T10" fmla="*/ 0 w 1162"/>
              <a:gd name="T11" fmla="*/ 0 h 946"/>
              <a:gd name="T12" fmla="*/ 0 w 1162"/>
              <a:gd name="T13" fmla="*/ 0 h 9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62"/>
              <a:gd name="T22" fmla="*/ 0 h 946"/>
              <a:gd name="T23" fmla="*/ 1162 w 1162"/>
              <a:gd name="T24" fmla="*/ 946 h 9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62" h="946">
                <a:moveTo>
                  <a:pt x="0" y="0"/>
                </a:moveTo>
                <a:lnTo>
                  <a:pt x="1162" y="0"/>
                </a:lnTo>
                <a:lnTo>
                  <a:pt x="1162" y="946"/>
                </a:lnTo>
                <a:lnTo>
                  <a:pt x="0" y="946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3521075" y="2130425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4451350" y="2130425"/>
            <a:ext cx="298450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3521075" y="2771775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4451350" y="2771775"/>
            <a:ext cx="298450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3521075" y="3371850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4451350" y="3371850"/>
            <a:ext cx="298450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4451350" y="3971925"/>
            <a:ext cx="298450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4451350" y="5172075"/>
            <a:ext cx="298450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3521075" y="5172075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3521075" y="4572000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3521075" y="3971925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Rectangle 30"/>
          <p:cNvSpPr>
            <a:spLocks noChangeArrowheads="1"/>
          </p:cNvSpPr>
          <p:nvPr/>
        </p:nvSpPr>
        <p:spPr bwMode="auto">
          <a:xfrm>
            <a:off x="3752850" y="5495925"/>
            <a:ext cx="9001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Volts</a:t>
            </a:r>
            <a:endParaRPr lang="en-US" b="1">
              <a:solidFill>
                <a:schemeClr val="accent2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81025" y="2301875"/>
            <a:ext cx="1014413" cy="2728913"/>
            <a:chOff x="174" y="1728"/>
            <a:chExt cx="639" cy="1719"/>
          </a:xfrm>
        </p:grpSpPr>
        <p:sp>
          <p:nvSpPr>
            <p:cNvPr id="8231" name="Rectangle 32"/>
            <p:cNvSpPr>
              <a:spLocks noChangeArrowheads="1"/>
            </p:cNvSpPr>
            <p:nvPr/>
          </p:nvSpPr>
          <p:spPr bwMode="auto">
            <a:xfrm>
              <a:off x="174" y="1728"/>
              <a:ext cx="63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700">
                  <a:solidFill>
                    <a:srgbClr val="00A0C6"/>
                  </a:solidFill>
                  <a:latin typeface="TimesTen" pitchFamily="18" charset="0"/>
                </a:rPr>
                <a:t>HIGH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8232" name="Rectangle 33"/>
            <p:cNvSpPr>
              <a:spLocks noChangeArrowheads="1"/>
            </p:cNvSpPr>
            <p:nvPr/>
          </p:nvSpPr>
          <p:spPr bwMode="auto">
            <a:xfrm>
              <a:off x="195" y="3188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700" dirty="0">
                  <a:solidFill>
                    <a:srgbClr val="00A0C6"/>
                  </a:solidFill>
                  <a:latin typeface="TimesTen" pitchFamily="18" charset="0"/>
                </a:rPr>
                <a:t>LOW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723063" y="2301875"/>
            <a:ext cx="1014412" cy="2776538"/>
            <a:chOff x="4043" y="1728"/>
            <a:chExt cx="639" cy="1749"/>
          </a:xfrm>
        </p:grpSpPr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4043" y="1728"/>
              <a:ext cx="63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700">
                  <a:solidFill>
                    <a:srgbClr val="00A0C6"/>
                  </a:solidFill>
                  <a:latin typeface="TimesTen" pitchFamily="18" charset="0"/>
                </a:rPr>
                <a:t>HIGH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4047" y="3218"/>
              <a:ext cx="59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700">
                  <a:solidFill>
                    <a:srgbClr val="00A0C6"/>
                  </a:solidFill>
                  <a:latin typeface="TimesTen" pitchFamily="18" charset="0"/>
                </a:rPr>
                <a:t>LOW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8223" name="Freeform 37"/>
          <p:cNvSpPr>
            <a:spLocks/>
          </p:cNvSpPr>
          <p:nvPr/>
        </p:nvSpPr>
        <p:spPr bwMode="auto">
          <a:xfrm>
            <a:off x="1701800" y="1828800"/>
            <a:ext cx="1800225" cy="3644900"/>
          </a:xfrm>
          <a:custGeom>
            <a:avLst/>
            <a:gdLst>
              <a:gd name="T0" fmla="*/ 0 w 1134"/>
              <a:gd name="T1" fmla="*/ 0 h 2296"/>
              <a:gd name="T2" fmla="*/ 2147483647 w 1134"/>
              <a:gd name="T3" fmla="*/ 0 h 2296"/>
              <a:gd name="T4" fmla="*/ 2147483647 w 1134"/>
              <a:gd name="T5" fmla="*/ 2147483647 h 2296"/>
              <a:gd name="T6" fmla="*/ 0 w 1134"/>
              <a:gd name="T7" fmla="*/ 2147483647 h 2296"/>
              <a:gd name="T8" fmla="*/ 0 w 1134"/>
              <a:gd name="T9" fmla="*/ 0 h 2296"/>
              <a:gd name="T10" fmla="*/ 0 w 1134"/>
              <a:gd name="T11" fmla="*/ 0 h 2296"/>
              <a:gd name="T12" fmla="*/ 0 w 1134"/>
              <a:gd name="T13" fmla="*/ 0 h 2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4"/>
              <a:gd name="T22" fmla="*/ 0 h 2296"/>
              <a:gd name="T23" fmla="*/ 1134 w 1134"/>
              <a:gd name="T24" fmla="*/ 2296 h 2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4" h="2296">
                <a:moveTo>
                  <a:pt x="0" y="0"/>
                </a:moveTo>
                <a:lnTo>
                  <a:pt x="1134" y="0"/>
                </a:lnTo>
                <a:lnTo>
                  <a:pt x="1134" y="2296"/>
                </a:lnTo>
                <a:lnTo>
                  <a:pt x="0" y="2296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Freeform 38"/>
          <p:cNvSpPr>
            <a:spLocks/>
          </p:cNvSpPr>
          <p:nvPr/>
        </p:nvSpPr>
        <p:spPr bwMode="auto">
          <a:xfrm>
            <a:off x="4749800" y="1828800"/>
            <a:ext cx="1844675" cy="1543050"/>
          </a:xfrm>
          <a:custGeom>
            <a:avLst/>
            <a:gdLst>
              <a:gd name="T0" fmla="*/ 0 w 1162"/>
              <a:gd name="T1" fmla="*/ 0 h 972"/>
              <a:gd name="T2" fmla="*/ 2147483647 w 1162"/>
              <a:gd name="T3" fmla="*/ 0 h 972"/>
              <a:gd name="T4" fmla="*/ 2147483647 w 1162"/>
              <a:gd name="T5" fmla="*/ 2147483647 h 972"/>
              <a:gd name="T6" fmla="*/ 0 w 1162"/>
              <a:gd name="T7" fmla="*/ 2147483647 h 972"/>
              <a:gd name="T8" fmla="*/ 0 w 1162"/>
              <a:gd name="T9" fmla="*/ 0 h 972"/>
              <a:gd name="T10" fmla="*/ 0 w 1162"/>
              <a:gd name="T11" fmla="*/ 0 h 972"/>
              <a:gd name="T12" fmla="*/ 0 w 1162"/>
              <a:gd name="T13" fmla="*/ 0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62"/>
              <a:gd name="T22" fmla="*/ 0 h 972"/>
              <a:gd name="T23" fmla="*/ 1162 w 1162"/>
              <a:gd name="T24" fmla="*/ 972 h 9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62" h="972">
                <a:moveTo>
                  <a:pt x="0" y="0"/>
                </a:moveTo>
                <a:lnTo>
                  <a:pt x="1162" y="0"/>
                </a:lnTo>
                <a:lnTo>
                  <a:pt x="1162" y="972"/>
                </a:lnTo>
                <a:lnTo>
                  <a:pt x="0" y="972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Freeform 39"/>
          <p:cNvSpPr>
            <a:spLocks/>
          </p:cNvSpPr>
          <p:nvPr/>
        </p:nvSpPr>
        <p:spPr bwMode="auto">
          <a:xfrm>
            <a:off x="4749800" y="1828800"/>
            <a:ext cx="1844675" cy="3644900"/>
          </a:xfrm>
          <a:custGeom>
            <a:avLst/>
            <a:gdLst>
              <a:gd name="T0" fmla="*/ 0 w 1162"/>
              <a:gd name="T1" fmla="*/ 0 h 2296"/>
              <a:gd name="T2" fmla="*/ 2147483647 w 1162"/>
              <a:gd name="T3" fmla="*/ 0 h 2296"/>
              <a:gd name="T4" fmla="*/ 2147483647 w 1162"/>
              <a:gd name="T5" fmla="*/ 2147483647 h 2296"/>
              <a:gd name="T6" fmla="*/ 0 w 1162"/>
              <a:gd name="T7" fmla="*/ 2147483647 h 2296"/>
              <a:gd name="T8" fmla="*/ 0 w 1162"/>
              <a:gd name="T9" fmla="*/ 0 h 2296"/>
              <a:gd name="T10" fmla="*/ 0 w 1162"/>
              <a:gd name="T11" fmla="*/ 0 h 2296"/>
              <a:gd name="T12" fmla="*/ 0 w 1162"/>
              <a:gd name="T13" fmla="*/ 0 h 2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62"/>
              <a:gd name="T22" fmla="*/ 0 h 2296"/>
              <a:gd name="T23" fmla="*/ 1162 w 1162"/>
              <a:gd name="T24" fmla="*/ 2296 h 2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62" h="2296">
                <a:moveTo>
                  <a:pt x="0" y="0"/>
                </a:moveTo>
                <a:lnTo>
                  <a:pt x="1162" y="0"/>
                </a:lnTo>
                <a:lnTo>
                  <a:pt x="1162" y="2296"/>
                </a:lnTo>
                <a:lnTo>
                  <a:pt x="0" y="2296"/>
                </a:lnTo>
                <a:lnTo>
                  <a:pt x="0" y="0"/>
                </a:lnTo>
                <a:close/>
              </a:path>
            </a:pathLst>
          </a:cu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Rectangle 40"/>
          <p:cNvSpPr>
            <a:spLocks noChangeArrowheads="1"/>
          </p:cNvSpPr>
          <p:nvPr/>
        </p:nvSpPr>
        <p:spPr bwMode="auto">
          <a:xfrm>
            <a:off x="1839913" y="1370013"/>
            <a:ext cx="150971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Ten" pitchFamily="18" charset="0"/>
              </a:rPr>
              <a:t>OUTPUT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227" name="Rectangle 41"/>
          <p:cNvSpPr>
            <a:spLocks noChangeArrowheads="1"/>
          </p:cNvSpPr>
          <p:nvPr/>
        </p:nvSpPr>
        <p:spPr bwMode="auto">
          <a:xfrm>
            <a:off x="5108575" y="1370013"/>
            <a:ext cx="11668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700">
                <a:solidFill>
                  <a:srgbClr val="000000"/>
                </a:solidFill>
                <a:latin typeface="TimesTen" pitchFamily="18" charset="0"/>
              </a:rPr>
              <a:t>INPUT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228" name="Line 42"/>
          <p:cNvSpPr>
            <a:spLocks noChangeShapeType="1"/>
          </p:cNvSpPr>
          <p:nvPr/>
        </p:nvSpPr>
        <p:spPr bwMode="auto">
          <a:xfrm>
            <a:off x="4492625" y="4572000"/>
            <a:ext cx="257175" cy="1588"/>
          </a:xfrm>
          <a:prstGeom prst="line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2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Combination and Sequential Logic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848600" cy="3444875"/>
          </a:xfrm>
        </p:spPr>
        <p:txBody>
          <a:bodyPr/>
          <a:lstStyle/>
          <a:p>
            <a:pPr eaLnBrk="1" hangingPunct="1"/>
            <a:r>
              <a:rPr lang="en-US" b="0" dirty="0" smtClean="0"/>
              <a:t>Digital logic circuit can be classified into the following two categories:</a:t>
            </a:r>
          </a:p>
          <a:p>
            <a:pPr lvl="1" eaLnBrk="1" hangingPunct="1"/>
            <a:r>
              <a:rPr lang="en-US" b="1" dirty="0" smtClean="0">
                <a:solidFill>
                  <a:srgbClr val="C00000"/>
                </a:solidFill>
              </a:rPr>
              <a:t>Combinational Logic</a:t>
            </a:r>
            <a:r>
              <a:rPr lang="en-US" b="0" dirty="0" smtClean="0"/>
              <a:t>: logic circuit without memory.</a:t>
            </a:r>
          </a:p>
          <a:p>
            <a:pPr lvl="1" eaLnBrk="1" hangingPunct="1"/>
            <a:r>
              <a:rPr lang="en-US" b="1" dirty="0" smtClean="0">
                <a:solidFill>
                  <a:srgbClr val="C00000"/>
                </a:solidFill>
              </a:rPr>
              <a:t>Sequential Logic</a:t>
            </a:r>
            <a:r>
              <a:rPr lang="en-US" b="0" dirty="0" smtClean="0"/>
              <a:t>: logic circuit with memory.</a:t>
            </a:r>
          </a:p>
          <a:p>
            <a:pPr eaLnBrk="1" hangingPunct="1"/>
            <a:r>
              <a:rPr lang="en-US" b="0" dirty="0" smtClean="0"/>
              <a:t>We need both of combinational and sequential circuit to build computer system.</a:t>
            </a:r>
          </a:p>
          <a:p>
            <a:pPr eaLnBrk="1" hangingPunct="1"/>
            <a:r>
              <a:rPr lang="en-US" b="0" dirty="0" smtClean="0"/>
              <a:t>We will cover combinational logic the first.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1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4668" y="226746"/>
            <a:ext cx="8085931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Basic Logic Gates (Functions)</a:t>
            </a:r>
          </a:p>
        </p:txBody>
      </p:sp>
      <p:sp>
        <p:nvSpPr>
          <p:cNvPr id="64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90433" y="1295400"/>
            <a:ext cx="83820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AND Gate</a:t>
            </a:r>
          </a:p>
          <a:p>
            <a:pPr lvl="1" eaLnBrk="1" hangingPunct="1"/>
            <a:r>
              <a:rPr lang="en-US" dirty="0" smtClean="0"/>
              <a:t>outputs 1 only if </a:t>
            </a:r>
            <a:r>
              <a:rPr lang="en-US" b="1" dirty="0" smtClean="0">
                <a:solidFill>
                  <a:srgbClr val="C00000"/>
                </a:solidFill>
              </a:rPr>
              <a:t>both</a:t>
            </a:r>
            <a:r>
              <a:rPr lang="en-US" dirty="0" smtClean="0"/>
              <a:t> inputs are 1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OR Gate</a:t>
            </a:r>
          </a:p>
          <a:p>
            <a:pPr lvl="1" eaLnBrk="1" hangingPunct="1"/>
            <a:r>
              <a:rPr lang="en-US" dirty="0" smtClean="0"/>
              <a:t>outputs 1 if </a:t>
            </a:r>
            <a:r>
              <a:rPr lang="en-US" b="1" dirty="0" smtClean="0">
                <a:solidFill>
                  <a:srgbClr val="C00000"/>
                </a:solidFill>
              </a:rPr>
              <a:t>at least one </a:t>
            </a:r>
            <a:r>
              <a:rPr lang="en-US" dirty="0" smtClean="0"/>
              <a:t>input is 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 Gate</a:t>
            </a:r>
          </a:p>
          <a:p>
            <a:pPr lvl="1" eaLnBrk="1" hangingPunct="1"/>
            <a:r>
              <a:rPr lang="en-US" dirty="0" smtClean="0"/>
              <a:t>outputs 1 if input is 0 and outputs 0 if input is 1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352800" y="2362200"/>
            <a:ext cx="1905000" cy="823913"/>
            <a:chOff x="2112" y="1488"/>
            <a:chExt cx="1200" cy="519"/>
          </a:xfrm>
        </p:grpSpPr>
        <p:sp>
          <p:nvSpPr>
            <p:cNvPr id="10260" name="AutoShape 4"/>
            <p:cNvSpPr>
              <a:spLocks noChangeArrowheads="1"/>
            </p:cNvSpPr>
            <p:nvPr/>
          </p:nvSpPr>
          <p:spPr bwMode="auto">
            <a:xfrm>
              <a:off x="2592" y="1632"/>
              <a:ext cx="288" cy="240"/>
            </a:xfrm>
            <a:prstGeom prst="flowChartDelay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5"/>
            <p:cNvSpPr>
              <a:spLocks noChangeShapeType="1"/>
            </p:cNvSpPr>
            <p:nvPr/>
          </p:nvSpPr>
          <p:spPr bwMode="auto">
            <a:xfrm>
              <a:off x="2256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6"/>
            <p:cNvSpPr>
              <a:spLocks noChangeShapeType="1"/>
            </p:cNvSpPr>
            <p:nvPr/>
          </p:nvSpPr>
          <p:spPr bwMode="auto">
            <a:xfrm>
              <a:off x="2256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7"/>
            <p:cNvSpPr>
              <a:spLocks noChangeShapeType="1"/>
            </p:cNvSpPr>
            <p:nvPr/>
          </p:nvSpPr>
          <p:spPr bwMode="auto">
            <a:xfrm>
              <a:off x="2880" y="17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8"/>
            <p:cNvSpPr txBox="1">
              <a:spLocks noChangeArrowheads="1"/>
            </p:cNvSpPr>
            <p:nvPr/>
          </p:nvSpPr>
          <p:spPr bwMode="auto">
            <a:xfrm>
              <a:off x="2112" y="14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10265" name="Text Box 9"/>
            <p:cNvSpPr txBox="1">
              <a:spLocks noChangeArrowheads="1"/>
            </p:cNvSpPr>
            <p:nvPr/>
          </p:nvSpPr>
          <p:spPr bwMode="auto">
            <a:xfrm>
              <a:off x="2112" y="177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10266" name="Text Box 10"/>
            <p:cNvSpPr txBox="1">
              <a:spLocks noChangeArrowheads="1"/>
            </p:cNvSpPr>
            <p:nvPr/>
          </p:nvSpPr>
          <p:spPr bwMode="auto">
            <a:xfrm>
              <a:off x="2928" y="1488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  <a:r>
                <a:rPr lang="en-US" sz="1800">
                  <a:latin typeface="Arial" charset="0"/>
                  <a:sym typeface="Symbol" pitchFamily="18" charset="2"/>
                </a:rPr>
                <a:t></a:t>
              </a:r>
              <a:r>
                <a:rPr lang="en-US" sz="1800">
                  <a:latin typeface="Arial" charset="0"/>
                </a:rPr>
                <a:t>B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429000" y="4038600"/>
            <a:ext cx="1981200" cy="823913"/>
            <a:chOff x="2160" y="2544"/>
            <a:chExt cx="1248" cy="519"/>
          </a:xfrm>
        </p:grpSpPr>
        <p:sp>
          <p:nvSpPr>
            <p:cNvPr id="10253" name="AutoShape 11"/>
            <p:cNvSpPr>
              <a:spLocks noChangeArrowheads="1"/>
            </p:cNvSpPr>
            <p:nvPr/>
          </p:nvSpPr>
          <p:spPr bwMode="auto">
            <a:xfrm rot="10800000">
              <a:off x="2592" y="2688"/>
              <a:ext cx="336" cy="240"/>
            </a:xfrm>
            <a:prstGeom prst="flowChartOnlineStorag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2304" y="27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2304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160" y="254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2160" y="283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B</a:t>
              </a:r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928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2928" y="254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A+B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429000" y="5562600"/>
            <a:ext cx="1981200" cy="533400"/>
            <a:chOff x="2160" y="3504"/>
            <a:chExt cx="1248" cy="336"/>
          </a:xfrm>
        </p:grpSpPr>
        <p:sp>
          <p:nvSpPr>
            <p:cNvPr id="10247" name="AutoShape 18"/>
            <p:cNvSpPr>
              <a:spLocks noChangeArrowheads="1"/>
            </p:cNvSpPr>
            <p:nvPr/>
          </p:nvSpPr>
          <p:spPr bwMode="auto">
            <a:xfrm rot="5400000">
              <a:off x="2640" y="3552"/>
              <a:ext cx="288" cy="288"/>
            </a:xfrm>
            <a:prstGeom prst="flowChartExtra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19"/>
            <p:cNvSpPr>
              <a:spLocks noChangeShapeType="1"/>
            </p:cNvSpPr>
            <p:nvPr/>
          </p:nvSpPr>
          <p:spPr bwMode="auto">
            <a:xfrm>
              <a:off x="2304" y="370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Text Box 20"/>
            <p:cNvSpPr txBox="1">
              <a:spLocks noChangeArrowheads="1"/>
            </p:cNvSpPr>
            <p:nvPr/>
          </p:nvSpPr>
          <p:spPr bwMode="auto">
            <a:xfrm>
              <a:off x="2160" y="351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</a:t>
              </a:r>
            </a:p>
          </p:txBody>
        </p:sp>
        <p:sp>
          <p:nvSpPr>
            <p:cNvPr id="10250" name="Line 21"/>
            <p:cNvSpPr>
              <a:spLocks noChangeShapeType="1"/>
            </p:cNvSpPr>
            <p:nvPr/>
          </p:nvSpPr>
          <p:spPr bwMode="auto">
            <a:xfrm>
              <a:off x="292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Text Box 22"/>
            <p:cNvSpPr txBox="1">
              <a:spLocks noChangeArrowheads="1"/>
            </p:cNvSpPr>
            <p:nvPr/>
          </p:nvSpPr>
          <p:spPr bwMode="auto">
            <a:xfrm>
              <a:off x="3120" y="35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A’</a:t>
              </a:r>
            </a:p>
          </p:txBody>
        </p:sp>
        <p:sp>
          <p:nvSpPr>
            <p:cNvPr id="10252" name="AutoShape 23"/>
            <p:cNvSpPr>
              <a:spLocks noChangeArrowheads="1"/>
            </p:cNvSpPr>
            <p:nvPr/>
          </p:nvSpPr>
          <p:spPr bwMode="auto">
            <a:xfrm>
              <a:off x="2928" y="3648"/>
              <a:ext cx="96" cy="96"/>
            </a:xfrm>
            <a:prstGeom prst="flowChartConnector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79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7772400" cy="5027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Using Switches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For inputs: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1 is </a:t>
            </a:r>
            <a:r>
              <a:rPr lang="en-US" sz="2400" u="sng" dirty="0" smtClean="0">
                <a:cs typeface="Times New Roman" pitchFamily="18" charset="0"/>
              </a:rPr>
              <a:t>switch closed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0 is </a:t>
            </a:r>
            <a:r>
              <a:rPr lang="en-US" sz="2400" u="sng" dirty="0" smtClean="0">
                <a:cs typeface="Times New Roman" pitchFamily="18" charset="0"/>
              </a:rPr>
              <a:t>switch open</a:t>
            </a:r>
            <a:endParaRPr lang="en-US" sz="24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For outputs: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1 is </a:t>
            </a:r>
            <a:r>
              <a:rPr lang="en-US" sz="2400" u="sng" dirty="0" smtClean="0">
                <a:cs typeface="Times New Roman" pitchFamily="18" charset="0"/>
              </a:rPr>
              <a:t>light on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0 is </a:t>
            </a:r>
            <a:r>
              <a:rPr lang="en-US" sz="2400" u="sng" dirty="0" smtClean="0">
                <a:cs typeface="Times New Roman" pitchFamily="18" charset="0"/>
              </a:rPr>
              <a:t>light off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cs typeface="Times New Roman" pitchFamily="18" charset="0"/>
              </a:rPr>
              <a:t>NOT uses a switch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such that: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1 is </a:t>
            </a:r>
            <a:r>
              <a:rPr lang="en-US" sz="2400" u="sng" dirty="0" smtClean="0">
                <a:cs typeface="Times New Roman" pitchFamily="18" charset="0"/>
              </a:rPr>
              <a:t>switch 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logic 0 is </a:t>
            </a:r>
            <a:r>
              <a:rPr lang="en-US" sz="2400" u="sng" dirty="0" smtClean="0">
                <a:cs typeface="Times New Roman" pitchFamily="18" charset="0"/>
              </a:rPr>
              <a:t>switch closed</a:t>
            </a: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7850" y="150814"/>
            <a:ext cx="803275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Logic Function Implementation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48200" y="3200400"/>
            <a:ext cx="3429000" cy="1362075"/>
            <a:chOff x="3362" y="2045"/>
            <a:chExt cx="2160" cy="858"/>
          </a:xfrm>
        </p:grpSpPr>
        <p:sp>
          <p:nvSpPr>
            <p:cNvPr id="11330" name="Freeform 5"/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6"/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Line 7"/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Line 8"/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9"/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Line 10"/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Line 11"/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12"/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Line 13"/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Line 14"/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Freeform 15"/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Freeform 16"/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Line 17"/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Freeform 18"/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Freeform 19"/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Line 20"/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21"/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Line 22"/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Line 23"/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4"/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Line 25"/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26"/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27"/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3" name="Line 28"/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4" name="Line 29"/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30"/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6" name="Line 31"/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7" name="Rectangle 32"/>
            <p:cNvSpPr>
              <a:spLocks noChangeArrowheads="1"/>
            </p:cNvSpPr>
            <p:nvPr/>
          </p:nvSpPr>
          <p:spPr bwMode="auto">
            <a:xfrm>
              <a:off x="3362" y="2045"/>
              <a:ext cx="2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Switches in series =&gt; AND</a:t>
              </a:r>
              <a:endParaRPr lang="en-US" b="1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783138" y="1209675"/>
            <a:ext cx="3494087" cy="1552575"/>
            <a:chOff x="3314" y="827"/>
            <a:chExt cx="2201" cy="978"/>
          </a:xfrm>
        </p:grpSpPr>
        <p:sp>
          <p:nvSpPr>
            <p:cNvPr id="11297" name="Freeform 34"/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Freeform 35"/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8"/>
                <a:gd name="T80" fmla="*/ 80 w 80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36"/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7"/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8"/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9"/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40"/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Freeform 41"/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5"/>
                <a:gd name="T155" fmla="*/ 320 w 320"/>
                <a:gd name="T156" fmla="*/ 275 h 2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42"/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43"/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44"/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45"/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46"/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47"/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48"/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49"/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50"/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Freeform 51"/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Freeform 52"/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53"/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54"/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55"/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Line 56"/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Line 57"/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Line 58"/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59"/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60"/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Line 63"/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Line 64"/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Line 65"/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Rectangle 66"/>
            <p:cNvSpPr>
              <a:spLocks noChangeArrowheads="1"/>
            </p:cNvSpPr>
            <p:nvPr/>
          </p:nvSpPr>
          <p:spPr bwMode="auto">
            <a:xfrm>
              <a:off x="3314" y="827"/>
              <a:ext cx="2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0000"/>
                  </a:solidFill>
                </a:rPr>
                <a:t>Switches in parallel =&gt; OR</a:t>
              </a:r>
              <a:endParaRPr lang="en-US" b="1" dirty="0"/>
            </a:p>
          </p:txBody>
        </p:sp>
      </p:grpSp>
      <p:sp>
        <p:nvSpPr>
          <p:cNvPr id="11270" name="Rectangle 67"/>
          <p:cNvSpPr>
            <a:spLocks noChangeArrowheads="1"/>
          </p:cNvSpPr>
          <p:nvPr/>
        </p:nvSpPr>
        <p:spPr bwMode="auto">
          <a:xfrm>
            <a:off x="10750550" y="43672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</a:rPr>
              <a:t> </a:t>
            </a:r>
            <a:endParaRPr lang="en-US" sz="2400"/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4038600" y="4648200"/>
            <a:ext cx="4197350" cy="1582737"/>
            <a:chOff x="3080" y="3009"/>
            <a:chExt cx="2644" cy="997"/>
          </a:xfrm>
        </p:grpSpPr>
        <p:sp>
          <p:nvSpPr>
            <p:cNvPr id="11272" name="Freeform 69"/>
            <p:cNvSpPr>
              <a:spLocks/>
            </p:cNvSpPr>
            <p:nvPr/>
          </p:nvSpPr>
          <p:spPr bwMode="auto">
            <a:xfrm>
              <a:off x="4847" y="3378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70"/>
            <p:cNvSpPr>
              <a:spLocks noChangeShapeType="1"/>
            </p:cNvSpPr>
            <p:nvPr/>
          </p:nvSpPr>
          <p:spPr bwMode="auto">
            <a:xfrm flipV="1">
              <a:off x="4887" y="344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71"/>
            <p:cNvSpPr>
              <a:spLocks noChangeShapeType="1"/>
            </p:cNvSpPr>
            <p:nvPr/>
          </p:nvSpPr>
          <p:spPr bwMode="auto">
            <a:xfrm>
              <a:off x="492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72"/>
            <p:cNvSpPr>
              <a:spLocks noChangeShapeType="1"/>
            </p:cNvSpPr>
            <p:nvPr/>
          </p:nvSpPr>
          <p:spPr bwMode="auto">
            <a:xfrm flipV="1">
              <a:off x="4927" y="3446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73"/>
            <p:cNvSpPr>
              <a:spLocks noChangeShapeType="1"/>
            </p:cNvSpPr>
            <p:nvPr/>
          </p:nvSpPr>
          <p:spPr bwMode="auto">
            <a:xfrm>
              <a:off x="500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74"/>
            <p:cNvSpPr>
              <a:spLocks noChangeShapeType="1"/>
            </p:cNvSpPr>
            <p:nvPr/>
          </p:nvSpPr>
          <p:spPr bwMode="auto">
            <a:xfrm flipV="1">
              <a:off x="500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75"/>
            <p:cNvSpPr>
              <a:spLocks noChangeShapeType="1"/>
            </p:cNvSpPr>
            <p:nvPr/>
          </p:nvSpPr>
          <p:spPr bwMode="auto">
            <a:xfrm>
              <a:off x="504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76"/>
            <p:cNvSpPr>
              <a:spLocks noChangeShapeType="1"/>
            </p:cNvSpPr>
            <p:nvPr/>
          </p:nvSpPr>
          <p:spPr bwMode="auto">
            <a:xfrm flipV="1">
              <a:off x="5087" y="3515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77"/>
            <p:cNvSpPr>
              <a:spLocks noChangeShapeType="1"/>
            </p:cNvSpPr>
            <p:nvPr/>
          </p:nvSpPr>
          <p:spPr bwMode="auto">
            <a:xfrm>
              <a:off x="5087" y="3515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Freeform 78"/>
            <p:cNvSpPr>
              <a:spLocks/>
            </p:cNvSpPr>
            <p:nvPr/>
          </p:nvSpPr>
          <p:spPr bwMode="auto">
            <a:xfrm>
              <a:off x="4088" y="3483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79"/>
            <p:cNvSpPr>
              <a:spLocks/>
            </p:cNvSpPr>
            <p:nvPr/>
          </p:nvSpPr>
          <p:spPr bwMode="auto">
            <a:xfrm>
              <a:off x="4415" y="3489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80"/>
            <p:cNvSpPr>
              <a:spLocks noChangeShapeType="1"/>
            </p:cNvSpPr>
            <p:nvPr/>
          </p:nvSpPr>
          <p:spPr bwMode="auto">
            <a:xfrm flipV="1">
              <a:off x="4168" y="3466"/>
              <a:ext cx="266" cy="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81"/>
            <p:cNvSpPr>
              <a:spLocks noChangeShapeType="1"/>
            </p:cNvSpPr>
            <p:nvPr/>
          </p:nvSpPr>
          <p:spPr bwMode="auto">
            <a:xfrm>
              <a:off x="3690" y="35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82"/>
            <p:cNvSpPr>
              <a:spLocks noChangeShapeType="1"/>
            </p:cNvSpPr>
            <p:nvPr/>
          </p:nvSpPr>
          <p:spPr bwMode="auto">
            <a:xfrm flipH="1">
              <a:off x="4503" y="3510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83"/>
            <p:cNvSpPr>
              <a:spLocks noChangeShapeType="1"/>
            </p:cNvSpPr>
            <p:nvPr/>
          </p:nvSpPr>
          <p:spPr bwMode="auto">
            <a:xfrm>
              <a:off x="5173" y="3519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Text Box 84"/>
            <p:cNvSpPr txBox="1">
              <a:spLocks noChangeArrowheads="1"/>
            </p:cNvSpPr>
            <p:nvPr/>
          </p:nvSpPr>
          <p:spPr bwMode="auto">
            <a:xfrm>
              <a:off x="4176" y="31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/>
                <a:t>C’</a:t>
              </a:r>
            </a:p>
          </p:txBody>
        </p:sp>
        <p:sp>
          <p:nvSpPr>
            <p:cNvPr id="11288" name="Line 86"/>
            <p:cNvSpPr>
              <a:spLocks noChangeShapeType="1"/>
            </p:cNvSpPr>
            <p:nvPr/>
          </p:nvSpPr>
          <p:spPr bwMode="auto">
            <a:xfrm>
              <a:off x="3562" y="3660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87"/>
            <p:cNvSpPr>
              <a:spLocks noChangeShapeType="1"/>
            </p:cNvSpPr>
            <p:nvPr/>
          </p:nvSpPr>
          <p:spPr bwMode="auto">
            <a:xfrm>
              <a:off x="3642" y="372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88"/>
            <p:cNvSpPr>
              <a:spLocks noChangeShapeType="1"/>
            </p:cNvSpPr>
            <p:nvPr/>
          </p:nvSpPr>
          <p:spPr bwMode="auto">
            <a:xfrm>
              <a:off x="3562" y="3798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89"/>
            <p:cNvSpPr>
              <a:spLocks noChangeShapeType="1"/>
            </p:cNvSpPr>
            <p:nvPr/>
          </p:nvSpPr>
          <p:spPr bwMode="auto">
            <a:xfrm>
              <a:off x="3642" y="3866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90"/>
            <p:cNvSpPr>
              <a:spLocks noChangeShapeType="1"/>
            </p:cNvSpPr>
            <p:nvPr/>
          </p:nvSpPr>
          <p:spPr bwMode="auto">
            <a:xfrm flipH="1">
              <a:off x="3674" y="3982"/>
              <a:ext cx="16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91"/>
            <p:cNvSpPr>
              <a:spLocks noChangeShapeType="1"/>
            </p:cNvSpPr>
            <p:nvPr/>
          </p:nvSpPr>
          <p:spPr bwMode="auto">
            <a:xfrm flipV="1">
              <a:off x="3683" y="3514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92"/>
            <p:cNvSpPr>
              <a:spLocks noChangeShapeType="1"/>
            </p:cNvSpPr>
            <p:nvPr/>
          </p:nvSpPr>
          <p:spPr bwMode="auto">
            <a:xfrm>
              <a:off x="3674" y="3876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93"/>
            <p:cNvSpPr>
              <a:spLocks noChangeShapeType="1"/>
            </p:cNvSpPr>
            <p:nvPr/>
          </p:nvSpPr>
          <p:spPr bwMode="auto">
            <a:xfrm flipV="1">
              <a:off x="5351" y="3519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Rectangle 94"/>
            <p:cNvSpPr>
              <a:spLocks noChangeArrowheads="1"/>
            </p:cNvSpPr>
            <p:nvPr/>
          </p:nvSpPr>
          <p:spPr bwMode="auto">
            <a:xfrm>
              <a:off x="3080" y="3009"/>
              <a:ext cx="26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Normally-closed switch =&gt; NOT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9538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153400" cy="1303337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56331"/>
            <a:ext cx="7696200" cy="3444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finished our coverage on </a:t>
            </a:r>
            <a:r>
              <a:rPr lang="en-US" dirty="0" smtClean="0"/>
              <a:t>Chapter 1</a:t>
            </a:r>
            <a:endParaRPr lang="en-US" dirty="0" smtClean="0"/>
          </a:p>
          <a:p>
            <a:r>
              <a:rPr lang="en-US" dirty="0" smtClean="0"/>
              <a:t>We began to discuss </a:t>
            </a:r>
            <a:r>
              <a:rPr lang="en-US" dirty="0"/>
              <a:t>our coverage on Digital logic gates and expression </a:t>
            </a:r>
          </a:p>
          <a:p>
            <a:r>
              <a:rPr lang="en-US" dirty="0"/>
              <a:t>We will have Quiz 1 on Friday, September 7</a:t>
            </a:r>
          </a:p>
          <a:p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77200" cy="1303337"/>
          </a:xfrm>
        </p:spPr>
        <p:txBody>
          <a:bodyPr/>
          <a:lstStyle/>
          <a:p>
            <a:r>
              <a:rPr lang="en-AU" b="1" dirty="0" smtClean="0"/>
              <a:t>Review: Performance </a:t>
            </a:r>
            <a:r>
              <a:rPr lang="en-AU" b="1" dirty="0"/>
              <a:t>Summary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2667000"/>
            <a:ext cx="8270875" cy="2952750"/>
          </a:xfrm>
        </p:spPr>
        <p:txBody>
          <a:bodyPr/>
          <a:lstStyle/>
          <a:p>
            <a:r>
              <a:rPr lang="en-AU" dirty="0"/>
              <a:t>Performance depends on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Algorithm: affects IC, possibly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Programming language: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Compiler: affects IC, CPI</a:t>
            </a:r>
          </a:p>
          <a:p>
            <a:pPr lvl="1"/>
            <a:r>
              <a:rPr lang="en-AU" b="1" dirty="0">
                <a:solidFill>
                  <a:srgbClr val="0070C0"/>
                </a:solidFill>
              </a:rPr>
              <a:t>Instruction set architecture: affects IC, CPI, </a:t>
            </a:r>
            <a:r>
              <a:rPr lang="en-AU" b="1" dirty="0" err="1">
                <a:solidFill>
                  <a:srgbClr val="0070C0"/>
                </a:solidFill>
              </a:rPr>
              <a:t>T</a:t>
            </a:r>
            <a:r>
              <a:rPr lang="en-AU" b="1" baseline="-25000" dirty="0" err="1">
                <a:solidFill>
                  <a:srgbClr val="0070C0"/>
                </a:solidFill>
              </a:rPr>
              <a:t>c</a:t>
            </a:r>
            <a:endParaRPr lang="en-AU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325637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1524000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4" imgW="3568680" imgH="419040" progId="Equation.3">
                  <p:embed/>
                </p:oleObj>
              </mc:Choice>
              <mc:Fallback>
                <p:oleObj name="Equation" r:id="rId4" imgW="3568680" imgH="419040" progId="Equation.3">
                  <p:embed/>
                  <p:pic>
                    <p:nvPicPr>
                      <p:cNvPr id="32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4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534400" cy="1303337"/>
          </a:xfrm>
        </p:spPr>
        <p:txBody>
          <a:bodyPr/>
          <a:lstStyle/>
          <a:p>
            <a:r>
              <a:rPr lang="en-AU" b="1" dirty="0" smtClean="0"/>
              <a:t>Review: Reducing </a:t>
            </a:r>
            <a:r>
              <a:rPr lang="en-AU" b="1" dirty="0"/>
              <a:t>Power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270875" cy="1727200"/>
          </a:xfrm>
        </p:spPr>
        <p:txBody>
          <a:bodyPr/>
          <a:lstStyle/>
          <a:p>
            <a:r>
              <a:rPr lang="en-AU" dirty="0"/>
              <a:t>Suppose a new CPU has</a:t>
            </a:r>
          </a:p>
          <a:p>
            <a:pPr lvl="1"/>
            <a:r>
              <a:rPr lang="en-AU" dirty="0"/>
              <a:t>85% of capacitive load of old CPU</a:t>
            </a:r>
          </a:p>
          <a:p>
            <a:pPr lvl="1"/>
            <a:r>
              <a:rPr lang="en-AU" dirty="0"/>
              <a:t>15% voltage and 15% frequency reduction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914400" y="2743200"/>
          <a:ext cx="75612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4" imgW="3784320" imgH="469800" progId="Equation.DSMT4">
                  <p:embed/>
                </p:oleObj>
              </mc:Choice>
              <mc:Fallback>
                <p:oleObj name="Equation" r:id="rId4" imgW="3784320" imgH="469800" progId="Equation.DSMT4">
                  <p:embed/>
                  <p:pic>
                    <p:nvPicPr>
                      <p:cNvPr id="327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5612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4213" y="3933825"/>
            <a:ext cx="82708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wall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reduce voltage further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can’t remove more heat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2336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457200"/>
            <a:ext cx="6799262" cy="1303337"/>
          </a:xfrm>
        </p:spPr>
        <p:txBody>
          <a:bodyPr/>
          <a:lstStyle/>
          <a:p>
            <a:r>
              <a:rPr lang="en-US" b="1" dirty="0"/>
              <a:t>Manufacturing ICs</a:t>
            </a:r>
            <a:endParaRPr lang="en-AU" b="1" dirty="0"/>
          </a:p>
        </p:txBody>
      </p:sp>
      <p:sp>
        <p:nvSpPr>
          <p:cNvPr id="207891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5300663"/>
            <a:ext cx="8270875" cy="936625"/>
          </a:xfrm>
        </p:spPr>
        <p:txBody>
          <a:bodyPr/>
          <a:lstStyle/>
          <a:p>
            <a:r>
              <a:rPr lang="en-US" sz="2800" dirty="0"/>
              <a:t>Yield: proportion of working dies per wafer</a:t>
            </a:r>
          </a:p>
        </p:txBody>
      </p:sp>
      <p:pic>
        <p:nvPicPr>
          <p:cNvPr id="207892" name="Picture 20" descr="f01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81762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81000"/>
            <a:ext cx="6799262" cy="1303337"/>
          </a:xfrm>
        </p:spPr>
        <p:txBody>
          <a:bodyPr/>
          <a:lstStyle/>
          <a:p>
            <a:r>
              <a:rPr lang="en-AU" b="1" dirty="0" smtClean="0"/>
              <a:t>Intel core i7 Wafer</a:t>
            </a:r>
            <a:endParaRPr lang="en-AU" b="1" dirty="0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5257800"/>
            <a:ext cx="8270875" cy="115252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</a:t>
            </a:r>
            <a:r>
              <a:rPr lang="en-AU" dirty="0"/>
              <a:t>7</a:t>
            </a:r>
            <a:r>
              <a:rPr lang="en-AU" sz="2400" dirty="0" smtClean="0"/>
              <a:t>: 300mm (12 inch) </a:t>
            </a:r>
            <a:r>
              <a:rPr lang="en-AU" sz="2400" dirty="0"/>
              <a:t>wafer, </a:t>
            </a:r>
            <a:r>
              <a:rPr lang="en-AU" dirty="0" smtClean="0"/>
              <a:t>280</a:t>
            </a:r>
            <a:r>
              <a:rPr lang="en-AU" sz="2400" dirty="0" smtClean="0"/>
              <a:t> </a:t>
            </a:r>
            <a:r>
              <a:rPr lang="en-AU" sz="2400" dirty="0"/>
              <a:t>chips, </a:t>
            </a:r>
            <a:r>
              <a:rPr lang="en-AU" dirty="0" smtClean="0"/>
              <a:t>32</a:t>
            </a:r>
            <a:r>
              <a:rPr lang="en-AU" sz="2400" dirty="0" smtClean="0"/>
              <a:t>nm technology</a:t>
            </a:r>
          </a:p>
          <a:p>
            <a:r>
              <a:rPr lang="en-AU" dirty="0" smtClean="0"/>
              <a:t>AMD X2: 300nm, 117 chips, 90nm technology </a:t>
            </a:r>
            <a:endParaRPr lang="en-AU" sz="2400" dirty="0"/>
          </a:p>
          <a:p>
            <a:r>
              <a:rPr lang="en-AU" sz="2400" dirty="0"/>
              <a:t>X4: 45nm technology</a:t>
            </a:r>
          </a:p>
        </p:txBody>
      </p:sp>
      <p:pic>
        <p:nvPicPr>
          <p:cNvPr id="333829" name="Picture 5" descr="f01-19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78199"/>
            <a:ext cx="3600450" cy="36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924800" cy="1303337"/>
          </a:xfrm>
        </p:spPr>
        <p:txBody>
          <a:bodyPr/>
          <a:lstStyle/>
          <a:p>
            <a:r>
              <a:rPr lang="en-AU" b="1" dirty="0"/>
              <a:t>Integrated Circuit Cost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884613"/>
            <a:ext cx="8270875" cy="2232025"/>
          </a:xfrm>
        </p:spPr>
        <p:txBody>
          <a:bodyPr/>
          <a:lstStyle/>
          <a:p>
            <a:r>
              <a:rPr lang="en-AU" sz="2800" dirty="0"/>
              <a:t>Nonlinear relation to area and defect rate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Wafer cost and area are fixed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Defect rate determined by manufacturing process</a:t>
            </a:r>
          </a:p>
          <a:p>
            <a:pPr lvl="1"/>
            <a:r>
              <a:rPr lang="en-AU" sz="2400" b="1" dirty="0">
                <a:solidFill>
                  <a:srgbClr val="C00000"/>
                </a:solidFill>
              </a:rPr>
              <a:t>Die area determined by architecture and circuit design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>
            <p:extLst/>
          </p:nvPr>
        </p:nvGraphicFramePr>
        <p:xfrm>
          <a:off x="1524000" y="1524000"/>
          <a:ext cx="58626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4" imgW="2933640" imgH="1180800" progId="Equation.3">
                  <p:embed/>
                </p:oleObj>
              </mc:Choice>
              <mc:Fallback>
                <p:oleObj name="Equation" r:id="rId4" imgW="2933640" imgH="1180800" progId="Equation.3">
                  <p:embed/>
                  <p:pic>
                    <p:nvPicPr>
                      <p:cNvPr id="337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5862638" cy="23606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8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/>
              <a:t>SPEC CPU Benchmark</a:t>
            </a:r>
            <a:endParaRPr lang="en-AU" b="1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8270875" cy="38877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Programs used to measure performance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Supposedly typical of actual workload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Standard Performance Evaluation </a:t>
            </a:r>
            <a:r>
              <a:rPr lang="en-US" sz="2400" b="1" dirty="0" smtClean="0">
                <a:solidFill>
                  <a:srgbClr val="C00000"/>
                </a:solidFill>
              </a:rPr>
              <a:t>Cooperative </a:t>
            </a:r>
            <a:r>
              <a:rPr lang="en-US" sz="2400" b="1" dirty="0">
                <a:solidFill>
                  <a:srgbClr val="C00000"/>
                </a:solidFill>
              </a:rPr>
              <a:t>(SPEC)</a:t>
            </a:r>
          </a:p>
          <a:p>
            <a:pPr lvl="1">
              <a:lnSpc>
                <a:spcPct val="80000"/>
              </a:lnSpc>
            </a:pPr>
            <a:r>
              <a:rPr lang="en-US" sz="2400" b="0" dirty="0"/>
              <a:t>Develops benchmarks for CPU, I/O, Web,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SPEC CPU2006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Elapsed time to execute a selection of programs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Negligible I/O, so focuses on CPU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Normalize relative to reference machine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Summarize as geometric mean of performance ratios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CINT2006 (integer) and CFP2006 (floating-point)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>
            <p:extLst/>
          </p:nvPr>
        </p:nvGraphicFramePr>
        <p:xfrm>
          <a:off x="1371600" y="5334000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4" imgW="1714320" imgH="482400" progId="Equation.3">
                  <p:embed/>
                </p:oleObj>
              </mc:Choice>
              <mc:Fallback>
                <p:oleObj name="Equation" r:id="rId4" imgW="1714320" imgH="482400" progId="Equation.3">
                  <p:embed/>
                  <p:pic>
                    <p:nvPicPr>
                      <p:cNvPr id="339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34000"/>
                        <a:ext cx="3771900" cy="1062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410200" y="54102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6" imgW="1587240" imgH="444240" progId="Equation.3">
                  <p:embed/>
                </p:oleObj>
              </mc:Choice>
              <mc:Fallback>
                <p:oleObj name="Equation" r:id="rId6" imgW="1587240" imgH="444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349250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7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8259762" cy="701675"/>
          </a:xfrm>
        </p:spPr>
        <p:txBody>
          <a:bodyPr/>
          <a:lstStyle/>
          <a:p>
            <a:r>
              <a:rPr lang="en-AU" sz="3200" b="1" dirty="0"/>
              <a:t>CINT2006 for Opteron X4 2356</a:t>
            </a:r>
          </a:p>
        </p:txBody>
      </p:sp>
      <p:graphicFrame>
        <p:nvGraphicFramePr>
          <p:cNvPr id="344390" name="Group 326"/>
          <p:cNvGraphicFramePr>
            <a:graphicFrameLocks noGrp="1"/>
          </p:cNvGraphicFramePr>
          <p:nvPr>
            <p:extLst/>
          </p:nvPr>
        </p:nvGraphicFramePr>
        <p:xfrm>
          <a:off x="609600" y="1447800"/>
          <a:ext cx="8054975" cy="3860803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×10</a:t>
                      </a:r>
                      <a:r>
                        <a:rPr kumimoji="0" lang="en-US" sz="1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 (ns)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SPECratio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Interpreted string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9,777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bzip2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Block-sorting compression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2,389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GNU C 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8,050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Combinatorial optimization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game (AI)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10,490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gene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2,783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9,330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sjeng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Chess game (AI)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12,100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libquantum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Quantum computer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20,720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h264avc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Video compression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22,130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omnetpp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 event simulation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astar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Games/path finding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xalancbmk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 parsing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Geometric mean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44392" name="AutoShape 328"/>
          <p:cNvSpPr>
            <a:spLocks/>
          </p:cNvSpPr>
          <p:nvPr/>
        </p:nvSpPr>
        <p:spPr bwMode="auto">
          <a:xfrm>
            <a:off x="1295400" y="5661025"/>
            <a:ext cx="3127375" cy="403225"/>
          </a:xfrm>
          <a:prstGeom prst="borderCallout1">
            <a:avLst>
              <a:gd name="adj1" fmla="val 28347"/>
              <a:gd name="adj2" fmla="val 102866"/>
              <a:gd name="adj3" fmla="val -138583"/>
              <a:gd name="adj4" fmla="val 11761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AU" dirty="0"/>
              <a:t>High cache miss rates</a:t>
            </a:r>
          </a:p>
        </p:txBody>
      </p:sp>
    </p:spTree>
    <p:extLst>
      <p:ext uri="{BB962C8B-B14F-4D97-AF65-F5344CB8AC3E}">
        <p14:creationId xmlns:p14="http://schemas.microsoft.com/office/powerpoint/2010/main" val="2821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32310</TotalTime>
  <Words>1297</Words>
  <Application>Microsoft Office PowerPoint</Application>
  <PresentationFormat>On-screen Show (4:3)</PresentationFormat>
  <Paragraphs>375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Garamond</vt:lpstr>
      <vt:lpstr>Symbol</vt:lpstr>
      <vt:lpstr>Tahoma</vt:lpstr>
      <vt:lpstr>Times New Roman</vt:lpstr>
      <vt:lpstr>TimesTen</vt:lpstr>
      <vt:lpstr>Trebuchet MS</vt:lpstr>
      <vt:lpstr>Wingdings</vt:lpstr>
      <vt:lpstr>Organic</vt:lpstr>
      <vt:lpstr>Equation</vt:lpstr>
      <vt:lpstr>Image File</vt:lpstr>
      <vt:lpstr>CSCIU 210 Computer Organization AKM Jahangir A Majumder, PhD</vt:lpstr>
      <vt:lpstr>Review and Learning Outcomes</vt:lpstr>
      <vt:lpstr>Review: Performance Summary</vt:lpstr>
      <vt:lpstr>Review: Reducing Power</vt:lpstr>
      <vt:lpstr>Manufacturing ICs</vt:lpstr>
      <vt:lpstr>Intel core i7 Wafer</vt:lpstr>
      <vt:lpstr>Integrated Circuit Cost</vt:lpstr>
      <vt:lpstr>SPEC CPU Benchmark</vt:lpstr>
      <vt:lpstr>CINT2006 for Opteron X4 2356</vt:lpstr>
      <vt:lpstr>SPEC Power Benchmark</vt:lpstr>
      <vt:lpstr>SPECpower_ssj2008 for X4</vt:lpstr>
      <vt:lpstr>Pitfall: Amdahl’s Law</vt:lpstr>
      <vt:lpstr>Amdahl’s Law in Reality</vt:lpstr>
      <vt:lpstr>Fallacy: Low Power at Idle</vt:lpstr>
      <vt:lpstr>Pitfall: MIPS as a Performance Metric</vt:lpstr>
      <vt:lpstr>Concluding Remarks</vt:lpstr>
      <vt:lpstr>In Lecture Review</vt:lpstr>
      <vt:lpstr>ALU in a MIPS Computer</vt:lpstr>
      <vt:lpstr>Digital Logic</vt:lpstr>
      <vt:lpstr>Signal Example – Physical Quantity: Voltage</vt:lpstr>
      <vt:lpstr>Combination and Sequential Logic</vt:lpstr>
      <vt:lpstr>Basic Logic Gates (Functions)</vt:lpstr>
      <vt:lpstr>Logic Function Implementation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824</cp:revision>
  <cp:lastPrinted>2013-11-25T17:13:45Z</cp:lastPrinted>
  <dcterms:created xsi:type="dcterms:W3CDTF">2012-08-10T22:02:17Z</dcterms:created>
  <dcterms:modified xsi:type="dcterms:W3CDTF">2018-09-02T04:28:45Z</dcterms:modified>
</cp:coreProperties>
</file>