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1023" r:id="rId2"/>
    <p:sldId id="1024" r:id="rId3"/>
    <p:sldId id="1016" r:id="rId4"/>
    <p:sldId id="1017" r:id="rId5"/>
    <p:sldId id="1018" r:id="rId6"/>
    <p:sldId id="1019" r:id="rId7"/>
    <p:sldId id="1020" r:id="rId8"/>
    <p:sldId id="1021" r:id="rId9"/>
    <p:sldId id="722" r:id="rId10"/>
    <p:sldId id="723" r:id="rId11"/>
    <p:sldId id="724" r:id="rId12"/>
    <p:sldId id="725" r:id="rId13"/>
    <p:sldId id="726" r:id="rId14"/>
    <p:sldId id="727" r:id="rId1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9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55837B-B276-4ADF-9F3E-038B548493DC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89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F9B69E-72A9-44CF-A978-645943600FFD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84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9AC314-B7D3-4D7A-A8DD-49537A8F90C2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56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786C07-BCA5-44F2-AF6D-510045100199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4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123DE1-090E-469D-A770-E16D420ED443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97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5726FA8-98B7-4D30-A39B-F4D9A6DE6E64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3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6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7,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Laws of Boolean Algebra (I)</a:t>
            </a:r>
          </a:p>
        </p:txBody>
      </p:sp>
      <p:sp>
        <p:nvSpPr>
          <p:cNvPr id="62157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76962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Identity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+ 0 = 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1 = 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Zero and One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+ 1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0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Inverse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A’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 A’ = 0</a:t>
            </a:r>
          </a:p>
        </p:txBody>
      </p:sp>
    </p:spTree>
    <p:extLst>
      <p:ext uri="{BB962C8B-B14F-4D97-AF65-F5344CB8AC3E}">
        <p14:creationId xmlns:p14="http://schemas.microsoft.com/office/powerpoint/2010/main" val="731945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Laws of Boolean Algebra (II)</a:t>
            </a:r>
          </a:p>
        </p:txBody>
      </p:sp>
      <p:sp>
        <p:nvSpPr>
          <p:cNvPr id="6225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7620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Commutative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B = B +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. B = B . 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Associative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(B + C) = (A + B) +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(A . B) . C = A . (B . C)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Distributive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A. (B + C) = (A.B) + </a:t>
            </a:r>
            <a:r>
              <a:rPr lang="en-US" sz="2000" b="1" dirty="0" smtClean="0">
                <a:solidFill>
                  <a:srgbClr val="C00000"/>
                </a:solidFill>
              </a:rPr>
              <a:t>(A.C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A+(B . C) = (A+B) . (A+C)</a:t>
            </a:r>
          </a:p>
        </p:txBody>
      </p:sp>
    </p:spTree>
    <p:extLst>
      <p:ext uri="{BB962C8B-B14F-4D97-AF65-F5344CB8AC3E}">
        <p14:creationId xmlns:p14="http://schemas.microsoft.com/office/powerpoint/2010/main" val="64486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Boolean Algebra Operator Precedence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09800"/>
            <a:ext cx="6799262" cy="3444875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High to low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() – Inner most parentheses first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NOT (’)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AND (  </a:t>
            </a:r>
            <a:r>
              <a:rPr lang="en-US" dirty="0" smtClean="0">
                <a:cs typeface="Times New Roman" pitchFamily="18" charset="0"/>
              </a:rPr>
              <a:t>•)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OR (+)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3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772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From Boolean Equations to </a:t>
            </a:r>
            <a:br>
              <a:rPr lang="en-US" b="1" dirty="0" smtClean="0"/>
            </a:br>
            <a:r>
              <a:rPr lang="en-US" b="1" dirty="0" smtClean="0"/>
              <a:t>Logic Circuits</a:t>
            </a:r>
          </a:p>
        </p:txBody>
      </p:sp>
      <p:sp>
        <p:nvSpPr>
          <p:cNvPr id="6256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8382000" cy="4064000"/>
          </a:xfrm>
        </p:spPr>
        <p:txBody>
          <a:bodyPr/>
          <a:lstStyle/>
          <a:p>
            <a:pPr eaLnBrk="1" hangingPunct="1"/>
            <a:r>
              <a:rPr lang="en-US" dirty="0" smtClean="0"/>
              <a:t>Straightforward process</a:t>
            </a:r>
          </a:p>
          <a:p>
            <a:pPr lvl="1" eaLnBrk="1" hangingPunct="1"/>
            <a:r>
              <a:rPr lang="en-US" dirty="0" smtClean="0"/>
              <a:t>Each operator becomes a Gate</a:t>
            </a:r>
          </a:p>
          <a:p>
            <a:pPr lvl="1" eaLnBrk="1" hangingPunct="1"/>
            <a:r>
              <a:rPr lang="en-US" dirty="0" smtClean="0"/>
              <a:t>Suitably connect outputs to inputs</a:t>
            </a:r>
          </a:p>
          <a:p>
            <a:pPr lvl="2" eaLnBrk="1" hangingPunct="1"/>
            <a:r>
              <a:rPr lang="en-US" b="1" dirty="0" smtClean="0">
                <a:solidFill>
                  <a:srgbClr val="C00000"/>
                </a:solidFill>
              </a:rPr>
              <a:t>Pay attention to crossing lines versus connected lines</a:t>
            </a:r>
          </a:p>
          <a:p>
            <a:pPr lvl="1" eaLnBrk="1" hangingPunct="1"/>
            <a:r>
              <a:rPr lang="en-US" dirty="0" smtClean="0"/>
              <a:t>Label all inputs and outputs of each gate</a:t>
            </a:r>
          </a:p>
        </p:txBody>
      </p:sp>
    </p:spTree>
    <p:extLst>
      <p:ext uri="{BB962C8B-B14F-4D97-AF65-F5344CB8AC3E}">
        <p14:creationId xmlns:p14="http://schemas.microsoft.com/office/powerpoint/2010/main" val="2020420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799262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133600"/>
            <a:ext cx="8382000" cy="1716088"/>
          </a:xfrm>
        </p:spPr>
        <p:txBody>
          <a:bodyPr/>
          <a:lstStyle/>
          <a:p>
            <a:pPr eaLnBrk="1" hangingPunct="1"/>
            <a:r>
              <a:rPr lang="en-US" dirty="0" smtClean="0"/>
              <a:t>A.B.C.D</a:t>
            </a:r>
          </a:p>
          <a:p>
            <a:pPr lvl="1" eaLnBrk="1" hangingPunct="1"/>
            <a:r>
              <a:rPr lang="en-US" dirty="0" smtClean="0"/>
              <a:t>(A.B).(C.D)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695700" y="3838575"/>
            <a:ext cx="457200" cy="381000"/>
          </a:xfrm>
          <a:prstGeom prst="flowChartDelay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162300" y="3914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162300" y="41433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152900" y="40290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933700" y="36099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933700" y="40671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29100" y="36099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3695700" y="4676775"/>
            <a:ext cx="457200" cy="381000"/>
          </a:xfrm>
          <a:prstGeom prst="flowChartDelay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162300" y="4752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3162300" y="4981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152900" y="4867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933700" y="44481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933700" y="49053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229100" y="48291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C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5219700" y="4248150"/>
            <a:ext cx="457200" cy="381000"/>
          </a:xfrm>
          <a:prstGeom prst="flowChartDelay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686300" y="4324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686300" y="45529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5676900" y="44386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686300" y="4524375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753100" y="39909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B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C</a:t>
            </a:r>
            <a:r>
              <a:rPr lang="en-US" sz="1800">
                <a:latin typeface="Arial" charset="0"/>
                <a:sym typeface="Symbol" pitchFamily="18" charset="2"/>
              </a:rPr>
              <a:t></a:t>
            </a:r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673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6798735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2362200"/>
            <a:ext cx="8001000" cy="365760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 smtClean="0"/>
              <a:t>We </a:t>
            </a:r>
            <a:r>
              <a:rPr lang="en-US" sz="8000" dirty="0"/>
              <a:t>w</a:t>
            </a:r>
            <a:r>
              <a:rPr lang="en-US" sz="8000" dirty="0" smtClean="0"/>
              <a:t>ill </a:t>
            </a:r>
            <a:r>
              <a:rPr lang="en-US" sz="8000" dirty="0" smtClean="0"/>
              <a:t>continue to cover logic gates and expression today</a:t>
            </a:r>
          </a:p>
          <a:p>
            <a:r>
              <a:rPr lang="en-US" sz="8000" dirty="0" smtClean="0"/>
              <a:t>Will </a:t>
            </a:r>
            <a:r>
              <a:rPr lang="en-US" sz="8000" dirty="0" smtClean="0"/>
              <a:t>discuss</a:t>
            </a:r>
            <a:r>
              <a:rPr lang="en-US" sz="8000" dirty="0" smtClean="0"/>
              <a:t>: </a:t>
            </a:r>
            <a:endParaRPr lang="en-US" sz="8000" dirty="0"/>
          </a:p>
          <a:p>
            <a:pPr lvl="1"/>
            <a:r>
              <a:rPr lang="en-US" sz="8000" b="1" dirty="0">
                <a:solidFill>
                  <a:srgbClr val="C00000"/>
                </a:solidFill>
              </a:rPr>
              <a:t>Boolean Equations</a:t>
            </a:r>
          </a:p>
          <a:p>
            <a:pPr lvl="1"/>
            <a:r>
              <a:rPr lang="en-US" sz="8000" b="1" dirty="0">
                <a:solidFill>
                  <a:srgbClr val="C00000"/>
                </a:solidFill>
              </a:rPr>
              <a:t>Logic Circuits</a:t>
            </a:r>
          </a:p>
          <a:p>
            <a:pPr lvl="1"/>
            <a:r>
              <a:rPr lang="en-US" sz="8000" b="1" dirty="0">
                <a:solidFill>
                  <a:srgbClr val="C00000"/>
                </a:solidFill>
              </a:rPr>
              <a:t>Number Systems </a:t>
            </a:r>
          </a:p>
          <a:p>
            <a:r>
              <a:rPr lang="en-US" sz="8000" dirty="0" smtClean="0">
                <a:solidFill>
                  <a:schemeClr val="tx1"/>
                </a:solidFill>
              </a:rPr>
              <a:t>Key </a:t>
            </a:r>
            <a:r>
              <a:rPr lang="en-US" sz="8000" dirty="0" smtClean="0">
                <a:solidFill>
                  <a:schemeClr val="tx1"/>
                </a:solidFill>
              </a:rPr>
              <a:t>for HW 1 </a:t>
            </a:r>
            <a:r>
              <a:rPr lang="en-US" sz="8000" dirty="0" smtClean="0">
                <a:solidFill>
                  <a:schemeClr val="tx1"/>
                </a:solidFill>
              </a:rPr>
              <a:t>is posted </a:t>
            </a:r>
            <a:r>
              <a:rPr lang="en-US" sz="8000" dirty="0" smtClean="0">
                <a:solidFill>
                  <a:schemeClr val="tx1"/>
                </a:solidFill>
              </a:rPr>
              <a:t>on </a:t>
            </a:r>
            <a:r>
              <a:rPr lang="en-US" sz="8000" dirty="0" smtClean="0">
                <a:solidFill>
                  <a:schemeClr val="tx1"/>
                </a:solidFill>
              </a:rPr>
              <a:t>Blackboard</a:t>
            </a:r>
            <a:endParaRPr lang="en-US" sz="8000" dirty="0" smtClean="0">
              <a:solidFill>
                <a:schemeClr val="tx1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We will have our </a:t>
            </a:r>
            <a:r>
              <a:rPr lang="en-US" sz="8000" b="1" dirty="0" smtClean="0">
                <a:solidFill>
                  <a:srgbClr val="C00000"/>
                </a:solidFill>
              </a:rPr>
              <a:t>first Quiz </a:t>
            </a:r>
            <a:r>
              <a:rPr lang="en-US" sz="8000" b="1" dirty="0" smtClean="0">
                <a:solidFill>
                  <a:srgbClr val="C00000"/>
                </a:solidFill>
              </a:rPr>
              <a:t>today, </a:t>
            </a:r>
            <a:r>
              <a:rPr lang="en-US" sz="8000" b="1" dirty="0" smtClean="0">
                <a:solidFill>
                  <a:srgbClr val="C00000"/>
                </a:solidFill>
              </a:rPr>
              <a:t>which will be on Lectures 1, 2, 3 and 4</a:t>
            </a: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34FEAA-CA5B-490F-9392-90590C14967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04019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u="sng" dirty="0" smtClean="0">
                <a:ea typeface="ＭＳ Ｐゴシック" panose="020B0600070205080204" pitchFamily="34" charset="-128"/>
              </a:rPr>
              <a:t>Boolean Logic Gates</a:t>
            </a:r>
            <a:br>
              <a:rPr lang="en-US" altLang="en-US" b="1" u="sng" dirty="0" smtClean="0">
                <a:ea typeface="ＭＳ Ｐゴシック" panose="020B0600070205080204" pitchFamily="34" charset="-128"/>
              </a:rPr>
            </a:br>
            <a:r>
              <a:rPr lang="en-US" altLang="en-US" sz="2800" b="1" u="sng" dirty="0" smtClean="0">
                <a:ea typeface="ＭＳ Ｐゴシック" panose="020B0600070205080204" pitchFamily="34" charset="-128"/>
              </a:rPr>
              <a:t>Building Blocks for Digital Circuits </a:t>
            </a:r>
            <a:br>
              <a:rPr lang="en-US" altLang="en-US" sz="2800" b="1" u="sng" dirty="0" smtClean="0">
                <a:ea typeface="ＭＳ Ｐゴシック" panose="020B0600070205080204" pitchFamily="34" charset="-128"/>
              </a:rPr>
            </a:br>
            <a:r>
              <a:rPr lang="en-US" altLang="en-US" sz="2000" b="1" dirty="0" smtClean="0">
                <a:ea typeface="ＭＳ Ｐゴシック" panose="020B0600070205080204" pitchFamily="34" charset="-128"/>
              </a:rPr>
              <a:t>(Because Switches are Hard to Work With)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5572919"/>
            <a:ext cx="8610600" cy="914400"/>
          </a:xfrm>
        </p:spPr>
        <p:txBody>
          <a:bodyPr/>
          <a:lstStyle/>
          <a:p>
            <a:pPr eaLnBrk="1" hangingPunct="1"/>
            <a:r>
              <a:rPr lang="ja-JP" altLang="en-US" sz="18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Logic gates</a:t>
            </a:r>
            <a:r>
              <a:rPr lang="ja-JP" altLang="en-US" sz="1800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 are better digital circuit building blocks than switches (transistors)</a:t>
            </a:r>
          </a:p>
          <a:p>
            <a:pPr lvl="1" eaLnBrk="1" hangingPunct="1"/>
            <a:r>
              <a:rPr lang="en-US" altLang="en-US" sz="1600" dirty="0" smtClean="0">
                <a:ea typeface="ＭＳ Ｐゴシック" panose="020B0600070205080204" pitchFamily="34" charset="-128"/>
              </a:rPr>
              <a:t>Why?...</a:t>
            </a:r>
          </a:p>
        </p:txBody>
      </p:sp>
      <p:sp>
        <p:nvSpPr>
          <p:cNvPr id="16389" name="Oval 69"/>
          <p:cNvSpPr>
            <a:spLocks noChangeArrowheads="1"/>
          </p:cNvSpPr>
          <p:nvPr/>
        </p:nvSpPr>
        <p:spPr bwMode="auto">
          <a:xfrm>
            <a:off x="6248400" y="2057400"/>
            <a:ext cx="1524000" cy="838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Oval 70"/>
          <p:cNvSpPr>
            <a:spLocks noChangeArrowheads="1"/>
          </p:cNvSpPr>
          <p:nvPr/>
        </p:nvSpPr>
        <p:spPr bwMode="auto">
          <a:xfrm>
            <a:off x="5791200" y="4038600"/>
            <a:ext cx="2362200" cy="9906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2" name="AutoShape 107"/>
          <p:cNvSpPr>
            <a:spLocks noChangeAspect="1" noChangeArrowheads="1" noTextEdit="1"/>
          </p:cNvSpPr>
          <p:nvPr/>
        </p:nvSpPr>
        <p:spPr bwMode="auto">
          <a:xfrm>
            <a:off x="1066800" y="1524000"/>
            <a:ext cx="73152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3" name="Picture 1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31" y="1771491"/>
            <a:ext cx="7323138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5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757049-4AEB-4BB0-8C78-7867262A14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0662" y="239713"/>
            <a:ext cx="8095455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b="1" dirty="0" smtClean="0">
                <a:ea typeface="ＭＳ Ｐゴシック" panose="020B0600070205080204" pitchFamily="34" charset="-128"/>
              </a:rPr>
              <a:t>Boolean Algebra and its Relation to Digital Circuits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3657"/>
            <a:ext cx="8112171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To understand the benefits of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logic gates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vs. switches, we should first understand Boolean algebra</a:t>
            </a:r>
          </a:p>
          <a:p>
            <a:pPr eaLnBrk="1" hangingPunct="1"/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Traditional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algebra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Variables represent real numbers (x, y)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Operators operate on variables, return real numbers (2.5*x + y - 3)</a:t>
            </a:r>
          </a:p>
          <a:p>
            <a:pPr eaLnBrk="1" hangingPunct="1"/>
            <a:r>
              <a:rPr lang="en-US" altLang="en-US" b="1" i="1" dirty="0" smtClean="0">
                <a:solidFill>
                  <a:schemeClr val="accent1"/>
                </a:solidFill>
                <a:ea typeface="ＭＳ Ｐゴシック" panose="020B0600070205080204" pitchFamily="34" charset="-128"/>
              </a:rPr>
              <a:t>Boolean Algebra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Variables represent 0 or 1 only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Operators return 0 or 1 only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Basic operators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AND: 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a AND b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returns 1 only when both a=1 and b=1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OR:   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a OR b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returns 1 if either (or both) a=1 or b=1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NOT:  </a:t>
            </a:r>
            <a:r>
              <a:rPr lang="en-US" altLang="en-US" sz="1800" i="1" dirty="0" smtClean="0">
                <a:ea typeface="ＭＳ Ｐゴシック" panose="020B0600070205080204" pitchFamily="34" charset="-128"/>
              </a:rPr>
              <a:t>NOT a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returns the opposite of a (1 if a=0, 0 if a=1)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6248400" y="3409950"/>
            <a:ext cx="838200" cy="928688"/>
            <a:chOff x="4608" y="2544"/>
            <a:chExt cx="528" cy="585"/>
          </a:xfrm>
        </p:grpSpPr>
        <p:sp>
          <p:nvSpPr>
            <p:cNvPr id="18468" name="Rectangle 56"/>
            <p:cNvSpPr>
              <a:spLocks noChangeArrowheads="1"/>
            </p:cNvSpPr>
            <p:nvPr/>
          </p:nvSpPr>
          <p:spPr bwMode="auto">
            <a:xfrm>
              <a:off x="4608" y="2544"/>
              <a:ext cx="528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57"/>
            <p:cNvSpPr>
              <a:spLocks noChangeArrowheads="1"/>
            </p:cNvSpPr>
            <p:nvPr/>
          </p:nvSpPr>
          <p:spPr bwMode="auto">
            <a:xfrm>
              <a:off x="4657" y="25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58"/>
            <p:cNvSpPr>
              <a:spLocks noChangeArrowheads="1"/>
            </p:cNvSpPr>
            <p:nvPr/>
          </p:nvSpPr>
          <p:spPr bwMode="auto">
            <a:xfrm>
              <a:off x="4655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1" name="Rectangle 59"/>
            <p:cNvSpPr>
              <a:spLocks noChangeArrowheads="1"/>
            </p:cNvSpPr>
            <p:nvPr/>
          </p:nvSpPr>
          <p:spPr bwMode="auto">
            <a:xfrm>
              <a:off x="4655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2" name="Rectangle 60"/>
            <p:cNvSpPr>
              <a:spLocks noChangeArrowheads="1"/>
            </p:cNvSpPr>
            <p:nvPr/>
          </p:nvSpPr>
          <p:spPr bwMode="auto">
            <a:xfrm>
              <a:off x="4655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3" name="Rectangle 61"/>
            <p:cNvSpPr>
              <a:spLocks noChangeArrowheads="1"/>
            </p:cNvSpPr>
            <p:nvPr/>
          </p:nvSpPr>
          <p:spPr bwMode="auto">
            <a:xfrm>
              <a:off x="4655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4" name="Rectangle 62"/>
            <p:cNvSpPr>
              <a:spLocks noChangeArrowheads="1"/>
            </p:cNvSpPr>
            <p:nvPr/>
          </p:nvSpPr>
          <p:spPr bwMode="auto">
            <a:xfrm>
              <a:off x="4768" y="25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5" name="Rectangle 63"/>
            <p:cNvSpPr>
              <a:spLocks noChangeArrowheads="1"/>
            </p:cNvSpPr>
            <p:nvPr/>
          </p:nvSpPr>
          <p:spPr bwMode="auto">
            <a:xfrm>
              <a:off x="4766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6" name="Rectangle 64"/>
            <p:cNvSpPr>
              <a:spLocks noChangeArrowheads="1"/>
            </p:cNvSpPr>
            <p:nvPr/>
          </p:nvSpPr>
          <p:spPr bwMode="auto">
            <a:xfrm>
              <a:off x="4766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7" name="Rectangle 65"/>
            <p:cNvSpPr>
              <a:spLocks noChangeArrowheads="1"/>
            </p:cNvSpPr>
            <p:nvPr/>
          </p:nvSpPr>
          <p:spPr bwMode="auto">
            <a:xfrm>
              <a:off x="4766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8" name="Rectangle 66"/>
            <p:cNvSpPr>
              <a:spLocks noChangeArrowheads="1"/>
            </p:cNvSpPr>
            <p:nvPr/>
          </p:nvSpPr>
          <p:spPr bwMode="auto">
            <a:xfrm>
              <a:off x="4766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9" name="Rectangle 67"/>
            <p:cNvSpPr>
              <a:spLocks noChangeArrowheads="1"/>
            </p:cNvSpPr>
            <p:nvPr/>
          </p:nvSpPr>
          <p:spPr bwMode="auto">
            <a:xfrm>
              <a:off x="4919" y="2556"/>
              <a:ext cx="1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AND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80" name="Rectangle 68"/>
            <p:cNvSpPr>
              <a:spLocks noChangeArrowheads="1"/>
            </p:cNvSpPr>
            <p:nvPr/>
          </p:nvSpPr>
          <p:spPr bwMode="auto">
            <a:xfrm>
              <a:off x="4917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81" name="Rectangle 69"/>
            <p:cNvSpPr>
              <a:spLocks noChangeArrowheads="1"/>
            </p:cNvSpPr>
            <p:nvPr/>
          </p:nvSpPr>
          <p:spPr bwMode="auto">
            <a:xfrm>
              <a:off x="4917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82" name="Rectangle 70"/>
            <p:cNvSpPr>
              <a:spLocks noChangeArrowheads="1"/>
            </p:cNvSpPr>
            <p:nvPr/>
          </p:nvSpPr>
          <p:spPr bwMode="auto">
            <a:xfrm>
              <a:off x="4917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83" name="Rectangle 71"/>
            <p:cNvSpPr>
              <a:spLocks noChangeArrowheads="1"/>
            </p:cNvSpPr>
            <p:nvPr/>
          </p:nvSpPr>
          <p:spPr bwMode="auto">
            <a:xfrm>
              <a:off x="4917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84" name="Line 72"/>
            <p:cNvSpPr>
              <a:spLocks noChangeShapeType="1"/>
            </p:cNvSpPr>
            <p:nvPr/>
          </p:nvSpPr>
          <p:spPr bwMode="auto">
            <a:xfrm>
              <a:off x="4862" y="2547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73"/>
            <p:cNvSpPr>
              <a:spLocks noChangeShapeType="1"/>
            </p:cNvSpPr>
            <p:nvPr/>
          </p:nvSpPr>
          <p:spPr bwMode="auto">
            <a:xfrm>
              <a:off x="4610" y="2666"/>
              <a:ext cx="526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7620000" y="4138215"/>
            <a:ext cx="762000" cy="928688"/>
            <a:chOff x="5136" y="2928"/>
            <a:chExt cx="480" cy="585"/>
          </a:xfrm>
        </p:grpSpPr>
        <p:sp>
          <p:nvSpPr>
            <p:cNvPr id="18450" name="Rectangle 75"/>
            <p:cNvSpPr>
              <a:spLocks noChangeArrowheads="1"/>
            </p:cNvSpPr>
            <p:nvPr/>
          </p:nvSpPr>
          <p:spPr bwMode="auto">
            <a:xfrm>
              <a:off x="5136" y="2928"/>
              <a:ext cx="480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51" name="Line 76"/>
            <p:cNvSpPr>
              <a:spLocks noChangeShapeType="1"/>
            </p:cNvSpPr>
            <p:nvPr/>
          </p:nvSpPr>
          <p:spPr bwMode="auto">
            <a:xfrm>
              <a:off x="5391" y="2931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77"/>
            <p:cNvSpPr>
              <a:spLocks noChangeShapeType="1"/>
            </p:cNvSpPr>
            <p:nvPr/>
          </p:nvSpPr>
          <p:spPr bwMode="auto">
            <a:xfrm>
              <a:off x="5142" y="3050"/>
              <a:ext cx="47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Rectangle 78"/>
            <p:cNvSpPr>
              <a:spLocks noChangeArrowheads="1"/>
            </p:cNvSpPr>
            <p:nvPr/>
          </p:nvSpPr>
          <p:spPr bwMode="auto">
            <a:xfrm>
              <a:off x="5188" y="294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54" name="Rectangle 79"/>
            <p:cNvSpPr>
              <a:spLocks noChangeArrowheads="1"/>
            </p:cNvSpPr>
            <p:nvPr/>
          </p:nvSpPr>
          <p:spPr bwMode="auto">
            <a:xfrm>
              <a:off x="5186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55" name="Rectangle 80"/>
            <p:cNvSpPr>
              <a:spLocks noChangeArrowheads="1"/>
            </p:cNvSpPr>
            <p:nvPr/>
          </p:nvSpPr>
          <p:spPr bwMode="auto">
            <a:xfrm>
              <a:off x="5186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56" name="Rectangle 81"/>
            <p:cNvSpPr>
              <a:spLocks noChangeArrowheads="1"/>
            </p:cNvSpPr>
            <p:nvPr/>
          </p:nvSpPr>
          <p:spPr bwMode="auto">
            <a:xfrm>
              <a:off x="5186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57" name="Rectangle 82"/>
            <p:cNvSpPr>
              <a:spLocks noChangeArrowheads="1"/>
            </p:cNvSpPr>
            <p:nvPr/>
          </p:nvSpPr>
          <p:spPr bwMode="auto">
            <a:xfrm>
              <a:off x="5186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58" name="Rectangle 83"/>
            <p:cNvSpPr>
              <a:spLocks noChangeArrowheads="1"/>
            </p:cNvSpPr>
            <p:nvPr/>
          </p:nvSpPr>
          <p:spPr bwMode="auto">
            <a:xfrm>
              <a:off x="5299" y="294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59" name="Rectangle 84"/>
            <p:cNvSpPr>
              <a:spLocks noChangeArrowheads="1"/>
            </p:cNvSpPr>
            <p:nvPr/>
          </p:nvSpPr>
          <p:spPr bwMode="auto">
            <a:xfrm>
              <a:off x="5297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0" name="Rectangle 85"/>
            <p:cNvSpPr>
              <a:spLocks noChangeArrowheads="1"/>
            </p:cNvSpPr>
            <p:nvPr/>
          </p:nvSpPr>
          <p:spPr bwMode="auto">
            <a:xfrm>
              <a:off x="5297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1" name="Rectangle 86"/>
            <p:cNvSpPr>
              <a:spLocks noChangeArrowheads="1"/>
            </p:cNvSpPr>
            <p:nvPr/>
          </p:nvSpPr>
          <p:spPr bwMode="auto">
            <a:xfrm>
              <a:off x="5297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2" name="Rectangle 87"/>
            <p:cNvSpPr>
              <a:spLocks noChangeArrowheads="1"/>
            </p:cNvSpPr>
            <p:nvPr/>
          </p:nvSpPr>
          <p:spPr bwMode="auto">
            <a:xfrm>
              <a:off x="5297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3" name="Rectangle 88"/>
            <p:cNvSpPr>
              <a:spLocks noChangeArrowheads="1"/>
            </p:cNvSpPr>
            <p:nvPr/>
          </p:nvSpPr>
          <p:spPr bwMode="auto">
            <a:xfrm>
              <a:off x="5449" y="2940"/>
              <a:ext cx="1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OR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4" name="Rectangle 89"/>
            <p:cNvSpPr>
              <a:spLocks noChangeArrowheads="1"/>
            </p:cNvSpPr>
            <p:nvPr/>
          </p:nvSpPr>
          <p:spPr bwMode="auto">
            <a:xfrm>
              <a:off x="5448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5" name="Rectangle 90"/>
            <p:cNvSpPr>
              <a:spLocks noChangeArrowheads="1"/>
            </p:cNvSpPr>
            <p:nvPr/>
          </p:nvSpPr>
          <p:spPr bwMode="auto">
            <a:xfrm>
              <a:off x="5448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91"/>
            <p:cNvSpPr>
              <a:spLocks noChangeArrowheads="1"/>
            </p:cNvSpPr>
            <p:nvPr/>
          </p:nvSpPr>
          <p:spPr bwMode="auto">
            <a:xfrm>
              <a:off x="5448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67" name="Rectangle 92"/>
            <p:cNvSpPr>
              <a:spLocks noChangeArrowheads="1"/>
            </p:cNvSpPr>
            <p:nvPr/>
          </p:nvSpPr>
          <p:spPr bwMode="auto">
            <a:xfrm>
              <a:off x="5448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7038976" y="5232798"/>
            <a:ext cx="968374" cy="771127"/>
            <a:chOff x="4656" y="3408"/>
            <a:chExt cx="388" cy="374"/>
          </a:xfrm>
        </p:grpSpPr>
        <p:sp>
          <p:nvSpPr>
            <p:cNvPr id="18441" name="Rectangle 94"/>
            <p:cNvSpPr>
              <a:spLocks noChangeArrowheads="1"/>
            </p:cNvSpPr>
            <p:nvPr/>
          </p:nvSpPr>
          <p:spPr bwMode="auto">
            <a:xfrm>
              <a:off x="4656" y="3408"/>
              <a:ext cx="384" cy="374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42" name="Rectangle 95"/>
            <p:cNvSpPr>
              <a:spLocks noChangeArrowheads="1"/>
            </p:cNvSpPr>
            <p:nvPr/>
          </p:nvSpPr>
          <p:spPr bwMode="auto">
            <a:xfrm>
              <a:off x="4708" y="342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43" name="Rectangle 96"/>
            <p:cNvSpPr>
              <a:spLocks noChangeArrowheads="1"/>
            </p:cNvSpPr>
            <p:nvPr/>
          </p:nvSpPr>
          <p:spPr bwMode="auto">
            <a:xfrm>
              <a:off x="4706" y="353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Rectangle 97"/>
            <p:cNvSpPr>
              <a:spLocks noChangeArrowheads="1"/>
            </p:cNvSpPr>
            <p:nvPr/>
          </p:nvSpPr>
          <p:spPr bwMode="auto">
            <a:xfrm>
              <a:off x="4706" y="365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45" name="Rectangle 98"/>
            <p:cNvSpPr>
              <a:spLocks noChangeArrowheads="1"/>
            </p:cNvSpPr>
            <p:nvPr/>
          </p:nvSpPr>
          <p:spPr bwMode="auto">
            <a:xfrm>
              <a:off x="4858" y="3420"/>
              <a:ext cx="1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NOT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46" name="Rectangle 99"/>
            <p:cNvSpPr>
              <a:spLocks noChangeArrowheads="1"/>
            </p:cNvSpPr>
            <p:nvPr/>
          </p:nvSpPr>
          <p:spPr bwMode="auto">
            <a:xfrm>
              <a:off x="4857" y="353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47" name="Line 101"/>
            <p:cNvSpPr>
              <a:spLocks noChangeShapeType="1"/>
            </p:cNvSpPr>
            <p:nvPr/>
          </p:nvSpPr>
          <p:spPr bwMode="auto">
            <a:xfrm>
              <a:off x="4802" y="3411"/>
              <a:ext cx="1" cy="37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02"/>
            <p:cNvSpPr>
              <a:spLocks noChangeShapeType="1"/>
            </p:cNvSpPr>
            <p:nvPr/>
          </p:nvSpPr>
          <p:spPr bwMode="auto">
            <a:xfrm>
              <a:off x="4656" y="3530"/>
              <a:ext cx="38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Rectangle 105"/>
            <p:cNvSpPr>
              <a:spLocks noChangeArrowheads="1"/>
            </p:cNvSpPr>
            <p:nvPr/>
          </p:nvSpPr>
          <p:spPr bwMode="auto">
            <a:xfrm>
              <a:off x="4857" y="365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8440" name="Text Box 108"/>
          <p:cNvSpPr txBox="1">
            <a:spLocks noChangeArrowheads="1"/>
          </p:cNvSpPr>
          <p:nvPr/>
        </p:nvSpPr>
        <p:spPr bwMode="auto">
          <a:xfrm>
            <a:off x="8275638" y="41402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91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CAE59-7A6E-4D9F-B09D-924AA6C77AB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2137" y="317107"/>
            <a:ext cx="8012021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b="1" dirty="0" smtClean="0">
                <a:ea typeface="ＭＳ Ｐゴシック" panose="020B0600070205080204" pitchFamily="34" charset="-128"/>
              </a:rPr>
              <a:t>Boolean Algebra and its Relation to Digital Circuits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137" y="1363663"/>
            <a:ext cx="8412163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4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Developed mid-1800</a:t>
            </a:r>
            <a:r>
              <a:rPr lang="ja-JP" altLang="en-US" sz="14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14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 by George Boole to formalize human thought</a:t>
            </a:r>
          </a:p>
          <a:p>
            <a:pPr lvl="1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Ex: </a:t>
            </a:r>
            <a:r>
              <a:rPr lang="ja-JP" altLang="en-US" sz="14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1400" dirty="0" smtClean="0">
                <a:ea typeface="ＭＳ Ｐゴシック" panose="020B0600070205080204" pitchFamily="34" charset="-128"/>
              </a:rPr>
              <a:t>I</a:t>
            </a:r>
            <a:r>
              <a:rPr lang="ja-JP" altLang="en-US" sz="14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1400" dirty="0" err="1" smtClean="0">
                <a:ea typeface="ＭＳ Ｐゴシック" panose="020B0600070205080204" pitchFamily="34" charset="-128"/>
              </a:rPr>
              <a:t>ll</a:t>
            </a:r>
            <a:r>
              <a:rPr lang="en-US" altLang="ja-JP" sz="1400" dirty="0" smtClean="0">
                <a:ea typeface="ＭＳ Ｐゴシック" panose="020B0600070205080204" pitchFamily="34" charset="-128"/>
              </a:rPr>
              <a:t> go to lunch if Mary goes OR John goes, AND Sally does not go.</a:t>
            </a:r>
            <a:r>
              <a:rPr lang="ja-JP" altLang="en-US" sz="1400" dirty="0" smtClean="0">
                <a:ea typeface="ＭＳ Ｐゴシック" panose="020B0600070205080204" pitchFamily="34" charset="-128"/>
              </a:rPr>
              <a:t>”</a:t>
            </a:r>
            <a:endParaRPr lang="en-US" altLang="ja-JP" sz="1400" dirty="0" smtClean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Let F represent my going to lunch (1 means I go, 0 I don</a:t>
            </a:r>
            <a:r>
              <a:rPr lang="ja-JP" altLang="en-US" sz="14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1400" dirty="0" smtClean="0">
                <a:ea typeface="ＭＳ Ｐゴシック" panose="020B0600070205080204" pitchFamily="34" charset="-128"/>
              </a:rPr>
              <a:t>t go)</a:t>
            </a:r>
          </a:p>
          <a:p>
            <a:pPr lvl="2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Likewise, m for Mary going, j for John, and s for Sally</a:t>
            </a:r>
          </a:p>
          <a:p>
            <a:pPr lvl="2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Then </a:t>
            </a:r>
            <a:r>
              <a:rPr lang="en-US" altLang="en-US" sz="1400" b="1" dirty="0" smtClean="0">
                <a:ea typeface="ＭＳ Ｐゴシック" panose="020B0600070205080204" pitchFamily="34" charset="-128"/>
              </a:rPr>
              <a:t>F = (m OR j) AND NOT(s)</a:t>
            </a:r>
          </a:p>
          <a:p>
            <a:pPr lvl="1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Nice features</a:t>
            </a:r>
          </a:p>
          <a:p>
            <a:pPr lvl="2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Formally evaluate</a:t>
            </a:r>
          </a:p>
          <a:p>
            <a:pPr lvl="3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m=1, j=0, s=1 --&gt; F = (1 OR 0) AND NOT(1)  =  1 AND 0  =  </a:t>
            </a:r>
            <a:r>
              <a:rPr lang="en-US" altLang="en-US" sz="1400" b="1" u="sng" dirty="0" smtClean="0">
                <a:ea typeface="ＭＳ Ｐゴシック" panose="020B0600070205080204" pitchFamily="34" charset="-128"/>
              </a:rPr>
              <a:t>0</a:t>
            </a:r>
          </a:p>
          <a:p>
            <a:pPr lvl="2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Formally transform</a:t>
            </a:r>
          </a:p>
          <a:p>
            <a:pPr lvl="3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F = (m and NOT(s)) OR (j and NOT(s))  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Looks different, but same function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We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ll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show transformation techniques soon</a:t>
            </a:r>
          </a:p>
          <a:p>
            <a:pPr lvl="2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Formally prove</a:t>
            </a:r>
          </a:p>
          <a:p>
            <a:pPr lvl="3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Prove that if Sally goes to lunch (s=1), then I don</a:t>
            </a:r>
            <a:r>
              <a:rPr lang="ja-JP" altLang="en-US" sz="14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1400" dirty="0" smtClean="0">
                <a:ea typeface="ＭＳ Ｐゴシック" panose="020B0600070205080204" pitchFamily="34" charset="-128"/>
              </a:rPr>
              <a:t>t go (F=0)</a:t>
            </a:r>
          </a:p>
          <a:p>
            <a:pPr lvl="3" eaLnBrk="1" hangingPunct="1"/>
            <a:r>
              <a:rPr lang="en-US" altLang="en-US" sz="1400" dirty="0" smtClean="0">
                <a:ea typeface="ＭＳ Ｐゴシック" panose="020B0600070205080204" pitchFamily="34" charset="-128"/>
              </a:rPr>
              <a:t>F = (m OR j) AND NOT(1) = (m OR j) AND 0 = 0</a:t>
            </a:r>
          </a:p>
          <a:p>
            <a:pPr lvl="3" eaLnBrk="1" hangingPunct="1"/>
            <a:endParaRPr lang="en-US" altLang="en-US" sz="14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400" b="1" u="sng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0485" name="Group 223"/>
          <p:cNvGrpSpPr>
            <a:grpSpLocks/>
          </p:cNvGrpSpPr>
          <p:nvPr/>
        </p:nvGrpSpPr>
        <p:grpSpPr bwMode="auto">
          <a:xfrm>
            <a:off x="7293341" y="2747171"/>
            <a:ext cx="838200" cy="928688"/>
            <a:chOff x="4608" y="2544"/>
            <a:chExt cx="528" cy="585"/>
          </a:xfrm>
        </p:grpSpPr>
        <p:sp>
          <p:nvSpPr>
            <p:cNvPr id="20515" name="Rectangle 224"/>
            <p:cNvSpPr>
              <a:spLocks noChangeArrowheads="1"/>
            </p:cNvSpPr>
            <p:nvPr/>
          </p:nvSpPr>
          <p:spPr bwMode="auto">
            <a:xfrm>
              <a:off x="4608" y="2544"/>
              <a:ext cx="528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6" name="Rectangle 225"/>
            <p:cNvSpPr>
              <a:spLocks noChangeArrowheads="1"/>
            </p:cNvSpPr>
            <p:nvPr/>
          </p:nvSpPr>
          <p:spPr bwMode="auto">
            <a:xfrm>
              <a:off x="4657" y="25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7" name="Rectangle 226"/>
            <p:cNvSpPr>
              <a:spLocks noChangeArrowheads="1"/>
            </p:cNvSpPr>
            <p:nvPr/>
          </p:nvSpPr>
          <p:spPr bwMode="auto">
            <a:xfrm>
              <a:off x="4655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8" name="Rectangle 227"/>
            <p:cNvSpPr>
              <a:spLocks noChangeArrowheads="1"/>
            </p:cNvSpPr>
            <p:nvPr/>
          </p:nvSpPr>
          <p:spPr bwMode="auto">
            <a:xfrm>
              <a:off x="4655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9" name="Rectangle 228"/>
            <p:cNvSpPr>
              <a:spLocks noChangeArrowheads="1"/>
            </p:cNvSpPr>
            <p:nvPr/>
          </p:nvSpPr>
          <p:spPr bwMode="auto">
            <a:xfrm>
              <a:off x="4655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0" name="Rectangle 229"/>
            <p:cNvSpPr>
              <a:spLocks noChangeArrowheads="1"/>
            </p:cNvSpPr>
            <p:nvPr/>
          </p:nvSpPr>
          <p:spPr bwMode="auto">
            <a:xfrm>
              <a:off x="4655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1" name="Rectangle 230"/>
            <p:cNvSpPr>
              <a:spLocks noChangeArrowheads="1"/>
            </p:cNvSpPr>
            <p:nvPr/>
          </p:nvSpPr>
          <p:spPr bwMode="auto">
            <a:xfrm>
              <a:off x="4768" y="25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2" name="Rectangle 231"/>
            <p:cNvSpPr>
              <a:spLocks noChangeArrowheads="1"/>
            </p:cNvSpPr>
            <p:nvPr/>
          </p:nvSpPr>
          <p:spPr bwMode="auto">
            <a:xfrm>
              <a:off x="4766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3" name="Rectangle 232"/>
            <p:cNvSpPr>
              <a:spLocks noChangeArrowheads="1"/>
            </p:cNvSpPr>
            <p:nvPr/>
          </p:nvSpPr>
          <p:spPr bwMode="auto">
            <a:xfrm>
              <a:off x="4766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4" name="Rectangle 233"/>
            <p:cNvSpPr>
              <a:spLocks noChangeArrowheads="1"/>
            </p:cNvSpPr>
            <p:nvPr/>
          </p:nvSpPr>
          <p:spPr bwMode="auto">
            <a:xfrm>
              <a:off x="4766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5" name="Rectangle 234"/>
            <p:cNvSpPr>
              <a:spLocks noChangeArrowheads="1"/>
            </p:cNvSpPr>
            <p:nvPr/>
          </p:nvSpPr>
          <p:spPr bwMode="auto">
            <a:xfrm>
              <a:off x="4766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6" name="Rectangle 235"/>
            <p:cNvSpPr>
              <a:spLocks noChangeArrowheads="1"/>
            </p:cNvSpPr>
            <p:nvPr/>
          </p:nvSpPr>
          <p:spPr bwMode="auto">
            <a:xfrm>
              <a:off x="4919" y="2556"/>
              <a:ext cx="1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AND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7" name="Rectangle 236"/>
            <p:cNvSpPr>
              <a:spLocks noChangeArrowheads="1"/>
            </p:cNvSpPr>
            <p:nvPr/>
          </p:nvSpPr>
          <p:spPr bwMode="auto">
            <a:xfrm>
              <a:off x="4917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8" name="Rectangle 237"/>
            <p:cNvSpPr>
              <a:spLocks noChangeArrowheads="1"/>
            </p:cNvSpPr>
            <p:nvPr/>
          </p:nvSpPr>
          <p:spPr bwMode="auto">
            <a:xfrm>
              <a:off x="4917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29" name="Rectangle 238"/>
            <p:cNvSpPr>
              <a:spLocks noChangeArrowheads="1"/>
            </p:cNvSpPr>
            <p:nvPr/>
          </p:nvSpPr>
          <p:spPr bwMode="auto">
            <a:xfrm>
              <a:off x="4917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30" name="Rectangle 239"/>
            <p:cNvSpPr>
              <a:spLocks noChangeArrowheads="1"/>
            </p:cNvSpPr>
            <p:nvPr/>
          </p:nvSpPr>
          <p:spPr bwMode="auto">
            <a:xfrm>
              <a:off x="4917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31" name="Line 240"/>
            <p:cNvSpPr>
              <a:spLocks noChangeShapeType="1"/>
            </p:cNvSpPr>
            <p:nvPr/>
          </p:nvSpPr>
          <p:spPr bwMode="auto">
            <a:xfrm>
              <a:off x="4862" y="2547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241"/>
            <p:cNvSpPr>
              <a:spLocks noChangeShapeType="1"/>
            </p:cNvSpPr>
            <p:nvPr/>
          </p:nvSpPr>
          <p:spPr bwMode="auto">
            <a:xfrm>
              <a:off x="4610" y="2666"/>
              <a:ext cx="526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6" name="Group 242"/>
          <p:cNvGrpSpPr>
            <a:grpSpLocks/>
          </p:cNvGrpSpPr>
          <p:nvPr/>
        </p:nvGrpSpPr>
        <p:grpSpPr bwMode="auto">
          <a:xfrm>
            <a:off x="7356272" y="4073163"/>
            <a:ext cx="762000" cy="928688"/>
            <a:chOff x="5136" y="2928"/>
            <a:chExt cx="480" cy="585"/>
          </a:xfrm>
        </p:grpSpPr>
        <p:sp>
          <p:nvSpPr>
            <p:cNvPr id="20497" name="Rectangle 243"/>
            <p:cNvSpPr>
              <a:spLocks noChangeArrowheads="1"/>
            </p:cNvSpPr>
            <p:nvPr/>
          </p:nvSpPr>
          <p:spPr bwMode="auto">
            <a:xfrm>
              <a:off x="5136" y="2928"/>
              <a:ext cx="480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98" name="Line 244"/>
            <p:cNvSpPr>
              <a:spLocks noChangeShapeType="1"/>
            </p:cNvSpPr>
            <p:nvPr/>
          </p:nvSpPr>
          <p:spPr bwMode="auto">
            <a:xfrm>
              <a:off x="5391" y="2931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245"/>
            <p:cNvSpPr>
              <a:spLocks noChangeShapeType="1"/>
            </p:cNvSpPr>
            <p:nvPr/>
          </p:nvSpPr>
          <p:spPr bwMode="auto">
            <a:xfrm>
              <a:off x="5142" y="3050"/>
              <a:ext cx="47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Rectangle 246"/>
            <p:cNvSpPr>
              <a:spLocks noChangeArrowheads="1"/>
            </p:cNvSpPr>
            <p:nvPr/>
          </p:nvSpPr>
          <p:spPr bwMode="auto">
            <a:xfrm>
              <a:off x="5188" y="294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1" name="Rectangle 247"/>
            <p:cNvSpPr>
              <a:spLocks noChangeArrowheads="1"/>
            </p:cNvSpPr>
            <p:nvPr/>
          </p:nvSpPr>
          <p:spPr bwMode="auto">
            <a:xfrm>
              <a:off x="5186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2" name="Rectangle 248"/>
            <p:cNvSpPr>
              <a:spLocks noChangeArrowheads="1"/>
            </p:cNvSpPr>
            <p:nvPr/>
          </p:nvSpPr>
          <p:spPr bwMode="auto">
            <a:xfrm>
              <a:off x="5186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3" name="Rectangle 249"/>
            <p:cNvSpPr>
              <a:spLocks noChangeArrowheads="1"/>
            </p:cNvSpPr>
            <p:nvPr/>
          </p:nvSpPr>
          <p:spPr bwMode="auto">
            <a:xfrm>
              <a:off x="5186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4" name="Rectangle 250"/>
            <p:cNvSpPr>
              <a:spLocks noChangeArrowheads="1"/>
            </p:cNvSpPr>
            <p:nvPr/>
          </p:nvSpPr>
          <p:spPr bwMode="auto">
            <a:xfrm>
              <a:off x="5186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5" name="Rectangle 251"/>
            <p:cNvSpPr>
              <a:spLocks noChangeArrowheads="1"/>
            </p:cNvSpPr>
            <p:nvPr/>
          </p:nvSpPr>
          <p:spPr bwMode="auto">
            <a:xfrm>
              <a:off x="5299" y="294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6" name="Rectangle 252"/>
            <p:cNvSpPr>
              <a:spLocks noChangeArrowheads="1"/>
            </p:cNvSpPr>
            <p:nvPr/>
          </p:nvSpPr>
          <p:spPr bwMode="auto">
            <a:xfrm>
              <a:off x="5297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7" name="Rectangle 253"/>
            <p:cNvSpPr>
              <a:spLocks noChangeArrowheads="1"/>
            </p:cNvSpPr>
            <p:nvPr/>
          </p:nvSpPr>
          <p:spPr bwMode="auto">
            <a:xfrm>
              <a:off x="5297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8" name="Rectangle 254"/>
            <p:cNvSpPr>
              <a:spLocks noChangeArrowheads="1"/>
            </p:cNvSpPr>
            <p:nvPr/>
          </p:nvSpPr>
          <p:spPr bwMode="auto">
            <a:xfrm>
              <a:off x="5297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09" name="Rectangle 255"/>
            <p:cNvSpPr>
              <a:spLocks noChangeArrowheads="1"/>
            </p:cNvSpPr>
            <p:nvPr/>
          </p:nvSpPr>
          <p:spPr bwMode="auto">
            <a:xfrm>
              <a:off x="5297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0" name="Rectangle 256"/>
            <p:cNvSpPr>
              <a:spLocks noChangeArrowheads="1"/>
            </p:cNvSpPr>
            <p:nvPr/>
          </p:nvSpPr>
          <p:spPr bwMode="auto">
            <a:xfrm>
              <a:off x="5449" y="2940"/>
              <a:ext cx="1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OR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1" name="Rectangle 257"/>
            <p:cNvSpPr>
              <a:spLocks noChangeArrowheads="1"/>
            </p:cNvSpPr>
            <p:nvPr/>
          </p:nvSpPr>
          <p:spPr bwMode="auto">
            <a:xfrm>
              <a:off x="5448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2" name="Rectangle 258"/>
            <p:cNvSpPr>
              <a:spLocks noChangeArrowheads="1"/>
            </p:cNvSpPr>
            <p:nvPr/>
          </p:nvSpPr>
          <p:spPr bwMode="auto">
            <a:xfrm>
              <a:off x="5448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3" name="Rectangle 259"/>
            <p:cNvSpPr>
              <a:spLocks noChangeArrowheads="1"/>
            </p:cNvSpPr>
            <p:nvPr/>
          </p:nvSpPr>
          <p:spPr bwMode="auto">
            <a:xfrm>
              <a:off x="5448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14" name="Rectangle 260"/>
            <p:cNvSpPr>
              <a:spLocks noChangeArrowheads="1"/>
            </p:cNvSpPr>
            <p:nvPr/>
          </p:nvSpPr>
          <p:spPr bwMode="auto">
            <a:xfrm>
              <a:off x="5448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87" name="Group 261"/>
          <p:cNvGrpSpPr>
            <a:grpSpLocks/>
          </p:cNvGrpSpPr>
          <p:nvPr/>
        </p:nvGrpSpPr>
        <p:grpSpPr bwMode="auto">
          <a:xfrm>
            <a:off x="7379290" y="5410200"/>
            <a:ext cx="615950" cy="593725"/>
            <a:chOff x="4656" y="3408"/>
            <a:chExt cx="388" cy="374"/>
          </a:xfrm>
        </p:grpSpPr>
        <p:sp>
          <p:nvSpPr>
            <p:cNvPr id="20488" name="Rectangle 262"/>
            <p:cNvSpPr>
              <a:spLocks noChangeArrowheads="1"/>
            </p:cNvSpPr>
            <p:nvPr/>
          </p:nvSpPr>
          <p:spPr bwMode="auto">
            <a:xfrm>
              <a:off x="4656" y="3408"/>
              <a:ext cx="384" cy="374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89" name="Rectangle 263"/>
            <p:cNvSpPr>
              <a:spLocks noChangeArrowheads="1"/>
            </p:cNvSpPr>
            <p:nvPr/>
          </p:nvSpPr>
          <p:spPr bwMode="auto">
            <a:xfrm>
              <a:off x="4708" y="342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90" name="Rectangle 264"/>
            <p:cNvSpPr>
              <a:spLocks noChangeArrowheads="1"/>
            </p:cNvSpPr>
            <p:nvPr/>
          </p:nvSpPr>
          <p:spPr bwMode="auto">
            <a:xfrm>
              <a:off x="4706" y="353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91" name="Rectangle 265"/>
            <p:cNvSpPr>
              <a:spLocks noChangeArrowheads="1"/>
            </p:cNvSpPr>
            <p:nvPr/>
          </p:nvSpPr>
          <p:spPr bwMode="auto">
            <a:xfrm>
              <a:off x="4706" y="365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92" name="Rectangle 266"/>
            <p:cNvSpPr>
              <a:spLocks noChangeArrowheads="1"/>
            </p:cNvSpPr>
            <p:nvPr/>
          </p:nvSpPr>
          <p:spPr bwMode="auto">
            <a:xfrm>
              <a:off x="4858" y="3420"/>
              <a:ext cx="1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NOT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93" name="Rectangle 267"/>
            <p:cNvSpPr>
              <a:spLocks noChangeArrowheads="1"/>
            </p:cNvSpPr>
            <p:nvPr/>
          </p:nvSpPr>
          <p:spPr bwMode="auto">
            <a:xfrm>
              <a:off x="4857" y="353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94" name="Line 268"/>
            <p:cNvSpPr>
              <a:spLocks noChangeShapeType="1"/>
            </p:cNvSpPr>
            <p:nvPr/>
          </p:nvSpPr>
          <p:spPr bwMode="auto">
            <a:xfrm>
              <a:off x="4802" y="3411"/>
              <a:ext cx="1" cy="37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269"/>
            <p:cNvSpPr>
              <a:spLocks noChangeShapeType="1"/>
            </p:cNvSpPr>
            <p:nvPr/>
          </p:nvSpPr>
          <p:spPr bwMode="auto">
            <a:xfrm>
              <a:off x="4656" y="3530"/>
              <a:ext cx="38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Rectangle 270"/>
            <p:cNvSpPr>
              <a:spLocks noChangeArrowheads="1"/>
            </p:cNvSpPr>
            <p:nvPr/>
          </p:nvSpPr>
          <p:spPr bwMode="auto">
            <a:xfrm>
              <a:off x="4857" y="365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FF318-FF0C-495F-B8A2-35E5464D724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67482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Evaluating Boolean Equations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9046" y="1255770"/>
            <a:ext cx="7897813" cy="487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Evaluate the Boolean equation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F = (a AND b) OR (c AND d)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for the given values of variables a, b, c, and d: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Q1: a=1, b=1, c=1, d=0. 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Answer: F = (1 AND 1) OR (1 AND 0) = 1 OR 0 = 1.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Q2: a=0, b=1, c=0, d=1. 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Answer: F = (0 AND 1) OR (0 AND 1) = 0 OR 0 = 0.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Q3: a=1, b=1, c=1, d=1. </a:t>
            </a:r>
          </a:p>
          <a:p>
            <a:pPr lvl="2" eaLnBrk="1" hangingPunct="1"/>
            <a:r>
              <a:rPr lang="en-US" altLang="en-US" sz="1800" dirty="0" smtClean="0">
                <a:ea typeface="ＭＳ Ｐゴシック" panose="020B0600070205080204" pitchFamily="34" charset="-128"/>
              </a:rPr>
              <a:t>Answer: F = (1 AND 1) OR (1 AND 1) = 1 OR 1 = 1.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22534" name="Group 55"/>
          <p:cNvGrpSpPr>
            <a:grpSpLocks/>
          </p:cNvGrpSpPr>
          <p:nvPr/>
        </p:nvGrpSpPr>
        <p:grpSpPr bwMode="auto">
          <a:xfrm>
            <a:off x="7467600" y="2286000"/>
            <a:ext cx="838200" cy="928688"/>
            <a:chOff x="4608" y="2544"/>
            <a:chExt cx="528" cy="585"/>
          </a:xfrm>
        </p:grpSpPr>
        <p:sp>
          <p:nvSpPr>
            <p:cNvPr id="22564" name="Rectangle 56"/>
            <p:cNvSpPr>
              <a:spLocks noChangeArrowheads="1"/>
            </p:cNvSpPr>
            <p:nvPr/>
          </p:nvSpPr>
          <p:spPr bwMode="auto">
            <a:xfrm>
              <a:off x="4608" y="2544"/>
              <a:ext cx="528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5" name="Rectangle 57"/>
            <p:cNvSpPr>
              <a:spLocks noChangeArrowheads="1"/>
            </p:cNvSpPr>
            <p:nvPr/>
          </p:nvSpPr>
          <p:spPr bwMode="auto">
            <a:xfrm>
              <a:off x="4657" y="25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6" name="Rectangle 58"/>
            <p:cNvSpPr>
              <a:spLocks noChangeArrowheads="1"/>
            </p:cNvSpPr>
            <p:nvPr/>
          </p:nvSpPr>
          <p:spPr bwMode="auto">
            <a:xfrm>
              <a:off x="4655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7" name="Rectangle 59"/>
            <p:cNvSpPr>
              <a:spLocks noChangeArrowheads="1"/>
            </p:cNvSpPr>
            <p:nvPr/>
          </p:nvSpPr>
          <p:spPr bwMode="auto">
            <a:xfrm>
              <a:off x="4655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8" name="Rectangle 60"/>
            <p:cNvSpPr>
              <a:spLocks noChangeArrowheads="1"/>
            </p:cNvSpPr>
            <p:nvPr/>
          </p:nvSpPr>
          <p:spPr bwMode="auto">
            <a:xfrm>
              <a:off x="4655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9" name="Rectangle 61"/>
            <p:cNvSpPr>
              <a:spLocks noChangeArrowheads="1"/>
            </p:cNvSpPr>
            <p:nvPr/>
          </p:nvSpPr>
          <p:spPr bwMode="auto">
            <a:xfrm>
              <a:off x="4655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0" name="Rectangle 62"/>
            <p:cNvSpPr>
              <a:spLocks noChangeArrowheads="1"/>
            </p:cNvSpPr>
            <p:nvPr/>
          </p:nvSpPr>
          <p:spPr bwMode="auto">
            <a:xfrm>
              <a:off x="4768" y="25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1" name="Rectangle 63"/>
            <p:cNvSpPr>
              <a:spLocks noChangeArrowheads="1"/>
            </p:cNvSpPr>
            <p:nvPr/>
          </p:nvSpPr>
          <p:spPr bwMode="auto">
            <a:xfrm>
              <a:off x="4766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2" name="Rectangle 64"/>
            <p:cNvSpPr>
              <a:spLocks noChangeArrowheads="1"/>
            </p:cNvSpPr>
            <p:nvPr/>
          </p:nvSpPr>
          <p:spPr bwMode="auto">
            <a:xfrm>
              <a:off x="4766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3" name="Rectangle 65"/>
            <p:cNvSpPr>
              <a:spLocks noChangeArrowheads="1"/>
            </p:cNvSpPr>
            <p:nvPr/>
          </p:nvSpPr>
          <p:spPr bwMode="auto">
            <a:xfrm>
              <a:off x="4766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4" name="Rectangle 66"/>
            <p:cNvSpPr>
              <a:spLocks noChangeArrowheads="1"/>
            </p:cNvSpPr>
            <p:nvPr/>
          </p:nvSpPr>
          <p:spPr bwMode="auto">
            <a:xfrm>
              <a:off x="4766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5" name="Rectangle 67"/>
            <p:cNvSpPr>
              <a:spLocks noChangeArrowheads="1"/>
            </p:cNvSpPr>
            <p:nvPr/>
          </p:nvSpPr>
          <p:spPr bwMode="auto">
            <a:xfrm>
              <a:off x="4919" y="2556"/>
              <a:ext cx="1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AND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6" name="Rectangle 68"/>
            <p:cNvSpPr>
              <a:spLocks noChangeArrowheads="1"/>
            </p:cNvSpPr>
            <p:nvPr/>
          </p:nvSpPr>
          <p:spPr bwMode="auto">
            <a:xfrm>
              <a:off x="4917" y="26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7" name="Rectangle 69"/>
            <p:cNvSpPr>
              <a:spLocks noChangeArrowheads="1"/>
            </p:cNvSpPr>
            <p:nvPr/>
          </p:nvSpPr>
          <p:spPr bwMode="auto">
            <a:xfrm>
              <a:off x="4917" y="2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8" name="Rectangle 70"/>
            <p:cNvSpPr>
              <a:spLocks noChangeArrowheads="1"/>
            </p:cNvSpPr>
            <p:nvPr/>
          </p:nvSpPr>
          <p:spPr bwMode="auto">
            <a:xfrm>
              <a:off x="4917" y="29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9" name="Rectangle 71"/>
            <p:cNvSpPr>
              <a:spLocks noChangeArrowheads="1"/>
            </p:cNvSpPr>
            <p:nvPr/>
          </p:nvSpPr>
          <p:spPr bwMode="auto">
            <a:xfrm>
              <a:off x="4917" y="302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0" name="Line 72"/>
            <p:cNvSpPr>
              <a:spLocks noChangeShapeType="1"/>
            </p:cNvSpPr>
            <p:nvPr/>
          </p:nvSpPr>
          <p:spPr bwMode="auto">
            <a:xfrm>
              <a:off x="4862" y="2547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73"/>
            <p:cNvSpPr>
              <a:spLocks noChangeShapeType="1"/>
            </p:cNvSpPr>
            <p:nvPr/>
          </p:nvSpPr>
          <p:spPr bwMode="auto">
            <a:xfrm>
              <a:off x="4610" y="2666"/>
              <a:ext cx="526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5" name="Group 74"/>
          <p:cNvGrpSpPr>
            <a:grpSpLocks/>
          </p:cNvGrpSpPr>
          <p:nvPr/>
        </p:nvGrpSpPr>
        <p:grpSpPr bwMode="auto">
          <a:xfrm>
            <a:off x="7467600" y="3429000"/>
            <a:ext cx="762000" cy="928688"/>
            <a:chOff x="5136" y="2928"/>
            <a:chExt cx="480" cy="585"/>
          </a:xfrm>
        </p:grpSpPr>
        <p:sp>
          <p:nvSpPr>
            <p:cNvPr id="22546" name="Rectangle 75"/>
            <p:cNvSpPr>
              <a:spLocks noChangeArrowheads="1"/>
            </p:cNvSpPr>
            <p:nvPr/>
          </p:nvSpPr>
          <p:spPr bwMode="auto">
            <a:xfrm>
              <a:off x="5136" y="2928"/>
              <a:ext cx="480" cy="581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7" name="Line 76"/>
            <p:cNvSpPr>
              <a:spLocks noChangeShapeType="1"/>
            </p:cNvSpPr>
            <p:nvPr/>
          </p:nvSpPr>
          <p:spPr bwMode="auto">
            <a:xfrm>
              <a:off x="5391" y="2931"/>
              <a:ext cx="1" cy="576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77"/>
            <p:cNvSpPr>
              <a:spLocks noChangeShapeType="1"/>
            </p:cNvSpPr>
            <p:nvPr/>
          </p:nvSpPr>
          <p:spPr bwMode="auto">
            <a:xfrm>
              <a:off x="5142" y="3050"/>
              <a:ext cx="47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Rectangle 78"/>
            <p:cNvSpPr>
              <a:spLocks noChangeArrowheads="1"/>
            </p:cNvSpPr>
            <p:nvPr/>
          </p:nvSpPr>
          <p:spPr bwMode="auto">
            <a:xfrm>
              <a:off x="5188" y="294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0" name="Rectangle 79"/>
            <p:cNvSpPr>
              <a:spLocks noChangeArrowheads="1"/>
            </p:cNvSpPr>
            <p:nvPr/>
          </p:nvSpPr>
          <p:spPr bwMode="auto">
            <a:xfrm>
              <a:off x="5186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1" name="Rectangle 80"/>
            <p:cNvSpPr>
              <a:spLocks noChangeArrowheads="1"/>
            </p:cNvSpPr>
            <p:nvPr/>
          </p:nvSpPr>
          <p:spPr bwMode="auto">
            <a:xfrm>
              <a:off x="5186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2" name="Rectangle 81"/>
            <p:cNvSpPr>
              <a:spLocks noChangeArrowheads="1"/>
            </p:cNvSpPr>
            <p:nvPr/>
          </p:nvSpPr>
          <p:spPr bwMode="auto">
            <a:xfrm>
              <a:off x="5186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3" name="Rectangle 82"/>
            <p:cNvSpPr>
              <a:spLocks noChangeArrowheads="1"/>
            </p:cNvSpPr>
            <p:nvPr/>
          </p:nvSpPr>
          <p:spPr bwMode="auto">
            <a:xfrm>
              <a:off x="5186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4" name="Rectangle 83"/>
            <p:cNvSpPr>
              <a:spLocks noChangeArrowheads="1"/>
            </p:cNvSpPr>
            <p:nvPr/>
          </p:nvSpPr>
          <p:spPr bwMode="auto">
            <a:xfrm>
              <a:off x="5299" y="294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5" name="Rectangle 84"/>
            <p:cNvSpPr>
              <a:spLocks noChangeArrowheads="1"/>
            </p:cNvSpPr>
            <p:nvPr/>
          </p:nvSpPr>
          <p:spPr bwMode="auto">
            <a:xfrm>
              <a:off x="5297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6" name="Rectangle 85"/>
            <p:cNvSpPr>
              <a:spLocks noChangeArrowheads="1"/>
            </p:cNvSpPr>
            <p:nvPr/>
          </p:nvSpPr>
          <p:spPr bwMode="auto">
            <a:xfrm>
              <a:off x="5297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7" name="Rectangle 86"/>
            <p:cNvSpPr>
              <a:spLocks noChangeArrowheads="1"/>
            </p:cNvSpPr>
            <p:nvPr/>
          </p:nvSpPr>
          <p:spPr bwMode="auto">
            <a:xfrm>
              <a:off x="5297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8" name="Rectangle 87"/>
            <p:cNvSpPr>
              <a:spLocks noChangeArrowheads="1"/>
            </p:cNvSpPr>
            <p:nvPr/>
          </p:nvSpPr>
          <p:spPr bwMode="auto">
            <a:xfrm>
              <a:off x="5297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9" name="Rectangle 88"/>
            <p:cNvSpPr>
              <a:spLocks noChangeArrowheads="1"/>
            </p:cNvSpPr>
            <p:nvPr/>
          </p:nvSpPr>
          <p:spPr bwMode="auto">
            <a:xfrm>
              <a:off x="5449" y="2940"/>
              <a:ext cx="1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OR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0" name="Rectangle 89"/>
            <p:cNvSpPr>
              <a:spLocks noChangeArrowheads="1"/>
            </p:cNvSpPr>
            <p:nvPr/>
          </p:nvSpPr>
          <p:spPr bwMode="auto">
            <a:xfrm>
              <a:off x="5448" y="30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1" name="Rectangle 90"/>
            <p:cNvSpPr>
              <a:spLocks noChangeArrowheads="1"/>
            </p:cNvSpPr>
            <p:nvPr/>
          </p:nvSpPr>
          <p:spPr bwMode="auto">
            <a:xfrm>
              <a:off x="5448" y="317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2" name="Rectangle 91"/>
            <p:cNvSpPr>
              <a:spLocks noChangeArrowheads="1"/>
            </p:cNvSpPr>
            <p:nvPr/>
          </p:nvSpPr>
          <p:spPr bwMode="auto">
            <a:xfrm>
              <a:off x="5448" y="329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3" name="Rectangle 92"/>
            <p:cNvSpPr>
              <a:spLocks noChangeArrowheads="1"/>
            </p:cNvSpPr>
            <p:nvPr/>
          </p:nvSpPr>
          <p:spPr bwMode="auto">
            <a:xfrm>
              <a:off x="5448" y="340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6" name="Group 93"/>
          <p:cNvGrpSpPr>
            <a:grpSpLocks/>
          </p:cNvGrpSpPr>
          <p:nvPr/>
        </p:nvGrpSpPr>
        <p:grpSpPr bwMode="auto">
          <a:xfrm>
            <a:off x="7467600" y="4572000"/>
            <a:ext cx="615950" cy="593725"/>
            <a:chOff x="4656" y="3408"/>
            <a:chExt cx="388" cy="374"/>
          </a:xfrm>
        </p:grpSpPr>
        <p:sp>
          <p:nvSpPr>
            <p:cNvPr id="22537" name="Rectangle 94"/>
            <p:cNvSpPr>
              <a:spLocks noChangeArrowheads="1"/>
            </p:cNvSpPr>
            <p:nvPr/>
          </p:nvSpPr>
          <p:spPr bwMode="auto">
            <a:xfrm>
              <a:off x="4656" y="3408"/>
              <a:ext cx="384" cy="374"/>
            </a:xfrm>
            <a:prstGeom prst="rect">
              <a:avLst/>
            </a:prstGeom>
            <a:solidFill>
              <a:srgbClr val="D4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8" name="Rectangle 95"/>
            <p:cNvSpPr>
              <a:spLocks noChangeArrowheads="1"/>
            </p:cNvSpPr>
            <p:nvPr/>
          </p:nvSpPr>
          <p:spPr bwMode="auto">
            <a:xfrm>
              <a:off x="4708" y="3420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9" name="Rectangle 96"/>
            <p:cNvSpPr>
              <a:spLocks noChangeArrowheads="1"/>
            </p:cNvSpPr>
            <p:nvPr/>
          </p:nvSpPr>
          <p:spPr bwMode="auto">
            <a:xfrm>
              <a:off x="4706" y="353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0" name="Rectangle 97"/>
            <p:cNvSpPr>
              <a:spLocks noChangeArrowheads="1"/>
            </p:cNvSpPr>
            <p:nvPr/>
          </p:nvSpPr>
          <p:spPr bwMode="auto">
            <a:xfrm>
              <a:off x="4706" y="365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1" name="Rectangle 98"/>
            <p:cNvSpPr>
              <a:spLocks noChangeArrowheads="1"/>
            </p:cNvSpPr>
            <p:nvPr/>
          </p:nvSpPr>
          <p:spPr bwMode="auto">
            <a:xfrm>
              <a:off x="4858" y="3420"/>
              <a:ext cx="1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NOT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2" name="Rectangle 99"/>
            <p:cNvSpPr>
              <a:spLocks noChangeArrowheads="1"/>
            </p:cNvSpPr>
            <p:nvPr/>
          </p:nvSpPr>
          <p:spPr bwMode="auto">
            <a:xfrm>
              <a:off x="4857" y="353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3" name="Line 100"/>
            <p:cNvSpPr>
              <a:spLocks noChangeShapeType="1"/>
            </p:cNvSpPr>
            <p:nvPr/>
          </p:nvSpPr>
          <p:spPr bwMode="auto">
            <a:xfrm>
              <a:off x="4802" y="3411"/>
              <a:ext cx="1" cy="37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01"/>
            <p:cNvSpPr>
              <a:spLocks noChangeShapeType="1"/>
            </p:cNvSpPr>
            <p:nvPr/>
          </p:nvSpPr>
          <p:spPr bwMode="auto">
            <a:xfrm>
              <a:off x="4656" y="3530"/>
              <a:ext cx="384" cy="1"/>
            </a:xfrm>
            <a:prstGeom prst="line">
              <a:avLst/>
            </a:pr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Rectangle 102"/>
            <p:cNvSpPr>
              <a:spLocks noChangeArrowheads="1"/>
            </p:cNvSpPr>
            <p:nvPr/>
          </p:nvSpPr>
          <p:spPr bwMode="auto">
            <a:xfrm>
              <a:off x="4857" y="365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3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A3CCE-3B48-4B40-893A-403172D6D84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66701"/>
            <a:ext cx="81534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Converting to Boolean Equations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817" y="1371600"/>
            <a:ext cx="7983583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Convert the following English statements to a Boolean equation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Q1. a is 1 and b is 1.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US" altLang="en-US" sz="1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Answer: F = a AND b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Q2. either of a or b is 1.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US" altLang="en-US" sz="1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Answer: F = a OR b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Q3. a is 1 and b is 0.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US" altLang="en-US" sz="1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Answer: F = a AND NOT(b) 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Q4. a is not 0.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US" altLang="en-US" sz="1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Answer:</a:t>
            </a:r>
          </a:p>
          <a:p>
            <a:pPr lvl="3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(a) Option 1: F = NOT(NOT(a))</a:t>
            </a:r>
          </a:p>
          <a:p>
            <a:pPr lvl="3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(b) Option 2: F = a</a:t>
            </a:r>
          </a:p>
          <a:p>
            <a:pPr lvl="3" eaLnBrk="1" hangingPunct="1"/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946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379E5-C218-4D56-AE50-B1D6A9B0AFC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167482"/>
            <a:ext cx="8150225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Converting to Boolean Equations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513" y="1223963"/>
            <a:ext cx="7935687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Q1. A fire sprinkler system should spray water if high heat is sensed and the system is set to enabled.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Answer: Let Boolean variable h represent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high heat is sensed,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e represent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enabled,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and F represent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spraying water.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Then an equation is: F = h AND e.</a:t>
            </a:r>
          </a:p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Q2. A car alarm should sound if the alarm is enabled, and either the car is shaken or the door is opened. 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Answer: Let a represent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alarm is enabled,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s represent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car is shaken,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d represent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door is opened,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and F represent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alarm sounds.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Then an equation is: F = a AND (s OR d).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(a) Alternatively, assuming that our door sensor d represents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door is closed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instead of open (meaning d=1 when the door is closed, 0 when open), we obtain the following equation: F = a AND (s OR NOT(d)).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228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125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Boolean Equations - Examples</a:t>
            </a:r>
          </a:p>
        </p:txBody>
      </p:sp>
      <p:sp>
        <p:nvSpPr>
          <p:cNvPr id="62054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209800"/>
            <a:ext cx="6799262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1</a:t>
            </a:r>
          </a:p>
          <a:p>
            <a:pPr eaLnBrk="1" hangingPunct="1"/>
            <a:r>
              <a:rPr lang="en-US" dirty="0" smtClean="0"/>
              <a:t>A+A’</a:t>
            </a:r>
          </a:p>
          <a:p>
            <a:pPr eaLnBrk="1" hangingPunct="1"/>
            <a:r>
              <a:rPr lang="en-US" dirty="0" smtClean="0"/>
              <a:t>(A+B)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1</a:t>
            </a:r>
          </a:p>
          <a:p>
            <a:pPr eaLnBrk="1" hangingPunct="1"/>
            <a:r>
              <a:rPr lang="en-US" dirty="0" smtClean="0"/>
              <a:t>(A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0)+(B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0)</a:t>
            </a:r>
          </a:p>
          <a:p>
            <a:pPr eaLnBrk="1" hangingPunct="1"/>
            <a:r>
              <a:rPr lang="en-US" dirty="0" smtClean="0"/>
              <a:t>A+B+C+D</a:t>
            </a:r>
          </a:p>
          <a:p>
            <a:pPr eaLnBrk="1" hangingPunct="1"/>
            <a:r>
              <a:rPr lang="en-US" dirty="0" smtClean="0"/>
              <a:t>A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1+B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3892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32524</TotalTime>
  <Words>1179</Words>
  <Application>Microsoft Office PowerPoint</Application>
  <PresentationFormat>On-screen Show (4:3)</PresentationFormat>
  <Paragraphs>247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Garamond</vt:lpstr>
      <vt:lpstr>Myriad Roman</vt:lpstr>
      <vt:lpstr>Symbol</vt:lpstr>
      <vt:lpstr>Times New Roman</vt:lpstr>
      <vt:lpstr>Trebuchet MS</vt:lpstr>
      <vt:lpstr>Organic</vt:lpstr>
      <vt:lpstr>CSCIU 210 Computer Organization AKM Jahangir A Majumder, PhD</vt:lpstr>
      <vt:lpstr>Review and Learning Outcomes</vt:lpstr>
      <vt:lpstr>Boolean Logic Gates Building Blocks for Digital Circuits  (Because Switches are Hard to Work With)</vt:lpstr>
      <vt:lpstr>Boolean Algebra and its Relation to Digital Circuits</vt:lpstr>
      <vt:lpstr>Boolean Algebra and its Relation to Digital Circuits</vt:lpstr>
      <vt:lpstr>Evaluating Boolean Equations</vt:lpstr>
      <vt:lpstr>Converting to Boolean Equations</vt:lpstr>
      <vt:lpstr>Converting to Boolean Equations</vt:lpstr>
      <vt:lpstr>Boolean Equations - Examples</vt:lpstr>
      <vt:lpstr>Laws of Boolean Algebra (I)</vt:lpstr>
      <vt:lpstr>Laws of Boolean Algebra (II)</vt:lpstr>
      <vt:lpstr>Boolean Algebra Operator Precedence</vt:lpstr>
      <vt:lpstr>From Boolean Equations to  Logic Circuits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842</cp:revision>
  <cp:lastPrinted>2013-11-25T17:13:45Z</cp:lastPrinted>
  <dcterms:created xsi:type="dcterms:W3CDTF">2012-08-10T22:02:17Z</dcterms:created>
  <dcterms:modified xsi:type="dcterms:W3CDTF">2018-09-07T16:55:08Z</dcterms:modified>
</cp:coreProperties>
</file>