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9"/>
  </p:notesMasterIdLst>
  <p:handoutMasterIdLst>
    <p:handoutMasterId r:id="rId20"/>
  </p:handoutMasterIdLst>
  <p:sldIdLst>
    <p:sldId id="1026" r:id="rId2"/>
    <p:sldId id="1025" r:id="rId3"/>
    <p:sldId id="1027" r:id="rId4"/>
    <p:sldId id="1028" r:id="rId5"/>
    <p:sldId id="1035" r:id="rId6"/>
    <p:sldId id="725" r:id="rId7"/>
    <p:sldId id="1034" r:id="rId8"/>
    <p:sldId id="726" r:id="rId9"/>
    <p:sldId id="727" r:id="rId10"/>
    <p:sldId id="1029" r:id="rId11"/>
    <p:sldId id="1031" r:id="rId12"/>
    <p:sldId id="1032" r:id="rId13"/>
    <p:sldId id="1033" r:id="rId14"/>
    <p:sldId id="729" r:id="rId15"/>
    <p:sldId id="730" r:id="rId16"/>
    <p:sldId id="1030" r:id="rId17"/>
    <p:sldId id="931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0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1A292F-DA0D-40C3-95A0-DD6133121D5A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77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23FA1D-211B-4C17-BF36-208BC798B0DE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58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904E574-9DE6-4E59-AB5B-7AF12EC71AF4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36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AE182C-B8EC-437A-8F83-98D023412ACD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41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7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September </a:t>
            </a:r>
            <a:r>
              <a:rPr lang="en-US" sz="1800" dirty="0" smtClean="0"/>
              <a:t>10,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429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DB0EB0-E619-4FE5-8CC2-B407D502866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2125" y="404869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b="1" dirty="0" smtClean="0">
                <a:ea typeface="ＭＳ Ｐゴシック" panose="020B0600070205080204" pitchFamily="34" charset="-128"/>
              </a:rPr>
              <a:t>Example 2: </a:t>
            </a:r>
            <a:r>
              <a:rPr lang="en-US" altLang="en-US" sz="2600" b="1" dirty="0" smtClean="0">
                <a:ea typeface="ＭＳ Ｐゴシック" panose="020B0600070205080204" pitchFamily="34" charset="-128"/>
              </a:rPr>
              <a:t>Converting a Boolean Equation to a Circuit of Logic Gates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249012"/>
            <a:ext cx="807085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Q: Convert the following equation to logic gates: 				F = a AND NOT( b OR NOT(c) )</a:t>
            </a: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4924425" y="4300538"/>
            <a:ext cx="198438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4870450" y="4573588"/>
            <a:ext cx="247650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4324350" y="4573588"/>
            <a:ext cx="19367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Freeform 19"/>
          <p:cNvSpPr>
            <a:spLocks/>
          </p:cNvSpPr>
          <p:nvPr/>
        </p:nvSpPr>
        <p:spPr bwMode="auto">
          <a:xfrm>
            <a:off x="4522788" y="4370388"/>
            <a:ext cx="322262" cy="411162"/>
          </a:xfrm>
          <a:custGeom>
            <a:avLst/>
            <a:gdLst>
              <a:gd name="T0" fmla="*/ 0 w 203"/>
              <a:gd name="T1" fmla="*/ 2147483646 h 259"/>
              <a:gd name="T2" fmla="*/ 2147483646 w 203"/>
              <a:gd name="T3" fmla="*/ 2147483646 h 259"/>
              <a:gd name="T4" fmla="*/ 0 w 203"/>
              <a:gd name="T5" fmla="*/ 0 h 259"/>
              <a:gd name="T6" fmla="*/ 0 w 203"/>
              <a:gd name="T7" fmla="*/ 2147483646 h 259"/>
              <a:gd name="T8" fmla="*/ 0 60000 65536"/>
              <a:gd name="T9" fmla="*/ 0 60000 65536"/>
              <a:gd name="T10" fmla="*/ 0 60000 65536"/>
              <a:gd name="T11" fmla="*/ 0 60000 65536"/>
              <a:gd name="T12" fmla="*/ 0 w 203"/>
              <a:gd name="T13" fmla="*/ 0 h 259"/>
              <a:gd name="T14" fmla="*/ 203 w 203"/>
              <a:gd name="T15" fmla="*/ 259 h 2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" h="259">
                <a:moveTo>
                  <a:pt x="0" y="259"/>
                </a:moveTo>
                <a:lnTo>
                  <a:pt x="203" y="128"/>
                </a:lnTo>
                <a:lnTo>
                  <a:pt x="0" y="0"/>
                </a:lnTo>
                <a:lnTo>
                  <a:pt x="0" y="259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4849813" y="4533900"/>
            <a:ext cx="74612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3614738" y="4702175"/>
            <a:ext cx="247650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3063875" y="4702175"/>
            <a:ext cx="198438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Freeform 23"/>
          <p:cNvSpPr>
            <a:spLocks/>
          </p:cNvSpPr>
          <p:nvPr/>
        </p:nvSpPr>
        <p:spPr bwMode="auto">
          <a:xfrm>
            <a:off x="3267075" y="4498975"/>
            <a:ext cx="322263" cy="411163"/>
          </a:xfrm>
          <a:custGeom>
            <a:avLst/>
            <a:gdLst>
              <a:gd name="T0" fmla="*/ 0 w 203"/>
              <a:gd name="T1" fmla="*/ 2147483646 h 259"/>
              <a:gd name="T2" fmla="*/ 2147483646 w 203"/>
              <a:gd name="T3" fmla="*/ 2147483646 h 259"/>
              <a:gd name="T4" fmla="*/ 0 w 203"/>
              <a:gd name="T5" fmla="*/ 0 h 259"/>
              <a:gd name="T6" fmla="*/ 0 w 203"/>
              <a:gd name="T7" fmla="*/ 2147483646 h 259"/>
              <a:gd name="T8" fmla="*/ 0 60000 65536"/>
              <a:gd name="T9" fmla="*/ 0 60000 65536"/>
              <a:gd name="T10" fmla="*/ 0 60000 65536"/>
              <a:gd name="T11" fmla="*/ 0 60000 65536"/>
              <a:gd name="T12" fmla="*/ 0 w 203"/>
              <a:gd name="T13" fmla="*/ 0 h 259"/>
              <a:gd name="T14" fmla="*/ 203 w 203"/>
              <a:gd name="T15" fmla="*/ 259 h 2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" h="259">
                <a:moveTo>
                  <a:pt x="0" y="259"/>
                </a:moveTo>
                <a:lnTo>
                  <a:pt x="203" y="128"/>
                </a:lnTo>
                <a:lnTo>
                  <a:pt x="0" y="0"/>
                </a:lnTo>
                <a:lnTo>
                  <a:pt x="0" y="259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3594100" y="4662488"/>
            <a:ext cx="74613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54" name="Line 25"/>
          <p:cNvSpPr>
            <a:spLocks noChangeShapeType="1"/>
          </p:cNvSpPr>
          <p:nvPr/>
        </p:nvSpPr>
        <p:spPr bwMode="auto">
          <a:xfrm>
            <a:off x="5727700" y="4433888"/>
            <a:ext cx="207963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Freeform 26"/>
          <p:cNvSpPr>
            <a:spLocks/>
          </p:cNvSpPr>
          <p:nvPr/>
        </p:nvSpPr>
        <p:spPr bwMode="auto">
          <a:xfrm>
            <a:off x="5122863" y="4165600"/>
            <a:ext cx="609600" cy="536575"/>
          </a:xfrm>
          <a:custGeom>
            <a:avLst/>
            <a:gdLst>
              <a:gd name="T0" fmla="*/ 0 w 123"/>
              <a:gd name="T1" fmla="*/ 2147483646 h 108"/>
              <a:gd name="T2" fmla="*/ 2147483646 w 123"/>
              <a:gd name="T3" fmla="*/ 2147483646 h 108"/>
              <a:gd name="T4" fmla="*/ 2147483646 w 123"/>
              <a:gd name="T5" fmla="*/ 2147483646 h 108"/>
              <a:gd name="T6" fmla="*/ 2147483646 w 123"/>
              <a:gd name="T7" fmla="*/ 0 h 108"/>
              <a:gd name="T8" fmla="*/ 0 w 123"/>
              <a:gd name="T9" fmla="*/ 0 h 108"/>
              <a:gd name="T10" fmla="*/ 0 w 123"/>
              <a:gd name="T11" fmla="*/ 2147483646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8"/>
              <a:gd name="T20" fmla="*/ 123 w 123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9" y="108"/>
                  <a:pt x="123" y="84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4803775" y="41910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3546475" y="4340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2946400" y="460057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59" name="Rectangle 30"/>
          <p:cNvSpPr>
            <a:spLocks noChangeArrowheads="1"/>
          </p:cNvSpPr>
          <p:nvPr/>
        </p:nvSpPr>
        <p:spPr bwMode="auto">
          <a:xfrm>
            <a:off x="5973763" y="4344988"/>
            <a:ext cx="101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67" name="Freeform 31"/>
          <p:cNvSpPr>
            <a:spLocks/>
          </p:cNvSpPr>
          <p:nvPr/>
        </p:nvSpPr>
        <p:spPr bwMode="auto">
          <a:xfrm>
            <a:off x="3792538" y="4310063"/>
            <a:ext cx="536575" cy="527050"/>
          </a:xfrm>
          <a:custGeom>
            <a:avLst/>
            <a:gdLst>
              <a:gd name="T0" fmla="*/ 2147483646 w 108"/>
              <a:gd name="T1" fmla="*/ 2147483646 h 106"/>
              <a:gd name="T2" fmla="*/ 0 w 108"/>
              <a:gd name="T3" fmla="*/ 2147483646 h 106"/>
              <a:gd name="T4" fmla="*/ 2147483646 w 108"/>
              <a:gd name="T5" fmla="*/ 2147483646 h 106"/>
              <a:gd name="T6" fmla="*/ 2147483646 w 108"/>
              <a:gd name="T7" fmla="*/ 2147483646 h 106"/>
              <a:gd name="T8" fmla="*/ 0 w 108"/>
              <a:gd name="T9" fmla="*/ 0 h 106"/>
              <a:gd name="T10" fmla="*/ 2147483646 w 108"/>
              <a:gd name="T11" fmla="*/ 2147483646 h 1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6"/>
              <a:gd name="T20" fmla="*/ 108 w 108"/>
              <a:gd name="T21" fmla="*/ 106 h 1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6">
                <a:moveTo>
                  <a:pt x="108" y="53"/>
                </a:moveTo>
                <a:cubicBezTo>
                  <a:pt x="108" y="53"/>
                  <a:pt x="83" y="106"/>
                  <a:pt x="0" y="106"/>
                </a:cubicBezTo>
                <a:cubicBezTo>
                  <a:pt x="0" y="106"/>
                  <a:pt x="17" y="101"/>
                  <a:pt x="17" y="54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"/>
                  <a:pt x="0" y="0"/>
                  <a:pt x="0" y="0"/>
                </a:cubicBezTo>
                <a:cubicBezTo>
                  <a:pt x="83" y="0"/>
                  <a:pt x="108" y="53"/>
                  <a:pt x="108" y="53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3673475" y="4438650"/>
            <a:ext cx="188913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Text Box 41"/>
          <p:cNvSpPr txBox="1">
            <a:spLocks noChangeArrowheads="1"/>
          </p:cNvSpPr>
          <p:nvPr/>
        </p:nvSpPr>
        <p:spPr bwMode="auto">
          <a:xfrm>
            <a:off x="6375400" y="37846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5863" name="Text Box 42"/>
          <p:cNvSpPr txBox="1">
            <a:spLocks noChangeArrowheads="1"/>
          </p:cNvSpPr>
          <p:nvPr/>
        </p:nvSpPr>
        <p:spPr bwMode="auto">
          <a:xfrm>
            <a:off x="598487" y="1536246"/>
            <a:ext cx="764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Start from the output, work back towards the inputs</a:t>
            </a:r>
          </a:p>
        </p:txBody>
      </p:sp>
    </p:spTree>
    <p:extLst>
      <p:ext uri="{BB962C8B-B14F-4D97-AF65-F5344CB8AC3E}">
        <p14:creationId xmlns:p14="http://schemas.microsoft.com/office/powerpoint/2010/main" val="40602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6" grpId="0" animBg="1"/>
      <p:bldP spid="39960" grpId="0" animBg="1"/>
      <p:bldP spid="39963" grpId="0"/>
      <p:bldP spid="39964" grpId="0"/>
      <p:bldP spid="399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1A89F-C4A1-427A-8506-E0423996705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8163" y="394495"/>
            <a:ext cx="802005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More examples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865188" y="5343525"/>
            <a:ext cx="764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Start from the output, work back towards the inputs</a:t>
            </a: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1975644" y="3119437"/>
            <a:ext cx="276225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1899444" y="3500437"/>
            <a:ext cx="344488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3094832" y="3306762"/>
            <a:ext cx="290512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6" name="Freeform 12"/>
          <p:cNvSpPr>
            <a:spLocks/>
          </p:cNvSpPr>
          <p:nvPr/>
        </p:nvSpPr>
        <p:spPr bwMode="auto">
          <a:xfrm>
            <a:off x="2251869" y="2933700"/>
            <a:ext cx="849313" cy="746125"/>
          </a:xfrm>
          <a:custGeom>
            <a:avLst/>
            <a:gdLst>
              <a:gd name="T0" fmla="*/ 0 w 123"/>
              <a:gd name="T1" fmla="*/ 2147483646 h 108"/>
              <a:gd name="T2" fmla="*/ 2147483646 w 123"/>
              <a:gd name="T3" fmla="*/ 2147483646 h 108"/>
              <a:gd name="T4" fmla="*/ 2147483646 w 123"/>
              <a:gd name="T5" fmla="*/ 2147483646 h 108"/>
              <a:gd name="T6" fmla="*/ 2147483646 w 123"/>
              <a:gd name="T7" fmla="*/ 0 h 108"/>
              <a:gd name="T8" fmla="*/ 0 w 123"/>
              <a:gd name="T9" fmla="*/ 0 h 108"/>
              <a:gd name="T10" fmla="*/ 0 w 123"/>
              <a:gd name="T11" fmla="*/ 2147483646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8"/>
              <a:gd name="T20" fmla="*/ 123 w 123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9" y="108"/>
                  <a:pt x="123" y="84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1797844" y="2957512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808832" y="3165475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802482" y="3544887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</a:rPr>
              <a:t>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3423444" y="3171825"/>
            <a:ext cx="139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</a:rPr>
              <a:t>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>
            <a:off x="980282" y="3313112"/>
            <a:ext cx="261937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>
            <a:off x="980282" y="3679825"/>
            <a:ext cx="261937" cy="1587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2128044" y="4111625"/>
            <a:ext cx="76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2201069" y="4105275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2324894" y="4111625"/>
            <a:ext cx="76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86" name="Freeform 22"/>
          <p:cNvSpPr>
            <a:spLocks/>
          </p:cNvSpPr>
          <p:nvPr/>
        </p:nvSpPr>
        <p:spPr bwMode="auto">
          <a:xfrm>
            <a:off x="1145382" y="3133725"/>
            <a:ext cx="746125" cy="733425"/>
          </a:xfrm>
          <a:custGeom>
            <a:avLst/>
            <a:gdLst>
              <a:gd name="T0" fmla="*/ 2147483646 w 108"/>
              <a:gd name="T1" fmla="*/ 2147483646 h 106"/>
              <a:gd name="T2" fmla="*/ 0 w 108"/>
              <a:gd name="T3" fmla="*/ 2147483646 h 106"/>
              <a:gd name="T4" fmla="*/ 2147483646 w 108"/>
              <a:gd name="T5" fmla="*/ 2147483646 h 106"/>
              <a:gd name="T6" fmla="*/ 2147483646 w 108"/>
              <a:gd name="T7" fmla="*/ 2147483646 h 106"/>
              <a:gd name="T8" fmla="*/ 0 w 108"/>
              <a:gd name="T9" fmla="*/ 0 h 106"/>
              <a:gd name="T10" fmla="*/ 2147483646 w 108"/>
              <a:gd name="T11" fmla="*/ 2147483646 h 1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6"/>
              <a:gd name="T20" fmla="*/ 108 w 108"/>
              <a:gd name="T21" fmla="*/ 106 h 1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6">
                <a:moveTo>
                  <a:pt x="108" y="53"/>
                </a:moveTo>
                <a:cubicBezTo>
                  <a:pt x="108" y="53"/>
                  <a:pt x="83" y="106"/>
                  <a:pt x="0" y="106"/>
                </a:cubicBezTo>
                <a:cubicBezTo>
                  <a:pt x="0" y="106"/>
                  <a:pt x="17" y="101"/>
                  <a:pt x="17" y="54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"/>
                  <a:pt x="0" y="0"/>
                  <a:pt x="0" y="0"/>
                </a:cubicBezTo>
                <a:cubicBezTo>
                  <a:pt x="83" y="0"/>
                  <a:pt x="108" y="53"/>
                  <a:pt x="108" y="53"/>
                </a:cubicBez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1820069" y="2400300"/>
            <a:ext cx="18907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F = a AND (s OR d)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88" name="Freeform 24"/>
          <p:cNvSpPr>
            <a:spLocks/>
          </p:cNvSpPr>
          <p:nvPr/>
        </p:nvSpPr>
        <p:spPr bwMode="auto">
          <a:xfrm>
            <a:off x="1408907" y="3562350"/>
            <a:ext cx="220662" cy="158750"/>
          </a:xfrm>
          <a:custGeom>
            <a:avLst/>
            <a:gdLst>
              <a:gd name="T0" fmla="*/ 0 w 139"/>
              <a:gd name="T1" fmla="*/ 0 h 100"/>
              <a:gd name="T2" fmla="*/ 2147483646 w 139"/>
              <a:gd name="T3" fmla="*/ 2147483646 h 100"/>
              <a:gd name="T4" fmla="*/ 2147483646 w 139"/>
              <a:gd name="T5" fmla="*/ 2147483646 h 100"/>
              <a:gd name="T6" fmla="*/ 0 w 139"/>
              <a:gd name="T7" fmla="*/ 0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139"/>
              <a:gd name="T13" fmla="*/ 0 h 100"/>
              <a:gd name="T14" fmla="*/ 139 w 139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" h="100">
                <a:moveTo>
                  <a:pt x="0" y="0"/>
                </a:moveTo>
                <a:lnTo>
                  <a:pt x="104" y="100"/>
                </a:lnTo>
                <a:lnTo>
                  <a:pt x="139" y="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9" name="Freeform 25"/>
          <p:cNvSpPr>
            <a:spLocks/>
          </p:cNvSpPr>
          <p:nvPr/>
        </p:nvSpPr>
        <p:spPr bwMode="auto">
          <a:xfrm>
            <a:off x="1547019" y="2657475"/>
            <a:ext cx="1830388" cy="1374775"/>
          </a:xfrm>
          <a:custGeom>
            <a:avLst/>
            <a:gdLst>
              <a:gd name="T0" fmla="*/ 2147483646 w 265"/>
              <a:gd name="T1" fmla="*/ 0 h 199"/>
              <a:gd name="T2" fmla="*/ 2147483646 w 265"/>
              <a:gd name="T3" fmla="*/ 2147483646 h 199"/>
              <a:gd name="T4" fmla="*/ 0 w 265"/>
              <a:gd name="T5" fmla="*/ 2147483646 h 199"/>
              <a:gd name="T6" fmla="*/ 0 60000 65536"/>
              <a:gd name="T7" fmla="*/ 0 60000 65536"/>
              <a:gd name="T8" fmla="*/ 0 60000 65536"/>
              <a:gd name="T9" fmla="*/ 0 w 265"/>
              <a:gd name="T10" fmla="*/ 0 h 199"/>
              <a:gd name="T11" fmla="*/ 265 w 265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5" h="199">
                <a:moveTo>
                  <a:pt x="258" y="0"/>
                </a:moveTo>
                <a:cubicBezTo>
                  <a:pt x="258" y="0"/>
                  <a:pt x="265" y="136"/>
                  <a:pt x="183" y="169"/>
                </a:cubicBezTo>
                <a:cubicBezTo>
                  <a:pt x="183" y="169"/>
                  <a:pt x="110" y="199"/>
                  <a:pt x="0" y="143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521744" y="2649537"/>
            <a:ext cx="109538" cy="595313"/>
            <a:chOff x="1350" y="1712"/>
            <a:chExt cx="69" cy="375"/>
          </a:xfrm>
        </p:grpSpPr>
        <p:sp>
          <p:nvSpPr>
            <p:cNvPr id="37952" name="Freeform 26"/>
            <p:cNvSpPr>
              <a:spLocks/>
            </p:cNvSpPr>
            <p:nvPr/>
          </p:nvSpPr>
          <p:spPr bwMode="auto">
            <a:xfrm>
              <a:off x="1350" y="1943"/>
              <a:ext cx="69" cy="144"/>
            </a:xfrm>
            <a:custGeom>
              <a:avLst/>
              <a:gdLst>
                <a:gd name="T0" fmla="*/ 13 w 69"/>
                <a:gd name="T1" fmla="*/ 144 h 144"/>
                <a:gd name="T2" fmla="*/ 69 w 69"/>
                <a:gd name="T3" fmla="*/ 9 h 144"/>
                <a:gd name="T4" fmla="*/ 0 w 69"/>
                <a:gd name="T5" fmla="*/ 0 h 144"/>
                <a:gd name="T6" fmla="*/ 13 w 69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144"/>
                <a:gd name="T14" fmla="*/ 69 w 69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144">
                  <a:moveTo>
                    <a:pt x="13" y="144"/>
                  </a:moveTo>
                  <a:lnTo>
                    <a:pt x="69" y="9"/>
                  </a:lnTo>
                  <a:lnTo>
                    <a:pt x="0" y="0"/>
                  </a:lnTo>
                  <a:lnTo>
                    <a:pt x="13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3" name="Line 27"/>
            <p:cNvSpPr>
              <a:spLocks noChangeShapeType="1"/>
            </p:cNvSpPr>
            <p:nvPr/>
          </p:nvSpPr>
          <p:spPr bwMode="auto">
            <a:xfrm flipH="1">
              <a:off x="1376" y="1712"/>
              <a:ext cx="34" cy="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0" name="Rectangle 28"/>
          <p:cNvSpPr>
            <a:spLocks noChangeArrowheads="1"/>
          </p:cNvSpPr>
          <p:nvPr/>
        </p:nvSpPr>
        <p:spPr bwMode="auto">
          <a:xfrm>
            <a:off x="2659857" y="2614612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93" name="Rectangle 29"/>
          <p:cNvSpPr>
            <a:spLocks noChangeArrowheads="1"/>
          </p:cNvSpPr>
          <p:nvPr/>
        </p:nvSpPr>
        <p:spPr bwMode="auto">
          <a:xfrm>
            <a:off x="3401219" y="2614612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914" name="Text Box 30"/>
          <p:cNvSpPr txBox="1">
            <a:spLocks noChangeArrowheads="1"/>
          </p:cNvSpPr>
          <p:nvPr/>
        </p:nvSpPr>
        <p:spPr bwMode="auto">
          <a:xfrm>
            <a:off x="3198019" y="4135437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7915" name="Text Box 31"/>
          <p:cNvSpPr txBox="1">
            <a:spLocks noChangeArrowheads="1"/>
          </p:cNvSpPr>
          <p:nvPr/>
        </p:nvSpPr>
        <p:spPr bwMode="auto">
          <a:xfrm>
            <a:off x="7937500" y="41656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9298" name="Line 34"/>
          <p:cNvSpPr>
            <a:spLocks noChangeShapeType="1"/>
          </p:cNvSpPr>
          <p:nvPr/>
        </p:nvSpPr>
        <p:spPr bwMode="auto">
          <a:xfrm>
            <a:off x="7483475" y="3452813"/>
            <a:ext cx="339725" cy="1587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9" name="Rectangle 35"/>
          <p:cNvSpPr>
            <a:spLocks noChangeArrowheads="1"/>
          </p:cNvSpPr>
          <p:nvPr/>
        </p:nvSpPr>
        <p:spPr bwMode="auto">
          <a:xfrm>
            <a:off x="5094288" y="26574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00" name="Rectangle 36"/>
          <p:cNvSpPr>
            <a:spLocks noChangeArrowheads="1"/>
          </p:cNvSpPr>
          <p:nvPr/>
        </p:nvSpPr>
        <p:spPr bwMode="auto">
          <a:xfrm>
            <a:off x="4002088" y="30638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01" name="Rectangle 37"/>
          <p:cNvSpPr>
            <a:spLocks noChangeArrowheads="1"/>
          </p:cNvSpPr>
          <p:nvPr/>
        </p:nvSpPr>
        <p:spPr bwMode="auto">
          <a:xfrm>
            <a:off x="4006850" y="39354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02" name="Rectangle 38"/>
          <p:cNvSpPr>
            <a:spLocks noChangeArrowheads="1"/>
          </p:cNvSpPr>
          <p:nvPr/>
        </p:nvSpPr>
        <p:spPr bwMode="auto">
          <a:xfrm>
            <a:off x="7894638" y="3332163"/>
            <a:ext cx="1317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03" name="Freeform 39"/>
          <p:cNvSpPr>
            <a:spLocks/>
          </p:cNvSpPr>
          <p:nvPr/>
        </p:nvSpPr>
        <p:spPr bwMode="auto">
          <a:xfrm>
            <a:off x="6296025" y="3011488"/>
            <a:ext cx="542925" cy="257175"/>
          </a:xfrm>
          <a:custGeom>
            <a:avLst/>
            <a:gdLst>
              <a:gd name="T0" fmla="*/ 0 w 342"/>
              <a:gd name="T1" fmla="*/ 0 h 162"/>
              <a:gd name="T2" fmla="*/ 2147483646 w 342"/>
              <a:gd name="T3" fmla="*/ 0 h 162"/>
              <a:gd name="T4" fmla="*/ 2147483646 w 342"/>
              <a:gd name="T5" fmla="*/ 2147483646 h 162"/>
              <a:gd name="T6" fmla="*/ 2147483646 w 342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162"/>
              <a:gd name="T14" fmla="*/ 342 w 342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162">
                <a:moveTo>
                  <a:pt x="0" y="0"/>
                </a:moveTo>
                <a:lnTo>
                  <a:pt x="180" y="0"/>
                </a:lnTo>
                <a:lnTo>
                  <a:pt x="180" y="162"/>
                </a:lnTo>
                <a:lnTo>
                  <a:pt x="342" y="162"/>
                </a:lnTo>
              </a:path>
            </a:pathLst>
          </a:cu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04" name="Freeform 40"/>
          <p:cNvSpPr>
            <a:spLocks/>
          </p:cNvSpPr>
          <p:nvPr/>
        </p:nvSpPr>
        <p:spPr bwMode="auto">
          <a:xfrm>
            <a:off x="6296025" y="3635375"/>
            <a:ext cx="542925" cy="258763"/>
          </a:xfrm>
          <a:custGeom>
            <a:avLst/>
            <a:gdLst>
              <a:gd name="T0" fmla="*/ 0 w 342"/>
              <a:gd name="T1" fmla="*/ 2147483646 h 163"/>
              <a:gd name="T2" fmla="*/ 2147483646 w 342"/>
              <a:gd name="T3" fmla="*/ 2147483646 h 163"/>
              <a:gd name="T4" fmla="*/ 2147483646 w 342"/>
              <a:gd name="T5" fmla="*/ 0 h 163"/>
              <a:gd name="T6" fmla="*/ 2147483646 w 342"/>
              <a:gd name="T7" fmla="*/ 0 h 163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163"/>
              <a:gd name="T14" fmla="*/ 342 w 342"/>
              <a:gd name="T15" fmla="*/ 163 h 1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163">
                <a:moveTo>
                  <a:pt x="0" y="163"/>
                </a:moveTo>
                <a:lnTo>
                  <a:pt x="180" y="163"/>
                </a:lnTo>
                <a:lnTo>
                  <a:pt x="180" y="0"/>
                </a:lnTo>
                <a:lnTo>
                  <a:pt x="342" y="0"/>
                </a:lnTo>
              </a:path>
            </a:pathLst>
          </a:cu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Rectangle 41"/>
          <p:cNvSpPr>
            <a:spLocks noChangeArrowheads="1"/>
          </p:cNvSpPr>
          <p:nvPr/>
        </p:nvSpPr>
        <p:spPr bwMode="auto">
          <a:xfrm>
            <a:off x="6137275" y="4387850"/>
            <a:ext cx="714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924" name="Rectangle 42"/>
          <p:cNvSpPr>
            <a:spLocks noChangeArrowheads="1"/>
          </p:cNvSpPr>
          <p:nvPr/>
        </p:nvSpPr>
        <p:spPr bwMode="auto">
          <a:xfrm>
            <a:off x="6210300" y="4381500"/>
            <a:ext cx="1317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925" name="Rectangle 43"/>
          <p:cNvSpPr>
            <a:spLocks noChangeArrowheads="1"/>
          </p:cNvSpPr>
          <p:nvPr/>
        </p:nvSpPr>
        <p:spPr bwMode="auto">
          <a:xfrm>
            <a:off x="6342063" y="4387850"/>
            <a:ext cx="714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08" name="Freeform 44"/>
          <p:cNvSpPr>
            <a:spLocks/>
          </p:cNvSpPr>
          <p:nvPr/>
        </p:nvSpPr>
        <p:spPr bwMode="auto">
          <a:xfrm>
            <a:off x="6743700" y="3086100"/>
            <a:ext cx="733425" cy="725488"/>
          </a:xfrm>
          <a:custGeom>
            <a:avLst/>
            <a:gdLst>
              <a:gd name="T0" fmla="*/ 2147483646 w 108"/>
              <a:gd name="T1" fmla="*/ 2147483646 h 107"/>
              <a:gd name="T2" fmla="*/ 0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0 w 108"/>
              <a:gd name="T9" fmla="*/ 0 h 107"/>
              <a:gd name="T10" fmla="*/ 2147483646 w 108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4"/>
                </a:moveTo>
                <a:cubicBezTo>
                  <a:pt x="108" y="54"/>
                  <a:pt x="83" y="107"/>
                  <a:pt x="0" y="107"/>
                </a:cubicBezTo>
                <a:cubicBezTo>
                  <a:pt x="0" y="107"/>
                  <a:pt x="17" y="101"/>
                  <a:pt x="17" y="54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6"/>
                  <a:pt x="0" y="0"/>
                  <a:pt x="0" y="0"/>
                </a:cubicBezTo>
                <a:cubicBezTo>
                  <a:pt x="83" y="0"/>
                  <a:pt x="108" y="54"/>
                  <a:pt x="108" y="54"/>
                </a:cubicBez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9" name="Rectangle 45"/>
          <p:cNvSpPr>
            <a:spLocks noChangeArrowheads="1"/>
          </p:cNvSpPr>
          <p:nvPr/>
        </p:nvSpPr>
        <p:spPr bwMode="auto">
          <a:xfrm>
            <a:off x="4630738" y="2101850"/>
            <a:ext cx="3927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F = (a AND NOT(b)) OR (b AND NOT(c))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10" name="Rectangle 46"/>
          <p:cNvSpPr>
            <a:spLocks noChangeArrowheads="1"/>
          </p:cNvSpPr>
          <p:nvPr/>
        </p:nvSpPr>
        <p:spPr bwMode="auto">
          <a:xfrm>
            <a:off x="5643563" y="23399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11" name="Rectangle 47"/>
          <p:cNvSpPr>
            <a:spLocks noChangeArrowheads="1"/>
          </p:cNvSpPr>
          <p:nvPr/>
        </p:nvSpPr>
        <p:spPr bwMode="auto">
          <a:xfrm>
            <a:off x="6921500" y="23399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12" name="Freeform 48"/>
          <p:cNvSpPr>
            <a:spLocks/>
          </p:cNvSpPr>
          <p:nvPr/>
        </p:nvSpPr>
        <p:spPr bwMode="auto">
          <a:xfrm>
            <a:off x="6994525" y="3201988"/>
            <a:ext cx="109538" cy="223837"/>
          </a:xfrm>
          <a:custGeom>
            <a:avLst/>
            <a:gdLst>
              <a:gd name="T0" fmla="*/ 2147483646 w 69"/>
              <a:gd name="T1" fmla="*/ 2147483646 h 141"/>
              <a:gd name="T2" fmla="*/ 2147483646 w 69"/>
              <a:gd name="T3" fmla="*/ 0 h 141"/>
              <a:gd name="T4" fmla="*/ 0 w 69"/>
              <a:gd name="T5" fmla="*/ 2147483646 h 141"/>
              <a:gd name="T6" fmla="*/ 2147483646 w 69"/>
              <a:gd name="T7" fmla="*/ 2147483646 h 141"/>
              <a:gd name="T8" fmla="*/ 0 60000 65536"/>
              <a:gd name="T9" fmla="*/ 0 60000 65536"/>
              <a:gd name="T10" fmla="*/ 0 60000 65536"/>
              <a:gd name="T11" fmla="*/ 0 60000 65536"/>
              <a:gd name="T12" fmla="*/ 0 w 69"/>
              <a:gd name="T13" fmla="*/ 0 h 141"/>
              <a:gd name="T14" fmla="*/ 69 w 69"/>
              <a:gd name="T15" fmla="*/ 141 h 1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" h="141">
                <a:moveTo>
                  <a:pt x="69" y="141"/>
                </a:moveTo>
                <a:lnTo>
                  <a:pt x="64" y="0"/>
                </a:lnTo>
                <a:lnTo>
                  <a:pt x="0" y="17"/>
                </a:lnTo>
                <a:lnTo>
                  <a:pt x="69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3" name="Line 49"/>
          <p:cNvSpPr>
            <a:spLocks noChangeShapeType="1"/>
          </p:cNvSpPr>
          <p:nvPr/>
        </p:nvSpPr>
        <p:spPr bwMode="auto">
          <a:xfrm>
            <a:off x="6845300" y="2400300"/>
            <a:ext cx="217488" cy="8890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4" name="Rectangle 50"/>
          <p:cNvSpPr>
            <a:spLocks noChangeArrowheads="1"/>
          </p:cNvSpPr>
          <p:nvPr/>
        </p:nvSpPr>
        <p:spPr bwMode="auto">
          <a:xfrm>
            <a:off x="7578725" y="23399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15" name="Line 51"/>
          <p:cNvSpPr>
            <a:spLocks noChangeShapeType="1"/>
          </p:cNvSpPr>
          <p:nvPr/>
        </p:nvSpPr>
        <p:spPr bwMode="auto">
          <a:xfrm>
            <a:off x="5245100" y="2827338"/>
            <a:ext cx="236538" cy="1587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6" name="Freeform 52"/>
          <p:cNvSpPr>
            <a:spLocks/>
          </p:cNvSpPr>
          <p:nvPr/>
        </p:nvSpPr>
        <p:spPr bwMode="auto">
          <a:xfrm>
            <a:off x="4457700" y="3194050"/>
            <a:ext cx="1023938" cy="515938"/>
          </a:xfrm>
          <a:custGeom>
            <a:avLst/>
            <a:gdLst>
              <a:gd name="T0" fmla="*/ 2147483646 w 645"/>
              <a:gd name="T1" fmla="*/ 2147483646 h 325"/>
              <a:gd name="T2" fmla="*/ 0 w 645"/>
              <a:gd name="T3" fmla="*/ 2147483646 h 325"/>
              <a:gd name="T4" fmla="*/ 0 w 645"/>
              <a:gd name="T5" fmla="*/ 0 h 325"/>
              <a:gd name="T6" fmla="*/ 0 60000 65536"/>
              <a:gd name="T7" fmla="*/ 0 60000 65536"/>
              <a:gd name="T8" fmla="*/ 0 60000 65536"/>
              <a:gd name="T9" fmla="*/ 0 w 645"/>
              <a:gd name="T10" fmla="*/ 0 h 325"/>
              <a:gd name="T11" fmla="*/ 645 w 645"/>
              <a:gd name="T12" fmla="*/ 325 h 3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5" h="325">
                <a:moveTo>
                  <a:pt x="645" y="325"/>
                </a:moveTo>
                <a:lnTo>
                  <a:pt x="0" y="325"/>
                </a:lnTo>
                <a:lnTo>
                  <a:pt x="0" y="0"/>
                </a:lnTo>
              </a:path>
            </a:pathLst>
          </a:cu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7" name="Line 53"/>
          <p:cNvSpPr>
            <a:spLocks noChangeShapeType="1"/>
          </p:cNvSpPr>
          <p:nvPr/>
        </p:nvSpPr>
        <p:spPr bwMode="auto">
          <a:xfrm>
            <a:off x="5162550" y="3201988"/>
            <a:ext cx="319088" cy="1587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8" name="Line 54"/>
          <p:cNvSpPr>
            <a:spLocks noChangeShapeType="1"/>
          </p:cNvSpPr>
          <p:nvPr/>
        </p:nvSpPr>
        <p:spPr bwMode="auto">
          <a:xfrm>
            <a:off x="4159250" y="3201988"/>
            <a:ext cx="528638" cy="1587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9" name="Oval 55"/>
          <p:cNvSpPr>
            <a:spLocks noChangeArrowheads="1"/>
          </p:cNvSpPr>
          <p:nvPr/>
        </p:nvSpPr>
        <p:spPr bwMode="auto">
          <a:xfrm>
            <a:off x="4410075" y="3146425"/>
            <a:ext cx="101600" cy="1016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20" name="Freeform 56"/>
          <p:cNvSpPr>
            <a:spLocks/>
          </p:cNvSpPr>
          <p:nvPr/>
        </p:nvSpPr>
        <p:spPr bwMode="auto">
          <a:xfrm>
            <a:off x="4687888" y="2916238"/>
            <a:ext cx="447675" cy="563562"/>
          </a:xfrm>
          <a:custGeom>
            <a:avLst/>
            <a:gdLst>
              <a:gd name="T0" fmla="*/ 0 w 282"/>
              <a:gd name="T1" fmla="*/ 2147483646 h 355"/>
              <a:gd name="T2" fmla="*/ 2147483646 w 282"/>
              <a:gd name="T3" fmla="*/ 2147483646 h 355"/>
              <a:gd name="T4" fmla="*/ 0 w 282"/>
              <a:gd name="T5" fmla="*/ 0 h 355"/>
              <a:gd name="T6" fmla="*/ 0 w 282"/>
              <a:gd name="T7" fmla="*/ 2147483646 h 355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55"/>
              <a:gd name="T14" fmla="*/ 282 w 282"/>
              <a:gd name="T15" fmla="*/ 355 h 3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55">
                <a:moveTo>
                  <a:pt x="0" y="355"/>
                </a:moveTo>
                <a:lnTo>
                  <a:pt x="282" y="180"/>
                </a:lnTo>
                <a:lnTo>
                  <a:pt x="0" y="0"/>
                </a:lnTo>
                <a:lnTo>
                  <a:pt x="0" y="355"/>
                </a:ln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21" name="Oval 57"/>
          <p:cNvSpPr>
            <a:spLocks noChangeArrowheads="1"/>
          </p:cNvSpPr>
          <p:nvPr/>
        </p:nvSpPr>
        <p:spPr bwMode="auto">
          <a:xfrm>
            <a:off x="5135563" y="3146425"/>
            <a:ext cx="109537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22" name="Line 58"/>
          <p:cNvSpPr>
            <a:spLocks noChangeShapeType="1"/>
          </p:cNvSpPr>
          <p:nvPr/>
        </p:nvSpPr>
        <p:spPr bwMode="auto">
          <a:xfrm>
            <a:off x="5162550" y="4076700"/>
            <a:ext cx="319088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3" name="Line 59"/>
          <p:cNvSpPr>
            <a:spLocks noChangeShapeType="1"/>
          </p:cNvSpPr>
          <p:nvPr/>
        </p:nvSpPr>
        <p:spPr bwMode="auto">
          <a:xfrm>
            <a:off x="4159250" y="4083050"/>
            <a:ext cx="528638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4" name="Freeform 60"/>
          <p:cNvSpPr>
            <a:spLocks/>
          </p:cNvSpPr>
          <p:nvPr/>
        </p:nvSpPr>
        <p:spPr bwMode="auto">
          <a:xfrm>
            <a:off x="4687888" y="3798888"/>
            <a:ext cx="447675" cy="557212"/>
          </a:xfrm>
          <a:custGeom>
            <a:avLst/>
            <a:gdLst>
              <a:gd name="T0" fmla="*/ 0 w 282"/>
              <a:gd name="T1" fmla="*/ 2147483646 h 351"/>
              <a:gd name="T2" fmla="*/ 2147483646 w 282"/>
              <a:gd name="T3" fmla="*/ 2147483646 h 351"/>
              <a:gd name="T4" fmla="*/ 0 w 282"/>
              <a:gd name="T5" fmla="*/ 0 h 351"/>
              <a:gd name="T6" fmla="*/ 0 w 282"/>
              <a:gd name="T7" fmla="*/ 2147483646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51"/>
              <a:gd name="T14" fmla="*/ 282 w 282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51">
                <a:moveTo>
                  <a:pt x="0" y="351"/>
                </a:moveTo>
                <a:lnTo>
                  <a:pt x="282" y="175"/>
                </a:lnTo>
                <a:lnTo>
                  <a:pt x="0" y="0"/>
                </a:lnTo>
                <a:lnTo>
                  <a:pt x="0" y="351"/>
                </a:ln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25" name="Oval 61"/>
          <p:cNvSpPr>
            <a:spLocks noChangeArrowheads="1"/>
          </p:cNvSpPr>
          <p:nvPr/>
        </p:nvSpPr>
        <p:spPr bwMode="auto">
          <a:xfrm>
            <a:off x="5135563" y="4022725"/>
            <a:ext cx="109537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26" name="Freeform 62"/>
          <p:cNvSpPr>
            <a:spLocks/>
          </p:cNvSpPr>
          <p:nvPr/>
        </p:nvSpPr>
        <p:spPr bwMode="auto">
          <a:xfrm>
            <a:off x="5481638" y="2644775"/>
            <a:ext cx="835025" cy="733425"/>
          </a:xfrm>
          <a:custGeom>
            <a:avLst/>
            <a:gdLst>
              <a:gd name="T0" fmla="*/ 0 w 123"/>
              <a:gd name="T1" fmla="*/ 2147483646 h 108"/>
              <a:gd name="T2" fmla="*/ 2147483646 w 123"/>
              <a:gd name="T3" fmla="*/ 2147483646 h 108"/>
              <a:gd name="T4" fmla="*/ 2147483646 w 123"/>
              <a:gd name="T5" fmla="*/ 2147483646 h 108"/>
              <a:gd name="T6" fmla="*/ 2147483646 w 123"/>
              <a:gd name="T7" fmla="*/ 0 h 108"/>
              <a:gd name="T8" fmla="*/ 0 w 123"/>
              <a:gd name="T9" fmla="*/ 0 h 108"/>
              <a:gd name="T10" fmla="*/ 0 w 123"/>
              <a:gd name="T11" fmla="*/ 2147483646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8"/>
              <a:gd name="T20" fmla="*/ 123 w 123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9" y="108"/>
                  <a:pt x="123" y="84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27" name="Freeform 63"/>
          <p:cNvSpPr>
            <a:spLocks/>
          </p:cNvSpPr>
          <p:nvPr/>
        </p:nvSpPr>
        <p:spPr bwMode="auto">
          <a:xfrm>
            <a:off x="5481638" y="3527425"/>
            <a:ext cx="835025" cy="733425"/>
          </a:xfrm>
          <a:custGeom>
            <a:avLst/>
            <a:gdLst>
              <a:gd name="T0" fmla="*/ 0 w 123"/>
              <a:gd name="T1" fmla="*/ 2147483646 h 108"/>
              <a:gd name="T2" fmla="*/ 2147483646 w 123"/>
              <a:gd name="T3" fmla="*/ 2147483646 h 108"/>
              <a:gd name="T4" fmla="*/ 2147483646 w 123"/>
              <a:gd name="T5" fmla="*/ 2147483646 h 108"/>
              <a:gd name="T6" fmla="*/ 2147483646 w 123"/>
              <a:gd name="T7" fmla="*/ 0 h 108"/>
              <a:gd name="T8" fmla="*/ 0 w 123"/>
              <a:gd name="T9" fmla="*/ 0 h 108"/>
              <a:gd name="T10" fmla="*/ 0 w 123"/>
              <a:gd name="T11" fmla="*/ 2147483646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8"/>
              <a:gd name="T20" fmla="*/ 123 w 123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9" y="108"/>
                  <a:pt x="123" y="84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5489575" y="2373313"/>
            <a:ext cx="439738" cy="644525"/>
            <a:chOff x="3458" y="1495"/>
            <a:chExt cx="277" cy="406"/>
          </a:xfrm>
        </p:grpSpPr>
        <p:sp>
          <p:nvSpPr>
            <p:cNvPr id="37950" name="Freeform 64"/>
            <p:cNvSpPr>
              <a:spLocks/>
            </p:cNvSpPr>
            <p:nvPr/>
          </p:nvSpPr>
          <p:spPr bwMode="auto">
            <a:xfrm>
              <a:off x="3633" y="1768"/>
              <a:ext cx="102" cy="133"/>
            </a:xfrm>
            <a:custGeom>
              <a:avLst/>
              <a:gdLst>
                <a:gd name="T0" fmla="*/ 102 w 102"/>
                <a:gd name="T1" fmla="*/ 133 h 133"/>
                <a:gd name="T2" fmla="*/ 55 w 102"/>
                <a:gd name="T3" fmla="*/ 0 h 133"/>
                <a:gd name="T4" fmla="*/ 0 w 102"/>
                <a:gd name="T5" fmla="*/ 39 h 133"/>
                <a:gd name="T6" fmla="*/ 102 w 102"/>
                <a:gd name="T7" fmla="*/ 133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33"/>
                <a:gd name="T14" fmla="*/ 102 w 102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33">
                  <a:moveTo>
                    <a:pt x="102" y="133"/>
                  </a:moveTo>
                  <a:lnTo>
                    <a:pt x="55" y="0"/>
                  </a:lnTo>
                  <a:lnTo>
                    <a:pt x="0" y="39"/>
                  </a:lnTo>
                  <a:lnTo>
                    <a:pt x="102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1" name="Line 65"/>
            <p:cNvSpPr>
              <a:spLocks noChangeShapeType="1"/>
            </p:cNvSpPr>
            <p:nvPr/>
          </p:nvSpPr>
          <p:spPr bwMode="auto">
            <a:xfrm>
              <a:off x="3458" y="1495"/>
              <a:ext cx="239" cy="3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929313" y="2400300"/>
            <a:ext cx="2016125" cy="1927225"/>
            <a:chOff x="3735" y="1512"/>
            <a:chExt cx="1270" cy="1214"/>
          </a:xfrm>
        </p:grpSpPr>
        <p:sp>
          <p:nvSpPr>
            <p:cNvPr id="37948" name="Freeform 66"/>
            <p:cNvSpPr>
              <a:spLocks/>
            </p:cNvSpPr>
            <p:nvPr/>
          </p:nvSpPr>
          <p:spPr bwMode="auto">
            <a:xfrm>
              <a:off x="3812" y="1512"/>
              <a:ext cx="1193" cy="1214"/>
            </a:xfrm>
            <a:custGeom>
              <a:avLst/>
              <a:gdLst>
                <a:gd name="T0" fmla="*/ 305930 w 279"/>
                <a:gd name="T1" fmla="*/ 0 h 284"/>
                <a:gd name="T2" fmla="*/ 264406 w 279"/>
                <a:gd name="T3" fmla="*/ 362584 h 284"/>
                <a:gd name="T4" fmla="*/ 0 w 279"/>
                <a:gd name="T5" fmla="*/ 345242 h 284"/>
                <a:gd name="T6" fmla="*/ 0 60000 65536"/>
                <a:gd name="T7" fmla="*/ 0 60000 65536"/>
                <a:gd name="T8" fmla="*/ 0 60000 65536"/>
                <a:gd name="T9" fmla="*/ 0 w 279"/>
                <a:gd name="T10" fmla="*/ 0 h 284"/>
                <a:gd name="T11" fmla="*/ 279 w 279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9" h="284">
                  <a:moveTo>
                    <a:pt x="214" y="0"/>
                  </a:moveTo>
                  <a:cubicBezTo>
                    <a:pt x="214" y="0"/>
                    <a:pt x="279" y="221"/>
                    <a:pt x="185" y="254"/>
                  </a:cubicBezTo>
                  <a:cubicBezTo>
                    <a:pt x="185" y="254"/>
                    <a:pt x="99" y="284"/>
                    <a:pt x="0" y="24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9" name="Freeform 67"/>
            <p:cNvSpPr>
              <a:spLocks/>
            </p:cNvSpPr>
            <p:nvPr/>
          </p:nvSpPr>
          <p:spPr bwMode="auto">
            <a:xfrm>
              <a:off x="3735" y="2517"/>
              <a:ext cx="137" cy="81"/>
            </a:xfrm>
            <a:custGeom>
              <a:avLst/>
              <a:gdLst>
                <a:gd name="T0" fmla="*/ 0 w 137"/>
                <a:gd name="T1" fmla="*/ 0 h 81"/>
                <a:gd name="T2" fmla="*/ 112 w 137"/>
                <a:gd name="T3" fmla="*/ 81 h 81"/>
                <a:gd name="T4" fmla="*/ 137 w 137"/>
                <a:gd name="T5" fmla="*/ 17 h 81"/>
                <a:gd name="T6" fmla="*/ 0 w 137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"/>
                <a:gd name="T13" fmla="*/ 0 h 81"/>
                <a:gd name="T14" fmla="*/ 137 w 137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" h="81">
                  <a:moveTo>
                    <a:pt x="0" y="0"/>
                  </a:moveTo>
                  <a:lnTo>
                    <a:pt x="112" y="81"/>
                  </a:lnTo>
                  <a:lnTo>
                    <a:pt x="13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78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7" grpId="0"/>
      <p:bldP spid="139278" grpId="0"/>
      <p:bldP spid="139279" grpId="0"/>
      <p:bldP spid="21518" grpId="0"/>
      <p:bldP spid="21530" grpId="0"/>
      <p:bldP spid="139293" grpId="0"/>
      <p:bldP spid="139299" grpId="0"/>
      <p:bldP spid="139300" grpId="0"/>
      <p:bldP spid="139301" grpId="0"/>
      <p:bldP spid="139302" grpId="0"/>
      <p:bldP spid="139309" grpId="0"/>
      <p:bldP spid="139310" grpId="0"/>
      <p:bldP spid="139311" grpId="0"/>
      <p:bldP spid="139314" grpId="0"/>
      <p:bldP spid="139319" grpId="0" animBg="1"/>
      <p:bldP spid="139321" grpId="0" animBg="1"/>
      <p:bldP spid="1393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BCCCE8-5B0B-49EC-8FB9-DC0662E8A5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96082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Using gates with more than 2 inputs</a:t>
            </a: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027238"/>
            <a:ext cx="622141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483225" y="5334000"/>
            <a:ext cx="2723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think of as AND(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5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225ADB-B87E-40B3-8626-9E197BB46F2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898" y="222818"/>
            <a:ext cx="806688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Multiple-Output Circuits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5836" y="1393432"/>
            <a:ext cx="6799262" cy="344487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Many circuits have more than one output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Can give each a separate circuit, or can share gates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Ex:   F = ab + c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,   G = ab + </a:t>
            </a:r>
            <a:r>
              <a:rPr lang="en-US" altLang="ja-JP" dirty="0" err="1" smtClean="0">
                <a:ea typeface="ＭＳ Ｐゴシック" panose="020B0600070205080204" pitchFamily="34" charset="-128"/>
              </a:rPr>
              <a:t>bc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816475" y="3014663"/>
            <a:ext cx="2590800" cy="2416175"/>
            <a:chOff x="3034" y="1899"/>
            <a:chExt cx="1632" cy="1522"/>
          </a:xfrm>
        </p:grpSpPr>
        <p:sp>
          <p:nvSpPr>
            <p:cNvPr id="82991" name="Line 38"/>
            <p:cNvSpPr>
              <a:spLocks noChangeShapeType="1"/>
            </p:cNvSpPr>
            <p:nvPr/>
          </p:nvSpPr>
          <p:spPr bwMode="auto">
            <a:xfrm>
              <a:off x="3218" y="3165"/>
              <a:ext cx="31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2" name="Freeform 39"/>
            <p:cNvSpPr>
              <a:spLocks/>
            </p:cNvSpPr>
            <p:nvPr/>
          </p:nvSpPr>
          <p:spPr bwMode="auto">
            <a:xfrm>
              <a:off x="3918" y="2975"/>
              <a:ext cx="216" cy="106"/>
            </a:xfrm>
            <a:custGeom>
              <a:avLst/>
              <a:gdLst>
                <a:gd name="T0" fmla="*/ 0 w 216"/>
                <a:gd name="T1" fmla="*/ 106 h 106"/>
                <a:gd name="T2" fmla="*/ 97 w 216"/>
                <a:gd name="T3" fmla="*/ 106 h 106"/>
                <a:gd name="T4" fmla="*/ 97 w 216"/>
                <a:gd name="T5" fmla="*/ 0 h 106"/>
                <a:gd name="T6" fmla="*/ 216 w 216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6"/>
                <a:gd name="T14" fmla="*/ 216 w 216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6">
                  <a:moveTo>
                    <a:pt x="0" y="106"/>
                  </a:moveTo>
                  <a:lnTo>
                    <a:pt x="97" y="106"/>
                  </a:lnTo>
                  <a:lnTo>
                    <a:pt x="97" y="0"/>
                  </a:lnTo>
                  <a:lnTo>
                    <a:pt x="216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3" name="Line 40"/>
            <p:cNvSpPr>
              <a:spLocks noChangeShapeType="1"/>
            </p:cNvSpPr>
            <p:nvPr/>
          </p:nvSpPr>
          <p:spPr bwMode="auto">
            <a:xfrm>
              <a:off x="4428" y="2890"/>
              <a:ext cx="14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4" name="Oval 41"/>
            <p:cNvSpPr>
              <a:spLocks noChangeArrowheads="1"/>
            </p:cNvSpPr>
            <p:nvPr/>
          </p:nvSpPr>
          <p:spPr bwMode="auto">
            <a:xfrm>
              <a:off x="3293" y="2127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95" name="Oval 42"/>
            <p:cNvSpPr>
              <a:spLocks noChangeArrowheads="1"/>
            </p:cNvSpPr>
            <p:nvPr/>
          </p:nvSpPr>
          <p:spPr bwMode="auto">
            <a:xfrm>
              <a:off x="3987" y="2171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96" name="Oval 43"/>
            <p:cNvSpPr>
              <a:spLocks noChangeArrowheads="1"/>
            </p:cNvSpPr>
            <p:nvPr/>
          </p:nvSpPr>
          <p:spPr bwMode="auto">
            <a:xfrm>
              <a:off x="3193" y="2446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97" name="Line 44"/>
            <p:cNvSpPr>
              <a:spLocks noChangeShapeType="1"/>
            </p:cNvSpPr>
            <p:nvPr/>
          </p:nvSpPr>
          <p:spPr bwMode="auto">
            <a:xfrm>
              <a:off x="3112" y="1984"/>
              <a:ext cx="41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8" name="Line 45"/>
            <p:cNvSpPr>
              <a:spLocks noChangeShapeType="1"/>
            </p:cNvSpPr>
            <p:nvPr/>
          </p:nvSpPr>
          <p:spPr bwMode="auto">
            <a:xfrm>
              <a:off x="3112" y="2149"/>
              <a:ext cx="41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9" name="Line 46"/>
            <p:cNvSpPr>
              <a:spLocks noChangeShapeType="1"/>
            </p:cNvSpPr>
            <p:nvPr/>
          </p:nvSpPr>
          <p:spPr bwMode="auto">
            <a:xfrm>
              <a:off x="3112" y="2468"/>
              <a:ext cx="4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0" name="Line 47"/>
            <p:cNvSpPr>
              <a:spLocks noChangeShapeType="1"/>
            </p:cNvSpPr>
            <p:nvPr/>
          </p:nvSpPr>
          <p:spPr bwMode="auto">
            <a:xfrm>
              <a:off x="4012" y="2193"/>
              <a:ext cx="1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1" name="Freeform 48"/>
            <p:cNvSpPr>
              <a:spLocks/>
            </p:cNvSpPr>
            <p:nvPr/>
          </p:nvSpPr>
          <p:spPr bwMode="auto">
            <a:xfrm>
              <a:off x="3918" y="2065"/>
              <a:ext cx="216" cy="741"/>
            </a:xfrm>
            <a:custGeom>
              <a:avLst/>
              <a:gdLst>
                <a:gd name="T0" fmla="*/ 0 w 216"/>
                <a:gd name="T1" fmla="*/ 0 h 741"/>
                <a:gd name="T2" fmla="*/ 94 w 216"/>
                <a:gd name="T3" fmla="*/ 0 h 741"/>
                <a:gd name="T4" fmla="*/ 94 w 216"/>
                <a:gd name="T5" fmla="*/ 75 h 741"/>
                <a:gd name="T6" fmla="*/ 94 w 216"/>
                <a:gd name="T7" fmla="*/ 613 h 741"/>
                <a:gd name="T8" fmla="*/ 94 w 216"/>
                <a:gd name="T9" fmla="*/ 741 h 741"/>
                <a:gd name="T10" fmla="*/ 216 w 216"/>
                <a:gd name="T11" fmla="*/ 741 h 7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741"/>
                <a:gd name="T20" fmla="*/ 216 w 216"/>
                <a:gd name="T21" fmla="*/ 741 h 7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741">
                  <a:moveTo>
                    <a:pt x="0" y="0"/>
                  </a:moveTo>
                  <a:lnTo>
                    <a:pt x="94" y="0"/>
                  </a:lnTo>
                  <a:lnTo>
                    <a:pt x="94" y="75"/>
                  </a:lnTo>
                  <a:lnTo>
                    <a:pt x="94" y="613"/>
                  </a:lnTo>
                  <a:lnTo>
                    <a:pt x="94" y="741"/>
                  </a:lnTo>
                  <a:lnTo>
                    <a:pt x="216" y="74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2" name="Freeform 49"/>
            <p:cNvSpPr>
              <a:spLocks/>
            </p:cNvSpPr>
            <p:nvPr/>
          </p:nvSpPr>
          <p:spPr bwMode="auto">
            <a:xfrm>
              <a:off x="3753" y="2362"/>
              <a:ext cx="381" cy="106"/>
            </a:xfrm>
            <a:custGeom>
              <a:avLst/>
              <a:gdLst>
                <a:gd name="T0" fmla="*/ 0 w 381"/>
                <a:gd name="T1" fmla="*/ 106 h 106"/>
                <a:gd name="T2" fmla="*/ 190 w 381"/>
                <a:gd name="T3" fmla="*/ 106 h 106"/>
                <a:gd name="T4" fmla="*/ 190 w 381"/>
                <a:gd name="T5" fmla="*/ 0 h 106"/>
                <a:gd name="T6" fmla="*/ 381 w 381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1"/>
                <a:gd name="T13" fmla="*/ 0 h 106"/>
                <a:gd name="T14" fmla="*/ 381 w 38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1" h="106">
                  <a:moveTo>
                    <a:pt x="0" y="106"/>
                  </a:moveTo>
                  <a:lnTo>
                    <a:pt x="190" y="106"/>
                  </a:lnTo>
                  <a:lnTo>
                    <a:pt x="190" y="0"/>
                  </a:lnTo>
                  <a:lnTo>
                    <a:pt x="381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3" name="Line 50"/>
            <p:cNvSpPr>
              <a:spLocks noChangeShapeType="1"/>
            </p:cNvSpPr>
            <p:nvPr/>
          </p:nvSpPr>
          <p:spPr bwMode="auto">
            <a:xfrm>
              <a:off x="4428" y="2277"/>
              <a:ext cx="14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4" name="Freeform 51"/>
            <p:cNvSpPr>
              <a:spLocks/>
            </p:cNvSpPr>
            <p:nvPr/>
          </p:nvSpPr>
          <p:spPr bwMode="auto">
            <a:xfrm>
              <a:off x="3534" y="2340"/>
              <a:ext cx="203" cy="259"/>
            </a:xfrm>
            <a:custGeom>
              <a:avLst/>
              <a:gdLst>
                <a:gd name="T0" fmla="*/ 0 w 203"/>
                <a:gd name="T1" fmla="*/ 259 h 259"/>
                <a:gd name="T2" fmla="*/ 203 w 203"/>
                <a:gd name="T3" fmla="*/ 131 h 259"/>
                <a:gd name="T4" fmla="*/ 0 w 203"/>
                <a:gd name="T5" fmla="*/ 0 h 259"/>
                <a:gd name="T6" fmla="*/ 0 w 203"/>
                <a:gd name="T7" fmla="*/ 259 h 2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9"/>
                <a:gd name="T14" fmla="*/ 203 w 203"/>
                <a:gd name="T15" fmla="*/ 259 h 2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9">
                  <a:moveTo>
                    <a:pt x="0" y="259"/>
                  </a:moveTo>
                  <a:lnTo>
                    <a:pt x="203" y="131"/>
                  </a:lnTo>
                  <a:lnTo>
                    <a:pt x="0" y="0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05" name="Oval 52"/>
            <p:cNvSpPr>
              <a:spLocks noChangeArrowheads="1"/>
            </p:cNvSpPr>
            <p:nvPr/>
          </p:nvSpPr>
          <p:spPr bwMode="auto">
            <a:xfrm>
              <a:off x="3740" y="2446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3006" name="Freeform 53"/>
            <p:cNvSpPr>
              <a:spLocks/>
            </p:cNvSpPr>
            <p:nvPr/>
          </p:nvSpPr>
          <p:spPr bwMode="auto">
            <a:xfrm>
              <a:off x="3318" y="2146"/>
              <a:ext cx="213" cy="854"/>
            </a:xfrm>
            <a:custGeom>
              <a:avLst/>
              <a:gdLst>
                <a:gd name="T0" fmla="*/ 0 w 213"/>
                <a:gd name="T1" fmla="*/ 0 h 854"/>
                <a:gd name="T2" fmla="*/ 0 w 213"/>
                <a:gd name="T3" fmla="*/ 854 h 854"/>
                <a:gd name="T4" fmla="*/ 213 w 213"/>
                <a:gd name="T5" fmla="*/ 854 h 854"/>
                <a:gd name="T6" fmla="*/ 0 60000 65536"/>
                <a:gd name="T7" fmla="*/ 0 60000 65536"/>
                <a:gd name="T8" fmla="*/ 0 60000 65536"/>
                <a:gd name="T9" fmla="*/ 0 w 213"/>
                <a:gd name="T10" fmla="*/ 0 h 854"/>
                <a:gd name="T11" fmla="*/ 213 w 213"/>
                <a:gd name="T12" fmla="*/ 854 h 8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" h="854">
                  <a:moveTo>
                    <a:pt x="0" y="0"/>
                  </a:moveTo>
                  <a:lnTo>
                    <a:pt x="0" y="854"/>
                  </a:lnTo>
                  <a:lnTo>
                    <a:pt x="213" y="85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7" name="Line 54"/>
            <p:cNvSpPr>
              <a:spLocks noChangeShapeType="1"/>
            </p:cNvSpPr>
            <p:nvPr/>
          </p:nvSpPr>
          <p:spPr bwMode="auto">
            <a:xfrm flipV="1">
              <a:off x="3218" y="2468"/>
              <a:ext cx="1" cy="69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8" name="Rectangle 55"/>
            <p:cNvSpPr>
              <a:spLocks noChangeArrowheads="1"/>
            </p:cNvSpPr>
            <p:nvPr/>
          </p:nvSpPr>
          <p:spPr bwMode="auto">
            <a:xfrm>
              <a:off x="3043" y="191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3009" name="Rectangle 56"/>
            <p:cNvSpPr>
              <a:spLocks noChangeArrowheads="1"/>
            </p:cNvSpPr>
            <p:nvPr/>
          </p:nvSpPr>
          <p:spPr bwMode="auto">
            <a:xfrm>
              <a:off x="3034" y="208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3010" name="Rectangle 57"/>
            <p:cNvSpPr>
              <a:spLocks noChangeArrowheads="1"/>
            </p:cNvSpPr>
            <p:nvPr/>
          </p:nvSpPr>
          <p:spPr bwMode="auto">
            <a:xfrm>
              <a:off x="3046" y="240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3011" name="Rectangle 58"/>
            <p:cNvSpPr>
              <a:spLocks noChangeArrowheads="1"/>
            </p:cNvSpPr>
            <p:nvPr/>
          </p:nvSpPr>
          <p:spPr bwMode="auto">
            <a:xfrm>
              <a:off x="4585" y="2223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F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3012" name="Rectangle 59"/>
            <p:cNvSpPr>
              <a:spLocks noChangeArrowheads="1"/>
            </p:cNvSpPr>
            <p:nvPr/>
          </p:nvSpPr>
          <p:spPr bwMode="auto">
            <a:xfrm>
              <a:off x="4585" y="2835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G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3013" name="Freeform 60"/>
            <p:cNvSpPr>
              <a:spLocks/>
            </p:cNvSpPr>
            <p:nvPr/>
          </p:nvSpPr>
          <p:spPr bwMode="auto">
            <a:xfrm>
              <a:off x="3534" y="2915"/>
              <a:ext cx="381" cy="335"/>
            </a:xfrm>
            <a:custGeom>
              <a:avLst/>
              <a:gdLst>
                <a:gd name="T0" fmla="*/ 0 w 122"/>
                <a:gd name="T1" fmla="*/ 32191 h 107"/>
                <a:gd name="T2" fmla="*/ 20443 w 122"/>
                <a:gd name="T3" fmla="*/ 32191 h 107"/>
                <a:gd name="T4" fmla="*/ 36242 w 122"/>
                <a:gd name="T5" fmla="*/ 16233 h 107"/>
                <a:gd name="T6" fmla="*/ 20443 w 122"/>
                <a:gd name="T7" fmla="*/ 0 h 107"/>
                <a:gd name="T8" fmla="*/ 0 w 122"/>
                <a:gd name="T9" fmla="*/ 0 h 107"/>
                <a:gd name="T10" fmla="*/ 0 w 122"/>
                <a:gd name="T11" fmla="*/ 32191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4" name="Freeform 61"/>
            <p:cNvSpPr>
              <a:spLocks/>
            </p:cNvSpPr>
            <p:nvPr/>
          </p:nvSpPr>
          <p:spPr bwMode="auto">
            <a:xfrm>
              <a:off x="4090" y="2724"/>
              <a:ext cx="338" cy="335"/>
            </a:xfrm>
            <a:custGeom>
              <a:avLst/>
              <a:gdLst>
                <a:gd name="T0" fmla="*/ 32429 w 108"/>
                <a:gd name="T1" fmla="*/ 15958 h 107"/>
                <a:gd name="T2" fmla="*/ 0 w 108"/>
                <a:gd name="T3" fmla="*/ 32191 h 107"/>
                <a:gd name="T4" fmla="*/ 5092 w 108"/>
                <a:gd name="T5" fmla="*/ 16233 h 107"/>
                <a:gd name="T6" fmla="*/ 5092 w 108"/>
                <a:gd name="T7" fmla="*/ 15958 h 107"/>
                <a:gd name="T8" fmla="*/ 0 w 108"/>
                <a:gd name="T9" fmla="*/ 0 h 107"/>
                <a:gd name="T10" fmla="*/ 32429 w 108"/>
                <a:gd name="T11" fmla="*/ 15958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5" name="Freeform 62"/>
            <p:cNvSpPr>
              <a:spLocks/>
            </p:cNvSpPr>
            <p:nvPr/>
          </p:nvSpPr>
          <p:spPr bwMode="auto">
            <a:xfrm>
              <a:off x="3534" y="1899"/>
              <a:ext cx="381" cy="335"/>
            </a:xfrm>
            <a:custGeom>
              <a:avLst/>
              <a:gdLst>
                <a:gd name="T0" fmla="*/ 0 w 122"/>
                <a:gd name="T1" fmla="*/ 32191 h 107"/>
                <a:gd name="T2" fmla="*/ 20443 w 122"/>
                <a:gd name="T3" fmla="*/ 32191 h 107"/>
                <a:gd name="T4" fmla="*/ 36242 w 122"/>
                <a:gd name="T5" fmla="*/ 16233 h 107"/>
                <a:gd name="T6" fmla="*/ 20443 w 122"/>
                <a:gd name="T7" fmla="*/ 0 h 107"/>
                <a:gd name="T8" fmla="*/ 0 w 122"/>
                <a:gd name="T9" fmla="*/ 0 h 107"/>
                <a:gd name="T10" fmla="*/ 0 w 122"/>
                <a:gd name="T11" fmla="*/ 32191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6" name="Freeform 63"/>
            <p:cNvSpPr>
              <a:spLocks/>
            </p:cNvSpPr>
            <p:nvPr/>
          </p:nvSpPr>
          <p:spPr bwMode="auto">
            <a:xfrm>
              <a:off x="4090" y="2112"/>
              <a:ext cx="338" cy="334"/>
            </a:xfrm>
            <a:custGeom>
              <a:avLst/>
              <a:gdLst>
                <a:gd name="T0" fmla="*/ 32429 w 108"/>
                <a:gd name="T1" fmla="*/ 15667 h 107"/>
                <a:gd name="T2" fmla="*/ 0 w 108"/>
                <a:gd name="T3" fmla="*/ 31727 h 107"/>
                <a:gd name="T4" fmla="*/ 5092 w 108"/>
                <a:gd name="T5" fmla="*/ 16057 h 107"/>
                <a:gd name="T6" fmla="*/ 5092 w 108"/>
                <a:gd name="T7" fmla="*/ 15667 h 107"/>
                <a:gd name="T8" fmla="*/ 0 w 108"/>
                <a:gd name="T9" fmla="*/ 0 h 107"/>
                <a:gd name="T10" fmla="*/ 32429 w 108"/>
                <a:gd name="T11" fmla="*/ 1566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7" name="Rectangle 64"/>
            <p:cNvSpPr>
              <a:spLocks noChangeArrowheads="1"/>
            </p:cNvSpPr>
            <p:nvPr/>
          </p:nvSpPr>
          <p:spPr bwMode="auto">
            <a:xfrm>
              <a:off x="3787" y="3296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(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3018" name="Rectangle 65"/>
            <p:cNvSpPr>
              <a:spLocks noChangeArrowheads="1"/>
            </p:cNvSpPr>
            <p:nvPr/>
          </p:nvSpPr>
          <p:spPr bwMode="auto">
            <a:xfrm>
              <a:off x="3815" y="329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3019" name="Rectangle 66"/>
            <p:cNvSpPr>
              <a:spLocks noChangeArrowheads="1"/>
            </p:cNvSpPr>
            <p:nvPr/>
          </p:nvSpPr>
          <p:spPr bwMode="auto">
            <a:xfrm>
              <a:off x="3872" y="3296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431925" y="2895600"/>
            <a:ext cx="2921000" cy="3078163"/>
            <a:chOff x="902" y="1824"/>
            <a:chExt cx="1840" cy="1939"/>
          </a:xfrm>
        </p:grpSpPr>
        <p:sp>
          <p:nvSpPr>
            <p:cNvPr id="82957" name="Freeform 5"/>
            <p:cNvSpPr>
              <a:spLocks/>
            </p:cNvSpPr>
            <p:nvPr/>
          </p:nvSpPr>
          <p:spPr bwMode="auto">
            <a:xfrm>
              <a:off x="1351" y="1909"/>
              <a:ext cx="106" cy="762"/>
            </a:xfrm>
            <a:custGeom>
              <a:avLst/>
              <a:gdLst>
                <a:gd name="T0" fmla="*/ 106 w 106"/>
                <a:gd name="T1" fmla="*/ 762 h 762"/>
                <a:gd name="T2" fmla="*/ 0 w 106"/>
                <a:gd name="T3" fmla="*/ 762 h 762"/>
                <a:gd name="T4" fmla="*/ 0 w 106"/>
                <a:gd name="T5" fmla="*/ 0 h 762"/>
                <a:gd name="T6" fmla="*/ 0 60000 65536"/>
                <a:gd name="T7" fmla="*/ 0 60000 65536"/>
                <a:gd name="T8" fmla="*/ 0 60000 65536"/>
                <a:gd name="T9" fmla="*/ 0 w 106"/>
                <a:gd name="T10" fmla="*/ 0 h 762"/>
                <a:gd name="T11" fmla="*/ 106 w 106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762">
                  <a:moveTo>
                    <a:pt x="106" y="762"/>
                  </a:move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8" name="Line 6"/>
            <p:cNvSpPr>
              <a:spLocks noChangeShapeType="1"/>
            </p:cNvSpPr>
            <p:nvPr/>
          </p:nvSpPr>
          <p:spPr bwMode="auto">
            <a:xfrm>
              <a:off x="1247" y="2837"/>
              <a:ext cx="21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9" name="Line 7"/>
            <p:cNvSpPr>
              <a:spLocks noChangeShapeType="1"/>
            </p:cNvSpPr>
            <p:nvPr/>
          </p:nvSpPr>
          <p:spPr bwMode="auto">
            <a:xfrm>
              <a:off x="1144" y="3240"/>
              <a:ext cx="31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0" name="Freeform 8"/>
            <p:cNvSpPr>
              <a:spLocks/>
            </p:cNvSpPr>
            <p:nvPr/>
          </p:nvSpPr>
          <p:spPr bwMode="auto">
            <a:xfrm>
              <a:off x="1844" y="2753"/>
              <a:ext cx="216" cy="128"/>
            </a:xfrm>
            <a:custGeom>
              <a:avLst/>
              <a:gdLst>
                <a:gd name="T0" fmla="*/ 0 w 216"/>
                <a:gd name="T1" fmla="*/ 0 h 128"/>
                <a:gd name="T2" fmla="*/ 94 w 216"/>
                <a:gd name="T3" fmla="*/ 0 h 128"/>
                <a:gd name="T4" fmla="*/ 94 w 216"/>
                <a:gd name="T5" fmla="*/ 128 h 128"/>
                <a:gd name="T6" fmla="*/ 216 w 216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28"/>
                <a:gd name="T14" fmla="*/ 216 w 216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28">
                  <a:moveTo>
                    <a:pt x="0" y="0"/>
                  </a:moveTo>
                  <a:lnTo>
                    <a:pt x="94" y="0"/>
                  </a:lnTo>
                  <a:lnTo>
                    <a:pt x="94" y="128"/>
                  </a:lnTo>
                  <a:lnTo>
                    <a:pt x="216" y="12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1" name="Freeform 9"/>
            <p:cNvSpPr>
              <a:spLocks/>
            </p:cNvSpPr>
            <p:nvPr/>
          </p:nvSpPr>
          <p:spPr bwMode="auto">
            <a:xfrm>
              <a:off x="1844" y="3050"/>
              <a:ext cx="216" cy="106"/>
            </a:xfrm>
            <a:custGeom>
              <a:avLst/>
              <a:gdLst>
                <a:gd name="T0" fmla="*/ 0 w 216"/>
                <a:gd name="T1" fmla="*/ 106 h 106"/>
                <a:gd name="T2" fmla="*/ 97 w 216"/>
                <a:gd name="T3" fmla="*/ 106 h 106"/>
                <a:gd name="T4" fmla="*/ 97 w 216"/>
                <a:gd name="T5" fmla="*/ 0 h 106"/>
                <a:gd name="T6" fmla="*/ 216 w 216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6"/>
                <a:gd name="T14" fmla="*/ 216 w 216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6">
                  <a:moveTo>
                    <a:pt x="0" y="106"/>
                  </a:moveTo>
                  <a:lnTo>
                    <a:pt x="97" y="106"/>
                  </a:lnTo>
                  <a:lnTo>
                    <a:pt x="97" y="0"/>
                  </a:lnTo>
                  <a:lnTo>
                    <a:pt x="216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2" name="Line 10"/>
            <p:cNvSpPr>
              <a:spLocks noChangeShapeType="1"/>
            </p:cNvSpPr>
            <p:nvPr/>
          </p:nvSpPr>
          <p:spPr bwMode="auto">
            <a:xfrm>
              <a:off x="2354" y="2965"/>
              <a:ext cx="14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3" name="Oval 11"/>
            <p:cNvSpPr>
              <a:spLocks noChangeArrowheads="1"/>
            </p:cNvSpPr>
            <p:nvPr/>
          </p:nvSpPr>
          <p:spPr bwMode="auto">
            <a:xfrm>
              <a:off x="1326" y="1884"/>
              <a:ext cx="46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64" name="Oval 12"/>
            <p:cNvSpPr>
              <a:spLocks noChangeArrowheads="1"/>
            </p:cNvSpPr>
            <p:nvPr/>
          </p:nvSpPr>
          <p:spPr bwMode="auto">
            <a:xfrm>
              <a:off x="1219" y="2052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65" name="Oval 13"/>
            <p:cNvSpPr>
              <a:spLocks noChangeArrowheads="1"/>
            </p:cNvSpPr>
            <p:nvPr/>
          </p:nvSpPr>
          <p:spPr bwMode="auto">
            <a:xfrm>
              <a:off x="1119" y="2371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66" name="Oval 14"/>
            <p:cNvSpPr>
              <a:spLocks noChangeArrowheads="1"/>
            </p:cNvSpPr>
            <p:nvPr/>
          </p:nvSpPr>
          <p:spPr bwMode="auto">
            <a:xfrm>
              <a:off x="1219" y="2815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67" name="Line 15"/>
            <p:cNvSpPr>
              <a:spLocks noChangeShapeType="1"/>
            </p:cNvSpPr>
            <p:nvPr/>
          </p:nvSpPr>
          <p:spPr bwMode="auto">
            <a:xfrm>
              <a:off x="1038" y="1909"/>
              <a:ext cx="41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Line 16"/>
            <p:cNvSpPr>
              <a:spLocks noChangeShapeType="1"/>
            </p:cNvSpPr>
            <p:nvPr/>
          </p:nvSpPr>
          <p:spPr bwMode="auto">
            <a:xfrm>
              <a:off x="1038" y="2074"/>
              <a:ext cx="41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Line 17"/>
            <p:cNvSpPr>
              <a:spLocks noChangeShapeType="1"/>
            </p:cNvSpPr>
            <p:nvPr/>
          </p:nvSpPr>
          <p:spPr bwMode="auto">
            <a:xfrm>
              <a:off x="1038" y="2393"/>
              <a:ext cx="4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Freeform 18"/>
            <p:cNvSpPr>
              <a:spLocks/>
            </p:cNvSpPr>
            <p:nvPr/>
          </p:nvSpPr>
          <p:spPr bwMode="auto">
            <a:xfrm>
              <a:off x="1844" y="1990"/>
              <a:ext cx="216" cy="128"/>
            </a:xfrm>
            <a:custGeom>
              <a:avLst/>
              <a:gdLst>
                <a:gd name="T0" fmla="*/ 0 w 216"/>
                <a:gd name="T1" fmla="*/ 0 h 128"/>
                <a:gd name="T2" fmla="*/ 94 w 216"/>
                <a:gd name="T3" fmla="*/ 0 h 128"/>
                <a:gd name="T4" fmla="*/ 94 w 216"/>
                <a:gd name="T5" fmla="*/ 128 h 128"/>
                <a:gd name="T6" fmla="*/ 216 w 216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28"/>
                <a:gd name="T14" fmla="*/ 216 w 216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28">
                  <a:moveTo>
                    <a:pt x="0" y="0"/>
                  </a:moveTo>
                  <a:lnTo>
                    <a:pt x="94" y="0"/>
                  </a:lnTo>
                  <a:lnTo>
                    <a:pt x="94" y="128"/>
                  </a:lnTo>
                  <a:lnTo>
                    <a:pt x="216" y="12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1" name="Freeform 19"/>
            <p:cNvSpPr>
              <a:spLocks/>
            </p:cNvSpPr>
            <p:nvPr/>
          </p:nvSpPr>
          <p:spPr bwMode="auto">
            <a:xfrm>
              <a:off x="1679" y="2287"/>
              <a:ext cx="381" cy="106"/>
            </a:xfrm>
            <a:custGeom>
              <a:avLst/>
              <a:gdLst>
                <a:gd name="T0" fmla="*/ 0 w 381"/>
                <a:gd name="T1" fmla="*/ 106 h 106"/>
                <a:gd name="T2" fmla="*/ 262 w 381"/>
                <a:gd name="T3" fmla="*/ 106 h 106"/>
                <a:gd name="T4" fmla="*/ 262 w 381"/>
                <a:gd name="T5" fmla="*/ 0 h 106"/>
                <a:gd name="T6" fmla="*/ 381 w 381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1"/>
                <a:gd name="T13" fmla="*/ 0 h 106"/>
                <a:gd name="T14" fmla="*/ 381 w 38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1" h="106">
                  <a:moveTo>
                    <a:pt x="0" y="106"/>
                  </a:moveTo>
                  <a:lnTo>
                    <a:pt x="262" y="106"/>
                  </a:lnTo>
                  <a:lnTo>
                    <a:pt x="262" y="0"/>
                  </a:lnTo>
                  <a:lnTo>
                    <a:pt x="381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2" name="Line 20"/>
            <p:cNvSpPr>
              <a:spLocks noChangeShapeType="1"/>
            </p:cNvSpPr>
            <p:nvPr/>
          </p:nvSpPr>
          <p:spPr bwMode="auto">
            <a:xfrm>
              <a:off x="2354" y="2202"/>
              <a:ext cx="14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3" name="Freeform 21"/>
            <p:cNvSpPr>
              <a:spLocks/>
            </p:cNvSpPr>
            <p:nvPr/>
          </p:nvSpPr>
          <p:spPr bwMode="auto">
            <a:xfrm>
              <a:off x="1460" y="2265"/>
              <a:ext cx="203" cy="259"/>
            </a:xfrm>
            <a:custGeom>
              <a:avLst/>
              <a:gdLst>
                <a:gd name="T0" fmla="*/ 0 w 203"/>
                <a:gd name="T1" fmla="*/ 259 h 259"/>
                <a:gd name="T2" fmla="*/ 203 w 203"/>
                <a:gd name="T3" fmla="*/ 131 h 259"/>
                <a:gd name="T4" fmla="*/ 0 w 203"/>
                <a:gd name="T5" fmla="*/ 0 h 259"/>
                <a:gd name="T6" fmla="*/ 0 w 203"/>
                <a:gd name="T7" fmla="*/ 259 h 2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9"/>
                <a:gd name="T14" fmla="*/ 203 w 203"/>
                <a:gd name="T15" fmla="*/ 259 h 2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9">
                  <a:moveTo>
                    <a:pt x="0" y="259"/>
                  </a:moveTo>
                  <a:lnTo>
                    <a:pt x="203" y="131"/>
                  </a:lnTo>
                  <a:lnTo>
                    <a:pt x="0" y="0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4" name="Oval 22"/>
            <p:cNvSpPr>
              <a:spLocks noChangeArrowheads="1"/>
            </p:cNvSpPr>
            <p:nvPr/>
          </p:nvSpPr>
          <p:spPr bwMode="auto">
            <a:xfrm>
              <a:off x="1666" y="2371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75" name="Freeform 23"/>
            <p:cNvSpPr>
              <a:spLocks/>
            </p:cNvSpPr>
            <p:nvPr/>
          </p:nvSpPr>
          <p:spPr bwMode="auto">
            <a:xfrm>
              <a:off x="1244" y="2071"/>
              <a:ext cx="213" cy="1004"/>
            </a:xfrm>
            <a:custGeom>
              <a:avLst/>
              <a:gdLst>
                <a:gd name="T0" fmla="*/ 0 w 213"/>
                <a:gd name="T1" fmla="*/ 0 h 1004"/>
                <a:gd name="T2" fmla="*/ 0 w 213"/>
                <a:gd name="T3" fmla="*/ 1004 h 1004"/>
                <a:gd name="T4" fmla="*/ 213 w 213"/>
                <a:gd name="T5" fmla="*/ 1004 h 1004"/>
                <a:gd name="T6" fmla="*/ 0 60000 65536"/>
                <a:gd name="T7" fmla="*/ 0 60000 65536"/>
                <a:gd name="T8" fmla="*/ 0 60000 65536"/>
                <a:gd name="T9" fmla="*/ 0 w 213"/>
                <a:gd name="T10" fmla="*/ 0 h 1004"/>
                <a:gd name="T11" fmla="*/ 213 w 213"/>
                <a:gd name="T12" fmla="*/ 1004 h 10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" h="1004">
                  <a:moveTo>
                    <a:pt x="0" y="0"/>
                  </a:moveTo>
                  <a:lnTo>
                    <a:pt x="0" y="1004"/>
                  </a:lnTo>
                  <a:lnTo>
                    <a:pt x="213" y="10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6" name="Line 24"/>
            <p:cNvSpPr>
              <a:spLocks noChangeShapeType="1"/>
            </p:cNvSpPr>
            <p:nvPr/>
          </p:nvSpPr>
          <p:spPr bwMode="auto">
            <a:xfrm flipV="1">
              <a:off x="1144" y="2393"/>
              <a:ext cx="1" cy="84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7" name="Rectangle 25"/>
            <p:cNvSpPr>
              <a:spLocks noChangeArrowheads="1"/>
            </p:cNvSpPr>
            <p:nvPr/>
          </p:nvSpPr>
          <p:spPr bwMode="auto">
            <a:xfrm>
              <a:off x="969" y="184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78" name="Rectangle 26"/>
            <p:cNvSpPr>
              <a:spLocks noChangeArrowheads="1"/>
            </p:cNvSpPr>
            <p:nvPr/>
          </p:nvSpPr>
          <p:spPr bwMode="auto">
            <a:xfrm>
              <a:off x="960" y="200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79" name="Rectangle 27"/>
            <p:cNvSpPr>
              <a:spLocks noChangeArrowheads="1"/>
            </p:cNvSpPr>
            <p:nvPr/>
          </p:nvSpPr>
          <p:spPr bwMode="auto">
            <a:xfrm>
              <a:off x="972" y="23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80" name="Rectangle 28"/>
            <p:cNvSpPr>
              <a:spLocks noChangeArrowheads="1"/>
            </p:cNvSpPr>
            <p:nvPr/>
          </p:nvSpPr>
          <p:spPr bwMode="auto">
            <a:xfrm>
              <a:off x="2511" y="2148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F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81" name="Rectangle 29"/>
            <p:cNvSpPr>
              <a:spLocks noChangeArrowheads="1"/>
            </p:cNvSpPr>
            <p:nvPr/>
          </p:nvSpPr>
          <p:spPr bwMode="auto">
            <a:xfrm>
              <a:off x="2511" y="2910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G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82" name="Freeform 30"/>
            <p:cNvSpPr>
              <a:spLocks/>
            </p:cNvSpPr>
            <p:nvPr/>
          </p:nvSpPr>
          <p:spPr bwMode="auto">
            <a:xfrm>
              <a:off x="1460" y="2587"/>
              <a:ext cx="381" cy="334"/>
            </a:xfrm>
            <a:custGeom>
              <a:avLst/>
              <a:gdLst>
                <a:gd name="T0" fmla="*/ 0 w 122"/>
                <a:gd name="T1" fmla="*/ 31727 h 107"/>
                <a:gd name="T2" fmla="*/ 20443 w 122"/>
                <a:gd name="T3" fmla="*/ 31727 h 107"/>
                <a:gd name="T4" fmla="*/ 36242 w 122"/>
                <a:gd name="T5" fmla="*/ 16057 h 107"/>
                <a:gd name="T6" fmla="*/ 20443 w 122"/>
                <a:gd name="T7" fmla="*/ 0 h 107"/>
                <a:gd name="T8" fmla="*/ 0 w 122"/>
                <a:gd name="T9" fmla="*/ 0 h 107"/>
                <a:gd name="T10" fmla="*/ 0 w 122"/>
                <a:gd name="T11" fmla="*/ 3172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83" name="Freeform 31"/>
            <p:cNvSpPr>
              <a:spLocks/>
            </p:cNvSpPr>
            <p:nvPr/>
          </p:nvSpPr>
          <p:spPr bwMode="auto">
            <a:xfrm>
              <a:off x="1460" y="2990"/>
              <a:ext cx="381" cy="335"/>
            </a:xfrm>
            <a:custGeom>
              <a:avLst/>
              <a:gdLst>
                <a:gd name="T0" fmla="*/ 0 w 122"/>
                <a:gd name="T1" fmla="*/ 32191 h 107"/>
                <a:gd name="T2" fmla="*/ 20443 w 122"/>
                <a:gd name="T3" fmla="*/ 32191 h 107"/>
                <a:gd name="T4" fmla="*/ 36242 w 122"/>
                <a:gd name="T5" fmla="*/ 16233 h 107"/>
                <a:gd name="T6" fmla="*/ 20443 w 122"/>
                <a:gd name="T7" fmla="*/ 0 h 107"/>
                <a:gd name="T8" fmla="*/ 0 w 122"/>
                <a:gd name="T9" fmla="*/ 0 h 107"/>
                <a:gd name="T10" fmla="*/ 0 w 122"/>
                <a:gd name="T11" fmla="*/ 32191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84" name="Freeform 32"/>
            <p:cNvSpPr>
              <a:spLocks/>
            </p:cNvSpPr>
            <p:nvPr/>
          </p:nvSpPr>
          <p:spPr bwMode="auto">
            <a:xfrm>
              <a:off x="2016" y="2800"/>
              <a:ext cx="338" cy="334"/>
            </a:xfrm>
            <a:custGeom>
              <a:avLst/>
              <a:gdLst>
                <a:gd name="T0" fmla="*/ 32429 w 108"/>
                <a:gd name="T1" fmla="*/ 15667 h 107"/>
                <a:gd name="T2" fmla="*/ 0 w 108"/>
                <a:gd name="T3" fmla="*/ 31727 h 107"/>
                <a:gd name="T4" fmla="*/ 5092 w 108"/>
                <a:gd name="T5" fmla="*/ 16057 h 107"/>
                <a:gd name="T6" fmla="*/ 5092 w 108"/>
                <a:gd name="T7" fmla="*/ 15667 h 107"/>
                <a:gd name="T8" fmla="*/ 0 w 108"/>
                <a:gd name="T9" fmla="*/ 0 h 107"/>
                <a:gd name="T10" fmla="*/ 32429 w 108"/>
                <a:gd name="T11" fmla="*/ 1566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85" name="Freeform 33"/>
            <p:cNvSpPr>
              <a:spLocks/>
            </p:cNvSpPr>
            <p:nvPr/>
          </p:nvSpPr>
          <p:spPr bwMode="auto">
            <a:xfrm>
              <a:off x="1460" y="1824"/>
              <a:ext cx="381" cy="335"/>
            </a:xfrm>
            <a:custGeom>
              <a:avLst/>
              <a:gdLst>
                <a:gd name="T0" fmla="*/ 0 w 122"/>
                <a:gd name="T1" fmla="*/ 32191 h 107"/>
                <a:gd name="T2" fmla="*/ 20443 w 122"/>
                <a:gd name="T3" fmla="*/ 32191 h 107"/>
                <a:gd name="T4" fmla="*/ 36242 w 122"/>
                <a:gd name="T5" fmla="*/ 16233 h 107"/>
                <a:gd name="T6" fmla="*/ 20443 w 122"/>
                <a:gd name="T7" fmla="*/ 0 h 107"/>
                <a:gd name="T8" fmla="*/ 0 w 122"/>
                <a:gd name="T9" fmla="*/ 0 h 107"/>
                <a:gd name="T10" fmla="*/ 0 w 122"/>
                <a:gd name="T11" fmla="*/ 32191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86" name="Freeform 34"/>
            <p:cNvSpPr>
              <a:spLocks/>
            </p:cNvSpPr>
            <p:nvPr/>
          </p:nvSpPr>
          <p:spPr bwMode="auto">
            <a:xfrm>
              <a:off x="2016" y="2037"/>
              <a:ext cx="338" cy="334"/>
            </a:xfrm>
            <a:custGeom>
              <a:avLst/>
              <a:gdLst>
                <a:gd name="T0" fmla="*/ 32429 w 108"/>
                <a:gd name="T1" fmla="*/ 15667 h 107"/>
                <a:gd name="T2" fmla="*/ 0 w 108"/>
                <a:gd name="T3" fmla="*/ 31727 h 107"/>
                <a:gd name="T4" fmla="*/ 5092 w 108"/>
                <a:gd name="T5" fmla="*/ 16057 h 107"/>
                <a:gd name="T6" fmla="*/ 5092 w 108"/>
                <a:gd name="T7" fmla="*/ 15667 h 107"/>
                <a:gd name="T8" fmla="*/ 0 w 108"/>
                <a:gd name="T9" fmla="*/ 0 h 107"/>
                <a:gd name="T10" fmla="*/ 32429 w 108"/>
                <a:gd name="T11" fmla="*/ 1566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87" name="Rectangle 35"/>
            <p:cNvSpPr>
              <a:spLocks noChangeArrowheads="1"/>
            </p:cNvSpPr>
            <p:nvPr/>
          </p:nvSpPr>
          <p:spPr bwMode="auto">
            <a:xfrm>
              <a:off x="1717" y="3371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(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88" name="Rectangle 36"/>
            <p:cNvSpPr>
              <a:spLocks noChangeArrowheads="1"/>
            </p:cNvSpPr>
            <p:nvPr/>
          </p:nvSpPr>
          <p:spPr bwMode="auto">
            <a:xfrm>
              <a:off x="1745" y="337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89" name="Rectangle 37"/>
            <p:cNvSpPr>
              <a:spLocks noChangeArrowheads="1"/>
            </p:cNvSpPr>
            <p:nvPr/>
          </p:nvSpPr>
          <p:spPr bwMode="auto">
            <a:xfrm>
              <a:off x="1794" y="3371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990" name="Text Box 67"/>
            <p:cNvSpPr txBox="1">
              <a:spLocks noChangeArrowheads="1"/>
            </p:cNvSpPr>
            <p:nvPr/>
          </p:nvSpPr>
          <p:spPr bwMode="auto">
            <a:xfrm>
              <a:off x="902" y="3511"/>
              <a:ext cx="18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Option 1: Separate circuits</a:t>
              </a:r>
            </a:p>
          </p:txBody>
        </p:sp>
      </p:grpSp>
      <p:sp>
        <p:nvSpPr>
          <p:cNvPr id="56388" name="Text Box 68"/>
          <p:cNvSpPr txBox="1">
            <a:spLocks noChangeArrowheads="1"/>
          </p:cNvSpPr>
          <p:nvPr/>
        </p:nvSpPr>
        <p:spPr bwMode="auto">
          <a:xfrm>
            <a:off x="4800600" y="5559425"/>
            <a:ext cx="2525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2: Shared gates</a:t>
            </a:r>
          </a:p>
        </p:txBody>
      </p:sp>
      <p:sp>
        <p:nvSpPr>
          <p:cNvPr id="56391" name="Oval 71"/>
          <p:cNvSpPr>
            <a:spLocks noChangeArrowheads="1"/>
          </p:cNvSpPr>
          <p:nvPr/>
        </p:nvSpPr>
        <p:spPr bwMode="auto">
          <a:xfrm>
            <a:off x="5410200" y="2819400"/>
            <a:ext cx="914400" cy="914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5" name="Text Box 75"/>
          <p:cNvSpPr txBox="1">
            <a:spLocks noChangeArrowheads="1"/>
          </p:cNvSpPr>
          <p:nvPr/>
        </p:nvSpPr>
        <p:spPr bwMode="auto">
          <a:xfrm>
            <a:off x="7670800" y="40767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2956" name="Text Box 78"/>
          <p:cNvSpPr txBox="1">
            <a:spLocks noChangeArrowheads="1"/>
          </p:cNvSpPr>
          <p:nvPr/>
        </p:nvSpPr>
        <p:spPr bwMode="auto">
          <a:xfrm>
            <a:off x="965200" y="42164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047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88" grpId="0"/>
      <p:bldP spid="563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477000" y="4191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C00000"/>
                </a:solidFill>
                <a:latin typeface="Arial" charset="0"/>
              </a:rPr>
              <a:t>(A+B)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6781800" y="4286250"/>
            <a:ext cx="152400" cy="1524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228600"/>
            <a:ext cx="6799262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Other Common Logic Gates</a:t>
            </a:r>
          </a:p>
        </p:txBody>
      </p:sp>
      <p:sp>
        <p:nvSpPr>
          <p:cNvPr id="27653" name="AutoShape 5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4519613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NAND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Exclusive-OR (XOR)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096000" y="1905000"/>
            <a:ext cx="457200" cy="381000"/>
          </a:xfrm>
          <a:prstGeom prst="flowChartDelay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55626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55626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65532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334000" y="1676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334000" y="2133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629400" y="167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C00000"/>
                </a:solidFill>
                <a:latin typeface="Arial" charset="0"/>
              </a:rPr>
              <a:t>(A.B)’</a:t>
            </a:r>
          </a:p>
        </p:txBody>
      </p:sp>
      <p:sp>
        <p:nvSpPr>
          <p:cNvPr id="27661" name="AutoShape 13"/>
          <p:cNvSpPr>
            <a:spLocks noChangeArrowheads="1"/>
          </p:cNvSpPr>
          <p:nvPr/>
        </p:nvSpPr>
        <p:spPr bwMode="auto">
          <a:xfrm rot="10800000">
            <a:off x="6096000" y="3048000"/>
            <a:ext cx="533400" cy="381000"/>
          </a:xfrm>
          <a:prstGeom prst="flowChartOnlineStorag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638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56388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5410200" y="2819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410200" y="3276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6294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629400" y="280511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C00000"/>
                </a:solidFill>
                <a:latin typeface="Arial" charset="0"/>
              </a:rPr>
              <a:t>(A+B)’</a:t>
            </a:r>
          </a:p>
        </p:txBody>
      </p:sp>
      <p:sp>
        <p:nvSpPr>
          <p:cNvPr id="27668" name="AutoShape 20"/>
          <p:cNvSpPr>
            <a:spLocks noChangeArrowheads="1"/>
          </p:cNvSpPr>
          <p:nvPr/>
        </p:nvSpPr>
        <p:spPr bwMode="auto">
          <a:xfrm>
            <a:off x="6553200" y="2028825"/>
            <a:ext cx="152400" cy="1524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AutoShape 21"/>
          <p:cNvSpPr>
            <a:spLocks noChangeArrowheads="1"/>
          </p:cNvSpPr>
          <p:nvPr/>
        </p:nvSpPr>
        <p:spPr bwMode="auto">
          <a:xfrm>
            <a:off x="6629400" y="3124200"/>
            <a:ext cx="152400" cy="1524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AutoShape 22"/>
          <p:cNvSpPr>
            <a:spLocks noChangeArrowheads="1"/>
          </p:cNvSpPr>
          <p:nvPr/>
        </p:nvSpPr>
        <p:spPr bwMode="auto">
          <a:xfrm rot="10800000">
            <a:off x="5943600" y="4433888"/>
            <a:ext cx="533400" cy="3810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5486400" y="45100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5486400" y="47386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5257800" y="42052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257800" y="46624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6477000" y="4586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AutoShape 28"/>
          <p:cNvSpPr>
            <a:spLocks noChangeArrowheads="1"/>
          </p:cNvSpPr>
          <p:nvPr/>
        </p:nvSpPr>
        <p:spPr bwMode="auto">
          <a:xfrm rot="10800000">
            <a:off x="6019800" y="4419600"/>
            <a:ext cx="533400" cy="381000"/>
          </a:xfrm>
          <a:prstGeom prst="flowChartOnlineStorag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4497" y="217088"/>
            <a:ext cx="8027406" cy="1303337"/>
          </a:xfrm>
        </p:spPr>
        <p:txBody>
          <a:bodyPr/>
          <a:lstStyle/>
          <a:p>
            <a:r>
              <a:rPr lang="en-US" b="1" dirty="0" smtClean="0"/>
              <a:t>Exercises: Check for Yourself</a:t>
            </a:r>
          </a:p>
        </p:txBody>
      </p:sp>
      <p:sp>
        <p:nvSpPr>
          <p:cNvPr id="2969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18619" y="1402557"/>
            <a:ext cx="8382000" cy="26670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dirty="0" smtClean="0"/>
              <a:t>Draw the logic circuit diagram for </a:t>
            </a:r>
            <a:r>
              <a:rPr lang="en-US" b="1" dirty="0" smtClean="0">
                <a:solidFill>
                  <a:srgbClr val="C00000"/>
                </a:solidFill>
              </a:rPr>
              <a:t>F=A+B’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C.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/>
              <a:t>Determine the truth table for the following logic equations: </a:t>
            </a:r>
            <a:r>
              <a:rPr lang="en-US" b="1" dirty="0" smtClean="0">
                <a:solidFill>
                  <a:srgbClr val="C00000"/>
                </a:solidFill>
              </a:rPr>
              <a:t>F=A’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C+A’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C’+A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C.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/>
              <a:t>Write the logic equation for the following circuit diagram</a:t>
            </a:r>
          </a:p>
        </p:txBody>
      </p:sp>
      <p:grpSp>
        <p:nvGrpSpPr>
          <p:cNvPr id="29700" name="Group 34"/>
          <p:cNvGrpSpPr>
            <a:grpSpLocks/>
          </p:cNvGrpSpPr>
          <p:nvPr/>
        </p:nvGrpSpPr>
        <p:grpSpPr bwMode="auto">
          <a:xfrm>
            <a:off x="2171700" y="3592913"/>
            <a:ext cx="4953000" cy="1662113"/>
            <a:chOff x="1200" y="2496"/>
            <a:chExt cx="3120" cy="1047"/>
          </a:xfrm>
        </p:grpSpPr>
        <p:sp>
          <p:nvSpPr>
            <p:cNvPr id="29701" name="AutoShape 5"/>
            <p:cNvSpPr>
              <a:spLocks noChangeArrowheads="1"/>
            </p:cNvSpPr>
            <p:nvPr/>
          </p:nvSpPr>
          <p:spPr bwMode="auto">
            <a:xfrm>
              <a:off x="2016" y="2640"/>
              <a:ext cx="288" cy="240"/>
            </a:xfrm>
            <a:prstGeom prst="flowChartDelay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1200" y="288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C</a:t>
              </a:r>
            </a:p>
          </p:txBody>
        </p:sp>
        <p:sp>
          <p:nvSpPr>
            <p:cNvPr id="29703" name="Text Box 9"/>
            <p:cNvSpPr txBox="1">
              <a:spLocks noChangeArrowheads="1"/>
            </p:cNvSpPr>
            <p:nvPr/>
          </p:nvSpPr>
          <p:spPr bwMode="auto">
            <a:xfrm>
              <a:off x="1200" y="268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B</a:t>
              </a:r>
            </a:p>
          </p:txBody>
        </p:sp>
        <p:sp>
          <p:nvSpPr>
            <p:cNvPr id="29704" name="AutoShape 11"/>
            <p:cNvSpPr>
              <a:spLocks noChangeArrowheads="1"/>
            </p:cNvSpPr>
            <p:nvPr/>
          </p:nvSpPr>
          <p:spPr bwMode="auto">
            <a:xfrm rot="10800000">
              <a:off x="1968" y="3216"/>
              <a:ext cx="336" cy="240"/>
            </a:xfrm>
            <a:prstGeom prst="flowChartOnlineStorag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Text Box 14"/>
            <p:cNvSpPr txBox="1">
              <a:spLocks noChangeArrowheads="1"/>
            </p:cNvSpPr>
            <p:nvPr/>
          </p:nvSpPr>
          <p:spPr bwMode="auto">
            <a:xfrm>
              <a:off x="1200" y="24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29706" name="Line 17"/>
            <p:cNvSpPr>
              <a:spLocks noChangeShapeType="1"/>
            </p:cNvSpPr>
            <p:nvPr/>
          </p:nvSpPr>
          <p:spPr bwMode="auto">
            <a:xfrm flipH="1">
              <a:off x="1488" y="268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18"/>
            <p:cNvSpPr>
              <a:spLocks noChangeShapeType="1"/>
            </p:cNvSpPr>
            <p:nvPr/>
          </p:nvSpPr>
          <p:spPr bwMode="auto">
            <a:xfrm flipH="1">
              <a:off x="1488" y="283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AutoShape 19"/>
            <p:cNvSpPr>
              <a:spLocks noChangeArrowheads="1"/>
            </p:cNvSpPr>
            <p:nvPr/>
          </p:nvSpPr>
          <p:spPr bwMode="auto">
            <a:xfrm>
              <a:off x="2544" y="2976"/>
              <a:ext cx="288" cy="240"/>
            </a:xfrm>
            <a:prstGeom prst="flowChartDelay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Line 20"/>
            <p:cNvSpPr>
              <a:spLocks noChangeShapeType="1"/>
            </p:cNvSpPr>
            <p:nvPr/>
          </p:nvSpPr>
          <p:spPr bwMode="auto">
            <a:xfrm flipH="1">
              <a:off x="1488" y="302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21"/>
            <p:cNvSpPr>
              <a:spLocks noChangeShapeType="1"/>
            </p:cNvSpPr>
            <p:nvPr/>
          </p:nvSpPr>
          <p:spPr bwMode="auto">
            <a:xfrm>
              <a:off x="2304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22"/>
            <p:cNvSpPr>
              <a:spLocks noChangeShapeType="1"/>
            </p:cNvSpPr>
            <p:nvPr/>
          </p:nvSpPr>
          <p:spPr bwMode="auto">
            <a:xfrm flipV="1">
              <a:off x="2448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23"/>
            <p:cNvSpPr>
              <a:spLocks noChangeShapeType="1"/>
            </p:cNvSpPr>
            <p:nvPr/>
          </p:nvSpPr>
          <p:spPr bwMode="auto">
            <a:xfrm>
              <a:off x="2448" y="31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24"/>
            <p:cNvSpPr>
              <a:spLocks noChangeShapeType="1"/>
            </p:cNvSpPr>
            <p:nvPr/>
          </p:nvSpPr>
          <p:spPr bwMode="auto">
            <a:xfrm flipH="1">
              <a:off x="1488" y="326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25"/>
            <p:cNvSpPr>
              <a:spLocks noChangeShapeType="1"/>
            </p:cNvSpPr>
            <p:nvPr/>
          </p:nvSpPr>
          <p:spPr bwMode="auto">
            <a:xfrm flipH="1">
              <a:off x="1488" y="340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AutoShape 26"/>
            <p:cNvSpPr>
              <a:spLocks noChangeArrowheads="1"/>
            </p:cNvSpPr>
            <p:nvPr/>
          </p:nvSpPr>
          <p:spPr bwMode="auto">
            <a:xfrm rot="10800000">
              <a:off x="3168" y="2928"/>
              <a:ext cx="336" cy="240"/>
            </a:xfrm>
            <a:prstGeom prst="flowChartOnlineStorag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27"/>
            <p:cNvSpPr>
              <a:spLocks noChangeShapeType="1"/>
            </p:cNvSpPr>
            <p:nvPr/>
          </p:nvSpPr>
          <p:spPr bwMode="auto">
            <a:xfrm>
              <a:off x="2832" y="307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28"/>
            <p:cNvSpPr>
              <a:spLocks noChangeShapeType="1"/>
            </p:cNvSpPr>
            <p:nvPr/>
          </p:nvSpPr>
          <p:spPr bwMode="auto">
            <a:xfrm>
              <a:off x="2304" y="273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29"/>
            <p:cNvSpPr>
              <a:spLocks noChangeShapeType="1"/>
            </p:cNvSpPr>
            <p:nvPr/>
          </p:nvSpPr>
          <p:spPr bwMode="auto">
            <a:xfrm>
              <a:off x="2928" y="27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30"/>
            <p:cNvSpPr>
              <a:spLocks noChangeShapeType="1"/>
            </p:cNvSpPr>
            <p:nvPr/>
          </p:nvSpPr>
          <p:spPr bwMode="auto">
            <a:xfrm>
              <a:off x="2928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31"/>
            <p:cNvSpPr>
              <a:spLocks noChangeShapeType="1"/>
            </p:cNvSpPr>
            <p:nvPr/>
          </p:nvSpPr>
          <p:spPr bwMode="auto">
            <a:xfrm>
              <a:off x="3504" y="302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Text Box 32"/>
            <p:cNvSpPr txBox="1">
              <a:spLocks noChangeArrowheads="1"/>
            </p:cNvSpPr>
            <p:nvPr/>
          </p:nvSpPr>
          <p:spPr bwMode="auto">
            <a:xfrm>
              <a:off x="1200" y="312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D</a:t>
              </a:r>
            </a:p>
          </p:txBody>
        </p:sp>
        <p:sp>
          <p:nvSpPr>
            <p:cNvPr id="29722" name="Text Box 33"/>
            <p:cNvSpPr txBox="1">
              <a:spLocks noChangeArrowheads="1"/>
            </p:cNvSpPr>
            <p:nvPr/>
          </p:nvSpPr>
          <p:spPr bwMode="auto">
            <a:xfrm>
              <a:off x="1200" y="331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9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396610-280B-4626-91E4-86370C0E1DF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5576"/>
            <a:ext cx="807720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Building Circuits Using Gates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3926796"/>
            <a:ext cx="8610600" cy="1981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xample</a:t>
            </a:r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Turn on lamp (F=1) when motion sensed (a=1) and no light (b=0)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 = a AND NOT(b)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Build using logic gates, AND </a:t>
            </a:r>
            <a:r>
              <a:rPr lang="en-US" altLang="en-US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NOT, as shown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We just built our first digital circuit!</a:t>
            </a:r>
          </a:p>
        </p:txBody>
      </p:sp>
      <p:pic>
        <p:nvPicPr>
          <p:cNvPr id="33795" name="Picture 2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174751"/>
            <a:ext cx="8004175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Oval 283"/>
          <p:cNvSpPr>
            <a:spLocks noChangeArrowheads="1"/>
          </p:cNvSpPr>
          <p:nvPr/>
        </p:nvSpPr>
        <p:spPr bwMode="auto">
          <a:xfrm>
            <a:off x="6667500" y="1098550"/>
            <a:ext cx="2057400" cy="28956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848600" cy="344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 smtClean="0"/>
              <a:t>discussed </a:t>
            </a:r>
            <a:r>
              <a:rPr lang="en-US" dirty="0" smtClean="0"/>
              <a:t>our coverage on digital logic with which we </a:t>
            </a:r>
            <a:r>
              <a:rPr lang="en-US" dirty="0" smtClean="0"/>
              <a:t>can built </a:t>
            </a:r>
            <a:r>
              <a:rPr lang="en-US" dirty="0" smtClean="0"/>
              <a:t>a very simple </a:t>
            </a:r>
            <a:r>
              <a:rPr lang="en-US" dirty="0" smtClean="0"/>
              <a:t>processor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will start discussing number system next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50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8001000" cy="36576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We will continue to cover </a:t>
            </a:r>
            <a:r>
              <a:rPr lang="en-US" sz="8000" dirty="0">
                <a:latin typeface="+mj-lt"/>
                <a:cs typeface="Times New Roman" panose="02020603050405020304" pitchFamily="18" charset="0"/>
              </a:rPr>
              <a:t>fundamental combinational digital logic </a:t>
            </a:r>
            <a:r>
              <a:rPr lang="en-US" sz="8000" dirty="0" smtClean="0">
                <a:latin typeface="+mj-lt"/>
                <a:cs typeface="Times New Roman" panose="02020603050405020304" pitchFamily="18" charset="0"/>
              </a:rPr>
              <a:t>block </a:t>
            </a:r>
            <a:endParaRPr lang="en-US" sz="8000" dirty="0" smtClean="0">
              <a:latin typeface="+mj-lt"/>
            </a:endParaRPr>
          </a:p>
          <a:p>
            <a:r>
              <a:rPr lang="en-US" sz="8000" dirty="0" smtClean="0"/>
              <a:t>Will learn: </a:t>
            </a:r>
          </a:p>
          <a:p>
            <a:pPr lvl="1"/>
            <a:r>
              <a:rPr lang="en-US" sz="8000" b="1" dirty="0" smtClean="0">
                <a:solidFill>
                  <a:srgbClr val="C00000"/>
                </a:solidFill>
              </a:rPr>
              <a:t>More on logic gates </a:t>
            </a:r>
          </a:p>
          <a:p>
            <a:pPr lvl="1"/>
            <a:r>
              <a:rPr lang="en-US" sz="8000" b="1" dirty="0" smtClean="0">
                <a:solidFill>
                  <a:srgbClr val="C00000"/>
                </a:solidFill>
              </a:rPr>
              <a:t>Number </a:t>
            </a:r>
            <a:r>
              <a:rPr lang="en-US" sz="8000" b="1" dirty="0">
                <a:solidFill>
                  <a:srgbClr val="C00000"/>
                </a:solidFill>
              </a:rPr>
              <a:t>Systems 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8000" b="1" dirty="0" smtClean="0">
                <a:solidFill>
                  <a:srgbClr val="C00000"/>
                </a:solidFill>
              </a:rPr>
              <a:t>Fractional Number Systems </a:t>
            </a:r>
          </a:p>
          <a:p>
            <a:pPr lvl="1"/>
            <a:r>
              <a:rPr lang="en-US" sz="8000" dirty="0"/>
              <a:t>We will begin to cover how to do </a:t>
            </a:r>
            <a:r>
              <a:rPr lang="en-US" sz="8000" b="1" dirty="0">
                <a:solidFill>
                  <a:srgbClr val="C00000"/>
                </a:solidFill>
              </a:rPr>
              <a:t>math in the binary format </a:t>
            </a:r>
            <a:r>
              <a:rPr lang="en-US" sz="8000" dirty="0"/>
              <a:t>and how to implement it in </a:t>
            </a:r>
            <a:r>
              <a:rPr lang="en-US" sz="8000" dirty="0" smtClean="0"/>
              <a:t>hardware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r>
              <a:rPr lang="en-US" sz="8000" dirty="0">
                <a:solidFill>
                  <a:schemeClr val="tx1"/>
                </a:solidFill>
              </a:rPr>
              <a:t>Quiz 1 </a:t>
            </a:r>
            <a:r>
              <a:rPr lang="en-US" sz="8000" b="1" dirty="0">
                <a:solidFill>
                  <a:srgbClr val="C00000"/>
                </a:solidFill>
              </a:rPr>
              <a:t>grades and keys </a:t>
            </a:r>
            <a:r>
              <a:rPr lang="en-US" sz="8000" dirty="0">
                <a:solidFill>
                  <a:schemeClr val="tx1"/>
                </a:solidFill>
              </a:rPr>
              <a:t>are posted on </a:t>
            </a:r>
            <a:r>
              <a:rPr lang="en-US" sz="8000" dirty="0" smtClean="0">
                <a:solidFill>
                  <a:schemeClr val="tx1"/>
                </a:solidFill>
              </a:rPr>
              <a:t>blackboard</a:t>
            </a:r>
            <a:r>
              <a:rPr lang="en-US" sz="8000" dirty="0" smtClean="0">
                <a:solidFill>
                  <a:schemeClr val="tx1"/>
                </a:solidFill>
              </a:rPr>
              <a:t>  </a:t>
            </a:r>
            <a:endParaRPr lang="en-US" sz="8000" dirty="0">
              <a:solidFill>
                <a:schemeClr val="tx1"/>
              </a:solidFill>
            </a:endParaRPr>
          </a:p>
          <a:p>
            <a:pPr lvl="1"/>
            <a:r>
              <a:rPr lang="en-US" sz="8000" b="1" dirty="0" smtClean="0">
                <a:solidFill>
                  <a:schemeClr val="tx1"/>
                </a:solidFill>
              </a:rPr>
              <a:t>Mean</a:t>
            </a:r>
            <a:r>
              <a:rPr lang="en-US" sz="8000" b="1" dirty="0">
                <a:solidFill>
                  <a:schemeClr val="tx1"/>
                </a:solidFill>
              </a:rPr>
              <a:t>:   </a:t>
            </a:r>
            <a:r>
              <a:rPr lang="en-US" sz="8000" b="1" dirty="0" smtClean="0">
                <a:solidFill>
                  <a:schemeClr val="tx1"/>
                </a:solidFill>
              </a:rPr>
              <a:t>6.83</a:t>
            </a:r>
            <a:endParaRPr lang="en-US" sz="8000" b="1" dirty="0" smtClean="0">
              <a:solidFill>
                <a:schemeClr val="tx1"/>
              </a:solidFill>
            </a:endParaRPr>
          </a:p>
          <a:p>
            <a:pPr lvl="1"/>
            <a:r>
              <a:rPr lang="en-US" sz="8000" b="1" dirty="0" smtClean="0">
                <a:solidFill>
                  <a:schemeClr val="tx1"/>
                </a:solidFill>
              </a:rPr>
              <a:t>Variance: 3.71</a:t>
            </a:r>
          </a:p>
          <a:p>
            <a:pPr lvl="1"/>
            <a:r>
              <a:rPr lang="en-US" sz="8000" b="1" dirty="0" smtClean="0">
                <a:solidFill>
                  <a:schemeClr val="tx1"/>
                </a:solidFill>
              </a:rPr>
              <a:t>Median</a:t>
            </a:r>
            <a:r>
              <a:rPr lang="en-US" sz="8000" b="1" dirty="0">
                <a:solidFill>
                  <a:schemeClr val="tx1"/>
                </a:solidFill>
              </a:rPr>
              <a:t>: </a:t>
            </a:r>
            <a:r>
              <a:rPr lang="en-US" sz="8000" b="1" dirty="0">
                <a:solidFill>
                  <a:schemeClr val="tx1"/>
                </a:solidFill>
              </a:rPr>
              <a:t>6</a:t>
            </a:r>
            <a:endParaRPr lang="en-US" sz="8000" b="1" dirty="0" smtClean="0">
              <a:solidFill>
                <a:schemeClr val="tx1"/>
              </a:solidFill>
            </a:endParaRPr>
          </a:p>
          <a:p>
            <a:pPr lvl="1"/>
            <a:r>
              <a:rPr lang="en-US" sz="8000" b="1" dirty="0">
                <a:solidFill>
                  <a:schemeClr val="tx1"/>
                </a:solidFill>
              </a:rPr>
              <a:t>Standard deviation:  </a:t>
            </a:r>
            <a:r>
              <a:rPr lang="en-US" sz="8000" b="1" dirty="0" smtClean="0">
                <a:solidFill>
                  <a:schemeClr val="tx1"/>
                </a:solidFill>
              </a:rPr>
              <a:t>1.93</a:t>
            </a:r>
            <a:endParaRPr lang="en-US" sz="8000" dirty="0" smtClean="0">
              <a:solidFill>
                <a:schemeClr val="tx1"/>
              </a:solidFill>
            </a:endParaRPr>
          </a:p>
          <a:p>
            <a:r>
              <a:rPr lang="en-US" sz="8000" dirty="0" smtClean="0">
                <a:solidFill>
                  <a:schemeClr val="tx1"/>
                </a:solidFill>
              </a:rPr>
              <a:t>Homework 1 grades are posted on blackboard as well</a:t>
            </a:r>
          </a:p>
          <a:p>
            <a:r>
              <a:rPr lang="en-US" sz="8000" b="1" dirty="0" smtClean="0">
                <a:solidFill>
                  <a:srgbClr val="C00000"/>
                </a:solidFill>
              </a:rPr>
              <a:t>Homework 2 </a:t>
            </a:r>
            <a:r>
              <a:rPr lang="en-US" sz="8000" b="1" dirty="0" smtClean="0">
                <a:solidFill>
                  <a:srgbClr val="C00000"/>
                </a:solidFill>
              </a:rPr>
              <a:t>will post on </a:t>
            </a:r>
            <a:r>
              <a:rPr lang="en-US" sz="8000" b="1" dirty="0" smtClean="0">
                <a:solidFill>
                  <a:srgbClr val="C00000"/>
                </a:solidFill>
              </a:rPr>
              <a:t>blackboard</a:t>
            </a:r>
            <a:r>
              <a:rPr lang="en-US" sz="8000" b="1" dirty="0" smtClean="0">
                <a:solidFill>
                  <a:srgbClr val="C00000"/>
                </a:solidFill>
              </a:rPr>
              <a:t> </a:t>
            </a:r>
            <a:r>
              <a:rPr lang="en-US" sz="8000" b="1" dirty="0" smtClean="0">
                <a:solidFill>
                  <a:srgbClr val="C00000"/>
                </a:solidFill>
              </a:rPr>
              <a:t>soon</a:t>
            </a:r>
          </a:p>
          <a:p>
            <a:endParaRPr lang="en-US" sz="64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Review: Laws </a:t>
            </a:r>
            <a:r>
              <a:rPr lang="en-US" b="1" dirty="0" smtClean="0"/>
              <a:t>of Boolean Algebra </a:t>
            </a:r>
          </a:p>
        </p:txBody>
      </p:sp>
      <p:sp>
        <p:nvSpPr>
          <p:cNvPr id="62157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76962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Identity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+ 0 = 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dirty="0" smtClean="0"/>
              <a:t>1 = 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Zero and One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+ 1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dirty="0" smtClean="0"/>
              <a:t>0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Inverse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A’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dirty="0" smtClean="0"/>
              <a:t> A’ = 0</a:t>
            </a:r>
          </a:p>
        </p:txBody>
      </p:sp>
    </p:spTree>
    <p:extLst>
      <p:ext uri="{BB962C8B-B14F-4D97-AF65-F5344CB8AC3E}">
        <p14:creationId xmlns:p14="http://schemas.microsoft.com/office/powerpoint/2010/main" val="3937273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Review: Laws </a:t>
            </a:r>
            <a:r>
              <a:rPr lang="en-US" b="1" dirty="0" smtClean="0"/>
              <a:t>of Boolean Algebra </a:t>
            </a:r>
            <a:r>
              <a:rPr lang="en-US" b="1" dirty="0" smtClean="0"/>
              <a:t>Cont.</a:t>
            </a:r>
            <a:endParaRPr lang="en-US" b="1" dirty="0" smtClean="0"/>
          </a:p>
        </p:txBody>
      </p:sp>
      <p:sp>
        <p:nvSpPr>
          <p:cNvPr id="6225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28800"/>
            <a:ext cx="76200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Commutative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B = B +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. B = B . 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Associative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(B + C) = (A + B) +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(A . B) . C = A . (B . C)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Distributive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A. (B + C) = (A.B) + (A.C)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A+(B . C) = (A+B) . (A+C)</a:t>
            </a:r>
          </a:p>
        </p:txBody>
      </p:sp>
    </p:spTree>
    <p:extLst>
      <p:ext uri="{BB962C8B-B14F-4D97-AF65-F5344CB8AC3E}">
        <p14:creationId xmlns:p14="http://schemas.microsoft.com/office/powerpoint/2010/main" val="3992637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C8F76C-5576-4C7C-8972-12EA6780A13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290445"/>
            <a:ext cx="809625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Boolean Algebra: Additional Properties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1065"/>
            <a:ext cx="7924800" cy="48387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Null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 + 1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0 =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Idempotent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 + a =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Involution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(a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)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=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DeMorgan</a:t>
            </a:r>
            <a:r>
              <a:rPr lang="ja-JP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s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(a + b)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= a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b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endParaRPr lang="en-US" altLang="ja-JP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(ab)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= a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+ b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endParaRPr lang="en-US" altLang="ja-JP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>
                <a:ea typeface="ＭＳ Ｐゴシック" panose="020B0600070205080204" pitchFamily="34" charset="-128"/>
              </a:rPr>
              <a:t>Very useful!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prove, just evaluate all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6527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Boolean Algebra Operator Precedence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209800"/>
            <a:ext cx="6799262" cy="3444875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High to low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() – Inner most parentheses first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NOT (’)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AND (  </a:t>
            </a:r>
            <a:r>
              <a:rPr lang="en-US" dirty="0" smtClean="0">
                <a:cs typeface="Times New Roman" pitchFamily="18" charset="0"/>
              </a:rPr>
              <a:t>•)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>
                <a:cs typeface="Times New Roman" pitchFamily="18" charset="0"/>
              </a:rPr>
              <a:t>OR (+)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73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09600"/>
            <a:ext cx="8351838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Example: how Boolean algebraic can</a:t>
            </a:r>
            <a:br>
              <a:rPr lang="en-US" b="1" dirty="0" smtClean="0"/>
            </a:br>
            <a:r>
              <a:rPr lang="en-US" b="1" dirty="0" smtClean="0"/>
              <a:t>simplify the logic expression</a:t>
            </a:r>
          </a:p>
        </p:txBody>
      </p:sp>
      <p:sp>
        <p:nvSpPr>
          <p:cNvPr id="66560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821531" y="1828800"/>
            <a:ext cx="7470775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A + 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B = A (Absorption Theorem)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 smtClean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Proof Steps:</a:t>
            </a:r>
            <a:endParaRPr lang="en-US" sz="2400" b="0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A + A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= A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1+A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B 	      </a:t>
            </a:r>
            <a:r>
              <a:rPr lang="en-US" sz="2000" b="0" dirty="0" smtClean="0">
                <a:cs typeface="Times New Roman" pitchFamily="18" charset="0"/>
                <a:sym typeface="Symbol" pitchFamily="18" charset="2"/>
              </a:rPr>
              <a:t>X = X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b="0" dirty="0" smtClean="0">
                <a:cs typeface="Times New Roman" pitchFamily="18" charset="0"/>
                <a:sym typeface="Symbol" pitchFamily="18" charset="2"/>
              </a:rPr>
              <a:t> 1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= A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(1+B)	            </a:t>
            </a:r>
            <a:r>
              <a:rPr lang="en-US" sz="2000" b="0" dirty="0" smtClean="0"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b="0" dirty="0" smtClean="0">
                <a:cs typeface="Times New Roman" pitchFamily="18" charset="0"/>
                <a:sym typeface="Symbol" pitchFamily="18" charset="2"/>
              </a:rPr>
              <a:t> Y + X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b="0" dirty="0" smtClean="0">
                <a:cs typeface="Times New Roman" pitchFamily="18" charset="0"/>
                <a:sym typeface="Symbol" pitchFamily="18" charset="2"/>
              </a:rPr>
              <a:t> Z = X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b="0" dirty="0" smtClean="0">
                <a:cs typeface="Times New Roman" pitchFamily="18" charset="0"/>
                <a:sym typeface="Symbol" pitchFamily="18" charset="2"/>
              </a:rPr>
              <a:t>(Y +Z) (Distributive Law)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= A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1	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	            </a:t>
            </a:r>
            <a:r>
              <a:rPr lang="en-US" sz="2000" b="0" dirty="0" smtClean="0">
                <a:cs typeface="Times New Roman" pitchFamily="18" charset="0"/>
                <a:sym typeface="Symbol" pitchFamily="18" charset="2"/>
              </a:rPr>
              <a:t>1 + X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= A		             </a:t>
            </a:r>
            <a:r>
              <a:rPr lang="en-US" sz="2000" b="0" dirty="0" smtClean="0"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b="0" dirty="0" smtClean="0">
                <a:cs typeface="Times New Roman" pitchFamily="18" charset="0"/>
                <a:sym typeface="Symbol" pitchFamily="18" charset="2"/>
              </a:rPr>
              <a:t> 1 = X</a:t>
            </a:r>
          </a:p>
        </p:txBody>
      </p:sp>
    </p:spTree>
    <p:extLst>
      <p:ext uri="{BB962C8B-B14F-4D97-AF65-F5344CB8AC3E}">
        <p14:creationId xmlns:p14="http://schemas.microsoft.com/office/powerpoint/2010/main" val="4221397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772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From Boolean Equations to </a:t>
            </a:r>
            <a:br>
              <a:rPr lang="en-US" b="1" dirty="0" smtClean="0"/>
            </a:br>
            <a:r>
              <a:rPr lang="en-US" b="1" dirty="0" smtClean="0"/>
              <a:t>Logic Circuits</a:t>
            </a:r>
          </a:p>
        </p:txBody>
      </p:sp>
      <p:sp>
        <p:nvSpPr>
          <p:cNvPr id="62566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8382000" cy="4064000"/>
          </a:xfrm>
        </p:spPr>
        <p:txBody>
          <a:bodyPr/>
          <a:lstStyle/>
          <a:p>
            <a:pPr eaLnBrk="1" hangingPunct="1"/>
            <a:r>
              <a:rPr lang="en-US" dirty="0" smtClean="0"/>
              <a:t>Straightforward process</a:t>
            </a:r>
          </a:p>
          <a:p>
            <a:pPr lvl="1" eaLnBrk="1" hangingPunct="1"/>
            <a:r>
              <a:rPr lang="en-US" dirty="0" smtClean="0"/>
              <a:t>Each operator becomes a Gate</a:t>
            </a:r>
          </a:p>
          <a:p>
            <a:pPr lvl="1" eaLnBrk="1" hangingPunct="1"/>
            <a:r>
              <a:rPr lang="en-US" dirty="0" smtClean="0"/>
              <a:t>Suitably connect outputs to inputs</a:t>
            </a:r>
          </a:p>
          <a:p>
            <a:pPr lvl="2" eaLnBrk="1" hangingPunct="1"/>
            <a:r>
              <a:rPr lang="en-US" b="1" dirty="0" smtClean="0">
                <a:solidFill>
                  <a:srgbClr val="C00000"/>
                </a:solidFill>
              </a:rPr>
              <a:t>Pay attention to crossing lines versus connected lines</a:t>
            </a:r>
          </a:p>
          <a:p>
            <a:pPr lvl="1" eaLnBrk="1" hangingPunct="1"/>
            <a:r>
              <a:rPr lang="en-US" dirty="0" smtClean="0"/>
              <a:t>Label all inputs and outputs of each gate</a:t>
            </a:r>
          </a:p>
        </p:txBody>
      </p:sp>
    </p:spTree>
    <p:extLst>
      <p:ext uri="{BB962C8B-B14F-4D97-AF65-F5344CB8AC3E}">
        <p14:creationId xmlns:p14="http://schemas.microsoft.com/office/powerpoint/2010/main" val="2020420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01000" cy="1303337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Example1: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Example: Converting a Boolean Equation to a Circuit of Logic Gates </a:t>
            </a:r>
            <a:endParaRPr lang="en-US" sz="2600" b="1" dirty="0" smtClean="0"/>
          </a:p>
        </p:txBody>
      </p:sp>
      <p:sp>
        <p:nvSpPr>
          <p:cNvPr id="2560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2133600"/>
            <a:ext cx="8382000" cy="1716088"/>
          </a:xfrm>
        </p:spPr>
        <p:txBody>
          <a:bodyPr/>
          <a:lstStyle/>
          <a:p>
            <a:pPr eaLnBrk="1" hangingPunct="1"/>
            <a:r>
              <a:rPr lang="en-US" dirty="0" smtClean="0"/>
              <a:t>A.B.C.D</a:t>
            </a:r>
          </a:p>
          <a:p>
            <a:pPr lvl="1" eaLnBrk="1" hangingPunct="1"/>
            <a:r>
              <a:rPr lang="en-US" dirty="0" smtClean="0"/>
              <a:t>(A.B).(C.D)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3695700" y="3838575"/>
            <a:ext cx="457200" cy="381000"/>
          </a:xfrm>
          <a:prstGeom prst="flowChartDelay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162300" y="3914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162300" y="41433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152900" y="40290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933700" y="360997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933700" y="406717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229100" y="36099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A</a:t>
            </a:r>
            <a:r>
              <a:rPr lang="en-US" sz="1800">
                <a:latin typeface="Arial" charset="0"/>
                <a:sym typeface="Symbol" pitchFamily="18" charset="2"/>
              </a:rPr>
              <a:t></a:t>
            </a:r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3695700" y="4676775"/>
            <a:ext cx="457200" cy="381000"/>
          </a:xfrm>
          <a:prstGeom prst="flowChartDelay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162300" y="47529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3162300" y="4981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152900" y="48672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933700" y="444817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933700" y="490537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229100" y="48291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C</a:t>
            </a:r>
            <a:r>
              <a:rPr lang="en-US" sz="1800">
                <a:latin typeface="Arial" charset="0"/>
                <a:sym typeface="Symbol" pitchFamily="18" charset="2"/>
              </a:rPr>
              <a:t></a:t>
            </a:r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5219700" y="4248150"/>
            <a:ext cx="457200" cy="381000"/>
          </a:xfrm>
          <a:prstGeom prst="flowChartDelay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686300" y="43243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4686300" y="45529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5676900" y="44386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4686300" y="4524375"/>
            <a:ext cx="0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753100" y="39909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A</a:t>
            </a:r>
            <a:r>
              <a:rPr lang="en-US" sz="1800">
                <a:latin typeface="Arial" charset="0"/>
                <a:sym typeface="Symbol" pitchFamily="18" charset="2"/>
              </a:rPr>
              <a:t></a:t>
            </a:r>
            <a:r>
              <a:rPr lang="en-US" sz="1800">
                <a:latin typeface="Arial" charset="0"/>
              </a:rPr>
              <a:t>B</a:t>
            </a:r>
            <a:r>
              <a:rPr lang="en-US" sz="1800">
                <a:latin typeface="Arial" charset="0"/>
                <a:sym typeface="Symbol" pitchFamily="18" charset="2"/>
              </a:rPr>
              <a:t></a:t>
            </a:r>
            <a:r>
              <a:rPr lang="en-US" sz="1800">
                <a:latin typeface="Arial" charset="0"/>
              </a:rPr>
              <a:t>C</a:t>
            </a:r>
            <a:r>
              <a:rPr lang="en-US" sz="1800">
                <a:latin typeface="Arial" charset="0"/>
                <a:sym typeface="Symbol" pitchFamily="18" charset="2"/>
              </a:rPr>
              <a:t></a:t>
            </a:r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673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32810</TotalTime>
  <Words>769</Words>
  <Application>Microsoft Office PowerPoint</Application>
  <PresentationFormat>On-screen Show (4:3)</PresentationFormat>
  <Paragraphs>191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Calibri</vt:lpstr>
      <vt:lpstr>Garamond</vt:lpstr>
      <vt:lpstr>Helvetica</vt:lpstr>
      <vt:lpstr>Myriad Roman</vt:lpstr>
      <vt:lpstr>Symbol</vt:lpstr>
      <vt:lpstr>Times New Roman</vt:lpstr>
      <vt:lpstr>Trebuchet MS</vt:lpstr>
      <vt:lpstr>Organic</vt:lpstr>
      <vt:lpstr>CSCIU 210 Computer Organization AKM Jahangir A Majumder, PhD</vt:lpstr>
      <vt:lpstr>Review and Learning Outcomes</vt:lpstr>
      <vt:lpstr>Review: Laws of Boolean Algebra </vt:lpstr>
      <vt:lpstr>Review: Laws of Boolean Algebra Cont.</vt:lpstr>
      <vt:lpstr>Boolean Algebra: Additional Properties</vt:lpstr>
      <vt:lpstr>Boolean Algebra Operator Precedence</vt:lpstr>
      <vt:lpstr>Example: how Boolean algebraic can simplify the logic expression</vt:lpstr>
      <vt:lpstr>From Boolean Equations to  Logic Circuits</vt:lpstr>
      <vt:lpstr>Example1: Example: Converting a Boolean Equation to a Circuit of Logic Gates </vt:lpstr>
      <vt:lpstr>Example 2: Converting a Boolean Equation to a Circuit of Logic Gates </vt:lpstr>
      <vt:lpstr>More examples</vt:lpstr>
      <vt:lpstr>Using gates with more than 2 inputs</vt:lpstr>
      <vt:lpstr>Multiple-Output Circuits</vt:lpstr>
      <vt:lpstr>Other Common Logic Gates</vt:lpstr>
      <vt:lpstr>Exercises: Check for Yourself</vt:lpstr>
      <vt:lpstr>Building Circuits Using Gates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856</cp:revision>
  <cp:lastPrinted>2013-11-25T17:13:45Z</cp:lastPrinted>
  <dcterms:created xsi:type="dcterms:W3CDTF">2012-08-10T22:02:17Z</dcterms:created>
  <dcterms:modified xsi:type="dcterms:W3CDTF">2018-09-10T18:25:10Z</dcterms:modified>
</cp:coreProperties>
</file>