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256" r:id="rId2"/>
    <p:sldId id="336" r:id="rId3"/>
    <p:sldId id="337" r:id="rId4"/>
    <p:sldId id="338" r:id="rId5"/>
    <p:sldId id="310" r:id="rId6"/>
    <p:sldId id="315" r:id="rId7"/>
    <p:sldId id="339" r:id="rId8"/>
    <p:sldId id="322" r:id="rId9"/>
    <p:sldId id="340" r:id="rId10"/>
    <p:sldId id="341" r:id="rId11"/>
    <p:sldId id="342" r:id="rId12"/>
    <p:sldId id="343" r:id="rId13"/>
    <p:sldId id="319" r:id="rId14"/>
    <p:sldId id="320" r:id="rId15"/>
    <p:sldId id="316" r:id="rId16"/>
    <p:sldId id="344" r:id="rId17"/>
    <p:sldId id="317" r:id="rId18"/>
    <p:sldId id="318" r:id="rId19"/>
    <p:sldId id="325" r:id="rId20"/>
    <p:sldId id="345" r:id="rId21"/>
    <p:sldId id="346" r:id="rId22"/>
    <p:sldId id="347" r:id="rId23"/>
    <p:sldId id="348" r:id="rId24"/>
    <p:sldId id="324" r:id="rId25"/>
    <p:sldId id="321" r:id="rId26"/>
    <p:sldId id="326" r:id="rId27"/>
    <p:sldId id="327" r:id="rId28"/>
    <p:sldId id="328" r:id="rId29"/>
    <p:sldId id="349" r:id="rId30"/>
    <p:sldId id="350" r:id="rId31"/>
    <p:sldId id="330" r:id="rId32"/>
    <p:sldId id="351" r:id="rId33"/>
    <p:sldId id="352" r:id="rId34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000000"/>
    <a:srgbClr val="5674F6"/>
    <a:srgbClr val="6289F8"/>
    <a:srgbClr val="8097F8"/>
    <a:srgbClr val="2C61F6"/>
    <a:srgbClr val="F8F0D0"/>
    <a:srgbClr val="F2E4AA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76" autoAdjust="0"/>
  </p:normalViewPr>
  <p:slideViewPr>
    <p:cSldViewPr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16.xml"/><Relationship Id="rId18" Type="http://schemas.openxmlformats.org/officeDocument/2006/relationships/slide" Target="slides/slide21.xml"/><Relationship Id="rId26" Type="http://schemas.openxmlformats.org/officeDocument/2006/relationships/slide" Target="slides/slide29.xml"/><Relationship Id="rId3" Type="http://schemas.openxmlformats.org/officeDocument/2006/relationships/slide" Target="slides/slide6.xml"/><Relationship Id="rId21" Type="http://schemas.openxmlformats.org/officeDocument/2006/relationships/slide" Target="slides/slide24.xml"/><Relationship Id="rId7" Type="http://schemas.openxmlformats.org/officeDocument/2006/relationships/slide" Target="slides/slide10.xml"/><Relationship Id="rId12" Type="http://schemas.openxmlformats.org/officeDocument/2006/relationships/slide" Target="slides/slide15.xml"/><Relationship Id="rId17" Type="http://schemas.openxmlformats.org/officeDocument/2006/relationships/slide" Target="slides/slide20.xml"/><Relationship Id="rId25" Type="http://schemas.openxmlformats.org/officeDocument/2006/relationships/slide" Target="slides/slide28.xml"/><Relationship Id="rId2" Type="http://schemas.openxmlformats.org/officeDocument/2006/relationships/slide" Target="slides/slide5.xml"/><Relationship Id="rId16" Type="http://schemas.openxmlformats.org/officeDocument/2006/relationships/slide" Target="slides/slide19.xml"/><Relationship Id="rId20" Type="http://schemas.openxmlformats.org/officeDocument/2006/relationships/slide" Target="slides/slide23.xml"/><Relationship Id="rId29" Type="http://schemas.openxmlformats.org/officeDocument/2006/relationships/slide" Target="slides/slide32.xml"/><Relationship Id="rId1" Type="http://schemas.openxmlformats.org/officeDocument/2006/relationships/slide" Target="slides/slide2.xml"/><Relationship Id="rId6" Type="http://schemas.openxmlformats.org/officeDocument/2006/relationships/slide" Target="slides/slide9.xml"/><Relationship Id="rId11" Type="http://schemas.openxmlformats.org/officeDocument/2006/relationships/slide" Target="slides/slide14.xml"/><Relationship Id="rId24" Type="http://schemas.openxmlformats.org/officeDocument/2006/relationships/slide" Target="slides/slide27.xml"/><Relationship Id="rId5" Type="http://schemas.openxmlformats.org/officeDocument/2006/relationships/slide" Target="slides/slide8.xml"/><Relationship Id="rId15" Type="http://schemas.openxmlformats.org/officeDocument/2006/relationships/slide" Target="slides/slide18.xml"/><Relationship Id="rId23" Type="http://schemas.openxmlformats.org/officeDocument/2006/relationships/slide" Target="slides/slide26.xml"/><Relationship Id="rId28" Type="http://schemas.openxmlformats.org/officeDocument/2006/relationships/slide" Target="slides/slide31.xml"/><Relationship Id="rId10" Type="http://schemas.openxmlformats.org/officeDocument/2006/relationships/slide" Target="slides/slide13.xml"/><Relationship Id="rId19" Type="http://schemas.openxmlformats.org/officeDocument/2006/relationships/slide" Target="slides/slide22.xml"/><Relationship Id="rId4" Type="http://schemas.openxmlformats.org/officeDocument/2006/relationships/slide" Target="slides/slide7.xml"/><Relationship Id="rId9" Type="http://schemas.openxmlformats.org/officeDocument/2006/relationships/slide" Target="slides/slide12.xml"/><Relationship Id="rId14" Type="http://schemas.openxmlformats.org/officeDocument/2006/relationships/slide" Target="slides/slide17.xml"/><Relationship Id="rId22" Type="http://schemas.openxmlformats.org/officeDocument/2006/relationships/slide" Target="slides/slide25.xml"/><Relationship Id="rId27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90328B35-FB37-604D-8086-39948197AA3A}" type="datetime1">
              <a:rPr lang="en-US" smtClean="0"/>
              <a:t>9/12/18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E26966DC-9A79-DC43-88C0-7561DA2CEA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053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F30E85DB-84E5-8D48-AA15-FF50E97B6645}" type="datetime1">
              <a:rPr lang="en-US" smtClean="0"/>
              <a:t>9/12/18</a:t>
            </a:fld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32E9ECAA-36DC-6344-A3BB-237730B9BF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6157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Trees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AB2189C-11E6-0B44-AD21-BD0A224870D3}" type="datetime1">
              <a:rPr lang="en-US" sz="1300" smtClean="0"/>
              <a:t>9/12/18</a:t>
            </a:fld>
            <a:endParaRPr lang="en-US" sz="1300"/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0491F1-23A5-3746-AD57-7901BC44BCD4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0896EB-EFDF-F04F-82FB-3CF2A855ECB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189716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EF1F85-5520-2B4D-BD21-5CDCEF846C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6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764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764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630B6E-B6DA-5447-94C5-2800D71311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8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764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F8C78B4-0885-3343-A1DF-87E6D660D00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6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3075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95B3078-968A-F543-85FC-E2ED6FB83A4B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Trees and its variations</a:t>
            </a:r>
          </a:p>
        </p:txBody>
      </p:sp>
      <p:sp>
        <p:nvSpPr>
          <p:cNvPr id="3077" name="AutoShape 251"/>
          <p:cNvSpPr>
            <a:spLocks noChangeAspect="1" noChangeArrowheads="1"/>
          </p:cNvSpPr>
          <p:nvPr/>
        </p:nvSpPr>
        <p:spPr bwMode="auto">
          <a:xfrm>
            <a:off x="4787431" y="3433802"/>
            <a:ext cx="977253" cy="3745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/>
              <a:t>Mammal</a:t>
            </a:r>
          </a:p>
        </p:txBody>
      </p:sp>
      <p:sp>
        <p:nvSpPr>
          <p:cNvPr id="3078" name="AutoShape 252"/>
          <p:cNvSpPr>
            <a:spLocks noChangeAspect="1" noChangeArrowheads="1"/>
          </p:cNvSpPr>
          <p:nvPr/>
        </p:nvSpPr>
        <p:spPr bwMode="auto">
          <a:xfrm>
            <a:off x="3368946" y="4591090"/>
            <a:ext cx="580484" cy="3745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/>
              <a:t>Dog</a:t>
            </a:r>
          </a:p>
        </p:txBody>
      </p:sp>
      <p:sp>
        <p:nvSpPr>
          <p:cNvPr id="3079" name="AutoShape 253"/>
          <p:cNvSpPr>
            <a:spLocks noChangeAspect="1" noChangeArrowheads="1"/>
          </p:cNvSpPr>
          <p:nvPr/>
        </p:nvSpPr>
        <p:spPr bwMode="auto">
          <a:xfrm>
            <a:off x="5025162" y="4591090"/>
            <a:ext cx="489089" cy="3745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/>
              <a:t>Pig</a:t>
            </a:r>
          </a:p>
        </p:txBody>
      </p:sp>
      <p:cxnSp>
        <p:nvCxnSpPr>
          <p:cNvPr id="3080" name="AutoShape 254"/>
          <p:cNvCxnSpPr>
            <a:cxnSpLocks noChangeShapeType="1"/>
            <a:stCxn id="3077" idx="2"/>
            <a:endCxn id="3079" idx="0"/>
          </p:cNvCxnSpPr>
          <p:nvPr/>
        </p:nvCxnSpPr>
        <p:spPr bwMode="auto">
          <a:xfrm flipH="1">
            <a:off x="5269707" y="3808373"/>
            <a:ext cx="6351" cy="78271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81" name="AutoShape 255"/>
          <p:cNvCxnSpPr>
            <a:cxnSpLocks noChangeShapeType="1"/>
            <a:stCxn id="3077" idx="2"/>
            <a:endCxn id="3078" idx="0"/>
          </p:cNvCxnSpPr>
          <p:nvPr/>
        </p:nvCxnSpPr>
        <p:spPr bwMode="auto">
          <a:xfrm flipH="1">
            <a:off x="3659188" y="3808373"/>
            <a:ext cx="1616870" cy="78271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082" name="AutoShape 256"/>
          <p:cNvSpPr>
            <a:spLocks noChangeAspect="1" noChangeArrowheads="1"/>
          </p:cNvSpPr>
          <p:nvPr/>
        </p:nvSpPr>
        <p:spPr bwMode="auto">
          <a:xfrm>
            <a:off x="6627575" y="4589503"/>
            <a:ext cx="530701" cy="3745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/>
              <a:t>Cat</a:t>
            </a:r>
          </a:p>
        </p:txBody>
      </p:sp>
      <p:cxnSp>
        <p:nvCxnSpPr>
          <p:cNvPr id="3083" name="AutoShape 257"/>
          <p:cNvCxnSpPr>
            <a:cxnSpLocks noChangeShapeType="1"/>
            <a:stCxn id="3077" idx="2"/>
            <a:endCxn id="3082" idx="0"/>
          </p:cNvCxnSpPr>
          <p:nvPr/>
        </p:nvCxnSpPr>
        <p:spPr bwMode="auto">
          <a:xfrm>
            <a:off x="5276058" y="3808373"/>
            <a:ext cx="1616868" cy="781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084" name="Date Placeholder 1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13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/>
              <a:t>Presentation for use with the textbook </a:t>
            </a:r>
            <a:r>
              <a:rPr lang="en-US" sz="1800" dirty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>
                <a:solidFill>
                  <a:schemeClr val="tx2"/>
                </a:solidFill>
              </a:rPr>
              <a:t>th</a:t>
            </a:r>
            <a:r>
              <a:rPr lang="en-US" sz="1800" dirty="0">
                <a:solidFill>
                  <a:schemeClr val="tx2"/>
                </a:solidFill>
              </a:rPr>
              <a:t> edition</a:t>
            </a:r>
            <a:r>
              <a:rPr lang="en-US" sz="1800" dirty="0"/>
              <a:t>, by M. T. Goodrich, R. Tamassia, and M. H. Goldwasser, Wiley, 2014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C838941-6A8A-C747-BC91-57BF1C9FE183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Linked Structure for Trees</a:t>
            </a:r>
          </a:p>
        </p:txBody>
      </p:sp>
      <p:sp>
        <p:nvSpPr>
          <p:cNvPr id="184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696200" cy="137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A node is represented by an object storing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Tahoma" charset="0"/>
              </a:rPr>
              <a:t>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Tahoma" charset="0"/>
              </a:rPr>
              <a:t>Parent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Tahoma" charset="0"/>
              </a:rPr>
              <a:t>Sequence of children nodes</a:t>
            </a:r>
          </a:p>
        </p:txBody>
      </p:sp>
      <p:sp>
        <p:nvSpPr>
          <p:cNvPr id="18501" name="Date Placeholder 7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ECA89F-E7C1-4C4B-A49E-EB52F9EAC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088105"/>
            <a:ext cx="80518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37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C838941-6A8A-C747-BC91-57BF1C9FE183}" type="slidenum">
              <a:rPr lang="en-US" sz="1400"/>
              <a:pPr eaLnBrk="1" hangingPunct="1"/>
              <a:t>11</a:t>
            </a:fld>
            <a:endParaRPr lang="en-US" sz="1400"/>
          </a:p>
        </p:txBody>
      </p:sp>
      <p:grpSp>
        <p:nvGrpSpPr>
          <p:cNvPr id="18436" name="Group 110"/>
          <p:cNvGrpSpPr>
            <a:grpSpLocks/>
          </p:cNvGrpSpPr>
          <p:nvPr/>
        </p:nvGrpSpPr>
        <p:grpSpPr bwMode="auto">
          <a:xfrm>
            <a:off x="4114800" y="1905000"/>
            <a:ext cx="1028700" cy="342900"/>
            <a:chOff x="2232" y="2244"/>
            <a:chExt cx="648" cy="216"/>
          </a:xfrm>
        </p:grpSpPr>
        <p:sp>
          <p:nvSpPr>
            <p:cNvPr id="18506" name="Rectangle 76"/>
            <p:cNvSpPr>
              <a:spLocks noChangeArrowheads="1"/>
            </p:cNvSpPr>
            <p:nvPr/>
          </p:nvSpPr>
          <p:spPr bwMode="auto">
            <a:xfrm>
              <a:off x="2232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7" name="Rectangle 77"/>
            <p:cNvSpPr>
              <a:spLocks noChangeArrowheads="1"/>
            </p:cNvSpPr>
            <p:nvPr/>
          </p:nvSpPr>
          <p:spPr bwMode="auto">
            <a:xfrm>
              <a:off x="2664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8" name="Rectangle 109"/>
            <p:cNvSpPr>
              <a:spLocks noChangeArrowheads="1"/>
            </p:cNvSpPr>
            <p:nvPr/>
          </p:nvSpPr>
          <p:spPr bwMode="auto">
            <a:xfrm>
              <a:off x="2448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sym typeface="Symbol" charset="0"/>
                </a:rPr>
                <a:t></a:t>
              </a:r>
            </a:p>
          </p:txBody>
        </p:sp>
      </p:grp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Linked Structure for Trees</a:t>
            </a:r>
          </a:p>
        </p:txBody>
      </p:sp>
      <p:sp>
        <p:nvSpPr>
          <p:cNvPr id="184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32004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Node objects implement the Position ADT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66B5ACC-A3A7-E94A-B1E9-38593BB11C46}"/>
              </a:ext>
            </a:extLst>
          </p:cNvPr>
          <p:cNvGrpSpPr/>
          <p:nvPr/>
        </p:nvGrpSpPr>
        <p:grpSpPr>
          <a:xfrm>
            <a:off x="1084263" y="3420059"/>
            <a:ext cx="2752725" cy="2176463"/>
            <a:chOff x="1133475" y="3962400"/>
            <a:chExt cx="2752725" cy="2176463"/>
          </a:xfrm>
        </p:grpSpPr>
        <p:sp>
          <p:nvSpPr>
            <p:cNvPr id="18439" name="Oval 7"/>
            <p:cNvSpPr>
              <a:spLocks noChangeArrowheads="1"/>
            </p:cNvSpPr>
            <p:nvPr/>
          </p:nvSpPr>
          <p:spPr bwMode="auto">
            <a:xfrm>
              <a:off x="2271713" y="3962400"/>
              <a:ext cx="501650" cy="50006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l"/>
              <a:r>
                <a:rPr lang="en-US">
                  <a:solidFill>
                    <a:schemeClr val="tx2"/>
                  </a:solidFill>
                  <a:sym typeface="Symbol" charset="0"/>
                </a:rPr>
                <a:t>B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440" name="Oval 8"/>
            <p:cNvSpPr>
              <a:spLocks noChangeArrowheads="1"/>
            </p:cNvSpPr>
            <p:nvPr/>
          </p:nvSpPr>
          <p:spPr bwMode="auto">
            <a:xfrm>
              <a:off x="2279650" y="4778375"/>
              <a:ext cx="501650" cy="50006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solidFill>
                    <a:schemeClr val="tx2"/>
                  </a:solidFill>
                </a:rPr>
                <a:t>D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1133475" y="4778375"/>
              <a:ext cx="500063" cy="50006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1797050" y="5638800"/>
              <a:ext cx="500063" cy="50006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2798763" y="5638800"/>
              <a:ext cx="500062" cy="50006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solidFill>
                    <a:schemeClr val="tx2"/>
                  </a:solidFill>
                </a:rPr>
                <a:t>E</a:t>
              </a:r>
            </a:p>
          </p:txBody>
        </p:sp>
        <p:cxnSp>
          <p:nvCxnSpPr>
            <p:cNvPr id="18444" name="AutoShape 18"/>
            <p:cNvCxnSpPr>
              <a:cxnSpLocks noChangeShapeType="1"/>
              <a:stCxn id="18443" idx="0"/>
              <a:endCxn id="18440" idx="5"/>
            </p:cNvCxnSpPr>
            <p:nvPr/>
          </p:nvCxnSpPr>
          <p:spPr bwMode="auto">
            <a:xfrm flipH="1" flipV="1">
              <a:off x="2708275" y="5214938"/>
              <a:ext cx="341313" cy="4143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445" name="AutoShape 19"/>
            <p:cNvCxnSpPr>
              <a:cxnSpLocks noChangeShapeType="1"/>
              <a:stCxn id="18442" idx="0"/>
              <a:endCxn id="18440" idx="3"/>
            </p:cNvCxnSpPr>
            <p:nvPr/>
          </p:nvCxnSpPr>
          <p:spPr bwMode="auto">
            <a:xfrm flipV="1">
              <a:off x="2047875" y="5214938"/>
              <a:ext cx="304800" cy="4143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446" name="AutoShape 20"/>
            <p:cNvCxnSpPr>
              <a:cxnSpLocks noChangeShapeType="1"/>
              <a:stCxn id="18441" idx="0"/>
              <a:endCxn id="18439" idx="3"/>
            </p:cNvCxnSpPr>
            <p:nvPr/>
          </p:nvCxnSpPr>
          <p:spPr bwMode="auto">
            <a:xfrm flipV="1">
              <a:off x="1384300" y="4398963"/>
              <a:ext cx="960438" cy="3698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447" name="AutoShape 21"/>
            <p:cNvCxnSpPr>
              <a:cxnSpLocks noChangeShapeType="1"/>
              <a:stCxn id="18440" idx="0"/>
              <a:endCxn id="18439" idx="4"/>
            </p:cNvCxnSpPr>
            <p:nvPr/>
          </p:nvCxnSpPr>
          <p:spPr bwMode="auto">
            <a:xfrm flipH="1" flipV="1">
              <a:off x="2522538" y="4471988"/>
              <a:ext cx="7937" cy="2968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8448" name="Rectangle 38"/>
            <p:cNvSpPr>
              <a:spLocks noChangeArrowheads="1"/>
            </p:cNvSpPr>
            <p:nvPr/>
          </p:nvSpPr>
          <p:spPr bwMode="auto">
            <a:xfrm>
              <a:off x="3386138" y="4779963"/>
              <a:ext cx="500062" cy="50006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solidFill>
                    <a:schemeClr val="tx2"/>
                  </a:solidFill>
                </a:rPr>
                <a:t>F</a:t>
              </a:r>
            </a:p>
          </p:txBody>
        </p:sp>
        <p:cxnSp>
          <p:nvCxnSpPr>
            <p:cNvPr id="18449" name="AutoShape 39"/>
            <p:cNvCxnSpPr>
              <a:cxnSpLocks noChangeShapeType="1"/>
              <a:stCxn id="18448" idx="0"/>
              <a:endCxn id="18439" idx="5"/>
            </p:cNvCxnSpPr>
            <p:nvPr/>
          </p:nvCxnSpPr>
          <p:spPr bwMode="auto">
            <a:xfrm flipH="1" flipV="1">
              <a:off x="2700338" y="4398963"/>
              <a:ext cx="936625" cy="3714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8450" name="AutoShape 53"/>
          <p:cNvSpPr>
            <a:spLocks noChangeArrowheads="1"/>
          </p:cNvSpPr>
          <p:nvPr/>
        </p:nvSpPr>
        <p:spPr bwMode="auto">
          <a:xfrm>
            <a:off x="5448300" y="1978025"/>
            <a:ext cx="1371600" cy="415925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51" name="AutoShape 54"/>
          <p:cNvCxnSpPr>
            <a:cxnSpLocks noChangeShapeType="1"/>
            <a:stCxn id="18454" idx="2"/>
            <a:endCxn id="18452" idx="6"/>
          </p:cNvCxnSpPr>
          <p:nvPr/>
        </p:nvCxnSpPr>
        <p:spPr bwMode="auto">
          <a:xfrm flipH="1">
            <a:off x="5830888" y="2185988"/>
            <a:ext cx="606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52" name="Oval 55"/>
          <p:cNvSpPr>
            <a:spLocks noChangeArrowheads="1"/>
          </p:cNvSpPr>
          <p:nvPr/>
        </p:nvSpPr>
        <p:spPr bwMode="auto">
          <a:xfrm>
            <a:off x="5510213" y="2030413"/>
            <a:ext cx="312737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Oval 56"/>
          <p:cNvSpPr>
            <a:spLocks noChangeArrowheads="1"/>
          </p:cNvSpPr>
          <p:nvPr/>
        </p:nvSpPr>
        <p:spPr bwMode="auto">
          <a:xfrm>
            <a:off x="5978525" y="2030413"/>
            <a:ext cx="311150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Oval 57"/>
          <p:cNvSpPr>
            <a:spLocks noChangeArrowheads="1"/>
          </p:cNvSpPr>
          <p:nvPr/>
        </p:nvSpPr>
        <p:spPr bwMode="auto">
          <a:xfrm>
            <a:off x="6445250" y="2030413"/>
            <a:ext cx="312738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455" name="Group 86"/>
          <p:cNvGrpSpPr>
            <a:grpSpLocks/>
          </p:cNvGrpSpPr>
          <p:nvPr/>
        </p:nvGrpSpPr>
        <p:grpSpPr bwMode="auto">
          <a:xfrm>
            <a:off x="6934200" y="4683125"/>
            <a:ext cx="914400" cy="498475"/>
            <a:chOff x="4560" y="3216"/>
            <a:chExt cx="576" cy="314"/>
          </a:xfrm>
        </p:grpSpPr>
        <p:sp>
          <p:nvSpPr>
            <p:cNvPr id="18502" name="AutoShape 70"/>
            <p:cNvSpPr>
              <a:spLocks noChangeArrowheads="1"/>
            </p:cNvSpPr>
            <p:nvPr/>
          </p:nvSpPr>
          <p:spPr bwMode="auto">
            <a:xfrm>
              <a:off x="4560" y="3216"/>
              <a:ext cx="576" cy="31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503" name="AutoShape 71"/>
            <p:cNvCxnSpPr>
              <a:cxnSpLocks noChangeShapeType="1"/>
              <a:stCxn id="18505" idx="2"/>
              <a:endCxn id="18504" idx="6"/>
            </p:cNvCxnSpPr>
            <p:nvPr/>
          </p:nvCxnSpPr>
          <p:spPr bwMode="auto">
            <a:xfrm flipH="1">
              <a:off x="4802" y="3373"/>
              <a:ext cx="8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8504" name="Oval 72"/>
            <p:cNvSpPr>
              <a:spLocks noChangeArrowheads="1"/>
            </p:cNvSpPr>
            <p:nvPr/>
          </p:nvSpPr>
          <p:spPr bwMode="auto">
            <a:xfrm>
              <a:off x="4599" y="3275"/>
              <a:ext cx="197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5" name="Oval 73"/>
            <p:cNvSpPr>
              <a:spLocks noChangeArrowheads="1"/>
            </p:cNvSpPr>
            <p:nvPr/>
          </p:nvSpPr>
          <p:spPr bwMode="auto">
            <a:xfrm>
              <a:off x="4894" y="3275"/>
              <a:ext cx="196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8456" name="AutoShape 52"/>
          <p:cNvCxnSpPr>
            <a:cxnSpLocks noChangeShapeType="1"/>
            <a:endCxn id="18457" idx="0"/>
          </p:cNvCxnSpPr>
          <p:nvPr/>
        </p:nvCxnSpPr>
        <p:spPr bwMode="auto">
          <a:xfrm rot="16200000" flipH="1">
            <a:off x="4045744" y="2278856"/>
            <a:ext cx="457200" cy="1428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57" name="Text Box 87"/>
          <p:cNvSpPr txBox="1">
            <a:spLocks noChangeArrowheads="1"/>
          </p:cNvSpPr>
          <p:nvPr/>
        </p:nvSpPr>
        <p:spPr bwMode="auto">
          <a:xfrm>
            <a:off x="4114800" y="2514600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B</a:t>
            </a:r>
          </a:p>
        </p:txBody>
      </p:sp>
      <p:cxnSp>
        <p:nvCxnSpPr>
          <p:cNvPr id="18458" name="AutoShape 96"/>
          <p:cNvCxnSpPr>
            <a:cxnSpLocks noChangeShapeType="1"/>
          </p:cNvCxnSpPr>
          <p:nvPr/>
        </p:nvCxnSpPr>
        <p:spPr bwMode="auto">
          <a:xfrm>
            <a:off x="5000625" y="2079625"/>
            <a:ext cx="447675" cy="96838"/>
          </a:xfrm>
          <a:prstGeom prst="curvedConnector3">
            <a:avLst>
              <a:gd name="adj1" fmla="val 51065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59" name="Oval 100"/>
          <p:cNvSpPr>
            <a:spLocks noChangeArrowheads="1"/>
          </p:cNvSpPr>
          <p:nvPr/>
        </p:nvSpPr>
        <p:spPr bwMode="auto">
          <a:xfrm>
            <a:off x="5619750" y="2108200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Oval 101"/>
          <p:cNvSpPr>
            <a:spLocks noChangeArrowheads="1"/>
          </p:cNvSpPr>
          <p:nvPr/>
        </p:nvSpPr>
        <p:spPr bwMode="auto">
          <a:xfrm>
            <a:off x="6091238" y="2108200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Oval 102"/>
          <p:cNvSpPr>
            <a:spLocks noChangeArrowheads="1"/>
          </p:cNvSpPr>
          <p:nvPr/>
        </p:nvSpPr>
        <p:spPr bwMode="auto">
          <a:xfrm>
            <a:off x="6562725" y="2108200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62" name="AutoShape 104"/>
          <p:cNvCxnSpPr>
            <a:cxnSpLocks noChangeShapeType="1"/>
            <a:stCxn id="18460" idx="4"/>
            <a:endCxn id="18469" idx="0"/>
          </p:cNvCxnSpPr>
          <p:nvPr/>
        </p:nvCxnSpPr>
        <p:spPr bwMode="auto">
          <a:xfrm rot="16200000" flipH="1">
            <a:off x="6041231" y="2272507"/>
            <a:ext cx="987425" cy="811212"/>
          </a:xfrm>
          <a:prstGeom prst="curvedConnector3">
            <a:avLst>
              <a:gd name="adj1" fmla="val 50481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63" name="AutoShape 105"/>
          <p:cNvCxnSpPr>
            <a:cxnSpLocks noChangeShapeType="1"/>
            <a:stCxn id="18461" idx="4"/>
            <a:endCxn id="18472" idx="0"/>
          </p:cNvCxnSpPr>
          <p:nvPr/>
        </p:nvCxnSpPr>
        <p:spPr bwMode="auto">
          <a:xfrm rot="16200000" flipH="1">
            <a:off x="6897687" y="1887538"/>
            <a:ext cx="987425" cy="1581150"/>
          </a:xfrm>
          <a:prstGeom prst="curvedConnector3">
            <a:avLst>
              <a:gd name="adj1" fmla="val 50481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64" name="Rectangle 112"/>
          <p:cNvSpPr>
            <a:spLocks noChangeArrowheads="1"/>
          </p:cNvSpPr>
          <p:nvPr/>
        </p:nvSpPr>
        <p:spPr bwMode="auto">
          <a:xfrm>
            <a:off x="518477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5" name="Rectangle 113"/>
          <p:cNvSpPr>
            <a:spLocks noChangeArrowheads="1"/>
          </p:cNvSpPr>
          <p:nvPr/>
        </p:nvSpPr>
        <p:spPr bwMode="auto">
          <a:xfrm>
            <a:off x="587057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charset="0"/>
              </a:rPr>
              <a:t></a:t>
            </a:r>
          </a:p>
        </p:txBody>
      </p:sp>
      <p:sp>
        <p:nvSpPr>
          <p:cNvPr id="18466" name="Rectangle 114"/>
          <p:cNvSpPr>
            <a:spLocks noChangeArrowheads="1"/>
          </p:cNvSpPr>
          <p:nvPr/>
        </p:nvSpPr>
        <p:spPr bwMode="auto">
          <a:xfrm>
            <a:off x="552767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67" name="Rectangle 116"/>
          <p:cNvSpPr>
            <a:spLocks noChangeArrowheads="1"/>
          </p:cNvSpPr>
          <p:nvPr/>
        </p:nvSpPr>
        <p:spPr bwMode="auto">
          <a:xfrm>
            <a:off x="64262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8" name="Rectangle 117"/>
          <p:cNvSpPr>
            <a:spLocks noChangeArrowheads="1"/>
          </p:cNvSpPr>
          <p:nvPr/>
        </p:nvSpPr>
        <p:spPr bwMode="auto">
          <a:xfrm>
            <a:off x="71120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69" name="Rectangle 118"/>
          <p:cNvSpPr>
            <a:spLocks noChangeArrowheads="1"/>
          </p:cNvSpPr>
          <p:nvPr/>
        </p:nvSpPr>
        <p:spPr bwMode="auto">
          <a:xfrm>
            <a:off x="67691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70" name="Rectangle 120"/>
          <p:cNvSpPr>
            <a:spLocks noChangeArrowheads="1"/>
          </p:cNvSpPr>
          <p:nvPr/>
        </p:nvSpPr>
        <p:spPr bwMode="auto">
          <a:xfrm>
            <a:off x="766762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1" name="Rectangle 121"/>
          <p:cNvSpPr>
            <a:spLocks noChangeArrowheads="1"/>
          </p:cNvSpPr>
          <p:nvPr/>
        </p:nvSpPr>
        <p:spPr bwMode="auto">
          <a:xfrm>
            <a:off x="835342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charset="0"/>
              </a:rPr>
              <a:t></a:t>
            </a:r>
          </a:p>
        </p:txBody>
      </p:sp>
      <p:sp>
        <p:nvSpPr>
          <p:cNvPr id="18472" name="Rectangle 122"/>
          <p:cNvSpPr>
            <a:spLocks noChangeArrowheads="1"/>
          </p:cNvSpPr>
          <p:nvPr/>
        </p:nvSpPr>
        <p:spPr bwMode="auto">
          <a:xfrm>
            <a:off x="801052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cxnSp>
        <p:nvCxnSpPr>
          <p:cNvPr id="18473" name="AutoShape 88"/>
          <p:cNvCxnSpPr>
            <a:cxnSpLocks noChangeShapeType="1"/>
            <a:endCxn id="18474" idx="0"/>
          </p:cNvCxnSpPr>
          <p:nvPr/>
        </p:nvCxnSpPr>
        <p:spPr bwMode="auto">
          <a:xfrm rot="16200000" flipH="1">
            <a:off x="5212557" y="3493293"/>
            <a:ext cx="438150" cy="138113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74" name="Text Box 89"/>
          <p:cNvSpPr txBox="1">
            <a:spLocks noChangeArrowheads="1"/>
          </p:cNvSpPr>
          <p:nvPr/>
        </p:nvSpPr>
        <p:spPr bwMode="auto">
          <a:xfrm>
            <a:off x="5334000" y="3781425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A</a:t>
            </a:r>
          </a:p>
        </p:txBody>
      </p:sp>
      <p:cxnSp>
        <p:nvCxnSpPr>
          <p:cNvPr id="18475" name="AutoShape 90"/>
          <p:cNvCxnSpPr>
            <a:cxnSpLocks noChangeShapeType="1"/>
            <a:endCxn id="18476" idx="0"/>
          </p:cNvCxnSpPr>
          <p:nvPr/>
        </p:nvCxnSpPr>
        <p:spPr bwMode="auto">
          <a:xfrm rot="16200000" flipH="1">
            <a:off x="6461919" y="3493294"/>
            <a:ext cx="438150" cy="138112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76" name="Text Box 91"/>
          <p:cNvSpPr txBox="1">
            <a:spLocks noChangeArrowheads="1"/>
          </p:cNvSpPr>
          <p:nvPr/>
        </p:nvSpPr>
        <p:spPr bwMode="auto">
          <a:xfrm>
            <a:off x="6570663" y="3781425"/>
            <a:ext cx="357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8477" name="Text Box 93"/>
          <p:cNvSpPr txBox="1">
            <a:spLocks noChangeArrowheads="1"/>
          </p:cNvSpPr>
          <p:nvPr/>
        </p:nvSpPr>
        <p:spPr bwMode="auto">
          <a:xfrm>
            <a:off x="7818438" y="3781425"/>
            <a:ext cx="315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F</a:t>
            </a:r>
          </a:p>
        </p:txBody>
      </p:sp>
      <p:cxnSp>
        <p:nvCxnSpPr>
          <p:cNvPr id="18478" name="AutoShape 92"/>
          <p:cNvCxnSpPr>
            <a:cxnSpLocks noChangeShapeType="1"/>
            <a:endCxn id="18477" idx="0"/>
          </p:cNvCxnSpPr>
          <p:nvPr/>
        </p:nvCxnSpPr>
        <p:spPr bwMode="auto">
          <a:xfrm rot="16200000" flipH="1">
            <a:off x="7689057" y="3493293"/>
            <a:ext cx="438150" cy="138113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79" name="Oval 124"/>
          <p:cNvSpPr>
            <a:spLocks noChangeArrowheads="1"/>
          </p:cNvSpPr>
          <p:nvPr/>
        </p:nvSpPr>
        <p:spPr bwMode="auto">
          <a:xfrm>
            <a:off x="5695950" y="3309938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0" name="Oval 125"/>
          <p:cNvSpPr>
            <a:spLocks noChangeArrowheads="1"/>
          </p:cNvSpPr>
          <p:nvPr/>
        </p:nvSpPr>
        <p:spPr bwMode="auto">
          <a:xfrm>
            <a:off x="6927850" y="3309938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1" name="Oval 126"/>
          <p:cNvSpPr>
            <a:spLocks noChangeArrowheads="1"/>
          </p:cNvSpPr>
          <p:nvPr/>
        </p:nvSpPr>
        <p:spPr bwMode="auto">
          <a:xfrm>
            <a:off x="8159750" y="3309938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2" name="Freeform 129"/>
          <p:cNvSpPr>
            <a:spLocks/>
          </p:cNvSpPr>
          <p:nvPr/>
        </p:nvSpPr>
        <p:spPr bwMode="auto">
          <a:xfrm>
            <a:off x="4924425" y="2257425"/>
            <a:ext cx="917575" cy="1976438"/>
          </a:xfrm>
          <a:custGeom>
            <a:avLst/>
            <a:gdLst>
              <a:gd name="T0" fmla="*/ 486 w 578"/>
              <a:gd name="T1" fmla="*/ 684 h 1245"/>
              <a:gd name="T2" fmla="*/ 528 w 578"/>
              <a:gd name="T3" fmla="*/ 852 h 1245"/>
              <a:gd name="T4" fmla="*/ 552 w 578"/>
              <a:gd name="T5" fmla="*/ 1116 h 1245"/>
              <a:gd name="T6" fmla="*/ 372 w 578"/>
              <a:gd name="T7" fmla="*/ 1206 h 1245"/>
              <a:gd name="T8" fmla="*/ 174 w 578"/>
              <a:gd name="T9" fmla="*/ 1044 h 1245"/>
              <a:gd name="T10" fmla="*/ 0 w 578"/>
              <a:gd name="T11" fmla="*/ 0 h 12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8"/>
              <a:gd name="T19" fmla="*/ 0 h 1245"/>
              <a:gd name="T20" fmla="*/ 578 w 578"/>
              <a:gd name="T21" fmla="*/ 1245 h 124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8" h="1245">
                <a:moveTo>
                  <a:pt x="486" y="684"/>
                </a:moveTo>
                <a:cubicBezTo>
                  <a:pt x="492" y="712"/>
                  <a:pt x="517" y="780"/>
                  <a:pt x="528" y="852"/>
                </a:cubicBezTo>
                <a:cubicBezTo>
                  <a:pt x="539" y="924"/>
                  <a:pt x="578" y="1057"/>
                  <a:pt x="552" y="1116"/>
                </a:cubicBezTo>
                <a:cubicBezTo>
                  <a:pt x="526" y="1175"/>
                  <a:pt x="435" y="1218"/>
                  <a:pt x="372" y="1206"/>
                </a:cubicBezTo>
                <a:cubicBezTo>
                  <a:pt x="309" y="1194"/>
                  <a:pt x="236" y="1245"/>
                  <a:pt x="174" y="1044"/>
                </a:cubicBezTo>
                <a:cubicBezTo>
                  <a:pt x="112" y="843"/>
                  <a:pt x="36" y="217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3" name="Freeform 130"/>
          <p:cNvSpPr>
            <a:spLocks/>
          </p:cNvSpPr>
          <p:nvPr/>
        </p:nvSpPr>
        <p:spPr bwMode="auto">
          <a:xfrm>
            <a:off x="4733925" y="2257425"/>
            <a:ext cx="2405063" cy="2159000"/>
          </a:xfrm>
          <a:custGeom>
            <a:avLst/>
            <a:gdLst>
              <a:gd name="T0" fmla="*/ 1398 w 1515"/>
              <a:gd name="T1" fmla="*/ 684 h 1360"/>
              <a:gd name="T2" fmla="*/ 1344 w 1515"/>
              <a:gd name="T3" fmla="*/ 1260 h 1360"/>
              <a:gd name="T4" fmla="*/ 372 w 1515"/>
              <a:gd name="T5" fmla="*/ 1284 h 1360"/>
              <a:gd name="T6" fmla="*/ 150 w 1515"/>
              <a:gd name="T7" fmla="*/ 864 h 1360"/>
              <a:gd name="T8" fmla="*/ 0 w 1515"/>
              <a:gd name="T9" fmla="*/ 0 h 1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5"/>
              <a:gd name="T16" fmla="*/ 0 h 1360"/>
              <a:gd name="T17" fmla="*/ 1515 w 1515"/>
              <a:gd name="T18" fmla="*/ 1360 h 1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5" h="1360">
                <a:moveTo>
                  <a:pt x="1398" y="684"/>
                </a:moveTo>
                <a:cubicBezTo>
                  <a:pt x="1389" y="779"/>
                  <a:pt x="1515" y="1160"/>
                  <a:pt x="1344" y="1260"/>
                </a:cubicBezTo>
                <a:cubicBezTo>
                  <a:pt x="1173" y="1360"/>
                  <a:pt x="571" y="1350"/>
                  <a:pt x="372" y="1284"/>
                </a:cubicBezTo>
                <a:cubicBezTo>
                  <a:pt x="173" y="1218"/>
                  <a:pt x="212" y="1078"/>
                  <a:pt x="150" y="864"/>
                </a:cubicBezTo>
                <a:cubicBezTo>
                  <a:pt x="88" y="650"/>
                  <a:pt x="31" y="180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4" name="Freeform 131"/>
          <p:cNvSpPr>
            <a:spLocks/>
          </p:cNvSpPr>
          <p:nvPr/>
        </p:nvSpPr>
        <p:spPr bwMode="auto">
          <a:xfrm>
            <a:off x="4516438" y="2266950"/>
            <a:ext cx="3824287" cy="2346325"/>
          </a:xfrm>
          <a:custGeom>
            <a:avLst/>
            <a:gdLst>
              <a:gd name="T0" fmla="*/ 2309 w 2409"/>
              <a:gd name="T1" fmla="*/ 684 h 1478"/>
              <a:gd name="T2" fmla="*/ 2291 w 2409"/>
              <a:gd name="T3" fmla="*/ 1170 h 1478"/>
              <a:gd name="T4" fmla="*/ 1601 w 2409"/>
              <a:gd name="T5" fmla="*/ 1380 h 1478"/>
              <a:gd name="T6" fmla="*/ 263 w 2409"/>
              <a:gd name="T7" fmla="*/ 1248 h 1478"/>
              <a:gd name="T8" fmla="*/ 23 w 2409"/>
              <a:gd name="T9" fmla="*/ 0 h 14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9"/>
              <a:gd name="T16" fmla="*/ 0 h 1478"/>
              <a:gd name="T17" fmla="*/ 2409 w 2409"/>
              <a:gd name="T18" fmla="*/ 1478 h 14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9" h="1478">
                <a:moveTo>
                  <a:pt x="2309" y="684"/>
                </a:moveTo>
                <a:cubicBezTo>
                  <a:pt x="2306" y="765"/>
                  <a:pt x="2409" y="1054"/>
                  <a:pt x="2291" y="1170"/>
                </a:cubicBezTo>
                <a:cubicBezTo>
                  <a:pt x="2173" y="1286"/>
                  <a:pt x="1939" y="1367"/>
                  <a:pt x="1601" y="1380"/>
                </a:cubicBezTo>
                <a:cubicBezTo>
                  <a:pt x="1263" y="1393"/>
                  <a:pt x="526" y="1478"/>
                  <a:pt x="263" y="1248"/>
                </a:cubicBezTo>
                <a:cubicBezTo>
                  <a:pt x="0" y="1018"/>
                  <a:pt x="73" y="260"/>
                  <a:pt x="23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5" name="Rectangle 132"/>
          <p:cNvSpPr>
            <a:spLocks noChangeArrowheads="1"/>
          </p:cNvSpPr>
          <p:nvPr/>
        </p:nvSpPr>
        <p:spPr bwMode="auto">
          <a:xfrm>
            <a:off x="619125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6" name="Rectangle 133"/>
          <p:cNvSpPr>
            <a:spLocks noChangeArrowheads="1"/>
          </p:cNvSpPr>
          <p:nvPr/>
        </p:nvSpPr>
        <p:spPr bwMode="auto">
          <a:xfrm>
            <a:off x="687705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charset="0"/>
              </a:rPr>
              <a:t></a:t>
            </a:r>
          </a:p>
        </p:txBody>
      </p:sp>
      <p:sp>
        <p:nvSpPr>
          <p:cNvPr id="18487" name="Rectangle 134"/>
          <p:cNvSpPr>
            <a:spLocks noChangeArrowheads="1"/>
          </p:cNvSpPr>
          <p:nvPr/>
        </p:nvSpPr>
        <p:spPr bwMode="auto">
          <a:xfrm>
            <a:off x="653415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88" name="Text Box 135"/>
          <p:cNvSpPr txBox="1">
            <a:spLocks noChangeArrowheads="1"/>
          </p:cNvSpPr>
          <p:nvPr/>
        </p:nvSpPr>
        <p:spPr bwMode="auto">
          <a:xfrm>
            <a:off x="6324600" y="603885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C</a:t>
            </a:r>
          </a:p>
        </p:txBody>
      </p:sp>
      <p:cxnSp>
        <p:nvCxnSpPr>
          <p:cNvPr id="18489" name="AutoShape 136"/>
          <p:cNvCxnSpPr>
            <a:cxnSpLocks noChangeShapeType="1"/>
          </p:cNvCxnSpPr>
          <p:nvPr/>
        </p:nvCxnSpPr>
        <p:spPr bwMode="auto">
          <a:xfrm rot="16200000" flipH="1">
            <a:off x="6251575" y="5845175"/>
            <a:ext cx="361950" cy="1397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90" name="Freeform 140"/>
          <p:cNvSpPr>
            <a:spLocks/>
          </p:cNvSpPr>
          <p:nvPr/>
        </p:nvSpPr>
        <p:spPr bwMode="auto">
          <a:xfrm>
            <a:off x="7119938" y="3333750"/>
            <a:ext cx="290512" cy="1343025"/>
          </a:xfrm>
          <a:custGeom>
            <a:avLst/>
            <a:gdLst>
              <a:gd name="T0" fmla="*/ 93 w 183"/>
              <a:gd name="T1" fmla="*/ 0 h 846"/>
              <a:gd name="T2" fmla="*/ 3 w 183"/>
              <a:gd name="T3" fmla="*/ 240 h 846"/>
              <a:gd name="T4" fmla="*/ 111 w 183"/>
              <a:gd name="T5" fmla="*/ 546 h 846"/>
              <a:gd name="T6" fmla="*/ 183 w 183"/>
              <a:gd name="T7" fmla="*/ 846 h 846"/>
              <a:gd name="T8" fmla="*/ 0 60000 65536"/>
              <a:gd name="T9" fmla="*/ 0 60000 65536"/>
              <a:gd name="T10" fmla="*/ 0 60000 65536"/>
              <a:gd name="T11" fmla="*/ 0 60000 65536"/>
              <a:gd name="T12" fmla="*/ 0 w 183"/>
              <a:gd name="T13" fmla="*/ 0 h 846"/>
              <a:gd name="T14" fmla="*/ 183 w 183"/>
              <a:gd name="T15" fmla="*/ 846 h 8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3" h="846">
                <a:moveTo>
                  <a:pt x="93" y="0"/>
                </a:moveTo>
                <a:cubicBezTo>
                  <a:pt x="78" y="40"/>
                  <a:pt x="0" y="149"/>
                  <a:pt x="3" y="240"/>
                </a:cubicBezTo>
                <a:cubicBezTo>
                  <a:pt x="6" y="331"/>
                  <a:pt x="81" y="445"/>
                  <a:pt x="111" y="546"/>
                </a:cubicBezTo>
                <a:cubicBezTo>
                  <a:pt x="141" y="647"/>
                  <a:pt x="168" y="784"/>
                  <a:pt x="183" y="84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1" name="Rectangle 141"/>
          <p:cNvSpPr>
            <a:spLocks noChangeArrowheads="1"/>
          </p:cNvSpPr>
          <p:nvPr/>
        </p:nvSpPr>
        <p:spPr bwMode="auto">
          <a:xfrm>
            <a:off x="754380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92" name="Rectangle 142"/>
          <p:cNvSpPr>
            <a:spLocks noChangeArrowheads="1"/>
          </p:cNvSpPr>
          <p:nvPr/>
        </p:nvSpPr>
        <p:spPr bwMode="auto">
          <a:xfrm>
            <a:off x="822960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charset="0"/>
              </a:rPr>
              <a:t></a:t>
            </a:r>
          </a:p>
        </p:txBody>
      </p:sp>
      <p:sp>
        <p:nvSpPr>
          <p:cNvPr id="18493" name="Rectangle 143"/>
          <p:cNvSpPr>
            <a:spLocks noChangeArrowheads="1"/>
          </p:cNvSpPr>
          <p:nvPr/>
        </p:nvSpPr>
        <p:spPr bwMode="auto">
          <a:xfrm>
            <a:off x="788670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94" name="Text Box 144"/>
          <p:cNvSpPr txBox="1">
            <a:spLocks noChangeArrowheads="1"/>
          </p:cNvSpPr>
          <p:nvPr/>
        </p:nvSpPr>
        <p:spPr bwMode="auto">
          <a:xfrm>
            <a:off x="7691438" y="6038850"/>
            <a:ext cx="32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8495" name="AutoShape 145"/>
          <p:cNvCxnSpPr>
            <a:cxnSpLocks noChangeShapeType="1"/>
          </p:cNvCxnSpPr>
          <p:nvPr/>
        </p:nvCxnSpPr>
        <p:spPr bwMode="auto">
          <a:xfrm rot="16200000" flipH="1">
            <a:off x="7608888" y="5840412"/>
            <a:ext cx="361950" cy="149225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96" name="Freeform 149"/>
          <p:cNvSpPr>
            <a:spLocks/>
          </p:cNvSpPr>
          <p:nvPr/>
        </p:nvSpPr>
        <p:spPr bwMode="auto">
          <a:xfrm>
            <a:off x="7620000" y="4933950"/>
            <a:ext cx="447675" cy="619125"/>
          </a:xfrm>
          <a:custGeom>
            <a:avLst/>
            <a:gdLst>
              <a:gd name="T0" fmla="*/ 0 w 282"/>
              <a:gd name="T1" fmla="*/ 0 h 390"/>
              <a:gd name="T2" fmla="*/ 54 w 282"/>
              <a:gd name="T3" fmla="*/ 180 h 390"/>
              <a:gd name="T4" fmla="*/ 234 w 282"/>
              <a:gd name="T5" fmla="*/ 252 h 390"/>
              <a:gd name="T6" fmla="*/ 282 w 282"/>
              <a:gd name="T7" fmla="*/ 390 h 390"/>
              <a:gd name="T8" fmla="*/ 0 60000 65536"/>
              <a:gd name="T9" fmla="*/ 0 60000 65536"/>
              <a:gd name="T10" fmla="*/ 0 60000 65536"/>
              <a:gd name="T11" fmla="*/ 0 60000 65536"/>
              <a:gd name="T12" fmla="*/ 0 w 282"/>
              <a:gd name="T13" fmla="*/ 0 h 390"/>
              <a:gd name="T14" fmla="*/ 282 w 282"/>
              <a:gd name="T15" fmla="*/ 390 h 3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2" h="390">
                <a:moveTo>
                  <a:pt x="0" y="0"/>
                </a:moveTo>
                <a:cubicBezTo>
                  <a:pt x="9" y="30"/>
                  <a:pt x="15" y="138"/>
                  <a:pt x="54" y="180"/>
                </a:cubicBezTo>
                <a:cubicBezTo>
                  <a:pt x="93" y="222"/>
                  <a:pt x="196" y="217"/>
                  <a:pt x="234" y="252"/>
                </a:cubicBezTo>
                <a:cubicBezTo>
                  <a:pt x="272" y="287"/>
                  <a:pt x="272" y="361"/>
                  <a:pt x="282" y="3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7" name="Freeform 151"/>
          <p:cNvSpPr>
            <a:spLocks/>
          </p:cNvSpPr>
          <p:nvPr/>
        </p:nvSpPr>
        <p:spPr bwMode="auto">
          <a:xfrm>
            <a:off x="6705600" y="4924425"/>
            <a:ext cx="460375" cy="647700"/>
          </a:xfrm>
          <a:custGeom>
            <a:avLst/>
            <a:gdLst>
              <a:gd name="T0" fmla="*/ 288 w 290"/>
              <a:gd name="T1" fmla="*/ 0 h 408"/>
              <a:gd name="T2" fmla="*/ 258 w 290"/>
              <a:gd name="T3" fmla="*/ 174 h 408"/>
              <a:gd name="T4" fmla="*/ 96 w 290"/>
              <a:gd name="T5" fmla="*/ 216 h 408"/>
              <a:gd name="T6" fmla="*/ 0 w 290"/>
              <a:gd name="T7" fmla="*/ 408 h 408"/>
              <a:gd name="T8" fmla="*/ 0 60000 65536"/>
              <a:gd name="T9" fmla="*/ 0 60000 65536"/>
              <a:gd name="T10" fmla="*/ 0 60000 65536"/>
              <a:gd name="T11" fmla="*/ 0 60000 65536"/>
              <a:gd name="T12" fmla="*/ 0 w 290"/>
              <a:gd name="T13" fmla="*/ 0 h 408"/>
              <a:gd name="T14" fmla="*/ 290 w 290"/>
              <a:gd name="T15" fmla="*/ 408 h 4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0" h="408">
                <a:moveTo>
                  <a:pt x="288" y="0"/>
                </a:moveTo>
                <a:cubicBezTo>
                  <a:pt x="283" y="29"/>
                  <a:pt x="290" y="138"/>
                  <a:pt x="258" y="174"/>
                </a:cubicBezTo>
                <a:cubicBezTo>
                  <a:pt x="226" y="210"/>
                  <a:pt x="139" y="177"/>
                  <a:pt x="96" y="216"/>
                </a:cubicBezTo>
                <a:cubicBezTo>
                  <a:pt x="53" y="255"/>
                  <a:pt x="20" y="368"/>
                  <a:pt x="0" y="408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8" name="Freeform 159"/>
          <p:cNvSpPr>
            <a:spLocks/>
          </p:cNvSpPr>
          <p:nvPr/>
        </p:nvSpPr>
        <p:spPr bwMode="auto">
          <a:xfrm>
            <a:off x="5661025" y="2181225"/>
            <a:ext cx="130175" cy="1000125"/>
          </a:xfrm>
          <a:custGeom>
            <a:avLst/>
            <a:gdLst>
              <a:gd name="T0" fmla="*/ 10 w 82"/>
              <a:gd name="T1" fmla="*/ 0 h 630"/>
              <a:gd name="T2" fmla="*/ 82 w 82"/>
              <a:gd name="T3" fmla="*/ 222 h 630"/>
              <a:gd name="T4" fmla="*/ 10 w 82"/>
              <a:gd name="T5" fmla="*/ 414 h 630"/>
              <a:gd name="T6" fmla="*/ 22 w 82"/>
              <a:gd name="T7" fmla="*/ 630 h 630"/>
              <a:gd name="T8" fmla="*/ 0 60000 65536"/>
              <a:gd name="T9" fmla="*/ 0 60000 65536"/>
              <a:gd name="T10" fmla="*/ 0 60000 65536"/>
              <a:gd name="T11" fmla="*/ 0 60000 65536"/>
              <a:gd name="T12" fmla="*/ 0 w 82"/>
              <a:gd name="T13" fmla="*/ 0 h 630"/>
              <a:gd name="T14" fmla="*/ 82 w 82"/>
              <a:gd name="T15" fmla="*/ 630 h 6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" h="630">
                <a:moveTo>
                  <a:pt x="10" y="0"/>
                </a:moveTo>
                <a:cubicBezTo>
                  <a:pt x="21" y="37"/>
                  <a:pt x="82" y="153"/>
                  <a:pt x="82" y="222"/>
                </a:cubicBezTo>
                <a:cubicBezTo>
                  <a:pt x="82" y="291"/>
                  <a:pt x="20" y="346"/>
                  <a:pt x="10" y="414"/>
                </a:cubicBezTo>
                <a:cubicBezTo>
                  <a:pt x="0" y="482"/>
                  <a:pt x="20" y="585"/>
                  <a:pt x="22" y="63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9" name="Freeform 160"/>
          <p:cNvSpPr>
            <a:spLocks/>
          </p:cNvSpPr>
          <p:nvPr/>
        </p:nvSpPr>
        <p:spPr bwMode="auto">
          <a:xfrm>
            <a:off x="5949950" y="3505200"/>
            <a:ext cx="866775" cy="2943225"/>
          </a:xfrm>
          <a:custGeom>
            <a:avLst/>
            <a:gdLst>
              <a:gd name="T0" fmla="*/ 482 w 546"/>
              <a:gd name="T1" fmla="*/ 1404 h 1854"/>
              <a:gd name="T2" fmla="*/ 488 w 546"/>
              <a:gd name="T3" fmla="*/ 1782 h 1854"/>
              <a:gd name="T4" fmla="*/ 134 w 546"/>
              <a:gd name="T5" fmla="*/ 1728 h 1854"/>
              <a:gd name="T6" fmla="*/ 32 w 546"/>
              <a:gd name="T7" fmla="*/ 1026 h 1854"/>
              <a:gd name="T8" fmla="*/ 326 w 546"/>
              <a:gd name="T9" fmla="*/ 390 h 1854"/>
              <a:gd name="T10" fmla="*/ 362 w 546"/>
              <a:gd name="T11" fmla="*/ 0 h 18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46"/>
              <a:gd name="T19" fmla="*/ 0 h 1854"/>
              <a:gd name="T20" fmla="*/ 546 w 546"/>
              <a:gd name="T21" fmla="*/ 1854 h 185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46" h="1854">
                <a:moveTo>
                  <a:pt x="482" y="1404"/>
                </a:moveTo>
                <a:cubicBezTo>
                  <a:pt x="483" y="1467"/>
                  <a:pt x="546" y="1728"/>
                  <a:pt x="488" y="1782"/>
                </a:cubicBezTo>
                <a:cubicBezTo>
                  <a:pt x="430" y="1836"/>
                  <a:pt x="210" y="1854"/>
                  <a:pt x="134" y="1728"/>
                </a:cubicBezTo>
                <a:cubicBezTo>
                  <a:pt x="58" y="1602"/>
                  <a:pt x="0" y="1249"/>
                  <a:pt x="32" y="1026"/>
                </a:cubicBezTo>
                <a:cubicBezTo>
                  <a:pt x="64" y="803"/>
                  <a:pt x="271" y="561"/>
                  <a:pt x="326" y="390"/>
                </a:cubicBezTo>
                <a:cubicBezTo>
                  <a:pt x="381" y="219"/>
                  <a:pt x="354" y="81"/>
                  <a:pt x="36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0" name="Freeform 161"/>
          <p:cNvSpPr>
            <a:spLocks/>
          </p:cNvSpPr>
          <p:nvPr/>
        </p:nvSpPr>
        <p:spPr bwMode="auto">
          <a:xfrm>
            <a:off x="7305675" y="3524250"/>
            <a:ext cx="1493838" cy="2635250"/>
          </a:xfrm>
          <a:custGeom>
            <a:avLst/>
            <a:gdLst>
              <a:gd name="T0" fmla="*/ 478 w 941"/>
              <a:gd name="T1" fmla="*/ 1392 h 1660"/>
              <a:gd name="T2" fmla="*/ 690 w 941"/>
              <a:gd name="T3" fmla="*/ 1656 h 1660"/>
              <a:gd name="T4" fmla="*/ 936 w 941"/>
              <a:gd name="T5" fmla="*/ 1416 h 1660"/>
              <a:gd name="T6" fmla="*/ 720 w 941"/>
              <a:gd name="T7" fmla="*/ 954 h 1660"/>
              <a:gd name="T8" fmla="*/ 222 w 941"/>
              <a:gd name="T9" fmla="*/ 570 h 1660"/>
              <a:gd name="T10" fmla="*/ 0 w 941"/>
              <a:gd name="T11" fmla="*/ 0 h 16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41"/>
              <a:gd name="T19" fmla="*/ 0 h 1660"/>
              <a:gd name="T20" fmla="*/ 941 w 941"/>
              <a:gd name="T21" fmla="*/ 1660 h 16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41" h="1660">
                <a:moveTo>
                  <a:pt x="478" y="1392"/>
                </a:moveTo>
                <a:cubicBezTo>
                  <a:pt x="513" y="1436"/>
                  <a:pt x="614" y="1652"/>
                  <a:pt x="690" y="1656"/>
                </a:cubicBezTo>
                <a:cubicBezTo>
                  <a:pt x="766" y="1660"/>
                  <a:pt x="931" y="1533"/>
                  <a:pt x="936" y="1416"/>
                </a:cubicBezTo>
                <a:cubicBezTo>
                  <a:pt x="941" y="1299"/>
                  <a:pt x="839" y="1095"/>
                  <a:pt x="720" y="954"/>
                </a:cubicBezTo>
                <a:cubicBezTo>
                  <a:pt x="601" y="813"/>
                  <a:pt x="342" y="729"/>
                  <a:pt x="222" y="570"/>
                </a:cubicBezTo>
                <a:cubicBezTo>
                  <a:pt x="102" y="411"/>
                  <a:pt x="46" y="119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1" name="Date Placeholder 7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  <p:extLst>
      <p:ext uri="{BB962C8B-B14F-4D97-AF65-F5344CB8AC3E}">
        <p14:creationId xmlns:p14="http://schemas.microsoft.com/office/powerpoint/2010/main" val="2854227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C838941-6A8A-C747-BC91-57BF1C9FE183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Tree Traversal</a:t>
            </a:r>
            <a:endParaRPr lang="en-US" dirty="0">
              <a:latin typeface="Tahoma" charset="0"/>
            </a:endParaRPr>
          </a:p>
        </p:txBody>
      </p:sp>
      <p:sp>
        <p:nvSpPr>
          <p:cNvPr id="184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5438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/>
              <a:t>Visit all nodes in a tree</a:t>
            </a:r>
            <a:endParaRPr lang="en-US" sz="18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Perform some operations during the visit</a:t>
            </a:r>
            <a:endParaRPr lang="en-US" sz="1800" dirty="0">
              <a:latin typeface="Tahoma" charset="0"/>
            </a:endParaRPr>
          </a:p>
        </p:txBody>
      </p:sp>
      <p:sp>
        <p:nvSpPr>
          <p:cNvPr id="18501" name="Date Placeholder 7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9322AD-8A1D-E140-B92E-5E89CC349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275" y="2362200"/>
            <a:ext cx="6013450" cy="401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27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09C88BB-BFDF-6D4F-B06E-45F5708AFDAC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Preorder Traversal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4267200" cy="22860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In a preorder traversal, a node is visited before its descendants </a:t>
            </a:r>
          </a:p>
          <a:p>
            <a:pPr eaLnBrk="1" hangingPunct="1"/>
            <a:endParaRPr lang="en-US" sz="2000" dirty="0">
              <a:latin typeface="Tahoma" charset="0"/>
            </a:endParaRPr>
          </a:p>
          <a:p>
            <a:pPr eaLnBrk="1" hangingPunct="1"/>
            <a:r>
              <a:rPr lang="en-US" sz="2000" dirty="0">
                <a:latin typeface="Tahoma" charset="0"/>
              </a:rPr>
              <a:t>Application: print a structured document</a:t>
            </a:r>
          </a:p>
        </p:txBody>
      </p:sp>
      <p:sp>
        <p:nvSpPr>
          <p:cNvPr id="7174" name="AutoShape 5"/>
          <p:cNvSpPr>
            <a:spLocks noChangeAspect="1" noChangeArrowheads="1"/>
          </p:cNvSpPr>
          <p:nvPr/>
        </p:nvSpPr>
        <p:spPr bwMode="auto">
          <a:xfrm>
            <a:off x="3960813" y="3886200"/>
            <a:ext cx="1865312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Make Money Fast!</a:t>
            </a:r>
          </a:p>
        </p:txBody>
      </p:sp>
      <p:sp>
        <p:nvSpPr>
          <p:cNvPr id="7175" name="AutoShape 6"/>
          <p:cNvSpPr>
            <a:spLocks noChangeAspect="1" noChangeArrowheads="1"/>
          </p:cNvSpPr>
          <p:nvPr/>
        </p:nvSpPr>
        <p:spPr bwMode="auto">
          <a:xfrm>
            <a:off x="1306513" y="4800600"/>
            <a:ext cx="1493837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1. Motivations</a:t>
            </a:r>
          </a:p>
        </p:txBody>
      </p:sp>
      <p:sp>
        <p:nvSpPr>
          <p:cNvPr id="7176" name="AutoShape 7"/>
          <p:cNvSpPr>
            <a:spLocks noChangeAspect="1" noChangeArrowheads="1"/>
          </p:cNvSpPr>
          <p:nvPr/>
        </p:nvSpPr>
        <p:spPr bwMode="auto">
          <a:xfrm>
            <a:off x="7543800" y="4800600"/>
            <a:ext cx="122396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References</a:t>
            </a:r>
          </a:p>
        </p:txBody>
      </p:sp>
      <p:sp>
        <p:nvSpPr>
          <p:cNvPr id="7177" name="AutoShape 8"/>
          <p:cNvSpPr>
            <a:spLocks noChangeAspect="1" noChangeArrowheads="1"/>
          </p:cNvSpPr>
          <p:nvPr/>
        </p:nvSpPr>
        <p:spPr bwMode="auto">
          <a:xfrm>
            <a:off x="5368925" y="4800600"/>
            <a:ext cx="1233488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 Methods</a:t>
            </a:r>
          </a:p>
        </p:txBody>
      </p:sp>
      <p:sp>
        <p:nvSpPr>
          <p:cNvPr id="7178" name="AutoShape 9"/>
          <p:cNvSpPr>
            <a:spLocks noChangeAspect="1" noChangeArrowheads="1"/>
          </p:cNvSpPr>
          <p:nvPr/>
        </p:nvSpPr>
        <p:spPr bwMode="auto">
          <a:xfrm>
            <a:off x="3886200" y="5572125"/>
            <a:ext cx="1092200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2.1 Stock</a:t>
            </a:r>
            <a:br>
              <a:rPr lang="en-US" sz="1600"/>
            </a:br>
            <a:r>
              <a:rPr lang="en-US" sz="1600"/>
              <a:t>Fraud</a:t>
            </a:r>
          </a:p>
        </p:txBody>
      </p:sp>
      <p:sp>
        <p:nvSpPr>
          <p:cNvPr id="7179" name="AutoShape 10"/>
          <p:cNvSpPr>
            <a:spLocks noChangeAspect="1" noChangeArrowheads="1"/>
          </p:cNvSpPr>
          <p:nvPr/>
        </p:nvSpPr>
        <p:spPr bwMode="auto">
          <a:xfrm>
            <a:off x="5451475" y="5572125"/>
            <a:ext cx="1077913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2.2 Ponzi</a:t>
            </a:r>
            <a:br>
              <a:rPr lang="en-US" sz="1600"/>
            </a:br>
            <a:r>
              <a:rPr lang="en-US" sz="1600"/>
              <a:t>Scheme</a:t>
            </a:r>
          </a:p>
        </p:txBody>
      </p:sp>
      <p:sp>
        <p:nvSpPr>
          <p:cNvPr id="7180" name="AutoShape 11"/>
          <p:cNvSpPr>
            <a:spLocks noChangeAspect="1" noChangeArrowheads="1"/>
          </p:cNvSpPr>
          <p:nvPr/>
        </p:nvSpPr>
        <p:spPr bwMode="auto">
          <a:xfrm>
            <a:off x="762000" y="5707063"/>
            <a:ext cx="1119188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1.1 Greed</a:t>
            </a:r>
          </a:p>
        </p:txBody>
      </p:sp>
      <p:sp>
        <p:nvSpPr>
          <p:cNvPr id="7181" name="AutoShape 12"/>
          <p:cNvSpPr>
            <a:spLocks noChangeAspect="1" noChangeArrowheads="1"/>
          </p:cNvSpPr>
          <p:nvPr/>
        </p:nvSpPr>
        <p:spPr bwMode="auto">
          <a:xfrm>
            <a:off x="2266950" y="5707063"/>
            <a:ext cx="1184275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1.2 Avidity</a:t>
            </a:r>
          </a:p>
        </p:txBody>
      </p:sp>
      <p:cxnSp>
        <p:nvCxnSpPr>
          <p:cNvPr id="7182" name="AutoShape 13"/>
          <p:cNvCxnSpPr>
            <a:cxnSpLocks noChangeShapeType="1"/>
            <a:stCxn id="7174" idx="2"/>
            <a:endCxn id="7175" idx="0"/>
          </p:cNvCxnSpPr>
          <p:nvPr/>
        </p:nvCxnSpPr>
        <p:spPr bwMode="auto">
          <a:xfrm flipH="1">
            <a:off x="2054225" y="4279900"/>
            <a:ext cx="2840038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3" name="AutoShape 14"/>
          <p:cNvCxnSpPr>
            <a:cxnSpLocks noChangeShapeType="1"/>
            <a:stCxn id="7174" idx="2"/>
            <a:endCxn id="7177" idx="0"/>
          </p:cNvCxnSpPr>
          <p:nvPr/>
        </p:nvCxnSpPr>
        <p:spPr bwMode="auto">
          <a:xfrm>
            <a:off x="4894263" y="4279900"/>
            <a:ext cx="1092200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4" name="AutoShape 15"/>
          <p:cNvCxnSpPr>
            <a:cxnSpLocks noChangeShapeType="1"/>
            <a:stCxn id="7174" idx="2"/>
            <a:endCxn id="7176" idx="0"/>
          </p:cNvCxnSpPr>
          <p:nvPr/>
        </p:nvCxnSpPr>
        <p:spPr bwMode="auto">
          <a:xfrm>
            <a:off x="4894263" y="4279900"/>
            <a:ext cx="3262312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5" name="AutoShape 16"/>
          <p:cNvCxnSpPr>
            <a:cxnSpLocks noChangeShapeType="1"/>
            <a:stCxn id="7177" idx="2"/>
            <a:endCxn id="7179" idx="0"/>
          </p:cNvCxnSpPr>
          <p:nvPr/>
        </p:nvCxnSpPr>
        <p:spPr bwMode="auto">
          <a:xfrm>
            <a:off x="5986463" y="5194300"/>
            <a:ext cx="4762" cy="368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6" name="AutoShape 17"/>
          <p:cNvCxnSpPr>
            <a:cxnSpLocks noChangeShapeType="1"/>
            <a:stCxn id="7177" idx="2"/>
            <a:endCxn id="7178" idx="0"/>
          </p:cNvCxnSpPr>
          <p:nvPr/>
        </p:nvCxnSpPr>
        <p:spPr bwMode="auto">
          <a:xfrm flipH="1">
            <a:off x="4432300" y="5194300"/>
            <a:ext cx="1554163" cy="368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7" name="AutoShape 18"/>
          <p:cNvCxnSpPr>
            <a:cxnSpLocks noChangeShapeType="1"/>
            <a:stCxn id="7175" idx="2"/>
            <a:endCxn id="7181" idx="0"/>
          </p:cNvCxnSpPr>
          <p:nvPr/>
        </p:nvCxnSpPr>
        <p:spPr bwMode="auto">
          <a:xfrm>
            <a:off x="2054225" y="5194300"/>
            <a:ext cx="804863" cy="503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8" name="AutoShape 19"/>
          <p:cNvCxnSpPr>
            <a:cxnSpLocks noChangeShapeType="1"/>
            <a:stCxn id="7175" idx="2"/>
            <a:endCxn id="7180" idx="0"/>
          </p:cNvCxnSpPr>
          <p:nvPr/>
        </p:nvCxnSpPr>
        <p:spPr bwMode="auto">
          <a:xfrm flipH="1">
            <a:off x="1322388" y="5194300"/>
            <a:ext cx="731837" cy="503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189" name="AutoShape 27"/>
          <p:cNvSpPr>
            <a:spLocks noChangeAspect="1" noChangeArrowheads="1"/>
          </p:cNvSpPr>
          <p:nvPr/>
        </p:nvSpPr>
        <p:spPr bwMode="auto">
          <a:xfrm>
            <a:off x="6838950" y="5570538"/>
            <a:ext cx="1044575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2.3 Bank</a:t>
            </a:r>
            <a:br>
              <a:rPr lang="en-US" sz="1600"/>
            </a:br>
            <a:r>
              <a:rPr lang="en-US" sz="1600"/>
              <a:t>Robbery</a:t>
            </a:r>
          </a:p>
        </p:txBody>
      </p:sp>
      <p:cxnSp>
        <p:nvCxnSpPr>
          <p:cNvPr id="7190" name="AutoShape 28"/>
          <p:cNvCxnSpPr>
            <a:cxnSpLocks noChangeShapeType="1"/>
            <a:stCxn id="7177" idx="2"/>
            <a:endCxn id="7189" idx="0"/>
          </p:cNvCxnSpPr>
          <p:nvPr/>
        </p:nvCxnSpPr>
        <p:spPr bwMode="auto">
          <a:xfrm>
            <a:off x="5986463" y="5194300"/>
            <a:ext cx="1374775" cy="366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191" name="Text Box 29"/>
          <p:cNvSpPr txBox="1">
            <a:spLocks noChangeArrowheads="1"/>
          </p:cNvSpPr>
          <p:nvPr/>
        </p:nvSpPr>
        <p:spPr bwMode="auto">
          <a:xfrm>
            <a:off x="3581400" y="36576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7192" name="Text Box 30"/>
          <p:cNvSpPr txBox="1">
            <a:spLocks noChangeArrowheads="1"/>
          </p:cNvSpPr>
          <p:nvPr/>
        </p:nvSpPr>
        <p:spPr bwMode="auto">
          <a:xfrm>
            <a:off x="1858963" y="4470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7193" name="Text Box 31"/>
          <p:cNvSpPr txBox="1">
            <a:spLocks noChangeArrowheads="1"/>
          </p:cNvSpPr>
          <p:nvPr/>
        </p:nvSpPr>
        <p:spPr bwMode="auto">
          <a:xfrm>
            <a:off x="1125538" y="5346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7194" name="Text Box 32"/>
          <p:cNvSpPr txBox="1">
            <a:spLocks noChangeArrowheads="1"/>
          </p:cNvSpPr>
          <p:nvPr/>
        </p:nvSpPr>
        <p:spPr bwMode="auto">
          <a:xfrm>
            <a:off x="5135563" y="4470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7195" name="Text Box 33"/>
          <p:cNvSpPr txBox="1">
            <a:spLocks noChangeArrowheads="1"/>
          </p:cNvSpPr>
          <p:nvPr/>
        </p:nvSpPr>
        <p:spPr bwMode="auto">
          <a:xfrm>
            <a:off x="2725738" y="5346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7196" name="Text Box 34"/>
          <p:cNvSpPr txBox="1">
            <a:spLocks noChangeArrowheads="1"/>
          </p:cNvSpPr>
          <p:nvPr/>
        </p:nvSpPr>
        <p:spPr bwMode="auto">
          <a:xfrm>
            <a:off x="4030663" y="5213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7197" name="Text Box 35"/>
          <p:cNvSpPr txBox="1">
            <a:spLocks noChangeArrowheads="1"/>
          </p:cNvSpPr>
          <p:nvPr/>
        </p:nvSpPr>
        <p:spPr bwMode="auto">
          <a:xfrm>
            <a:off x="5630863" y="5213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7198" name="Text Box 36"/>
          <p:cNvSpPr txBox="1">
            <a:spLocks noChangeArrowheads="1"/>
          </p:cNvSpPr>
          <p:nvPr/>
        </p:nvSpPr>
        <p:spPr bwMode="auto">
          <a:xfrm>
            <a:off x="7231063" y="5213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7199" name="Text Box 37"/>
          <p:cNvSpPr txBox="1">
            <a:spLocks noChangeArrowheads="1"/>
          </p:cNvSpPr>
          <p:nvPr/>
        </p:nvSpPr>
        <p:spPr bwMode="auto">
          <a:xfrm>
            <a:off x="8031163" y="4470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7200" name="Text Box 38"/>
          <p:cNvSpPr txBox="1">
            <a:spLocks noChangeArrowheads="1"/>
          </p:cNvSpPr>
          <p:nvPr/>
        </p:nvSpPr>
        <p:spPr bwMode="auto">
          <a:xfrm>
            <a:off x="5181600" y="1676400"/>
            <a:ext cx="3352800" cy="1635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>
                <a:latin typeface="Times New Roman" charset="0"/>
              </a:rPr>
              <a:t> 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preOrder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visit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b="1" i="1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imes New Roman" charset="0"/>
              </a:rPr>
              <a:t>each</a:t>
            </a:r>
            <a:r>
              <a:rPr lang="en-US">
                <a:latin typeface="Times New Roman" charset="0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child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of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	preorder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sp>
        <p:nvSpPr>
          <p:cNvPr id="7201" name="Date Placeholder 3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2B0C9B-D171-6346-B424-2AECED9DB8C5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Postorder Traversal</a:t>
            </a: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4038600" cy="21336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In a postorder traversal, a node is visited after its descendants</a:t>
            </a:r>
          </a:p>
          <a:p>
            <a:pPr eaLnBrk="1" hangingPunct="1"/>
            <a:r>
              <a:rPr lang="en-US" sz="2000">
                <a:latin typeface="Tahoma" charset="0"/>
              </a:rPr>
              <a:t>Application: compute space used by files in a directory and its subdirectories</a:t>
            </a:r>
          </a:p>
        </p:txBody>
      </p:sp>
      <p:sp>
        <p:nvSpPr>
          <p:cNvPr id="8198" name="Text Box 1028"/>
          <p:cNvSpPr txBox="1">
            <a:spLocks noChangeArrowheads="1"/>
          </p:cNvSpPr>
          <p:nvPr/>
        </p:nvSpPr>
        <p:spPr bwMode="auto">
          <a:xfrm>
            <a:off x="5181600" y="1676400"/>
            <a:ext cx="3352800" cy="1635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>
                <a:latin typeface="Times New Roman" charset="0"/>
              </a:rPr>
              <a:t> 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postOrder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imes New Roman" charset="0"/>
              </a:rPr>
              <a:t>each</a:t>
            </a:r>
            <a:r>
              <a:rPr lang="en-US">
                <a:latin typeface="Times New Roman" charset="0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child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of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	postOrder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visit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sp>
        <p:nvSpPr>
          <p:cNvPr id="8199" name="AutoShape 1029"/>
          <p:cNvSpPr>
            <a:spLocks noChangeAspect="1" noChangeArrowheads="1"/>
          </p:cNvSpPr>
          <p:nvPr/>
        </p:nvSpPr>
        <p:spPr bwMode="auto">
          <a:xfrm>
            <a:off x="4540250" y="3733800"/>
            <a:ext cx="71596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cs16/</a:t>
            </a:r>
          </a:p>
        </p:txBody>
      </p:sp>
      <p:sp>
        <p:nvSpPr>
          <p:cNvPr id="8200" name="AutoShape 1030"/>
          <p:cNvSpPr>
            <a:spLocks noChangeAspect="1" noChangeArrowheads="1"/>
          </p:cNvSpPr>
          <p:nvPr/>
        </p:nvSpPr>
        <p:spPr bwMode="auto">
          <a:xfrm>
            <a:off x="1384300" y="4648200"/>
            <a:ext cx="134461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homeworks/</a:t>
            </a:r>
          </a:p>
        </p:txBody>
      </p:sp>
      <p:sp>
        <p:nvSpPr>
          <p:cNvPr id="8201" name="AutoShape 1031"/>
          <p:cNvSpPr>
            <a:spLocks noChangeAspect="1" noChangeArrowheads="1"/>
          </p:cNvSpPr>
          <p:nvPr/>
        </p:nvSpPr>
        <p:spPr bwMode="auto">
          <a:xfrm>
            <a:off x="7680325" y="4513263"/>
            <a:ext cx="95885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todo.txt</a:t>
            </a:r>
            <a:br>
              <a:rPr lang="en-US" sz="1600"/>
            </a:br>
            <a:r>
              <a:rPr lang="en-US" sz="1600"/>
              <a:t>1K</a:t>
            </a:r>
          </a:p>
        </p:txBody>
      </p:sp>
      <p:sp>
        <p:nvSpPr>
          <p:cNvPr id="8202" name="AutoShape 1032"/>
          <p:cNvSpPr>
            <a:spLocks noChangeAspect="1" noChangeArrowheads="1"/>
          </p:cNvSpPr>
          <p:nvPr/>
        </p:nvSpPr>
        <p:spPr bwMode="auto">
          <a:xfrm>
            <a:off x="5405438" y="4648200"/>
            <a:ext cx="1166812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programs/</a:t>
            </a:r>
          </a:p>
        </p:txBody>
      </p:sp>
      <p:sp>
        <p:nvSpPr>
          <p:cNvPr id="8203" name="AutoShape 1033"/>
          <p:cNvSpPr>
            <a:spLocks noChangeAspect="1" noChangeArrowheads="1"/>
          </p:cNvSpPr>
          <p:nvPr/>
        </p:nvSpPr>
        <p:spPr bwMode="auto">
          <a:xfrm>
            <a:off x="3886200" y="5564188"/>
            <a:ext cx="109855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DDR.java</a:t>
            </a:r>
            <a:br>
              <a:rPr lang="en-US" sz="1600"/>
            </a:br>
            <a:r>
              <a:rPr lang="en-US" sz="1600"/>
              <a:t>10K</a:t>
            </a:r>
          </a:p>
        </p:txBody>
      </p:sp>
      <p:sp>
        <p:nvSpPr>
          <p:cNvPr id="8204" name="AutoShape 1034"/>
          <p:cNvSpPr>
            <a:spLocks noChangeAspect="1" noChangeArrowheads="1"/>
          </p:cNvSpPr>
          <p:nvPr/>
        </p:nvSpPr>
        <p:spPr bwMode="auto">
          <a:xfrm>
            <a:off x="5359400" y="5564188"/>
            <a:ext cx="1274763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Stocks.java</a:t>
            </a:r>
            <a:br>
              <a:rPr lang="en-US" sz="1600"/>
            </a:br>
            <a:r>
              <a:rPr lang="en-US" sz="1600"/>
              <a:t>25K</a:t>
            </a:r>
          </a:p>
        </p:txBody>
      </p:sp>
      <p:sp>
        <p:nvSpPr>
          <p:cNvPr id="8205" name="AutoShape 1035"/>
          <p:cNvSpPr>
            <a:spLocks noChangeAspect="1" noChangeArrowheads="1"/>
          </p:cNvSpPr>
          <p:nvPr/>
        </p:nvSpPr>
        <p:spPr bwMode="auto">
          <a:xfrm>
            <a:off x="846138" y="5564188"/>
            <a:ext cx="957262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h1c.doc</a:t>
            </a:r>
            <a:br>
              <a:rPr lang="en-US" sz="1600"/>
            </a:br>
            <a:r>
              <a:rPr lang="en-US" sz="1600"/>
              <a:t>3K</a:t>
            </a:r>
          </a:p>
        </p:txBody>
      </p:sp>
      <p:sp>
        <p:nvSpPr>
          <p:cNvPr id="8206" name="AutoShape 1036"/>
          <p:cNvSpPr>
            <a:spLocks noChangeAspect="1" noChangeArrowheads="1"/>
          </p:cNvSpPr>
          <p:nvPr/>
        </p:nvSpPr>
        <p:spPr bwMode="auto">
          <a:xfrm>
            <a:off x="2327275" y="5564188"/>
            <a:ext cx="1069975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h1nc.doc</a:t>
            </a:r>
            <a:br>
              <a:rPr lang="en-US" sz="1600"/>
            </a:br>
            <a:r>
              <a:rPr lang="en-US" sz="1600"/>
              <a:t>2K</a:t>
            </a:r>
          </a:p>
        </p:txBody>
      </p:sp>
      <p:cxnSp>
        <p:nvCxnSpPr>
          <p:cNvPr id="8207" name="AutoShape 1037"/>
          <p:cNvCxnSpPr>
            <a:cxnSpLocks noChangeShapeType="1"/>
            <a:stCxn id="8199" idx="2"/>
            <a:endCxn id="8200" idx="0"/>
          </p:cNvCxnSpPr>
          <p:nvPr/>
        </p:nvCxnSpPr>
        <p:spPr bwMode="auto">
          <a:xfrm flipH="1">
            <a:off x="2057400" y="4127500"/>
            <a:ext cx="2841625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08" name="AutoShape 1038"/>
          <p:cNvCxnSpPr>
            <a:cxnSpLocks noChangeShapeType="1"/>
            <a:stCxn id="8199" idx="2"/>
            <a:endCxn id="8202" idx="0"/>
          </p:cNvCxnSpPr>
          <p:nvPr/>
        </p:nvCxnSpPr>
        <p:spPr bwMode="auto">
          <a:xfrm>
            <a:off x="4899025" y="4127500"/>
            <a:ext cx="1090613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09" name="AutoShape 1039"/>
          <p:cNvCxnSpPr>
            <a:cxnSpLocks noChangeShapeType="1"/>
            <a:stCxn id="8199" idx="2"/>
            <a:endCxn id="8201" idx="0"/>
          </p:cNvCxnSpPr>
          <p:nvPr/>
        </p:nvCxnSpPr>
        <p:spPr bwMode="auto">
          <a:xfrm>
            <a:off x="4899025" y="4127500"/>
            <a:ext cx="3260725" cy="376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10" name="AutoShape 1040"/>
          <p:cNvCxnSpPr>
            <a:cxnSpLocks noChangeShapeType="1"/>
            <a:stCxn id="8202" idx="2"/>
            <a:endCxn id="8204" idx="0"/>
          </p:cNvCxnSpPr>
          <p:nvPr/>
        </p:nvCxnSpPr>
        <p:spPr bwMode="auto">
          <a:xfrm>
            <a:off x="5989638" y="5041900"/>
            <a:ext cx="7937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11" name="AutoShape 1041"/>
          <p:cNvCxnSpPr>
            <a:cxnSpLocks noChangeShapeType="1"/>
            <a:stCxn id="8202" idx="2"/>
            <a:endCxn id="8203" idx="0"/>
          </p:cNvCxnSpPr>
          <p:nvPr/>
        </p:nvCxnSpPr>
        <p:spPr bwMode="auto">
          <a:xfrm flipH="1">
            <a:off x="4435475" y="5041900"/>
            <a:ext cx="1554163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12" name="AutoShape 1042"/>
          <p:cNvCxnSpPr>
            <a:cxnSpLocks noChangeShapeType="1"/>
            <a:stCxn id="8200" idx="2"/>
            <a:endCxn id="8206" idx="0"/>
          </p:cNvCxnSpPr>
          <p:nvPr/>
        </p:nvCxnSpPr>
        <p:spPr bwMode="auto">
          <a:xfrm>
            <a:off x="2057400" y="5041900"/>
            <a:ext cx="804863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13" name="AutoShape 1043"/>
          <p:cNvCxnSpPr>
            <a:cxnSpLocks noChangeShapeType="1"/>
            <a:stCxn id="8200" idx="2"/>
            <a:endCxn id="8205" idx="0"/>
          </p:cNvCxnSpPr>
          <p:nvPr/>
        </p:nvCxnSpPr>
        <p:spPr bwMode="auto">
          <a:xfrm flipH="1">
            <a:off x="1325563" y="5041900"/>
            <a:ext cx="731837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14" name="AutoShape 1044"/>
          <p:cNvSpPr>
            <a:spLocks noChangeAspect="1" noChangeArrowheads="1"/>
          </p:cNvSpPr>
          <p:nvPr/>
        </p:nvSpPr>
        <p:spPr bwMode="auto">
          <a:xfrm>
            <a:off x="7010400" y="5562600"/>
            <a:ext cx="121920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Robot.java</a:t>
            </a:r>
            <a:br>
              <a:rPr lang="en-US" sz="1600"/>
            </a:br>
            <a:r>
              <a:rPr lang="en-US" sz="1600"/>
              <a:t>20K</a:t>
            </a:r>
          </a:p>
        </p:txBody>
      </p:sp>
      <p:cxnSp>
        <p:nvCxnSpPr>
          <p:cNvPr id="8215" name="AutoShape 1045"/>
          <p:cNvCxnSpPr>
            <a:cxnSpLocks noChangeShapeType="1"/>
            <a:stCxn id="8202" idx="2"/>
            <a:endCxn id="8214" idx="0"/>
          </p:cNvCxnSpPr>
          <p:nvPr/>
        </p:nvCxnSpPr>
        <p:spPr bwMode="auto">
          <a:xfrm>
            <a:off x="5989638" y="5041900"/>
            <a:ext cx="1630362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16" name="Text Box 1046"/>
          <p:cNvSpPr txBox="1">
            <a:spLocks noChangeArrowheads="1"/>
          </p:cNvSpPr>
          <p:nvPr/>
        </p:nvSpPr>
        <p:spPr bwMode="auto">
          <a:xfrm>
            <a:off x="4191000" y="35052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8217" name="Text Box 1047"/>
          <p:cNvSpPr txBox="1">
            <a:spLocks noChangeArrowheads="1"/>
          </p:cNvSpPr>
          <p:nvPr/>
        </p:nvSpPr>
        <p:spPr bwMode="auto">
          <a:xfrm>
            <a:off x="1858963" y="43180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8218" name="Text Box 1048"/>
          <p:cNvSpPr txBox="1">
            <a:spLocks noChangeArrowheads="1"/>
          </p:cNvSpPr>
          <p:nvPr/>
        </p:nvSpPr>
        <p:spPr bwMode="auto">
          <a:xfrm>
            <a:off x="1125538" y="51943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219" name="Text Box 1049"/>
          <p:cNvSpPr txBox="1">
            <a:spLocks noChangeArrowheads="1"/>
          </p:cNvSpPr>
          <p:nvPr/>
        </p:nvSpPr>
        <p:spPr bwMode="auto">
          <a:xfrm>
            <a:off x="5181600" y="43180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8220" name="Text Box 1050"/>
          <p:cNvSpPr txBox="1">
            <a:spLocks noChangeArrowheads="1"/>
          </p:cNvSpPr>
          <p:nvPr/>
        </p:nvSpPr>
        <p:spPr bwMode="auto">
          <a:xfrm>
            <a:off x="2725738" y="51943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221" name="Text Box 1051"/>
          <p:cNvSpPr txBox="1">
            <a:spLocks noChangeArrowheads="1"/>
          </p:cNvSpPr>
          <p:nvPr/>
        </p:nvSpPr>
        <p:spPr bwMode="auto">
          <a:xfrm>
            <a:off x="4030663" y="51816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222" name="Text Box 1052"/>
          <p:cNvSpPr txBox="1">
            <a:spLocks noChangeArrowheads="1"/>
          </p:cNvSpPr>
          <p:nvPr/>
        </p:nvSpPr>
        <p:spPr bwMode="auto">
          <a:xfrm>
            <a:off x="5630863" y="51816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8223" name="Text Box 1053"/>
          <p:cNvSpPr txBox="1">
            <a:spLocks noChangeArrowheads="1"/>
          </p:cNvSpPr>
          <p:nvPr/>
        </p:nvSpPr>
        <p:spPr bwMode="auto">
          <a:xfrm>
            <a:off x="7486650" y="51816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8224" name="Text Box 1054"/>
          <p:cNvSpPr txBox="1">
            <a:spLocks noChangeArrowheads="1"/>
          </p:cNvSpPr>
          <p:nvPr/>
        </p:nvSpPr>
        <p:spPr bwMode="auto">
          <a:xfrm>
            <a:off x="8031163" y="41148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8225" name="Date Placeholder 3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62A464-2D93-B04D-AC17-41764D2D8CBB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Binary Trees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808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648200" cy="47244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>
                <a:ea typeface="+mn-ea"/>
              </a:rPr>
              <a:t>A binary tree is a tree with the following properties: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/>
              <a:t>Each internal node has at most two children.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/>
              <a:t>The children of a node are an ordered pair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>
                <a:ea typeface="+mn-ea"/>
              </a:rPr>
              <a:t>We call the children of an internal node </a:t>
            </a:r>
            <a:r>
              <a:rPr lang="en-US" sz="2000" dirty="0">
                <a:solidFill>
                  <a:schemeClr val="tx2"/>
                </a:solidFill>
                <a:ea typeface="+mn-ea"/>
              </a:rPr>
              <a:t>left child</a:t>
            </a:r>
            <a:r>
              <a:rPr lang="en-US" sz="2000" dirty="0">
                <a:ea typeface="+mn-ea"/>
              </a:rPr>
              <a:t> and </a:t>
            </a:r>
            <a:r>
              <a:rPr lang="en-US" sz="2000" dirty="0">
                <a:solidFill>
                  <a:schemeClr val="tx2"/>
                </a:solidFill>
                <a:ea typeface="+mn-ea"/>
              </a:rPr>
              <a:t>right child</a:t>
            </a:r>
          </a:p>
        </p:txBody>
      </p:sp>
      <p:sp>
        <p:nvSpPr>
          <p:cNvPr id="9222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410200" y="1651000"/>
            <a:ext cx="32766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40458C"/>
              </a:buClr>
              <a:buSzPct val="60000"/>
              <a:buFont typeface="Wingdings" charset="0"/>
              <a:buChar char="q"/>
            </a:pPr>
            <a:r>
              <a:rPr lang="en-US" sz="2000"/>
              <a:t>Applications: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/>
              <a:t>arithmetic expressions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/>
              <a:t>decision processes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/>
              <a:t>searching</a:t>
            </a:r>
          </a:p>
        </p:txBody>
      </p:sp>
      <p:sp>
        <p:nvSpPr>
          <p:cNvPr id="9223" name="AutoShape 7"/>
          <p:cNvSpPr>
            <a:spLocks noChangeAspect="1" noChangeArrowheads="1"/>
          </p:cNvSpPr>
          <p:nvPr/>
        </p:nvSpPr>
        <p:spPr bwMode="auto">
          <a:xfrm>
            <a:off x="6924675" y="3117850"/>
            <a:ext cx="341313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9224" name="AutoShape 8"/>
          <p:cNvSpPr>
            <a:spLocks noChangeAspect="1" noChangeArrowheads="1"/>
          </p:cNvSpPr>
          <p:nvPr/>
        </p:nvSpPr>
        <p:spPr bwMode="auto">
          <a:xfrm>
            <a:off x="5938838" y="4032250"/>
            <a:ext cx="338137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B</a:t>
            </a:r>
          </a:p>
        </p:txBody>
      </p:sp>
      <p:sp>
        <p:nvSpPr>
          <p:cNvPr id="9225" name="AutoShape 10"/>
          <p:cNvSpPr>
            <a:spLocks noChangeAspect="1" noChangeArrowheads="1"/>
          </p:cNvSpPr>
          <p:nvPr/>
        </p:nvSpPr>
        <p:spPr bwMode="auto">
          <a:xfrm>
            <a:off x="7905750" y="4030663"/>
            <a:ext cx="341313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C</a:t>
            </a:r>
          </a:p>
        </p:txBody>
      </p:sp>
      <p:sp>
        <p:nvSpPr>
          <p:cNvPr id="9226" name="AutoShape 11"/>
          <p:cNvSpPr>
            <a:spLocks noChangeAspect="1" noChangeArrowheads="1"/>
          </p:cNvSpPr>
          <p:nvPr/>
        </p:nvSpPr>
        <p:spPr bwMode="auto">
          <a:xfrm>
            <a:off x="7424738" y="4945063"/>
            <a:ext cx="322262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F</a:t>
            </a:r>
          </a:p>
        </p:txBody>
      </p:sp>
      <p:sp>
        <p:nvSpPr>
          <p:cNvPr id="9227" name="AutoShape 12"/>
          <p:cNvSpPr>
            <a:spLocks noChangeAspect="1" noChangeArrowheads="1"/>
          </p:cNvSpPr>
          <p:nvPr/>
        </p:nvSpPr>
        <p:spPr bwMode="auto">
          <a:xfrm>
            <a:off x="8407400" y="4945063"/>
            <a:ext cx="355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G</a:t>
            </a:r>
          </a:p>
        </p:txBody>
      </p:sp>
      <p:sp>
        <p:nvSpPr>
          <p:cNvPr id="9228" name="AutoShape 13"/>
          <p:cNvSpPr>
            <a:spLocks noChangeAspect="1" noChangeArrowheads="1"/>
          </p:cNvSpPr>
          <p:nvPr/>
        </p:nvSpPr>
        <p:spPr bwMode="auto">
          <a:xfrm>
            <a:off x="5422900" y="4943475"/>
            <a:ext cx="357188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D</a:t>
            </a:r>
          </a:p>
        </p:txBody>
      </p:sp>
      <p:sp>
        <p:nvSpPr>
          <p:cNvPr id="9229" name="AutoShape 14"/>
          <p:cNvSpPr>
            <a:spLocks noChangeAspect="1" noChangeArrowheads="1"/>
          </p:cNvSpPr>
          <p:nvPr/>
        </p:nvSpPr>
        <p:spPr bwMode="auto">
          <a:xfrm>
            <a:off x="6450013" y="4945063"/>
            <a:ext cx="330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E</a:t>
            </a:r>
          </a:p>
        </p:txBody>
      </p:sp>
      <p:cxnSp>
        <p:nvCxnSpPr>
          <p:cNvPr id="9230" name="AutoShape 15"/>
          <p:cNvCxnSpPr>
            <a:cxnSpLocks noChangeShapeType="1"/>
            <a:stCxn id="9223" idx="2"/>
            <a:endCxn id="9224" idx="0"/>
          </p:cNvCxnSpPr>
          <p:nvPr/>
        </p:nvCxnSpPr>
        <p:spPr bwMode="auto">
          <a:xfrm flipH="1">
            <a:off x="6108700" y="3505200"/>
            <a:ext cx="987425" cy="517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1" name="AutoShape 16"/>
          <p:cNvCxnSpPr>
            <a:cxnSpLocks noChangeShapeType="1"/>
            <a:stCxn id="9223" idx="2"/>
            <a:endCxn id="9225" idx="0"/>
          </p:cNvCxnSpPr>
          <p:nvPr/>
        </p:nvCxnSpPr>
        <p:spPr bwMode="auto">
          <a:xfrm>
            <a:off x="7096125" y="3505200"/>
            <a:ext cx="981075" cy="515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2" name="AutoShape 18"/>
          <p:cNvCxnSpPr>
            <a:cxnSpLocks noChangeShapeType="1"/>
            <a:stCxn id="9225" idx="2"/>
            <a:endCxn id="9227" idx="0"/>
          </p:cNvCxnSpPr>
          <p:nvPr/>
        </p:nvCxnSpPr>
        <p:spPr bwMode="auto">
          <a:xfrm>
            <a:off x="8077200" y="4421188"/>
            <a:ext cx="508000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3" name="AutoShape 19"/>
          <p:cNvCxnSpPr>
            <a:cxnSpLocks noChangeShapeType="1"/>
            <a:stCxn id="9225" idx="2"/>
            <a:endCxn id="9226" idx="0"/>
          </p:cNvCxnSpPr>
          <p:nvPr/>
        </p:nvCxnSpPr>
        <p:spPr bwMode="auto">
          <a:xfrm flipH="1">
            <a:off x="7586663" y="4421188"/>
            <a:ext cx="490537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4" name="AutoShape 20"/>
          <p:cNvCxnSpPr>
            <a:cxnSpLocks noChangeShapeType="1"/>
            <a:stCxn id="9224" idx="2"/>
            <a:endCxn id="9229" idx="0"/>
          </p:cNvCxnSpPr>
          <p:nvPr/>
        </p:nvCxnSpPr>
        <p:spPr bwMode="auto">
          <a:xfrm>
            <a:off x="6108700" y="4419600"/>
            <a:ext cx="506413" cy="515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5" name="AutoShape 21"/>
          <p:cNvCxnSpPr>
            <a:cxnSpLocks noChangeShapeType="1"/>
            <a:stCxn id="9224" idx="2"/>
            <a:endCxn id="9228" idx="0"/>
          </p:cNvCxnSpPr>
          <p:nvPr/>
        </p:nvCxnSpPr>
        <p:spPr bwMode="auto">
          <a:xfrm flipH="1">
            <a:off x="5602288" y="4419600"/>
            <a:ext cx="506412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36" name="AutoShape 22"/>
          <p:cNvSpPr>
            <a:spLocks noChangeAspect="1" noChangeArrowheads="1"/>
          </p:cNvSpPr>
          <p:nvPr/>
        </p:nvSpPr>
        <p:spPr bwMode="auto">
          <a:xfrm>
            <a:off x="6069013" y="5865813"/>
            <a:ext cx="355600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</a:t>
            </a:r>
          </a:p>
        </p:txBody>
      </p:sp>
      <p:cxnSp>
        <p:nvCxnSpPr>
          <p:cNvPr id="9237" name="AutoShape 25"/>
          <p:cNvCxnSpPr>
            <a:cxnSpLocks noChangeShapeType="1"/>
            <a:stCxn id="9229" idx="2"/>
            <a:endCxn id="9236" idx="0"/>
          </p:cNvCxnSpPr>
          <p:nvPr/>
        </p:nvCxnSpPr>
        <p:spPr bwMode="auto">
          <a:xfrm flipH="1">
            <a:off x="6246813" y="5335588"/>
            <a:ext cx="368300" cy="520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38" name="AutoShape 26"/>
          <p:cNvSpPr>
            <a:spLocks noChangeAspect="1" noChangeArrowheads="1"/>
          </p:cNvSpPr>
          <p:nvPr/>
        </p:nvSpPr>
        <p:spPr bwMode="auto">
          <a:xfrm>
            <a:off x="6805613" y="5864225"/>
            <a:ext cx="288925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I</a:t>
            </a:r>
          </a:p>
        </p:txBody>
      </p:sp>
      <p:cxnSp>
        <p:nvCxnSpPr>
          <p:cNvPr id="9239" name="AutoShape 27"/>
          <p:cNvCxnSpPr>
            <a:cxnSpLocks noChangeShapeType="1"/>
            <a:stCxn id="9229" idx="2"/>
            <a:endCxn id="9238" idx="0"/>
          </p:cNvCxnSpPr>
          <p:nvPr/>
        </p:nvCxnSpPr>
        <p:spPr bwMode="auto">
          <a:xfrm>
            <a:off x="6615113" y="5335588"/>
            <a:ext cx="334962" cy="519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0" name="Date Placeholder 2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62A464-2D93-B04D-AC17-41764D2D8CBB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Binary Trees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808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648200" cy="47244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>
                <a:ea typeface="+mn-ea"/>
              </a:rPr>
              <a:t>Alternative recursive definition: a binary tree is either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/>
              <a:t>a tree consisting of a single node, or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/>
              <a:t>a tree whose root has an ordered pair of children, each of which is a binary tree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32D5612-9B8A-4C46-803B-F46C6584E8F7}"/>
              </a:ext>
            </a:extLst>
          </p:cNvPr>
          <p:cNvGrpSpPr/>
          <p:nvPr/>
        </p:nvGrpSpPr>
        <p:grpSpPr>
          <a:xfrm>
            <a:off x="5338011" y="1752600"/>
            <a:ext cx="3340100" cy="3127375"/>
            <a:chOff x="5422900" y="3117850"/>
            <a:chExt cx="3340100" cy="3127375"/>
          </a:xfrm>
        </p:grpSpPr>
        <p:sp>
          <p:nvSpPr>
            <p:cNvPr id="9223" name="AutoShape 7"/>
            <p:cNvSpPr>
              <a:spLocks noChangeAspect="1" noChangeArrowheads="1"/>
            </p:cNvSpPr>
            <p:nvPr/>
          </p:nvSpPr>
          <p:spPr bwMode="auto">
            <a:xfrm>
              <a:off x="6924675" y="3117850"/>
              <a:ext cx="341313" cy="37782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9224" name="AutoShape 8"/>
            <p:cNvSpPr>
              <a:spLocks noChangeAspect="1" noChangeArrowheads="1"/>
            </p:cNvSpPr>
            <p:nvPr/>
          </p:nvSpPr>
          <p:spPr bwMode="auto">
            <a:xfrm>
              <a:off x="5938838" y="4032250"/>
              <a:ext cx="338137" cy="37782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9225" name="AutoShape 10"/>
            <p:cNvSpPr>
              <a:spLocks noChangeAspect="1" noChangeArrowheads="1"/>
            </p:cNvSpPr>
            <p:nvPr/>
          </p:nvSpPr>
          <p:spPr bwMode="auto">
            <a:xfrm>
              <a:off x="7905750" y="4030663"/>
              <a:ext cx="341313" cy="381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sp>
          <p:nvSpPr>
            <p:cNvPr id="9226" name="AutoShape 11"/>
            <p:cNvSpPr>
              <a:spLocks noChangeAspect="1" noChangeArrowheads="1"/>
            </p:cNvSpPr>
            <p:nvPr/>
          </p:nvSpPr>
          <p:spPr bwMode="auto">
            <a:xfrm>
              <a:off x="7424738" y="4945063"/>
              <a:ext cx="322262" cy="381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F</a:t>
              </a:r>
            </a:p>
          </p:txBody>
        </p:sp>
        <p:sp>
          <p:nvSpPr>
            <p:cNvPr id="9227" name="AutoShape 12"/>
            <p:cNvSpPr>
              <a:spLocks noChangeAspect="1" noChangeArrowheads="1"/>
            </p:cNvSpPr>
            <p:nvPr/>
          </p:nvSpPr>
          <p:spPr bwMode="auto">
            <a:xfrm>
              <a:off x="8407400" y="4945063"/>
              <a:ext cx="355600" cy="381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  <p:sp>
          <p:nvSpPr>
            <p:cNvPr id="9228" name="AutoShape 13"/>
            <p:cNvSpPr>
              <a:spLocks noChangeAspect="1" noChangeArrowheads="1"/>
            </p:cNvSpPr>
            <p:nvPr/>
          </p:nvSpPr>
          <p:spPr bwMode="auto">
            <a:xfrm>
              <a:off x="5422900" y="4943475"/>
              <a:ext cx="357188" cy="381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</a:t>
              </a:r>
            </a:p>
          </p:txBody>
        </p:sp>
        <p:sp>
          <p:nvSpPr>
            <p:cNvPr id="9229" name="AutoShape 14"/>
            <p:cNvSpPr>
              <a:spLocks noChangeAspect="1" noChangeArrowheads="1"/>
            </p:cNvSpPr>
            <p:nvPr/>
          </p:nvSpPr>
          <p:spPr bwMode="auto">
            <a:xfrm>
              <a:off x="6450013" y="4945063"/>
              <a:ext cx="330200" cy="381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cxnSp>
          <p:nvCxnSpPr>
            <p:cNvPr id="9230" name="AutoShape 15"/>
            <p:cNvCxnSpPr>
              <a:cxnSpLocks noChangeShapeType="1"/>
              <a:stCxn id="9223" idx="2"/>
              <a:endCxn id="9224" idx="0"/>
            </p:cNvCxnSpPr>
            <p:nvPr/>
          </p:nvCxnSpPr>
          <p:spPr bwMode="auto">
            <a:xfrm flipH="1">
              <a:off x="6108700" y="3505200"/>
              <a:ext cx="987425" cy="5175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231" name="AutoShape 16"/>
            <p:cNvCxnSpPr>
              <a:cxnSpLocks noChangeShapeType="1"/>
              <a:stCxn id="9223" idx="2"/>
              <a:endCxn id="9225" idx="0"/>
            </p:cNvCxnSpPr>
            <p:nvPr/>
          </p:nvCxnSpPr>
          <p:spPr bwMode="auto">
            <a:xfrm>
              <a:off x="7096125" y="3505200"/>
              <a:ext cx="981075" cy="5159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232" name="AutoShape 18"/>
            <p:cNvCxnSpPr>
              <a:cxnSpLocks noChangeShapeType="1"/>
              <a:stCxn id="9225" idx="2"/>
              <a:endCxn id="9227" idx="0"/>
            </p:cNvCxnSpPr>
            <p:nvPr/>
          </p:nvCxnSpPr>
          <p:spPr bwMode="auto">
            <a:xfrm>
              <a:off x="8077200" y="4421188"/>
              <a:ext cx="508000" cy="5143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233" name="AutoShape 19"/>
            <p:cNvCxnSpPr>
              <a:cxnSpLocks noChangeShapeType="1"/>
              <a:stCxn id="9225" idx="2"/>
              <a:endCxn id="9226" idx="0"/>
            </p:cNvCxnSpPr>
            <p:nvPr/>
          </p:nvCxnSpPr>
          <p:spPr bwMode="auto">
            <a:xfrm flipH="1">
              <a:off x="7586663" y="4421188"/>
              <a:ext cx="490537" cy="5143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234" name="AutoShape 20"/>
            <p:cNvCxnSpPr>
              <a:cxnSpLocks noChangeShapeType="1"/>
              <a:stCxn id="9224" idx="2"/>
              <a:endCxn id="9229" idx="0"/>
            </p:cNvCxnSpPr>
            <p:nvPr/>
          </p:nvCxnSpPr>
          <p:spPr bwMode="auto">
            <a:xfrm>
              <a:off x="6108700" y="4419600"/>
              <a:ext cx="506413" cy="5159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235" name="AutoShape 21"/>
            <p:cNvCxnSpPr>
              <a:cxnSpLocks noChangeShapeType="1"/>
              <a:stCxn id="9224" idx="2"/>
              <a:endCxn id="9228" idx="0"/>
            </p:cNvCxnSpPr>
            <p:nvPr/>
          </p:nvCxnSpPr>
          <p:spPr bwMode="auto">
            <a:xfrm flipH="1">
              <a:off x="5602288" y="4419600"/>
              <a:ext cx="506412" cy="5143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236" name="AutoShape 22"/>
            <p:cNvSpPr>
              <a:spLocks noChangeAspect="1" noChangeArrowheads="1"/>
            </p:cNvSpPr>
            <p:nvPr/>
          </p:nvSpPr>
          <p:spPr bwMode="auto">
            <a:xfrm>
              <a:off x="6069013" y="5865813"/>
              <a:ext cx="355600" cy="37782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</a:t>
              </a:r>
            </a:p>
          </p:txBody>
        </p:sp>
        <p:cxnSp>
          <p:nvCxnSpPr>
            <p:cNvPr id="9237" name="AutoShape 25"/>
            <p:cNvCxnSpPr>
              <a:cxnSpLocks noChangeShapeType="1"/>
              <a:stCxn id="9229" idx="2"/>
              <a:endCxn id="9236" idx="0"/>
            </p:cNvCxnSpPr>
            <p:nvPr/>
          </p:nvCxnSpPr>
          <p:spPr bwMode="auto">
            <a:xfrm flipH="1">
              <a:off x="6246813" y="5335588"/>
              <a:ext cx="368300" cy="5207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238" name="AutoShape 26"/>
            <p:cNvSpPr>
              <a:spLocks noChangeAspect="1" noChangeArrowheads="1"/>
            </p:cNvSpPr>
            <p:nvPr/>
          </p:nvSpPr>
          <p:spPr bwMode="auto">
            <a:xfrm>
              <a:off x="6805613" y="5864225"/>
              <a:ext cx="288925" cy="381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I</a:t>
              </a:r>
            </a:p>
          </p:txBody>
        </p:sp>
        <p:cxnSp>
          <p:nvCxnSpPr>
            <p:cNvPr id="9239" name="AutoShape 27"/>
            <p:cNvCxnSpPr>
              <a:cxnSpLocks noChangeShapeType="1"/>
              <a:stCxn id="9229" idx="2"/>
              <a:endCxn id="9238" idx="0"/>
            </p:cNvCxnSpPr>
            <p:nvPr/>
          </p:nvCxnSpPr>
          <p:spPr bwMode="auto">
            <a:xfrm>
              <a:off x="6615113" y="5335588"/>
              <a:ext cx="334962" cy="5191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9240" name="Date Placeholder 2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C42F1D80-C7EE-6A48-AD5D-FAEAE8B4CD49}"/>
              </a:ext>
            </a:extLst>
          </p:cNvPr>
          <p:cNvSpPr/>
          <p:nvPr/>
        </p:nvSpPr>
        <p:spPr bwMode="auto">
          <a:xfrm>
            <a:off x="4724401" y="2385093"/>
            <a:ext cx="2615448" cy="2895600"/>
          </a:xfrm>
          <a:prstGeom prst="triangl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EF1CC595-618D-C64C-906D-F55D4750E8A8}"/>
              </a:ext>
            </a:extLst>
          </p:cNvPr>
          <p:cNvSpPr/>
          <p:nvPr/>
        </p:nvSpPr>
        <p:spPr bwMode="auto">
          <a:xfrm>
            <a:off x="7197225" y="2499394"/>
            <a:ext cx="1641975" cy="1626518"/>
          </a:xfrm>
          <a:prstGeom prst="triangl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077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E99B4DF-1882-7A4A-B46E-FC714D3F99C3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Arithmetic Expression Tree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19812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Binary tree associated with an arithmetic expression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internal nodes: operators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external nodes: operands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Example: arithmetic expression tree for the expression (2 </a:t>
            </a:r>
            <a:r>
              <a:rPr lang="en-US" sz="2400" dirty="0">
                <a:latin typeface="Symbol" charset="0"/>
                <a:sym typeface="Symbol" charset="0"/>
              </a:rPr>
              <a:t> 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dirty="0">
                <a:latin typeface="Tahoma" charset="0"/>
              </a:rPr>
              <a:t>a </a:t>
            </a:r>
            <a:r>
              <a:rPr lang="en-US" sz="2400" dirty="0">
                <a:latin typeface="Symbol" charset="0"/>
              </a:rPr>
              <a:t>-</a:t>
            </a:r>
            <a:r>
              <a:rPr lang="en-US" sz="2400" dirty="0">
                <a:latin typeface="Tahoma" charset="0"/>
              </a:rPr>
              <a:t> 1) </a:t>
            </a:r>
            <a:r>
              <a:rPr lang="en-US" sz="2400" dirty="0">
                <a:latin typeface="Symbol" charset="0"/>
              </a:rPr>
              <a:t>+</a:t>
            </a:r>
            <a:r>
              <a:rPr lang="en-US" sz="2400" dirty="0">
                <a:latin typeface="Tahoma" charset="0"/>
              </a:rPr>
              <a:t> (3 </a:t>
            </a:r>
            <a:r>
              <a:rPr lang="en-US" sz="2400" dirty="0">
                <a:latin typeface="Symbol" charset="0"/>
                <a:sym typeface="Symbol" charset="0"/>
              </a:rPr>
              <a:t> </a:t>
            </a:r>
            <a:r>
              <a:rPr lang="en-US" sz="2400" dirty="0">
                <a:latin typeface="Tahoma" charset="0"/>
              </a:rPr>
              <a:t>b))</a:t>
            </a:r>
          </a:p>
        </p:txBody>
      </p:sp>
      <p:grpSp>
        <p:nvGrpSpPr>
          <p:cNvPr id="10246" name="Group 21"/>
          <p:cNvGrpSpPr>
            <a:grpSpLocks/>
          </p:cNvGrpSpPr>
          <p:nvPr/>
        </p:nvGrpSpPr>
        <p:grpSpPr bwMode="auto">
          <a:xfrm>
            <a:off x="2819400" y="3733800"/>
            <a:ext cx="3429000" cy="2286000"/>
            <a:chOff x="2928" y="2256"/>
            <a:chExt cx="2160" cy="1440"/>
          </a:xfrm>
        </p:grpSpPr>
        <p:sp>
          <p:nvSpPr>
            <p:cNvPr id="10248" name="Oval 4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+</a:t>
              </a:r>
            </a:p>
          </p:txBody>
        </p:sp>
        <p:sp>
          <p:nvSpPr>
            <p:cNvPr id="10249" name="Oval 5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</a:p>
          </p:txBody>
        </p:sp>
        <p:sp>
          <p:nvSpPr>
            <p:cNvPr id="10250" name="Oval 6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  <a:endParaRPr lang="en-US">
                <a:latin typeface="Symbol" charset="0"/>
              </a:endParaRPr>
            </a:p>
          </p:txBody>
        </p:sp>
        <p:sp>
          <p:nvSpPr>
            <p:cNvPr id="10251" name="Oval 7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-</a:t>
              </a:r>
            </a:p>
          </p:txBody>
        </p:sp>
        <p:sp>
          <p:nvSpPr>
            <p:cNvPr id="10252" name="Rectangle 8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10253" name="Rectangle 9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10254" name="Rectangle 10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10255" name="Rectangle 11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10256" name="Rectangle 12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cxnSp>
          <p:nvCxnSpPr>
            <p:cNvPr id="10257" name="AutoShape 13"/>
            <p:cNvCxnSpPr>
              <a:cxnSpLocks noChangeShapeType="1"/>
              <a:stCxn id="10248" idx="3"/>
              <a:endCxn id="10250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58" name="AutoShape 14"/>
            <p:cNvCxnSpPr>
              <a:cxnSpLocks noChangeShapeType="1"/>
              <a:stCxn id="10249" idx="1"/>
              <a:endCxn id="10248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59" name="AutoShape 15"/>
            <p:cNvCxnSpPr>
              <a:cxnSpLocks noChangeShapeType="1"/>
              <a:stCxn id="10256" idx="0"/>
              <a:endCxn id="10249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60" name="AutoShape 16"/>
            <p:cNvCxnSpPr>
              <a:cxnSpLocks noChangeShapeType="1"/>
              <a:stCxn id="10255" idx="0"/>
              <a:endCxn id="10249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61" name="AutoShape 17"/>
            <p:cNvCxnSpPr>
              <a:cxnSpLocks noChangeShapeType="1"/>
              <a:stCxn id="10254" idx="0"/>
              <a:endCxn id="10251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62" name="AutoShape 18"/>
            <p:cNvCxnSpPr>
              <a:cxnSpLocks noChangeShapeType="1"/>
              <a:stCxn id="10253" idx="0"/>
              <a:endCxn id="10251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63" name="AutoShape 19"/>
            <p:cNvCxnSpPr>
              <a:cxnSpLocks noChangeShapeType="1"/>
              <a:stCxn id="10252" idx="0"/>
              <a:endCxn id="10250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64" name="AutoShape 20"/>
            <p:cNvCxnSpPr>
              <a:cxnSpLocks noChangeShapeType="1"/>
              <a:stCxn id="10251" idx="1"/>
              <a:endCxn id="10250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0247" name="Date Placeholder 2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9B66AF4-05C1-3547-847D-4A8F9CB94802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1126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Decision Tree</a:t>
            </a:r>
          </a:p>
        </p:txBody>
      </p:sp>
      <p:sp>
        <p:nvSpPr>
          <p:cNvPr id="11269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1828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Binary tree associated with a decision process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internal nodes: questions with yes/no answer</a:t>
            </a:r>
          </a:p>
          <a:p>
            <a:pPr lvl="1" eaLnBrk="1" hangingPunct="1"/>
            <a:r>
              <a:rPr lang="en-US" sz="2000">
                <a:latin typeface="Tahoma" charset="0"/>
              </a:rPr>
              <a:t>external nodes: decisions</a:t>
            </a:r>
          </a:p>
          <a:p>
            <a:pPr eaLnBrk="1" hangingPunct="1"/>
            <a:r>
              <a:rPr lang="en-US" sz="2400">
                <a:latin typeface="Tahoma" charset="0"/>
              </a:rPr>
              <a:t>Example: dining decision</a:t>
            </a:r>
          </a:p>
        </p:txBody>
      </p:sp>
      <p:sp>
        <p:nvSpPr>
          <p:cNvPr id="11270" name="AutoShape 1029"/>
          <p:cNvSpPr>
            <a:spLocks noChangeArrowheads="1"/>
          </p:cNvSpPr>
          <p:nvPr/>
        </p:nvSpPr>
        <p:spPr bwMode="auto">
          <a:xfrm>
            <a:off x="3273425" y="3557588"/>
            <a:ext cx="2689225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Want a fast meal?</a:t>
            </a:r>
          </a:p>
        </p:txBody>
      </p:sp>
      <p:sp>
        <p:nvSpPr>
          <p:cNvPr id="11271" name="AutoShape 1030"/>
          <p:cNvSpPr>
            <a:spLocks noChangeArrowheads="1"/>
          </p:cNvSpPr>
          <p:nvPr/>
        </p:nvSpPr>
        <p:spPr bwMode="auto">
          <a:xfrm>
            <a:off x="1444625" y="4587875"/>
            <a:ext cx="2770188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How about coffee?</a:t>
            </a:r>
          </a:p>
        </p:txBody>
      </p:sp>
      <p:sp>
        <p:nvSpPr>
          <p:cNvPr id="11272" name="AutoShape 1031"/>
          <p:cNvSpPr>
            <a:spLocks noChangeArrowheads="1"/>
          </p:cNvSpPr>
          <p:nvPr/>
        </p:nvSpPr>
        <p:spPr bwMode="auto">
          <a:xfrm>
            <a:off x="4876800" y="4587875"/>
            <a:ext cx="3127375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On expense account?</a:t>
            </a:r>
          </a:p>
        </p:txBody>
      </p:sp>
      <p:sp>
        <p:nvSpPr>
          <p:cNvPr id="11273" name="Rectangle 1033"/>
          <p:cNvSpPr>
            <a:spLocks noChangeArrowheads="1"/>
          </p:cNvSpPr>
          <p:nvPr/>
        </p:nvSpPr>
        <p:spPr bwMode="auto">
          <a:xfrm>
            <a:off x="1290638" y="5653088"/>
            <a:ext cx="1512887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Starbucks</a:t>
            </a:r>
          </a:p>
        </p:txBody>
      </p:sp>
      <p:sp>
        <p:nvSpPr>
          <p:cNvPr id="11274" name="Rectangle 1034"/>
          <p:cNvSpPr>
            <a:spLocks noChangeArrowheads="1"/>
          </p:cNvSpPr>
          <p:nvPr/>
        </p:nvSpPr>
        <p:spPr bwMode="auto">
          <a:xfrm>
            <a:off x="3121184" y="5660380"/>
            <a:ext cx="1283975" cy="46166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dirty="0"/>
              <a:t>Chipotle</a:t>
            </a:r>
          </a:p>
        </p:txBody>
      </p:sp>
      <p:sp>
        <p:nvSpPr>
          <p:cNvPr id="11275" name="Rectangle 1035"/>
          <p:cNvSpPr>
            <a:spLocks noChangeArrowheads="1"/>
          </p:cNvSpPr>
          <p:nvPr/>
        </p:nvSpPr>
        <p:spPr bwMode="auto">
          <a:xfrm>
            <a:off x="4772151" y="5660380"/>
            <a:ext cx="1223712" cy="46166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dirty="0"/>
              <a:t>Gracie’s</a:t>
            </a:r>
          </a:p>
        </p:txBody>
      </p:sp>
      <p:sp>
        <p:nvSpPr>
          <p:cNvPr id="11276" name="Rectangle 1036"/>
          <p:cNvSpPr>
            <a:spLocks noChangeArrowheads="1"/>
          </p:cNvSpPr>
          <p:nvPr/>
        </p:nvSpPr>
        <p:spPr bwMode="auto">
          <a:xfrm>
            <a:off x="6442075" y="5653088"/>
            <a:ext cx="2000250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Café Paragon</a:t>
            </a:r>
          </a:p>
        </p:txBody>
      </p:sp>
      <p:cxnSp>
        <p:nvCxnSpPr>
          <p:cNvPr id="11277" name="AutoShape 1037"/>
          <p:cNvCxnSpPr>
            <a:cxnSpLocks noChangeShapeType="1"/>
            <a:stCxn id="11270" idx="2"/>
            <a:endCxn id="11271" idx="0"/>
          </p:cNvCxnSpPr>
          <p:nvPr/>
        </p:nvCxnSpPr>
        <p:spPr bwMode="auto">
          <a:xfrm flipH="1">
            <a:off x="2830513" y="4084638"/>
            <a:ext cx="1787525" cy="493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78" name="AutoShape 1038"/>
          <p:cNvCxnSpPr>
            <a:cxnSpLocks noChangeShapeType="1"/>
            <a:stCxn id="11270" idx="2"/>
            <a:endCxn id="11272" idx="0"/>
          </p:cNvCxnSpPr>
          <p:nvPr/>
        </p:nvCxnSpPr>
        <p:spPr bwMode="auto">
          <a:xfrm>
            <a:off x="4618038" y="4084638"/>
            <a:ext cx="1822450" cy="493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79" name="AutoShape 1039"/>
          <p:cNvCxnSpPr>
            <a:cxnSpLocks noChangeShapeType="1"/>
            <a:stCxn id="11273" idx="0"/>
            <a:endCxn id="11271" idx="2"/>
          </p:cNvCxnSpPr>
          <p:nvPr/>
        </p:nvCxnSpPr>
        <p:spPr bwMode="auto">
          <a:xfrm flipV="1">
            <a:off x="2047875" y="5114925"/>
            <a:ext cx="782638" cy="528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0" name="AutoShape 1040"/>
          <p:cNvCxnSpPr>
            <a:cxnSpLocks noChangeShapeType="1"/>
            <a:stCxn id="11274" idx="0"/>
            <a:endCxn id="11271" idx="2"/>
          </p:cNvCxnSpPr>
          <p:nvPr/>
        </p:nvCxnSpPr>
        <p:spPr bwMode="auto">
          <a:xfrm flipH="1" flipV="1">
            <a:off x="2829719" y="5105400"/>
            <a:ext cx="933453" cy="5549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1" name="AutoShape 1041"/>
          <p:cNvCxnSpPr>
            <a:cxnSpLocks noChangeShapeType="1"/>
            <a:stCxn id="11275" idx="0"/>
            <a:endCxn id="11272" idx="2"/>
          </p:cNvCxnSpPr>
          <p:nvPr/>
        </p:nvCxnSpPr>
        <p:spPr bwMode="auto">
          <a:xfrm flipV="1">
            <a:off x="5384007" y="5105400"/>
            <a:ext cx="1056481" cy="5549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2" name="AutoShape 1042"/>
          <p:cNvCxnSpPr>
            <a:cxnSpLocks noChangeShapeType="1"/>
            <a:stCxn id="11276" idx="0"/>
            <a:endCxn id="11272" idx="2"/>
          </p:cNvCxnSpPr>
          <p:nvPr/>
        </p:nvCxnSpPr>
        <p:spPr bwMode="auto">
          <a:xfrm flipH="1" flipV="1">
            <a:off x="6440488" y="5114925"/>
            <a:ext cx="1001712" cy="528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283" name="Text Box 1043"/>
          <p:cNvSpPr txBox="1">
            <a:spLocks noChangeArrowheads="1"/>
          </p:cNvSpPr>
          <p:nvPr/>
        </p:nvSpPr>
        <p:spPr bwMode="auto">
          <a:xfrm>
            <a:off x="2859088" y="4098925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11284" name="Text Box 1044"/>
          <p:cNvSpPr txBox="1">
            <a:spLocks noChangeArrowheads="1"/>
          </p:cNvSpPr>
          <p:nvPr/>
        </p:nvSpPr>
        <p:spPr bwMode="auto">
          <a:xfrm>
            <a:off x="5986463" y="4097338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No</a:t>
            </a:r>
          </a:p>
        </p:txBody>
      </p:sp>
      <p:sp>
        <p:nvSpPr>
          <p:cNvPr id="11285" name="Text Box 1045"/>
          <p:cNvSpPr txBox="1">
            <a:spLocks noChangeArrowheads="1"/>
          </p:cNvSpPr>
          <p:nvPr/>
        </p:nvSpPr>
        <p:spPr bwMode="auto">
          <a:xfrm>
            <a:off x="1752600" y="5181600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11286" name="Text Box 1046"/>
          <p:cNvSpPr txBox="1">
            <a:spLocks noChangeArrowheads="1"/>
          </p:cNvSpPr>
          <p:nvPr/>
        </p:nvSpPr>
        <p:spPr bwMode="auto">
          <a:xfrm>
            <a:off x="3505200" y="5181600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No</a:t>
            </a:r>
          </a:p>
        </p:txBody>
      </p:sp>
      <p:sp>
        <p:nvSpPr>
          <p:cNvPr id="11287" name="Text Box 1047"/>
          <p:cNvSpPr txBox="1">
            <a:spLocks noChangeArrowheads="1"/>
          </p:cNvSpPr>
          <p:nvPr/>
        </p:nvSpPr>
        <p:spPr bwMode="auto">
          <a:xfrm>
            <a:off x="5105400" y="5181600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11288" name="Text Box 1048"/>
          <p:cNvSpPr txBox="1">
            <a:spLocks noChangeArrowheads="1"/>
          </p:cNvSpPr>
          <p:nvPr/>
        </p:nvSpPr>
        <p:spPr bwMode="auto">
          <a:xfrm>
            <a:off x="7127875" y="5181600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No</a:t>
            </a:r>
          </a:p>
        </p:txBody>
      </p:sp>
      <p:sp>
        <p:nvSpPr>
          <p:cNvPr id="11289" name="Date Placeholder 2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8D6A98-1DCF-E74F-80A6-EE9428AB5AA6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Proper Binary Trees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239000" cy="2590800"/>
          </a:xfrm>
        </p:spPr>
        <p:txBody>
          <a:bodyPr/>
          <a:lstStyle/>
          <a:p>
            <a:pPr eaLnBrk="1" hangingPunct="1"/>
            <a:r>
              <a:rPr lang="en-US" sz="2400" dirty="0"/>
              <a:t>Each internal node has exactly 2 children</a:t>
            </a:r>
            <a:endParaRPr lang="en-US" sz="2000" dirty="0">
              <a:latin typeface="Tahoma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10B00A-AD64-7845-991F-C832C5C9E3BA}"/>
              </a:ext>
            </a:extLst>
          </p:cNvPr>
          <p:cNvGrpSpPr/>
          <p:nvPr/>
        </p:nvGrpSpPr>
        <p:grpSpPr>
          <a:xfrm>
            <a:off x="1356936" y="3444082"/>
            <a:ext cx="2667000" cy="1600200"/>
            <a:chOff x="990600" y="4419600"/>
            <a:chExt cx="2667000" cy="1600200"/>
          </a:xfrm>
        </p:grpSpPr>
        <p:sp>
          <p:nvSpPr>
            <p:cNvPr id="12295" name="Oval 6"/>
            <p:cNvSpPr>
              <a:spLocks noChangeArrowheads="1"/>
            </p:cNvSpPr>
            <p:nvPr/>
          </p:nvSpPr>
          <p:spPr bwMode="auto">
            <a:xfrm>
              <a:off x="2133600" y="44196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2296" name="Oval 7"/>
            <p:cNvSpPr>
              <a:spLocks noChangeArrowheads="1"/>
            </p:cNvSpPr>
            <p:nvPr/>
          </p:nvSpPr>
          <p:spPr bwMode="auto">
            <a:xfrm>
              <a:off x="2895600" y="50292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12297" name="Oval 8"/>
            <p:cNvSpPr>
              <a:spLocks noChangeArrowheads="1"/>
            </p:cNvSpPr>
            <p:nvPr/>
          </p:nvSpPr>
          <p:spPr bwMode="auto">
            <a:xfrm>
              <a:off x="1371600" y="50292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990600" y="56388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Rectangle 13"/>
            <p:cNvSpPr>
              <a:spLocks noChangeArrowheads="1"/>
            </p:cNvSpPr>
            <p:nvPr/>
          </p:nvSpPr>
          <p:spPr bwMode="auto">
            <a:xfrm>
              <a:off x="2514600" y="56388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Rectangle 14"/>
            <p:cNvSpPr>
              <a:spLocks noChangeArrowheads="1"/>
            </p:cNvSpPr>
            <p:nvPr/>
          </p:nvSpPr>
          <p:spPr bwMode="auto">
            <a:xfrm>
              <a:off x="3276600" y="56388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01" name="AutoShape 15"/>
            <p:cNvCxnSpPr>
              <a:cxnSpLocks noChangeShapeType="1"/>
              <a:stCxn id="12295" idx="3"/>
              <a:endCxn id="12297" idx="7"/>
            </p:cNvCxnSpPr>
            <p:nvPr/>
          </p:nvCxnSpPr>
          <p:spPr bwMode="auto">
            <a:xfrm flipH="1">
              <a:off x="1697038" y="4754563"/>
              <a:ext cx="492125" cy="3206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02" name="AutoShape 16"/>
            <p:cNvCxnSpPr>
              <a:cxnSpLocks noChangeShapeType="1"/>
              <a:stCxn id="12296" idx="1"/>
              <a:endCxn id="12295" idx="5"/>
            </p:cNvCxnSpPr>
            <p:nvPr/>
          </p:nvCxnSpPr>
          <p:spPr bwMode="auto">
            <a:xfrm flipH="1" flipV="1">
              <a:off x="2459038" y="4754563"/>
              <a:ext cx="492125" cy="3206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03" name="AutoShape 17"/>
            <p:cNvCxnSpPr>
              <a:cxnSpLocks noChangeShapeType="1"/>
              <a:stCxn id="12300" idx="0"/>
              <a:endCxn id="12296" idx="5"/>
            </p:cNvCxnSpPr>
            <p:nvPr/>
          </p:nvCxnSpPr>
          <p:spPr bwMode="auto">
            <a:xfrm flipH="1" flipV="1">
              <a:off x="3221038" y="5364163"/>
              <a:ext cx="246062" cy="2651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04" name="AutoShape 18"/>
            <p:cNvCxnSpPr>
              <a:cxnSpLocks noChangeShapeType="1"/>
              <a:stCxn id="12299" idx="0"/>
              <a:endCxn id="12296" idx="3"/>
            </p:cNvCxnSpPr>
            <p:nvPr/>
          </p:nvCxnSpPr>
          <p:spPr bwMode="auto">
            <a:xfrm flipV="1">
              <a:off x="2705100" y="5364163"/>
              <a:ext cx="246063" cy="2651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05" name="AutoShape 21"/>
            <p:cNvCxnSpPr>
              <a:cxnSpLocks noChangeShapeType="1"/>
              <a:stCxn id="12298" idx="0"/>
              <a:endCxn id="12297" idx="3"/>
            </p:cNvCxnSpPr>
            <p:nvPr/>
          </p:nvCxnSpPr>
          <p:spPr bwMode="auto">
            <a:xfrm flipV="1">
              <a:off x="1181100" y="5364163"/>
              <a:ext cx="246063" cy="2651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06" name="AutoShape 22"/>
            <p:cNvCxnSpPr>
              <a:cxnSpLocks noChangeShapeType="1"/>
              <a:stCxn id="12307" idx="0"/>
              <a:endCxn id="12297" idx="5"/>
            </p:cNvCxnSpPr>
            <p:nvPr/>
          </p:nvCxnSpPr>
          <p:spPr bwMode="auto">
            <a:xfrm flipH="1" flipV="1">
              <a:off x="1697038" y="5364163"/>
              <a:ext cx="246062" cy="2651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2307" name="Rectangle 23"/>
            <p:cNvSpPr>
              <a:spLocks noChangeArrowheads="1"/>
            </p:cNvSpPr>
            <p:nvPr/>
          </p:nvSpPr>
          <p:spPr bwMode="auto">
            <a:xfrm>
              <a:off x="1752600" y="56388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308" name="Group 38"/>
          <p:cNvGrpSpPr>
            <a:grpSpLocks/>
          </p:cNvGrpSpPr>
          <p:nvPr/>
        </p:nvGrpSpPr>
        <p:grpSpPr bwMode="auto">
          <a:xfrm>
            <a:off x="5397500" y="3367882"/>
            <a:ext cx="2311400" cy="2286000"/>
            <a:chOff x="2064" y="2256"/>
            <a:chExt cx="1456" cy="1440"/>
          </a:xfrm>
        </p:grpSpPr>
        <p:sp>
          <p:nvSpPr>
            <p:cNvPr id="12310" name="Oval 24"/>
            <p:cNvSpPr>
              <a:spLocks noChangeArrowheads="1"/>
            </p:cNvSpPr>
            <p:nvPr/>
          </p:nvSpPr>
          <p:spPr bwMode="auto">
            <a:xfrm>
              <a:off x="2352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2311" name="Oval 25"/>
            <p:cNvSpPr>
              <a:spLocks noChangeArrowheads="1"/>
            </p:cNvSpPr>
            <p:nvPr/>
          </p:nvSpPr>
          <p:spPr bwMode="auto">
            <a:xfrm>
              <a:off x="2688" y="268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12312" name="Rectangle 26"/>
            <p:cNvSpPr>
              <a:spLocks noChangeArrowheads="1"/>
            </p:cNvSpPr>
            <p:nvPr/>
          </p:nvSpPr>
          <p:spPr bwMode="auto">
            <a:xfrm>
              <a:off x="2448" y="3072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13" name="AutoShape 28"/>
            <p:cNvCxnSpPr>
              <a:cxnSpLocks noChangeShapeType="1"/>
              <a:stCxn id="12311" idx="1"/>
              <a:endCxn id="12310" idx="5"/>
            </p:cNvCxnSpPr>
            <p:nvPr/>
          </p:nvCxnSpPr>
          <p:spPr bwMode="auto">
            <a:xfrm flipH="1" flipV="1">
              <a:off x="2557" y="2467"/>
              <a:ext cx="166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14" name="AutoShape 29"/>
            <p:cNvCxnSpPr>
              <a:cxnSpLocks noChangeShapeType="1"/>
              <a:stCxn id="12318" idx="1"/>
              <a:endCxn id="12311" idx="5"/>
            </p:cNvCxnSpPr>
            <p:nvPr/>
          </p:nvCxnSpPr>
          <p:spPr bwMode="auto">
            <a:xfrm flipH="1" flipV="1">
              <a:off x="2893" y="2899"/>
              <a:ext cx="158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15" name="AutoShape 30"/>
            <p:cNvCxnSpPr>
              <a:cxnSpLocks noChangeShapeType="1"/>
              <a:stCxn id="12312" idx="0"/>
              <a:endCxn id="12311" idx="3"/>
            </p:cNvCxnSpPr>
            <p:nvPr/>
          </p:nvCxnSpPr>
          <p:spPr bwMode="auto">
            <a:xfrm flipV="1">
              <a:off x="2568" y="2899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2316" name="Rectangle 31"/>
            <p:cNvSpPr>
              <a:spLocks noChangeArrowheads="1"/>
            </p:cNvSpPr>
            <p:nvPr/>
          </p:nvSpPr>
          <p:spPr bwMode="auto">
            <a:xfrm>
              <a:off x="2064" y="2688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17" name="AutoShape 32"/>
            <p:cNvCxnSpPr>
              <a:cxnSpLocks noChangeShapeType="1"/>
              <a:stCxn id="12316" idx="0"/>
              <a:endCxn id="12310" idx="3"/>
            </p:cNvCxnSpPr>
            <p:nvPr/>
          </p:nvCxnSpPr>
          <p:spPr bwMode="auto">
            <a:xfrm flipV="1">
              <a:off x="2184" y="2467"/>
              <a:ext cx="203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2318" name="Oval 33"/>
            <p:cNvSpPr>
              <a:spLocks noChangeArrowheads="1"/>
            </p:cNvSpPr>
            <p:nvPr/>
          </p:nvSpPr>
          <p:spPr bwMode="auto">
            <a:xfrm>
              <a:off x="3016" y="307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12319" name="Rectangle 34"/>
            <p:cNvSpPr>
              <a:spLocks noChangeArrowheads="1"/>
            </p:cNvSpPr>
            <p:nvPr/>
          </p:nvSpPr>
          <p:spPr bwMode="auto">
            <a:xfrm>
              <a:off x="2784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0" name="Rectangle 35"/>
            <p:cNvSpPr>
              <a:spLocks noChangeArrowheads="1"/>
            </p:cNvSpPr>
            <p:nvPr/>
          </p:nvSpPr>
          <p:spPr bwMode="auto">
            <a:xfrm>
              <a:off x="3280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21" name="AutoShape 36"/>
            <p:cNvCxnSpPr>
              <a:cxnSpLocks noChangeShapeType="1"/>
              <a:stCxn id="12320" idx="0"/>
              <a:endCxn id="12318" idx="5"/>
            </p:cNvCxnSpPr>
            <p:nvPr/>
          </p:nvCxnSpPr>
          <p:spPr bwMode="auto">
            <a:xfrm flipH="1" flipV="1">
              <a:off x="3221" y="3283"/>
              <a:ext cx="179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22" name="AutoShape 37"/>
            <p:cNvCxnSpPr>
              <a:cxnSpLocks noChangeShapeType="1"/>
              <a:stCxn id="12319" idx="0"/>
              <a:endCxn id="12318" idx="3"/>
            </p:cNvCxnSpPr>
            <p:nvPr/>
          </p:nvCxnSpPr>
          <p:spPr bwMode="auto">
            <a:xfrm flipV="1">
              <a:off x="2904" y="3283"/>
              <a:ext cx="147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2309" name="Date Placeholder 3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855B1DA-A1E9-2549-8CFA-AF1CE2F9817A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Abstract Data Type (ADT)</a:t>
            </a:r>
            <a:endParaRPr lang="en-US" dirty="0">
              <a:latin typeface="Tahoma" charset="0"/>
            </a:endParaRP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848600" cy="4114800"/>
          </a:xfrm>
        </p:spPr>
        <p:txBody>
          <a:bodyPr/>
          <a:lstStyle/>
          <a:p>
            <a:pPr eaLnBrk="1" hangingPunct="1"/>
            <a:r>
              <a:rPr lang="en-US" sz="2000" dirty="0"/>
              <a:t>An abstract data type (ADT) is an abstraction of a data structure 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An ADT specifies</a:t>
            </a:r>
            <a:r>
              <a:rPr lang="en-US" sz="2000" dirty="0">
                <a:latin typeface="Tahoma" charset="0"/>
              </a:rPr>
              <a:t>:</a:t>
            </a:r>
          </a:p>
          <a:p>
            <a:pPr lvl="1" eaLnBrk="1" hangingPunct="1"/>
            <a:r>
              <a:rPr lang="en-US" sz="1800" dirty="0"/>
              <a:t>Data stored </a:t>
            </a:r>
          </a:p>
          <a:p>
            <a:pPr lvl="1" eaLnBrk="1" hangingPunct="1"/>
            <a:r>
              <a:rPr lang="en-US" sz="1800" dirty="0"/>
              <a:t>Operations on the data </a:t>
            </a:r>
          </a:p>
          <a:p>
            <a:pPr lvl="1" eaLnBrk="1" hangingPunct="1"/>
            <a:r>
              <a:rPr lang="en-US" sz="1800" dirty="0"/>
              <a:t>Error conditions associated with operations</a:t>
            </a:r>
          </a:p>
          <a:p>
            <a:pPr lvl="1" eaLnBrk="1" hangingPunct="1"/>
            <a:endParaRPr lang="en-US" sz="1800" dirty="0"/>
          </a:p>
          <a:p>
            <a:pPr eaLnBrk="1" hangingPunct="1"/>
            <a:r>
              <a:rPr lang="en-US" sz="2000" dirty="0">
                <a:latin typeface="Tahoma" charset="0"/>
              </a:rPr>
              <a:t>Linear ADT: the elements form a sequence. Examples: Array ADT, List ADT, Queue ADT</a:t>
            </a:r>
          </a:p>
          <a:p>
            <a:pPr eaLnBrk="1" hangingPunct="1"/>
            <a:endParaRPr lang="en-US" sz="2000" dirty="0">
              <a:latin typeface="Tahoma" charset="0"/>
            </a:endParaRPr>
          </a:p>
          <a:p>
            <a:pPr eaLnBrk="1" hangingPunct="1"/>
            <a:r>
              <a:rPr lang="en-US" sz="2000" dirty="0">
                <a:latin typeface="Tahoma" charset="0"/>
              </a:rPr>
              <a:t>Non-linear ADT: elements do not form a sequence. Example: </a:t>
            </a:r>
            <a:r>
              <a:rPr lang="en-US" sz="2000" b="1" dirty="0">
                <a:latin typeface="Tahoma" charset="0"/>
              </a:rPr>
              <a:t>Trees</a:t>
            </a:r>
          </a:p>
        </p:txBody>
      </p:sp>
      <p:sp>
        <p:nvSpPr>
          <p:cNvPr id="4103" name="Date Placeholder 2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  <p:extLst>
      <p:ext uri="{BB962C8B-B14F-4D97-AF65-F5344CB8AC3E}">
        <p14:creationId xmlns:p14="http://schemas.microsoft.com/office/powerpoint/2010/main" val="3968293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8D6A98-1DCF-E74F-80A6-EE9428AB5AA6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Properties of Proper Binary Trees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962400" cy="25908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Notation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i="1" dirty="0">
                <a:latin typeface="Times New Roman" charset="0"/>
              </a:rPr>
              <a:t>n	</a:t>
            </a:r>
            <a:r>
              <a:rPr lang="en-US" sz="2000" dirty="0">
                <a:latin typeface="Tahoma" charset="0"/>
              </a:rPr>
              <a:t>number of nodes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i="1" dirty="0">
                <a:latin typeface="Times New Roman" charset="0"/>
              </a:rPr>
              <a:t>e	</a:t>
            </a:r>
            <a:r>
              <a:rPr lang="en-US" sz="2000" dirty="0">
                <a:latin typeface="Tahoma" charset="0"/>
              </a:rPr>
              <a:t>number of external nodes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i="1" dirty="0" err="1">
                <a:latin typeface="Times New Roman" charset="0"/>
              </a:rPr>
              <a:t>i</a:t>
            </a:r>
            <a:r>
              <a:rPr lang="en-US" sz="2000" b="1" i="1" dirty="0">
                <a:latin typeface="Times New Roman" charset="0"/>
              </a:rPr>
              <a:t>	</a:t>
            </a:r>
            <a:r>
              <a:rPr lang="en-US" sz="2000" dirty="0">
                <a:latin typeface="Tahoma" charset="0"/>
              </a:rPr>
              <a:t>number of internal nodes</a:t>
            </a:r>
          </a:p>
          <a:p>
            <a:pPr lvl="1" eaLnBrk="1" hangingPunct="1">
              <a:buNone/>
            </a:pPr>
            <a:r>
              <a:rPr lang="en-US" sz="2000" b="1" i="1" dirty="0">
                <a:latin typeface="Times New Roman" charset="0"/>
              </a:rPr>
              <a:t>h	</a:t>
            </a:r>
            <a:r>
              <a:rPr lang="en-US" sz="2000" dirty="0">
                <a:latin typeface="Tahoma" charset="0"/>
              </a:rPr>
              <a:t>height(</a:t>
            </a:r>
            <a:r>
              <a:rPr lang="en-US" sz="2000" dirty="0"/>
              <a:t>maximum depth of a node)</a:t>
            </a:r>
            <a:endParaRPr lang="en-US" sz="2000" dirty="0">
              <a:latin typeface="Tahoma" charset="0"/>
            </a:endParaRPr>
          </a:p>
        </p:txBody>
      </p:sp>
      <p:sp>
        <p:nvSpPr>
          <p:cNvPr id="12294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334000" y="1676400"/>
            <a:ext cx="3429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/>
              <a:t>Properties: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e </a:t>
            </a:r>
            <a:r>
              <a:rPr lang="en-US" b="1">
                <a:latin typeface="Symbol" charset="0"/>
              </a:rPr>
              <a:t>=</a:t>
            </a:r>
            <a:r>
              <a:rPr lang="en-US" b="1" i="1">
                <a:latin typeface="Times New Roman" charset="0"/>
              </a:rPr>
              <a:t> i </a:t>
            </a:r>
            <a:r>
              <a:rPr lang="en-US" b="1">
                <a:latin typeface="Symbol" charset="0"/>
              </a:rPr>
              <a:t>+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n </a:t>
            </a:r>
            <a:r>
              <a:rPr lang="en-US" b="1">
                <a:latin typeface="Symbol" charset="0"/>
              </a:rPr>
              <a:t>=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2</a:t>
            </a:r>
            <a:r>
              <a:rPr lang="en-US" b="1" i="1">
                <a:latin typeface="Times New Roman" charset="0"/>
              </a:rPr>
              <a:t>e </a:t>
            </a:r>
            <a:r>
              <a:rPr lang="en-US" b="1">
                <a:latin typeface="Symbol" charset="0"/>
              </a:rPr>
              <a:t>-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h </a:t>
            </a:r>
            <a:r>
              <a:rPr lang="en-US" b="1">
                <a:latin typeface="Symbol" charset="0"/>
                <a:sym typeface="Symbol" charset="0"/>
              </a:rPr>
              <a:t> </a:t>
            </a:r>
            <a:r>
              <a:rPr lang="en-US" b="1" i="1">
                <a:latin typeface="Times New Roman" charset="0"/>
              </a:rPr>
              <a:t>i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h </a:t>
            </a:r>
            <a:r>
              <a:rPr lang="en-US" b="1">
                <a:latin typeface="Symbol" charset="0"/>
                <a:sym typeface="Symbol" charset="0"/>
              </a:rPr>
              <a:t> </a:t>
            </a:r>
            <a:r>
              <a:rPr lang="en-US">
                <a:latin typeface="Times New Roman" charset="0"/>
              </a:rPr>
              <a:t>(</a:t>
            </a:r>
            <a:r>
              <a:rPr lang="en-US" b="1" i="1">
                <a:latin typeface="Times New Roman" charset="0"/>
              </a:rPr>
              <a:t>n </a:t>
            </a:r>
            <a:r>
              <a:rPr lang="en-US" b="1">
                <a:latin typeface="Symbol" charset="0"/>
              </a:rPr>
              <a:t>-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1)</a:t>
            </a:r>
            <a:r>
              <a:rPr lang="en-US" b="1">
                <a:latin typeface="Symbol" charset="0"/>
              </a:rPr>
              <a:t>/</a:t>
            </a:r>
            <a:r>
              <a:rPr lang="en-US">
                <a:latin typeface="Times New Roman" charset="0"/>
              </a:rPr>
              <a:t>2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e </a:t>
            </a:r>
            <a:r>
              <a:rPr lang="en-US" b="1">
                <a:latin typeface="Symbol" charset="0"/>
                <a:sym typeface="Symbol" charset="0"/>
              </a:rPr>
              <a:t>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2</a:t>
            </a:r>
            <a:r>
              <a:rPr lang="en-US" b="1" i="1" baseline="30000">
                <a:latin typeface="Times New Roman" charset="0"/>
              </a:rPr>
              <a:t>h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h </a:t>
            </a:r>
            <a:r>
              <a:rPr lang="en-US" b="1">
                <a:latin typeface="Symbol" charset="0"/>
                <a:sym typeface="Symbol" charset="0"/>
              </a:rPr>
              <a:t>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log</a:t>
            </a:r>
            <a:r>
              <a:rPr lang="en-US" baseline="-25000">
                <a:latin typeface="Times New Roman" charset="0"/>
              </a:rPr>
              <a:t>2</a:t>
            </a:r>
            <a:r>
              <a:rPr lang="en-US">
                <a:latin typeface="Times New Roman" charset="0"/>
              </a:rPr>
              <a:t> </a:t>
            </a:r>
            <a:r>
              <a:rPr lang="en-US" b="1" i="1">
                <a:latin typeface="Times New Roman" charset="0"/>
              </a:rPr>
              <a:t>e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h </a:t>
            </a:r>
            <a:r>
              <a:rPr lang="en-US" b="1">
                <a:latin typeface="Symbol" charset="0"/>
                <a:sym typeface="Symbol" charset="0"/>
              </a:rPr>
              <a:t>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log</a:t>
            </a:r>
            <a:r>
              <a:rPr lang="en-US" baseline="-25000">
                <a:latin typeface="Times New Roman" charset="0"/>
              </a:rPr>
              <a:t>2</a:t>
            </a:r>
            <a:r>
              <a:rPr lang="en-US">
                <a:latin typeface="Times New Roman" charset="0"/>
              </a:rPr>
              <a:t> (</a:t>
            </a:r>
            <a:r>
              <a:rPr lang="en-US" b="1" i="1">
                <a:latin typeface="Times New Roman" charset="0"/>
              </a:rPr>
              <a:t>n </a:t>
            </a:r>
            <a:r>
              <a:rPr lang="en-US" b="1">
                <a:latin typeface="Symbol" charset="0"/>
              </a:rPr>
              <a:t>+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1)</a:t>
            </a:r>
            <a:r>
              <a:rPr lang="en-US" b="1" i="1">
                <a:latin typeface="Times New Roman" charset="0"/>
              </a:rPr>
              <a:t> </a:t>
            </a:r>
            <a:r>
              <a:rPr lang="en-US" b="1">
                <a:latin typeface="Symbol" charset="0"/>
              </a:rPr>
              <a:t>-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</a:t>
            </a:r>
            <a:endParaRPr lang="en-US" baseline="30000">
              <a:latin typeface="Times New Roman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endParaRPr lang="en-US" sz="2800">
              <a:latin typeface="Times New Roman" charset="0"/>
            </a:endParaRPr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2133600" y="44196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>
              <a:latin typeface="Symbol" charset="0"/>
            </a:endParaRPr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2895600" y="50292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>
              <a:latin typeface="Symbol" charset="0"/>
              <a:sym typeface="Symbol" charset="0"/>
            </a:endParaRPr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1371600" y="50292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>
              <a:latin typeface="Symbol" charset="0"/>
            </a:endParaRP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990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2514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3276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01" name="AutoShape 15"/>
          <p:cNvCxnSpPr>
            <a:cxnSpLocks noChangeShapeType="1"/>
            <a:stCxn id="12295" idx="3"/>
            <a:endCxn id="12297" idx="7"/>
          </p:cNvCxnSpPr>
          <p:nvPr/>
        </p:nvCxnSpPr>
        <p:spPr bwMode="auto">
          <a:xfrm flipH="1">
            <a:off x="1697038" y="4754563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2" name="AutoShape 16"/>
          <p:cNvCxnSpPr>
            <a:cxnSpLocks noChangeShapeType="1"/>
            <a:stCxn id="12296" idx="1"/>
            <a:endCxn id="12295" idx="5"/>
          </p:cNvCxnSpPr>
          <p:nvPr/>
        </p:nvCxnSpPr>
        <p:spPr bwMode="auto">
          <a:xfrm flipH="1" flipV="1">
            <a:off x="2459038" y="4754563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3" name="AutoShape 17"/>
          <p:cNvCxnSpPr>
            <a:cxnSpLocks noChangeShapeType="1"/>
            <a:stCxn id="12300" idx="0"/>
            <a:endCxn id="12296" idx="5"/>
          </p:cNvCxnSpPr>
          <p:nvPr/>
        </p:nvCxnSpPr>
        <p:spPr bwMode="auto">
          <a:xfrm flipH="1" flipV="1">
            <a:off x="3221038" y="5364163"/>
            <a:ext cx="24606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4" name="AutoShape 18"/>
          <p:cNvCxnSpPr>
            <a:cxnSpLocks noChangeShapeType="1"/>
            <a:stCxn id="12299" idx="0"/>
            <a:endCxn id="12296" idx="3"/>
          </p:cNvCxnSpPr>
          <p:nvPr/>
        </p:nvCxnSpPr>
        <p:spPr bwMode="auto">
          <a:xfrm flipV="1">
            <a:off x="2705100" y="5364163"/>
            <a:ext cx="24606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5" name="AutoShape 21"/>
          <p:cNvCxnSpPr>
            <a:cxnSpLocks noChangeShapeType="1"/>
            <a:stCxn id="12298" idx="0"/>
            <a:endCxn id="12297" idx="3"/>
          </p:cNvCxnSpPr>
          <p:nvPr/>
        </p:nvCxnSpPr>
        <p:spPr bwMode="auto">
          <a:xfrm flipV="1">
            <a:off x="1181100" y="5364163"/>
            <a:ext cx="24606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6" name="AutoShape 22"/>
          <p:cNvCxnSpPr>
            <a:cxnSpLocks noChangeShapeType="1"/>
            <a:stCxn id="12307" idx="0"/>
            <a:endCxn id="12297" idx="5"/>
          </p:cNvCxnSpPr>
          <p:nvPr/>
        </p:nvCxnSpPr>
        <p:spPr bwMode="auto">
          <a:xfrm flipH="1" flipV="1">
            <a:off x="1697038" y="5364163"/>
            <a:ext cx="24606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307" name="Rectangle 23"/>
          <p:cNvSpPr>
            <a:spLocks noChangeArrowheads="1"/>
          </p:cNvSpPr>
          <p:nvPr/>
        </p:nvSpPr>
        <p:spPr bwMode="auto">
          <a:xfrm>
            <a:off x="1752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Date Placeholder 3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  <p:extLst>
      <p:ext uri="{BB962C8B-B14F-4D97-AF65-F5344CB8AC3E}">
        <p14:creationId xmlns:p14="http://schemas.microsoft.com/office/powerpoint/2010/main" val="4255560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8D6A98-1DCF-E74F-80A6-EE9428AB5AA6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Properties of Proper Binary Trees</a:t>
            </a:r>
          </a:p>
        </p:txBody>
      </p:sp>
      <p:sp>
        <p:nvSpPr>
          <p:cNvPr id="12294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09600" y="1676400"/>
            <a:ext cx="8153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dirty="0"/>
              <a:t>Properties: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 dirty="0">
                <a:latin typeface="Times New Roman" charset="0"/>
              </a:rPr>
              <a:t>e </a:t>
            </a:r>
            <a:r>
              <a:rPr lang="en-US" b="1" dirty="0">
                <a:latin typeface="Symbol" charset="0"/>
              </a:rPr>
              <a:t>=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b="1" i="1" dirty="0" err="1">
                <a:latin typeface="Times New Roman" charset="0"/>
              </a:rPr>
              <a:t>i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b="1" dirty="0">
                <a:latin typeface="Symbol" charset="0"/>
              </a:rPr>
              <a:t>+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1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endParaRPr lang="en-US" dirty="0">
              <a:latin typeface="Times New Roman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 dirty="0">
                <a:latin typeface="Times New Roman" charset="0"/>
              </a:rPr>
              <a:t>n </a:t>
            </a:r>
            <a:r>
              <a:rPr lang="en-US" b="1" dirty="0">
                <a:latin typeface="Symbol" charset="0"/>
              </a:rPr>
              <a:t>=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b="1" i="1" dirty="0" err="1">
                <a:latin typeface="Times New Roman" charset="0"/>
              </a:rPr>
              <a:t>e+i</a:t>
            </a:r>
            <a:r>
              <a:rPr lang="en-US" b="1" i="1" dirty="0">
                <a:latin typeface="Times New Roman" charset="0"/>
              </a:rPr>
              <a:t> = </a:t>
            </a:r>
            <a:r>
              <a:rPr lang="en-US" dirty="0">
                <a:latin typeface="Times New Roman" charset="0"/>
              </a:rPr>
              <a:t>2</a:t>
            </a:r>
            <a:r>
              <a:rPr lang="en-US" b="1" i="1" dirty="0">
                <a:latin typeface="Times New Roman" charset="0"/>
              </a:rPr>
              <a:t>e </a:t>
            </a:r>
            <a:r>
              <a:rPr lang="en-US" b="1" dirty="0">
                <a:latin typeface="Symbol" charset="0"/>
              </a:rPr>
              <a:t>–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1</a:t>
            </a:r>
            <a:r>
              <a:rPr lang="en-US" b="1" i="1" dirty="0">
                <a:latin typeface="Times New Roman" charset="0"/>
              </a:rPr>
              <a:t> = </a:t>
            </a:r>
            <a:r>
              <a:rPr lang="en-US" dirty="0">
                <a:latin typeface="Times New Roman" charset="0"/>
              </a:rPr>
              <a:t>2</a:t>
            </a:r>
            <a:r>
              <a:rPr lang="en-US" b="1" i="1" dirty="0">
                <a:latin typeface="Times New Roman" charset="0"/>
              </a:rPr>
              <a:t>i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dirty="0">
                <a:latin typeface="Symbol" charset="0"/>
              </a:rPr>
              <a:t>+ </a:t>
            </a:r>
            <a:r>
              <a:rPr lang="en-US" dirty="0">
                <a:latin typeface="Times New Roman" charset="0"/>
              </a:rPr>
              <a:t>1 </a:t>
            </a: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endParaRPr lang="en-US" sz="2800" dirty="0">
              <a:latin typeface="Times New Roman" charset="0"/>
            </a:endParaRPr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2133600" y="44196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>
              <a:latin typeface="Symbol" charset="0"/>
            </a:endParaRPr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2895600" y="50292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>
              <a:latin typeface="Symbol" charset="0"/>
              <a:sym typeface="Symbol" charset="0"/>
            </a:endParaRPr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1371600" y="50292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>
              <a:latin typeface="Symbol" charset="0"/>
            </a:endParaRP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990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2514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3276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01" name="AutoShape 15"/>
          <p:cNvCxnSpPr>
            <a:cxnSpLocks noChangeShapeType="1"/>
            <a:stCxn id="12295" idx="3"/>
            <a:endCxn id="12297" idx="7"/>
          </p:cNvCxnSpPr>
          <p:nvPr/>
        </p:nvCxnSpPr>
        <p:spPr bwMode="auto">
          <a:xfrm flipH="1">
            <a:off x="1697038" y="4754563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2" name="AutoShape 16"/>
          <p:cNvCxnSpPr>
            <a:cxnSpLocks noChangeShapeType="1"/>
            <a:stCxn id="12296" idx="1"/>
            <a:endCxn id="12295" idx="5"/>
          </p:cNvCxnSpPr>
          <p:nvPr/>
        </p:nvCxnSpPr>
        <p:spPr bwMode="auto">
          <a:xfrm flipH="1" flipV="1">
            <a:off x="2459038" y="4754563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3" name="AutoShape 17"/>
          <p:cNvCxnSpPr>
            <a:cxnSpLocks noChangeShapeType="1"/>
            <a:stCxn id="12300" idx="0"/>
            <a:endCxn id="12296" idx="5"/>
          </p:cNvCxnSpPr>
          <p:nvPr/>
        </p:nvCxnSpPr>
        <p:spPr bwMode="auto">
          <a:xfrm flipH="1" flipV="1">
            <a:off x="3221038" y="5364163"/>
            <a:ext cx="24606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4" name="AutoShape 18"/>
          <p:cNvCxnSpPr>
            <a:cxnSpLocks noChangeShapeType="1"/>
            <a:stCxn id="12299" idx="0"/>
            <a:endCxn id="12296" idx="3"/>
          </p:cNvCxnSpPr>
          <p:nvPr/>
        </p:nvCxnSpPr>
        <p:spPr bwMode="auto">
          <a:xfrm flipV="1">
            <a:off x="2705100" y="5364163"/>
            <a:ext cx="24606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5" name="AutoShape 21"/>
          <p:cNvCxnSpPr>
            <a:cxnSpLocks noChangeShapeType="1"/>
            <a:stCxn id="12298" idx="0"/>
            <a:endCxn id="12297" idx="3"/>
          </p:cNvCxnSpPr>
          <p:nvPr/>
        </p:nvCxnSpPr>
        <p:spPr bwMode="auto">
          <a:xfrm flipV="1">
            <a:off x="1181100" y="5364163"/>
            <a:ext cx="24606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6" name="AutoShape 22"/>
          <p:cNvCxnSpPr>
            <a:cxnSpLocks noChangeShapeType="1"/>
            <a:stCxn id="12307" idx="0"/>
            <a:endCxn id="12297" idx="5"/>
          </p:cNvCxnSpPr>
          <p:nvPr/>
        </p:nvCxnSpPr>
        <p:spPr bwMode="auto">
          <a:xfrm flipH="1" flipV="1">
            <a:off x="1697038" y="5364163"/>
            <a:ext cx="24606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307" name="Rectangle 23"/>
          <p:cNvSpPr>
            <a:spLocks noChangeArrowheads="1"/>
          </p:cNvSpPr>
          <p:nvPr/>
        </p:nvSpPr>
        <p:spPr bwMode="auto">
          <a:xfrm>
            <a:off x="1752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308" name="Group 38"/>
          <p:cNvGrpSpPr>
            <a:grpSpLocks/>
          </p:cNvGrpSpPr>
          <p:nvPr/>
        </p:nvGrpSpPr>
        <p:grpSpPr bwMode="auto">
          <a:xfrm>
            <a:off x="3810000" y="3581400"/>
            <a:ext cx="2311400" cy="2286000"/>
            <a:chOff x="2064" y="2256"/>
            <a:chExt cx="1456" cy="1440"/>
          </a:xfrm>
        </p:grpSpPr>
        <p:sp>
          <p:nvSpPr>
            <p:cNvPr id="12310" name="Oval 24"/>
            <p:cNvSpPr>
              <a:spLocks noChangeArrowheads="1"/>
            </p:cNvSpPr>
            <p:nvPr/>
          </p:nvSpPr>
          <p:spPr bwMode="auto">
            <a:xfrm>
              <a:off x="2352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2311" name="Oval 25"/>
            <p:cNvSpPr>
              <a:spLocks noChangeArrowheads="1"/>
            </p:cNvSpPr>
            <p:nvPr/>
          </p:nvSpPr>
          <p:spPr bwMode="auto">
            <a:xfrm>
              <a:off x="2688" y="268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12312" name="Rectangle 26"/>
            <p:cNvSpPr>
              <a:spLocks noChangeArrowheads="1"/>
            </p:cNvSpPr>
            <p:nvPr/>
          </p:nvSpPr>
          <p:spPr bwMode="auto">
            <a:xfrm>
              <a:off x="2448" y="3072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13" name="AutoShape 28"/>
            <p:cNvCxnSpPr>
              <a:cxnSpLocks noChangeShapeType="1"/>
              <a:stCxn id="12311" idx="1"/>
              <a:endCxn id="12310" idx="5"/>
            </p:cNvCxnSpPr>
            <p:nvPr/>
          </p:nvCxnSpPr>
          <p:spPr bwMode="auto">
            <a:xfrm flipH="1" flipV="1">
              <a:off x="2557" y="2467"/>
              <a:ext cx="166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14" name="AutoShape 29"/>
            <p:cNvCxnSpPr>
              <a:cxnSpLocks noChangeShapeType="1"/>
              <a:stCxn id="12318" idx="1"/>
              <a:endCxn id="12311" idx="5"/>
            </p:cNvCxnSpPr>
            <p:nvPr/>
          </p:nvCxnSpPr>
          <p:spPr bwMode="auto">
            <a:xfrm flipH="1" flipV="1">
              <a:off x="2893" y="2899"/>
              <a:ext cx="158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15" name="AutoShape 30"/>
            <p:cNvCxnSpPr>
              <a:cxnSpLocks noChangeShapeType="1"/>
              <a:stCxn id="12312" idx="0"/>
              <a:endCxn id="12311" idx="3"/>
            </p:cNvCxnSpPr>
            <p:nvPr/>
          </p:nvCxnSpPr>
          <p:spPr bwMode="auto">
            <a:xfrm flipV="1">
              <a:off x="2568" y="2899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2316" name="Rectangle 31"/>
            <p:cNvSpPr>
              <a:spLocks noChangeArrowheads="1"/>
            </p:cNvSpPr>
            <p:nvPr/>
          </p:nvSpPr>
          <p:spPr bwMode="auto">
            <a:xfrm>
              <a:off x="2064" y="2688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17" name="AutoShape 32"/>
            <p:cNvCxnSpPr>
              <a:cxnSpLocks noChangeShapeType="1"/>
              <a:stCxn id="12316" idx="0"/>
              <a:endCxn id="12310" idx="3"/>
            </p:cNvCxnSpPr>
            <p:nvPr/>
          </p:nvCxnSpPr>
          <p:spPr bwMode="auto">
            <a:xfrm flipV="1">
              <a:off x="2184" y="2467"/>
              <a:ext cx="203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2318" name="Oval 33"/>
            <p:cNvSpPr>
              <a:spLocks noChangeArrowheads="1"/>
            </p:cNvSpPr>
            <p:nvPr/>
          </p:nvSpPr>
          <p:spPr bwMode="auto">
            <a:xfrm>
              <a:off x="3016" y="307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12319" name="Rectangle 34"/>
            <p:cNvSpPr>
              <a:spLocks noChangeArrowheads="1"/>
            </p:cNvSpPr>
            <p:nvPr/>
          </p:nvSpPr>
          <p:spPr bwMode="auto">
            <a:xfrm>
              <a:off x="2784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0" name="Rectangle 35"/>
            <p:cNvSpPr>
              <a:spLocks noChangeArrowheads="1"/>
            </p:cNvSpPr>
            <p:nvPr/>
          </p:nvSpPr>
          <p:spPr bwMode="auto">
            <a:xfrm>
              <a:off x="3280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21" name="AutoShape 36"/>
            <p:cNvCxnSpPr>
              <a:cxnSpLocks noChangeShapeType="1"/>
              <a:stCxn id="12320" idx="0"/>
              <a:endCxn id="12318" idx="5"/>
            </p:cNvCxnSpPr>
            <p:nvPr/>
          </p:nvCxnSpPr>
          <p:spPr bwMode="auto">
            <a:xfrm flipH="1" flipV="1">
              <a:off x="3221" y="3283"/>
              <a:ext cx="179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22" name="AutoShape 37"/>
            <p:cNvCxnSpPr>
              <a:cxnSpLocks noChangeShapeType="1"/>
              <a:stCxn id="12319" idx="0"/>
              <a:endCxn id="12318" idx="3"/>
            </p:cNvCxnSpPr>
            <p:nvPr/>
          </p:nvCxnSpPr>
          <p:spPr bwMode="auto">
            <a:xfrm flipV="1">
              <a:off x="2904" y="3283"/>
              <a:ext cx="147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2309" name="Date Placeholder 3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  <p:extLst>
      <p:ext uri="{BB962C8B-B14F-4D97-AF65-F5344CB8AC3E}">
        <p14:creationId xmlns:p14="http://schemas.microsoft.com/office/powerpoint/2010/main" val="2577932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8D6A98-1DCF-E74F-80A6-EE9428AB5AA6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Properties of Proper Binary Trees</a:t>
            </a:r>
          </a:p>
        </p:txBody>
      </p:sp>
      <p:sp>
        <p:nvSpPr>
          <p:cNvPr id="12294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09600" y="1682416"/>
            <a:ext cx="8305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dirty="0"/>
              <a:t>Properties: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 dirty="0">
                <a:latin typeface="Times New Roman" charset="0"/>
              </a:rPr>
              <a:t>h </a:t>
            </a:r>
            <a:r>
              <a:rPr lang="en-US" b="1" dirty="0">
                <a:latin typeface="Symbol" charset="0"/>
                <a:sym typeface="Symbol" charset="0"/>
              </a:rPr>
              <a:t> </a:t>
            </a:r>
            <a:r>
              <a:rPr lang="en-US" b="1" i="1" dirty="0" err="1">
                <a:latin typeface="Times New Roman" charset="0"/>
              </a:rPr>
              <a:t>i</a:t>
            </a:r>
            <a:endParaRPr lang="en-US" b="1" i="1" dirty="0">
              <a:latin typeface="Times New Roman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endParaRPr lang="en-US" b="1" i="1" dirty="0">
              <a:latin typeface="Times New Roman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 dirty="0">
                <a:latin typeface="Times New Roman" charset="0"/>
              </a:rPr>
              <a:t>h </a:t>
            </a:r>
            <a:r>
              <a:rPr lang="en-US" b="1" dirty="0">
                <a:latin typeface="Symbol" charset="0"/>
                <a:sym typeface="Symbol" charset="0"/>
              </a:rPr>
              <a:t> 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n </a:t>
            </a:r>
            <a:r>
              <a:rPr lang="en-US" b="1" dirty="0">
                <a:latin typeface="Symbol" charset="0"/>
              </a:rPr>
              <a:t>-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1)</a:t>
            </a:r>
            <a:r>
              <a:rPr lang="en-US" b="1" dirty="0">
                <a:latin typeface="Symbol" charset="0"/>
              </a:rPr>
              <a:t>/</a:t>
            </a:r>
            <a:r>
              <a:rPr lang="en-US" dirty="0">
                <a:latin typeface="Times New Roman" charset="0"/>
              </a:rPr>
              <a:t>2</a:t>
            </a: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endParaRPr lang="en-US" sz="2800" dirty="0">
              <a:latin typeface="Times New Roman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2BF1C5D-12F7-9D42-B95E-73ED1849EB63}"/>
              </a:ext>
            </a:extLst>
          </p:cNvPr>
          <p:cNvGrpSpPr/>
          <p:nvPr/>
        </p:nvGrpSpPr>
        <p:grpSpPr>
          <a:xfrm>
            <a:off x="1219200" y="3962400"/>
            <a:ext cx="2667000" cy="1600200"/>
            <a:chOff x="990600" y="4419600"/>
            <a:chExt cx="2667000" cy="1600200"/>
          </a:xfrm>
        </p:grpSpPr>
        <p:sp>
          <p:nvSpPr>
            <p:cNvPr id="12295" name="Oval 6"/>
            <p:cNvSpPr>
              <a:spLocks noChangeArrowheads="1"/>
            </p:cNvSpPr>
            <p:nvPr/>
          </p:nvSpPr>
          <p:spPr bwMode="auto">
            <a:xfrm>
              <a:off x="2133600" y="44196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2296" name="Oval 7"/>
            <p:cNvSpPr>
              <a:spLocks noChangeArrowheads="1"/>
            </p:cNvSpPr>
            <p:nvPr/>
          </p:nvSpPr>
          <p:spPr bwMode="auto">
            <a:xfrm>
              <a:off x="2895600" y="50292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12297" name="Oval 8"/>
            <p:cNvSpPr>
              <a:spLocks noChangeArrowheads="1"/>
            </p:cNvSpPr>
            <p:nvPr/>
          </p:nvSpPr>
          <p:spPr bwMode="auto">
            <a:xfrm>
              <a:off x="1371600" y="50292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990600" y="56388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Rectangle 13"/>
            <p:cNvSpPr>
              <a:spLocks noChangeArrowheads="1"/>
            </p:cNvSpPr>
            <p:nvPr/>
          </p:nvSpPr>
          <p:spPr bwMode="auto">
            <a:xfrm>
              <a:off x="2514600" y="56388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Rectangle 14"/>
            <p:cNvSpPr>
              <a:spLocks noChangeArrowheads="1"/>
            </p:cNvSpPr>
            <p:nvPr/>
          </p:nvSpPr>
          <p:spPr bwMode="auto">
            <a:xfrm>
              <a:off x="3276600" y="56388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01" name="AutoShape 15"/>
            <p:cNvCxnSpPr>
              <a:cxnSpLocks noChangeShapeType="1"/>
              <a:stCxn id="12295" idx="3"/>
              <a:endCxn id="12297" idx="7"/>
            </p:cNvCxnSpPr>
            <p:nvPr/>
          </p:nvCxnSpPr>
          <p:spPr bwMode="auto">
            <a:xfrm flipH="1">
              <a:off x="1697038" y="4754563"/>
              <a:ext cx="492125" cy="3206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02" name="AutoShape 16"/>
            <p:cNvCxnSpPr>
              <a:cxnSpLocks noChangeShapeType="1"/>
              <a:stCxn id="12296" idx="1"/>
              <a:endCxn id="12295" idx="5"/>
            </p:cNvCxnSpPr>
            <p:nvPr/>
          </p:nvCxnSpPr>
          <p:spPr bwMode="auto">
            <a:xfrm flipH="1" flipV="1">
              <a:off x="2459038" y="4754563"/>
              <a:ext cx="492125" cy="3206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03" name="AutoShape 17"/>
            <p:cNvCxnSpPr>
              <a:cxnSpLocks noChangeShapeType="1"/>
              <a:stCxn id="12300" idx="0"/>
              <a:endCxn id="12296" idx="5"/>
            </p:cNvCxnSpPr>
            <p:nvPr/>
          </p:nvCxnSpPr>
          <p:spPr bwMode="auto">
            <a:xfrm flipH="1" flipV="1">
              <a:off x="3221038" y="5364163"/>
              <a:ext cx="246062" cy="2651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04" name="AutoShape 18"/>
            <p:cNvCxnSpPr>
              <a:cxnSpLocks noChangeShapeType="1"/>
              <a:stCxn id="12299" idx="0"/>
              <a:endCxn id="12296" idx="3"/>
            </p:cNvCxnSpPr>
            <p:nvPr/>
          </p:nvCxnSpPr>
          <p:spPr bwMode="auto">
            <a:xfrm flipV="1">
              <a:off x="2705100" y="5364163"/>
              <a:ext cx="246063" cy="2651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05" name="AutoShape 21"/>
            <p:cNvCxnSpPr>
              <a:cxnSpLocks noChangeShapeType="1"/>
              <a:stCxn id="12298" idx="0"/>
              <a:endCxn id="12297" idx="3"/>
            </p:cNvCxnSpPr>
            <p:nvPr/>
          </p:nvCxnSpPr>
          <p:spPr bwMode="auto">
            <a:xfrm flipV="1">
              <a:off x="1181100" y="5364163"/>
              <a:ext cx="246063" cy="2651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06" name="AutoShape 22"/>
            <p:cNvCxnSpPr>
              <a:cxnSpLocks noChangeShapeType="1"/>
              <a:stCxn id="12307" idx="0"/>
              <a:endCxn id="12297" idx="5"/>
            </p:cNvCxnSpPr>
            <p:nvPr/>
          </p:nvCxnSpPr>
          <p:spPr bwMode="auto">
            <a:xfrm flipH="1" flipV="1">
              <a:off x="1697038" y="5364163"/>
              <a:ext cx="246062" cy="2651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2307" name="Rectangle 23"/>
            <p:cNvSpPr>
              <a:spLocks noChangeArrowheads="1"/>
            </p:cNvSpPr>
            <p:nvPr/>
          </p:nvSpPr>
          <p:spPr bwMode="auto">
            <a:xfrm>
              <a:off x="1752600" y="56388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09" name="Date Placeholder 3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grpSp>
        <p:nvGrpSpPr>
          <p:cNvPr id="21" name="Group 38">
            <a:extLst>
              <a:ext uri="{FF2B5EF4-FFF2-40B4-BE49-F238E27FC236}">
                <a16:creationId xmlns:a16="http://schemas.microsoft.com/office/drawing/2014/main" id="{817A59E1-2633-9E48-834C-F7DC7DB27142}"/>
              </a:ext>
            </a:extLst>
          </p:cNvPr>
          <p:cNvGrpSpPr>
            <a:grpSpLocks/>
          </p:cNvGrpSpPr>
          <p:nvPr/>
        </p:nvGrpSpPr>
        <p:grpSpPr bwMode="auto">
          <a:xfrm>
            <a:off x="5649119" y="3619500"/>
            <a:ext cx="2311400" cy="2286000"/>
            <a:chOff x="2064" y="2256"/>
            <a:chExt cx="1456" cy="1440"/>
          </a:xfrm>
        </p:grpSpPr>
        <p:sp>
          <p:nvSpPr>
            <p:cNvPr id="22" name="Oval 24">
              <a:extLst>
                <a:ext uri="{FF2B5EF4-FFF2-40B4-BE49-F238E27FC236}">
                  <a16:creationId xmlns:a16="http://schemas.microsoft.com/office/drawing/2014/main" id="{1208C6C9-0381-9340-A960-763224053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23" name="Oval 25">
              <a:extLst>
                <a:ext uri="{FF2B5EF4-FFF2-40B4-BE49-F238E27FC236}">
                  <a16:creationId xmlns:a16="http://schemas.microsoft.com/office/drawing/2014/main" id="{FBF87597-2A52-2641-84A7-2D5950E03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68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24" name="Rectangle 26">
              <a:extLst>
                <a:ext uri="{FF2B5EF4-FFF2-40B4-BE49-F238E27FC236}">
                  <a16:creationId xmlns:a16="http://schemas.microsoft.com/office/drawing/2014/main" id="{AC7A77B4-0BFF-CF44-9119-F57AFBAE6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072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" name="AutoShape 28">
              <a:extLst>
                <a:ext uri="{FF2B5EF4-FFF2-40B4-BE49-F238E27FC236}">
                  <a16:creationId xmlns:a16="http://schemas.microsoft.com/office/drawing/2014/main" id="{E93CE765-F034-424B-B542-838AC13F98CD}"/>
                </a:ext>
              </a:extLst>
            </p:cNvPr>
            <p:cNvCxnSpPr>
              <a:cxnSpLocks noChangeShapeType="1"/>
              <a:stCxn id="23" idx="1"/>
              <a:endCxn id="22" idx="5"/>
            </p:cNvCxnSpPr>
            <p:nvPr/>
          </p:nvCxnSpPr>
          <p:spPr bwMode="auto">
            <a:xfrm flipH="1" flipV="1">
              <a:off x="2557" y="2467"/>
              <a:ext cx="166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" name="AutoShape 29">
              <a:extLst>
                <a:ext uri="{FF2B5EF4-FFF2-40B4-BE49-F238E27FC236}">
                  <a16:creationId xmlns:a16="http://schemas.microsoft.com/office/drawing/2014/main" id="{4CA67C01-90A5-3C48-A46D-5A9278406E52}"/>
                </a:ext>
              </a:extLst>
            </p:cNvPr>
            <p:cNvCxnSpPr>
              <a:cxnSpLocks noChangeShapeType="1"/>
              <a:stCxn id="30" idx="1"/>
              <a:endCxn id="23" idx="5"/>
            </p:cNvCxnSpPr>
            <p:nvPr/>
          </p:nvCxnSpPr>
          <p:spPr bwMode="auto">
            <a:xfrm flipH="1" flipV="1">
              <a:off x="2893" y="2899"/>
              <a:ext cx="158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" name="AutoShape 30">
              <a:extLst>
                <a:ext uri="{FF2B5EF4-FFF2-40B4-BE49-F238E27FC236}">
                  <a16:creationId xmlns:a16="http://schemas.microsoft.com/office/drawing/2014/main" id="{B2E0AED2-EF7D-DA4F-A38A-F655C5D1C89F}"/>
                </a:ext>
              </a:extLst>
            </p:cNvPr>
            <p:cNvCxnSpPr>
              <a:cxnSpLocks noChangeShapeType="1"/>
              <a:stCxn id="24" idx="0"/>
              <a:endCxn id="23" idx="3"/>
            </p:cNvCxnSpPr>
            <p:nvPr/>
          </p:nvCxnSpPr>
          <p:spPr bwMode="auto">
            <a:xfrm flipV="1">
              <a:off x="2568" y="2899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8" name="Rectangle 31">
              <a:extLst>
                <a:ext uri="{FF2B5EF4-FFF2-40B4-BE49-F238E27FC236}">
                  <a16:creationId xmlns:a16="http://schemas.microsoft.com/office/drawing/2014/main" id="{AB238857-C805-B744-BC12-852D6EF33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688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9" name="AutoShape 32">
              <a:extLst>
                <a:ext uri="{FF2B5EF4-FFF2-40B4-BE49-F238E27FC236}">
                  <a16:creationId xmlns:a16="http://schemas.microsoft.com/office/drawing/2014/main" id="{E6BB86B6-58BB-1E46-9CAB-1D47F8A66DD0}"/>
                </a:ext>
              </a:extLst>
            </p:cNvPr>
            <p:cNvCxnSpPr>
              <a:cxnSpLocks noChangeShapeType="1"/>
              <a:stCxn id="28" idx="0"/>
              <a:endCxn id="22" idx="3"/>
            </p:cNvCxnSpPr>
            <p:nvPr/>
          </p:nvCxnSpPr>
          <p:spPr bwMode="auto">
            <a:xfrm flipV="1">
              <a:off x="2184" y="2467"/>
              <a:ext cx="203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402DEF82-AA03-994E-B9B2-D3088334E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07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31" name="Rectangle 34">
              <a:extLst>
                <a:ext uri="{FF2B5EF4-FFF2-40B4-BE49-F238E27FC236}">
                  <a16:creationId xmlns:a16="http://schemas.microsoft.com/office/drawing/2014/main" id="{C2B2DB7C-D9C1-7844-AC1C-5BBC3B0BB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35">
              <a:extLst>
                <a:ext uri="{FF2B5EF4-FFF2-40B4-BE49-F238E27FC236}">
                  <a16:creationId xmlns:a16="http://schemas.microsoft.com/office/drawing/2014/main" id="{FE7B6997-CF80-3D49-BF0E-AB7368AF0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0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3" name="AutoShape 36">
              <a:extLst>
                <a:ext uri="{FF2B5EF4-FFF2-40B4-BE49-F238E27FC236}">
                  <a16:creationId xmlns:a16="http://schemas.microsoft.com/office/drawing/2014/main" id="{C065E17C-DA3A-304C-B2FC-0620AF8A3DF6}"/>
                </a:ext>
              </a:extLst>
            </p:cNvPr>
            <p:cNvCxnSpPr>
              <a:cxnSpLocks noChangeShapeType="1"/>
              <a:stCxn id="32" idx="0"/>
              <a:endCxn id="30" idx="5"/>
            </p:cNvCxnSpPr>
            <p:nvPr/>
          </p:nvCxnSpPr>
          <p:spPr bwMode="auto">
            <a:xfrm flipH="1" flipV="1">
              <a:off x="3221" y="3283"/>
              <a:ext cx="179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4" name="AutoShape 37">
              <a:extLst>
                <a:ext uri="{FF2B5EF4-FFF2-40B4-BE49-F238E27FC236}">
                  <a16:creationId xmlns:a16="http://schemas.microsoft.com/office/drawing/2014/main" id="{920C63BC-7FDB-1548-9674-2DE9A0E53AF8}"/>
                </a:ext>
              </a:extLst>
            </p:cNvPr>
            <p:cNvCxnSpPr>
              <a:cxnSpLocks noChangeShapeType="1"/>
              <a:stCxn id="31" idx="0"/>
              <a:endCxn id="30" idx="3"/>
            </p:cNvCxnSpPr>
            <p:nvPr/>
          </p:nvCxnSpPr>
          <p:spPr bwMode="auto">
            <a:xfrm flipV="1">
              <a:off x="2904" y="3283"/>
              <a:ext cx="147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33534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8D6A98-1DCF-E74F-80A6-EE9428AB5AA6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Properties of Proper Binary Trees</a:t>
            </a:r>
          </a:p>
        </p:txBody>
      </p:sp>
      <p:sp>
        <p:nvSpPr>
          <p:cNvPr id="12294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09600" y="1676400"/>
            <a:ext cx="8153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dirty="0"/>
              <a:t>Properties: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 dirty="0">
                <a:latin typeface="Times New Roman" charset="0"/>
              </a:rPr>
              <a:t>e </a:t>
            </a:r>
            <a:r>
              <a:rPr lang="en-US" b="1" dirty="0">
                <a:latin typeface="Symbol" charset="0"/>
                <a:sym typeface="Symbol" charset="0"/>
              </a:rPr>
              <a:t>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2</a:t>
            </a:r>
            <a:r>
              <a:rPr lang="en-US" b="1" i="1" baseline="30000" dirty="0">
                <a:latin typeface="Times New Roman" charset="0"/>
              </a:rPr>
              <a:t>h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endParaRPr lang="en-US" b="1" i="1" baseline="30000" dirty="0">
              <a:latin typeface="Times New Roman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 dirty="0">
                <a:latin typeface="Times New Roman" charset="0"/>
              </a:rPr>
              <a:t>h </a:t>
            </a:r>
            <a:r>
              <a:rPr lang="en-US" b="1" dirty="0">
                <a:latin typeface="Symbol" charset="0"/>
                <a:sym typeface="Symbol" charset="0"/>
              </a:rPr>
              <a:t>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log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latin typeface="Times New Roman" charset="0"/>
              </a:rPr>
              <a:t>e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endParaRPr lang="en-US" b="1" i="1" dirty="0">
              <a:latin typeface="Times New Roman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 dirty="0">
                <a:latin typeface="Times New Roman" charset="0"/>
              </a:rPr>
              <a:t>h </a:t>
            </a:r>
            <a:r>
              <a:rPr lang="en-US" b="1" dirty="0">
                <a:latin typeface="Symbol" charset="0"/>
                <a:sym typeface="Symbol" charset="0"/>
              </a:rPr>
              <a:t>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log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 (</a:t>
            </a:r>
            <a:r>
              <a:rPr lang="en-US" b="1" i="1" dirty="0">
                <a:latin typeface="Times New Roman" charset="0"/>
              </a:rPr>
              <a:t>n </a:t>
            </a:r>
            <a:r>
              <a:rPr lang="en-US" b="1" dirty="0">
                <a:latin typeface="Symbol" charset="0"/>
              </a:rPr>
              <a:t>+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1)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b="1" dirty="0">
                <a:latin typeface="Symbol" charset="0"/>
              </a:rPr>
              <a:t>-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1</a:t>
            </a:r>
            <a:endParaRPr lang="en-US" baseline="30000" dirty="0">
              <a:latin typeface="Times New Roman" charset="0"/>
            </a:endParaRPr>
          </a:p>
          <a:p>
            <a:pPr marL="800100" lvl="1" indent="-342900" algn="l"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endParaRPr lang="en-US" sz="2800" dirty="0">
              <a:latin typeface="Times New Roman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57035A4-69A7-474A-8604-B30FAF4E47EB}"/>
              </a:ext>
            </a:extLst>
          </p:cNvPr>
          <p:cNvGrpSpPr/>
          <p:nvPr/>
        </p:nvGrpSpPr>
        <p:grpSpPr>
          <a:xfrm>
            <a:off x="5029200" y="3962400"/>
            <a:ext cx="2667000" cy="1600200"/>
            <a:chOff x="990600" y="4419600"/>
            <a:chExt cx="2667000" cy="1600200"/>
          </a:xfrm>
        </p:grpSpPr>
        <p:sp>
          <p:nvSpPr>
            <p:cNvPr id="12295" name="Oval 6"/>
            <p:cNvSpPr>
              <a:spLocks noChangeArrowheads="1"/>
            </p:cNvSpPr>
            <p:nvPr/>
          </p:nvSpPr>
          <p:spPr bwMode="auto">
            <a:xfrm>
              <a:off x="2133600" y="44196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2296" name="Oval 7"/>
            <p:cNvSpPr>
              <a:spLocks noChangeArrowheads="1"/>
            </p:cNvSpPr>
            <p:nvPr/>
          </p:nvSpPr>
          <p:spPr bwMode="auto">
            <a:xfrm>
              <a:off x="2895600" y="50292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12297" name="Oval 8"/>
            <p:cNvSpPr>
              <a:spLocks noChangeArrowheads="1"/>
            </p:cNvSpPr>
            <p:nvPr/>
          </p:nvSpPr>
          <p:spPr bwMode="auto">
            <a:xfrm>
              <a:off x="1371600" y="50292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990600" y="56388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Rectangle 13"/>
            <p:cNvSpPr>
              <a:spLocks noChangeArrowheads="1"/>
            </p:cNvSpPr>
            <p:nvPr/>
          </p:nvSpPr>
          <p:spPr bwMode="auto">
            <a:xfrm>
              <a:off x="2514600" y="56388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Rectangle 14"/>
            <p:cNvSpPr>
              <a:spLocks noChangeArrowheads="1"/>
            </p:cNvSpPr>
            <p:nvPr/>
          </p:nvSpPr>
          <p:spPr bwMode="auto">
            <a:xfrm>
              <a:off x="3276600" y="56388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01" name="AutoShape 15"/>
            <p:cNvCxnSpPr>
              <a:cxnSpLocks noChangeShapeType="1"/>
              <a:stCxn id="12295" idx="3"/>
              <a:endCxn id="12297" idx="7"/>
            </p:cNvCxnSpPr>
            <p:nvPr/>
          </p:nvCxnSpPr>
          <p:spPr bwMode="auto">
            <a:xfrm flipH="1">
              <a:off x="1697038" y="4754563"/>
              <a:ext cx="492125" cy="3206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02" name="AutoShape 16"/>
            <p:cNvCxnSpPr>
              <a:cxnSpLocks noChangeShapeType="1"/>
              <a:stCxn id="12296" idx="1"/>
              <a:endCxn id="12295" idx="5"/>
            </p:cNvCxnSpPr>
            <p:nvPr/>
          </p:nvCxnSpPr>
          <p:spPr bwMode="auto">
            <a:xfrm flipH="1" flipV="1">
              <a:off x="2459038" y="4754563"/>
              <a:ext cx="492125" cy="3206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03" name="AutoShape 17"/>
            <p:cNvCxnSpPr>
              <a:cxnSpLocks noChangeShapeType="1"/>
              <a:stCxn id="12300" idx="0"/>
              <a:endCxn id="12296" idx="5"/>
            </p:cNvCxnSpPr>
            <p:nvPr/>
          </p:nvCxnSpPr>
          <p:spPr bwMode="auto">
            <a:xfrm flipH="1" flipV="1">
              <a:off x="3221038" y="5364163"/>
              <a:ext cx="246062" cy="2651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04" name="AutoShape 18"/>
            <p:cNvCxnSpPr>
              <a:cxnSpLocks noChangeShapeType="1"/>
              <a:stCxn id="12299" idx="0"/>
              <a:endCxn id="12296" idx="3"/>
            </p:cNvCxnSpPr>
            <p:nvPr/>
          </p:nvCxnSpPr>
          <p:spPr bwMode="auto">
            <a:xfrm flipV="1">
              <a:off x="2705100" y="5364163"/>
              <a:ext cx="246063" cy="2651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05" name="AutoShape 21"/>
            <p:cNvCxnSpPr>
              <a:cxnSpLocks noChangeShapeType="1"/>
              <a:stCxn id="12298" idx="0"/>
              <a:endCxn id="12297" idx="3"/>
            </p:cNvCxnSpPr>
            <p:nvPr/>
          </p:nvCxnSpPr>
          <p:spPr bwMode="auto">
            <a:xfrm flipV="1">
              <a:off x="1181100" y="5364163"/>
              <a:ext cx="246063" cy="2651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06" name="AutoShape 22"/>
            <p:cNvCxnSpPr>
              <a:cxnSpLocks noChangeShapeType="1"/>
              <a:stCxn id="12307" idx="0"/>
              <a:endCxn id="12297" idx="5"/>
            </p:cNvCxnSpPr>
            <p:nvPr/>
          </p:nvCxnSpPr>
          <p:spPr bwMode="auto">
            <a:xfrm flipH="1" flipV="1">
              <a:off x="1697038" y="5364163"/>
              <a:ext cx="246062" cy="2651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2307" name="Rectangle 23"/>
            <p:cNvSpPr>
              <a:spLocks noChangeArrowheads="1"/>
            </p:cNvSpPr>
            <p:nvPr/>
          </p:nvSpPr>
          <p:spPr bwMode="auto">
            <a:xfrm>
              <a:off x="1752600" y="56388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09" name="Date Placeholder 3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  <p:extLst>
      <p:ext uri="{BB962C8B-B14F-4D97-AF65-F5344CB8AC3E}">
        <p14:creationId xmlns:p14="http://schemas.microsoft.com/office/powerpoint/2010/main" val="1715525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33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6CB398E-5E3B-2B49-9D3F-5E1A2FB36277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BinaryTree ADT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79033"/>
            <a:ext cx="3810000" cy="4912078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The </a:t>
            </a:r>
            <a:r>
              <a:rPr lang="en-US" dirty="0" err="1">
                <a:solidFill>
                  <a:srgbClr val="BE2D00"/>
                </a:solidFill>
                <a:latin typeface="Tahoma" charset="0"/>
              </a:rPr>
              <a:t>BinaryTree</a:t>
            </a:r>
            <a:r>
              <a:rPr lang="en-US" dirty="0">
                <a:solidFill>
                  <a:srgbClr val="BE2D00"/>
                </a:solidFill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ADT extends the Tree ADT, i.e., it inherits all the methods of the Tree ADT</a:t>
            </a:r>
          </a:p>
          <a:p>
            <a:pPr eaLnBrk="1" hangingPunct="1"/>
            <a:r>
              <a:rPr lang="en-US" dirty="0">
                <a:latin typeface="Tahoma" charset="0"/>
              </a:rPr>
              <a:t>Additional methods:</a:t>
            </a:r>
          </a:p>
          <a:p>
            <a:pPr lvl="1" eaLnBrk="1" hangingPunct="1"/>
            <a:r>
              <a:rPr lang="en-US" dirty="0">
                <a:latin typeface="Tahoma" charset="0"/>
              </a:rPr>
              <a:t>position </a:t>
            </a:r>
            <a:r>
              <a:rPr lang="en-US" dirty="0">
                <a:solidFill>
                  <a:schemeClr val="tx2"/>
                </a:solidFill>
                <a:latin typeface="Tahoma" charset="0"/>
              </a:rPr>
              <a:t>left</a:t>
            </a:r>
            <a:r>
              <a:rPr lang="en-US" dirty="0">
                <a:latin typeface="Tahoma" charset="0"/>
              </a:rPr>
              <a:t>(p)</a:t>
            </a:r>
          </a:p>
          <a:p>
            <a:pPr lvl="1" eaLnBrk="1" hangingPunct="1"/>
            <a:r>
              <a:rPr lang="en-US" dirty="0">
                <a:latin typeface="Tahoma" charset="0"/>
              </a:rPr>
              <a:t>position </a:t>
            </a:r>
            <a:r>
              <a:rPr lang="en-US" dirty="0">
                <a:solidFill>
                  <a:schemeClr val="tx2"/>
                </a:solidFill>
                <a:latin typeface="Tahoma" charset="0"/>
              </a:rPr>
              <a:t>right</a:t>
            </a:r>
            <a:r>
              <a:rPr lang="en-US" dirty="0">
                <a:latin typeface="Tahoma" charset="0"/>
              </a:rPr>
              <a:t>(p)</a:t>
            </a:r>
          </a:p>
          <a:p>
            <a:pPr lvl="1" eaLnBrk="1" hangingPunct="1"/>
            <a:r>
              <a:rPr lang="en-US" dirty="0">
                <a:latin typeface="Tahoma" charset="0"/>
              </a:rPr>
              <a:t>position </a:t>
            </a:r>
            <a:r>
              <a:rPr lang="en-US" dirty="0">
                <a:solidFill>
                  <a:schemeClr val="tx2"/>
                </a:solidFill>
                <a:latin typeface="Tahoma" charset="0"/>
              </a:rPr>
              <a:t>sibling</a:t>
            </a:r>
            <a:r>
              <a:rPr lang="en-US" dirty="0">
                <a:latin typeface="Tahoma" charset="0"/>
              </a:rPr>
              <a:t>(p)</a:t>
            </a:r>
          </a:p>
        </p:txBody>
      </p:sp>
      <p:sp>
        <p:nvSpPr>
          <p:cNvPr id="1331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579033"/>
            <a:ext cx="381000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charset="0"/>
              </a:rPr>
              <a:t>The above methods return </a:t>
            </a:r>
            <a:r>
              <a:rPr lang="en-US" dirty="0">
                <a:solidFill>
                  <a:srgbClr val="BE2D00"/>
                </a:solidFill>
                <a:latin typeface="Tahoma" charset="0"/>
              </a:rPr>
              <a:t>null</a:t>
            </a:r>
            <a:r>
              <a:rPr lang="en-US" dirty="0">
                <a:latin typeface="Tahoma" charset="0"/>
              </a:rPr>
              <a:t> when there is no left, right, or sibling of p, respectively</a:t>
            </a:r>
          </a:p>
          <a:p>
            <a:pPr eaLnBrk="1" hangingPunct="1"/>
            <a:r>
              <a:rPr lang="en-US" dirty="0">
                <a:latin typeface="Tahoma" charset="0"/>
              </a:rPr>
              <a:t>Update methods may be defined by data structures implementing the </a:t>
            </a:r>
            <a:r>
              <a:rPr lang="en-US" dirty="0" err="1">
                <a:latin typeface="Tahoma" charset="0"/>
              </a:rPr>
              <a:t>BinaryTree</a:t>
            </a:r>
            <a:r>
              <a:rPr lang="en-US" dirty="0">
                <a:latin typeface="Tahoma" charset="0"/>
              </a:rPr>
              <a:t> ADT</a:t>
            </a: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</p:txBody>
      </p:sp>
      <p:sp>
        <p:nvSpPr>
          <p:cNvPr id="13319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8B34C8-CB83-5545-A06F-60A000790F93}" type="slidenum">
              <a:rPr lang="en-US" sz="1400"/>
              <a:pPr eaLnBrk="1" hangingPunct="1"/>
              <a:t>25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Tahoma" charset="0"/>
              </a:rPr>
              <a:t>Inorder</a:t>
            </a:r>
            <a:r>
              <a:rPr lang="en-US" dirty="0">
                <a:latin typeface="Tahoma" charset="0"/>
              </a:rPr>
              <a:t> Traversal</a:t>
            </a:r>
            <a:r>
              <a:rPr lang="zh-CN" altLang="en-US" dirty="0">
                <a:latin typeface="Tahoma" charset="0"/>
              </a:rPr>
              <a:t> </a:t>
            </a:r>
            <a:r>
              <a:rPr lang="en-US" altLang="zh-CN" dirty="0">
                <a:latin typeface="Tahoma" charset="0"/>
              </a:rPr>
              <a:t>of</a:t>
            </a:r>
            <a:r>
              <a:rPr lang="zh-CN" altLang="en-US" dirty="0">
                <a:latin typeface="Tahoma" charset="0"/>
              </a:rPr>
              <a:t> </a:t>
            </a:r>
            <a:r>
              <a:rPr lang="en-US" altLang="zh-CN" dirty="0">
                <a:latin typeface="Tahoma" charset="0"/>
              </a:rPr>
              <a:t>a</a:t>
            </a:r>
            <a:r>
              <a:rPr lang="zh-CN" altLang="en-US" dirty="0">
                <a:latin typeface="Tahoma" charset="0"/>
              </a:rPr>
              <a:t> </a:t>
            </a:r>
            <a:r>
              <a:rPr lang="en-US" altLang="zh-CN" dirty="0">
                <a:latin typeface="Tahoma" charset="0"/>
              </a:rPr>
              <a:t>Binary</a:t>
            </a:r>
            <a:r>
              <a:rPr lang="zh-CN" altLang="en-US" dirty="0">
                <a:latin typeface="Tahoma" charset="0"/>
              </a:rPr>
              <a:t> </a:t>
            </a:r>
            <a:r>
              <a:rPr lang="en-US" altLang="zh-CN" dirty="0">
                <a:latin typeface="Tahoma" charset="0"/>
              </a:rPr>
              <a:t>Tree</a:t>
            </a:r>
            <a:endParaRPr lang="en-US" dirty="0">
              <a:latin typeface="Tahoma" charset="0"/>
            </a:endParaRP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66750" y="1600200"/>
            <a:ext cx="375285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In an inorder traversal a node is visited after its left subtree and before its right subtree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Application: draw a binary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x(v) = inorder rank of v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y(v) = depth of v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4648200" y="1600200"/>
            <a:ext cx="4191000" cy="2438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left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 ≠ </a:t>
            </a:r>
            <a:r>
              <a:rPr lang="en-US" b="1" dirty="0">
                <a:solidFill>
                  <a:schemeClr val="accent2"/>
                </a:solidFill>
                <a:latin typeface="Times New Roman" charset="0"/>
              </a:rPr>
              <a:t>null</a:t>
            </a:r>
            <a:endParaRPr lang="en-US" b="1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left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))</a:t>
            </a:r>
            <a:endParaRPr lang="en-US" dirty="0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visit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right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 ≠ </a:t>
            </a:r>
            <a:r>
              <a:rPr lang="en-US" b="1" dirty="0">
                <a:solidFill>
                  <a:schemeClr val="accent2"/>
                </a:solidFill>
                <a:latin typeface="Times New Roman" charset="0"/>
              </a:rPr>
              <a:t>null</a:t>
            </a:r>
            <a:endParaRPr lang="en-US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right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))</a:t>
            </a:r>
          </a:p>
        </p:txBody>
      </p:sp>
      <p:grpSp>
        <p:nvGrpSpPr>
          <p:cNvPr id="14343" name="Group 5"/>
          <p:cNvGrpSpPr>
            <a:grpSpLocks/>
          </p:cNvGrpSpPr>
          <p:nvPr/>
        </p:nvGrpSpPr>
        <p:grpSpPr bwMode="auto">
          <a:xfrm>
            <a:off x="2122488" y="3962400"/>
            <a:ext cx="3429000" cy="2286000"/>
            <a:chOff x="2928" y="2256"/>
            <a:chExt cx="2160" cy="1440"/>
          </a:xfrm>
        </p:grpSpPr>
        <p:sp>
          <p:nvSpPr>
            <p:cNvPr id="14354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4355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14356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4357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4358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363" name="AutoShape 15"/>
            <p:cNvCxnSpPr>
              <a:cxnSpLocks noChangeShapeType="1"/>
              <a:stCxn id="14354" idx="3"/>
              <a:endCxn id="14356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64" name="AutoShape 16"/>
            <p:cNvCxnSpPr>
              <a:cxnSpLocks noChangeShapeType="1"/>
              <a:stCxn id="14355" idx="1"/>
              <a:endCxn id="14354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65" name="AutoShape 17"/>
            <p:cNvCxnSpPr>
              <a:cxnSpLocks noChangeShapeType="1"/>
              <a:stCxn id="14362" idx="0"/>
              <a:endCxn id="14355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66" name="AutoShape 18"/>
            <p:cNvCxnSpPr>
              <a:cxnSpLocks noChangeShapeType="1"/>
              <a:stCxn id="14361" idx="0"/>
              <a:endCxn id="14355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67" name="AutoShape 19"/>
            <p:cNvCxnSpPr>
              <a:cxnSpLocks noChangeShapeType="1"/>
              <a:stCxn id="14360" idx="0"/>
              <a:endCxn id="14357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68" name="AutoShape 20"/>
            <p:cNvCxnSpPr>
              <a:cxnSpLocks noChangeShapeType="1"/>
              <a:stCxn id="14359" idx="0"/>
              <a:endCxn id="14357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69" name="AutoShape 21"/>
            <p:cNvCxnSpPr>
              <a:cxnSpLocks noChangeShapeType="1"/>
              <a:stCxn id="14358" idx="0"/>
              <a:endCxn id="14356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70" name="AutoShape 22"/>
            <p:cNvCxnSpPr>
              <a:cxnSpLocks noChangeShapeType="1"/>
              <a:stCxn id="14357" idx="1"/>
              <a:endCxn id="14356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4344" name="Text Box 23"/>
          <p:cNvSpPr txBox="1">
            <a:spLocks noChangeArrowheads="1"/>
          </p:cNvSpPr>
          <p:nvPr/>
        </p:nvSpPr>
        <p:spPr bwMode="auto">
          <a:xfrm>
            <a:off x="2714625" y="54864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4345" name="Text Box 24"/>
          <p:cNvSpPr txBox="1">
            <a:spLocks noChangeArrowheads="1"/>
          </p:cNvSpPr>
          <p:nvPr/>
        </p:nvSpPr>
        <p:spPr bwMode="auto">
          <a:xfrm>
            <a:off x="1905000" y="48387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346" name="Text Box 25"/>
          <p:cNvSpPr txBox="1">
            <a:spLocks noChangeArrowheads="1"/>
          </p:cNvSpPr>
          <p:nvPr/>
        </p:nvSpPr>
        <p:spPr bwMode="auto">
          <a:xfrm>
            <a:off x="2333625" y="4259263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4347" name="Text Box 26"/>
          <p:cNvSpPr txBox="1">
            <a:spLocks noChangeArrowheads="1"/>
          </p:cNvSpPr>
          <p:nvPr/>
        </p:nvSpPr>
        <p:spPr bwMode="auto">
          <a:xfrm>
            <a:off x="3798888" y="5486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4348" name="Text Box 27"/>
          <p:cNvSpPr txBox="1">
            <a:spLocks noChangeArrowheads="1"/>
          </p:cNvSpPr>
          <p:nvPr/>
        </p:nvSpPr>
        <p:spPr bwMode="auto">
          <a:xfrm>
            <a:off x="3781425" y="37338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4349" name="Text Box 28"/>
          <p:cNvSpPr txBox="1">
            <a:spLocks noChangeArrowheads="1"/>
          </p:cNvSpPr>
          <p:nvPr/>
        </p:nvSpPr>
        <p:spPr bwMode="auto">
          <a:xfrm>
            <a:off x="4256088" y="4838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4350" name="Text Box 29"/>
          <p:cNvSpPr txBox="1">
            <a:spLocks noChangeArrowheads="1"/>
          </p:cNvSpPr>
          <p:nvPr/>
        </p:nvSpPr>
        <p:spPr bwMode="auto">
          <a:xfrm>
            <a:off x="5399088" y="4838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4351" name="Text Box 30"/>
          <p:cNvSpPr txBox="1">
            <a:spLocks noChangeArrowheads="1"/>
          </p:cNvSpPr>
          <p:nvPr/>
        </p:nvSpPr>
        <p:spPr bwMode="auto">
          <a:xfrm>
            <a:off x="4951413" y="4259263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4352" name="Text Box 31"/>
          <p:cNvSpPr txBox="1">
            <a:spLocks noChangeArrowheads="1"/>
          </p:cNvSpPr>
          <p:nvPr/>
        </p:nvSpPr>
        <p:spPr bwMode="auto">
          <a:xfrm>
            <a:off x="3341688" y="4838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4353" name="Date Placeholder 3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393CDEC-D3B8-6A46-8AAB-CD81037674BC}" type="slidenum">
              <a:rPr lang="en-US" sz="1400"/>
              <a:pPr eaLnBrk="1" hangingPunct="1"/>
              <a:t>26</a:t>
            </a:fld>
            <a:endParaRPr 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Print Arithmetic Expressions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36576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Specialization of an inorder traversal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print operand or operator when visiting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print </a:t>
            </a:r>
            <a:r>
              <a:rPr lang="ja-JP" altLang="en-US" sz="1600">
                <a:latin typeface="Tahoma" charset="0"/>
              </a:rPr>
              <a:t>“</a:t>
            </a:r>
            <a:r>
              <a:rPr lang="en-US" sz="1600">
                <a:latin typeface="Tahoma" charset="0"/>
              </a:rPr>
              <a:t>(</a:t>
            </a:r>
            <a:r>
              <a:rPr lang="ja-JP" altLang="en-US" sz="1600">
                <a:latin typeface="Tahoma" charset="0"/>
              </a:rPr>
              <a:t>“</a:t>
            </a:r>
            <a:r>
              <a:rPr lang="en-US" sz="1600">
                <a:latin typeface="Tahoma" charset="0"/>
              </a:rPr>
              <a:t> before traversing left subtree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print </a:t>
            </a:r>
            <a:r>
              <a:rPr lang="ja-JP" altLang="en-US" sz="1600">
                <a:latin typeface="Tahoma" charset="0"/>
              </a:rPr>
              <a:t>“</a:t>
            </a:r>
            <a:r>
              <a:rPr lang="en-US" sz="1600">
                <a:latin typeface="Tahoma" charset="0"/>
              </a:rPr>
              <a:t>)</a:t>
            </a:r>
            <a:r>
              <a:rPr lang="ja-JP" altLang="en-US" sz="1600">
                <a:latin typeface="Tahoma" charset="0"/>
              </a:rPr>
              <a:t>“</a:t>
            </a:r>
            <a:r>
              <a:rPr lang="en-US" sz="1600">
                <a:latin typeface="Tahoma" charset="0"/>
              </a:rPr>
              <a:t> after traversing right subtree</a:t>
            </a: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4559968" y="1636042"/>
            <a:ext cx="4191000" cy="319472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Times New Roman" charset="0"/>
              </a:rPr>
              <a:t>printExpression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left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 ≠ </a:t>
            </a:r>
            <a:r>
              <a:rPr lang="en-US" b="1" dirty="0">
                <a:solidFill>
                  <a:schemeClr val="accent2"/>
                </a:solidFill>
                <a:latin typeface="Times New Roman" charset="0"/>
              </a:rPr>
              <a:t>null</a:t>
            </a:r>
            <a:br>
              <a:rPr lang="en-US" dirty="0">
                <a:solidFill>
                  <a:schemeClr val="accent2"/>
                </a:solidFill>
                <a:latin typeface="Times New Roman" charset="0"/>
              </a:rPr>
            </a:b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print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ja-JP" altLang="en-US" dirty="0">
                <a:solidFill>
                  <a:schemeClr val="accent2"/>
                </a:solidFill>
              </a:rPr>
              <a:t>“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ja-JP" altLang="en-US" dirty="0">
                <a:solidFill>
                  <a:schemeClr val="accent2"/>
                </a:solidFill>
              </a:rPr>
              <a:t>’’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altLang="zh-CN" b="1" i="1" dirty="0" err="1">
                <a:solidFill>
                  <a:schemeClr val="accent2"/>
                </a:solidFill>
                <a:latin typeface="Times New Roman" charset="0"/>
              </a:rPr>
              <a:t>printExpression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left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))</a:t>
            </a:r>
            <a:endParaRPr lang="en-US" dirty="0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print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v.element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right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 ≠ </a:t>
            </a:r>
            <a:r>
              <a:rPr lang="en-US" b="1" dirty="0">
                <a:solidFill>
                  <a:schemeClr val="accent2"/>
                </a:solidFill>
                <a:latin typeface="Times New Roman" charset="0"/>
              </a:rPr>
              <a:t>null</a:t>
            </a:r>
            <a:endParaRPr lang="en-US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altLang="zh-CN" b="1" i="1" dirty="0" err="1">
                <a:solidFill>
                  <a:schemeClr val="accent2"/>
                </a:solidFill>
                <a:latin typeface="Times New Roman" charset="0"/>
              </a:rPr>
              <a:t>printExpression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right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altLang="zh-CN" dirty="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dirty="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print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ja-JP" altLang="en-US" dirty="0">
                <a:solidFill>
                  <a:schemeClr val="accent2"/>
                </a:solidFill>
              </a:rPr>
              <a:t>“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ja-JP" altLang="en-US" dirty="0">
                <a:solidFill>
                  <a:schemeClr val="accent2"/>
                </a:solidFill>
              </a:rPr>
              <a:t>’’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grpSp>
        <p:nvGrpSpPr>
          <p:cNvPr id="15367" name="Group 5"/>
          <p:cNvGrpSpPr>
            <a:grpSpLocks/>
          </p:cNvGrpSpPr>
          <p:nvPr/>
        </p:nvGrpSpPr>
        <p:grpSpPr bwMode="auto">
          <a:xfrm>
            <a:off x="762000" y="3886200"/>
            <a:ext cx="3429000" cy="2286000"/>
            <a:chOff x="2928" y="2256"/>
            <a:chExt cx="2160" cy="1440"/>
          </a:xfrm>
        </p:grpSpPr>
        <p:sp>
          <p:nvSpPr>
            <p:cNvPr id="15370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+</a:t>
              </a:r>
            </a:p>
          </p:txBody>
        </p:sp>
        <p:sp>
          <p:nvSpPr>
            <p:cNvPr id="15371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</a:p>
          </p:txBody>
        </p:sp>
        <p:sp>
          <p:nvSpPr>
            <p:cNvPr id="15372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  <a:endParaRPr lang="en-US">
                <a:latin typeface="Symbol" charset="0"/>
              </a:endParaRPr>
            </a:p>
          </p:txBody>
        </p:sp>
        <p:sp>
          <p:nvSpPr>
            <p:cNvPr id="15373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-</a:t>
              </a:r>
            </a:p>
          </p:txBody>
        </p:sp>
        <p:sp>
          <p:nvSpPr>
            <p:cNvPr id="15374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15375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15376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15377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15378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cxnSp>
          <p:nvCxnSpPr>
            <p:cNvPr id="15379" name="AutoShape 15"/>
            <p:cNvCxnSpPr>
              <a:cxnSpLocks noChangeShapeType="1"/>
              <a:stCxn id="15370" idx="3"/>
              <a:endCxn id="15372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80" name="AutoShape 16"/>
            <p:cNvCxnSpPr>
              <a:cxnSpLocks noChangeShapeType="1"/>
              <a:stCxn id="15371" idx="1"/>
              <a:endCxn id="15370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81" name="AutoShape 17"/>
            <p:cNvCxnSpPr>
              <a:cxnSpLocks noChangeShapeType="1"/>
              <a:stCxn id="15378" idx="0"/>
              <a:endCxn id="15371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82" name="AutoShape 18"/>
            <p:cNvCxnSpPr>
              <a:cxnSpLocks noChangeShapeType="1"/>
              <a:stCxn id="15377" idx="0"/>
              <a:endCxn id="15371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83" name="AutoShape 19"/>
            <p:cNvCxnSpPr>
              <a:cxnSpLocks noChangeShapeType="1"/>
              <a:stCxn id="15376" idx="0"/>
              <a:endCxn id="15373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84" name="AutoShape 20"/>
            <p:cNvCxnSpPr>
              <a:cxnSpLocks noChangeShapeType="1"/>
              <a:stCxn id="15375" idx="0"/>
              <a:endCxn id="15373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85" name="AutoShape 21"/>
            <p:cNvCxnSpPr>
              <a:cxnSpLocks noChangeShapeType="1"/>
              <a:stCxn id="15374" idx="0"/>
              <a:endCxn id="15372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86" name="AutoShape 22"/>
            <p:cNvCxnSpPr>
              <a:cxnSpLocks noChangeShapeType="1"/>
              <a:stCxn id="15373" idx="1"/>
              <a:endCxn id="15372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5368" name="Text Box 32"/>
          <p:cNvSpPr txBox="1">
            <a:spLocks noChangeArrowheads="1"/>
          </p:cNvSpPr>
          <p:nvPr/>
        </p:nvSpPr>
        <p:spPr bwMode="auto">
          <a:xfrm>
            <a:off x="5029200" y="5410200"/>
            <a:ext cx="332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((2 </a:t>
            </a:r>
            <a:r>
              <a:rPr lang="en-US">
                <a:latin typeface="Symbol" charset="0"/>
                <a:sym typeface="Symbol" charset="0"/>
              </a:rPr>
              <a:t> </a:t>
            </a:r>
            <a:r>
              <a:rPr lang="en-US">
                <a:latin typeface="Times New Roman" charset="0"/>
                <a:sym typeface="Symbol" charset="0"/>
              </a:rPr>
              <a:t>(</a:t>
            </a:r>
            <a:r>
              <a:rPr lang="en-US"/>
              <a:t>a </a:t>
            </a:r>
            <a:r>
              <a:rPr lang="en-US">
                <a:latin typeface="Symbol" charset="0"/>
              </a:rPr>
              <a:t>-</a:t>
            </a:r>
            <a:r>
              <a:rPr lang="en-US"/>
              <a:t> 1)) </a:t>
            </a:r>
            <a:r>
              <a:rPr lang="en-US">
                <a:latin typeface="Symbol" charset="0"/>
              </a:rPr>
              <a:t>+</a:t>
            </a:r>
            <a:r>
              <a:rPr lang="en-US"/>
              <a:t> (3 </a:t>
            </a:r>
            <a:r>
              <a:rPr lang="en-US">
                <a:latin typeface="Symbol" charset="0"/>
                <a:sym typeface="Symbol" charset="0"/>
              </a:rPr>
              <a:t> </a:t>
            </a:r>
            <a:r>
              <a:rPr lang="en-US"/>
              <a:t>b))</a:t>
            </a:r>
          </a:p>
        </p:txBody>
      </p:sp>
      <p:sp>
        <p:nvSpPr>
          <p:cNvPr id="15369" name="Date Placeholder 2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EB747D8-03D8-4649-B3CA-51E53A55885B}" type="slidenum">
              <a:rPr lang="en-US" sz="1400"/>
              <a:pPr eaLnBrk="1" hangingPunct="1"/>
              <a:t>27</a:t>
            </a:fld>
            <a:endParaRPr 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Evaluate Arithmetic Expressions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3733800" cy="23622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Specialization of a postorder traversal</a:t>
            </a:r>
          </a:p>
          <a:p>
            <a:pPr lvl="1" eaLnBrk="1" hangingPunct="1"/>
            <a:r>
              <a:rPr lang="en-US" sz="1800">
                <a:latin typeface="Tahoma" charset="0"/>
              </a:rPr>
              <a:t>recursive method returning the value of a subtree</a:t>
            </a:r>
          </a:p>
          <a:p>
            <a:pPr lvl="1" eaLnBrk="1" hangingPunct="1"/>
            <a:r>
              <a:rPr lang="en-US" sz="1800">
                <a:latin typeface="Tahoma" charset="0"/>
              </a:rPr>
              <a:t>when visiting an internal node, combine the values of the subtrees</a:t>
            </a: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4543425" y="1600200"/>
            <a:ext cx="4191000" cy="2720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Times New Roman" charset="0"/>
              </a:rPr>
              <a:t>evalExpr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isExternal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v.element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sz="2000" dirty="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else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	x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evalExpr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left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))</a:t>
            </a:r>
            <a:endParaRPr lang="en-US" sz="2000" dirty="0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	y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evalExpr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right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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 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operator stored at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x 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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y</a:t>
            </a:r>
          </a:p>
        </p:txBody>
      </p:sp>
      <p:grpSp>
        <p:nvGrpSpPr>
          <p:cNvPr id="16391" name="Group 5"/>
          <p:cNvGrpSpPr>
            <a:grpSpLocks/>
          </p:cNvGrpSpPr>
          <p:nvPr/>
        </p:nvGrpSpPr>
        <p:grpSpPr bwMode="auto">
          <a:xfrm>
            <a:off x="1131888" y="4038600"/>
            <a:ext cx="3429000" cy="2286000"/>
            <a:chOff x="2928" y="2256"/>
            <a:chExt cx="2160" cy="1440"/>
          </a:xfrm>
        </p:grpSpPr>
        <p:sp>
          <p:nvSpPr>
            <p:cNvPr id="16393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+</a:t>
              </a:r>
            </a:p>
          </p:txBody>
        </p:sp>
        <p:sp>
          <p:nvSpPr>
            <p:cNvPr id="16394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</a:p>
          </p:txBody>
        </p:sp>
        <p:sp>
          <p:nvSpPr>
            <p:cNvPr id="16395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  <a:endParaRPr lang="en-US">
                <a:latin typeface="Symbol" charset="0"/>
              </a:endParaRPr>
            </a:p>
          </p:txBody>
        </p:sp>
        <p:sp>
          <p:nvSpPr>
            <p:cNvPr id="16396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-</a:t>
              </a:r>
            </a:p>
          </p:txBody>
        </p:sp>
        <p:sp>
          <p:nvSpPr>
            <p:cNvPr id="16397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16398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5</a:t>
              </a:r>
            </a:p>
          </p:txBody>
        </p:sp>
        <p:sp>
          <p:nvSpPr>
            <p:cNvPr id="16399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16400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16401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cxnSp>
          <p:nvCxnSpPr>
            <p:cNvPr id="16402" name="AutoShape 15"/>
            <p:cNvCxnSpPr>
              <a:cxnSpLocks noChangeShapeType="1"/>
              <a:stCxn id="16393" idx="3"/>
              <a:endCxn id="16395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03" name="AutoShape 16"/>
            <p:cNvCxnSpPr>
              <a:cxnSpLocks noChangeShapeType="1"/>
              <a:stCxn id="16394" idx="1"/>
              <a:endCxn id="16393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04" name="AutoShape 17"/>
            <p:cNvCxnSpPr>
              <a:cxnSpLocks noChangeShapeType="1"/>
              <a:stCxn id="16401" idx="0"/>
              <a:endCxn id="16394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05" name="AutoShape 18"/>
            <p:cNvCxnSpPr>
              <a:cxnSpLocks noChangeShapeType="1"/>
              <a:stCxn id="16400" idx="0"/>
              <a:endCxn id="16394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06" name="AutoShape 19"/>
            <p:cNvCxnSpPr>
              <a:cxnSpLocks noChangeShapeType="1"/>
              <a:stCxn id="16399" idx="0"/>
              <a:endCxn id="16396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07" name="AutoShape 20"/>
            <p:cNvCxnSpPr>
              <a:cxnSpLocks noChangeShapeType="1"/>
              <a:stCxn id="16398" idx="0"/>
              <a:endCxn id="16396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08" name="AutoShape 21"/>
            <p:cNvCxnSpPr>
              <a:cxnSpLocks noChangeShapeType="1"/>
              <a:stCxn id="16397" idx="0"/>
              <a:endCxn id="16395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09" name="AutoShape 22"/>
            <p:cNvCxnSpPr>
              <a:cxnSpLocks noChangeShapeType="1"/>
              <a:stCxn id="16396" idx="1"/>
              <a:endCxn id="16395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6392" name="Date Placeholder 2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9A5A32C-6A40-3C4F-B030-131E90D119BF}" type="slidenum">
              <a:rPr lang="en-US" sz="1400"/>
              <a:pPr eaLnBrk="1" hangingPunct="1"/>
              <a:t>28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Euler Tour Traversal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199"/>
            <a:ext cx="7924800" cy="2009775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Tahoma" charset="0"/>
              </a:rPr>
              <a:t>Generic traversal of a binary tree</a:t>
            </a:r>
          </a:p>
          <a:p>
            <a:pPr eaLnBrk="1" hangingPunct="1"/>
            <a:r>
              <a:rPr lang="en-US" sz="1800" dirty="0">
                <a:latin typeface="Tahoma" charset="0"/>
              </a:rPr>
              <a:t>Includes special cases the preorder, </a:t>
            </a:r>
            <a:r>
              <a:rPr lang="en-US" sz="1800" dirty="0" err="1">
                <a:latin typeface="Tahoma" charset="0"/>
              </a:rPr>
              <a:t>postorder</a:t>
            </a:r>
            <a:r>
              <a:rPr lang="en-US" sz="1800" dirty="0">
                <a:latin typeface="Tahoma" charset="0"/>
              </a:rPr>
              <a:t> and </a:t>
            </a:r>
            <a:r>
              <a:rPr lang="en-US" sz="1800" dirty="0" err="1">
                <a:latin typeface="Tahoma" charset="0"/>
              </a:rPr>
              <a:t>inorder</a:t>
            </a:r>
            <a:r>
              <a:rPr lang="en-US" sz="1800" dirty="0">
                <a:latin typeface="Tahoma" charset="0"/>
              </a:rPr>
              <a:t> traversals</a:t>
            </a:r>
          </a:p>
          <a:p>
            <a:pPr eaLnBrk="1" hangingPunct="1"/>
            <a:r>
              <a:rPr lang="en-US" sz="1800" dirty="0">
                <a:latin typeface="Tahoma" charset="0"/>
              </a:rPr>
              <a:t>Walk around the tree and visit each </a:t>
            </a:r>
            <a:r>
              <a:rPr lang="en-US" altLang="zh-CN" sz="1800" dirty="0">
                <a:latin typeface="Tahoma" charset="0"/>
              </a:rPr>
              <a:t>edge</a:t>
            </a:r>
            <a:r>
              <a:rPr lang="en-US" sz="1800" dirty="0">
                <a:latin typeface="Tahoma" charset="0"/>
              </a:rPr>
              <a:t> t</a:t>
            </a:r>
            <a:r>
              <a:rPr lang="en-US" altLang="zh-CN" sz="1800" dirty="0">
                <a:latin typeface="Tahoma" charset="0"/>
              </a:rPr>
              <a:t>wice</a:t>
            </a:r>
            <a:r>
              <a:rPr lang="zh-CN" altLang="en-US" sz="1800" dirty="0">
                <a:latin typeface="Tahoma" charset="0"/>
              </a:rPr>
              <a:t> </a:t>
            </a:r>
            <a:r>
              <a:rPr lang="en-US" altLang="zh-CN" sz="1800" dirty="0">
                <a:latin typeface="Tahoma" charset="0"/>
              </a:rPr>
              <a:t>(visit</a:t>
            </a:r>
            <a:r>
              <a:rPr lang="zh-CN" altLang="en-US" sz="1800" dirty="0">
                <a:latin typeface="Tahoma" charset="0"/>
              </a:rPr>
              <a:t> </a:t>
            </a:r>
            <a:r>
              <a:rPr lang="en-US" altLang="zh-CN" sz="1800" dirty="0">
                <a:latin typeface="Tahoma" charset="0"/>
              </a:rPr>
              <a:t>each</a:t>
            </a:r>
            <a:r>
              <a:rPr lang="zh-CN" altLang="en-US" sz="1800" dirty="0">
                <a:latin typeface="Tahoma" charset="0"/>
              </a:rPr>
              <a:t> </a:t>
            </a:r>
            <a:r>
              <a:rPr lang="en-US" altLang="zh-CN" sz="1800" dirty="0">
                <a:latin typeface="Tahoma" charset="0"/>
              </a:rPr>
              <a:t>internal</a:t>
            </a:r>
            <a:r>
              <a:rPr lang="zh-CN" altLang="en-US" sz="1800" dirty="0">
                <a:latin typeface="Tahoma" charset="0"/>
              </a:rPr>
              <a:t> </a:t>
            </a:r>
            <a:r>
              <a:rPr lang="en-US" altLang="zh-CN" sz="1800" dirty="0">
                <a:latin typeface="Tahoma" charset="0"/>
              </a:rPr>
              <a:t>node</a:t>
            </a:r>
            <a:r>
              <a:rPr lang="zh-CN" altLang="en-US" sz="1800" dirty="0">
                <a:latin typeface="Tahoma" charset="0"/>
              </a:rPr>
              <a:t> </a:t>
            </a:r>
            <a:r>
              <a:rPr lang="en-US" altLang="zh-CN" sz="1800" dirty="0">
                <a:latin typeface="Tahoma" charset="0"/>
              </a:rPr>
              <a:t>three</a:t>
            </a:r>
            <a:r>
              <a:rPr lang="zh-CN" altLang="en-US" sz="1800" dirty="0">
                <a:latin typeface="Tahoma" charset="0"/>
              </a:rPr>
              <a:t> </a:t>
            </a:r>
            <a:r>
              <a:rPr lang="en-US" altLang="zh-CN" sz="1800" dirty="0">
                <a:latin typeface="Tahoma" charset="0"/>
              </a:rPr>
              <a:t>times)</a:t>
            </a:r>
            <a:r>
              <a:rPr lang="en-US" sz="1800" dirty="0">
                <a:latin typeface="Tahoma" charset="0"/>
              </a:rPr>
              <a:t>: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on the left (preorder)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from below (</a:t>
            </a:r>
            <a:r>
              <a:rPr lang="en-US" sz="1800" dirty="0" err="1">
                <a:latin typeface="Tahoma" charset="0"/>
              </a:rPr>
              <a:t>inorder</a:t>
            </a:r>
            <a:r>
              <a:rPr lang="en-US" sz="1800" dirty="0">
                <a:latin typeface="Tahoma" charset="0"/>
              </a:rPr>
              <a:t>)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on the right (</a:t>
            </a:r>
            <a:r>
              <a:rPr lang="en-US" sz="1800" dirty="0" err="1">
                <a:latin typeface="Tahoma" charset="0"/>
              </a:rPr>
              <a:t>postorder</a:t>
            </a:r>
            <a:r>
              <a:rPr lang="en-US" sz="1800" dirty="0">
                <a:latin typeface="Tahoma" charset="0"/>
              </a:rPr>
              <a:t>)</a:t>
            </a: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5580063" y="35512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latin typeface="Symbol" charset="0"/>
              </a:rPr>
              <a:t>+</a:t>
            </a: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6665913" y="41608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latin typeface="Symbol" charset="0"/>
                <a:sym typeface="Symbol" charset="0"/>
              </a:rPr>
              <a:t></a:t>
            </a:r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4494213" y="47704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latin typeface="Symbol" charset="0"/>
              </a:rPr>
              <a:t>-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2865438" y="4770438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3951288" y="5456238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5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5037138" y="5456238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6122988" y="4770438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3</a:t>
            </a:r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7208838" y="4770438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cxnSp>
        <p:nvCxnSpPr>
          <p:cNvPr id="17422" name="AutoShape 15"/>
          <p:cNvCxnSpPr>
            <a:cxnSpLocks noChangeShapeType="1"/>
            <a:stCxn id="17415" idx="1"/>
            <a:endCxn id="17414" idx="5"/>
          </p:cNvCxnSpPr>
          <p:nvPr/>
        </p:nvCxnSpPr>
        <p:spPr bwMode="auto">
          <a:xfrm flipH="1" flipV="1">
            <a:off x="5905500" y="3886200"/>
            <a:ext cx="8159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3" name="AutoShape 16"/>
          <p:cNvCxnSpPr>
            <a:cxnSpLocks noChangeShapeType="1"/>
            <a:stCxn id="17421" idx="0"/>
            <a:endCxn id="17415" idx="5"/>
          </p:cNvCxnSpPr>
          <p:nvPr/>
        </p:nvCxnSpPr>
        <p:spPr bwMode="auto">
          <a:xfrm flipH="1" flipV="1">
            <a:off x="6991350" y="4495800"/>
            <a:ext cx="407988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4" name="AutoShape 17"/>
          <p:cNvCxnSpPr>
            <a:cxnSpLocks noChangeShapeType="1"/>
            <a:stCxn id="17420" idx="0"/>
            <a:endCxn id="17415" idx="3"/>
          </p:cNvCxnSpPr>
          <p:nvPr/>
        </p:nvCxnSpPr>
        <p:spPr bwMode="auto">
          <a:xfrm flipV="1">
            <a:off x="6313488" y="4495800"/>
            <a:ext cx="4079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5" name="AutoShape 18"/>
          <p:cNvCxnSpPr>
            <a:cxnSpLocks noChangeShapeType="1"/>
            <a:stCxn id="17419" idx="0"/>
            <a:endCxn id="17416" idx="5"/>
          </p:cNvCxnSpPr>
          <p:nvPr/>
        </p:nvCxnSpPr>
        <p:spPr bwMode="auto">
          <a:xfrm flipH="1" flipV="1">
            <a:off x="4819650" y="5105400"/>
            <a:ext cx="407988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6" name="AutoShape 19"/>
          <p:cNvCxnSpPr>
            <a:cxnSpLocks noChangeShapeType="1"/>
            <a:stCxn id="17418" idx="0"/>
            <a:endCxn id="17416" idx="3"/>
          </p:cNvCxnSpPr>
          <p:nvPr/>
        </p:nvCxnSpPr>
        <p:spPr bwMode="auto">
          <a:xfrm flipV="1">
            <a:off x="4141788" y="5105400"/>
            <a:ext cx="407987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427" name="Freeform 23"/>
          <p:cNvSpPr>
            <a:spLocks/>
          </p:cNvSpPr>
          <p:nvPr/>
        </p:nvSpPr>
        <p:spPr bwMode="auto">
          <a:xfrm>
            <a:off x="2600325" y="3322638"/>
            <a:ext cx="5246688" cy="2790825"/>
          </a:xfrm>
          <a:custGeom>
            <a:avLst/>
            <a:gdLst>
              <a:gd name="T0" fmla="*/ 1751 w 3305"/>
              <a:gd name="T1" fmla="*/ 48 h 1758"/>
              <a:gd name="T2" fmla="*/ 1775 w 3305"/>
              <a:gd name="T3" fmla="*/ 246 h 1758"/>
              <a:gd name="T4" fmla="*/ 983 w 3305"/>
              <a:gd name="T5" fmla="*/ 360 h 1758"/>
              <a:gd name="T6" fmla="*/ 365 w 3305"/>
              <a:gd name="T7" fmla="*/ 612 h 1758"/>
              <a:gd name="T8" fmla="*/ 23 w 3305"/>
              <a:gd name="T9" fmla="*/ 1056 h 1758"/>
              <a:gd name="T10" fmla="*/ 227 w 3305"/>
              <a:gd name="T11" fmla="*/ 1278 h 1758"/>
              <a:gd name="T12" fmla="*/ 551 w 3305"/>
              <a:gd name="T13" fmla="*/ 1092 h 1758"/>
              <a:gd name="T14" fmla="*/ 659 w 3305"/>
              <a:gd name="T15" fmla="*/ 840 h 1758"/>
              <a:gd name="T16" fmla="*/ 1109 w 3305"/>
              <a:gd name="T17" fmla="*/ 1056 h 1758"/>
              <a:gd name="T18" fmla="*/ 803 w 3305"/>
              <a:gd name="T19" fmla="*/ 1242 h 1758"/>
              <a:gd name="T20" fmla="*/ 689 w 3305"/>
              <a:gd name="T21" fmla="*/ 1482 h 1758"/>
              <a:gd name="T22" fmla="*/ 971 w 3305"/>
              <a:gd name="T23" fmla="*/ 1686 h 1758"/>
              <a:gd name="T24" fmla="*/ 1187 w 3305"/>
              <a:gd name="T25" fmla="*/ 1560 h 1758"/>
              <a:gd name="T26" fmla="*/ 1319 w 3305"/>
              <a:gd name="T27" fmla="*/ 1248 h 1758"/>
              <a:gd name="T28" fmla="*/ 1487 w 3305"/>
              <a:gd name="T29" fmla="*/ 1620 h 1758"/>
              <a:gd name="T30" fmla="*/ 1745 w 3305"/>
              <a:gd name="T31" fmla="*/ 1710 h 1758"/>
              <a:gd name="T32" fmla="*/ 1925 w 3305"/>
              <a:gd name="T33" fmla="*/ 1332 h 1758"/>
              <a:gd name="T34" fmla="*/ 1523 w 3305"/>
              <a:gd name="T35" fmla="*/ 1014 h 1758"/>
              <a:gd name="T36" fmla="*/ 1361 w 3305"/>
              <a:gd name="T37" fmla="*/ 810 h 1758"/>
              <a:gd name="T38" fmla="*/ 821 w 3305"/>
              <a:gd name="T39" fmla="*/ 654 h 1758"/>
              <a:gd name="T40" fmla="*/ 1985 w 3305"/>
              <a:gd name="T41" fmla="*/ 480 h 1758"/>
              <a:gd name="T42" fmla="*/ 2489 w 3305"/>
              <a:gd name="T43" fmla="*/ 654 h 1758"/>
              <a:gd name="T44" fmla="*/ 2093 w 3305"/>
              <a:gd name="T45" fmla="*/ 936 h 1758"/>
              <a:gd name="T46" fmla="*/ 2195 w 3305"/>
              <a:gd name="T47" fmla="*/ 1272 h 1758"/>
              <a:gd name="T48" fmla="*/ 2435 w 3305"/>
              <a:gd name="T49" fmla="*/ 1272 h 1758"/>
              <a:gd name="T50" fmla="*/ 2573 w 3305"/>
              <a:gd name="T51" fmla="*/ 1032 h 1758"/>
              <a:gd name="T52" fmla="*/ 2699 w 3305"/>
              <a:gd name="T53" fmla="*/ 840 h 1758"/>
              <a:gd name="T54" fmla="*/ 2807 w 3305"/>
              <a:gd name="T55" fmla="*/ 1056 h 1758"/>
              <a:gd name="T56" fmla="*/ 2867 w 3305"/>
              <a:gd name="T57" fmla="*/ 1266 h 1758"/>
              <a:gd name="T58" fmla="*/ 3125 w 3305"/>
              <a:gd name="T59" fmla="*/ 1314 h 1758"/>
              <a:gd name="T60" fmla="*/ 3269 w 3305"/>
              <a:gd name="T61" fmla="*/ 954 h 1758"/>
              <a:gd name="T62" fmla="*/ 2909 w 3305"/>
              <a:gd name="T63" fmla="*/ 642 h 1758"/>
              <a:gd name="T64" fmla="*/ 2741 w 3305"/>
              <a:gd name="T65" fmla="*/ 480 h 1758"/>
              <a:gd name="T66" fmla="*/ 2249 w 3305"/>
              <a:gd name="T67" fmla="*/ 276 h 1758"/>
              <a:gd name="T68" fmla="*/ 2231 w 3305"/>
              <a:gd name="T69" fmla="*/ 0 h 175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305"/>
              <a:gd name="T106" fmla="*/ 0 h 1758"/>
              <a:gd name="T107" fmla="*/ 3305 w 3305"/>
              <a:gd name="T108" fmla="*/ 1758 h 175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305" h="1758">
                <a:moveTo>
                  <a:pt x="1751" y="48"/>
                </a:moveTo>
                <a:cubicBezTo>
                  <a:pt x="1755" y="81"/>
                  <a:pt x="1903" y="194"/>
                  <a:pt x="1775" y="246"/>
                </a:cubicBezTo>
                <a:cubicBezTo>
                  <a:pt x="1647" y="298"/>
                  <a:pt x="1218" y="299"/>
                  <a:pt x="983" y="360"/>
                </a:cubicBezTo>
                <a:cubicBezTo>
                  <a:pt x="748" y="421"/>
                  <a:pt x="525" y="496"/>
                  <a:pt x="365" y="612"/>
                </a:cubicBezTo>
                <a:cubicBezTo>
                  <a:pt x="205" y="728"/>
                  <a:pt x="46" y="945"/>
                  <a:pt x="23" y="1056"/>
                </a:cubicBezTo>
                <a:cubicBezTo>
                  <a:pt x="0" y="1167"/>
                  <a:pt x="139" y="1272"/>
                  <a:pt x="227" y="1278"/>
                </a:cubicBezTo>
                <a:cubicBezTo>
                  <a:pt x="315" y="1284"/>
                  <a:pt x="479" y="1165"/>
                  <a:pt x="551" y="1092"/>
                </a:cubicBezTo>
                <a:cubicBezTo>
                  <a:pt x="623" y="1019"/>
                  <a:pt x="566" y="846"/>
                  <a:pt x="659" y="840"/>
                </a:cubicBezTo>
                <a:cubicBezTo>
                  <a:pt x="752" y="834"/>
                  <a:pt x="1085" y="989"/>
                  <a:pt x="1109" y="1056"/>
                </a:cubicBezTo>
                <a:cubicBezTo>
                  <a:pt x="1133" y="1123"/>
                  <a:pt x="873" y="1171"/>
                  <a:pt x="803" y="1242"/>
                </a:cubicBezTo>
                <a:cubicBezTo>
                  <a:pt x="733" y="1313"/>
                  <a:pt x="661" y="1408"/>
                  <a:pt x="689" y="1482"/>
                </a:cubicBezTo>
                <a:cubicBezTo>
                  <a:pt x="717" y="1556"/>
                  <a:pt x="888" y="1673"/>
                  <a:pt x="971" y="1686"/>
                </a:cubicBezTo>
                <a:cubicBezTo>
                  <a:pt x="1054" y="1699"/>
                  <a:pt x="1129" y="1633"/>
                  <a:pt x="1187" y="1560"/>
                </a:cubicBezTo>
                <a:cubicBezTo>
                  <a:pt x="1245" y="1487"/>
                  <a:pt x="1269" y="1238"/>
                  <a:pt x="1319" y="1248"/>
                </a:cubicBezTo>
                <a:cubicBezTo>
                  <a:pt x="1369" y="1258"/>
                  <a:pt x="1416" y="1543"/>
                  <a:pt x="1487" y="1620"/>
                </a:cubicBezTo>
                <a:cubicBezTo>
                  <a:pt x="1558" y="1697"/>
                  <a:pt x="1672" y="1758"/>
                  <a:pt x="1745" y="1710"/>
                </a:cubicBezTo>
                <a:cubicBezTo>
                  <a:pt x="1818" y="1662"/>
                  <a:pt x="1962" y="1448"/>
                  <a:pt x="1925" y="1332"/>
                </a:cubicBezTo>
                <a:cubicBezTo>
                  <a:pt x="1888" y="1216"/>
                  <a:pt x="1617" y="1101"/>
                  <a:pt x="1523" y="1014"/>
                </a:cubicBezTo>
                <a:cubicBezTo>
                  <a:pt x="1429" y="927"/>
                  <a:pt x="1478" y="870"/>
                  <a:pt x="1361" y="810"/>
                </a:cubicBezTo>
                <a:cubicBezTo>
                  <a:pt x="1244" y="750"/>
                  <a:pt x="717" y="709"/>
                  <a:pt x="821" y="654"/>
                </a:cubicBezTo>
                <a:cubicBezTo>
                  <a:pt x="925" y="599"/>
                  <a:pt x="1707" y="480"/>
                  <a:pt x="1985" y="480"/>
                </a:cubicBezTo>
                <a:cubicBezTo>
                  <a:pt x="2263" y="480"/>
                  <a:pt x="2471" y="578"/>
                  <a:pt x="2489" y="654"/>
                </a:cubicBezTo>
                <a:cubicBezTo>
                  <a:pt x="2507" y="730"/>
                  <a:pt x="2142" y="833"/>
                  <a:pt x="2093" y="936"/>
                </a:cubicBezTo>
                <a:cubicBezTo>
                  <a:pt x="2044" y="1039"/>
                  <a:pt x="2138" y="1216"/>
                  <a:pt x="2195" y="1272"/>
                </a:cubicBezTo>
                <a:cubicBezTo>
                  <a:pt x="2252" y="1328"/>
                  <a:pt x="2372" y="1312"/>
                  <a:pt x="2435" y="1272"/>
                </a:cubicBezTo>
                <a:cubicBezTo>
                  <a:pt x="2498" y="1232"/>
                  <a:pt x="2529" y="1104"/>
                  <a:pt x="2573" y="1032"/>
                </a:cubicBezTo>
                <a:cubicBezTo>
                  <a:pt x="2617" y="960"/>
                  <a:pt x="2660" y="836"/>
                  <a:pt x="2699" y="840"/>
                </a:cubicBezTo>
                <a:cubicBezTo>
                  <a:pt x="2738" y="844"/>
                  <a:pt x="2779" y="985"/>
                  <a:pt x="2807" y="1056"/>
                </a:cubicBezTo>
                <a:cubicBezTo>
                  <a:pt x="2835" y="1127"/>
                  <a:pt x="2814" y="1223"/>
                  <a:pt x="2867" y="1266"/>
                </a:cubicBezTo>
                <a:cubicBezTo>
                  <a:pt x="2920" y="1309"/>
                  <a:pt x="3058" y="1366"/>
                  <a:pt x="3125" y="1314"/>
                </a:cubicBezTo>
                <a:cubicBezTo>
                  <a:pt x="3192" y="1262"/>
                  <a:pt x="3305" y="1066"/>
                  <a:pt x="3269" y="954"/>
                </a:cubicBezTo>
                <a:cubicBezTo>
                  <a:pt x="3233" y="842"/>
                  <a:pt x="2997" y="721"/>
                  <a:pt x="2909" y="642"/>
                </a:cubicBezTo>
                <a:cubicBezTo>
                  <a:pt x="2821" y="563"/>
                  <a:pt x="2851" y="541"/>
                  <a:pt x="2741" y="480"/>
                </a:cubicBezTo>
                <a:cubicBezTo>
                  <a:pt x="2631" y="419"/>
                  <a:pt x="2334" y="356"/>
                  <a:pt x="2249" y="276"/>
                </a:cubicBezTo>
                <a:cubicBezTo>
                  <a:pt x="2164" y="196"/>
                  <a:pt x="2235" y="58"/>
                  <a:pt x="2231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28" name="Text Box 24"/>
          <p:cNvSpPr txBox="1">
            <a:spLocks noChangeArrowheads="1"/>
          </p:cNvSpPr>
          <p:nvPr/>
        </p:nvSpPr>
        <p:spPr bwMode="auto">
          <a:xfrm>
            <a:off x="3048000" y="4191000"/>
            <a:ext cx="2984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L</a:t>
            </a:r>
          </a:p>
        </p:txBody>
      </p:sp>
      <p:sp>
        <p:nvSpPr>
          <p:cNvPr id="17429" name="Text Box 25"/>
          <p:cNvSpPr txBox="1">
            <a:spLocks noChangeArrowheads="1"/>
          </p:cNvSpPr>
          <p:nvPr/>
        </p:nvSpPr>
        <p:spPr bwMode="auto">
          <a:xfrm>
            <a:off x="3443288" y="4510088"/>
            <a:ext cx="319087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7430" name="Text Box 26"/>
          <p:cNvSpPr txBox="1">
            <a:spLocks noChangeArrowheads="1"/>
          </p:cNvSpPr>
          <p:nvPr/>
        </p:nvSpPr>
        <p:spPr bwMode="auto">
          <a:xfrm>
            <a:off x="3810000" y="4191000"/>
            <a:ext cx="325438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R</a:t>
            </a:r>
          </a:p>
        </p:txBody>
      </p:sp>
      <p:cxnSp>
        <p:nvCxnSpPr>
          <p:cNvPr id="17431" name="AutoShape 14"/>
          <p:cNvCxnSpPr>
            <a:cxnSpLocks noChangeShapeType="1"/>
            <a:stCxn id="17414" idx="3"/>
            <a:endCxn id="17434" idx="7"/>
          </p:cNvCxnSpPr>
          <p:nvPr/>
        </p:nvCxnSpPr>
        <p:spPr bwMode="auto">
          <a:xfrm flipH="1">
            <a:off x="3733800" y="3886200"/>
            <a:ext cx="19018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32" name="AutoShape 20"/>
          <p:cNvCxnSpPr>
            <a:cxnSpLocks noChangeShapeType="1"/>
            <a:stCxn id="17417" idx="0"/>
            <a:endCxn id="17434" idx="3"/>
          </p:cNvCxnSpPr>
          <p:nvPr/>
        </p:nvCxnSpPr>
        <p:spPr bwMode="auto">
          <a:xfrm flipV="1">
            <a:off x="3055938" y="4495800"/>
            <a:ext cx="4079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33" name="AutoShape 21"/>
          <p:cNvCxnSpPr>
            <a:cxnSpLocks noChangeShapeType="1"/>
            <a:stCxn id="17416" idx="1"/>
            <a:endCxn id="17434" idx="5"/>
          </p:cNvCxnSpPr>
          <p:nvPr/>
        </p:nvCxnSpPr>
        <p:spPr bwMode="auto">
          <a:xfrm flipH="1" flipV="1">
            <a:off x="3733800" y="4495800"/>
            <a:ext cx="8159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434" name="Oval 7"/>
          <p:cNvSpPr>
            <a:spLocks noChangeArrowheads="1"/>
          </p:cNvSpPr>
          <p:nvPr/>
        </p:nvSpPr>
        <p:spPr bwMode="auto">
          <a:xfrm>
            <a:off x="3408363" y="41608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latin typeface="Symbol" charset="0"/>
                <a:sym typeface="Symbol" charset="0"/>
              </a:rPr>
              <a:t></a:t>
            </a:r>
            <a:endParaRPr lang="en-US">
              <a:latin typeface="Symbol" charset="0"/>
            </a:endParaRPr>
          </a:p>
        </p:txBody>
      </p:sp>
      <p:sp>
        <p:nvSpPr>
          <p:cNvPr id="17435" name="Date Placeholder 2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9A5A32C-6A40-3C4F-B030-131E90D119BF}" type="slidenum">
              <a:rPr lang="en-US" sz="1400"/>
              <a:pPr eaLnBrk="1" hangingPunct="1"/>
              <a:t>29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 template method pattern</a:t>
            </a:r>
            <a:endParaRPr lang="en-US" dirty="0">
              <a:latin typeface="Tahoma" charset="0"/>
            </a:endParaRP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924800" cy="2133600"/>
          </a:xfrm>
        </p:spPr>
        <p:txBody>
          <a:bodyPr/>
          <a:lstStyle/>
          <a:p>
            <a:pPr eaLnBrk="1" hangingPunct="1"/>
            <a:r>
              <a:rPr lang="en-US" sz="1800" dirty="0"/>
              <a:t>A generic computation mechanism</a:t>
            </a:r>
            <a:r>
              <a:rPr lang="zh-CN" altLang="en-US" sz="1800" dirty="0"/>
              <a:t> </a:t>
            </a:r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Binary</a:t>
            </a:r>
            <a:r>
              <a:rPr lang="zh-CN" altLang="en-US" sz="1800" dirty="0"/>
              <a:t> </a:t>
            </a:r>
            <a:r>
              <a:rPr lang="en-US" altLang="zh-CN" sz="1800" dirty="0"/>
              <a:t>Trees</a:t>
            </a:r>
            <a:endParaRPr lang="en-US" sz="1800" dirty="0"/>
          </a:p>
          <a:p>
            <a:pPr eaLnBrk="1" hangingPunct="1"/>
            <a:r>
              <a:rPr lang="en-US" sz="1800" dirty="0"/>
              <a:t>Specialized for an application by redefining the visit actions</a:t>
            </a:r>
            <a:endParaRPr lang="en-US" sz="1800" dirty="0">
              <a:latin typeface="Tahoma" charset="0"/>
            </a:endParaRPr>
          </a:p>
        </p:txBody>
      </p:sp>
      <p:sp>
        <p:nvSpPr>
          <p:cNvPr id="17435" name="Date Placeholder 2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EAB9B5-5001-CB48-9944-1A634055D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2819400"/>
            <a:ext cx="62738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B174-5E79-2E4B-BF36-B0012019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Hierarchical Structure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BA621C8-4832-7740-9464-A181A5595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039" y="1676400"/>
            <a:ext cx="6068722" cy="43434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CB82-E8BE-4D4F-980C-31D9C4AA2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A44E2-2A8D-0A46-A7D4-6ED2785E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EA913-8D8D-694C-B174-AA5DB54E6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75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9A5A32C-6A40-3C4F-B030-131E90D119BF}" type="slidenum">
              <a:rPr lang="en-US" sz="1400"/>
              <a:pPr eaLnBrk="1" hangingPunct="1"/>
              <a:t>30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 application of </a:t>
            </a:r>
            <a:r>
              <a:rPr lang="en-US" dirty="0" err="1"/>
              <a:t>EularTour</a:t>
            </a:r>
            <a:endParaRPr lang="en-US" dirty="0">
              <a:latin typeface="Tahoma" charset="0"/>
            </a:endParaRP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924800" cy="2133600"/>
          </a:xfrm>
        </p:spPr>
        <p:txBody>
          <a:bodyPr/>
          <a:lstStyle/>
          <a:p>
            <a:pPr eaLnBrk="1" hangingPunct="1"/>
            <a:r>
              <a:rPr lang="en-US" sz="1800" dirty="0" err="1"/>
              <a:t>printExpression</a:t>
            </a:r>
            <a:endParaRPr lang="en-US" sz="1600" dirty="0">
              <a:latin typeface="Tahoma" charset="0"/>
            </a:endParaRPr>
          </a:p>
          <a:p>
            <a:pPr lvl="1" eaLnBrk="1" hangingPunct="1"/>
            <a:r>
              <a:rPr lang="en-US" sz="1600" dirty="0"/>
              <a:t>On the left action: print ( </a:t>
            </a:r>
            <a:endParaRPr lang="en-US" sz="1600" dirty="0">
              <a:latin typeface="Tahoma" charset="0"/>
            </a:endParaRPr>
          </a:p>
          <a:p>
            <a:pPr lvl="1" eaLnBrk="1" hangingPunct="1"/>
            <a:r>
              <a:rPr lang="en-US" sz="1600" dirty="0"/>
              <a:t>From below action: print v</a:t>
            </a:r>
            <a:endParaRPr lang="en-US" sz="1600" dirty="0">
              <a:latin typeface="Tahoma" charset="0"/>
            </a:endParaRPr>
          </a:p>
          <a:p>
            <a:pPr lvl="1" eaLnBrk="1" hangingPunct="1"/>
            <a:r>
              <a:rPr lang="en-US" sz="1600" dirty="0"/>
              <a:t>On the right action: print )</a:t>
            </a:r>
            <a:endParaRPr lang="en-US" sz="1600" dirty="0">
              <a:latin typeface="Tahoma" charset="0"/>
            </a:endParaRPr>
          </a:p>
        </p:txBody>
      </p:sp>
      <p:sp>
        <p:nvSpPr>
          <p:cNvPr id="17435" name="Date Placeholder 2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C89C15-0D32-0E42-8954-8C934292B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0" y="3124200"/>
            <a:ext cx="41275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12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F7CFB76-F90D-714B-AA7F-1517BFDA8F6F}" type="slidenum">
              <a:rPr lang="en-US" sz="1400"/>
              <a:pPr eaLnBrk="1" hangingPunct="1"/>
              <a:t>31</a:t>
            </a:fld>
            <a:endParaRPr lang="en-US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Linked Structure for Binary Trees</a:t>
            </a:r>
          </a:p>
        </p:txBody>
      </p:sp>
      <p:sp>
        <p:nvSpPr>
          <p:cNvPr id="194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048000" cy="2438400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Tahoma" charset="0"/>
              </a:rPr>
              <a:t>A node is represented by an object storing</a:t>
            </a:r>
          </a:p>
          <a:p>
            <a:pPr lvl="1" eaLnBrk="1" hangingPunct="1"/>
            <a:r>
              <a:rPr lang="en-US" sz="1600" dirty="0">
                <a:latin typeface="Tahoma" charset="0"/>
              </a:rPr>
              <a:t>Element</a:t>
            </a:r>
          </a:p>
          <a:p>
            <a:pPr lvl="1" eaLnBrk="1" hangingPunct="1"/>
            <a:endParaRPr lang="en-US" sz="1600" dirty="0">
              <a:latin typeface="Tahoma" charset="0"/>
            </a:endParaRPr>
          </a:p>
          <a:p>
            <a:pPr lvl="1" eaLnBrk="1" hangingPunct="1"/>
            <a:r>
              <a:rPr lang="en-US" sz="1600" dirty="0">
                <a:latin typeface="Tahoma" charset="0"/>
              </a:rPr>
              <a:t>Parent node</a:t>
            </a:r>
          </a:p>
          <a:p>
            <a:pPr lvl="1" eaLnBrk="1" hangingPunct="1"/>
            <a:endParaRPr lang="en-US" sz="1600" dirty="0">
              <a:latin typeface="Tahoma" charset="0"/>
            </a:endParaRPr>
          </a:p>
          <a:p>
            <a:pPr lvl="1" eaLnBrk="1" hangingPunct="1"/>
            <a:r>
              <a:rPr lang="en-US" sz="1600" dirty="0">
                <a:latin typeface="Tahoma" charset="0"/>
              </a:rPr>
              <a:t>Left child node</a:t>
            </a:r>
          </a:p>
          <a:p>
            <a:pPr lvl="1" eaLnBrk="1" hangingPunct="1"/>
            <a:endParaRPr lang="en-US" sz="1600" dirty="0">
              <a:latin typeface="Tahoma" charset="0"/>
            </a:endParaRPr>
          </a:p>
          <a:p>
            <a:pPr lvl="1" eaLnBrk="1" hangingPunct="1"/>
            <a:r>
              <a:rPr lang="en-US" sz="1600" dirty="0">
                <a:latin typeface="Tahoma" charset="0"/>
              </a:rPr>
              <a:t>Right child node</a:t>
            </a:r>
          </a:p>
        </p:txBody>
      </p:sp>
      <p:sp>
        <p:nvSpPr>
          <p:cNvPr id="19496" name="Date Placeholder 6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AA7D01-DBE7-594C-84F1-B7F870BAF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665371"/>
            <a:ext cx="4876800" cy="4381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F7CFB76-F90D-714B-AA7F-1517BFDA8F6F}" type="slidenum">
              <a:rPr lang="en-US" sz="1400"/>
              <a:pPr eaLnBrk="1" hangingPunct="1"/>
              <a:t>32</a:t>
            </a:fld>
            <a:endParaRPr lang="en-US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Linked Structure for Binary Trees</a:t>
            </a:r>
          </a:p>
        </p:txBody>
      </p:sp>
      <p:sp>
        <p:nvSpPr>
          <p:cNvPr id="194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048000" cy="2438400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Tahoma" charset="0"/>
              </a:rPr>
              <a:t>Node objects implement the Position ADT</a:t>
            </a:r>
          </a:p>
        </p:txBody>
      </p:sp>
      <p:sp>
        <p:nvSpPr>
          <p:cNvPr id="19462" name="Oval 4"/>
          <p:cNvSpPr>
            <a:spLocks noChangeArrowheads="1"/>
          </p:cNvSpPr>
          <p:nvPr/>
        </p:nvSpPr>
        <p:spPr bwMode="auto">
          <a:xfrm>
            <a:off x="2209800" y="4114800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l"/>
            <a:r>
              <a:rPr lang="en-US">
                <a:solidFill>
                  <a:schemeClr val="tx2"/>
                </a:solidFill>
                <a:sym typeface="Symbol" charset="0"/>
              </a:rPr>
              <a:t>B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9463" name="Oval 5"/>
          <p:cNvSpPr>
            <a:spLocks noChangeArrowheads="1"/>
          </p:cNvSpPr>
          <p:nvPr/>
        </p:nvSpPr>
        <p:spPr bwMode="auto">
          <a:xfrm>
            <a:off x="3084513" y="4854575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9464" name="Rectangle 6"/>
          <p:cNvSpPr>
            <a:spLocks noChangeArrowheads="1"/>
          </p:cNvSpPr>
          <p:nvPr/>
        </p:nvSpPr>
        <p:spPr bwMode="auto">
          <a:xfrm>
            <a:off x="1371600" y="48006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9465" name="Rectangle 7"/>
          <p:cNvSpPr>
            <a:spLocks noChangeArrowheads="1"/>
          </p:cNvSpPr>
          <p:nvPr/>
        </p:nvSpPr>
        <p:spPr bwMode="auto">
          <a:xfrm>
            <a:off x="2362200" y="57150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9466" name="Rectangle 8"/>
          <p:cNvSpPr>
            <a:spLocks noChangeArrowheads="1"/>
          </p:cNvSpPr>
          <p:nvPr/>
        </p:nvSpPr>
        <p:spPr bwMode="auto">
          <a:xfrm>
            <a:off x="3810000" y="57150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9467" name="AutoShape 9"/>
          <p:cNvCxnSpPr>
            <a:cxnSpLocks noChangeShapeType="1"/>
            <a:stCxn id="19466" idx="0"/>
            <a:endCxn id="19463" idx="5"/>
          </p:cNvCxnSpPr>
          <p:nvPr/>
        </p:nvCxnSpPr>
        <p:spPr bwMode="auto">
          <a:xfrm flipH="1" flipV="1">
            <a:off x="3513138" y="5291138"/>
            <a:ext cx="547687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68" name="AutoShape 10"/>
          <p:cNvCxnSpPr>
            <a:cxnSpLocks noChangeShapeType="1"/>
            <a:stCxn id="19465" idx="0"/>
            <a:endCxn id="19463" idx="3"/>
          </p:cNvCxnSpPr>
          <p:nvPr/>
        </p:nvCxnSpPr>
        <p:spPr bwMode="auto">
          <a:xfrm flipV="1">
            <a:off x="2613025" y="5291138"/>
            <a:ext cx="544513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69" name="AutoShape 11"/>
          <p:cNvCxnSpPr>
            <a:cxnSpLocks noChangeShapeType="1"/>
            <a:stCxn id="19464" idx="0"/>
            <a:endCxn id="19462" idx="3"/>
          </p:cNvCxnSpPr>
          <p:nvPr/>
        </p:nvCxnSpPr>
        <p:spPr bwMode="auto">
          <a:xfrm flipV="1">
            <a:off x="1622425" y="4551363"/>
            <a:ext cx="660400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70" name="AutoShape 12"/>
          <p:cNvCxnSpPr>
            <a:cxnSpLocks noChangeShapeType="1"/>
            <a:stCxn id="19463" idx="0"/>
            <a:endCxn id="19462" idx="5"/>
          </p:cNvCxnSpPr>
          <p:nvPr/>
        </p:nvCxnSpPr>
        <p:spPr bwMode="auto">
          <a:xfrm flipH="1" flipV="1">
            <a:off x="2638425" y="4551363"/>
            <a:ext cx="696913" cy="2936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9471" name="Group 78"/>
          <p:cNvGrpSpPr>
            <a:grpSpLocks/>
          </p:cNvGrpSpPr>
          <p:nvPr/>
        </p:nvGrpSpPr>
        <p:grpSpPr bwMode="auto">
          <a:xfrm>
            <a:off x="5086350" y="1828800"/>
            <a:ext cx="1219200" cy="609600"/>
            <a:chOff x="3840" y="960"/>
            <a:chExt cx="768" cy="384"/>
          </a:xfrm>
        </p:grpSpPr>
        <p:sp>
          <p:nvSpPr>
            <p:cNvPr id="19519" name="AutoShape 7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0" name="Rectangle 7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1" name="Line 77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72" name="Group 83"/>
          <p:cNvGrpSpPr>
            <a:grpSpLocks/>
          </p:cNvGrpSpPr>
          <p:nvPr/>
        </p:nvGrpSpPr>
        <p:grpSpPr bwMode="auto">
          <a:xfrm>
            <a:off x="3978275" y="3352800"/>
            <a:ext cx="1219200" cy="609600"/>
            <a:chOff x="3840" y="960"/>
            <a:chExt cx="768" cy="384"/>
          </a:xfrm>
        </p:grpSpPr>
        <p:sp>
          <p:nvSpPr>
            <p:cNvPr id="19516" name="AutoShape 8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7" name="Rectangle 8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8" name="Line 86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3" name="Text Box 87"/>
          <p:cNvSpPr txBox="1">
            <a:spLocks noChangeArrowheads="1"/>
          </p:cNvSpPr>
          <p:nvPr/>
        </p:nvSpPr>
        <p:spPr bwMode="auto">
          <a:xfrm>
            <a:off x="3921125" y="3459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sp>
        <p:nvSpPr>
          <p:cNvPr id="19474" name="Text Box 88"/>
          <p:cNvSpPr txBox="1">
            <a:spLocks noChangeArrowheads="1"/>
          </p:cNvSpPr>
          <p:nvPr/>
        </p:nvSpPr>
        <p:spPr bwMode="auto">
          <a:xfrm>
            <a:off x="4845050" y="3459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grpSp>
        <p:nvGrpSpPr>
          <p:cNvPr id="19475" name="Group 90"/>
          <p:cNvGrpSpPr>
            <a:grpSpLocks/>
          </p:cNvGrpSpPr>
          <p:nvPr/>
        </p:nvGrpSpPr>
        <p:grpSpPr bwMode="auto">
          <a:xfrm>
            <a:off x="6229350" y="3352800"/>
            <a:ext cx="1219200" cy="609600"/>
            <a:chOff x="3840" y="960"/>
            <a:chExt cx="768" cy="384"/>
          </a:xfrm>
        </p:grpSpPr>
        <p:sp>
          <p:nvSpPr>
            <p:cNvPr id="19513" name="AutoShape 91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4" name="Rectangle 92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5" name="Line 93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76" name="Group 97"/>
          <p:cNvGrpSpPr>
            <a:grpSpLocks/>
          </p:cNvGrpSpPr>
          <p:nvPr/>
        </p:nvGrpSpPr>
        <p:grpSpPr bwMode="auto">
          <a:xfrm>
            <a:off x="5086350" y="4876800"/>
            <a:ext cx="1219200" cy="609600"/>
            <a:chOff x="3840" y="960"/>
            <a:chExt cx="768" cy="384"/>
          </a:xfrm>
        </p:grpSpPr>
        <p:sp>
          <p:nvSpPr>
            <p:cNvPr id="19510" name="AutoShape 98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1" name="Rectangle 99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2" name="Line 100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7" name="Text Box 101"/>
          <p:cNvSpPr txBox="1">
            <a:spLocks noChangeArrowheads="1"/>
          </p:cNvSpPr>
          <p:nvPr/>
        </p:nvSpPr>
        <p:spPr bwMode="auto">
          <a:xfrm>
            <a:off x="5029200" y="4983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sp>
        <p:nvSpPr>
          <p:cNvPr id="19478" name="Text Box 102"/>
          <p:cNvSpPr txBox="1">
            <a:spLocks noChangeArrowheads="1"/>
          </p:cNvSpPr>
          <p:nvPr/>
        </p:nvSpPr>
        <p:spPr bwMode="auto">
          <a:xfrm>
            <a:off x="5953125" y="4983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grpSp>
        <p:nvGrpSpPr>
          <p:cNvPr id="19479" name="Group 104"/>
          <p:cNvGrpSpPr>
            <a:grpSpLocks/>
          </p:cNvGrpSpPr>
          <p:nvPr/>
        </p:nvGrpSpPr>
        <p:grpSpPr bwMode="auto">
          <a:xfrm>
            <a:off x="7426325" y="4876800"/>
            <a:ext cx="1219200" cy="609600"/>
            <a:chOff x="3840" y="960"/>
            <a:chExt cx="768" cy="384"/>
          </a:xfrm>
        </p:grpSpPr>
        <p:sp>
          <p:nvSpPr>
            <p:cNvPr id="19507" name="AutoShape 105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8" name="Rectangle 106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9" name="Line 107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80" name="Text Box 108"/>
          <p:cNvSpPr txBox="1">
            <a:spLocks noChangeArrowheads="1"/>
          </p:cNvSpPr>
          <p:nvPr/>
        </p:nvSpPr>
        <p:spPr bwMode="auto">
          <a:xfrm>
            <a:off x="7369175" y="4983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sp>
        <p:nvSpPr>
          <p:cNvPr id="19481" name="Text Box 109"/>
          <p:cNvSpPr txBox="1">
            <a:spLocks noChangeArrowheads="1"/>
          </p:cNvSpPr>
          <p:nvPr/>
        </p:nvSpPr>
        <p:spPr bwMode="auto">
          <a:xfrm>
            <a:off x="8293100" y="4983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grpSp>
        <p:nvGrpSpPr>
          <p:cNvPr id="19482" name="Group 110"/>
          <p:cNvGrpSpPr>
            <a:grpSpLocks/>
          </p:cNvGrpSpPr>
          <p:nvPr/>
        </p:nvGrpSpPr>
        <p:grpSpPr bwMode="auto">
          <a:xfrm>
            <a:off x="5562600" y="2286000"/>
            <a:ext cx="333375" cy="854075"/>
            <a:chOff x="3504" y="1440"/>
            <a:chExt cx="210" cy="538"/>
          </a:xfrm>
        </p:grpSpPr>
        <p:sp>
          <p:nvSpPr>
            <p:cNvPr id="19505" name="Text Box 30"/>
            <p:cNvSpPr txBox="1">
              <a:spLocks noChangeArrowheads="1"/>
            </p:cNvSpPr>
            <p:nvPr/>
          </p:nvSpPr>
          <p:spPr bwMode="auto">
            <a:xfrm>
              <a:off x="3504" y="1728"/>
              <a:ext cx="2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B</a:t>
              </a:r>
            </a:p>
          </p:txBody>
        </p:sp>
        <p:cxnSp>
          <p:nvCxnSpPr>
            <p:cNvPr id="19506" name="AutoShape 29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9483" name="Group 111"/>
          <p:cNvGrpSpPr>
            <a:grpSpLocks/>
          </p:cNvGrpSpPr>
          <p:nvPr/>
        </p:nvGrpSpPr>
        <p:grpSpPr bwMode="auto">
          <a:xfrm>
            <a:off x="4419600" y="3810000"/>
            <a:ext cx="333375" cy="854075"/>
            <a:chOff x="3504" y="1440"/>
            <a:chExt cx="210" cy="538"/>
          </a:xfrm>
        </p:grpSpPr>
        <p:sp>
          <p:nvSpPr>
            <p:cNvPr id="19503" name="Text Box 112"/>
            <p:cNvSpPr txBox="1">
              <a:spLocks noChangeArrowheads="1"/>
            </p:cNvSpPr>
            <p:nvPr/>
          </p:nvSpPr>
          <p:spPr bwMode="auto">
            <a:xfrm>
              <a:off x="3504" y="1728"/>
              <a:ext cx="2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A</a:t>
              </a:r>
            </a:p>
          </p:txBody>
        </p:sp>
        <p:cxnSp>
          <p:nvCxnSpPr>
            <p:cNvPr id="19504" name="AutoShape 113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9484" name="Group 114"/>
          <p:cNvGrpSpPr>
            <a:grpSpLocks/>
          </p:cNvGrpSpPr>
          <p:nvPr/>
        </p:nvGrpSpPr>
        <p:grpSpPr bwMode="auto">
          <a:xfrm>
            <a:off x="6694488" y="3810000"/>
            <a:ext cx="357187" cy="854075"/>
            <a:chOff x="3497" y="1440"/>
            <a:chExt cx="225" cy="538"/>
          </a:xfrm>
        </p:grpSpPr>
        <p:sp>
          <p:nvSpPr>
            <p:cNvPr id="19501" name="Text Box 115"/>
            <p:cNvSpPr txBox="1">
              <a:spLocks noChangeArrowheads="1"/>
            </p:cNvSpPr>
            <p:nvPr/>
          </p:nvSpPr>
          <p:spPr bwMode="auto">
            <a:xfrm>
              <a:off x="3497" y="1728"/>
              <a:ext cx="2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D</a:t>
              </a:r>
            </a:p>
          </p:txBody>
        </p:sp>
        <p:cxnSp>
          <p:nvCxnSpPr>
            <p:cNvPr id="19502" name="AutoShape 116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9485" name="Group 117"/>
          <p:cNvGrpSpPr>
            <a:grpSpLocks/>
          </p:cNvGrpSpPr>
          <p:nvPr/>
        </p:nvGrpSpPr>
        <p:grpSpPr bwMode="auto">
          <a:xfrm>
            <a:off x="5543550" y="5334000"/>
            <a:ext cx="333375" cy="854075"/>
            <a:chOff x="3504" y="1440"/>
            <a:chExt cx="210" cy="538"/>
          </a:xfrm>
        </p:grpSpPr>
        <p:sp>
          <p:nvSpPr>
            <p:cNvPr id="19499" name="Text Box 118"/>
            <p:cNvSpPr txBox="1">
              <a:spLocks noChangeArrowheads="1"/>
            </p:cNvSpPr>
            <p:nvPr/>
          </p:nvSpPr>
          <p:spPr bwMode="auto">
            <a:xfrm>
              <a:off x="3504" y="1728"/>
              <a:ext cx="2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C</a:t>
              </a:r>
            </a:p>
          </p:txBody>
        </p:sp>
        <p:cxnSp>
          <p:nvCxnSpPr>
            <p:cNvPr id="19500" name="AutoShape 119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9486" name="Group 120"/>
          <p:cNvGrpSpPr>
            <a:grpSpLocks/>
          </p:cNvGrpSpPr>
          <p:nvPr/>
        </p:nvGrpSpPr>
        <p:grpSpPr bwMode="auto">
          <a:xfrm>
            <a:off x="7877175" y="5334000"/>
            <a:ext cx="327025" cy="854075"/>
            <a:chOff x="3506" y="1440"/>
            <a:chExt cx="206" cy="538"/>
          </a:xfrm>
        </p:grpSpPr>
        <p:sp>
          <p:nvSpPr>
            <p:cNvPr id="19497" name="Text Box 121"/>
            <p:cNvSpPr txBox="1">
              <a:spLocks noChangeArrowheads="1"/>
            </p:cNvSpPr>
            <p:nvPr/>
          </p:nvSpPr>
          <p:spPr bwMode="auto">
            <a:xfrm>
              <a:off x="3506" y="1728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E</a:t>
              </a:r>
            </a:p>
          </p:txBody>
        </p:sp>
        <p:cxnSp>
          <p:nvCxnSpPr>
            <p:cNvPr id="19498" name="AutoShape 122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9487" name="Freeform 124"/>
          <p:cNvSpPr>
            <a:spLocks/>
          </p:cNvSpPr>
          <p:nvPr/>
        </p:nvSpPr>
        <p:spPr bwMode="auto">
          <a:xfrm>
            <a:off x="4432300" y="2438400"/>
            <a:ext cx="1143000" cy="1066800"/>
          </a:xfrm>
          <a:custGeom>
            <a:avLst/>
            <a:gdLst>
              <a:gd name="T0" fmla="*/ 88 w 720"/>
              <a:gd name="T1" fmla="*/ 672 h 672"/>
              <a:gd name="T2" fmla="*/ 88 w 720"/>
              <a:gd name="T3" fmla="*/ 384 h 672"/>
              <a:gd name="T4" fmla="*/ 616 w 720"/>
              <a:gd name="T5" fmla="*/ 192 h 672"/>
              <a:gd name="T6" fmla="*/ 712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Freeform 125"/>
          <p:cNvSpPr>
            <a:spLocks/>
          </p:cNvSpPr>
          <p:nvPr/>
        </p:nvSpPr>
        <p:spPr bwMode="auto">
          <a:xfrm flipH="1">
            <a:off x="5848350" y="2438400"/>
            <a:ext cx="1143000" cy="1066800"/>
          </a:xfrm>
          <a:custGeom>
            <a:avLst/>
            <a:gdLst>
              <a:gd name="T0" fmla="*/ 88 w 720"/>
              <a:gd name="T1" fmla="*/ 672 h 672"/>
              <a:gd name="T2" fmla="*/ 88 w 720"/>
              <a:gd name="T3" fmla="*/ 384 h 672"/>
              <a:gd name="T4" fmla="*/ 616 w 720"/>
              <a:gd name="T5" fmla="*/ 192 h 672"/>
              <a:gd name="T6" fmla="*/ 712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Freeform 126"/>
          <p:cNvSpPr>
            <a:spLocks/>
          </p:cNvSpPr>
          <p:nvPr/>
        </p:nvSpPr>
        <p:spPr bwMode="auto">
          <a:xfrm flipH="1">
            <a:off x="7010400" y="3962400"/>
            <a:ext cx="1143000" cy="1066800"/>
          </a:xfrm>
          <a:custGeom>
            <a:avLst/>
            <a:gdLst>
              <a:gd name="T0" fmla="*/ 88 w 720"/>
              <a:gd name="T1" fmla="*/ 672 h 672"/>
              <a:gd name="T2" fmla="*/ 88 w 720"/>
              <a:gd name="T3" fmla="*/ 384 h 672"/>
              <a:gd name="T4" fmla="*/ 616 w 720"/>
              <a:gd name="T5" fmla="*/ 192 h 672"/>
              <a:gd name="T6" fmla="*/ 712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0" name="Freeform 127"/>
          <p:cNvSpPr>
            <a:spLocks/>
          </p:cNvSpPr>
          <p:nvPr/>
        </p:nvSpPr>
        <p:spPr bwMode="auto">
          <a:xfrm>
            <a:off x="5562600" y="3962400"/>
            <a:ext cx="1143000" cy="1066800"/>
          </a:xfrm>
          <a:custGeom>
            <a:avLst/>
            <a:gdLst>
              <a:gd name="T0" fmla="*/ 88 w 720"/>
              <a:gd name="T1" fmla="*/ 672 h 672"/>
              <a:gd name="T2" fmla="*/ 88 w 720"/>
              <a:gd name="T3" fmla="*/ 384 h 672"/>
              <a:gd name="T4" fmla="*/ 616 w 720"/>
              <a:gd name="T5" fmla="*/ 192 h 672"/>
              <a:gd name="T6" fmla="*/ 712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Freeform 128"/>
          <p:cNvSpPr>
            <a:spLocks/>
          </p:cNvSpPr>
          <p:nvPr/>
        </p:nvSpPr>
        <p:spPr bwMode="auto">
          <a:xfrm>
            <a:off x="4110038" y="2124075"/>
            <a:ext cx="1109662" cy="1209675"/>
          </a:xfrm>
          <a:custGeom>
            <a:avLst/>
            <a:gdLst>
              <a:gd name="T0" fmla="*/ 699 w 699"/>
              <a:gd name="T1" fmla="*/ 0 h 762"/>
              <a:gd name="T2" fmla="*/ 87 w 699"/>
              <a:gd name="T3" fmla="*/ 246 h 762"/>
              <a:gd name="T4" fmla="*/ 177 w 699"/>
              <a:gd name="T5" fmla="*/ 762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2" name="Freeform 129"/>
          <p:cNvSpPr>
            <a:spLocks/>
          </p:cNvSpPr>
          <p:nvPr/>
        </p:nvSpPr>
        <p:spPr bwMode="auto">
          <a:xfrm flipH="1">
            <a:off x="6172200" y="2133600"/>
            <a:ext cx="1219200" cy="1209675"/>
          </a:xfrm>
          <a:custGeom>
            <a:avLst/>
            <a:gdLst>
              <a:gd name="T0" fmla="*/ 699 w 699"/>
              <a:gd name="T1" fmla="*/ 0 h 762"/>
              <a:gd name="T2" fmla="*/ 87 w 699"/>
              <a:gd name="T3" fmla="*/ 246 h 762"/>
              <a:gd name="T4" fmla="*/ 177 w 699"/>
              <a:gd name="T5" fmla="*/ 762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3" name="Freeform 130"/>
          <p:cNvSpPr>
            <a:spLocks/>
          </p:cNvSpPr>
          <p:nvPr/>
        </p:nvSpPr>
        <p:spPr bwMode="auto">
          <a:xfrm flipH="1">
            <a:off x="7315200" y="3657600"/>
            <a:ext cx="1219200" cy="1209675"/>
          </a:xfrm>
          <a:custGeom>
            <a:avLst/>
            <a:gdLst>
              <a:gd name="T0" fmla="*/ 699 w 699"/>
              <a:gd name="T1" fmla="*/ 0 h 762"/>
              <a:gd name="T2" fmla="*/ 87 w 699"/>
              <a:gd name="T3" fmla="*/ 246 h 762"/>
              <a:gd name="T4" fmla="*/ 177 w 699"/>
              <a:gd name="T5" fmla="*/ 762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4" name="Freeform 131"/>
          <p:cNvSpPr>
            <a:spLocks/>
          </p:cNvSpPr>
          <p:nvPr/>
        </p:nvSpPr>
        <p:spPr bwMode="auto">
          <a:xfrm>
            <a:off x="5257800" y="3657600"/>
            <a:ext cx="1109663" cy="1209675"/>
          </a:xfrm>
          <a:custGeom>
            <a:avLst/>
            <a:gdLst>
              <a:gd name="T0" fmla="*/ 699 w 699"/>
              <a:gd name="T1" fmla="*/ 0 h 762"/>
              <a:gd name="T2" fmla="*/ 87 w 699"/>
              <a:gd name="T3" fmla="*/ 246 h 762"/>
              <a:gd name="T4" fmla="*/ 177 w 699"/>
              <a:gd name="T5" fmla="*/ 762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5" name="Text Box 132"/>
          <p:cNvSpPr txBox="1">
            <a:spLocks noChangeArrowheads="1"/>
          </p:cNvSpPr>
          <p:nvPr/>
        </p:nvSpPr>
        <p:spPr bwMode="auto">
          <a:xfrm>
            <a:off x="5495925" y="1771650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sp>
        <p:nvSpPr>
          <p:cNvPr id="19496" name="Date Placeholder 6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  <p:extLst>
      <p:ext uri="{BB962C8B-B14F-4D97-AF65-F5344CB8AC3E}">
        <p14:creationId xmlns:p14="http://schemas.microsoft.com/office/powerpoint/2010/main" val="3964122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>
                <a:ea typeface="+mj-ea"/>
              </a:rPr>
              <a:t>Array-Based Representation of Binary Trees</a:t>
            </a:r>
            <a:endParaRPr lang="en-US" altLang="en-US" sz="4000" dirty="0">
              <a:ea typeface="+mj-ea"/>
            </a:endParaRPr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6096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Nodes are stored in an array X</a:t>
            </a:r>
          </a:p>
        </p:txBody>
      </p:sp>
      <p:sp>
        <p:nvSpPr>
          <p:cNvPr id="20484" name="Date Placeholder 5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AF13597-379A-904E-B57F-33B152AE13FF}" type="slidenum">
              <a:rPr lang="en-US" sz="1400"/>
              <a:pPr eaLnBrk="1" hangingPunct="1"/>
              <a:t>33</a:t>
            </a:fld>
            <a:endParaRPr lang="en-US" sz="1400"/>
          </a:p>
        </p:txBody>
      </p:sp>
      <p:sp>
        <p:nvSpPr>
          <p:cNvPr id="204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02421" name="Rectangle 21"/>
          <p:cNvSpPr>
            <a:spLocks noChangeArrowheads="1"/>
          </p:cNvSpPr>
          <p:nvPr/>
        </p:nvSpPr>
        <p:spPr bwMode="auto">
          <a:xfrm>
            <a:off x="609600" y="3886200"/>
            <a:ext cx="6019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2000" dirty="0"/>
              <a:t>Node v is stored at X[rank(v)]</a:t>
            </a:r>
          </a:p>
          <a:p>
            <a:pPr marL="171450" indent="-228600" algn="l"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n"/>
            </a:pPr>
            <a:r>
              <a:rPr lang="en-US" sz="2000" dirty="0"/>
              <a:t>rank(root) = 0</a:t>
            </a:r>
          </a:p>
          <a:p>
            <a:pPr marL="171450" indent="-228600" algn="l"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n"/>
            </a:pPr>
            <a:r>
              <a:rPr lang="en-US" sz="2000" dirty="0"/>
              <a:t>if node is the left child of parent(node), 	rank(node) = 2 </a:t>
            </a:r>
            <a:r>
              <a:rPr lang="ar-sa" sz="2000" dirty="0">
                <a:cs typeface="Arial" charset="0"/>
                <a:sym typeface="Symbol" charset="0"/>
              </a:rPr>
              <a:t></a:t>
            </a:r>
            <a:r>
              <a:rPr lang="en-US" sz="2000" dirty="0">
                <a:cs typeface="Arial" charset="0"/>
                <a:sym typeface="Symbol" charset="0"/>
              </a:rPr>
              <a:t> </a:t>
            </a:r>
            <a:r>
              <a:rPr lang="en-US" sz="2000" dirty="0"/>
              <a:t>rank(parent(node)) + 1</a:t>
            </a:r>
          </a:p>
          <a:p>
            <a:pPr marL="171450" indent="-228600" algn="l"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n"/>
            </a:pPr>
            <a:r>
              <a:rPr lang="en-US" sz="2000" dirty="0"/>
              <a:t>if node is the right child of parent(node), 	rank(node) = 2</a:t>
            </a:r>
            <a:r>
              <a:rPr lang="ar-sa" sz="2000" dirty="0">
                <a:cs typeface="Arial" charset="0"/>
                <a:sym typeface="Symbol" charset="0"/>
              </a:rPr>
              <a:t> </a:t>
            </a:r>
            <a:r>
              <a:rPr lang="en-US" sz="2000" dirty="0">
                <a:cs typeface="Arial" charset="0"/>
                <a:sym typeface="Symbol" charset="0"/>
              </a:rPr>
              <a:t> r</a:t>
            </a:r>
            <a:r>
              <a:rPr lang="en-US" sz="2000" dirty="0"/>
              <a:t>ank(parent(node)) </a:t>
            </a:r>
            <a:r>
              <a:rPr lang="en-US" sz="2000" dirty="0">
                <a:latin typeface="Symbol" charset="0"/>
              </a:rPr>
              <a:t>+</a:t>
            </a:r>
            <a:r>
              <a:rPr lang="en-US" sz="2000" dirty="0"/>
              <a:t> 2</a:t>
            </a:r>
          </a:p>
        </p:txBody>
      </p:sp>
      <p:sp>
        <p:nvSpPr>
          <p:cNvPr id="102422" name="Text Box 22"/>
          <p:cNvSpPr txBox="1">
            <a:spLocks noChangeArrowheads="1"/>
          </p:cNvSpPr>
          <p:nvPr/>
        </p:nvSpPr>
        <p:spPr bwMode="auto">
          <a:xfrm>
            <a:off x="6934200" y="1828800"/>
            <a:ext cx="310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0</a:t>
            </a:r>
          </a:p>
        </p:txBody>
      </p:sp>
      <p:sp>
        <p:nvSpPr>
          <p:cNvPr id="102423" name="Text Box 23"/>
          <p:cNvSpPr txBox="1">
            <a:spLocks noChangeArrowheads="1"/>
          </p:cNvSpPr>
          <p:nvPr/>
        </p:nvSpPr>
        <p:spPr bwMode="auto">
          <a:xfrm>
            <a:off x="6254750" y="3033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1</a:t>
            </a:r>
          </a:p>
        </p:txBody>
      </p:sp>
      <p:sp>
        <p:nvSpPr>
          <p:cNvPr id="102424" name="Text Box 24"/>
          <p:cNvSpPr txBox="1">
            <a:spLocks noChangeArrowheads="1"/>
          </p:cNvSpPr>
          <p:nvPr/>
        </p:nvSpPr>
        <p:spPr bwMode="auto">
          <a:xfrm>
            <a:off x="8083550" y="3033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2</a:t>
            </a:r>
          </a:p>
        </p:txBody>
      </p:sp>
      <p:sp>
        <p:nvSpPr>
          <p:cNvPr id="102425" name="Text Box 25"/>
          <p:cNvSpPr txBox="1">
            <a:spLocks noChangeArrowheads="1"/>
          </p:cNvSpPr>
          <p:nvPr/>
        </p:nvSpPr>
        <p:spPr bwMode="auto">
          <a:xfrm>
            <a:off x="7473950" y="4176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5</a:t>
            </a:r>
          </a:p>
        </p:txBody>
      </p:sp>
      <p:sp>
        <p:nvSpPr>
          <p:cNvPr id="102426" name="Text Box 26"/>
          <p:cNvSpPr txBox="1">
            <a:spLocks noChangeArrowheads="1"/>
          </p:cNvSpPr>
          <p:nvPr/>
        </p:nvSpPr>
        <p:spPr bwMode="auto">
          <a:xfrm>
            <a:off x="8540750" y="4191000"/>
            <a:ext cx="3111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6</a:t>
            </a:r>
          </a:p>
        </p:txBody>
      </p:sp>
      <p:sp>
        <p:nvSpPr>
          <p:cNvPr id="102427" name="Text Box 27"/>
          <p:cNvSpPr txBox="1">
            <a:spLocks noChangeArrowheads="1"/>
          </p:cNvSpPr>
          <p:nvPr/>
        </p:nvSpPr>
        <p:spPr bwMode="auto">
          <a:xfrm>
            <a:off x="5873750" y="4176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3</a:t>
            </a:r>
          </a:p>
        </p:txBody>
      </p:sp>
      <p:sp>
        <p:nvSpPr>
          <p:cNvPr id="102428" name="Text Box 28"/>
          <p:cNvSpPr txBox="1">
            <a:spLocks noChangeArrowheads="1"/>
          </p:cNvSpPr>
          <p:nvPr/>
        </p:nvSpPr>
        <p:spPr bwMode="auto">
          <a:xfrm>
            <a:off x="7010400" y="4176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4</a:t>
            </a:r>
          </a:p>
        </p:txBody>
      </p:sp>
      <p:sp>
        <p:nvSpPr>
          <p:cNvPr id="102429" name="Text Box 29"/>
          <p:cNvSpPr txBox="1">
            <a:spLocks noChangeArrowheads="1"/>
          </p:cNvSpPr>
          <p:nvPr/>
        </p:nvSpPr>
        <p:spPr bwMode="auto">
          <a:xfrm>
            <a:off x="6254750" y="5472113"/>
            <a:ext cx="310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9</a:t>
            </a:r>
          </a:p>
        </p:txBody>
      </p:sp>
      <p:sp>
        <p:nvSpPr>
          <p:cNvPr id="102430" name="Text Box 30"/>
          <p:cNvSpPr txBox="1">
            <a:spLocks noChangeArrowheads="1"/>
          </p:cNvSpPr>
          <p:nvPr/>
        </p:nvSpPr>
        <p:spPr bwMode="auto">
          <a:xfrm>
            <a:off x="7416800" y="5472113"/>
            <a:ext cx="4366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10</a:t>
            </a:r>
          </a:p>
        </p:txBody>
      </p:sp>
      <p:sp>
        <p:nvSpPr>
          <p:cNvPr id="102432" name="Oval 32"/>
          <p:cNvSpPr>
            <a:spLocks noChangeArrowheads="1"/>
          </p:cNvSpPr>
          <p:nvPr/>
        </p:nvSpPr>
        <p:spPr bwMode="auto">
          <a:xfrm>
            <a:off x="7142163" y="2082800"/>
            <a:ext cx="41116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A</a:t>
            </a:r>
          </a:p>
        </p:txBody>
      </p:sp>
      <p:sp>
        <p:nvSpPr>
          <p:cNvPr id="102433" name="Oval 33"/>
          <p:cNvSpPr>
            <a:spLocks noChangeArrowheads="1"/>
          </p:cNvSpPr>
          <p:nvPr/>
        </p:nvSpPr>
        <p:spPr bwMode="auto">
          <a:xfrm>
            <a:off x="7212013" y="57404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H</a:t>
            </a:r>
          </a:p>
        </p:txBody>
      </p:sp>
      <p:sp>
        <p:nvSpPr>
          <p:cNvPr id="102434" name="Oval 34"/>
          <p:cNvSpPr>
            <a:spLocks noChangeArrowheads="1"/>
          </p:cNvSpPr>
          <p:nvPr/>
        </p:nvSpPr>
        <p:spPr bwMode="auto">
          <a:xfrm>
            <a:off x="6526213" y="57404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G</a:t>
            </a:r>
          </a:p>
        </p:txBody>
      </p:sp>
      <p:sp>
        <p:nvSpPr>
          <p:cNvPr id="102435" name="Oval 35"/>
          <p:cNvSpPr>
            <a:spLocks noChangeArrowheads="1"/>
          </p:cNvSpPr>
          <p:nvPr/>
        </p:nvSpPr>
        <p:spPr bwMode="auto">
          <a:xfrm>
            <a:off x="6781800" y="4498975"/>
            <a:ext cx="430213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F</a:t>
            </a:r>
          </a:p>
        </p:txBody>
      </p:sp>
      <p:sp>
        <p:nvSpPr>
          <p:cNvPr id="102436" name="Oval 36"/>
          <p:cNvSpPr>
            <a:spLocks noChangeArrowheads="1"/>
          </p:cNvSpPr>
          <p:nvPr/>
        </p:nvSpPr>
        <p:spPr bwMode="auto">
          <a:xfrm>
            <a:off x="6019800" y="4498975"/>
            <a:ext cx="438150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E</a:t>
            </a:r>
          </a:p>
        </p:txBody>
      </p:sp>
      <p:sp>
        <p:nvSpPr>
          <p:cNvPr id="102437" name="Oval 37"/>
          <p:cNvSpPr>
            <a:spLocks noChangeArrowheads="1"/>
          </p:cNvSpPr>
          <p:nvPr/>
        </p:nvSpPr>
        <p:spPr bwMode="auto">
          <a:xfrm>
            <a:off x="7821613" y="33020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D</a:t>
            </a:r>
          </a:p>
        </p:txBody>
      </p:sp>
      <p:sp>
        <p:nvSpPr>
          <p:cNvPr id="102438" name="Oval 38"/>
          <p:cNvSpPr>
            <a:spLocks noChangeArrowheads="1"/>
          </p:cNvSpPr>
          <p:nvPr/>
        </p:nvSpPr>
        <p:spPr bwMode="auto">
          <a:xfrm>
            <a:off x="7620000" y="4495800"/>
            <a:ext cx="395288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C</a:t>
            </a:r>
          </a:p>
        </p:txBody>
      </p:sp>
      <p:sp>
        <p:nvSpPr>
          <p:cNvPr id="102439" name="Oval 39"/>
          <p:cNvSpPr>
            <a:spLocks noChangeArrowheads="1"/>
          </p:cNvSpPr>
          <p:nvPr/>
        </p:nvSpPr>
        <p:spPr bwMode="auto">
          <a:xfrm>
            <a:off x="6461125" y="3302000"/>
            <a:ext cx="407988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B</a:t>
            </a:r>
          </a:p>
        </p:txBody>
      </p:sp>
      <p:cxnSp>
        <p:nvCxnSpPr>
          <p:cNvPr id="102440" name="AutoShape 40"/>
          <p:cNvCxnSpPr>
            <a:cxnSpLocks noChangeShapeType="1"/>
            <a:stCxn id="102432" idx="4"/>
            <a:endCxn id="102439" idx="0"/>
          </p:cNvCxnSpPr>
          <p:nvPr/>
        </p:nvCxnSpPr>
        <p:spPr bwMode="auto">
          <a:xfrm rot="5400000">
            <a:off x="6613526" y="2566987"/>
            <a:ext cx="787400" cy="68262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1" name="AutoShape 41"/>
          <p:cNvCxnSpPr>
            <a:cxnSpLocks noChangeShapeType="1"/>
            <a:stCxn id="102437" idx="4"/>
            <a:endCxn id="102438" idx="0"/>
          </p:cNvCxnSpPr>
          <p:nvPr/>
        </p:nvCxnSpPr>
        <p:spPr bwMode="auto">
          <a:xfrm rot="5400000">
            <a:off x="7546976" y="4005262"/>
            <a:ext cx="762000" cy="21907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2" name="AutoShape 42"/>
          <p:cNvCxnSpPr>
            <a:cxnSpLocks noChangeShapeType="1"/>
            <a:stCxn id="102432" idx="4"/>
            <a:endCxn id="102437" idx="0"/>
          </p:cNvCxnSpPr>
          <p:nvPr/>
        </p:nvCxnSpPr>
        <p:spPr bwMode="auto">
          <a:xfrm rot="16200000" flipH="1">
            <a:off x="7299326" y="2563812"/>
            <a:ext cx="787400" cy="68897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3" name="AutoShape 43"/>
          <p:cNvCxnSpPr>
            <a:cxnSpLocks noChangeShapeType="1"/>
            <a:stCxn id="102439" idx="4"/>
            <a:endCxn id="102436" idx="0"/>
          </p:cNvCxnSpPr>
          <p:nvPr/>
        </p:nvCxnSpPr>
        <p:spPr bwMode="auto">
          <a:xfrm rot="5400000">
            <a:off x="6069806" y="3902869"/>
            <a:ext cx="765175" cy="427038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4" name="AutoShape 44"/>
          <p:cNvCxnSpPr>
            <a:cxnSpLocks noChangeShapeType="1"/>
            <a:stCxn id="102439" idx="4"/>
            <a:endCxn id="102435" idx="0"/>
          </p:cNvCxnSpPr>
          <p:nvPr/>
        </p:nvCxnSpPr>
        <p:spPr bwMode="auto">
          <a:xfrm rot="16200000" flipH="1">
            <a:off x="6449219" y="3950494"/>
            <a:ext cx="765175" cy="331787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5" name="AutoShape 45"/>
          <p:cNvCxnSpPr>
            <a:cxnSpLocks noChangeShapeType="1"/>
            <a:stCxn id="102435" idx="4"/>
            <a:endCxn id="102434" idx="0"/>
          </p:cNvCxnSpPr>
          <p:nvPr/>
        </p:nvCxnSpPr>
        <p:spPr bwMode="auto">
          <a:xfrm rot="5400000">
            <a:off x="6465094" y="5207794"/>
            <a:ext cx="809625" cy="255587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6" name="AutoShape 46"/>
          <p:cNvCxnSpPr>
            <a:cxnSpLocks noChangeShapeType="1"/>
            <a:stCxn id="102435" idx="4"/>
            <a:endCxn id="102433" idx="0"/>
          </p:cNvCxnSpPr>
          <p:nvPr/>
        </p:nvCxnSpPr>
        <p:spPr bwMode="auto">
          <a:xfrm rot="16200000" flipH="1">
            <a:off x="6807994" y="5120481"/>
            <a:ext cx="809625" cy="430213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447" name="Oval 47"/>
          <p:cNvSpPr>
            <a:spLocks noChangeArrowheads="1"/>
          </p:cNvSpPr>
          <p:nvPr/>
        </p:nvSpPr>
        <p:spPr bwMode="auto">
          <a:xfrm>
            <a:off x="8299450" y="4498975"/>
            <a:ext cx="387350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J</a:t>
            </a:r>
          </a:p>
        </p:txBody>
      </p:sp>
      <p:cxnSp>
        <p:nvCxnSpPr>
          <p:cNvPr id="102448" name="AutoShape 48"/>
          <p:cNvCxnSpPr>
            <a:cxnSpLocks noChangeShapeType="1"/>
            <a:stCxn id="102437" idx="4"/>
            <a:endCxn id="102447" idx="0"/>
          </p:cNvCxnSpPr>
          <p:nvPr/>
        </p:nvCxnSpPr>
        <p:spPr bwMode="auto">
          <a:xfrm rot="16200000" flipH="1">
            <a:off x="7882731" y="3888582"/>
            <a:ext cx="765175" cy="455612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514" name="Rectangle 13"/>
          <p:cNvSpPr>
            <a:spLocks noChangeArrowheads="1"/>
          </p:cNvSpPr>
          <p:nvPr/>
        </p:nvSpPr>
        <p:spPr bwMode="auto">
          <a:xfrm>
            <a:off x="958394" y="274096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rgbClr val="BE2D00"/>
                </a:solidFill>
              </a:rPr>
              <a:t>A</a:t>
            </a:r>
          </a:p>
        </p:txBody>
      </p:sp>
      <p:sp>
        <p:nvSpPr>
          <p:cNvPr id="20515" name="Rectangle 14"/>
          <p:cNvSpPr>
            <a:spLocks noChangeArrowheads="1"/>
          </p:cNvSpPr>
          <p:nvPr/>
        </p:nvSpPr>
        <p:spPr bwMode="auto">
          <a:xfrm>
            <a:off x="1637835" y="274096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B</a:t>
            </a:r>
          </a:p>
        </p:txBody>
      </p:sp>
      <p:sp>
        <p:nvSpPr>
          <p:cNvPr id="20516" name="Rectangle 15"/>
          <p:cNvSpPr>
            <a:spLocks noChangeArrowheads="1"/>
          </p:cNvSpPr>
          <p:nvPr/>
        </p:nvSpPr>
        <p:spPr bwMode="auto">
          <a:xfrm>
            <a:off x="2302021" y="274096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D</a:t>
            </a:r>
          </a:p>
        </p:txBody>
      </p:sp>
      <p:sp>
        <p:nvSpPr>
          <p:cNvPr id="20517" name="Rectangle 16"/>
          <p:cNvSpPr>
            <a:spLocks noChangeArrowheads="1"/>
          </p:cNvSpPr>
          <p:nvPr/>
        </p:nvSpPr>
        <p:spPr bwMode="auto">
          <a:xfrm>
            <a:off x="4329324" y="274731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G</a:t>
            </a:r>
          </a:p>
        </p:txBody>
      </p:sp>
      <p:sp>
        <p:nvSpPr>
          <p:cNvPr id="20518" name="Rectangle 17"/>
          <p:cNvSpPr>
            <a:spLocks noChangeArrowheads="1"/>
          </p:cNvSpPr>
          <p:nvPr/>
        </p:nvSpPr>
        <p:spPr bwMode="auto">
          <a:xfrm>
            <a:off x="5005985" y="274731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H</a:t>
            </a:r>
          </a:p>
        </p:txBody>
      </p:sp>
      <p:sp>
        <p:nvSpPr>
          <p:cNvPr id="20519" name="Rectangle 18"/>
          <p:cNvSpPr>
            <a:spLocks noChangeArrowheads="1"/>
          </p:cNvSpPr>
          <p:nvPr/>
        </p:nvSpPr>
        <p:spPr bwMode="auto">
          <a:xfrm>
            <a:off x="5651500" y="2747963"/>
            <a:ext cx="436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20" name="Text Box 19"/>
          <p:cNvSpPr txBox="1">
            <a:spLocks noChangeArrowheads="1"/>
          </p:cNvSpPr>
          <p:nvPr/>
        </p:nvSpPr>
        <p:spPr bwMode="auto">
          <a:xfrm>
            <a:off x="3617913" y="27495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>
                <a:latin typeface="Times New Roman" charset="0"/>
              </a:rPr>
              <a:t>…</a:t>
            </a:r>
          </a:p>
        </p:txBody>
      </p:sp>
      <p:sp>
        <p:nvSpPr>
          <p:cNvPr id="62" name="Text Box 22"/>
          <p:cNvSpPr txBox="1">
            <a:spLocks noChangeArrowheads="1"/>
          </p:cNvSpPr>
          <p:nvPr/>
        </p:nvSpPr>
        <p:spPr bwMode="auto">
          <a:xfrm>
            <a:off x="1670050" y="3287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1</a:t>
            </a:r>
          </a:p>
        </p:txBody>
      </p:sp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2297113" y="3287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2</a:t>
            </a:r>
          </a:p>
        </p:txBody>
      </p:sp>
      <p:sp>
        <p:nvSpPr>
          <p:cNvPr id="66" name="Text Box 22"/>
          <p:cNvSpPr txBox="1">
            <a:spLocks noChangeArrowheads="1"/>
          </p:cNvSpPr>
          <p:nvPr/>
        </p:nvSpPr>
        <p:spPr bwMode="auto">
          <a:xfrm>
            <a:off x="4316413" y="3287713"/>
            <a:ext cx="310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9</a:t>
            </a:r>
          </a:p>
        </p:txBody>
      </p:sp>
      <p:sp>
        <p:nvSpPr>
          <p:cNvPr id="67" name="Text Box 22"/>
          <p:cNvSpPr txBox="1">
            <a:spLocks noChangeArrowheads="1"/>
          </p:cNvSpPr>
          <p:nvPr/>
        </p:nvSpPr>
        <p:spPr bwMode="auto">
          <a:xfrm>
            <a:off x="4992688" y="3287713"/>
            <a:ext cx="4366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10</a:t>
            </a:r>
          </a:p>
        </p:txBody>
      </p:sp>
      <p:sp>
        <p:nvSpPr>
          <p:cNvPr id="20526" name="Rounded Rectangle 68"/>
          <p:cNvSpPr>
            <a:spLocks noChangeArrowheads="1"/>
          </p:cNvSpPr>
          <p:nvPr/>
        </p:nvSpPr>
        <p:spPr bwMode="auto">
          <a:xfrm>
            <a:off x="838200" y="2678113"/>
            <a:ext cx="53340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 Box 22"/>
          <p:cNvSpPr txBox="1">
            <a:spLocks noChangeArrowheads="1"/>
          </p:cNvSpPr>
          <p:nvPr/>
        </p:nvSpPr>
        <p:spPr bwMode="auto">
          <a:xfrm>
            <a:off x="984250" y="3276600"/>
            <a:ext cx="3111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49378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B174-5E79-2E4B-BF36-B0012019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Linux/Unix file systems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CB82-E8BE-4D4F-980C-31D9C4AA2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A44E2-2A8D-0A46-A7D4-6ED2785E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EA913-8D8D-694C-B174-AA5DB54E6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646C214-6010-0B4E-BF57-3E44AEEC3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57" y="1676400"/>
            <a:ext cx="6321286" cy="4343400"/>
          </a:xfrm>
        </p:spPr>
      </p:pic>
    </p:spTree>
    <p:extLst>
      <p:ext uri="{BB962C8B-B14F-4D97-AF65-F5344CB8AC3E}">
        <p14:creationId xmlns:p14="http://schemas.microsoft.com/office/powerpoint/2010/main" val="2821929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855B1DA-A1E9-2549-8CFA-AF1CE2F9817A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Tree: A Hierarchical ADT</a:t>
            </a:r>
            <a:endParaRPr lang="en-US" dirty="0">
              <a:latin typeface="Tahoma" charset="0"/>
            </a:endParaRP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3352800" cy="41148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A tree (upside down) is an abstract model of a hierarchical structure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A tree consists of nodes with a parent-child relation</a:t>
            </a:r>
          </a:p>
          <a:p>
            <a:pPr eaLnBrk="1" hangingPunct="1"/>
            <a:r>
              <a:rPr lang="en-US" sz="2000" dirty="0"/>
              <a:t>Each element (except the top element) has a parent and zero or more children elements</a:t>
            </a:r>
            <a:endParaRPr lang="en-US" sz="2000" dirty="0">
              <a:latin typeface="Tahoma" charset="0"/>
            </a:endParaRPr>
          </a:p>
        </p:txBody>
      </p:sp>
      <p:grpSp>
        <p:nvGrpSpPr>
          <p:cNvPr id="4102" name="Group 70"/>
          <p:cNvGrpSpPr>
            <a:grpSpLocks/>
          </p:cNvGrpSpPr>
          <p:nvPr/>
        </p:nvGrpSpPr>
        <p:grpSpPr bwMode="auto">
          <a:xfrm>
            <a:off x="3657600" y="1981200"/>
            <a:ext cx="5240338" cy="3132138"/>
            <a:chOff x="2180" y="957"/>
            <a:chExt cx="3301" cy="1973"/>
          </a:xfrm>
        </p:grpSpPr>
        <p:sp>
          <p:nvSpPr>
            <p:cNvPr id="4104" name="AutoShape 45"/>
            <p:cNvSpPr>
              <a:spLocks noChangeAspect="1" noChangeArrowheads="1"/>
            </p:cNvSpPr>
            <p:nvPr/>
          </p:nvSpPr>
          <p:spPr bwMode="auto">
            <a:xfrm>
              <a:off x="3333" y="957"/>
              <a:ext cx="1082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Computers</a:t>
              </a:r>
              <a:r>
                <a:rPr lang="ja-JP" altLang="en-US" sz="1600"/>
                <a:t>”</a:t>
              </a:r>
              <a:r>
                <a:rPr lang="en-US" sz="1600"/>
                <a:t>R</a:t>
              </a:r>
              <a:r>
                <a:rPr lang="ja-JP" altLang="en-US" sz="1600"/>
                <a:t>”</a:t>
              </a:r>
              <a:r>
                <a:rPr lang="en-US" sz="1600"/>
                <a:t>Us</a:t>
              </a:r>
            </a:p>
          </p:txBody>
        </p:sp>
        <p:sp>
          <p:nvSpPr>
            <p:cNvPr id="4105" name="AutoShape 46"/>
            <p:cNvSpPr>
              <a:spLocks noChangeAspect="1" noChangeArrowheads="1"/>
            </p:cNvSpPr>
            <p:nvPr/>
          </p:nvSpPr>
          <p:spPr bwMode="auto">
            <a:xfrm>
              <a:off x="2604" y="1533"/>
              <a:ext cx="43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Sales</a:t>
              </a:r>
            </a:p>
          </p:txBody>
        </p:sp>
        <p:sp>
          <p:nvSpPr>
            <p:cNvPr id="4106" name="AutoShape 47"/>
            <p:cNvSpPr>
              <a:spLocks noChangeAspect="1" noChangeArrowheads="1"/>
            </p:cNvSpPr>
            <p:nvPr/>
          </p:nvSpPr>
          <p:spPr bwMode="auto">
            <a:xfrm>
              <a:off x="5085" y="1533"/>
              <a:ext cx="396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R&amp;D</a:t>
              </a:r>
            </a:p>
          </p:txBody>
        </p:sp>
        <p:sp>
          <p:nvSpPr>
            <p:cNvPr id="4107" name="AutoShape 48"/>
            <p:cNvSpPr>
              <a:spLocks noChangeAspect="1" noChangeArrowheads="1"/>
            </p:cNvSpPr>
            <p:nvPr/>
          </p:nvSpPr>
          <p:spPr bwMode="auto">
            <a:xfrm>
              <a:off x="3977" y="1533"/>
              <a:ext cx="956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Manufacturing</a:t>
              </a:r>
            </a:p>
          </p:txBody>
        </p:sp>
        <p:sp>
          <p:nvSpPr>
            <p:cNvPr id="4108" name="AutoShape 49"/>
            <p:cNvSpPr>
              <a:spLocks noChangeAspect="1" noChangeArrowheads="1"/>
            </p:cNvSpPr>
            <p:nvPr/>
          </p:nvSpPr>
          <p:spPr bwMode="auto">
            <a:xfrm>
              <a:off x="3787" y="2109"/>
              <a:ext cx="591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Laptops</a:t>
              </a:r>
            </a:p>
          </p:txBody>
        </p:sp>
        <p:sp>
          <p:nvSpPr>
            <p:cNvPr id="4109" name="AutoShape 50"/>
            <p:cNvSpPr>
              <a:spLocks noChangeAspect="1" noChangeArrowheads="1"/>
            </p:cNvSpPr>
            <p:nvPr/>
          </p:nvSpPr>
          <p:spPr bwMode="auto">
            <a:xfrm>
              <a:off x="4512" y="2109"/>
              <a:ext cx="664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Desktops</a:t>
              </a:r>
            </a:p>
          </p:txBody>
        </p:sp>
        <p:sp>
          <p:nvSpPr>
            <p:cNvPr id="4110" name="AutoShape 52"/>
            <p:cNvSpPr>
              <a:spLocks noChangeAspect="1" noChangeArrowheads="1"/>
            </p:cNvSpPr>
            <p:nvPr/>
          </p:nvSpPr>
          <p:spPr bwMode="auto">
            <a:xfrm>
              <a:off x="2351" y="2108"/>
              <a:ext cx="29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US</a:t>
              </a:r>
            </a:p>
          </p:txBody>
        </p:sp>
        <p:sp>
          <p:nvSpPr>
            <p:cNvPr id="4111" name="AutoShape 54"/>
            <p:cNvSpPr>
              <a:spLocks noChangeAspect="1" noChangeArrowheads="1"/>
            </p:cNvSpPr>
            <p:nvPr/>
          </p:nvSpPr>
          <p:spPr bwMode="auto">
            <a:xfrm>
              <a:off x="2783" y="2109"/>
              <a:ext cx="870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International</a:t>
              </a:r>
            </a:p>
          </p:txBody>
        </p:sp>
        <p:cxnSp>
          <p:nvCxnSpPr>
            <p:cNvPr id="4112" name="AutoShape 56"/>
            <p:cNvCxnSpPr>
              <a:cxnSpLocks noChangeShapeType="1"/>
              <a:stCxn id="4104" idx="2"/>
              <a:endCxn id="4105" idx="0"/>
            </p:cNvCxnSpPr>
            <p:nvPr/>
          </p:nvCxnSpPr>
          <p:spPr bwMode="auto">
            <a:xfrm flipH="1">
              <a:off x="2823" y="1205"/>
              <a:ext cx="1051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13" name="AutoShape 57"/>
            <p:cNvCxnSpPr>
              <a:cxnSpLocks noChangeShapeType="1"/>
              <a:stCxn id="4104" idx="2"/>
              <a:endCxn id="4107" idx="0"/>
            </p:cNvCxnSpPr>
            <p:nvPr/>
          </p:nvCxnSpPr>
          <p:spPr bwMode="auto">
            <a:xfrm>
              <a:off x="3874" y="1205"/>
              <a:ext cx="581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14" name="AutoShape 58"/>
            <p:cNvCxnSpPr>
              <a:cxnSpLocks noChangeShapeType="1"/>
              <a:stCxn id="4104" idx="2"/>
              <a:endCxn id="4106" idx="0"/>
            </p:cNvCxnSpPr>
            <p:nvPr/>
          </p:nvCxnSpPr>
          <p:spPr bwMode="auto">
            <a:xfrm>
              <a:off x="3874" y="1205"/>
              <a:ext cx="1409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15" name="AutoShape 60"/>
            <p:cNvCxnSpPr>
              <a:cxnSpLocks noChangeShapeType="1"/>
              <a:stCxn id="4107" idx="2"/>
              <a:endCxn id="4109" idx="0"/>
            </p:cNvCxnSpPr>
            <p:nvPr/>
          </p:nvCxnSpPr>
          <p:spPr bwMode="auto">
            <a:xfrm>
              <a:off x="4455" y="1781"/>
              <a:ext cx="389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16" name="AutoShape 61"/>
            <p:cNvCxnSpPr>
              <a:cxnSpLocks noChangeShapeType="1"/>
              <a:stCxn id="4107" idx="2"/>
              <a:endCxn id="4108" idx="0"/>
            </p:cNvCxnSpPr>
            <p:nvPr/>
          </p:nvCxnSpPr>
          <p:spPr bwMode="auto">
            <a:xfrm flipH="1">
              <a:off x="4083" y="1781"/>
              <a:ext cx="372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17" name="AutoShape 62"/>
            <p:cNvCxnSpPr>
              <a:cxnSpLocks noChangeShapeType="1"/>
              <a:stCxn id="4105" idx="2"/>
              <a:endCxn id="4111" idx="0"/>
            </p:cNvCxnSpPr>
            <p:nvPr/>
          </p:nvCxnSpPr>
          <p:spPr bwMode="auto">
            <a:xfrm>
              <a:off x="2823" y="1781"/>
              <a:ext cx="395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18" name="AutoShape 63"/>
            <p:cNvCxnSpPr>
              <a:cxnSpLocks noChangeShapeType="1"/>
              <a:stCxn id="4105" idx="2"/>
              <a:endCxn id="4110" idx="0"/>
            </p:cNvCxnSpPr>
            <p:nvPr/>
          </p:nvCxnSpPr>
          <p:spPr bwMode="auto">
            <a:xfrm flipH="1">
              <a:off x="2500" y="1781"/>
              <a:ext cx="323" cy="3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119" name="AutoShape 64"/>
            <p:cNvSpPr>
              <a:spLocks noChangeAspect="1" noChangeArrowheads="1"/>
            </p:cNvSpPr>
            <p:nvPr/>
          </p:nvSpPr>
          <p:spPr bwMode="auto">
            <a:xfrm>
              <a:off x="2180" y="2688"/>
              <a:ext cx="54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Europe</a:t>
              </a:r>
            </a:p>
          </p:txBody>
        </p:sp>
        <p:sp>
          <p:nvSpPr>
            <p:cNvPr id="4120" name="AutoShape 65"/>
            <p:cNvSpPr>
              <a:spLocks noChangeAspect="1" noChangeArrowheads="1"/>
            </p:cNvSpPr>
            <p:nvPr/>
          </p:nvSpPr>
          <p:spPr bwMode="auto">
            <a:xfrm>
              <a:off x="3023" y="2688"/>
              <a:ext cx="374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Asia</a:t>
              </a:r>
            </a:p>
          </p:txBody>
        </p:sp>
        <p:cxnSp>
          <p:nvCxnSpPr>
            <p:cNvPr id="4121" name="AutoShape 66"/>
            <p:cNvCxnSpPr>
              <a:cxnSpLocks noChangeShapeType="1"/>
              <a:stCxn id="4111" idx="2"/>
              <a:endCxn id="4120" idx="0"/>
            </p:cNvCxnSpPr>
            <p:nvPr/>
          </p:nvCxnSpPr>
          <p:spPr bwMode="auto">
            <a:xfrm flipH="1">
              <a:off x="3210" y="2357"/>
              <a:ext cx="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22" name="AutoShape 67"/>
            <p:cNvCxnSpPr>
              <a:cxnSpLocks noChangeShapeType="1"/>
              <a:stCxn id="4111" idx="2"/>
              <a:endCxn id="4119" idx="0"/>
            </p:cNvCxnSpPr>
            <p:nvPr/>
          </p:nvCxnSpPr>
          <p:spPr bwMode="auto">
            <a:xfrm flipH="1">
              <a:off x="2454" y="2357"/>
              <a:ext cx="764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123" name="AutoShape 68"/>
            <p:cNvSpPr>
              <a:spLocks noChangeAspect="1" noChangeArrowheads="1"/>
            </p:cNvSpPr>
            <p:nvPr/>
          </p:nvSpPr>
          <p:spPr bwMode="auto">
            <a:xfrm>
              <a:off x="3698" y="2688"/>
              <a:ext cx="570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Canada</a:t>
              </a:r>
            </a:p>
          </p:txBody>
        </p:sp>
        <p:cxnSp>
          <p:nvCxnSpPr>
            <p:cNvPr id="4124" name="AutoShape 69"/>
            <p:cNvCxnSpPr>
              <a:cxnSpLocks noChangeShapeType="1"/>
              <a:stCxn id="4111" idx="2"/>
              <a:endCxn id="4123" idx="0"/>
            </p:cNvCxnSpPr>
            <p:nvPr/>
          </p:nvCxnSpPr>
          <p:spPr bwMode="auto">
            <a:xfrm>
              <a:off x="3218" y="2357"/>
              <a:ext cx="765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103" name="Date Placeholder 2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2DD1B4D-D81E-E741-B822-ED235B7E26F7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5124" name="AutoShape 28"/>
          <p:cNvSpPr>
            <a:spLocks noChangeArrowheads="1"/>
          </p:cNvSpPr>
          <p:nvPr/>
        </p:nvSpPr>
        <p:spPr bwMode="auto">
          <a:xfrm>
            <a:off x="6772275" y="3190875"/>
            <a:ext cx="1981200" cy="18288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2651760" bIns="0" anchor="b" anchorCtr="1"/>
          <a:lstStyle/>
          <a:p>
            <a:r>
              <a:rPr lang="en-US"/>
              <a:t>subtree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Tree Terminology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1050" y="1676400"/>
            <a:ext cx="455295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Root: node without parent (A)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Internal node: node with at least one child (A, B, C, F)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External node (a.k.a. leaf ): node without children (E, I, J, K, G, H, D)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solidFill>
                  <a:srgbClr val="40458C"/>
                </a:solidFill>
              </a:rPr>
              <a:t>Subtree: tree consisting of a node and its descendants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</p:txBody>
      </p:sp>
      <p:grpSp>
        <p:nvGrpSpPr>
          <p:cNvPr id="5127" name="Group 26"/>
          <p:cNvGrpSpPr>
            <a:grpSpLocks/>
          </p:cNvGrpSpPr>
          <p:nvPr/>
        </p:nvGrpSpPr>
        <p:grpSpPr bwMode="auto">
          <a:xfrm>
            <a:off x="5029200" y="2667000"/>
            <a:ext cx="3709988" cy="3127375"/>
            <a:chOff x="3135" y="1250"/>
            <a:chExt cx="2337" cy="1970"/>
          </a:xfrm>
        </p:grpSpPr>
        <p:sp>
          <p:nvSpPr>
            <p:cNvPr id="5130" name="AutoShape 5"/>
            <p:cNvSpPr>
              <a:spLocks noChangeAspect="1" noChangeArrowheads="1"/>
            </p:cNvSpPr>
            <p:nvPr/>
          </p:nvSpPr>
          <p:spPr bwMode="auto">
            <a:xfrm>
              <a:off x="4216" y="1250"/>
              <a:ext cx="215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5131" name="AutoShape 6"/>
            <p:cNvSpPr>
              <a:spLocks noChangeAspect="1" noChangeArrowheads="1"/>
            </p:cNvSpPr>
            <p:nvPr/>
          </p:nvSpPr>
          <p:spPr bwMode="auto">
            <a:xfrm>
              <a:off x="3384" y="1826"/>
              <a:ext cx="21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5132" name="AutoShape 7"/>
            <p:cNvSpPr>
              <a:spLocks noChangeAspect="1" noChangeArrowheads="1"/>
            </p:cNvSpPr>
            <p:nvPr/>
          </p:nvSpPr>
          <p:spPr bwMode="auto">
            <a:xfrm>
              <a:off x="5247" y="1825"/>
              <a:ext cx="22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</a:t>
              </a:r>
            </a:p>
          </p:txBody>
        </p:sp>
        <p:sp>
          <p:nvSpPr>
            <p:cNvPr id="5133" name="AutoShape 8"/>
            <p:cNvSpPr>
              <a:spLocks noChangeAspect="1" noChangeArrowheads="1"/>
            </p:cNvSpPr>
            <p:nvPr/>
          </p:nvSpPr>
          <p:spPr bwMode="auto">
            <a:xfrm>
              <a:off x="4754" y="1825"/>
              <a:ext cx="21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sp>
          <p:nvSpPr>
            <p:cNvPr id="5134" name="AutoShape 9"/>
            <p:cNvSpPr>
              <a:spLocks noChangeAspect="1" noChangeArrowheads="1"/>
            </p:cNvSpPr>
            <p:nvPr/>
          </p:nvSpPr>
          <p:spPr bwMode="auto">
            <a:xfrm>
              <a:off x="4494" y="2401"/>
              <a:ext cx="22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  <p:sp>
          <p:nvSpPr>
            <p:cNvPr id="5135" name="AutoShape 10"/>
            <p:cNvSpPr>
              <a:spLocks noChangeAspect="1" noChangeArrowheads="1"/>
            </p:cNvSpPr>
            <p:nvPr/>
          </p:nvSpPr>
          <p:spPr bwMode="auto">
            <a:xfrm>
              <a:off x="5007" y="2401"/>
              <a:ext cx="2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</a:t>
              </a:r>
            </a:p>
          </p:txBody>
        </p:sp>
        <p:sp>
          <p:nvSpPr>
            <p:cNvPr id="5136" name="AutoShape 11"/>
            <p:cNvSpPr>
              <a:spLocks noChangeAspect="1" noChangeArrowheads="1"/>
            </p:cNvSpPr>
            <p:nvPr/>
          </p:nvSpPr>
          <p:spPr bwMode="auto">
            <a:xfrm>
              <a:off x="3135" y="2399"/>
              <a:ext cx="208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5137" name="AutoShape 12"/>
            <p:cNvSpPr>
              <a:spLocks noChangeAspect="1" noChangeArrowheads="1"/>
            </p:cNvSpPr>
            <p:nvPr/>
          </p:nvSpPr>
          <p:spPr bwMode="auto">
            <a:xfrm>
              <a:off x="3639" y="2402"/>
              <a:ext cx="20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F</a:t>
              </a:r>
            </a:p>
          </p:txBody>
        </p:sp>
        <p:cxnSp>
          <p:nvCxnSpPr>
            <p:cNvPr id="5138" name="AutoShape 13"/>
            <p:cNvCxnSpPr>
              <a:cxnSpLocks noChangeShapeType="1"/>
              <a:stCxn id="5130" idx="2"/>
              <a:endCxn id="5131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39" name="AutoShape 14"/>
            <p:cNvCxnSpPr>
              <a:cxnSpLocks noChangeShapeType="1"/>
              <a:stCxn id="5130" idx="2"/>
              <a:endCxn id="5133" idx="0"/>
            </p:cNvCxnSpPr>
            <p:nvPr/>
          </p:nvCxnSpPr>
          <p:spPr bwMode="auto">
            <a:xfrm>
              <a:off x="4324" y="1494"/>
              <a:ext cx="53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0" name="AutoShape 15"/>
            <p:cNvCxnSpPr>
              <a:cxnSpLocks noChangeShapeType="1"/>
              <a:stCxn id="5130" idx="2"/>
              <a:endCxn id="5132" idx="0"/>
            </p:cNvCxnSpPr>
            <p:nvPr/>
          </p:nvCxnSpPr>
          <p:spPr bwMode="auto">
            <a:xfrm>
              <a:off x="4324" y="1494"/>
              <a:ext cx="1036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1" name="AutoShape 16"/>
            <p:cNvCxnSpPr>
              <a:cxnSpLocks noChangeShapeType="1"/>
              <a:stCxn id="5133" idx="2"/>
              <a:endCxn id="5135" idx="0"/>
            </p:cNvCxnSpPr>
            <p:nvPr/>
          </p:nvCxnSpPr>
          <p:spPr bwMode="auto">
            <a:xfrm>
              <a:off x="4862" y="2071"/>
              <a:ext cx="257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2" name="AutoShape 17"/>
            <p:cNvCxnSpPr>
              <a:cxnSpLocks noChangeShapeType="1"/>
              <a:stCxn id="5133" idx="2"/>
              <a:endCxn id="5134" idx="0"/>
            </p:cNvCxnSpPr>
            <p:nvPr/>
          </p:nvCxnSpPr>
          <p:spPr bwMode="auto">
            <a:xfrm flipH="1">
              <a:off x="4606" y="2071"/>
              <a:ext cx="256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3" name="AutoShape 18"/>
            <p:cNvCxnSpPr>
              <a:cxnSpLocks noChangeShapeType="1"/>
              <a:stCxn id="5131" idx="2"/>
              <a:endCxn id="5137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4" name="AutoShape 19"/>
            <p:cNvCxnSpPr>
              <a:cxnSpLocks noChangeShapeType="1"/>
              <a:stCxn id="5131" idx="2"/>
              <a:endCxn id="5136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145" name="AutoShape 20"/>
            <p:cNvSpPr>
              <a:spLocks noChangeAspect="1" noChangeArrowheads="1"/>
            </p:cNvSpPr>
            <p:nvPr/>
          </p:nvSpPr>
          <p:spPr bwMode="auto">
            <a:xfrm>
              <a:off x="3289" y="2981"/>
              <a:ext cx="182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I</a:t>
              </a:r>
            </a:p>
          </p:txBody>
        </p:sp>
        <p:sp>
          <p:nvSpPr>
            <p:cNvPr id="5146" name="AutoShape 21"/>
            <p:cNvSpPr>
              <a:spLocks noChangeAspect="1" noChangeArrowheads="1"/>
            </p:cNvSpPr>
            <p:nvPr/>
          </p:nvSpPr>
          <p:spPr bwMode="auto">
            <a:xfrm>
              <a:off x="3655" y="2981"/>
              <a:ext cx="187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  <p:cxnSp>
          <p:nvCxnSpPr>
            <p:cNvPr id="5147" name="AutoShape 22"/>
            <p:cNvCxnSpPr>
              <a:cxnSpLocks noChangeShapeType="1"/>
              <a:stCxn id="5137" idx="2"/>
              <a:endCxn id="5146" idx="0"/>
            </p:cNvCxnSpPr>
            <p:nvPr/>
          </p:nvCxnSpPr>
          <p:spPr bwMode="auto">
            <a:xfrm>
              <a:off x="3741" y="2646"/>
              <a:ext cx="8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8" name="AutoShape 23"/>
            <p:cNvCxnSpPr>
              <a:cxnSpLocks noChangeShapeType="1"/>
              <a:stCxn id="5137" idx="2"/>
              <a:endCxn id="5145" idx="0"/>
            </p:cNvCxnSpPr>
            <p:nvPr/>
          </p:nvCxnSpPr>
          <p:spPr bwMode="auto">
            <a:xfrm flipH="1">
              <a:off x="3380" y="2646"/>
              <a:ext cx="361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149" name="AutoShape 24"/>
            <p:cNvSpPr>
              <a:spLocks noChangeAspect="1" noChangeArrowheads="1"/>
            </p:cNvSpPr>
            <p:nvPr/>
          </p:nvSpPr>
          <p:spPr bwMode="auto">
            <a:xfrm>
              <a:off x="4026" y="2980"/>
              <a:ext cx="21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K</a:t>
              </a:r>
            </a:p>
          </p:txBody>
        </p:sp>
        <p:cxnSp>
          <p:nvCxnSpPr>
            <p:cNvPr id="5150" name="AutoShape 25"/>
            <p:cNvCxnSpPr>
              <a:cxnSpLocks noChangeShapeType="1"/>
              <a:stCxn id="5137" idx="2"/>
              <a:endCxn id="5149" idx="0"/>
            </p:cNvCxnSpPr>
            <p:nvPr/>
          </p:nvCxnSpPr>
          <p:spPr bwMode="auto">
            <a:xfrm>
              <a:off x="3741" y="2646"/>
              <a:ext cx="392" cy="3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5129" name="Date Placeholder 2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2DD1B4D-D81E-E741-B822-ED235B7E26F7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5124" name="AutoShape 28"/>
          <p:cNvSpPr>
            <a:spLocks noChangeArrowheads="1"/>
          </p:cNvSpPr>
          <p:nvPr/>
        </p:nvSpPr>
        <p:spPr bwMode="auto">
          <a:xfrm>
            <a:off x="6772275" y="3190875"/>
            <a:ext cx="1981200" cy="18288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2651760" bIns="0" anchor="b" anchorCtr="1"/>
          <a:lstStyle/>
          <a:p>
            <a:r>
              <a:rPr lang="en-US"/>
              <a:t>subtree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Tree Terminology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1050" y="1676400"/>
            <a:ext cx="455295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Ancestors of a node: parent, grandparent, grand-grandparent, etc.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Depth of a node: number of ancestors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Height of a tree: maximum depth of any node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Descendant of a node: child, grandchild, grand-grandchild, etc.</a:t>
            </a:r>
          </a:p>
        </p:txBody>
      </p:sp>
      <p:grpSp>
        <p:nvGrpSpPr>
          <p:cNvPr id="5127" name="Group 26"/>
          <p:cNvGrpSpPr>
            <a:grpSpLocks/>
          </p:cNvGrpSpPr>
          <p:nvPr/>
        </p:nvGrpSpPr>
        <p:grpSpPr bwMode="auto">
          <a:xfrm>
            <a:off x="5029200" y="2667000"/>
            <a:ext cx="3709988" cy="3127375"/>
            <a:chOff x="3135" y="1250"/>
            <a:chExt cx="2337" cy="1970"/>
          </a:xfrm>
        </p:grpSpPr>
        <p:sp>
          <p:nvSpPr>
            <p:cNvPr id="5130" name="AutoShape 5"/>
            <p:cNvSpPr>
              <a:spLocks noChangeAspect="1" noChangeArrowheads="1"/>
            </p:cNvSpPr>
            <p:nvPr/>
          </p:nvSpPr>
          <p:spPr bwMode="auto">
            <a:xfrm>
              <a:off x="4216" y="1250"/>
              <a:ext cx="215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5131" name="AutoShape 6"/>
            <p:cNvSpPr>
              <a:spLocks noChangeAspect="1" noChangeArrowheads="1"/>
            </p:cNvSpPr>
            <p:nvPr/>
          </p:nvSpPr>
          <p:spPr bwMode="auto">
            <a:xfrm>
              <a:off x="3384" y="1826"/>
              <a:ext cx="21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5132" name="AutoShape 7"/>
            <p:cNvSpPr>
              <a:spLocks noChangeAspect="1" noChangeArrowheads="1"/>
            </p:cNvSpPr>
            <p:nvPr/>
          </p:nvSpPr>
          <p:spPr bwMode="auto">
            <a:xfrm>
              <a:off x="5247" y="1825"/>
              <a:ext cx="22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</a:t>
              </a:r>
            </a:p>
          </p:txBody>
        </p:sp>
        <p:sp>
          <p:nvSpPr>
            <p:cNvPr id="5133" name="AutoShape 8"/>
            <p:cNvSpPr>
              <a:spLocks noChangeAspect="1" noChangeArrowheads="1"/>
            </p:cNvSpPr>
            <p:nvPr/>
          </p:nvSpPr>
          <p:spPr bwMode="auto">
            <a:xfrm>
              <a:off x="4754" y="1825"/>
              <a:ext cx="21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sp>
          <p:nvSpPr>
            <p:cNvPr id="5134" name="AutoShape 9"/>
            <p:cNvSpPr>
              <a:spLocks noChangeAspect="1" noChangeArrowheads="1"/>
            </p:cNvSpPr>
            <p:nvPr/>
          </p:nvSpPr>
          <p:spPr bwMode="auto">
            <a:xfrm>
              <a:off x="4494" y="2401"/>
              <a:ext cx="22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  <p:sp>
          <p:nvSpPr>
            <p:cNvPr id="5135" name="AutoShape 10"/>
            <p:cNvSpPr>
              <a:spLocks noChangeAspect="1" noChangeArrowheads="1"/>
            </p:cNvSpPr>
            <p:nvPr/>
          </p:nvSpPr>
          <p:spPr bwMode="auto">
            <a:xfrm>
              <a:off x="5007" y="2401"/>
              <a:ext cx="2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</a:t>
              </a:r>
            </a:p>
          </p:txBody>
        </p:sp>
        <p:sp>
          <p:nvSpPr>
            <p:cNvPr id="5136" name="AutoShape 11"/>
            <p:cNvSpPr>
              <a:spLocks noChangeAspect="1" noChangeArrowheads="1"/>
            </p:cNvSpPr>
            <p:nvPr/>
          </p:nvSpPr>
          <p:spPr bwMode="auto">
            <a:xfrm>
              <a:off x="3135" y="2399"/>
              <a:ext cx="208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5137" name="AutoShape 12"/>
            <p:cNvSpPr>
              <a:spLocks noChangeAspect="1" noChangeArrowheads="1"/>
            </p:cNvSpPr>
            <p:nvPr/>
          </p:nvSpPr>
          <p:spPr bwMode="auto">
            <a:xfrm>
              <a:off x="3639" y="2402"/>
              <a:ext cx="20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F</a:t>
              </a:r>
            </a:p>
          </p:txBody>
        </p:sp>
        <p:cxnSp>
          <p:nvCxnSpPr>
            <p:cNvPr id="5138" name="AutoShape 13"/>
            <p:cNvCxnSpPr>
              <a:cxnSpLocks noChangeShapeType="1"/>
              <a:stCxn id="5130" idx="2"/>
              <a:endCxn id="5131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39" name="AutoShape 14"/>
            <p:cNvCxnSpPr>
              <a:cxnSpLocks noChangeShapeType="1"/>
              <a:stCxn id="5130" idx="2"/>
              <a:endCxn id="5133" idx="0"/>
            </p:cNvCxnSpPr>
            <p:nvPr/>
          </p:nvCxnSpPr>
          <p:spPr bwMode="auto">
            <a:xfrm>
              <a:off x="4324" y="1494"/>
              <a:ext cx="53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0" name="AutoShape 15"/>
            <p:cNvCxnSpPr>
              <a:cxnSpLocks noChangeShapeType="1"/>
              <a:stCxn id="5130" idx="2"/>
              <a:endCxn id="5132" idx="0"/>
            </p:cNvCxnSpPr>
            <p:nvPr/>
          </p:nvCxnSpPr>
          <p:spPr bwMode="auto">
            <a:xfrm>
              <a:off x="4324" y="1494"/>
              <a:ext cx="1036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1" name="AutoShape 16"/>
            <p:cNvCxnSpPr>
              <a:cxnSpLocks noChangeShapeType="1"/>
              <a:stCxn id="5133" idx="2"/>
              <a:endCxn id="5135" idx="0"/>
            </p:cNvCxnSpPr>
            <p:nvPr/>
          </p:nvCxnSpPr>
          <p:spPr bwMode="auto">
            <a:xfrm>
              <a:off x="4862" y="2071"/>
              <a:ext cx="257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2" name="AutoShape 17"/>
            <p:cNvCxnSpPr>
              <a:cxnSpLocks noChangeShapeType="1"/>
              <a:stCxn id="5133" idx="2"/>
              <a:endCxn id="5134" idx="0"/>
            </p:cNvCxnSpPr>
            <p:nvPr/>
          </p:nvCxnSpPr>
          <p:spPr bwMode="auto">
            <a:xfrm flipH="1">
              <a:off x="4606" y="2071"/>
              <a:ext cx="256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3" name="AutoShape 18"/>
            <p:cNvCxnSpPr>
              <a:cxnSpLocks noChangeShapeType="1"/>
              <a:stCxn id="5131" idx="2"/>
              <a:endCxn id="5137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4" name="AutoShape 19"/>
            <p:cNvCxnSpPr>
              <a:cxnSpLocks noChangeShapeType="1"/>
              <a:stCxn id="5131" idx="2"/>
              <a:endCxn id="5136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145" name="AutoShape 20"/>
            <p:cNvSpPr>
              <a:spLocks noChangeAspect="1" noChangeArrowheads="1"/>
            </p:cNvSpPr>
            <p:nvPr/>
          </p:nvSpPr>
          <p:spPr bwMode="auto">
            <a:xfrm>
              <a:off x="3289" y="2981"/>
              <a:ext cx="182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I</a:t>
              </a:r>
            </a:p>
          </p:txBody>
        </p:sp>
        <p:sp>
          <p:nvSpPr>
            <p:cNvPr id="5146" name="AutoShape 21"/>
            <p:cNvSpPr>
              <a:spLocks noChangeAspect="1" noChangeArrowheads="1"/>
            </p:cNvSpPr>
            <p:nvPr/>
          </p:nvSpPr>
          <p:spPr bwMode="auto">
            <a:xfrm>
              <a:off x="3655" y="2981"/>
              <a:ext cx="187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  <p:cxnSp>
          <p:nvCxnSpPr>
            <p:cNvPr id="5147" name="AutoShape 22"/>
            <p:cNvCxnSpPr>
              <a:cxnSpLocks noChangeShapeType="1"/>
              <a:stCxn id="5137" idx="2"/>
              <a:endCxn id="5146" idx="0"/>
            </p:cNvCxnSpPr>
            <p:nvPr/>
          </p:nvCxnSpPr>
          <p:spPr bwMode="auto">
            <a:xfrm>
              <a:off x="3741" y="2646"/>
              <a:ext cx="8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8" name="AutoShape 23"/>
            <p:cNvCxnSpPr>
              <a:cxnSpLocks noChangeShapeType="1"/>
              <a:stCxn id="5137" idx="2"/>
              <a:endCxn id="5145" idx="0"/>
            </p:cNvCxnSpPr>
            <p:nvPr/>
          </p:nvCxnSpPr>
          <p:spPr bwMode="auto">
            <a:xfrm flipH="1">
              <a:off x="3380" y="2646"/>
              <a:ext cx="361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149" name="AutoShape 24"/>
            <p:cNvSpPr>
              <a:spLocks noChangeAspect="1" noChangeArrowheads="1"/>
            </p:cNvSpPr>
            <p:nvPr/>
          </p:nvSpPr>
          <p:spPr bwMode="auto">
            <a:xfrm>
              <a:off x="4026" y="2980"/>
              <a:ext cx="21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K</a:t>
              </a:r>
            </a:p>
          </p:txBody>
        </p:sp>
        <p:cxnSp>
          <p:nvCxnSpPr>
            <p:cNvPr id="5150" name="AutoShape 25"/>
            <p:cNvCxnSpPr>
              <a:cxnSpLocks noChangeShapeType="1"/>
              <a:stCxn id="5137" idx="2"/>
              <a:endCxn id="5149" idx="0"/>
            </p:cNvCxnSpPr>
            <p:nvPr/>
          </p:nvCxnSpPr>
          <p:spPr bwMode="auto">
            <a:xfrm>
              <a:off x="3741" y="2646"/>
              <a:ext cx="392" cy="3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5129" name="Date Placeholder 2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  <p:extLst>
      <p:ext uri="{BB962C8B-B14F-4D97-AF65-F5344CB8AC3E}">
        <p14:creationId xmlns:p14="http://schemas.microsoft.com/office/powerpoint/2010/main" val="184726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8F42A2D-3D24-9941-8EDB-6DB5999FB2B3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Tree ADT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620000" cy="46482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We use positions to define the tree ADT</a:t>
            </a:r>
          </a:p>
          <a:p>
            <a:pPr eaLnBrk="1" hangingPunct="1"/>
            <a:r>
              <a:rPr lang="en-US" sz="2000" dirty="0"/>
              <a:t>The positions in a tree are its nodes and neighboring positions satisfy the parent-child relationships </a:t>
            </a:r>
          </a:p>
          <a:p>
            <a:pPr eaLnBrk="1" hangingPunct="1"/>
            <a:endParaRPr lang="en-US" sz="2000" dirty="0"/>
          </a:p>
          <a:p>
            <a:pPr lvl="1" eaLnBrk="1" hangingPunct="1"/>
            <a:endParaRPr lang="en-US" sz="1800" dirty="0">
              <a:latin typeface="Tahoma" charset="0"/>
            </a:endParaRPr>
          </a:p>
        </p:txBody>
      </p:sp>
      <p:sp>
        <p:nvSpPr>
          <p:cNvPr id="6151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3AFD7-1816-584E-A3C0-5B48B0E3B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9400"/>
            <a:ext cx="9144000" cy="32359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8F42A2D-3D24-9941-8EDB-6DB5999FB2B3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Tree ADT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620000" cy="4648200"/>
          </a:xfrm>
        </p:spPr>
        <p:txBody>
          <a:bodyPr/>
          <a:lstStyle/>
          <a:p>
            <a:pPr eaLnBrk="1" hangingPunct="1"/>
            <a:r>
              <a:rPr lang="en-US" sz="2000" dirty="0"/>
              <a:t>Generic methods (not necessarily related to a tree structure):</a:t>
            </a:r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lvl="1" eaLnBrk="1" hangingPunct="1"/>
            <a:endParaRPr lang="en-US" sz="1800" dirty="0">
              <a:latin typeface="Tahoma" charset="0"/>
            </a:endParaRPr>
          </a:p>
        </p:txBody>
      </p:sp>
      <p:sp>
        <p:nvSpPr>
          <p:cNvPr id="6151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2027AD-1024-AF47-83C6-C68DE5710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0800"/>
            <a:ext cx="9144000" cy="29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23123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4891</TotalTime>
  <Words>1694</Words>
  <Application>Microsoft Macintosh PowerPoint</Application>
  <PresentationFormat>On-screen Show (4:3)</PresentationFormat>
  <Paragraphs>520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ＭＳ Ｐゴシック</vt:lpstr>
      <vt:lpstr>Arial</vt:lpstr>
      <vt:lpstr>Symbol</vt:lpstr>
      <vt:lpstr>Tahoma</vt:lpstr>
      <vt:lpstr>Times New Roman</vt:lpstr>
      <vt:lpstr>Wingdings</vt:lpstr>
      <vt:lpstr>Blueprint</vt:lpstr>
      <vt:lpstr>Trees and its variations</vt:lpstr>
      <vt:lpstr>Abstract Data Type (ADT)</vt:lpstr>
      <vt:lpstr>A Hierarchical Structure</vt:lpstr>
      <vt:lpstr>Linux/Unix file systems</vt:lpstr>
      <vt:lpstr>Tree: A Hierarchical ADT</vt:lpstr>
      <vt:lpstr>Tree Terminology</vt:lpstr>
      <vt:lpstr>Tree Terminology</vt:lpstr>
      <vt:lpstr>Tree ADT</vt:lpstr>
      <vt:lpstr>Tree ADT</vt:lpstr>
      <vt:lpstr>Linked Structure for Trees</vt:lpstr>
      <vt:lpstr>Linked Structure for Trees</vt:lpstr>
      <vt:lpstr>Tree Traversal</vt:lpstr>
      <vt:lpstr>Preorder Traversal</vt:lpstr>
      <vt:lpstr>Postorder Traversal</vt:lpstr>
      <vt:lpstr>Binary Trees</vt:lpstr>
      <vt:lpstr>Binary Trees</vt:lpstr>
      <vt:lpstr>Arithmetic Expression Tree</vt:lpstr>
      <vt:lpstr>Decision Tree</vt:lpstr>
      <vt:lpstr>Proper Binary Trees</vt:lpstr>
      <vt:lpstr>Properties of Proper Binary Trees</vt:lpstr>
      <vt:lpstr>Properties of Proper Binary Trees</vt:lpstr>
      <vt:lpstr>Properties of Proper Binary Trees</vt:lpstr>
      <vt:lpstr>Properties of Proper Binary Trees</vt:lpstr>
      <vt:lpstr>BinaryTree ADT</vt:lpstr>
      <vt:lpstr>Inorder Traversal of a Binary Tree</vt:lpstr>
      <vt:lpstr>Print Arithmetic Expressions</vt:lpstr>
      <vt:lpstr>Evaluate Arithmetic Expressions</vt:lpstr>
      <vt:lpstr>Euler Tour Traversal</vt:lpstr>
      <vt:lpstr>A template method pattern</vt:lpstr>
      <vt:lpstr>An application of EularTour</vt:lpstr>
      <vt:lpstr>Linked Structure for Binary Trees</vt:lpstr>
      <vt:lpstr>Linked Structure for Binary Trees</vt:lpstr>
      <vt:lpstr>Array-Based Representation of Binary Trees</vt:lpstr>
    </vt:vector>
  </TitlesOfParts>
  <Company>Brown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ZHAO, LIANG</cp:lastModifiedBy>
  <cp:revision>660</cp:revision>
  <cp:lastPrinted>2014-03-20T00:39:29Z</cp:lastPrinted>
  <dcterms:created xsi:type="dcterms:W3CDTF">2002-01-21T02:22:10Z</dcterms:created>
  <dcterms:modified xsi:type="dcterms:W3CDTF">2018-09-13T02:01:50Z</dcterms:modified>
</cp:coreProperties>
</file>