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256" r:id="rId2"/>
    <p:sldId id="402" r:id="rId3"/>
    <p:sldId id="401" r:id="rId4"/>
    <p:sldId id="404" r:id="rId5"/>
    <p:sldId id="407" r:id="rId6"/>
    <p:sldId id="408" r:id="rId7"/>
    <p:sldId id="409" r:id="rId8"/>
    <p:sldId id="410" r:id="rId9"/>
    <p:sldId id="403" r:id="rId10"/>
    <p:sldId id="411" r:id="rId11"/>
    <p:sldId id="396" r:id="rId12"/>
    <p:sldId id="395" r:id="rId13"/>
    <p:sldId id="397" r:id="rId14"/>
    <p:sldId id="385" r:id="rId15"/>
    <p:sldId id="405" r:id="rId16"/>
    <p:sldId id="406" r:id="rId17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5674F6"/>
    <a:srgbClr val="6289F8"/>
    <a:srgbClr val="8097F8"/>
    <a:srgbClr val="2C61F6"/>
    <a:srgbClr val="F8F0D0"/>
    <a:srgbClr val="F2E4AA"/>
    <a:srgbClr val="0000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906"/>
    <p:restoredTop sz="94676"/>
  </p:normalViewPr>
  <p:slideViewPr>
    <p:cSldViewPr>
      <p:cViewPr varScale="1">
        <p:scale>
          <a:sx n="106" d="100"/>
          <a:sy n="106" d="100"/>
        </p:scale>
        <p:origin x="92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AVL Trees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fld id="{4DCD56A7-3A8E-FC43-AE15-EDD8D889BEA2}" type="datetime1">
              <a:rPr lang="en-US" smtClean="0"/>
              <a:t>10/24/18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fld id="{A03BA62F-713D-6A44-8907-D7F853BB84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5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AVL Trees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fld id="{1801C92A-23A5-484A-8DA0-D93B5418462F}" type="datetime1">
              <a:rPr lang="en-US" smtClean="0"/>
              <a:t>10/24/18</a:t>
            </a:fld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fld id="{6EC9EA70-43F0-7F47-A7B3-2F997E2701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82070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AVL Trees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768A20C-2B1B-E24A-AFFC-1ECF1047759D}" type="datetime1">
              <a:rPr lang="en-US" sz="1300" smtClean="0"/>
              <a:t>10/24/18</a:t>
            </a:fld>
            <a:endParaRPr lang="en-US" sz="1300"/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54EA867-DC64-4A49-9CBD-D33E8A3A15ED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74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" name="Text Box 68"/>
          <p:cNvSpPr txBox="1">
            <a:spLocks noChangeArrowheads="1"/>
          </p:cNvSpPr>
          <p:nvPr userDrawn="1"/>
        </p:nvSpPr>
        <p:spPr bwMode="auto">
          <a:xfrm>
            <a:off x="152400" y="6400800"/>
            <a:ext cx="3402013" cy="307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cs typeface="+mn-cs"/>
              </a:rPr>
              <a:t>© 2014 Goodrich, </a:t>
            </a:r>
            <a:r>
              <a:rPr lang="en-US" sz="1400" dirty="0" err="1">
                <a:cs typeface="+mn-cs"/>
              </a:rPr>
              <a:t>Tamassia</a:t>
            </a:r>
            <a:r>
              <a:rPr lang="en-US" sz="1400" dirty="0">
                <a:cs typeface="+mn-cs"/>
              </a:rPr>
              <a:t>, </a:t>
            </a:r>
            <a:r>
              <a:rPr lang="en-US" sz="1400" dirty="0" err="1">
                <a:cs typeface="+mn-cs"/>
              </a:rPr>
              <a:t>Goldwasser</a:t>
            </a:r>
            <a:endParaRPr lang="en-US" sz="1400" dirty="0">
              <a:cs typeface="+mn-cs"/>
            </a:endParaRPr>
          </a:p>
        </p:txBody>
      </p: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0" name="Rectangle 6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AVL Trees</a:t>
            </a:r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8B39A10-9236-EC44-936E-A3E9CA3003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5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AVL Trees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08CE209-7A30-064E-8CCE-B36358E47A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0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AVL Trees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FEB5C7-5ACD-0C44-A77E-04919B4C1C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16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AVL Trees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34A31D6-F584-6F43-9695-9F9D196C1E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6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AVL Trees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8004C62-1069-374F-938E-3B1BBC111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51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AVL Trees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3B5187-0B77-D247-88C3-C7919D23CF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4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AVL Trees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6A850EE-DA27-604E-81B1-1CF32300C7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8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AVL Trees</a:t>
            </a: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55943AE-2C7A-AF4B-B42D-7FBF66EB75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2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AVL Trees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634EB19-0D75-6041-BC91-07F1223601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8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AVL Trees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C9957C-D2B1-9046-8B63-9BE84EEBC9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3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AVL Trees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9E5020-D678-FC45-9BEB-C57EE9873F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7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AVL Trees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FA7C2EE-E1C2-B149-AA13-9591900DEE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65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16 w 43195"/>
                  <a:gd name="T1" fmla="*/ 0 h 43200"/>
                  <a:gd name="T2" fmla="*/ 0 w 43195"/>
                  <a:gd name="T3" fmla="*/ 123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AVL Trees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81B51804-18D7-254B-829A-CB9FDE1B3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64" name="Text Box 68"/>
          <p:cNvSpPr txBox="1">
            <a:spLocks noChangeArrowheads="1"/>
          </p:cNvSpPr>
          <p:nvPr userDrawn="1"/>
        </p:nvSpPr>
        <p:spPr bwMode="auto">
          <a:xfrm>
            <a:off x="152400" y="6400800"/>
            <a:ext cx="3402013" cy="307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cs typeface="+mn-cs"/>
              </a:rPr>
              <a:t>© 2014 Goodrich, </a:t>
            </a:r>
            <a:r>
              <a:rPr lang="en-US" sz="1400" dirty="0" err="1">
                <a:cs typeface="+mn-cs"/>
              </a:rPr>
              <a:t>Tamassia</a:t>
            </a:r>
            <a:r>
              <a:rPr lang="en-US" sz="1400" dirty="0">
                <a:cs typeface="+mn-cs"/>
              </a:rPr>
              <a:t>, </a:t>
            </a:r>
            <a:r>
              <a:rPr lang="en-US" sz="1400" dirty="0" err="1">
                <a:cs typeface="+mn-cs"/>
              </a:rPr>
              <a:t>Goldwasser</a:t>
            </a:r>
            <a:endParaRPr lang="en-US" sz="1400" dirty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4"/>
        </a:buBlip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AVL Trees</a:t>
            </a:r>
          </a:p>
        </p:txBody>
      </p:sp>
      <p:sp>
        <p:nvSpPr>
          <p:cNvPr id="16386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5AB5969-33D7-1D41-88DC-9E64AAE1CC27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44196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AVL Trees</a:t>
            </a:r>
          </a:p>
        </p:txBody>
      </p:sp>
      <p:grpSp>
        <p:nvGrpSpPr>
          <p:cNvPr id="16388" name="Group 402"/>
          <p:cNvGrpSpPr>
            <a:grpSpLocks/>
          </p:cNvGrpSpPr>
          <p:nvPr/>
        </p:nvGrpSpPr>
        <p:grpSpPr bwMode="auto">
          <a:xfrm>
            <a:off x="4876800" y="3308350"/>
            <a:ext cx="2667000" cy="1873250"/>
            <a:chOff x="3072" y="2084"/>
            <a:chExt cx="1680" cy="1180"/>
          </a:xfrm>
        </p:grpSpPr>
        <p:sp>
          <p:nvSpPr>
            <p:cNvPr id="16389" name="Oval 383"/>
            <p:cNvSpPr>
              <a:spLocks noChangeArrowheads="1"/>
            </p:cNvSpPr>
            <p:nvPr/>
          </p:nvSpPr>
          <p:spPr bwMode="auto">
            <a:xfrm>
              <a:off x="3880" y="2084"/>
              <a:ext cx="201" cy="20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6</a:t>
              </a:r>
            </a:p>
          </p:txBody>
        </p:sp>
        <p:cxnSp>
          <p:nvCxnSpPr>
            <p:cNvPr id="16390" name="AutoShape 384"/>
            <p:cNvCxnSpPr>
              <a:cxnSpLocks noChangeShapeType="1"/>
              <a:stCxn id="16395" idx="0"/>
              <a:endCxn id="16389" idx="5"/>
            </p:cNvCxnSpPr>
            <p:nvPr/>
          </p:nvCxnSpPr>
          <p:spPr bwMode="auto">
            <a:xfrm flipH="1" flipV="1">
              <a:off x="4052" y="2268"/>
              <a:ext cx="443" cy="11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1" name="AutoShape 385"/>
            <p:cNvCxnSpPr>
              <a:cxnSpLocks noChangeShapeType="1"/>
              <a:stCxn id="16392" idx="7"/>
              <a:endCxn id="16389" idx="3"/>
            </p:cNvCxnSpPr>
            <p:nvPr/>
          </p:nvCxnSpPr>
          <p:spPr bwMode="auto">
            <a:xfrm flipV="1">
              <a:off x="3474" y="2268"/>
              <a:ext cx="435" cy="152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392" name="Oval 386"/>
            <p:cNvSpPr>
              <a:spLocks noChangeArrowheads="1"/>
            </p:cNvSpPr>
            <p:nvPr/>
          </p:nvSpPr>
          <p:spPr bwMode="auto">
            <a:xfrm>
              <a:off x="3302" y="2396"/>
              <a:ext cx="202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3</a:t>
              </a:r>
            </a:p>
          </p:txBody>
        </p:sp>
        <p:sp>
          <p:nvSpPr>
            <p:cNvPr id="16393" name="Rectangle 387"/>
            <p:cNvSpPr>
              <a:spLocks noChangeAspect="1" noChangeArrowheads="1"/>
            </p:cNvSpPr>
            <p:nvPr/>
          </p:nvSpPr>
          <p:spPr bwMode="auto">
            <a:xfrm>
              <a:off x="3072" y="2759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cxnSp>
          <p:nvCxnSpPr>
            <p:cNvPr id="16394" name="AutoShape 388"/>
            <p:cNvCxnSpPr>
              <a:cxnSpLocks noChangeShapeType="1"/>
              <a:stCxn id="16393" idx="0"/>
              <a:endCxn id="16392" idx="3"/>
            </p:cNvCxnSpPr>
            <p:nvPr/>
          </p:nvCxnSpPr>
          <p:spPr bwMode="auto">
            <a:xfrm flipV="1">
              <a:off x="3145" y="2574"/>
              <a:ext cx="187" cy="17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395" name="Oval 389"/>
            <p:cNvSpPr>
              <a:spLocks noChangeArrowheads="1"/>
            </p:cNvSpPr>
            <p:nvPr/>
          </p:nvSpPr>
          <p:spPr bwMode="auto">
            <a:xfrm>
              <a:off x="4394" y="2384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8</a:t>
              </a:r>
            </a:p>
          </p:txBody>
        </p:sp>
        <p:sp>
          <p:nvSpPr>
            <p:cNvPr id="16396" name="Rectangle 390"/>
            <p:cNvSpPr>
              <a:spLocks noChangeAspect="1" noChangeArrowheads="1"/>
            </p:cNvSpPr>
            <p:nvPr/>
          </p:nvSpPr>
          <p:spPr bwMode="auto">
            <a:xfrm>
              <a:off x="4237" y="2747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6397" name="Rectangle 391"/>
            <p:cNvSpPr>
              <a:spLocks noChangeAspect="1" noChangeArrowheads="1"/>
            </p:cNvSpPr>
            <p:nvPr/>
          </p:nvSpPr>
          <p:spPr bwMode="auto">
            <a:xfrm>
              <a:off x="4607" y="2747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cxnSp>
          <p:nvCxnSpPr>
            <p:cNvPr id="16398" name="AutoShape 392"/>
            <p:cNvCxnSpPr>
              <a:cxnSpLocks noChangeShapeType="1"/>
              <a:stCxn id="16397" idx="0"/>
              <a:endCxn id="16395" idx="5"/>
            </p:cNvCxnSpPr>
            <p:nvPr/>
          </p:nvCxnSpPr>
          <p:spPr bwMode="auto">
            <a:xfrm flipH="1" flipV="1">
              <a:off x="4566" y="2562"/>
              <a:ext cx="114" cy="17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9" name="AutoShape 393"/>
            <p:cNvCxnSpPr>
              <a:cxnSpLocks noChangeShapeType="1"/>
              <a:stCxn id="16396" idx="0"/>
              <a:endCxn id="16395" idx="3"/>
            </p:cNvCxnSpPr>
            <p:nvPr/>
          </p:nvCxnSpPr>
          <p:spPr bwMode="auto">
            <a:xfrm flipV="1">
              <a:off x="4310" y="2562"/>
              <a:ext cx="113" cy="17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00" name="Oval 394"/>
            <p:cNvSpPr>
              <a:spLocks noChangeArrowheads="1"/>
            </p:cNvSpPr>
            <p:nvPr/>
          </p:nvSpPr>
          <p:spPr bwMode="auto">
            <a:xfrm>
              <a:off x="3566" y="2756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4</a:t>
              </a:r>
            </a:p>
          </p:txBody>
        </p:sp>
        <p:sp>
          <p:nvSpPr>
            <p:cNvPr id="16401" name="Rectangle 395"/>
            <p:cNvSpPr>
              <a:spLocks noChangeAspect="1" noChangeArrowheads="1"/>
            </p:cNvSpPr>
            <p:nvPr/>
          </p:nvSpPr>
          <p:spPr bwMode="auto">
            <a:xfrm>
              <a:off x="3409" y="3119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6402" name="Rectangle 396"/>
            <p:cNvSpPr>
              <a:spLocks noChangeAspect="1" noChangeArrowheads="1"/>
            </p:cNvSpPr>
            <p:nvPr/>
          </p:nvSpPr>
          <p:spPr bwMode="auto">
            <a:xfrm>
              <a:off x="3816" y="3119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cxnSp>
          <p:nvCxnSpPr>
            <p:cNvPr id="16403" name="AutoShape 397"/>
            <p:cNvCxnSpPr>
              <a:cxnSpLocks noChangeShapeType="1"/>
              <a:stCxn id="16402" idx="0"/>
              <a:endCxn id="16400" idx="5"/>
            </p:cNvCxnSpPr>
            <p:nvPr/>
          </p:nvCxnSpPr>
          <p:spPr bwMode="auto">
            <a:xfrm flipH="1" flipV="1">
              <a:off x="3738" y="2934"/>
              <a:ext cx="151" cy="17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4" name="AutoShape 398"/>
            <p:cNvCxnSpPr>
              <a:cxnSpLocks noChangeShapeType="1"/>
              <a:stCxn id="16401" idx="0"/>
              <a:endCxn id="16400" idx="3"/>
            </p:cNvCxnSpPr>
            <p:nvPr/>
          </p:nvCxnSpPr>
          <p:spPr bwMode="auto">
            <a:xfrm flipV="1">
              <a:off x="3482" y="2934"/>
              <a:ext cx="113" cy="17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5" name="AutoShape 399"/>
            <p:cNvCxnSpPr>
              <a:cxnSpLocks noChangeShapeType="1"/>
              <a:stCxn id="16400" idx="0"/>
              <a:endCxn id="16392" idx="5"/>
            </p:cNvCxnSpPr>
            <p:nvPr/>
          </p:nvCxnSpPr>
          <p:spPr bwMode="auto">
            <a:xfrm flipH="1" flipV="1">
              <a:off x="3474" y="2574"/>
              <a:ext cx="193" cy="176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06" name="Text Box 400"/>
            <p:cNvSpPr txBox="1">
              <a:spLocks noChangeArrowheads="1"/>
            </p:cNvSpPr>
            <p:nvPr/>
          </p:nvSpPr>
          <p:spPr bwMode="auto">
            <a:xfrm>
              <a:off x="3168" y="2180"/>
              <a:ext cx="1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 i="1">
                  <a:solidFill>
                    <a:schemeClr val="tx2"/>
                  </a:solidFill>
                  <a:latin typeface="Times New Roman" charset="0"/>
                </a:rPr>
                <a:t>v</a:t>
              </a:r>
            </a:p>
          </p:txBody>
        </p:sp>
        <p:sp>
          <p:nvSpPr>
            <p:cNvPr id="16407" name="Text Box 401"/>
            <p:cNvSpPr txBox="1">
              <a:spLocks noChangeArrowheads="1"/>
            </p:cNvSpPr>
            <p:nvPr/>
          </p:nvSpPr>
          <p:spPr bwMode="auto">
            <a:xfrm>
              <a:off x="3696" y="2516"/>
              <a:ext cx="1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 i="1">
                  <a:solidFill>
                    <a:schemeClr val="tx2"/>
                  </a:solidFill>
                  <a:latin typeface="Times New Roman" charset="0"/>
                </a:rPr>
                <a:t>z</a:t>
              </a:r>
            </a:p>
          </p:txBody>
        </p:sp>
      </p:grpSp>
      <p:sp>
        <p:nvSpPr>
          <p:cNvPr id="25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/>
              <a:t>Presentation for use with the textbook </a:t>
            </a:r>
            <a:r>
              <a:rPr lang="en-US" sz="1800" dirty="0">
                <a:solidFill>
                  <a:schemeClr val="tx2"/>
                </a:solidFill>
              </a:rPr>
              <a:t>Data Structures and Algorithms in Java, 6</a:t>
            </a:r>
            <a:r>
              <a:rPr lang="en-US" sz="1800" baseline="30000" dirty="0">
                <a:solidFill>
                  <a:schemeClr val="tx2"/>
                </a:solidFill>
              </a:rPr>
              <a:t>th</a:t>
            </a:r>
            <a:r>
              <a:rPr lang="en-US" sz="1800" dirty="0">
                <a:solidFill>
                  <a:schemeClr val="tx2"/>
                </a:solidFill>
              </a:rPr>
              <a:t> edition</a:t>
            </a:r>
            <a:r>
              <a:rPr lang="en-US" sz="1800" dirty="0"/>
              <a:t>, by M. T. Goodrich, R. Tamassia, and M. H. Goldwasser, Wiley, 2014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AVL Trees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59208C9-97A7-F249-A3AB-E4FAE16F35CC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Tahoma" charset="0"/>
              </a:rPr>
              <a:t>Trinode</a:t>
            </a:r>
            <a:r>
              <a:rPr lang="en-US" dirty="0">
                <a:latin typeface="Tahoma" charset="0"/>
              </a:rPr>
              <a:t> Restructuring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56CBA5-E2FE-6547-805A-77F43EF99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53" y="1447800"/>
            <a:ext cx="7594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673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AVL Trees</a:t>
            </a:r>
          </a:p>
        </p:txBody>
      </p:sp>
      <p:sp>
        <p:nvSpPr>
          <p:cNvPr id="2355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FA4FB60-16EF-9449-A10C-93B243E509A0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153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Tahoma" charset="0"/>
              </a:rPr>
              <a:t>Restructuring (as Single Rotations)</a:t>
            </a: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47800"/>
            <a:ext cx="8382000" cy="914400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sz="2400">
                <a:latin typeface="Tahoma" charset="0"/>
              </a:rPr>
              <a:t>Single Rotations:</a:t>
            </a:r>
            <a:endParaRPr lang="en-US" sz="2800">
              <a:latin typeface="Tahoma" charset="0"/>
            </a:endParaRPr>
          </a:p>
        </p:txBody>
      </p:sp>
      <p:pic>
        <p:nvPicPr>
          <p:cNvPr id="23557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2057400"/>
            <a:ext cx="6400800" cy="2209800"/>
          </a:xfrm>
        </p:spPr>
      </p:pic>
      <p:pic>
        <p:nvPicPr>
          <p:cNvPr id="2355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95800"/>
            <a:ext cx="64135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AVL Trees</a:t>
            </a:r>
          </a:p>
        </p:txBody>
      </p:sp>
      <p:sp>
        <p:nvSpPr>
          <p:cNvPr id="2457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52F2DE3-5314-5848-8BCC-1B9ED805DA55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382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Tahoma" charset="0"/>
              </a:rPr>
              <a:t>Restructuring (as Double Rotations)</a:t>
            </a:r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3810000" cy="6096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double rotations:</a:t>
            </a:r>
            <a:endParaRPr lang="en-US" sz="2800">
              <a:latin typeface="Tahoma" charset="0"/>
            </a:endParaRPr>
          </a:p>
        </p:txBody>
      </p:sp>
      <p:pic>
        <p:nvPicPr>
          <p:cNvPr id="24581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2133600"/>
            <a:ext cx="6477000" cy="2209800"/>
          </a:xfrm>
        </p:spPr>
      </p:pic>
      <p:pic>
        <p:nvPicPr>
          <p:cNvPr id="2458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191000"/>
            <a:ext cx="6438900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AVL Trees</a:t>
            </a:r>
          </a:p>
        </p:txBody>
      </p:sp>
      <p:sp>
        <p:nvSpPr>
          <p:cNvPr id="2253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272DF58-3EF3-6549-8D27-01EFB83B8D59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1066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Insertion Example, continued</a:t>
            </a:r>
          </a:p>
        </p:txBody>
      </p:sp>
      <p:pic>
        <p:nvPicPr>
          <p:cNvPr id="22532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1295400"/>
            <a:ext cx="4572000" cy="2530475"/>
          </a:xfrm>
        </p:spPr>
      </p:pic>
      <p:sp>
        <p:nvSpPr>
          <p:cNvPr id="22533" name="Line 8"/>
          <p:cNvSpPr>
            <a:spLocks noChangeShapeType="1"/>
          </p:cNvSpPr>
          <p:nvPr/>
        </p:nvSpPr>
        <p:spPr bwMode="auto">
          <a:xfrm>
            <a:off x="5438775" y="5845175"/>
            <a:ext cx="9525" cy="873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4" name="Freeform 9"/>
          <p:cNvSpPr>
            <a:spLocks/>
          </p:cNvSpPr>
          <p:nvPr/>
        </p:nvSpPr>
        <p:spPr bwMode="auto">
          <a:xfrm>
            <a:off x="5459413" y="5997575"/>
            <a:ext cx="55562" cy="53975"/>
          </a:xfrm>
          <a:custGeom>
            <a:avLst/>
            <a:gdLst>
              <a:gd name="T0" fmla="*/ 0 w 35"/>
              <a:gd name="T1" fmla="*/ 0 h 34"/>
              <a:gd name="T2" fmla="*/ 0 w 35"/>
              <a:gd name="T3" fmla="*/ 22225 h 34"/>
              <a:gd name="T4" fmla="*/ 33337 w 35"/>
              <a:gd name="T5" fmla="*/ 53975 h 34"/>
              <a:gd name="T6" fmla="*/ 55562 w 35"/>
              <a:gd name="T7" fmla="*/ 53975 h 34"/>
              <a:gd name="T8" fmla="*/ 0 60000 65536"/>
              <a:gd name="T9" fmla="*/ 0 60000 65536"/>
              <a:gd name="T10" fmla="*/ 0 60000 65536"/>
              <a:gd name="T11" fmla="*/ 0 60000 65536"/>
              <a:gd name="T12" fmla="*/ 0 w 35"/>
              <a:gd name="T13" fmla="*/ 0 h 34"/>
              <a:gd name="T14" fmla="*/ 35 w 35"/>
              <a:gd name="T15" fmla="*/ 34 h 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" h="34">
                <a:moveTo>
                  <a:pt x="0" y="0"/>
                </a:moveTo>
                <a:lnTo>
                  <a:pt x="0" y="14"/>
                </a:lnTo>
                <a:lnTo>
                  <a:pt x="21" y="34"/>
                </a:lnTo>
                <a:lnTo>
                  <a:pt x="35" y="34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5" name="Freeform 10"/>
          <p:cNvSpPr>
            <a:spLocks/>
          </p:cNvSpPr>
          <p:nvPr/>
        </p:nvSpPr>
        <p:spPr bwMode="auto">
          <a:xfrm>
            <a:off x="5580063" y="6073775"/>
            <a:ext cx="87312" cy="1588"/>
          </a:xfrm>
          <a:custGeom>
            <a:avLst/>
            <a:gdLst>
              <a:gd name="T0" fmla="*/ 0 w 55"/>
              <a:gd name="T1" fmla="*/ 0 h 1588"/>
              <a:gd name="T2" fmla="*/ 44450 w 55"/>
              <a:gd name="T3" fmla="*/ 0 h 1588"/>
              <a:gd name="T4" fmla="*/ 87312 w 55"/>
              <a:gd name="T5" fmla="*/ 0 h 1588"/>
              <a:gd name="T6" fmla="*/ 0 60000 65536"/>
              <a:gd name="T7" fmla="*/ 0 60000 65536"/>
              <a:gd name="T8" fmla="*/ 0 60000 65536"/>
              <a:gd name="T9" fmla="*/ 0 w 55"/>
              <a:gd name="T10" fmla="*/ 0 h 1588"/>
              <a:gd name="T11" fmla="*/ 55 w 55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" h="1588">
                <a:moveTo>
                  <a:pt x="0" y="0"/>
                </a:moveTo>
                <a:lnTo>
                  <a:pt x="28" y="0"/>
                </a:lnTo>
                <a:lnTo>
                  <a:pt x="55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6" name="Line 11"/>
          <p:cNvSpPr>
            <a:spLocks noChangeShapeType="1"/>
          </p:cNvSpPr>
          <p:nvPr/>
        </p:nvSpPr>
        <p:spPr bwMode="auto">
          <a:xfrm>
            <a:off x="5734050" y="6084888"/>
            <a:ext cx="98425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7" name="Line 12"/>
          <p:cNvSpPr>
            <a:spLocks noChangeShapeType="1"/>
          </p:cNvSpPr>
          <p:nvPr/>
        </p:nvSpPr>
        <p:spPr bwMode="auto">
          <a:xfrm>
            <a:off x="5897563" y="6084888"/>
            <a:ext cx="87312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8" name="Freeform 13"/>
          <p:cNvSpPr>
            <a:spLocks/>
          </p:cNvSpPr>
          <p:nvPr/>
        </p:nvSpPr>
        <p:spPr bwMode="auto">
          <a:xfrm>
            <a:off x="6049963" y="6073775"/>
            <a:ext cx="87312" cy="1588"/>
          </a:xfrm>
          <a:custGeom>
            <a:avLst/>
            <a:gdLst>
              <a:gd name="T0" fmla="*/ 0 w 55"/>
              <a:gd name="T1" fmla="*/ 0 h 1588"/>
              <a:gd name="T2" fmla="*/ 66675 w 55"/>
              <a:gd name="T3" fmla="*/ 0 h 1588"/>
              <a:gd name="T4" fmla="*/ 87312 w 55"/>
              <a:gd name="T5" fmla="*/ 0 h 1588"/>
              <a:gd name="T6" fmla="*/ 0 60000 65536"/>
              <a:gd name="T7" fmla="*/ 0 60000 65536"/>
              <a:gd name="T8" fmla="*/ 0 60000 65536"/>
              <a:gd name="T9" fmla="*/ 0 w 55"/>
              <a:gd name="T10" fmla="*/ 0 h 1588"/>
              <a:gd name="T11" fmla="*/ 55 w 55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" h="1588">
                <a:moveTo>
                  <a:pt x="0" y="0"/>
                </a:moveTo>
                <a:lnTo>
                  <a:pt x="42" y="0"/>
                </a:lnTo>
                <a:lnTo>
                  <a:pt x="55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9" name="Freeform 14"/>
          <p:cNvSpPr>
            <a:spLocks/>
          </p:cNvSpPr>
          <p:nvPr/>
        </p:nvSpPr>
        <p:spPr bwMode="auto">
          <a:xfrm>
            <a:off x="6203950" y="6019800"/>
            <a:ext cx="76200" cy="42863"/>
          </a:xfrm>
          <a:custGeom>
            <a:avLst/>
            <a:gdLst>
              <a:gd name="T0" fmla="*/ 0 w 48"/>
              <a:gd name="T1" fmla="*/ 42863 h 27"/>
              <a:gd name="T2" fmla="*/ 42863 w 48"/>
              <a:gd name="T3" fmla="*/ 31750 h 27"/>
              <a:gd name="T4" fmla="*/ 76200 w 48"/>
              <a:gd name="T5" fmla="*/ 11113 h 27"/>
              <a:gd name="T6" fmla="*/ 76200 w 48"/>
              <a:gd name="T7" fmla="*/ 0 h 27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27"/>
              <a:gd name="T14" fmla="*/ 48 w 48"/>
              <a:gd name="T15" fmla="*/ 27 h 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27">
                <a:moveTo>
                  <a:pt x="0" y="27"/>
                </a:moveTo>
                <a:lnTo>
                  <a:pt x="27" y="20"/>
                </a:lnTo>
                <a:lnTo>
                  <a:pt x="48" y="7"/>
                </a:lnTo>
                <a:lnTo>
                  <a:pt x="48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0" name="Line 15"/>
          <p:cNvSpPr>
            <a:spLocks noChangeShapeType="1"/>
          </p:cNvSpPr>
          <p:nvPr/>
        </p:nvSpPr>
        <p:spPr bwMode="auto">
          <a:xfrm flipV="1">
            <a:off x="6302375" y="5876925"/>
            <a:ext cx="20638" cy="873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1" name="Freeform 16"/>
          <p:cNvSpPr>
            <a:spLocks/>
          </p:cNvSpPr>
          <p:nvPr/>
        </p:nvSpPr>
        <p:spPr bwMode="auto">
          <a:xfrm>
            <a:off x="6323013" y="5713413"/>
            <a:ext cx="11112" cy="87312"/>
          </a:xfrm>
          <a:custGeom>
            <a:avLst/>
            <a:gdLst>
              <a:gd name="T0" fmla="*/ 0 w 7"/>
              <a:gd name="T1" fmla="*/ 87312 h 55"/>
              <a:gd name="T2" fmla="*/ 11112 w 7"/>
              <a:gd name="T3" fmla="*/ 33337 h 55"/>
              <a:gd name="T4" fmla="*/ 0 w 7"/>
              <a:gd name="T5" fmla="*/ 0 h 55"/>
              <a:gd name="T6" fmla="*/ 0 60000 65536"/>
              <a:gd name="T7" fmla="*/ 0 60000 65536"/>
              <a:gd name="T8" fmla="*/ 0 60000 65536"/>
              <a:gd name="T9" fmla="*/ 0 w 7"/>
              <a:gd name="T10" fmla="*/ 0 h 55"/>
              <a:gd name="T11" fmla="*/ 7 w 7"/>
              <a:gd name="T12" fmla="*/ 55 h 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" h="55">
                <a:moveTo>
                  <a:pt x="0" y="55"/>
                </a:moveTo>
                <a:lnTo>
                  <a:pt x="7" y="21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2" name="Freeform 17"/>
          <p:cNvSpPr>
            <a:spLocks/>
          </p:cNvSpPr>
          <p:nvPr/>
        </p:nvSpPr>
        <p:spPr bwMode="auto">
          <a:xfrm>
            <a:off x="6269038" y="5570538"/>
            <a:ext cx="44450" cy="77787"/>
          </a:xfrm>
          <a:custGeom>
            <a:avLst/>
            <a:gdLst>
              <a:gd name="T0" fmla="*/ 44450 w 28"/>
              <a:gd name="T1" fmla="*/ 77787 h 49"/>
              <a:gd name="T2" fmla="*/ 44450 w 28"/>
              <a:gd name="T3" fmla="*/ 77787 h 49"/>
              <a:gd name="T4" fmla="*/ 0 w 28"/>
              <a:gd name="T5" fmla="*/ 0 h 49"/>
              <a:gd name="T6" fmla="*/ 0 60000 65536"/>
              <a:gd name="T7" fmla="*/ 0 60000 65536"/>
              <a:gd name="T8" fmla="*/ 0 60000 65536"/>
              <a:gd name="T9" fmla="*/ 0 w 28"/>
              <a:gd name="T10" fmla="*/ 0 h 49"/>
              <a:gd name="T11" fmla="*/ 28 w 28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" h="49">
                <a:moveTo>
                  <a:pt x="28" y="49"/>
                </a:moveTo>
                <a:lnTo>
                  <a:pt x="28" y="49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3" name="Line 18"/>
          <p:cNvSpPr>
            <a:spLocks noChangeShapeType="1"/>
          </p:cNvSpPr>
          <p:nvPr/>
        </p:nvSpPr>
        <p:spPr bwMode="auto">
          <a:xfrm flipH="1" flipV="1">
            <a:off x="6192838" y="5440363"/>
            <a:ext cx="42862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4" name="Line 19"/>
          <p:cNvSpPr>
            <a:spLocks noChangeShapeType="1"/>
          </p:cNvSpPr>
          <p:nvPr/>
        </p:nvSpPr>
        <p:spPr bwMode="auto">
          <a:xfrm flipH="1" flipV="1">
            <a:off x="6105525" y="5308600"/>
            <a:ext cx="53975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5" name="Line 20"/>
          <p:cNvSpPr>
            <a:spLocks noChangeShapeType="1"/>
          </p:cNvSpPr>
          <p:nvPr/>
        </p:nvSpPr>
        <p:spPr bwMode="auto">
          <a:xfrm flipH="1" flipV="1">
            <a:off x="6018213" y="5176838"/>
            <a:ext cx="53975" cy="777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6" name="Freeform 21"/>
          <p:cNvSpPr>
            <a:spLocks/>
          </p:cNvSpPr>
          <p:nvPr/>
        </p:nvSpPr>
        <p:spPr bwMode="auto">
          <a:xfrm>
            <a:off x="5908675" y="5068888"/>
            <a:ext cx="65088" cy="53975"/>
          </a:xfrm>
          <a:custGeom>
            <a:avLst/>
            <a:gdLst>
              <a:gd name="T0" fmla="*/ 65088 w 41"/>
              <a:gd name="T1" fmla="*/ 53975 h 34"/>
              <a:gd name="T2" fmla="*/ 53975 w 41"/>
              <a:gd name="T3" fmla="*/ 42863 h 34"/>
              <a:gd name="T4" fmla="*/ 0 w 41"/>
              <a:gd name="T5" fmla="*/ 0 h 34"/>
              <a:gd name="T6" fmla="*/ 0 60000 65536"/>
              <a:gd name="T7" fmla="*/ 0 60000 65536"/>
              <a:gd name="T8" fmla="*/ 0 60000 65536"/>
              <a:gd name="T9" fmla="*/ 0 w 41"/>
              <a:gd name="T10" fmla="*/ 0 h 34"/>
              <a:gd name="T11" fmla="*/ 41 w 41"/>
              <a:gd name="T12" fmla="*/ 34 h 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34">
                <a:moveTo>
                  <a:pt x="41" y="34"/>
                </a:moveTo>
                <a:lnTo>
                  <a:pt x="34" y="27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7" name="Freeform 22"/>
          <p:cNvSpPr>
            <a:spLocks/>
          </p:cNvSpPr>
          <p:nvPr/>
        </p:nvSpPr>
        <p:spPr bwMode="auto">
          <a:xfrm>
            <a:off x="5765800" y="5046663"/>
            <a:ext cx="76200" cy="42862"/>
          </a:xfrm>
          <a:custGeom>
            <a:avLst/>
            <a:gdLst>
              <a:gd name="T0" fmla="*/ 76200 w 48"/>
              <a:gd name="T1" fmla="*/ 0 h 27"/>
              <a:gd name="T2" fmla="*/ 22225 w 48"/>
              <a:gd name="T3" fmla="*/ 22225 h 27"/>
              <a:gd name="T4" fmla="*/ 0 w 48"/>
              <a:gd name="T5" fmla="*/ 42862 h 27"/>
              <a:gd name="T6" fmla="*/ 0 60000 65536"/>
              <a:gd name="T7" fmla="*/ 0 60000 65536"/>
              <a:gd name="T8" fmla="*/ 0 60000 65536"/>
              <a:gd name="T9" fmla="*/ 0 w 48"/>
              <a:gd name="T10" fmla="*/ 0 h 27"/>
              <a:gd name="T11" fmla="*/ 48 w 4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27">
                <a:moveTo>
                  <a:pt x="48" y="0"/>
                </a:moveTo>
                <a:lnTo>
                  <a:pt x="14" y="14"/>
                </a:lnTo>
                <a:lnTo>
                  <a:pt x="0" y="27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8" name="Line 23"/>
          <p:cNvSpPr>
            <a:spLocks noChangeShapeType="1"/>
          </p:cNvSpPr>
          <p:nvPr/>
        </p:nvSpPr>
        <p:spPr bwMode="auto">
          <a:xfrm flipH="1">
            <a:off x="5667375" y="5133975"/>
            <a:ext cx="55563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9" name="Freeform 24"/>
          <p:cNvSpPr>
            <a:spLocks/>
          </p:cNvSpPr>
          <p:nvPr/>
        </p:nvSpPr>
        <p:spPr bwMode="auto">
          <a:xfrm>
            <a:off x="5580063" y="5264150"/>
            <a:ext cx="55562" cy="77788"/>
          </a:xfrm>
          <a:custGeom>
            <a:avLst/>
            <a:gdLst>
              <a:gd name="T0" fmla="*/ 55562 w 35"/>
              <a:gd name="T1" fmla="*/ 0 h 49"/>
              <a:gd name="T2" fmla="*/ 22225 w 35"/>
              <a:gd name="T3" fmla="*/ 44450 h 49"/>
              <a:gd name="T4" fmla="*/ 0 w 35"/>
              <a:gd name="T5" fmla="*/ 77788 h 49"/>
              <a:gd name="T6" fmla="*/ 0 60000 65536"/>
              <a:gd name="T7" fmla="*/ 0 60000 65536"/>
              <a:gd name="T8" fmla="*/ 0 60000 65536"/>
              <a:gd name="T9" fmla="*/ 0 w 35"/>
              <a:gd name="T10" fmla="*/ 0 h 49"/>
              <a:gd name="T11" fmla="*/ 35 w 35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" h="49">
                <a:moveTo>
                  <a:pt x="35" y="0"/>
                </a:moveTo>
                <a:lnTo>
                  <a:pt x="14" y="28"/>
                </a:lnTo>
                <a:lnTo>
                  <a:pt x="0" y="49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0" name="Line 25"/>
          <p:cNvSpPr>
            <a:spLocks noChangeShapeType="1"/>
          </p:cNvSpPr>
          <p:nvPr/>
        </p:nvSpPr>
        <p:spPr bwMode="auto">
          <a:xfrm flipH="1">
            <a:off x="5503863" y="5395913"/>
            <a:ext cx="42862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1" name="Freeform 26"/>
          <p:cNvSpPr>
            <a:spLocks/>
          </p:cNvSpPr>
          <p:nvPr/>
        </p:nvSpPr>
        <p:spPr bwMode="auto">
          <a:xfrm>
            <a:off x="5438775" y="5538788"/>
            <a:ext cx="31750" cy="76200"/>
          </a:xfrm>
          <a:custGeom>
            <a:avLst/>
            <a:gdLst>
              <a:gd name="T0" fmla="*/ 31750 w 20"/>
              <a:gd name="T1" fmla="*/ 0 h 48"/>
              <a:gd name="T2" fmla="*/ 0 w 20"/>
              <a:gd name="T3" fmla="*/ 65088 h 48"/>
              <a:gd name="T4" fmla="*/ 0 w 20"/>
              <a:gd name="T5" fmla="*/ 76200 h 48"/>
              <a:gd name="T6" fmla="*/ 0 60000 65536"/>
              <a:gd name="T7" fmla="*/ 0 60000 65536"/>
              <a:gd name="T8" fmla="*/ 0 60000 65536"/>
              <a:gd name="T9" fmla="*/ 0 w 20"/>
              <a:gd name="T10" fmla="*/ 0 h 48"/>
              <a:gd name="T11" fmla="*/ 20 w 20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" h="48">
                <a:moveTo>
                  <a:pt x="20" y="0"/>
                </a:moveTo>
                <a:lnTo>
                  <a:pt x="0" y="41"/>
                </a:lnTo>
                <a:lnTo>
                  <a:pt x="0" y="48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2" name="Line 27"/>
          <p:cNvSpPr>
            <a:spLocks noChangeShapeType="1"/>
          </p:cNvSpPr>
          <p:nvPr/>
        </p:nvSpPr>
        <p:spPr bwMode="auto">
          <a:xfrm>
            <a:off x="5438775" y="5691188"/>
            <a:ext cx="1588" cy="873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3" name="Freeform 28"/>
          <p:cNvSpPr>
            <a:spLocks/>
          </p:cNvSpPr>
          <p:nvPr/>
        </p:nvSpPr>
        <p:spPr bwMode="auto">
          <a:xfrm>
            <a:off x="6400800" y="5046663"/>
            <a:ext cx="885825" cy="1038225"/>
          </a:xfrm>
          <a:custGeom>
            <a:avLst/>
            <a:gdLst>
              <a:gd name="T0" fmla="*/ 0 w 558"/>
              <a:gd name="T1" fmla="*/ 798513 h 654"/>
              <a:gd name="T2" fmla="*/ 0 w 558"/>
              <a:gd name="T3" fmla="*/ 928688 h 654"/>
              <a:gd name="T4" fmla="*/ 20638 w 558"/>
              <a:gd name="T5" fmla="*/ 973138 h 654"/>
              <a:gd name="T6" fmla="*/ 42863 w 558"/>
              <a:gd name="T7" fmla="*/ 1004888 h 654"/>
              <a:gd name="T8" fmla="*/ 174625 w 558"/>
              <a:gd name="T9" fmla="*/ 1027113 h 654"/>
              <a:gd name="T10" fmla="*/ 425450 w 558"/>
              <a:gd name="T11" fmla="*/ 1038225 h 654"/>
              <a:gd name="T12" fmla="*/ 666750 w 558"/>
              <a:gd name="T13" fmla="*/ 1027113 h 654"/>
              <a:gd name="T14" fmla="*/ 796925 w 558"/>
              <a:gd name="T15" fmla="*/ 1004888 h 654"/>
              <a:gd name="T16" fmla="*/ 830263 w 558"/>
              <a:gd name="T17" fmla="*/ 984250 h 654"/>
              <a:gd name="T18" fmla="*/ 852488 w 558"/>
              <a:gd name="T19" fmla="*/ 950913 h 654"/>
              <a:gd name="T20" fmla="*/ 874713 w 558"/>
              <a:gd name="T21" fmla="*/ 830263 h 654"/>
              <a:gd name="T22" fmla="*/ 885825 w 558"/>
              <a:gd name="T23" fmla="*/ 700088 h 654"/>
              <a:gd name="T24" fmla="*/ 863600 w 558"/>
              <a:gd name="T25" fmla="*/ 601663 h 654"/>
              <a:gd name="T26" fmla="*/ 655638 w 558"/>
              <a:gd name="T27" fmla="*/ 261938 h 654"/>
              <a:gd name="T28" fmla="*/ 512763 w 558"/>
              <a:gd name="T29" fmla="*/ 65088 h 654"/>
              <a:gd name="T30" fmla="*/ 447675 w 558"/>
              <a:gd name="T31" fmla="*/ 11113 h 654"/>
              <a:gd name="T32" fmla="*/ 393700 w 558"/>
              <a:gd name="T33" fmla="*/ 0 h 654"/>
              <a:gd name="T34" fmla="*/ 349250 w 558"/>
              <a:gd name="T35" fmla="*/ 22225 h 654"/>
              <a:gd name="T36" fmla="*/ 295275 w 558"/>
              <a:gd name="T37" fmla="*/ 65088 h 654"/>
              <a:gd name="T38" fmla="*/ 152400 w 558"/>
              <a:gd name="T39" fmla="*/ 261938 h 654"/>
              <a:gd name="T40" fmla="*/ 42863 w 558"/>
              <a:gd name="T41" fmla="*/ 447675 h 654"/>
              <a:gd name="T42" fmla="*/ 0 w 558"/>
              <a:gd name="T43" fmla="*/ 557213 h 654"/>
              <a:gd name="T44" fmla="*/ 0 w 558"/>
              <a:gd name="T45" fmla="*/ 798513 h 654"/>
              <a:gd name="T46" fmla="*/ 0 w 558"/>
              <a:gd name="T47" fmla="*/ 798513 h 65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558"/>
              <a:gd name="T73" fmla="*/ 0 h 654"/>
              <a:gd name="T74" fmla="*/ 558 w 558"/>
              <a:gd name="T75" fmla="*/ 654 h 654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558" h="654">
                <a:moveTo>
                  <a:pt x="0" y="503"/>
                </a:moveTo>
                <a:lnTo>
                  <a:pt x="0" y="585"/>
                </a:lnTo>
                <a:lnTo>
                  <a:pt x="13" y="613"/>
                </a:lnTo>
                <a:lnTo>
                  <a:pt x="27" y="633"/>
                </a:lnTo>
                <a:lnTo>
                  <a:pt x="110" y="647"/>
                </a:lnTo>
                <a:lnTo>
                  <a:pt x="268" y="654"/>
                </a:lnTo>
                <a:lnTo>
                  <a:pt x="420" y="647"/>
                </a:lnTo>
                <a:lnTo>
                  <a:pt x="502" y="633"/>
                </a:lnTo>
                <a:lnTo>
                  <a:pt x="523" y="620"/>
                </a:lnTo>
                <a:lnTo>
                  <a:pt x="537" y="599"/>
                </a:lnTo>
                <a:lnTo>
                  <a:pt x="551" y="523"/>
                </a:lnTo>
                <a:lnTo>
                  <a:pt x="558" y="441"/>
                </a:lnTo>
                <a:lnTo>
                  <a:pt x="544" y="379"/>
                </a:lnTo>
                <a:lnTo>
                  <a:pt x="413" y="165"/>
                </a:lnTo>
                <a:lnTo>
                  <a:pt x="323" y="41"/>
                </a:lnTo>
                <a:lnTo>
                  <a:pt x="282" y="7"/>
                </a:lnTo>
                <a:lnTo>
                  <a:pt x="248" y="0"/>
                </a:lnTo>
                <a:lnTo>
                  <a:pt x="220" y="14"/>
                </a:lnTo>
                <a:lnTo>
                  <a:pt x="186" y="41"/>
                </a:lnTo>
                <a:lnTo>
                  <a:pt x="96" y="165"/>
                </a:lnTo>
                <a:lnTo>
                  <a:pt x="27" y="282"/>
                </a:lnTo>
                <a:lnTo>
                  <a:pt x="0" y="351"/>
                </a:lnTo>
                <a:lnTo>
                  <a:pt x="0" y="503"/>
                </a:lnTo>
                <a:close/>
              </a:path>
            </a:pathLst>
          </a:cu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4" name="Line 29"/>
          <p:cNvSpPr>
            <a:spLocks noChangeShapeType="1"/>
          </p:cNvSpPr>
          <p:nvPr/>
        </p:nvSpPr>
        <p:spPr bwMode="auto">
          <a:xfrm>
            <a:off x="6400800" y="5845175"/>
            <a:ext cx="1588" cy="873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5" name="Freeform 30"/>
          <p:cNvSpPr>
            <a:spLocks/>
          </p:cNvSpPr>
          <p:nvPr/>
        </p:nvSpPr>
        <p:spPr bwMode="auto">
          <a:xfrm>
            <a:off x="6411913" y="5997575"/>
            <a:ext cx="53975" cy="53975"/>
          </a:xfrm>
          <a:custGeom>
            <a:avLst/>
            <a:gdLst>
              <a:gd name="T0" fmla="*/ 0 w 34"/>
              <a:gd name="T1" fmla="*/ 0 h 34"/>
              <a:gd name="T2" fmla="*/ 9525 w 34"/>
              <a:gd name="T3" fmla="*/ 22225 h 34"/>
              <a:gd name="T4" fmla="*/ 31750 w 34"/>
              <a:gd name="T5" fmla="*/ 53975 h 34"/>
              <a:gd name="T6" fmla="*/ 53975 w 34"/>
              <a:gd name="T7" fmla="*/ 53975 h 34"/>
              <a:gd name="T8" fmla="*/ 0 60000 65536"/>
              <a:gd name="T9" fmla="*/ 0 60000 65536"/>
              <a:gd name="T10" fmla="*/ 0 60000 65536"/>
              <a:gd name="T11" fmla="*/ 0 60000 65536"/>
              <a:gd name="T12" fmla="*/ 0 w 34"/>
              <a:gd name="T13" fmla="*/ 0 h 34"/>
              <a:gd name="T14" fmla="*/ 34 w 34"/>
              <a:gd name="T15" fmla="*/ 34 h 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" h="34">
                <a:moveTo>
                  <a:pt x="0" y="0"/>
                </a:moveTo>
                <a:lnTo>
                  <a:pt x="6" y="14"/>
                </a:lnTo>
                <a:lnTo>
                  <a:pt x="20" y="34"/>
                </a:lnTo>
                <a:lnTo>
                  <a:pt x="34" y="34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6" name="Freeform 31"/>
          <p:cNvSpPr>
            <a:spLocks/>
          </p:cNvSpPr>
          <p:nvPr/>
        </p:nvSpPr>
        <p:spPr bwMode="auto">
          <a:xfrm>
            <a:off x="6530975" y="6073775"/>
            <a:ext cx="87313" cy="1588"/>
          </a:xfrm>
          <a:custGeom>
            <a:avLst/>
            <a:gdLst>
              <a:gd name="T0" fmla="*/ 0 w 55"/>
              <a:gd name="T1" fmla="*/ 0 h 1588"/>
              <a:gd name="T2" fmla="*/ 44450 w 55"/>
              <a:gd name="T3" fmla="*/ 0 h 1588"/>
              <a:gd name="T4" fmla="*/ 87313 w 55"/>
              <a:gd name="T5" fmla="*/ 0 h 1588"/>
              <a:gd name="T6" fmla="*/ 0 60000 65536"/>
              <a:gd name="T7" fmla="*/ 0 60000 65536"/>
              <a:gd name="T8" fmla="*/ 0 60000 65536"/>
              <a:gd name="T9" fmla="*/ 0 w 55"/>
              <a:gd name="T10" fmla="*/ 0 h 1588"/>
              <a:gd name="T11" fmla="*/ 55 w 55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" h="1588">
                <a:moveTo>
                  <a:pt x="0" y="0"/>
                </a:moveTo>
                <a:lnTo>
                  <a:pt x="28" y="0"/>
                </a:lnTo>
                <a:lnTo>
                  <a:pt x="55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7" name="Line 32"/>
          <p:cNvSpPr>
            <a:spLocks noChangeShapeType="1"/>
          </p:cNvSpPr>
          <p:nvPr/>
        </p:nvSpPr>
        <p:spPr bwMode="auto">
          <a:xfrm>
            <a:off x="6696075" y="6084888"/>
            <a:ext cx="87313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8" name="Line 33"/>
          <p:cNvSpPr>
            <a:spLocks noChangeShapeType="1"/>
          </p:cNvSpPr>
          <p:nvPr/>
        </p:nvSpPr>
        <p:spPr bwMode="auto">
          <a:xfrm>
            <a:off x="6848475" y="6084888"/>
            <a:ext cx="87313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9" name="Freeform 34"/>
          <p:cNvSpPr>
            <a:spLocks/>
          </p:cNvSpPr>
          <p:nvPr/>
        </p:nvSpPr>
        <p:spPr bwMode="auto">
          <a:xfrm>
            <a:off x="7000875" y="6073775"/>
            <a:ext cx="88900" cy="1588"/>
          </a:xfrm>
          <a:custGeom>
            <a:avLst/>
            <a:gdLst>
              <a:gd name="T0" fmla="*/ 0 w 56"/>
              <a:gd name="T1" fmla="*/ 0 h 1588"/>
              <a:gd name="T2" fmla="*/ 66675 w 56"/>
              <a:gd name="T3" fmla="*/ 0 h 1588"/>
              <a:gd name="T4" fmla="*/ 88900 w 56"/>
              <a:gd name="T5" fmla="*/ 0 h 1588"/>
              <a:gd name="T6" fmla="*/ 0 60000 65536"/>
              <a:gd name="T7" fmla="*/ 0 60000 65536"/>
              <a:gd name="T8" fmla="*/ 0 60000 65536"/>
              <a:gd name="T9" fmla="*/ 0 w 56"/>
              <a:gd name="T10" fmla="*/ 0 h 1588"/>
              <a:gd name="T11" fmla="*/ 56 w 56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1588">
                <a:moveTo>
                  <a:pt x="0" y="0"/>
                </a:moveTo>
                <a:lnTo>
                  <a:pt x="42" y="0"/>
                </a:lnTo>
                <a:lnTo>
                  <a:pt x="56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0" name="Freeform 35"/>
          <p:cNvSpPr>
            <a:spLocks/>
          </p:cNvSpPr>
          <p:nvPr/>
        </p:nvSpPr>
        <p:spPr bwMode="auto">
          <a:xfrm>
            <a:off x="7154863" y="6019800"/>
            <a:ext cx="76200" cy="42863"/>
          </a:xfrm>
          <a:custGeom>
            <a:avLst/>
            <a:gdLst>
              <a:gd name="T0" fmla="*/ 0 w 48"/>
              <a:gd name="T1" fmla="*/ 42863 h 27"/>
              <a:gd name="T2" fmla="*/ 42863 w 48"/>
              <a:gd name="T3" fmla="*/ 31750 h 27"/>
              <a:gd name="T4" fmla="*/ 76200 w 48"/>
              <a:gd name="T5" fmla="*/ 11113 h 27"/>
              <a:gd name="T6" fmla="*/ 76200 w 48"/>
              <a:gd name="T7" fmla="*/ 0 h 27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27"/>
              <a:gd name="T14" fmla="*/ 48 w 48"/>
              <a:gd name="T15" fmla="*/ 27 h 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27">
                <a:moveTo>
                  <a:pt x="0" y="27"/>
                </a:moveTo>
                <a:lnTo>
                  <a:pt x="27" y="20"/>
                </a:lnTo>
                <a:lnTo>
                  <a:pt x="48" y="7"/>
                </a:lnTo>
                <a:lnTo>
                  <a:pt x="48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1" name="Line 36"/>
          <p:cNvSpPr>
            <a:spLocks noChangeShapeType="1"/>
          </p:cNvSpPr>
          <p:nvPr/>
        </p:nvSpPr>
        <p:spPr bwMode="auto">
          <a:xfrm flipV="1">
            <a:off x="7253288" y="5876925"/>
            <a:ext cx="22225" cy="873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2" name="Freeform 37"/>
          <p:cNvSpPr>
            <a:spLocks/>
          </p:cNvSpPr>
          <p:nvPr/>
        </p:nvSpPr>
        <p:spPr bwMode="auto">
          <a:xfrm>
            <a:off x="7286625" y="5713413"/>
            <a:ext cx="1588" cy="87312"/>
          </a:xfrm>
          <a:custGeom>
            <a:avLst/>
            <a:gdLst>
              <a:gd name="T0" fmla="*/ 0 w 1588"/>
              <a:gd name="T1" fmla="*/ 87312 h 55"/>
              <a:gd name="T2" fmla="*/ 0 w 1588"/>
              <a:gd name="T3" fmla="*/ 33337 h 55"/>
              <a:gd name="T4" fmla="*/ 0 w 1588"/>
              <a:gd name="T5" fmla="*/ 0 h 55"/>
              <a:gd name="T6" fmla="*/ 0 60000 65536"/>
              <a:gd name="T7" fmla="*/ 0 60000 65536"/>
              <a:gd name="T8" fmla="*/ 0 60000 65536"/>
              <a:gd name="T9" fmla="*/ 0 w 1588"/>
              <a:gd name="T10" fmla="*/ 0 h 55"/>
              <a:gd name="T11" fmla="*/ 1588 w 1588"/>
              <a:gd name="T12" fmla="*/ 55 h 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8" h="55">
                <a:moveTo>
                  <a:pt x="0" y="55"/>
                </a:moveTo>
                <a:lnTo>
                  <a:pt x="0" y="21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3" name="Freeform 38"/>
          <p:cNvSpPr>
            <a:spLocks/>
          </p:cNvSpPr>
          <p:nvPr/>
        </p:nvSpPr>
        <p:spPr bwMode="auto">
          <a:xfrm>
            <a:off x="7219950" y="5570538"/>
            <a:ext cx="44450" cy="77787"/>
          </a:xfrm>
          <a:custGeom>
            <a:avLst/>
            <a:gdLst>
              <a:gd name="T0" fmla="*/ 44450 w 28"/>
              <a:gd name="T1" fmla="*/ 77787 h 49"/>
              <a:gd name="T2" fmla="*/ 44450 w 28"/>
              <a:gd name="T3" fmla="*/ 77787 h 49"/>
              <a:gd name="T4" fmla="*/ 0 w 28"/>
              <a:gd name="T5" fmla="*/ 0 h 49"/>
              <a:gd name="T6" fmla="*/ 0 60000 65536"/>
              <a:gd name="T7" fmla="*/ 0 60000 65536"/>
              <a:gd name="T8" fmla="*/ 0 60000 65536"/>
              <a:gd name="T9" fmla="*/ 0 w 28"/>
              <a:gd name="T10" fmla="*/ 0 h 49"/>
              <a:gd name="T11" fmla="*/ 28 w 28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" h="49">
                <a:moveTo>
                  <a:pt x="28" y="49"/>
                </a:moveTo>
                <a:lnTo>
                  <a:pt x="28" y="49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4" name="Line 39"/>
          <p:cNvSpPr>
            <a:spLocks noChangeShapeType="1"/>
          </p:cNvSpPr>
          <p:nvPr/>
        </p:nvSpPr>
        <p:spPr bwMode="auto">
          <a:xfrm flipH="1" flipV="1">
            <a:off x="7143750" y="5440363"/>
            <a:ext cx="44450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5" name="Line 40"/>
          <p:cNvSpPr>
            <a:spLocks noChangeShapeType="1"/>
          </p:cNvSpPr>
          <p:nvPr/>
        </p:nvSpPr>
        <p:spPr bwMode="auto">
          <a:xfrm flipH="1" flipV="1">
            <a:off x="7067550" y="5308600"/>
            <a:ext cx="42863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6" name="Line 41"/>
          <p:cNvSpPr>
            <a:spLocks noChangeShapeType="1"/>
          </p:cNvSpPr>
          <p:nvPr/>
        </p:nvSpPr>
        <p:spPr bwMode="auto">
          <a:xfrm flipH="1" flipV="1">
            <a:off x="6969125" y="5176838"/>
            <a:ext cx="53975" cy="777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7" name="Freeform 42"/>
          <p:cNvSpPr>
            <a:spLocks/>
          </p:cNvSpPr>
          <p:nvPr/>
        </p:nvSpPr>
        <p:spPr bwMode="auto">
          <a:xfrm>
            <a:off x="6859588" y="5068888"/>
            <a:ext cx="65087" cy="53975"/>
          </a:xfrm>
          <a:custGeom>
            <a:avLst/>
            <a:gdLst>
              <a:gd name="T0" fmla="*/ 65087 w 41"/>
              <a:gd name="T1" fmla="*/ 53975 h 34"/>
              <a:gd name="T2" fmla="*/ 53975 w 41"/>
              <a:gd name="T3" fmla="*/ 42863 h 34"/>
              <a:gd name="T4" fmla="*/ 0 w 41"/>
              <a:gd name="T5" fmla="*/ 0 h 34"/>
              <a:gd name="T6" fmla="*/ 0 60000 65536"/>
              <a:gd name="T7" fmla="*/ 0 60000 65536"/>
              <a:gd name="T8" fmla="*/ 0 60000 65536"/>
              <a:gd name="T9" fmla="*/ 0 w 41"/>
              <a:gd name="T10" fmla="*/ 0 h 34"/>
              <a:gd name="T11" fmla="*/ 41 w 41"/>
              <a:gd name="T12" fmla="*/ 34 h 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34">
                <a:moveTo>
                  <a:pt x="41" y="34"/>
                </a:moveTo>
                <a:lnTo>
                  <a:pt x="34" y="27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8" name="Freeform 43"/>
          <p:cNvSpPr>
            <a:spLocks/>
          </p:cNvSpPr>
          <p:nvPr/>
        </p:nvSpPr>
        <p:spPr bwMode="auto">
          <a:xfrm>
            <a:off x="6716713" y="5046663"/>
            <a:ext cx="77787" cy="42862"/>
          </a:xfrm>
          <a:custGeom>
            <a:avLst/>
            <a:gdLst>
              <a:gd name="T0" fmla="*/ 77787 w 49"/>
              <a:gd name="T1" fmla="*/ 0 h 27"/>
              <a:gd name="T2" fmla="*/ 33337 w 49"/>
              <a:gd name="T3" fmla="*/ 22225 h 27"/>
              <a:gd name="T4" fmla="*/ 0 w 49"/>
              <a:gd name="T5" fmla="*/ 42862 h 27"/>
              <a:gd name="T6" fmla="*/ 0 60000 65536"/>
              <a:gd name="T7" fmla="*/ 0 60000 65536"/>
              <a:gd name="T8" fmla="*/ 0 60000 65536"/>
              <a:gd name="T9" fmla="*/ 0 w 49"/>
              <a:gd name="T10" fmla="*/ 0 h 27"/>
              <a:gd name="T11" fmla="*/ 49 w 49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27">
                <a:moveTo>
                  <a:pt x="49" y="0"/>
                </a:moveTo>
                <a:lnTo>
                  <a:pt x="21" y="14"/>
                </a:lnTo>
                <a:lnTo>
                  <a:pt x="0" y="27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9" name="Line 44"/>
          <p:cNvSpPr>
            <a:spLocks noChangeShapeType="1"/>
          </p:cNvSpPr>
          <p:nvPr/>
        </p:nvSpPr>
        <p:spPr bwMode="auto">
          <a:xfrm flipH="1">
            <a:off x="6618288" y="5133975"/>
            <a:ext cx="55562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0" name="Freeform 45"/>
          <p:cNvSpPr>
            <a:spLocks/>
          </p:cNvSpPr>
          <p:nvPr/>
        </p:nvSpPr>
        <p:spPr bwMode="auto">
          <a:xfrm>
            <a:off x="6530975" y="5264150"/>
            <a:ext cx="55563" cy="77788"/>
          </a:xfrm>
          <a:custGeom>
            <a:avLst/>
            <a:gdLst>
              <a:gd name="T0" fmla="*/ 55563 w 35"/>
              <a:gd name="T1" fmla="*/ 0 h 49"/>
              <a:gd name="T2" fmla="*/ 22225 w 35"/>
              <a:gd name="T3" fmla="*/ 44450 h 49"/>
              <a:gd name="T4" fmla="*/ 0 w 35"/>
              <a:gd name="T5" fmla="*/ 77788 h 49"/>
              <a:gd name="T6" fmla="*/ 0 60000 65536"/>
              <a:gd name="T7" fmla="*/ 0 60000 65536"/>
              <a:gd name="T8" fmla="*/ 0 60000 65536"/>
              <a:gd name="T9" fmla="*/ 0 w 35"/>
              <a:gd name="T10" fmla="*/ 0 h 49"/>
              <a:gd name="T11" fmla="*/ 35 w 35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" h="49">
                <a:moveTo>
                  <a:pt x="35" y="0"/>
                </a:moveTo>
                <a:lnTo>
                  <a:pt x="14" y="28"/>
                </a:lnTo>
                <a:lnTo>
                  <a:pt x="0" y="49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1" name="Line 46"/>
          <p:cNvSpPr>
            <a:spLocks noChangeShapeType="1"/>
          </p:cNvSpPr>
          <p:nvPr/>
        </p:nvSpPr>
        <p:spPr bwMode="auto">
          <a:xfrm flipH="1">
            <a:off x="6454775" y="5395913"/>
            <a:ext cx="44450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2" name="Freeform 47"/>
          <p:cNvSpPr>
            <a:spLocks/>
          </p:cNvSpPr>
          <p:nvPr/>
        </p:nvSpPr>
        <p:spPr bwMode="auto">
          <a:xfrm>
            <a:off x="6400800" y="5538788"/>
            <a:ext cx="20638" cy="76200"/>
          </a:xfrm>
          <a:custGeom>
            <a:avLst/>
            <a:gdLst>
              <a:gd name="T0" fmla="*/ 20638 w 13"/>
              <a:gd name="T1" fmla="*/ 0 h 48"/>
              <a:gd name="T2" fmla="*/ 0 w 13"/>
              <a:gd name="T3" fmla="*/ 65088 h 48"/>
              <a:gd name="T4" fmla="*/ 0 w 13"/>
              <a:gd name="T5" fmla="*/ 76200 h 48"/>
              <a:gd name="T6" fmla="*/ 0 60000 65536"/>
              <a:gd name="T7" fmla="*/ 0 60000 65536"/>
              <a:gd name="T8" fmla="*/ 0 60000 65536"/>
              <a:gd name="T9" fmla="*/ 0 w 13"/>
              <a:gd name="T10" fmla="*/ 0 h 48"/>
              <a:gd name="T11" fmla="*/ 13 w 13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" h="48">
                <a:moveTo>
                  <a:pt x="13" y="0"/>
                </a:moveTo>
                <a:lnTo>
                  <a:pt x="0" y="41"/>
                </a:lnTo>
                <a:lnTo>
                  <a:pt x="0" y="48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3" name="Line 48"/>
          <p:cNvSpPr>
            <a:spLocks noChangeShapeType="1"/>
          </p:cNvSpPr>
          <p:nvPr/>
        </p:nvSpPr>
        <p:spPr bwMode="auto">
          <a:xfrm>
            <a:off x="6400800" y="5691188"/>
            <a:ext cx="1588" cy="873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4" name="Freeform 49"/>
          <p:cNvSpPr>
            <a:spLocks/>
          </p:cNvSpPr>
          <p:nvPr/>
        </p:nvSpPr>
        <p:spPr bwMode="auto">
          <a:xfrm>
            <a:off x="7472363" y="5440363"/>
            <a:ext cx="11112" cy="87312"/>
          </a:xfrm>
          <a:custGeom>
            <a:avLst/>
            <a:gdLst>
              <a:gd name="T0" fmla="*/ 0 w 7"/>
              <a:gd name="T1" fmla="*/ 0 h 55"/>
              <a:gd name="T2" fmla="*/ 0 w 7"/>
              <a:gd name="T3" fmla="*/ 76200 h 55"/>
              <a:gd name="T4" fmla="*/ 11112 w 7"/>
              <a:gd name="T5" fmla="*/ 87312 h 55"/>
              <a:gd name="T6" fmla="*/ 0 60000 65536"/>
              <a:gd name="T7" fmla="*/ 0 60000 65536"/>
              <a:gd name="T8" fmla="*/ 0 60000 65536"/>
              <a:gd name="T9" fmla="*/ 0 w 7"/>
              <a:gd name="T10" fmla="*/ 0 h 55"/>
              <a:gd name="T11" fmla="*/ 7 w 7"/>
              <a:gd name="T12" fmla="*/ 55 h 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" h="55">
                <a:moveTo>
                  <a:pt x="0" y="0"/>
                </a:moveTo>
                <a:lnTo>
                  <a:pt x="0" y="48"/>
                </a:lnTo>
                <a:lnTo>
                  <a:pt x="7" y="55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5" name="Line 50"/>
          <p:cNvSpPr>
            <a:spLocks noChangeShapeType="1"/>
          </p:cNvSpPr>
          <p:nvPr/>
        </p:nvSpPr>
        <p:spPr bwMode="auto">
          <a:xfrm>
            <a:off x="7537450" y="5559425"/>
            <a:ext cx="87313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6" name="Freeform 51"/>
          <p:cNvSpPr>
            <a:spLocks/>
          </p:cNvSpPr>
          <p:nvPr/>
        </p:nvSpPr>
        <p:spPr bwMode="auto">
          <a:xfrm>
            <a:off x="7689850" y="5570538"/>
            <a:ext cx="87313" cy="1587"/>
          </a:xfrm>
          <a:custGeom>
            <a:avLst/>
            <a:gdLst>
              <a:gd name="T0" fmla="*/ 0 w 55"/>
              <a:gd name="T1" fmla="*/ 0 h 1587"/>
              <a:gd name="T2" fmla="*/ 11113 w 55"/>
              <a:gd name="T3" fmla="*/ 0 h 1587"/>
              <a:gd name="T4" fmla="*/ 87313 w 55"/>
              <a:gd name="T5" fmla="*/ 0 h 1587"/>
              <a:gd name="T6" fmla="*/ 0 60000 65536"/>
              <a:gd name="T7" fmla="*/ 0 60000 65536"/>
              <a:gd name="T8" fmla="*/ 0 60000 65536"/>
              <a:gd name="T9" fmla="*/ 0 w 55"/>
              <a:gd name="T10" fmla="*/ 0 h 1587"/>
              <a:gd name="T11" fmla="*/ 55 w 55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" h="1587">
                <a:moveTo>
                  <a:pt x="0" y="0"/>
                </a:moveTo>
                <a:lnTo>
                  <a:pt x="7" y="0"/>
                </a:lnTo>
                <a:lnTo>
                  <a:pt x="55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7" name="Freeform 52"/>
          <p:cNvSpPr>
            <a:spLocks/>
          </p:cNvSpPr>
          <p:nvPr/>
        </p:nvSpPr>
        <p:spPr bwMode="auto">
          <a:xfrm>
            <a:off x="7843838" y="5549900"/>
            <a:ext cx="76200" cy="9525"/>
          </a:xfrm>
          <a:custGeom>
            <a:avLst/>
            <a:gdLst>
              <a:gd name="T0" fmla="*/ 0 w 48"/>
              <a:gd name="T1" fmla="*/ 9525 h 6"/>
              <a:gd name="T2" fmla="*/ 65088 w 48"/>
              <a:gd name="T3" fmla="*/ 9525 h 6"/>
              <a:gd name="T4" fmla="*/ 76200 w 48"/>
              <a:gd name="T5" fmla="*/ 0 h 6"/>
              <a:gd name="T6" fmla="*/ 0 60000 65536"/>
              <a:gd name="T7" fmla="*/ 0 60000 65536"/>
              <a:gd name="T8" fmla="*/ 0 60000 65536"/>
              <a:gd name="T9" fmla="*/ 0 w 48"/>
              <a:gd name="T10" fmla="*/ 0 h 6"/>
              <a:gd name="T11" fmla="*/ 48 w 48"/>
              <a:gd name="T12" fmla="*/ 6 h 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6">
                <a:moveTo>
                  <a:pt x="0" y="6"/>
                </a:moveTo>
                <a:lnTo>
                  <a:pt x="41" y="6"/>
                </a:lnTo>
                <a:lnTo>
                  <a:pt x="48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8" name="Freeform 53"/>
          <p:cNvSpPr>
            <a:spLocks/>
          </p:cNvSpPr>
          <p:nvPr/>
        </p:nvSpPr>
        <p:spPr bwMode="auto">
          <a:xfrm>
            <a:off x="7953375" y="5395913"/>
            <a:ext cx="1588" cy="87312"/>
          </a:xfrm>
          <a:custGeom>
            <a:avLst/>
            <a:gdLst>
              <a:gd name="T0" fmla="*/ 0 w 1588"/>
              <a:gd name="T1" fmla="*/ 87312 h 55"/>
              <a:gd name="T2" fmla="*/ 0 w 1588"/>
              <a:gd name="T3" fmla="*/ 65087 h 55"/>
              <a:gd name="T4" fmla="*/ 0 w 1588"/>
              <a:gd name="T5" fmla="*/ 0 h 55"/>
              <a:gd name="T6" fmla="*/ 0 60000 65536"/>
              <a:gd name="T7" fmla="*/ 0 60000 65536"/>
              <a:gd name="T8" fmla="*/ 0 60000 65536"/>
              <a:gd name="T9" fmla="*/ 0 w 1588"/>
              <a:gd name="T10" fmla="*/ 0 h 55"/>
              <a:gd name="T11" fmla="*/ 1588 w 1588"/>
              <a:gd name="T12" fmla="*/ 55 h 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8" h="55">
                <a:moveTo>
                  <a:pt x="0" y="55"/>
                </a:moveTo>
                <a:lnTo>
                  <a:pt x="0" y="41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9" name="Line 54"/>
          <p:cNvSpPr>
            <a:spLocks noChangeShapeType="1"/>
          </p:cNvSpPr>
          <p:nvPr/>
        </p:nvSpPr>
        <p:spPr bwMode="auto">
          <a:xfrm flipH="1" flipV="1">
            <a:off x="7897813" y="5254625"/>
            <a:ext cx="55562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0" name="Freeform 55"/>
          <p:cNvSpPr>
            <a:spLocks/>
          </p:cNvSpPr>
          <p:nvPr/>
        </p:nvSpPr>
        <p:spPr bwMode="auto">
          <a:xfrm>
            <a:off x="7821613" y="5133975"/>
            <a:ext cx="44450" cy="65088"/>
          </a:xfrm>
          <a:custGeom>
            <a:avLst/>
            <a:gdLst>
              <a:gd name="T0" fmla="*/ 44450 w 28"/>
              <a:gd name="T1" fmla="*/ 65088 h 41"/>
              <a:gd name="T2" fmla="*/ 11113 w 28"/>
              <a:gd name="T3" fmla="*/ 22225 h 41"/>
              <a:gd name="T4" fmla="*/ 0 w 28"/>
              <a:gd name="T5" fmla="*/ 0 h 41"/>
              <a:gd name="T6" fmla="*/ 0 60000 65536"/>
              <a:gd name="T7" fmla="*/ 0 60000 65536"/>
              <a:gd name="T8" fmla="*/ 0 60000 65536"/>
              <a:gd name="T9" fmla="*/ 0 w 28"/>
              <a:gd name="T10" fmla="*/ 0 h 41"/>
              <a:gd name="T11" fmla="*/ 28 w 28"/>
              <a:gd name="T12" fmla="*/ 41 h 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" h="41">
                <a:moveTo>
                  <a:pt x="28" y="41"/>
                </a:moveTo>
                <a:lnTo>
                  <a:pt x="7" y="14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1" name="Freeform 56"/>
          <p:cNvSpPr>
            <a:spLocks/>
          </p:cNvSpPr>
          <p:nvPr/>
        </p:nvSpPr>
        <p:spPr bwMode="auto">
          <a:xfrm>
            <a:off x="7712075" y="5024438"/>
            <a:ext cx="65088" cy="53975"/>
          </a:xfrm>
          <a:custGeom>
            <a:avLst/>
            <a:gdLst>
              <a:gd name="T0" fmla="*/ 65088 w 41"/>
              <a:gd name="T1" fmla="*/ 53975 h 34"/>
              <a:gd name="T2" fmla="*/ 44450 w 41"/>
              <a:gd name="T3" fmla="*/ 22225 h 34"/>
              <a:gd name="T4" fmla="*/ 0 w 41"/>
              <a:gd name="T5" fmla="*/ 0 h 34"/>
              <a:gd name="T6" fmla="*/ 0 60000 65536"/>
              <a:gd name="T7" fmla="*/ 0 60000 65536"/>
              <a:gd name="T8" fmla="*/ 0 60000 65536"/>
              <a:gd name="T9" fmla="*/ 0 w 41"/>
              <a:gd name="T10" fmla="*/ 0 h 34"/>
              <a:gd name="T11" fmla="*/ 41 w 41"/>
              <a:gd name="T12" fmla="*/ 34 h 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34">
                <a:moveTo>
                  <a:pt x="41" y="34"/>
                </a:moveTo>
                <a:lnTo>
                  <a:pt x="28" y="14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2" name="Freeform 57"/>
          <p:cNvSpPr>
            <a:spLocks/>
          </p:cNvSpPr>
          <p:nvPr/>
        </p:nvSpPr>
        <p:spPr bwMode="auto">
          <a:xfrm>
            <a:off x="7591425" y="5035550"/>
            <a:ext cx="66675" cy="65088"/>
          </a:xfrm>
          <a:custGeom>
            <a:avLst/>
            <a:gdLst>
              <a:gd name="T0" fmla="*/ 66675 w 42"/>
              <a:gd name="T1" fmla="*/ 0 h 41"/>
              <a:gd name="T2" fmla="*/ 44450 w 42"/>
              <a:gd name="T3" fmla="*/ 11113 h 41"/>
              <a:gd name="T4" fmla="*/ 0 w 42"/>
              <a:gd name="T5" fmla="*/ 65088 h 41"/>
              <a:gd name="T6" fmla="*/ 0 60000 65536"/>
              <a:gd name="T7" fmla="*/ 0 60000 65536"/>
              <a:gd name="T8" fmla="*/ 0 60000 65536"/>
              <a:gd name="T9" fmla="*/ 0 w 42"/>
              <a:gd name="T10" fmla="*/ 0 h 41"/>
              <a:gd name="T11" fmla="*/ 42 w 42"/>
              <a:gd name="T12" fmla="*/ 41 h 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" h="41">
                <a:moveTo>
                  <a:pt x="42" y="0"/>
                </a:moveTo>
                <a:lnTo>
                  <a:pt x="28" y="7"/>
                </a:lnTo>
                <a:lnTo>
                  <a:pt x="0" y="41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3" name="Line 58"/>
          <p:cNvSpPr>
            <a:spLocks noChangeShapeType="1"/>
          </p:cNvSpPr>
          <p:nvPr/>
        </p:nvSpPr>
        <p:spPr bwMode="auto">
          <a:xfrm flipH="1">
            <a:off x="7515225" y="5156200"/>
            <a:ext cx="44450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4" name="Freeform 59"/>
          <p:cNvSpPr>
            <a:spLocks/>
          </p:cNvSpPr>
          <p:nvPr/>
        </p:nvSpPr>
        <p:spPr bwMode="auto">
          <a:xfrm>
            <a:off x="7472363" y="5286375"/>
            <a:ext cx="11112" cy="87313"/>
          </a:xfrm>
          <a:custGeom>
            <a:avLst/>
            <a:gdLst>
              <a:gd name="T0" fmla="*/ 11112 w 7"/>
              <a:gd name="T1" fmla="*/ 0 h 55"/>
              <a:gd name="T2" fmla="*/ 0 w 7"/>
              <a:gd name="T3" fmla="*/ 33338 h 55"/>
              <a:gd name="T4" fmla="*/ 0 w 7"/>
              <a:gd name="T5" fmla="*/ 87313 h 55"/>
              <a:gd name="T6" fmla="*/ 0 60000 65536"/>
              <a:gd name="T7" fmla="*/ 0 60000 65536"/>
              <a:gd name="T8" fmla="*/ 0 60000 65536"/>
              <a:gd name="T9" fmla="*/ 0 w 7"/>
              <a:gd name="T10" fmla="*/ 0 h 55"/>
              <a:gd name="T11" fmla="*/ 7 w 7"/>
              <a:gd name="T12" fmla="*/ 55 h 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" h="55">
                <a:moveTo>
                  <a:pt x="7" y="0"/>
                </a:moveTo>
                <a:lnTo>
                  <a:pt x="0" y="21"/>
                </a:lnTo>
                <a:lnTo>
                  <a:pt x="0" y="55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5" name="Line 60"/>
          <p:cNvSpPr>
            <a:spLocks noChangeShapeType="1"/>
          </p:cNvSpPr>
          <p:nvPr/>
        </p:nvSpPr>
        <p:spPr bwMode="auto">
          <a:xfrm>
            <a:off x="7996238" y="5822950"/>
            <a:ext cx="1587" cy="873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6" name="Freeform 61"/>
          <p:cNvSpPr>
            <a:spLocks/>
          </p:cNvSpPr>
          <p:nvPr/>
        </p:nvSpPr>
        <p:spPr bwMode="auto">
          <a:xfrm>
            <a:off x="8007350" y="5975350"/>
            <a:ext cx="55563" cy="65088"/>
          </a:xfrm>
          <a:custGeom>
            <a:avLst/>
            <a:gdLst>
              <a:gd name="T0" fmla="*/ 0 w 35"/>
              <a:gd name="T1" fmla="*/ 0 h 41"/>
              <a:gd name="T2" fmla="*/ 11113 w 35"/>
              <a:gd name="T3" fmla="*/ 33338 h 41"/>
              <a:gd name="T4" fmla="*/ 44450 w 35"/>
              <a:gd name="T5" fmla="*/ 65088 h 41"/>
              <a:gd name="T6" fmla="*/ 55563 w 35"/>
              <a:gd name="T7" fmla="*/ 65088 h 41"/>
              <a:gd name="T8" fmla="*/ 0 60000 65536"/>
              <a:gd name="T9" fmla="*/ 0 60000 65536"/>
              <a:gd name="T10" fmla="*/ 0 60000 65536"/>
              <a:gd name="T11" fmla="*/ 0 60000 65536"/>
              <a:gd name="T12" fmla="*/ 0 w 35"/>
              <a:gd name="T13" fmla="*/ 0 h 41"/>
              <a:gd name="T14" fmla="*/ 35 w 35"/>
              <a:gd name="T15" fmla="*/ 41 h 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" h="41">
                <a:moveTo>
                  <a:pt x="0" y="0"/>
                </a:moveTo>
                <a:lnTo>
                  <a:pt x="7" y="21"/>
                </a:lnTo>
                <a:lnTo>
                  <a:pt x="28" y="41"/>
                </a:lnTo>
                <a:lnTo>
                  <a:pt x="35" y="41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7" name="Freeform 62"/>
          <p:cNvSpPr>
            <a:spLocks/>
          </p:cNvSpPr>
          <p:nvPr/>
        </p:nvSpPr>
        <p:spPr bwMode="auto">
          <a:xfrm>
            <a:off x="8128000" y="6051550"/>
            <a:ext cx="87313" cy="11113"/>
          </a:xfrm>
          <a:custGeom>
            <a:avLst/>
            <a:gdLst>
              <a:gd name="T0" fmla="*/ 0 w 55"/>
              <a:gd name="T1" fmla="*/ 0 h 7"/>
              <a:gd name="T2" fmla="*/ 53975 w 55"/>
              <a:gd name="T3" fmla="*/ 11113 h 7"/>
              <a:gd name="T4" fmla="*/ 87313 w 55"/>
              <a:gd name="T5" fmla="*/ 11113 h 7"/>
              <a:gd name="T6" fmla="*/ 0 60000 65536"/>
              <a:gd name="T7" fmla="*/ 0 60000 65536"/>
              <a:gd name="T8" fmla="*/ 0 60000 65536"/>
              <a:gd name="T9" fmla="*/ 0 w 55"/>
              <a:gd name="T10" fmla="*/ 0 h 7"/>
              <a:gd name="T11" fmla="*/ 55 w 55"/>
              <a:gd name="T12" fmla="*/ 7 h 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" h="7">
                <a:moveTo>
                  <a:pt x="0" y="0"/>
                </a:moveTo>
                <a:lnTo>
                  <a:pt x="34" y="7"/>
                </a:lnTo>
                <a:lnTo>
                  <a:pt x="55" y="7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8" name="Line 63"/>
          <p:cNvSpPr>
            <a:spLocks noChangeShapeType="1"/>
          </p:cNvSpPr>
          <p:nvPr/>
        </p:nvSpPr>
        <p:spPr bwMode="auto">
          <a:xfrm>
            <a:off x="8280400" y="6062663"/>
            <a:ext cx="87313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9" name="Freeform 64"/>
          <p:cNvSpPr>
            <a:spLocks/>
          </p:cNvSpPr>
          <p:nvPr/>
        </p:nvSpPr>
        <p:spPr bwMode="auto">
          <a:xfrm>
            <a:off x="8434388" y="6062663"/>
            <a:ext cx="87312" cy="11112"/>
          </a:xfrm>
          <a:custGeom>
            <a:avLst/>
            <a:gdLst>
              <a:gd name="T0" fmla="*/ 0 w 55"/>
              <a:gd name="T1" fmla="*/ 0 h 7"/>
              <a:gd name="T2" fmla="*/ 0 w 55"/>
              <a:gd name="T3" fmla="*/ 11112 h 7"/>
              <a:gd name="T4" fmla="*/ 87312 w 55"/>
              <a:gd name="T5" fmla="*/ 0 h 7"/>
              <a:gd name="T6" fmla="*/ 0 60000 65536"/>
              <a:gd name="T7" fmla="*/ 0 60000 65536"/>
              <a:gd name="T8" fmla="*/ 0 60000 65536"/>
              <a:gd name="T9" fmla="*/ 0 w 55"/>
              <a:gd name="T10" fmla="*/ 0 h 7"/>
              <a:gd name="T11" fmla="*/ 55 w 55"/>
              <a:gd name="T12" fmla="*/ 7 h 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" h="7">
                <a:moveTo>
                  <a:pt x="0" y="0"/>
                </a:moveTo>
                <a:lnTo>
                  <a:pt x="0" y="7"/>
                </a:lnTo>
                <a:lnTo>
                  <a:pt x="55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0" name="Line 65"/>
          <p:cNvSpPr>
            <a:spLocks noChangeShapeType="1"/>
          </p:cNvSpPr>
          <p:nvPr/>
        </p:nvSpPr>
        <p:spPr bwMode="auto">
          <a:xfrm>
            <a:off x="8586788" y="6062663"/>
            <a:ext cx="87312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1" name="Line 66"/>
          <p:cNvSpPr>
            <a:spLocks noChangeShapeType="1"/>
          </p:cNvSpPr>
          <p:nvPr/>
        </p:nvSpPr>
        <p:spPr bwMode="auto">
          <a:xfrm flipV="1">
            <a:off x="8740775" y="6040438"/>
            <a:ext cx="87313" cy="111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2" name="Freeform 67"/>
          <p:cNvSpPr>
            <a:spLocks/>
          </p:cNvSpPr>
          <p:nvPr/>
        </p:nvSpPr>
        <p:spPr bwMode="auto">
          <a:xfrm>
            <a:off x="8870950" y="5921375"/>
            <a:ext cx="22225" cy="76200"/>
          </a:xfrm>
          <a:custGeom>
            <a:avLst/>
            <a:gdLst>
              <a:gd name="T0" fmla="*/ 0 w 14"/>
              <a:gd name="T1" fmla="*/ 76200 h 48"/>
              <a:gd name="T2" fmla="*/ 11113 w 14"/>
              <a:gd name="T3" fmla="*/ 53975 h 48"/>
              <a:gd name="T4" fmla="*/ 22225 w 14"/>
              <a:gd name="T5" fmla="*/ 0 h 48"/>
              <a:gd name="T6" fmla="*/ 0 60000 65536"/>
              <a:gd name="T7" fmla="*/ 0 60000 65536"/>
              <a:gd name="T8" fmla="*/ 0 60000 65536"/>
              <a:gd name="T9" fmla="*/ 0 w 14"/>
              <a:gd name="T10" fmla="*/ 0 h 48"/>
              <a:gd name="T11" fmla="*/ 14 w 14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" h="48">
                <a:moveTo>
                  <a:pt x="0" y="48"/>
                </a:moveTo>
                <a:lnTo>
                  <a:pt x="7" y="34"/>
                </a:lnTo>
                <a:lnTo>
                  <a:pt x="14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3" name="Line 68"/>
          <p:cNvSpPr>
            <a:spLocks noChangeShapeType="1"/>
          </p:cNvSpPr>
          <p:nvPr/>
        </p:nvSpPr>
        <p:spPr bwMode="auto">
          <a:xfrm flipV="1">
            <a:off x="8915400" y="5767388"/>
            <a:ext cx="1588" cy="873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4" name="Freeform 69"/>
          <p:cNvSpPr>
            <a:spLocks/>
          </p:cNvSpPr>
          <p:nvPr/>
        </p:nvSpPr>
        <p:spPr bwMode="auto">
          <a:xfrm>
            <a:off x="8893175" y="5614988"/>
            <a:ext cx="22225" cy="87312"/>
          </a:xfrm>
          <a:custGeom>
            <a:avLst/>
            <a:gdLst>
              <a:gd name="T0" fmla="*/ 22225 w 14"/>
              <a:gd name="T1" fmla="*/ 87312 h 55"/>
              <a:gd name="T2" fmla="*/ 11113 w 14"/>
              <a:gd name="T3" fmla="*/ 0 h 55"/>
              <a:gd name="T4" fmla="*/ 0 w 14"/>
              <a:gd name="T5" fmla="*/ 0 h 55"/>
              <a:gd name="T6" fmla="*/ 0 60000 65536"/>
              <a:gd name="T7" fmla="*/ 0 60000 65536"/>
              <a:gd name="T8" fmla="*/ 0 60000 65536"/>
              <a:gd name="T9" fmla="*/ 0 w 14"/>
              <a:gd name="T10" fmla="*/ 0 h 55"/>
              <a:gd name="T11" fmla="*/ 14 w 14"/>
              <a:gd name="T12" fmla="*/ 55 h 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" h="55">
                <a:moveTo>
                  <a:pt x="14" y="55"/>
                </a:moveTo>
                <a:lnTo>
                  <a:pt x="7" y="0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5" name="Line 70"/>
          <p:cNvSpPr>
            <a:spLocks noChangeShapeType="1"/>
          </p:cNvSpPr>
          <p:nvPr/>
        </p:nvSpPr>
        <p:spPr bwMode="auto">
          <a:xfrm flipH="1" flipV="1">
            <a:off x="8816975" y="5483225"/>
            <a:ext cx="42863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6" name="Line 71"/>
          <p:cNvSpPr>
            <a:spLocks noChangeShapeType="1"/>
          </p:cNvSpPr>
          <p:nvPr/>
        </p:nvSpPr>
        <p:spPr bwMode="auto">
          <a:xfrm flipH="1" flipV="1">
            <a:off x="8740775" y="5353050"/>
            <a:ext cx="42863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7" name="Freeform 72"/>
          <p:cNvSpPr>
            <a:spLocks/>
          </p:cNvSpPr>
          <p:nvPr/>
        </p:nvSpPr>
        <p:spPr bwMode="auto">
          <a:xfrm>
            <a:off x="8651875" y="5221288"/>
            <a:ext cx="44450" cy="76200"/>
          </a:xfrm>
          <a:custGeom>
            <a:avLst/>
            <a:gdLst>
              <a:gd name="T0" fmla="*/ 44450 w 28"/>
              <a:gd name="T1" fmla="*/ 76200 h 48"/>
              <a:gd name="T2" fmla="*/ 33338 w 28"/>
              <a:gd name="T3" fmla="*/ 53975 h 48"/>
              <a:gd name="T4" fmla="*/ 0 w 28"/>
              <a:gd name="T5" fmla="*/ 0 h 48"/>
              <a:gd name="T6" fmla="*/ 0 60000 65536"/>
              <a:gd name="T7" fmla="*/ 0 60000 65536"/>
              <a:gd name="T8" fmla="*/ 0 60000 65536"/>
              <a:gd name="T9" fmla="*/ 0 w 28"/>
              <a:gd name="T10" fmla="*/ 0 h 48"/>
              <a:gd name="T11" fmla="*/ 28 w 2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" h="48">
                <a:moveTo>
                  <a:pt x="28" y="48"/>
                </a:moveTo>
                <a:lnTo>
                  <a:pt x="21" y="34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8" name="Line 73"/>
          <p:cNvSpPr>
            <a:spLocks noChangeShapeType="1"/>
          </p:cNvSpPr>
          <p:nvPr/>
        </p:nvSpPr>
        <p:spPr bwMode="auto">
          <a:xfrm flipH="1" flipV="1">
            <a:off x="8555038" y="5100638"/>
            <a:ext cx="53975" cy="650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9" name="Freeform 74"/>
          <p:cNvSpPr>
            <a:spLocks/>
          </p:cNvSpPr>
          <p:nvPr/>
        </p:nvSpPr>
        <p:spPr bwMode="auto">
          <a:xfrm>
            <a:off x="8434388" y="5013325"/>
            <a:ext cx="76200" cy="44450"/>
          </a:xfrm>
          <a:custGeom>
            <a:avLst/>
            <a:gdLst>
              <a:gd name="T0" fmla="*/ 76200 w 48"/>
              <a:gd name="T1" fmla="*/ 44450 h 28"/>
              <a:gd name="T2" fmla="*/ 31750 w 48"/>
              <a:gd name="T3" fmla="*/ 11113 h 28"/>
              <a:gd name="T4" fmla="*/ 0 w 48"/>
              <a:gd name="T5" fmla="*/ 0 h 28"/>
              <a:gd name="T6" fmla="*/ 0 60000 65536"/>
              <a:gd name="T7" fmla="*/ 0 60000 65536"/>
              <a:gd name="T8" fmla="*/ 0 60000 65536"/>
              <a:gd name="T9" fmla="*/ 0 w 48"/>
              <a:gd name="T10" fmla="*/ 0 h 28"/>
              <a:gd name="T11" fmla="*/ 48 w 48"/>
              <a:gd name="T12" fmla="*/ 28 h 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28">
                <a:moveTo>
                  <a:pt x="48" y="28"/>
                </a:moveTo>
                <a:lnTo>
                  <a:pt x="20" y="7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0" name="Freeform 75"/>
          <p:cNvSpPr>
            <a:spLocks/>
          </p:cNvSpPr>
          <p:nvPr/>
        </p:nvSpPr>
        <p:spPr bwMode="auto">
          <a:xfrm>
            <a:off x="8302625" y="5024438"/>
            <a:ext cx="65088" cy="53975"/>
          </a:xfrm>
          <a:custGeom>
            <a:avLst/>
            <a:gdLst>
              <a:gd name="T0" fmla="*/ 65088 w 41"/>
              <a:gd name="T1" fmla="*/ 0 h 34"/>
              <a:gd name="T2" fmla="*/ 55563 w 41"/>
              <a:gd name="T3" fmla="*/ 0 h 34"/>
              <a:gd name="T4" fmla="*/ 0 w 41"/>
              <a:gd name="T5" fmla="*/ 53975 h 34"/>
              <a:gd name="T6" fmla="*/ 0 60000 65536"/>
              <a:gd name="T7" fmla="*/ 0 60000 65536"/>
              <a:gd name="T8" fmla="*/ 0 60000 65536"/>
              <a:gd name="T9" fmla="*/ 0 w 41"/>
              <a:gd name="T10" fmla="*/ 0 h 34"/>
              <a:gd name="T11" fmla="*/ 41 w 41"/>
              <a:gd name="T12" fmla="*/ 34 h 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34">
                <a:moveTo>
                  <a:pt x="41" y="0"/>
                </a:moveTo>
                <a:lnTo>
                  <a:pt x="35" y="0"/>
                </a:lnTo>
                <a:lnTo>
                  <a:pt x="0" y="34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1" name="Line 76"/>
          <p:cNvSpPr>
            <a:spLocks noChangeShapeType="1"/>
          </p:cNvSpPr>
          <p:nvPr/>
        </p:nvSpPr>
        <p:spPr bwMode="auto">
          <a:xfrm flipH="1">
            <a:off x="8215313" y="5133975"/>
            <a:ext cx="44450" cy="650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2" name="Freeform 77"/>
          <p:cNvSpPr>
            <a:spLocks/>
          </p:cNvSpPr>
          <p:nvPr/>
        </p:nvSpPr>
        <p:spPr bwMode="auto">
          <a:xfrm>
            <a:off x="8128000" y="5254625"/>
            <a:ext cx="42863" cy="76200"/>
          </a:xfrm>
          <a:custGeom>
            <a:avLst/>
            <a:gdLst>
              <a:gd name="T0" fmla="*/ 42863 w 27"/>
              <a:gd name="T1" fmla="*/ 0 h 48"/>
              <a:gd name="T2" fmla="*/ 33338 w 27"/>
              <a:gd name="T3" fmla="*/ 20638 h 48"/>
              <a:gd name="T4" fmla="*/ 0 w 27"/>
              <a:gd name="T5" fmla="*/ 76200 h 48"/>
              <a:gd name="T6" fmla="*/ 0 60000 65536"/>
              <a:gd name="T7" fmla="*/ 0 60000 65536"/>
              <a:gd name="T8" fmla="*/ 0 60000 65536"/>
              <a:gd name="T9" fmla="*/ 0 w 27"/>
              <a:gd name="T10" fmla="*/ 0 h 48"/>
              <a:gd name="T11" fmla="*/ 27 w 27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" h="48">
                <a:moveTo>
                  <a:pt x="27" y="0"/>
                </a:moveTo>
                <a:lnTo>
                  <a:pt x="21" y="13"/>
                </a:lnTo>
                <a:lnTo>
                  <a:pt x="0" y="48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3" name="Line 78"/>
          <p:cNvSpPr>
            <a:spLocks noChangeShapeType="1"/>
          </p:cNvSpPr>
          <p:nvPr/>
        </p:nvSpPr>
        <p:spPr bwMode="auto">
          <a:xfrm flipH="1">
            <a:off x="8040688" y="5384800"/>
            <a:ext cx="53975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4" name="Freeform 79"/>
          <p:cNvSpPr>
            <a:spLocks/>
          </p:cNvSpPr>
          <p:nvPr/>
        </p:nvSpPr>
        <p:spPr bwMode="auto">
          <a:xfrm>
            <a:off x="7996238" y="5516563"/>
            <a:ext cx="22225" cy="87312"/>
          </a:xfrm>
          <a:custGeom>
            <a:avLst/>
            <a:gdLst>
              <a:gd name="T0" fmla="*/ 22225 w 14"/>
              <a:gd name="T1" fmla="*/ 0 h 55"/>
              <a:gd name="T2" fmla="*/ 0 w 14"/>
              <a:gd name="T3" fmla="*/ 65087 h 55"/>
              <a:gd name="T4" fmla="*/ 0 w 14"/>
              <a:gd name="T5" fmla="*/ 87312 h 55"/>
              <a:gd name="T6" fmla="*/ 0 60000 65536"/>
              <a:gd name="T7" fmla="*/ 0 60000 65536"/>
              <a:gd name="T8" fmla="*/ 0 60000 65536"/>
              <a:gd name="T9" fmla="*/ 0 w 14"/>
              <a:gd name="T10" fmla="*/ 0 h 55"/>
              <a:gd name="T11" fmla="*/ 14 w 14"/>
              <a:gd name="T12" fmla="*/ 55 h 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" h="55">
                <a:moveTo>
                  <a:pt x="14" y="0"/>
                </a:moveTo>
                <a:lnTo>
                  <a:pt x="0" y="41"/>
                </a:lnTo>
                <a:lnTo>
                  <a:pt x="0" y="55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5" name="Line 80"/>
          <p:cNvSpPr>
            <a:spLocks noChangeShapeType="1"/>
          </p:cNvSpPr>
          <p:nvPr/>
        </p:nvSpPr>
        <p:spPr bwMode="auto">
          <a:xfrm>
            <a:off x="7996238" y="5668963"/>
            <a:ext cx="1587" cy="873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6" name="Freeform 81"/>
          <p:cNvSpPr>
            <a:spLocks/>
          </p:cNvSpPr>
          <p:nvPr/>
        </p:nvSpPr>
        <p:spPr bwMode="auto">
          <a:xfrm>
            <a:off x="7700963" y="5330825"/>
            <a:ext cx="22225" cy="22225"/>
          </a:xfrm>
          <a:custGeom>
            <a:avLst/>
            <a:gdLst>
              <a:gd name="T0" fmla="*/ 0 w 14"/>
              <a:gd name="T1" fmla="*/ 0 h 14"/>
              <a:gd name="T2" fmla="*/ 0 w 14"/>
              <a:gd name="T3" fmla="*/ 11113 h 14"/>
              <a:gd name="T4" fmla="*/ 22225 w 14"/>
              <a:gd name="T5" fmla="*/ 22225 h 14"/>
              <a:gd name="T6" fmla="*/ 22225 w 14"/>
              <a:gd name="T7" fmla="*/ 11113 h 14"/>
              <a:gd name="T8" fmla="*/ 0 w 14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0" y="0"/>
                </a:moveTo>
                <a:lnTo>
                  <a:pt x="0" y="7"/>
                </a:lnTo>
                <a:lnTo>
                  <a:pt x="14" y="14"/>
                </a:lnTo>
                <a:lnTo>
                  <a:pt x="14" y="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7" name="Freeform 82"/>
          <p:cNvSpPr>
            <a:spLocks/>
          </p:cNvSpPr>
          <p:nvPr/>
        </p:nvSpPr>
        <p:spPr bwMode="auto">
          <a:xfrm>
            <a:off x="7942263" y="4838700"/>
            <a:ext cx="31750" cy="22225"/>
          </a:xfrm>
          <a:custGeom>
            <a:avLst/>
            <a:gdLst>
              <a:gd name="T0" fmla="*/ 0 w 20"/>
              <a:gd name="T1" fmla="*/ 11113 h 14"/>
              <a:gd name="T2" fmla="*/ 11113 w 20"/>
              <a:gd name="T3" fmla="*/ 0 h 14"/>
              <a:gd name="T4" fmla="*/ 31750 w 20"/>
              <a:gd name="T5" fmla="*/ 11113 h 14"/>
              <a:gd name="T6" fmla="*/ 22225 w 20"/>
              <a:gd name="T7" fmla="*/ 22225 h 14"/>
              <a:gd name="T8" fmla="*/ 0 w 20"/>
              <a:gd name="T9" fmla="*/ 11113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"/>
              <a:gd name="T16" fmla="*/ 0 h 14"/>
              <a:gd name="T17" fmla="*/ 20 w 20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" h="14">
                <a:moveTo>
                  <a:pt x="0" y="7"/>
                </a:moveTo>
                <a:lnTo>
                  <a:pt x="7" y="0"/>
                </a:lnTo>
                <a:lnTo>
                  <a:pt x="20" y="7"/>
                </a:lnTo>
                <a:lnTo>
                  <a:pt x="14" y="14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8" name="Freeform 83"/>
          <p:cNvSpPr>
            <a:spLocks/>
          </p:cNvSpPr>
          <p:nvPr/>
        </p:nvSpPr>
        <p:spPr bwMode="auto">
          <a:xfrm>
            <a:off x="7700963" y="4849813"/>
            <a:ext cx="263525" cy="492125"/>
          </a:xfrm>
          <a:custGeom>
            <a:avLst/>
            <a:gdLst>
              <a:gd name="T0" fmla="*/ 0 w 166"/>
              <a:gd name="T1" fmla="*/ 481013 h 310"/>
              <a:gd name="T2" fmla="*/ 22225 w 166"/>
              <a:gd name="T3" fmla="*/ 492125 h 310"/>
              <a:gd name="T4" fmla="*/ 263525 w 166"/>
              <a:gd name="T5" fmla="*/ 11113 h 310"/>
              <a:gd name="T6" fmla="*/ 241300 w 166"/>
              <a:gd name="T7" fmla="*/ 0 h 310"/>
              <a:gd name="T8" fmla="*/ 0 w 166"/>
              <a:gd name="T9" fmla="*/ 481013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6"/>
              <a:gd name="T16" fmla="*/ 0 h 310"/>
              <a:gd name="T17" fmla="*/ 166 w 166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6" h="310">
                <a:moveTo>
                  <a:pt x="0" y="303"/>
                </a:moveTo>
                <a:lnTo>
                  <a:pt x="14" y="310"/>
                </a:lnTo>
                <a:lnTo>
                  <a:pt x="166" y="7"/>
                </a:lnTo>
                <a:lnTo>
                  <a:pt x="152" y="0"/>
                </a:lnTo>
                <a:lnTo>
                  <a:pt x="0" y="3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9" name="Freeform 84"/>
          <p:cNvSpPr>
            <a:spLocks/>
          </p:cNvSpPr>
          <p:nvPr/>
        </p:nvSpPr>
        <p:spPr bwMode="auto">
          <a:xfrm>
            <a:off x="7942263" y="4816475"/>
            <a:ext cx="31750" cy="33338"/>
          </a:xfrm>
          <a:custGeom>
            <a:avLst/>
            <a:gdLst>
              <a:gd name="T0" fmla="*/ 0 w 20"/>
              <a:gd name="T1" fmla="*/ 33338 h 21"/>
              <a:gd name="T2" fmla="*/ 22225 w 20"/>
              <a:gd name="T3" fmla="*/ 33338 h 21"/>
              <a:gd name="T4" fmla="*/ 31750 w 20"/>
              <a:gd name="T5" fmla="*/ 11113 h 21"/>
              <a:gd name="T6" fmla="*/ 22225 w 20"/>
              <a:gd name="T7" fmla="*/ 0 h 21"/>
              <a:gd name="T8" fmla="*/ 0 w 20"/>
              <a:gd name="T9" fmla="*/ 33338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"/>
              <a:gd name="T16" fmla="*/ 0 h 21"/>
              <a:gd name="T17" fmla="*/ 20 w 20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" h="21">
                <a:moveTo>
                  <a:pt x="0" y="21"/>
                </a:moveTo>
                <a:lnTo>
                  <a:pt x="14" y="21"/>
                </a:lnTo>
                <a:lnTo>
                  <a:pt x="20" y="7"/>
                </a:lnTo>
                <a:lnTo>
                  <a:pt x="14" y="0"/>
                </a:lnTo>
                <a:lnTo>
                  <a:pt x="0" y="2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0" name="Freeform 85"/>
          <p:cNvSpPr>
            <a:spLocks/>
          </p:cNvSpPr>
          <p:nvPr/>
        </p:nvSpPr>
        <p:spPr bwMode="auto">
          <a:xfrm>
            <a:off x="7219950" y="4368800"/>
            <a:ext cx="33338" cy="42863"/>
          </a:xfrm>
          <a:custGeom>
            <a:avLst/>
            <a:gdLst>
              <a:gd name="T0" fmla="*/ 11113 w 21"/>
              <a:gd name="T1" fmla="*/ 42863 h 27"/>
              <a:gd name="T2" fmla="*/ 0 w 21"/>
              <a:gd name="T3" fmla="*/ 31750 h 27"/>
              <a:gd name="T4" fmla="*/ 22225 w 21"/>
              <a:gd name="T5" fmla="*/ 0 h 27"/>
              <a:gd name="T6" fmla="*/ 33338 w 21"/>
              <a:gd name="T7" fmla="*/ 11113 h 27"/>
              <a:gd name="T8" fmla="*/ 11113 w 21"/>
              <a:gd name="T9" fmla="*/ 42863 h 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27"/>
              <a:gd name="T17" fmla="*/ 21 w 21"/>
              <a:gd name="T18" fmla="*/ 27 h 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27">
                <a:moveTo>
                  <a:pt x="7" y="27"/>
                </a:moveTo>
                <a:lnTo>
                  <a:pt x="0" y="20"/>
                </a:lnTo>
                <a:lnTo>
                  <a:pt x="14" y="0"/>
                </a:lnTo>
                <a:lnTo>
                  <a:pt x="21" y="7"/>
                </a:lnTo>
                <a:lnTo>
                  <a:pt x="7" y="27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1" name="Freeform 86"/>
          <p:cNvSpPr>
            <a:spLocks/>
          </p:cNvSpPr>
          <p:nvPr/>
        </p:nvSpPr>
        <p:spPr bwMode="auto">
          <a:xfrm>
            <a:off x="7231063" y="4379913"/>
            <a:ext cx="733425" cy="469900"/>
          </a:xfrm>
          <a:custGeom>
            <a:avLst/>
            <a:gdLst>
              <a:gd name="T0" fmla="*/ 711200 w 462"/>
              <a:gd name="T1" fmla="*/ 469900 h 296"/>
              <a:gd name="T2" fmla="*/ 733425 w 462"/>
              <a:gd name="T3" fmla="*/ 436563 h 296"/>
              <a:gd name="T4" fmla="*/ 22225 w 462"/>
              <a:gd name="T5" fmla="*/ 0 h 296"/>
              <a:gd name="T6" fmla="*/ 0 w 462"/>
              <a:gd name="T7" fmla="*/ 31750 h 296"/>
              <a:gd name="T8" fmla="*/ 711200 w 462"/>
              <a:gd name="T9" fmla="*/ 469900 h 2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2"/>
              <a:gd name="T16" fmla="*/ 0 h 296"/>
              <a:gd name="T17" fmla="*/ 462 w 462"/>
              <a:gd name="T18" fmla="*/ 296 h 2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2" h="296">
                <a:moveTo>
                  <a:pt x="448" y="296"/>
                </a:moveTo>
                <a:lnTo>
                  <a:pt x="462" y="275"/>
                </a:lnTo>
                <a:lnTo>
                  <a:pt x="14" y="0"/>
                </a:lnTo>
                <a:lnTo>
                  <a:pt x="0" y="20"/>
                </a:lnTo>
                <a:lnTo>
                  <a:pt x="448" y="29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2" name="Freeform 87"/>
          <p:cNvSpPr>
            <a:spLocks/>
          </p:cNvSpPr>
          <p:nvPr/>
        </p:nvSpPr>
        <p:spPr bwMode="auto">
          <a:xfrm>
            <a:off x="7931150" y="4838700"/>
            <a:ext cx="22225" cy="22225"/>
          </a:xfrm>
          <a:custGeom>
            <a:avLst/>
            <a:gdLst>
              <a:gd name="T0" fmla="*/ 22225 w 14"/>
              <a:gd name="T1" fmla="*/ 0 h 14"/>
              <a:gd name="T2" fmla="*/ 11113 w 14"/>
              <a:gd name="T3" fmla="*/ 0 h 14"/>
              <a:gd name="T4" fmla="*/ 0 w 14"/>
              <a:gd name="T5" fmla="*/ 11113 h 14"/>
              <a:gd name="T6" fmla="*/ 0 w 14"/>
              <a:gd name="T7" fmla="*/ 22225 h 14"/>
              <a:gd name="T8" fmla="*/ 22225 w 14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14" y="0"/>
                </a:moveTo>
                <a:lnTo>
                  <a:pt x="7" y="0"/>
                </a:lnTo>
                <a:lnTo>
                  <a:pt x="0" y="7"/>
                </a:lnTo>
                <a:lnTo>
                  <a:pt x="0" y="14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3" name="Freeform 88"/>
          <p:cNvSpPr>
            <a:spLocks/>
          </p:cNvSpPr>
          <p:nvPr/>
        </p:nvSpPr>
        <p:spPr bwMode="auto">
          <a:xfrm>
            <a:off x="8412163" y="5319713"/>
            <a:ext cx="33337" cy="33337"/>
          </a:xfrm>
          <a:custGeom>
            <a:avLst/>
            <a:gdLst>
              <a:gd name="T0" fmla="*/ 22225 w 21"/>
              <a:gd name="T1" fmla="*/ 0 h 21"/>
              <a:gd name="T2" fmla="*/ 33337 w 21"/>
              <a:gd name="T3" fmla="*/ 11112 h 21"/>
              <a:gd name="T4" fmla="*/ 11112 w 21"/>
              <a:gd name="T5" fmla="*/ 33337 h 21"/>
              <a:gd name="T6" fmla="*/ 0 w 21"/>
              <a:gd name="T7" fmla="*/ 22225 h 21"/>
              <a:gd name="T8" fmla="*/ 22225 w 21"/>
              <a:gd name="T9" fmla="*/ 0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21"/>
              <a:gd name="T17" fmla="*/ 21 w 21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21">
                <a:moveTo>
                  <a:pt x="14" y="0"/>
                </a:moveTo>
                <a:lnTo>
                  <a:pt x="21" y="7"/>
                </a:lnTo>
                <a:lnTo>
                  <a:pt x="7" y="21"/>
                </a:lnTo>
                <a:lnTo>
                  <a:pt x="0" y="14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4" name="Freeform 89"/>
          <p:cNvSpPr>
            <a:spLocks/>
          </p:cNvSpPr>
          <p:nvPr/>
        </p:nvSpPr>
        <p:spPr bwMode="auto">
          <a:xfrm>
            <a:off x="7931150" y="4838700"/>
            <a:ext cx="503238" cy="503238"/>
          </a:xfrm>
          <a:custGeom>
            <a:avLst/>
            <a:gdLst>
              <a:gd name="T0" fmla="*/ 22225 w 317"/>
              <a:gd name="T1" fmla="*/ 0 h 317"/>
              <a:gd name="T2" fmla="*/ 0 w 317"/>
              <a:gd name="T3" fmla="*/ 22225 h 317"/>
              <a:gd name="T4" fmla="*/ 481013 w 317"/>
              <a:gd name="T5" fmla="*/ 503238 h 317"/>
              <a:gd name="T6" fmla="*/ 503238 w 317"/>
              <a:gd name="T7" fmla="*/ 481013 h 317"/>
              <a:gd name="T8" fmla="*/ 22225 w 317"/>
              <a:gd name="T9" fmla="*/ 0 h 3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7"/>
              <a:gd name="T16" fmla="*/ 0 h 317"/>
              <a:gd name="T17" fmla="*/ 317 w 317"/>
              <a:gd name="T18" fmla="*/ 317 h 3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7" h="317">
                <a:moveTo>
                  <a:pt x="14" y="0"/>
                </a:moveTo>
                <a:lnTo>
                  <a:pt x="0" y="14"/>
                </a:lnTo>
                <a:lnTo>
                  <a:pt x="303" y="317"/>
                </a:lnTo>
                <a:lnTo>
                  <a:pt x="317" y="30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5" name="Freeform 90"/>
          <p:cNvSpPr>
            <a:spLocks/>
          </p:cNvSpPr>
          <p:nvPr/>
        </p:nvSpPr>
        <p:spPr bwMode="auto">
          <a:xfrm>
            <a:off x="8170863" y="5811838"/>
            <a:ext cx="22225" cy="22225"/>
          </a:xfrm>
          <a:custGeom>
            <a:avLst/>
            <a:gdLst>
              <a:gd name="T0" fmla="*/ 0 w 14"/>
              <a:gd name="T1" fmla="*/ 0 h 14"/>
              <a:gd name="T2" fmla="*/ 0 w 14"/>
              <a:gd name="T3" fmla="*/ 11113 h 14"/>
              <a:gd name="T4" fmla="*/ 22225 w 14"/>
              <a:gd name="T5" fmla="*/ 22225 h 14"/>
              <a:gd name="T6" fmla="*/ 22225 w 14"/>
              <a:gd name="T7" fmla="*/ 11113 h 14"/>
              <a:gd name="T8" fmla="*/ 0 w 14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0" y="0"/>
                </a:moveTo>
                <a:lnTo>
                  <a:pt x="0" y="7"/>
                </a:lnTo>
                <a:lnTo>
                  <a:pt x="14" y="14"/>
                </a:lnTo>
                <a:lnTo>
                  <a:pt x="14" y="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6" name="Freeform 91"/>
          <p:cNvSpPr>
            <a:spLocks/>
          </p:cNvSpPr>
          <p:nvPr/>
        </p:nvSpPr>
        <p:spPr bwMode="auto">
          <a:xfrm>
            <a:off x="8412163" y="5373688"/>
            <a:ext cx="33337" cy="22225"/>
          </a:xfrm>
          <a:custGeom>
            <a:avLst/>
            <a:gdLst>
              <a:gd name="T0" fmla="*/ 0 w 21"/>
              <a:gd name="T1" fmla="*/ 11113 h 14"/>
              <a:gd name="T2" fmla="*/ 11112 w 21"/>
              <a:gd name="T3" fmla="*/ 0 h 14"/>
              <a:gd name="T4" fmla="*/ 33337 w 21"/>
              <a:gd name="T5" fmla="*/ 11113 h 14"/>
              <a:gd name="T6" fmla="*/ 22225 w 21"/>
              <a:gd name="T7" fmla="*/ 22225 h 14"/>
              <a:gd name="T8" fmla="*/ 0 w 21"/>
              <a:gd name="T9" fmla="*/ 11113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14"/>
              <a:gd name="T17" fmla="*/ 21 w 21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14">
                <a:moveTo>
                  <a:pt x="0" y="7"/>
                </a:moveTo>
                <a:lnTo>
                  <a:pt x="7" y="0"/>
                </a:lnTo>
                <a:lnTo>
                  <a:pt x="21" y="7"/>
                </a:lnTo>
                <a:lnTo>
                  <a:pt x="14" y="14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7" name="Freeform 92"/>
          <p:cNvSpPr>
            <a:spLocks/>
          </p:cNvSpPr>
          <p:nvPr/>
        </p:nvSpPr>
        <p:spPr bwMode="auto">
          <a:xfrm>
            <a:off x="8170863" y="5384800"/>
            <a:ext cx="263525" cy="438150"/>
          </a:xfrm>
          <a:custGeom>
            <a:avLst/>
            <a:gdLst>
              <a:gd name="T0" fmla="*/ 0 w 166"/>
              <a:gd name="T1" fmla="*/ 427038 h 276"/>
              <a:gd name="T2" fmla="*/ 22225 w 166"/>
              <a:gd name="T3" fmla="*/ 438150 h 276"/>
              <a:gd name="T4" fmla="*/ 263525 w 166"/>
              <a:gd name="T5" fmla="*/ 11113 h 276"/>
              <a:gd name="T6" fmla="*/ 241300 w 166"/>
              <a:gd name="T7" fmla="*/ 0 h 276"/>
              <a:gd name="T8" fmla="*/ 0 w 166"/>
              <a:gd name="T9" fmla="*/ 427038 h 2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6"/>
              <a:gd name="T16" fmla="*/ 0 h 276"/>
              <a:gd name="T17" fmla="*/ 166 w 166"/>
              <a:gd name="T18" fmla="*/ 276 h 2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6" h="276">
                <a:moveTo>
                  <a:pt x="0" y="269"/>
                </a:moveTo>
                <a:lnTo>
                  <a:pt x="14" y="276"/>
                </a:lnTo>
                <a:lnTo>
                  <a:pt x="166" y="7"/>
                </a:lnTo>
                <a:lnTo>
                  <a:pt x="152" y="0"/>
                </a:lnTo>
                <a:lnTo>
                  <a:pt x="0" y="2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8" name="Freeform 93"/>
          <p:cNvSpPr>
            <a:spLocks/>
          </p:cNvSpPr>
          <p:nvPr/>
        </p:nvSpPr>
        <p:spPr bwMode="auto">
          <a:xfrm>
            <a:off x="8412163" y="5319713"/>
            <a:ext cx="22225" cy="22225"/>
          </a:xfrm>
          <a:custGeom>
            <a:avLst/>
            <a:gdLst>
              <a:gd name="T0" fmla="*/ 22225 w 14"/>
              <a:gd name="T1" fmla="*/ 11113 h 14"/>
              <a:gd name="T2" fmla="*/ 22225 w 14"/>
              <a:gd name="T3" fmla="*/ 0 h 14"/>
              <a:gd name="T4" fmla="*/ 0 w 14"/>
              <a:gd name="T5" fmla="*/ 11113 h 14"/>
              <a:gd name="T6" fmla="*/ 0 w 14"/>
              <a:gd name="T7" fmla="*/ 22225 h 14"/>
              <a:gd name="T8" fmla="*/ 22225 w 14"/>
              <a:gd name="T9" fmla="*/ 11113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14" y="7"/>
                </a:moveTo>
                <a:lnTo>
                  <a:pt x="14" y="0"/>
                </a:lnTo>
                <a:lnTo>
                  <a:pt x="0" y="7"/>
                </a:lnTo>
                <a:lnTo>
                  <a:pt x="0" y="14"/>
                </a:lnTo>
                <a:lnTo>
                  <a:pt x="14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9" name="Freeform 94"/>
          <p:cNvSpPr>
            <a:spLocks/>
          </p:cNvSpPr>
          <p:nvPr/>
        </p:nvSpPr>
        <p:spPr bwMode="auto">
          <a:xfrm>
            <a:off x="8707438" y="5811838"/>
            <a:ext cx="33337" cy="22225"/>
          </a:xfrm>
          <a:custGeom>
            <a:avLst/>
            <a:gdLst>
              <a:gd name="T0" fmla="*/ 22225 w 21"/>
              <a:gd name="T1" fmla="*/ 0 h 14"/>
              <a:gd name="T2" fmla="*/ 33337 w 21"/>
              <a:gd name="T3" fmla="*/ 11113 h 14"/>
              <a:gd name="T4" fmla="*/ 11112 w 21"/>
              <a:gd name="T5" fmla="*/ 22225 h 14"/>
              <a:gd name="T6" fmla="*/ 0 w 21"/>
              <a:gd name="T7" fmla="*/ 11113 h 14"/>
              <a:gd name="T8" fmla="*/ 22225 w 21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14"/>
              <a:gd name="T17" fmla="*/ 21 w 21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14">
                <a:moveTo>
                  <a:pt x="14" y="0"/>
                </a:moveTo>
                <a:lnTo>
                  <a:pt x="21" y="7"/>
                </a:lnTo>
                <a:lnTo>
                  <a:pt x="7" y="14"/>
                </a:lnTo>
                <a:lnTo>
                  <a:pt x="0" y="7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0" name="Freeform 95"/>
          <p:cNvSpPr>
            <a:spLocks/>
          </p:cNvSpPr>
          <p:nvPr/>
        </p:nvSpPr>
        <p:spPr bwMode="auto">
          <a:xfrm>
            <a:off x="8412163" y="5330825"/>
            <a:ext cx="317500" cy="492125"/>
          </a:xfrm>
          <a:custGeom>
            <a:avLst/>
            <a:gdLst>
              <a:gd name="T0" fmla="*/ 22225 w 200"/>
              <a:gd name="T1" fmla="*/ 0 h 310"/>
              <a:gd name="T2" fmla="*/ 0 w 200"/>
              <a:gd name="T3" fmla="*/ 11113 h 310"/>
              <a:gd name="T4" fmla="*/ 295275 w 200"/>
              <a:gd name="T5" fmla="*/ 492125 h 310"/>
              <a:gd name="T6" fmla="*/ 317500 w 200"/>
              <a:gd name="T7" fmla="*/ 481013 h 310"/>
              <a:gd name="T8" fmla="*/ 22225 w 200"/>
              <a:gd name="T9" fmla="*/ 0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"/>
              <a:gd name="T16" fmla="*/ 0 h 310"/>
              <a:gd name="T17" fmla="*/ 200 w 200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" h="310">
                <a:moveTo>
                  <a:pt x="14" y="0"/>
                </a:moveTo>
                <a:lnTo>
                  <a:pt x="0" y="7"/>
                </a:lnTo>
                <a:lnTo>
                  <a:pt x="186" y="310"/>
                </a:lnTo>
                <a:lnTo>
                  <a:pt x="200" y="30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1" name="Rectangle 96"/>
          <p:cNvSpPr>
            <a:spLocks noChangeArrowheads="1"/>
          </p:cNvSpPr>
          <p:nvPr/>
        </p:nvSpPr>
        <p:spPr bwMode="auto">
          <a:xfrm>
            <a:off x="8062913" y="5691188"/>
            <a:ext cx="228600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2" name="Rectangle 97"/>
          <p:cNvSpPr>
            <a:spLocks noChangeArrowheads="1"/>
          </p:cNvSpPr>
          <p:nvPr/>
        </p:nvSpPr>
        <p:spPr bwMode="auto">
          <a:xfrm>
            <a:off x="8062913" y="5691188"/>
            <a:ext cx="228600" cy="241300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3" name="Rectangle 98"/>
          <p:cNvSpPr>
            <a:spLocks noChangeArrowheads="1"/>
          </p:cNvSpPr>
          <p:nvPr/>
        </p:nvSpPr>
        <p:spPr bwMode="auto">
          <a:xfrm>
            <a:off x="8543925" y="5691188"/>
            <a:ext cx="239713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4" name="Rectangle 99"/>
          <p:cNvSpPr>
            <a:spLocks noChangeArrowheads="1"/>
          </p:cNvSpPr>
          <p:nvPr/>
        </p:nvSpPr>
        <p:spPr bwMode="auto">
          <a:xfrm>
            <a:off x="8543925" y="5691188"/>
            <a:ext cx="239713" cy="241300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5" name="Oval 100"/>
          <p:cNvSpPr>
            <a:spLocks noChangeArrowheads="1"/>
          </p:cNvSpPr>
          <p:nvPr/>
        </p:nvSpPr>
        <p:spPr bwMode="auto">
          <a:xfrm>
            <a:off x="8248650" y="5145088"/>
            <a:ext cx="360363" cy="3603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6" name="Oval 101"/>
          <p:cNvSpPr>
            <a:spLocks noChangeArrowheads="1"/>
          </p:cNvSpPr>
          <p:nvPr/>
        </p:nvSpPr>
        <p:spPr bwMode="auto">
          <a:xfrm>
            <a:off x="8248650" y="5145088"/>
            <a:ext cx="360363" cy="360362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7" name="Rectangle 102"/>
          <p:cNvSpPr>
            <a:spLocks noChangeArrowheads="1"/>
          </p:cNvSpPr>
          <p:nvPr/>
        </p:nvSpPr>
        <p:spPr bwMode="auto">
          <a:xfrm>
            <a:off x="8335963" y="5243513"/>
            <a:ext cx="2952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" charset="0"/>
              </a:rPr>
              <a:t>88</a:t>
            </a:r>
            <a:endParaRPr lang="en-US"/>
          </a:p>
        </p:txBody>
      </p:sp>
      <p:sp>
        <p:nvSpPr>
          <p:cNvPr id="22628" name="Freeform 103"/>
          <p:cNvSpPr>
            <a:spLocks/>
          </p:cNvSpPr>
          <p:nvPr/>
        </p:nvSpPr>
        <p:spPr bwMode="auto">
          <a:xfrm>
            <a:off x="4333875" y="4357688"/>
            <a:ext cx="33338" cy="22225"/>
          </a:xfrm>
          <a:custGeom>
            <a:avLst/>
            <a:gdLst>
              <a:gd name="T0" fmla="*/ 22225 w 21"/>
              <a:gd name="T1" fmla="*/ 22225 h 14"/>
              <a:gd name="T2" fmla="*/ 33338 w 21"/>
              <a:gd name="T3" fmla="*/ 11113 h 14"/>
              <a:gd name="T4" fmla="*/ 11113 w 21"/>
              <a:gd name="T5" fmla="*/ 0 h 14"/>
              <a:gd name="T6" fmla="*/ 0 w 21"/>
              <a:gd name="T7" fmla="*/ 11113 h 14"/>
              <a:gd name="T8" fmla="*/ 22225 w 21"/>
              <a:gd name="T9" fmla="*/ 22225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14"/>
              <a:gd name="T17" fmla="*/ 21 w 21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14">
                <a:moveTo>
                  <a:pt x="14" y="14"/>
                </a:moveTo>
                <a:lnTo>
                  <a:pt x="21" y="7"/>
                </a:lnTo>
                <a:lnTo>
                  <a:pt x="7" y="0"/>
                </a:lnTo>
                <a:lnTo>
                  <a:pt x="0" y="7"/>
                </a:lnTo>
                <a:lnTo>
                  <a:pt x="14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9" name="Freeform 104"/>
          <p:cNvSpPr>
            <a:spLocks/>
          </p:cNvSpPr>
          <p:nvPr/>
        </p:nvSpPr>
        <p:spPr bwMode="auto">
          <a:xfrm>
            <a:off x="4159250" y="4849813"/>
            <a:ext cx="22225" cy="22225"/>
          </a:xfrm>
          <a:custGeom>
            <a:avLst/>
            <a:gdLst>
              <a:gd name="T0" fmla="*/ 22225 w 14"/>
              <a:gd name="T1" fmla="*/ 11113 h 14"/>
              <a:gd name="T2" fmla="*/ 22225 w 14"/>
              <a:gd name="T3" fmla="*/ 22225 h 14"/>
              <a:gd name="T4" fmla="*/ 0 w 14"/>
              <a:gd name="T5" fmla="*/ 11113 h 14"/>
              <a:gd name="T6" fmla="*/ 0 w 14"/>
              <a:gd name="T7" fmla="*/ 0 h 14"/>
              <a:gd name="T8" fmla="*/ 22225 w 14"/>
              <a:gd name="T9" fmla="*/ 11113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14" y="7"/>
                </a:moveTo>
                <a:lnTo>
                  <a:pt x="14" y="14"/>
                </a:lnTo>
                <a:lnTo>
                  <a:pt x="0" y="7"/>
                </a:lnTo>
                <a:lnTo>
                  <a:pt x="0" y="0"/>
                </a:lnTo>
                <a:lnTo>
                  <a:pt x="14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0" name="Freeform 105"/>
          <p:cNvSpPr>
            <a:spLocks/>
          </p:cNvSpPr>
          <p:nvPr/>
        </p:nvSpPr>
        <p:spPr bwMode="auto">
          <a:xfrm>
            <a:off x="4159250" y="4368800"/>
            <a:ext cx="196850" cy="492125"/>
          </a:xfrm>
          <a:custGeom>
            <a:avLst/>
            <a:gdLst>
              <a:gd name="T0" fmla="*/ 196850 w 124"/>
              <a:gd name="T1" fmla="*/ 11113 h 310"/>
              <a:gd name="T2" fmla="*/ 174625 w 124"/>
              <a:gd name="T3" fmla="*/ 0 h 310"/>
              <a:gd name="T4" fmla="*/ 0 w 124"/>
              <a:gd name="T5" fmla="*/ 481013 h 310"/>
              <a:gd name="T6" fmla="*/ 22225 w 124"/>
              <a:gd name="T7" fmla="*/ 492125 h 310"/>
              <a:gd name="T8" fmla="*/ 196850 w 124"/>
              <a:gd name="T9" fmla="*/ 11113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"/>
              <a:gd name="T16" fmla="*/ 0 h 310"/>
              <a:gd name="T17" fmla="*/ 124 w 124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" h="310">
                <a:moveTo>
                  <a:pt x="124" y="7"/>
                </a:moveTo>
                <a:lnTo>
                  <a:pt x="110" y="0"/>
                </a:lnTo>
                <a:lnTo>
                  <a:pt x="0" y="303"/>
                </a:lnTo>
                <a:lnTo>
                  <a:pt x="14" y="310"/>
                </a:lnTo>
                <a:lnTo>
                  <a:pt x="124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1" name="Freeform 106"/>
          <p:cNvSpPr>
            <a:spLocks/>
          </p:cNvSpPr>
          <p:nvPr/>
        </p:nvSpPr>
        <p:spPr bwMode="auto">
          <a:xfrm>
            <a:off x="4398963" y="4357688"/>
            <a:ext cx="22225" cy="22225"/>
          </a:xfrm>
          <a:custGeom>
            <a:avLst/>
            <a:gdLst>
              <a:gd name="T0" fmla="*/ 22225 w 14"/>
              <a:gd name="T1" fmla="*/ 0 h 14"/>
              <a:gd name="T2" fmla="*/ 11113 w 14"/>
              <a:gd name="T3" fmla="*/ 0 h 14"/>
              <a:gd name="T4" fmla="*/ 0 w 14"/>
              <a:gd name="T5" fmla="*/ 11113 h 14"/>
              <a:gd name="T6" fmla="*/ 0 w 14"/>
              <a:gd name="T7" fmla="*/ 22225 h 14"/>
              <a:gd name="T8" fmla="*/ 22225 w 14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14" y="0"/>
                </a:moveTo>
                <a:lnTo>
                  <a:pt x="7" y="0"/>
                </a:lnTo>
                <a:lnTo>
                  <a:pt x="0" y="7"/>
                </a:lnTo>
                <a:lnTo>
                  <a:pt x="0" y="14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2" name="Freeform 107"/>
          <p:cNvSpPr>
            <a:spLocks/>
          </p:cNvSpPr>
          <p:nvPr/>
        </p:nvSpPr>
        <p:spPr bwMode="auto">
          <a:xfrm>
            <a:off x="4879975" y="4838700"/>
            <a:ext cx="33338" cy="33338"/>
          </a:xfrm>
          <a:custGeom>
            <a:avLst/>
            <a:gdLst>
              <a:gd name="T0" fmla="*/ 22225 w 21"/>
              <a:gd name="T1" fmla="*/ 0 h 21"/>
              <a:gd name="T2" fmla="*/ 33338 w 21"/>
              <a:gd name="T3" fmla="*/ 11113 h 21"/>
              <a:gd name="T4" fmla="*/ 11113 w 21"/>
              <a:gd name="T5" fmla="*/ 33338 h 21"/>
              <a:gd name="T6" fmla="*/ 0 w 21"/>
              <a:gd name="T7" fmla="*/ 22225 h 21"/>
              <a:gd name="T8" fmla="*/ 22225 w 21"/>
              <a:gd name="T9" fmla="*/ 0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21"/>
              <a:gd name="T17" fmla="*/ 21 w 21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21">
                <a:moveTo>
                  <a:pt x="14" y="0"/>
                </a:moveTo>
                <a:lnTo>
                  <a:pt x="21" y="7"/>
                </a:lnTo>
                <a:lnTo>
                  <a:pt x="7" y="21"/>
                </a:lnTo>
                <a:lnTo>
                  <a:pt x="0" y="14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3" name="Freeform 108"/>
          <p:cNvSpPr>
            <a:spLocks/>
          </p:cNvSpPr>
          <p:nvPr/>
        </p:nvSpPr>
        <p:spPr bwMode="auto">
          <a:xfrm>
            <a:off x="4398963" y="4357688"/>
            <a:ext cx="503237" cy="503237"/>
          </a:xfrm>
          <a:custGeom>
            <a:avLst/>
            <a:gdLst>
              <a:gd name="T0" fmla="*/ 22225 w 317"/>
              <a:gd name="T1" fmla="*/ 0 h 317"/>
              <a:gd name="T2" fmla="*/ 0 w 317"/>
              <a:gd name="T3" fmla="*/ 22225 h 317"/>
              <a:gd name="T4" fmla="*/ 481012 w 317"/>
              <a:gd name="T5" fmla="*/ 503237 h 317"/>
              <a:gd name="T6" fmla="*/ 503237 w 317"/>
              <a:gd name="T7" fmla="*/ 481012 h 317"/>
              <a:gd name="T8" fmla="*/ 22225 w 317"/>
              <a:gd name="T9" fmla="*/ 0 h 3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7"/>
              <a:gd name="T16" fmla="*/ 0 h 317"/>
              <a:gd name="T17" fmla="*/ 317 w 317"/>
              <a:gd name="T18" fmla="*/ 317 h 3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7" h="317">
                <a:moveTo>
                  <a:pt x="14" y="0"/>
                </a:moveTo>
                <a:lnTo>
                  <a:pt x="0" y="14"/>
                </a:lnTo>
                <a:lnTo>
                  <a:pt x="303" y="317"/>
                </a:lnTo>
                <a:lnTo>
                  <a:pt x="317" y="30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4" name="Freeform 109"/>
          <p:cNvSpPr>
            <a:spLocks/>
          </p:cNvSpPr>
          <p:nvPr/>
        </p:nvSpPr>
        <p:spPr bwMode="auto">
          <a:xfrm>
            <a:off x="5349875" y="3887788"/>
            <a:ext cx="22225" cy="20637"/>
          </a:xfrm>
          <a:custGeom>
            <a:avLst/>
            <a:gdLst>
              <a:gd name="T0" fmla="*/ 22225 w 14"/>
              <a:gd name="T1" fmla="*/ 0 h 13"/>
              <a:gd name="T2" fmla="*/ 0 w 14"/>
              <a:gd name="T3" fmla="*/ 0 h 13"/>
              <a:gd name="T4" fmla="*/ 0 w 14"/>
              <a:gd name="T5" fmla="*/ 20637 h 13"/>
              <a:gd name="T6" fmla="*/ 11113 w 14"/>
              <a:gd name="T7" fmla="*/ 20637 h 13"/>
              <a:gd name="T8" fmla="*/ 22225 w 14"/>
              <a:gd name="T9" fmla="*/ 0 h 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3"/>
              <a:gd name="T17" fmla="*/ 14 w 14"/>
              <a:gd name="T18" fmla="*/ 13 h 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3">
                <a:moveTo>
                  <a:pt x="14" y="0"/>
                </a:moveTo>
                <a:lnTo>
                  <a:pt x="0" y="0"/>
                </a:lnTo>
                <a:lnTo>
                  <a:pt x="0" y="13"/>
                </a:lnTo>
                <a:lnTo>
                  <a:pt x="7" y="1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5" name="Freeform 110"/>
          <p:cNvSpPr>
            <a:spLocks/>
          </p:cNvSpPr>
          <p:nvPr/>
        </p:nvSpPr>
        <p:spPr bwMode="auto">
          <a:xfrm>
            <a:off x="7242175" y="4357688"/>
            <a:ext cx="22225" cy="31750"/>
          </a:xfrm>
          <a:custGeom>
            <a:avLst/>
            <a:gdLst>
              <a:gd name="T0" fmla="*/ 11113 w 14"/>
              <a:gd name="T1" fmla="*/ 0 h 20"/>
              <a:gd name="T2" fmla="*/ 22225 w 14"/>
              <a:gd name="T3" fmla="*/ 0 h 20"/>
              <a:gd name="T4" fmla="*/ 11113 w 14"/>
              <a:gd name="T5" fmla="*/ 31750 h 20"/>
              <a:gd name="T6" fmla="*/ 0 w 14"/>
              <a:gd name="T7" fmla="*/ 22225 h 20"/>
              <a:gd name="T8" fmla="*/ 11113 w 14"/>
              <a:gd name="T9" fmla="*/ 0 h 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20"/>
              <a:gd name="T17" fmla="*/ 14 w 14"/>
              <a:gd name="T18" fmla="*/ 20 h 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20">
                <a:moveTo>
                  <a:pt x="7" y="0"/>
                </a:moveTo>
                <a:lnTo>
                  <a:pt x="14" y="0"/>
                </a:lnTo>
                <a:lnTo>
                  <a:pt x="7" y="20"/>
                </a:lnTo>
                <a:lnTo>
                  <a:pt x="0" y="14"/>
                </a:lnTo>
                <a:lnTo>
                  <a:pt x="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6" name="Freeform 111"/>
          <p:cNvSpPr>
            <a:spLocks/>
          </p:cNvSpPr>
          <p:nvPr/>
        </p:nvSpPr>
        <p:spPr bwMode="auto">
          <a:xfrm>
            <a:off x="5360988" y="3887788"/>
            <a:ext cx="1892300" cy="492125"/>
          </a:xfrm>
          <a:custGeom>
            <a:avLst/>
            <a:gdLst>
              <a:gd name="T0" fmla="*/ 11113 w 1192"/>
              <a:gd name="T1" fmla="*/ 0 h 310"/>
              <a:gd name="T2" fmla="*/ 0 w 1192"/>
              <a:gd name="T3" fmla="*/ 20638 h 310"/>
              <a:gd name="T4" fmla="*/ 1881188 w 1192"/>
              <a:gd name="T5" fmla="*/ 492125 h 310"/>
              <a:gd name="T6" fmla="*/ 1892300 w 1192"/>
              <a:gd name="T7" fmla="*/ 469900 h 310"/>
              <a:gd name="T8" fmla="*/ 11113 w 1192"/>
              <a:gd name="T9" fmla="*/ 0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92"/>
              <a:gd name="T16" fmla="*/ 0 h 310"/>
              <a:gd name="T17" fmla="*/ 1192 w 1192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92" h="310">
                <a:moveTo>
                  <a:pt x="7" y="0"/>
                </a:moveTo>
                <a:lnTo>
                  <a:pt x="0" y="13"/>
                </a:lnTo>
                <a:lnTo>
                  <a:pt x="1185" y="310"/>
                </a:lnTo>
                <a:lnTo>
                  <a:pt x="1192" y="296"/>
                </a:lnTo>
                <a:lnTo>
                  <a:pt x="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7" name="Freeform 112"/>
          <p:cNvSpPr>
            <a:spLocks/>
          </p:cNvSpPr>
          <p:nvPr/>
        </p:nvSpPr>
        <p:spPr bwMode="auto">
          <a:xfrm>
            <a:off x="4398963" y="4357688"/>
            <a:ext cx="22225" cy="31750"/>
          </a:xfrm>
          <a:custGeom>
            <a:avLst/>
            <a:gdLst>
              <a:gd name="T0" fmla="*/ 11113 w 14"/>
              <a:gd name="T1" fmla="*/ 0 h 20"/>
              <a:gd name="T2" fmla="*/ 0 w 14"/>
              <a:gd name="T3" fmla="*/ 11113 h 20"/>
              <a:gd name="T4" fmla="*/ 11113 w 14"/>
              <a:gd name="T5" fmla="*/ 31750 h 20"/>
              <a:gd name="T6" fmla="*/ 22225 w 14"/>
              <a:gd name="T7" fmla="*/ 22225 h 20"/>
              <a:gd name="T8" fmla="*/ 11113 w 14"/>
              <a:gd name="T9" fmla="*/ 0 h 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20"/>
              <a:gd name="T17" fmla="*/ 14 w 14"/>
              <a:gd name="T18" fmla="*/ 20 h 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20">
                <a:moveTo>
                  <a:pt x="7" y="0"/>
                </a:moveTo>
                <a:lnTo>
                  <a:pt x="0" y="7"/>
                </a:lnTo>
                <a:lnTo>
                  <a:pt x="7" y="20"/>
                </a:lnTo>
                <a:lnTo>
                  <a:pt x="14" y="14"/>
                </a:lnTo>
                <a:lnTo>
                  <a:pt x="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8" name="Freeform 113"/>
          <p:cNvSpPr>
            <a:spLocks/>
          </p:cNvSpPr>
          <p:nvPr/>
        </p:nvSpPr>
        <p:spPr bwMode="auto">
          <a:xfrm>
            <a:off x="5360988" y="3887788"/>
            <a:ext cx="22225" cy="20637"/>
          </a:xfrm>
          <a:custGeom>
            <a:avLst/>
            <a:gdLst>
              <a:gd name="T0" fmla="*/ 0 w 14"/>
              <a:gd name="T1" fmla="*/ 0 h 13"/>
              <a:gd name="T2" fmla="*/ 11113 w 14"/>
              <a:gd name="T3" fmla="*/ 0 h 13"/>
              <a:gd name="T4" fmla="*/ 22225 w 14"/>
              <a:gd name="T5" fmla="*/ 20637 h 13"/>
              <a:gd name="T6" fmla="*/ 11113 w 14"/>
              <a:gd name="T7" fmla="*/ 20637 h 13"/>
              <a:gd name="T8" fmla="*/ 0 w 14"/>
              <a:gd name="T9" fmla="*/ 0 h 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3"/>
              <a:gd name="T17" fmla="*/ 14 w 14"/>
              <a:gd name="T18" fmla="*/ 13 h 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3">
                <a:moveTo>
                  <a:pt x="0" y="0"/>
                </a:moveTo>
                <a:lnTo>
                  <a:pt x="7" y="0"/>
                </a:lnTo>
                <a:lnTo>
                  <a:pt x="14" y="13"/>
                </a:lnTo>
                <a:lnTo>
                  <a:pt x="7" y="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9" name="Freeform 114"/>
          <p:cNvSpPr>
            <a:spLocks/>
          </p:cNvSpPr>
          <p:nvPr/>
        </p:nvSpPr>
        <p:spPr bwMode="auto">
          <a:xfrm>
            <a:off x="4410075" y="3887788"/>
            <a:ext cx="962025" cy="492125"/>
          </a:xfrm>
          <a:custGeom>
            <a:avLst/>
            <a:gdLst>
              <a:gd name="T0" fmla="*/ 0 w 606"/>
              <a:gd name="T1" fmla="*/ 469900 h 310"/>
              <a:gd name="T2" fmla="*/ 11113 w 606"/>
              <a:gd name="T3" fmla="*/ 492125 h 310"/>
              <a:gd name="T4" fmla="*/ 962025 w 606"/>
              <a:gd name="T5" fmla="*/ 20638 h 310"/>
              <a:gd name="T6" fmla="*/ 950913 w 606"/>
              <a:gd name="T7" fmla="*/ 0 h 310"/>
              <a:gd name="T8" fmla="*/ 0 w 606"/>
              <a:gd name="T9" fmla="*/ 469900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6"/>
              <a:gd name="T16" fmla="*/ 0 h 310"/>
              <a:gd name="T17" fmla="*/ 606 w 606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6" h="310">
                <a:moveTo>
                  <a:pt x="0" y="296"/>
                </a:moveTo>
                <a:lnTo>
                  <a:pt x="7" y="310"/>
                </a:lnTo>
                <a:lnTo>
                  <a:pt x="606" y="13"/>
                </a:lnTo>
                <a:lnTo>
                  <a:pt x="599" y="0"/>
                </a:lnTo>
                <a:lnTo>
                  <a:pt x="0" y="2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40" name="Oval 115"/>
          <p:cNvSpPr>
            <a:spLocks noChangeArrowheads="1"/>
          </p:cNvSpPr>
          <p:nvPr/>
        </p:nvSpPr>
        <p:spPr bwMode="auto">
          <a:xfrm>
            <a:off x="5186363" y="3711575"/>
            <a:ext cx="360362" cy="3619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41" name="Oval 116"/>
          <p:cNvSpPr>
            <a:spLocks noChangeArrowheads="1"/>
          </p:cNvSpPr>
          <p:nvPr/>
        </p:nvSpPr>
        <p:spPr bwMode="auto">
          <a:xfrm>
            <a:off x="5186363" y="3713163"/>
            <a:ext cx="360362" cy="360362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42" name="Rectangle 117"/>
          <p:cNvSpPr>
            <a:spLocks noChangeArrowheads="1"/>
          </p:cNvSpPr>
          <p:nvPr/>
        </p:nvSpPr>
        <p:spPr bwMode="auto">
          <a:xfrm>
            <a:off x="5273675" y="3811588"/>
            <a:ext cx="2952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" charset="0"/>
              </a:rPr>
              <a:t>44</a:t>
            </a:r>
            <a:endParaRPr lang="en-US"/>
          </a:p>
        </p:txBody>
      </p:sp>
      <p:sp>
        <p:nvSpPr>
          <p:cNvPr id="22643" name="Oval 118"/>
          <p:cNvSpPr>
            <a:spLocks noChangeArrowheads="1"/>
          </p:cNvSpPr>
          <p:nvPr/>
        </p:nvSpPr>
        <p:spPr bwMode="auto">
          <a:xfrm>
            <a:off x="4235450" y="4192588"/>
            <a:ext cx="360363" cy="3619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44" name="Oval 119"/>
          <p:cNvSpPr>
            <a:spLocks noChangeArrowheads="1"/>
          </p:cNvSpPr>
          <p:nvPr/>
        </p:nvSpPr>
        <p:spPr bwMode="auto">
          <a:xfrm>
            <a:off x="4235450" y="4194175"/>
            <a:ext cx="360363" cy="360363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45" name="Rectangle 120"/>
          <p:cNvSpPr>
            <a:spLocks noChangeArrowheads="1"/>
          </p:cNvSpPr>
          <p:nvPr/>
        </p:nvSpPr>
        <p:spPr bwMode="auto">
          <a:xfrm>
            <a:off x="4311650" y="4292600"/>
            <a:ext cx="2952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" charset="0"/>
              </a:rPr>
              <a:t>17</a:t>
            </a:r>
            <a:endParaRPr lang="en-US"/>
          </a:p>
        </p:txBody>
      </p:sp>
      <p:sp>
        <p:nvSpPr>
          <p:cNvPr id="22646" name="Freeform 121"/>
          <p:cNvSpPr>
            <a:spLocks/>
          </p:cNvSpPr>
          <p:nvPr/>
        </p:nvSpPr>
        <p:spPr bwMode="auto">
          <a:xfrm>
            <a:off x="7242175" y="4368800"/>
            <a:ext cx="22225" cy="42863"/>
          </a:xfrm>
          <a:custGeom>
            <a:avLst/>
            <a:gdLst>
              <a:gd name="T0" fmla="*/ 11113 w 14"/>
              <a:gd name="T1" fmla="*/ 42863 h 27"/>
              <a:gd name="T2" fmla="*/ 22225 w 14"/>
              <a:gd name="T3" fmla="*/ 31750 h 27"/>
              <a:gd name="T4" fmla="*/ 11113 w 14"/>
              <a:gd name="T5" fmla="*/ 0 h 27"/>
              <a:gd name="T6" fmla="*/ 0 w 14"/>
              <a:gd name="T7" fmla="*/ 11113 h 27"/>
              <a:gd name="T8" fmla="*/ 11113 w 14"/>
              <a:gd name="T9" fmla="*/ 42863 h 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27"/>
              <a:gd name="T17" fmla="*/ 14 w 14"/>
              <a:gd name="T18" fmla="*/ 27 h 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27">
                <a:moveTo>
                  <a:pt x="7" y="27"/>
                </a:moveTo>
                <a:lnTo>
                  <a:pt x="14" y="20"/>
                </a:lnTo>
                <a:lnTo>
                  <a:pt x="7" y="0"/>
                </a:lnTo>
                <a:lnTo>
                  <a:pt x="0" y="7"/>
                </a:lnTo>
                <a:lnTo>
                  <a:pt x="7" y="27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47" name="Freeform 122"/>
          <p:cNvSpPr>
            <a:spLocks/>
          </p:cNvSpPr>
          <p:nvPr/>
        </p:nvSpPr>
        <p:spPr bwMode="auto">
          <a:xfrm>
            <a:off x="6302375" y="4838700"/>
            <a:ext cx="31750" cy="33338"/>
          </a:xfrm>
          <a:custGeom>
            <a:avLst/>
            <a:gdLst>
              <a:gd name="T0" fmla="*/ 31750 w 20"/>
              <a:gd name="T1" fmla="*/ 33338 h 21"/>
              <a:gd name="T2" fmla="*/ 20638 w 20"/>
              <a:gd name="T3" fmla="*/ 33338 h 21"/>
              <a:gd name="T4" fmla="*/ 0 w 20"/>
              <a:gd name="T5" fmla="*/ 11113 h 21"/>
              <a:gd name="T6" fmla="*/ 20638 w 20"/>
              <a:gd name="T7" fmla="*/ 0 h 21"/>
              <a:gd name="T8" fmla="*/ 31750 w 20"/>
              <a:gd name="T9" fmla="*/ 33338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"/>
              <a:gd name="T16" fmla="*/ 0 h 21"/>
              <a:gd name="T17" fmla="*/ 20 w 20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" h="21">
                <a:moveTo>
                  <a:pt x="20" y="21"/>
                </a:moveTo>
                <a:lnTo>
                  <a:pt x="13" y="21"/>
                </a:lnTo>
                <a:lnTo>
                  <a:pt x="0" y="7"/>
                </a:lnTo>
                <a:lnTo>
                  <a:pt x="13" y="0"/>
                </a:lnTo>
                <a:lnTo>
                  <a:pt x="20" y="2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48" name="Freeform 123"/>
          <p:cNvSpPr>
            <a:spLocks/>
          </p:cNvSpPr>
          <p:nvPr/>
        </p:nvSpPr>
        <p:spPr bwMode="auto">
          <a:xfrm>
            <a:off x="6323013" y="4379913"/>
            <a:ext cx="930275" cy="492125"/>
          </a:xfrm>
          <a:custGeom>
            <a:avLst/>
            <a:gdLst>
              <a:gd name="T0" fmla="*/ 930275 w 586"/>
              <a:gd name="T1" fmla="*/ 31750 h 310"/>
              <a:gd name="T2" fmla="*/ 919163 w 586"/>
              <a:gd name="T3" fmla="*/ 0 h 310"/>
              <a:gd name="T4" fmla="*/ 0 w 586"/>
              <a:gd name="T5" fmla="*/ 458788 h 310"/>
              <a:gd name="T6" fmla="*/ 11113 w 586"/>
              <a:gd name="T7" fmla="*/ 492125 h 310"/>
              <a:gd name="T8" fmla="*/ 930275 w 586"/>
              <a:gd name="T9" fmla="*/ 31750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86"/>
              <a:gd name="T16" fmla="*/ 0 h 310"/>
              <a:gd name="T17" fmla="*/ 586 w 586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86" h="310">
                <a:moveTo>
                  <a:pt x="586" y="20"/>
                </a:moveTo>
                <a:lnTo>
                  <a:pt x="579" y="0"/>
                </a:lnTo>
                <a:lnTo>
                  <a:pt x="0" y="289"/>
                </a:lnTo>
                <a:lnTo>
                  <a:pt x="7" y="310"/>
                </a:lnTo>
                <a:lnTo>
                  <a:pt x="586" y="2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49" name="Oval 124"/>
          <p:cNvSpPr>
            <a:spLocks noChangeArrowheads="1"/>
          </p:cNvSpPr>
          <p:nvPr/>
        </p:nvSpPr>
        <p:spPr bwMode="auto">
          <a:xfrm>
            <a:off x="7745413" y="4675188"/>
            <a:ext cx="382587" cy="3603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50" name="Oval 125"/>
          <p:cNvSpPr>
            <a:spLocks noChangeArrowheads="1"/>
          </p:cNvSpPr>
          <p:nvPr/>
        </p:nvSpPr>
        <p:spPr bwMode="auto">
          <a:xfrm>
            <a:off x="7745413" y="4675188"/>
            <a:ext cx="382587" cy="360362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51" name="Rectangle 126"/>
          <p:cNvSpPr>
            <a:spLocks noChangeArrowheads="1"/>
          </p:cNvSpPr>
          <p:nvPr/>
        </p:nvSpPr>
        <p:spPr bwMode="auto">
          <a:xfrm>
            <a:off x="7843838" y="4751388"/>
            <a:ext cx="2952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0000"/>
                </a:solidFill>
                <a:latin typeface="Times" charset="0"/>
              </a:rPr>
              <a:t>78</a:t>
            </a:r>
            <a:endParaRPr lang="en-US"/>
          </a:p>
        </p:txBody>
      </p:sp>
      <p:sp>
        <p:nvSpPr>
          <p:cNvPr id="22652" name="Freeform 127"/>
          <p:cNvSpPr>
            <a:spLocks/>
          </p:cNvSpPr>
          <p:nvPr/>
        </p:nvSpPr>
        <p:spPr bwMode="auto">
          <a:xfrm>
            <a:off x="4640263" y="5330825"/>
            <a:ext cx="22225" cy="22225"/>
          </a:xfrm>
          <a:custGeom>
            <a:avLst/>
            <a:gdLst>
              <a:gd name="T0" fmla="*/ 0 w 14"/>
              <a:gd name="T1" fmla="*/ 0 h 14"/>
              <a:gd name="T2" fmla="*/ 0 w 14"/>
              <a:gd name="T3" fmla="*/ 11113 h 14"/>
              <a:gd name="T4" fmla="*/ 22225 w 14"/>
              <a:gd name="T5" fmla="*/ 22225 h 14"/>
              <a:gd name="T6" fmla="*/ 22225 w 14"/>
              <a:gd name="T7" fmla="*/ 11113 h 14"/>
              <a:gd name="T8" fmla="*/ 0 w 14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0" y="0"/>
                </a:moveTo>
                <a:lnTo>
                  <a:pt x="0" y="7"/>
                </a:lnTo>
                <a:lnTo>
                  <a:pt x="14" y="14"/>
                </a:lnTo>
                <a:lnTo>
                  <a:pt x="14" y="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53" name="Freeform 128"/>
          <p:cNvSpPr>
            <a:spLocks/>
          </p:cNvSpPr>
          <p:nvPr/>
        </p:nvSpPr>
        <p:spPr bwMode="auto">
          <a:xfrm>
            <a:off x="4879975" y="4838700"/>
            <a:ext cx="33338" cy="22225"/>
          </a:xfrm>
          <a:custGeom>
            <a:avLst/>
            <a:gdLst>
              <a:gd name="T0" fmla="*/ 0 w 21"/>
              <a:gd name="T1" fmla="*/ 11113 h 14"/>
              <a:gd name="T2" fmla="*/ 11113 w 21"/>
              <a:gd name="T3" fmla="*/ 0 h 14"/>
              <a:gd name="T4" fmla="*/ 33338 w 21"/>
              <a:gd name="T5" fmla="*/ 11113 h 14"/>
              <a:gd name="T6" fmla="*/ 22225 w 21"/>
              <a:gd name="T7" fmla="*/ 22225 h 14"/>
              <a:gd name="T8" fmla="*/ 0 w 21"/>
              <a:gd name="T9" fmla="*/ 11113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14"/>
              <a:gd name="T17" fmla="*/ 21 w 21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14">
                <a:moveTo>
                  <a:pt x="0" y="7"/>
                </a:moveTo>
                <a:lnTo>
                  <a:pt x="7" y="0"/>
                </a:lnTo>
                <a:lnTo>
                  <a:pt x="21" y="7"/>
                </a:lnTo>
                <a:lnTo>
                  <a:pt x="14" y="14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54" name="Freeform 129"/>
          <p:cNvSpPr>
            <a:spLocks/>
          </p:cNvSpPr>
          <p:nvPr/>
        </p:nvSpPr>
        <p:spPr bwMode="auto">
          <a:xfrm>
            <a:off x="4640263" y="4849813"/>
            <a:ext cx="261937" cy="492125"/>
          </a:xfrm>
          <a:custGeom>
            <a:avLst/>
            <a:gdLst>
              <a:gd name="T0" fmla="*/ 0 w 165"/>
              <a:gd name="T1" fmla="*/ 481013 h 310"/>
              <a:gd name="T2" fmla="*/ 22225 w 165"/>
              <a:gd name="T3" fmla="*/ 492125 h 310"/>
              <a:gd name="T4" fmla="*/ 261937 w 165"/>
              <a:gd name="T5" fmla="*/ 11113 h 310"/>
              <a:gd name="T6" fmla="*/ 239712 w 165"/>
              <a:gd name="T7" fmla="*/ 0 h 310"/>
              <a:gd name="T8" fmla="*/ 0 w 165"/>
              <a:gd name="T9" fmla="*/ 481013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"/>
              <a:gd name="T16" fmla="*/ 0 h 310"/>
              <a:gd name="T17" fmla="*/ 165 w 165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" h="310">
                <a:moveTo>
                  <a:pt x="0" y="303"/>
                </a:moveTo>
                <a:lnTo>
                  <a:pt x="14" y="310"/>
                </a:lnTo>
                <a:lnTo>
                  <a:pt x="165" y="7"/>
                </a:lnTo>
                <a:lnTo>
                  <a:pt x="151" y="0"/>
                </a:lnTo>
                <a:lnTo>
                  <a:pt x="0" y="3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55" name="Freeform 130"/>
          <p:cNvSpPr>
            <a:spLocks/>
          </p:cNvSpPr>
          <p:nvPr/>
        </p:nvSpPr>
        <p:spPr bwMode="auto">
          <a:xfrm>
            <a:off x="4879975" y="4838700"/>
            <a:ext cx="22225" cy="22225"/>
          </a:xfrm>
          <a:custGeom>
            <a:avLst/>
            <a:gdLst>
              <a:gd name="T0" fmla="*/ 22225 w 14"/>
              <a:gd name="T1" fmla="*/ 11113 h 14"/>
              <a:gd name="T2" fmla="*/ 22225 w 14"/>
              <a:gd name="T3" fmla="*/ 0 h 14"/>
              <a:gd name="T4" fmla="*/ 0 w 14"/>
              <a:gd name="T5" fmla="*/ 11113 h 14"/>
              <a:gd name="T6" fmla="*/ 0 w 14"/>
              <a:gd name="T7" fmla="*/ 22225 h 14"/>
              <a:gd name="T8" fmla="*/ 22225 w 14"/>
              <a:gd name="T9" fmla="*/ 11113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14" y="7"/>
                </a:moveTo>
                <a:lnTo>
                  <a:pt x="14" y="0"/>
                </a:lnTo>
                <a:lnTo>
                  <a:pt x="0" y="7"/>
                </a:lnTo>
                <a:lnTo>
                  <a:pt x="0" y="14"/>
                </a:lnTo>
                <a:lnTo>
                  <a:pt x="14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56" name="Freeform 131"/>
          <p:cNvSpPr>
            <a:spLocks/>
          </p:cNvSpPr>
          <p:nvPr/>
        </p:nvSpPr>
        <p:spPr bwMode="auto">
          <a:xfrm>
            <a:off x="5121275" y="5330825"/>
            <a:ext cx="33338" cy="22225"/>
          </a:xfrm>
          <a:custGeom>
            <a:avLst/>
            <a:gdLst>
              <a:gd name="T0" fmla="*/ 22225 w 21"/>
              <a:gd name="T1" fmla="*/ 0 h 14"/>
              <a:gd name="T2" fmla="*/ 33338 w 21"/>
              <a:gd name="T3" fmla="*/ 11113 h 14"/>
              <a:gd name="T4" fmla="*/ 11113 w 21"/>
              <a:gd name="T5" fmla="*/ 22225 h 14"/>
              <a:gd name="T6" fmla="*/ 0 w 21"/>
              <a:gd name="T7" fmla="*/ 11113 h 14"/>
              <a:gd name="T8" fmla="*/ 22225 w 21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14"/>
              <a:gd name="T17" fmla="*/ 21 w 21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14">
                <a:moveTo>
                  <a:pt x="14" y="0"/>
                </a:moveTo>
                <a:lnTo>
                  <a:pt x="21" y="7"/>
                </a:lnTo>
                <a:lnTo>
                  <a:pt x="7" y="14"/>
                </a:lnTo>
                <a:lnTo>
                  <a:pt x="0" y="7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57" name="Freeform 132"/>
          <p:cNvSpPr>
            <a:spLocks/>
          </p:cNvSpPr>
          <p:nvPr/>
        </p:nvSpPr>
        <p:spPr bwMode="auto">
          <a:xfrm>
            <a:off x="4879975" y="4849813"/>
            <a:ext cx="263525" cy="492125"/>
          </a:xfrm>
          <a:custGeom>
            <a:avLst/>
            <a:gdLst>
              <a:gd name="T0" fmla="*/ 22225 w 166"/>
              <a:gd name="T1" fmla="*/ 0 h 310"/>
              <a:gd name="T2" fmla="*/ 0 w 166"/>
              <a:gd name="T3" fmla="*/ 11113 h 310"/>
              <a:gd name="T4" fmla="*/ 241300 w 166"/>
              <a:gd name="T5" fmla="*/ 492125 h 310"/>
              <a:gd name="T6" fmla="*/ 263525 w 166"/>
              <a:gd name="T7" fmla="*/ 481013 h 310"/>
              <a:gd name="T8" fmla="*/ 22225 w 166"/>
              <a:gd name="T9" fmla="*/ 0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6"/>
              <a:gd name="T16" fmla="*/ 0 h 310"/>
              <a:gd name="T17" fmla="*/ 166 w 166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6" h="310">
                <a:moveTo>
                  <a:pt x="14" y="0"/>
                </a:moveTo>
                <a:lnTo>
                  <a:pt x="0" y="7"/>
                </a:lnTo>
                <a:lnTo>
                  <a:pt x="152" y="310"/>
                </a:lnTo>
                <a:lnTo>
                  <a:pt x="166" y="30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58" name="Rectangle 133"/>
          <p:cNvSpPr>
            <a:spLocks noChangeArrowheads="1"/>
          </p:cNvSpPr>
          <p:nvPr/>
        </p:nvSpPr>
        <p:spPr bwMode="auto">
          <a:xfrm>
            <a:off x="4530725" y="5210175"/>
            <a:ext cx="239713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59" name="Rectangle 134"/>
          <p:cNvSpPr>
            <a:spLocks noChangeArrowheads="1"/>
          </p:cNvSpPr>
          <p:nvPr/>
        </p:nvSpPr>
        <p:spPr bwMode="auto">
          <a:xfrm>
            <a:off x="4530725" y="5210175"/>
            <a:ext cx="239713" cy="239713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60" name="Rectangle 135"/>
          <p:cNvSpPr>
            <a:spLocks noChangeArrowheads="1"/>
          </p:cNvSpPr>
          <p:nvPr/>
        </p:nvSpPr>
        <p:spPr bwMode="auto">
          <a:xfrm>
            <a:off x="5011738" y="5210175"/>
            <a:ext cx="241300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61" name="Rectangle 136"/>
          <p:cNvSpPr>
            <a:spLocks noChangeArrowheads="1"/>
          </p:cNvSpPr>
          <p:nvPr/>
        </p:nvSpPr>
        <p:spPr bwMode="auto">
          <a:xfrm>
            <a:off x="5011738" y="5210175"/>
            <a:ext cx="239712" cy="239713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62" name="Oval 137"/>
          <p:cNvSpPr>
            <a:spLocks noChangeArrowheads="1"/>
          </p:cNvSpPr>
          <p:nvPr/>
        </p:nvSpPr>
        <p:spPr bwMode="auto">
          <a:xfrm>
            <a:off x="4705350" y="4675188"/>
            <a:ext cx="360363" cy="3603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63" name="Oval 138"/>
          <p:cNvSpPr>
            <a:spLocks noChangeArrowheads="1"/>
          </p:cNvSpPr>
          <p:nvPr/>
        </p:nvSpPr>
        <p:spPr bwMode="auto">
          <a:xfrm>
            <a:off x="4705350" y="4675188"/>
            <a:ext cx="360363" cy="360362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64" name="Rectangle 139"/>
          <p:cNvSpPr>
            <a:spLocks noChangeArrowheads="1"/>
          </p:cNvSpPr>
          <p:nvPr/>
        </p:nvSpPr>
        <p:spPr bwMode="auto">
          <a:xfrm>
            <a:off x="4792663" y="4773613"/>
            <a:ext cx="2952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" charset="0"/>
              </a:rPr>
              <a:t>32</a:t>
            </a:r>
            <a:endParaRPr lang="en-US"/>
          </a:p>
        </p:txBody>
      </p:sp>
      <p:sp>
        <p:nvSpPr>
          <p:cNvPr id="22665" name="Freeform 140"/>
          <p:cNvSpPr>
            <a:spLocks/>
          </p:cNvSpPr>
          <p:nvPr/>
        </p:nvSpPr>
        <p:spPr bwMode="auto">
          <a:xfrm>
            <a:off x="5832475" y="5319713"/>
            <a:ext cx="20638" cy="33337"/>
          </a:xfrm>
          <a:custGeom>
            <a:avLst/>
            <a:gdLst>
              <a:gd name="T0" fmla="*/ 0 w 13"/>
              <a:gd name="T1" fmla="*/ 0 h 21"/>
              <a:gd name="T2" fmla="*/ 0 w 13"/>
              <a:gd name="T3" fmla="*/ 11112 h 21"/>
              <a:gd name="T4" fmla="*/ 9525 w 13"/>
              <a:gd name="T5" fmla="*/ 33337 h 21"/>
              <a:gd name="T6" fmla="*/ 20638 w 13"/>
              <a:gd name="T7" fmla="*/ 22225 h 21"/>
              <a:gd name="T8" fmla="*/ 0 w 13"/>
              <a:gd name="T9" fmla="*/ 0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"/>
              <a:gd name="T16" fmla="*/ 0 h 21"/>
              <a:gd name="T17" fmla="*/ 13 w 13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" h="21">
                <a:moveTo>
                  <a:pt x="0" y="0"/>
                </a:moveTo>
                <a:lnTo>
                  <a:pt x="0" y="7"/>
                </a:lnTo>
                <a:lnTo>
                  <a:pt x="6" y="21"/>
                </a:lnTo>
                <a:lnTo>
                  <a:pt x="13" y="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66" name="Freeform 141"/>
          <p:cNvSpPr>
            <a:spLocks/>
          </p:cNvSpPr>
          <p:nvPr/>
        </p:nvSpPr>
        <p:spPr bwMode="auto">
          <a:xfrm>
            <a:off x="6313488" y="4838700"/>
            <a:ext cx="31750" cy="22225"/>
          </a:xfrm>
          <a:custGeom>
            <a:avLst/>
            <a:gdLst>
              <a:gd name="T0" fmla="*/ 0 w 20"/>
              <a:gd name="T1" fmla="*/ 0 h 14"/>
              <a:gd name="T2" fmla="*/ 9525 w 20"/>
              <a:gd name="T3" fmla="*/ 0 h 14"/>
              <a:gd name="T4" fmla="*/ 31750 w 20"/>
              <a:gd name="T5" fmla="*/ 11113 h 14"/>
              <a:gd name="T6" fmla="*/ 20638 w 20"/>
              <a:gd name="T7" fmla="*/ 22225 h 14"/>
              <a:gd name="T8" fmla="*/ 0 w 20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"/>
              <a:gd name="T16" fmla="*/ 0 h 14"/>
              <a:gd name="T17" fmla="*/ 20 w 20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" h="14">
                <a:moveTo>
                  <a:pt x="0" y="0"/>
                </a:moveTo>
                <a:lnTo>
                  <a:pt x="6" y="0"/>
                </a:lnTo>
                <a:lnTo>
                  <a:pt x="20" y="7"/>
                </a:lnTo>
                <a:lnTo>
                  <a:pt x="13" y="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67" name="Freeform 142"/>
          <p:cNvSpPr>
            <a:spLocks/>
          </p:cNvSpPr>
          <p:nvPr/>
        </p:nvSpPr>
        <p:spPr bwMode="auto">
          <a:xfrm>
            <a:off x="5832475" y="4838700"/>
            <a:ext cx="501650" cy="503238"/>
          </a:xfrm>
          <a:custGeom>
            <a:avLst/>
            <a:gdLst>
              <a:gd name="T0" fmla="*/ 0 w 316"/>
              <a:gd name="T1" fmla="*/ 481013 h 317"/>
              <a:gd name="T2" fmla="*/ 20638 w 316"/>
              <a:gd name="T3" fmla="*/ 503238 h 317"/>
              <a:gd name="T4" fmla="*/ 501650 w 316"/>
              <a:gd name="T5" fmla="*/ 22225 h 317"/>
              <a:gd name="T6" fmla="*/ 481013 w 316"/>
              <a:gd name="T7" fmla="*/ 0 h 317"/>
              <a:gd name="T8" fmla="*/ 0 w 316"/>
              <a:gd name="T9" fmla="*/ 481013 h 3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6"/>
              <a:gd name="T16" fmla="*/ 0 h 317"/>
              <a:gd name="T17" fmla="*/ 316 w 316"/>
              <a:gd name="T18" fmla="*/ 317 h 3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6" h="317">
                <a:moveTo>
                  <a:pt x="0" y="303"/>
                </a:moveTo>
                <a:lnTo>
                  <a:pt x="13" y="317"/>
                </a:lnTo>
                <a:lnTo>
                  <a:pt x="316" y="14"/>
                </a:lnTo>
                <a:lnTo>
                  <a:pt x="303" y="0"/>
                </a:lnTo>
                <a:lnTo>
                  <a:pt x="0" y="3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68" name="Freeform 143"/>
          <p:cNvSpPr>
            <a:spLocks/>
          </p:cNvSpPr>
          <p:nvPr/>
        </p:nvSpPr>
        <p:spPr bwMode="auto">
          <a:xfrm>
            <a:off x="6313488" y="4838700"/>
            <a:ext cx="20637" cy="22225"/>
          </a:xfrm>
          <a:custGeom>
            <a:avLst/>
            <a:gdLst>
              <a:gd name="T0" fmla="*/ 20637 w 13"/>
              <a:gd name="T1" fmla="*/ 0 h 14"/>
              <a:gd name="T2" fmla="*/ 9525 w 13"/>
              <a:gd name="T3" fmla="*/ 0 h 14"/>
              <a:gd name="T4" fmla="*/ 0 w 13"/>
              <a:gd name="T5" fmla="*/ 11113 h 14"/>
              <a:gd name="T6" fmla="*/ 0 w 13"/>
              <a:gd name="T7" fmla="*/ 22225 h 14"/>
              <a:gd name="T8" fmla="*/ 20637 w 13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"/>
              <a:gd name="T16" fmla="*/ 0 h 14"/>
              <a:gd name="T17" fmla="*/ 13 w 13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" h="14">
                <a:moveTo>
                  <a:pt x="13" y="0"/>
                </a:moveTo>
                <a:lnTo>
                  <a:pt x="6" y="0"/>
                </a:lnTo>
                <a:lnTo>
                  <a:pt x="0" y="7"/>
                </a:lnTo>
                <a:lnTo>
                  <a:pt x="0" y="14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69" name="Freeform 144"/>
          <p:cNvSpPr>
            <a:spLocks/>
          </p:cNvSpPr>
          <p:nvPr/>
        </p:nvSpPr>
        <p:spPr bwMode="auto">
          <a:xfrm>
            <a:off x="6794500" y="5319713"/>
            <a:ext cx="31750" cy="33337"/>
          </a:xfrm>
          <a:custGeom>
            <a:avLst/>
            <a:gdLst>
              <a:gd name="T0" fmla="*/ 20638 w 20"/>
              <a:gd name="T1" fmla="*/ 0 h 21"/>
              <a:gd name="T2" fmla="*/ 31750 w 20"/>
              <a:gd name="T3" fmla="*/ 11112 h 21"/>
              <a:gd name="T4" fmla="*/ 11113 w 20"/>
              <a:gd name="T5" fmla="*/ 33337 h 21"/>
              <a:gd name="T6" fmla="*/ 0 w 20"/>
              <a:gd name="T7" fmla="*/ 22225 h 21"/>
              <a:gd name="T8" fmla="*/ 20638 w 20"/>
              <a:gd name="T9" fmla="*/ 0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"/>
              <a:gd name="T16" fmla="*/ 0 h 21"/>
              <a:gd name="T17" fmla="*/ 20 w 20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" h="21">
                <a:moveTo>
                  <a:pt x="13" y="0"/>
                </a:moveTo>
                <a:lnTo>
                  <a:pt x="20" y="7"/>
                </a:lnTo>
                <a:lnTo>
                  <a:pt x="7" y="21"/>
                </a:lnTo>
                <a:lnTo>
                  <a:pt x="0" y="14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70" name="Freeform 145"/>
          <p:cNvSpPr>
            <a:spLocks/>
          </p:cNvSpPr>
          <p:nvPr/>
        </p:nvSpPr>
        <p:spPr bwMode="auto">
          <a:xfrm>
            <a:off x="6313488" y="4838700"/>
            <a:ext cx="501650" cy="503238"/>
          </a:xfrm>
          <a:custGeom>
            <a:avLst/>
            <a:gdLst>
              <a:gd name="T0" fmla="*/ 20638 w 316"/>
              <a:gd name="T1" fmla="*/ 0 h 317"/>
              <a:gd name="T2" fmla="*/ 0 w 316"/>
              <a:gd name="T3" fmla="*/ 22225 h 317"/>
              <a:gd name="T4" fmla="*/ 481013 w 316"/>
              <a:gd name="T5" fmla="*/ 503238 h 317"/>
              <a:gd name="T6" fmla="*/ 501650 w 316"/>
              <a:gd name="T7" fmla="*/ 481013 h 317"/>
              <a:gd name="T8" fmla="*/ 20638 w 316"/>
              <a:gd name="T9" fmla="*/ 0 h 3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6"/>
              <a:gd name="T16" fmla="*/ 0 h 317"/>
              <a:gd name="T17" fmla="*/ 316 w 316"/>
              <a:gd name="T18" fmla="*/ 317 h 3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6" h="317">
                <a:moveTo>
                  <a:pt x="13" y="0"/>
                </a:moveTo>
                <a:lnTo>
                  <a:pt x="0" y="14"/>
                </a:lnTo>
                <a:lnTo>
                  <a:pt x="303" y="317"/>
                </a:lnTo>
                <a:lnTo>
                  <a:pt x="316" y="303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71" name="Oval 146"/>
          <p:cNvSpPr>
            <a:spLocks noChangeArrowheads="1"/>
          </p:cNvSpPr>
          <p:nvPr/>
        </p:nvSpPr>
        <p:spPr bwMode="auto">
          <a:xfrm>
            <a:off x="6148388" y="4675188"/>
            <a:ext cx="361950" cy="3603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72" name="Oval 147"/>
          <p:cNvSpPr>
            <a:spLocks noChangeArrowheads="1"/>
          </p:cNvSpPr>
          <p:nvPr/>
        </p:nvSpPr>
        <p:spPr bwMode="auto">
          <a:xfrm>
            <a:off x="6148388" y="4675188"/>
            <a:ext cx="360362" cy="360362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73" name="Rectangle 148"/>
          <p:cNvSpPr>
            <a:spLocks noChangeArrowheads="1"/>
          </p:cNvSpPr>
          <p:nvPr/>
        </p:nvSpPr>
        <p:spPr bwMode="auto">
          <a:xfrm>
            <a:off x="6224588" y="4773613"/>
            <a:ext cx="2952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0000"/>
                </a:solidFill>
                <a:latin typeface="Times" charset="0"/>
              </a:rPr>
              <a:t>50</a:t>
            </a:r>
            <a:endParaRPr lang="en-US"/>
          </a:p>
        </p:txBody>
      </p:sp>
      <p:sp>
        <p:nvSpPr>
          <p:cNvPr id="22674" name="Freeform 149"/>
          <p:cNvSpPr>
            <a:spLocks/>
          </p:cNvSpPr>
          <p:nvPr/>
        </p:nvSpPr>
        <p:spPr bwMode="auto">
          <a:xfrm>
            <a:off x="5602288" y="5811838"/>
            <a:ext cx="22225" cy="22225"/>
          </a:xfrm>
          <a:custGeom>
            <a:avLst/>
            <a:gdLst>
              <a:gd name="T0" fmla="*/ 0 w 14"/>
              <a:gd name="T1" fmla="*/ 0 h 14"/>
              <a:gd name="T2" fmla="*/ 0 w 14"/>
              <a:gd name="T3" fmla="*/ 11113 h 14"/>
              <a:gd name="T4" fmla="*/ 22225 w 14"/>
              <a:gd name="T5" fmla="*/ 22225 h 14"/>
              <a:gd name="T6" fmla="*/ 22225 w 14"/>
              <a:gd name="T7" fmla="*/ 11113 h 14"/>
              <a:gd name="T8" fmla="*/ 0 w 14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0" y="0"/>
                </a:moveTo>
                <a:lnTo>
                  <a:pt x="0" y="7"/>
                </a:lnTo>
                <a:lnTo>
                  <a:pt x="14" y="14"/>
                </a:lnTo>
                <a:lnTo>
                  <a:pt x="14" y="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75" name="Freeform 150"/>
          <p:cNvSpPr>
            <a:spLocks/>
          </p:cNvSpPr>
          <p:nvPr/>
        </p:nvSpPr>
        <p:spPr bwMode="auto">
          <a:xfrm>
            <a:off x="5842000" y="5319713"/>
            <a:ext cx="33338" cy="22225"/>
          </a:xfrm>
          <a:custGeom>
            <a:avLst/>
            <a:gdLst>
              <a:gd name="T0" fmla="*/ 0 w 21"/>
              <a:gd name="T1" fmla="*/ 11113 h 14"/>
              <a:gd name="T2" fmla="*/ 11113 w 21"/>
              <a:gd name="T3" fmla="*/ 0 h 14"/>
              <a:gd name="T4" fmla="*/ 33338 w 21"/>
              <a:gd name="T5" fmla="*/ 11113 h 14"/>
              <a:gd name="T6" fmla="*/ 22225 w 21"/>
              <a:gd name="T7" fmla="*/ 22225 h 14"/>
              <a:gd name="T8" fmla="*/ 0 w 21"/>
              <a:gd name="T9" fmla="*/ 11113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14"/>
              <a:gd name="T17" fmla="*/ 21 w 21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14">
                <a:moveTo>
                  <a:pt x="0" y="7"/>
                </a:moveTo>
                <a:lnTo>
                  <a:pt x="7" y="0"/>
                </a:lnTo>
                <a:lnTo>
                  <a:pt x="21" y="7"/>
                </a:lnTo>
                <a:lnTo>
                  <a:pt x="14" y="14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76" name="Freeform 151"/>
          <p:cNvSpPr>
            <a:spLocks/>
          </p:cNvSpPr>
          <p:nvPr/>
        </p:nvSpPr>
        <p:spPr bwMode="auto">
          <a:xfrm>
            <a:off x="5602288" y="5330825"/>
            <a:ext cx="261937" cy="492125"/>
          </a:xfrm>
          <a:custGeom>
            <a:avLst/>
            <a:gdLst>
              <a:gd name="T0" fmla="*/ 0 w 165"/>
              <a:gd name="T1" fmla="*/ 481013 h 310"/>
              <a:gd name="T2" fmla="*/ 22225 w 165"/>
              <a:gd name="T3" fmla="*/ 492125 h 310"/>
              <a:gd name="T4" fmla="*/ 261937 w 165"/>
              <a:gd name="T5" fmla="*/ 11113 h 310"/>
              <a:gd name="T6" fmla="*/ 239712 w 165"/>
              <a:gd name="T7" fmla="*/ 0 h 310"/>
              <a:gd name="T8" fmla="*/ 0 w 165"/>
              <a:gd name="T9" fmla="*/ 481013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"/>
              <a:gd name="T16" fmla="*/ 0 h 310"/>
              <a:gd name="T17" fmla="*/ 165 w 165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" h="310">
                <a:moveTo>
                  <a:pt x="0" y="303"/>
                </a:moveTo>
                <a:lnTo>
                  <a:pt x="14" y="310"/>
                </a:lnTo>
                <a:lnTo>
                  <a:pt x="165" y="7"/>
                </a:lnTo>
                <a:lnTo>
                  <a:pt x="151" y="0"/>
                </a:lnTo>
                <a:lnTo>
                  <a:pt x="0" y="3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77" name="Freeform 152"/>
          <p:cNvSpPr>
            <a:spLocks/>
          </p:cNvSpPr>
          <p:nvPr/>
        </p:nvSpPr>
        <p:spPr bwMode="auto">
          <a:xfrm>
            <a:off x="5842000" y="5319713"/>
            <a:ext cx="22225" cy="22225"/>
          </a:xfrm>
          <a:custGeom>
            <a:avLst/>
            <a:gdLst>
              <a:gd name="T0" fmla="*/ 22225 w 14"/>
              <a:gd name="T1" fmla="*/ 11113 h 14"/>
              <a:gd name="T2" fmla="*/ 22225 w 14"/>
              <a:gd name="T3" fmla="*/ 0 h 14"/>
              <a:gd name="T4" fmla="*/ 0 w 14"/>
              <a:gd name="T5" fmla="*/ 11113 h 14"/>
              <a:gd name="T6" fmla="*/ 0 w 14"/>
              <a:gd name="T7" fmla="*/ 22225 h 14"/>
              <a:gd name="T8" fmla="*/ 22225 w 14"/>
              <a:gd name="T9" fmla="*/ 11113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14" y="7"/>
                </a:moveTo>
                <a:lnTo>
                  <a:pt x="14" y="0"/>
                </a:lnTo>
                <a:lnTo>
                  <a:pt x="0" y="7"/>
                </a:lnTo>
                <a:lnTo>
                  <a:pt x="0" y="14"/>
                </a:lnTo>
                <a:lnTo>
                  <a:pt x="14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78" name="Freeform 153"/>
          <p:cNvSpPr>
            <a:spLocks/>
          </p:cNvSpPr>
          <p:nvPr/>
        </p:nvSpPr>
        <p:spPr bwMode="auto">
          <a:xfrm>
            <a:off x="6083300" y="5811838"/>
            <a:ext cx="33338" cy="22225"/>
          </a:xfrm>
          <a:custGeom>
            <a:avLst/>
            <a:gdLst>
              <a:gd name="T0" fmla="*/ 22225 w 21"/>
              <a:gd name="T1" fmla="*/ 0 h 14"/>
              <a:gd name="T2" fmla="*/ 33338 w 21"/>
              <a:gd name="T3" fmla="*/ 11113 h 14"/>
              <a:gd name="T4" fmla="*/ 11113 w 21"/>
              <a:gd name="T5" fmla="*/ 22225 h 14"/>
              <a:gd name="T6" fmla="*/ 0 w 21"/>
              <a:gd name="T7" fmla="*/ 11113 h 14"/>
              <a:gd name="T8" fmla="*/ 22225 w 21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14"/>
              <a:gd name="T17" fmla="*/ 21 w 21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14">
                <a:moveTo>
                  <a:pt x="14" y="0"/>
                </a:moveTo>
                <a:lnTo>
                  <a:pt x="21" y="7"/>
                </a:lnTo>
                <a:lnTo>
                  <a:pt x="7" y="14"/>
                </a:lnTo>
                <a:lnTo>
                  <a:pt x="0" y="7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79" name="Freeform 154"/>
          <p:cNvSpPr>
            <a:spLocks/>
          </p:cNvSpPr>
          <p:nvPr/>
        </p:nvSpPr>
        <p:spPr bwMode="auto">
          <a:xfrm>
            <a:off x="5842000" y="5330825"/>
            <a:ext cx="263525" cy="492125"/>
          </a:xfrm>
          <a:custGeom>
            <a:avLst/>
            <a:gdLst>
              <a:gd name="T0" fmla="*/ 22225 w 166"/>
              <a:gd name="T1" fmla="*/ 0 h 310"/>
              <a:gd name="T2" fmla="*/ 0 w 166"/>
              <a:gd name="T3" fmla="*/ 11113 h 310"/>
              <a:gd name="T4" fmla="*/ 241300 w 166"/>
              <a:gd name="T5" fmla="*/ 492125 h 310"/>
              <a:gd name="T6" fmla="*/ 263525 w 166"/>
              <a:gd name="T7" fmla="*/ 481013 h 310"/>
              <a:gd name="T8" fmla="*/ 22225 w 166"/>
              <a:gd name="T9" fmla="*/ 0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6"/>
              <a:gd name="T16" fmla="*/ 0 h 310"/>
              <a:gd name="T17" fmla="*/ 166 w 166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6" h="310">
                <a:moveTo>
                  <a:pt x="14" y="0"/>
                </a:moveTo>
                <a:lnTo>
                  <a:pt x="0" y="7"/>
                </a:lnTo>
                <a:lnTo>
                  <a:pt x="152" y="310"/>
                </a:lnTo>
                <a:lnTo>
                  <a:pt x="166" y="30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80" name="Rectangle 155"/>
          <p:cNvSpPr>
            <a:spLocks noChangeArrowheads="1"/>
          </p:cNvSpPr>
          <p:nvPr/>
        </p:nvSpPr>
        <p:spPr bwMode="auto">
          <a:xfrm>
            <a:off x="5492750" y="5691188"/>
            <a:ext cx="241300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81" name="Rectangle 156"/>
          <p:cNvSpPr>
            <a:spLocks noChangeArrowheads="1"/>
          </p:cNvSpPr>
          <p:nvPr/>
        </p:nvSpPr>
        <p:spPr bwMode="auto">
          <a:xfrm>
            <a:off x="5492750" y="5691188"/>
            <a:ext cx="239713" cy="241300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82" name="Rectangle 157"/>
          <p:cNvSpPr>
            <a:spLocks noChangeArrowheads="1"/>
          </p:cNvSpPr>
          <p:nvPr/>
        </p:nvSpPr>
        <p:spPr bwMode="auto">
          <a:xfrm>
            <a:off x="5973763" y="5691188"/>
            <a:ext cx="241300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83" name="Rectangle 158"/>
          <p:cNvSpPr>
            <a:spLocks noChangeArrowheads="1"/>
          </p:cNvSpPr>
          <p:nvPr/>
        </p:nvSpPr>
        <p:spPr bwMode="auto">
          <a:xfrm>
            <a:off x="5973763" y="5691188"/>
            <a:ext cx="239712" cy="241300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84" name="Oval 159"/>
          <p:cNvSpPr>
            <a:spLocks noChangeArrowheads="1"/>
          </p:cNvSpPr>
          <p:nvPr/>
        </p:nvSpPr>
        <p:spPr bwMode="auto">
          <a:xfrm>
            <a:off x="5678488" y="5156200"/>
            <a:ext cx="350837" cy="3492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85" name="Oval 160"/>
          <p:cNvSpPr>
            <a:spLocks noChangeArrowheads="1"/>
          </p:cNvSpPr>
          <p:nvPr/>
        </p:nvSpPr>
        <p:spPr bwMode="auto">
          <a:xfrm>
            <a:off x="5678488" y="5156200"/>
            <a:ext cx="349250" cy="349250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86" name="Rectangle 161"/>
          <p:cNvSpPr>
            <a:spLocks noChangeArrowheads="1"/>
          </p:cNvSpPr>
          <p:nvPr/>
        </p:nvSpPr>
        <p:spPr bwMode="auto">
          <a:xfrm>
            <a:off x="5754688" y="5254625"/>
            <a:ext cx="2952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" charset="0"/>
              </a:rPr>
              <a:t>48</a:t>
            </a:r>
            <a:endParaRPr lang="en-US"/>
          </a:p>
        </p:txBody>
      </p:sp>
      <p:sp>
        <p:nvSpPr>
          <p:cNvPr id="22687" name="Rectangle 162"/>
          <p:cNvSpPr>
            <a:spLocks noChangeArrowheads="1"/>
          </p:cNvSpPr>
          <p:nvPr/>
        </p:nvSpPr>
        <p:spPr bwMode="auto">
          <a:xfrm>
            <a:off x="4049713" y="4729163"/>
            <a:ext cx="239712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88" name="Rectangle 163"/>
          <p:cNvSpPr>
            <a:spLocks noChangeArrowheads="1"/>
          </p:cNvSpPr>
          <p:nvPr/>
        </p:nvSpPr>
        <p:spPr bwMode="auto">
          <a:xfrm>
            <a:off x="4049713" y="4729163"/>
            <a:ext cx="239712" cy="239712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89" name="Rectangle 164"/>
          <p:cNvSpPr>
            <a:spLocks noChangeArrowheads="1"/>
          </p:cNvSpPr>
          <p:nvPr/>
        </p:nvSpPr>
        <p:spPr bwMode="auto">
          <a:xfrm>
            <a:off x="7581900" y="5221288"/>
            <a:ext cx="239713" cy="2397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90" name="Rectangle 165"/>
          <p:cNvSpPr>
            <a:spLocks noChangeArrowheads="1"/>
          </p:cNvSpPr>
          <p:nvPr/>
        </p:nvSpPr>
        <p:spPr bwMode="auto">
          <a:xfrm>
            <a:off x="7581900" y="5221288"/>
            <a:ext cx="239713" cy="239712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91" name="Oval 166"/>
          <p:cNvSpPr>
            <a:spLocks noChangeArrowheads="1"/>
          </p:cNvSpPr>
          <p:nvPr/>
        </p:nvSpPr>
        <p:spPr bwMode="auto">
          <a:xfrm>
            <a:off x="7078663" y="4192588"/>
            <a:ext cx="360362" cy="3619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92" name="Oval 167"/>
          <p:cNvSpPr>
            <a:spLocks noChangeArrowheads="1"/>
          </p:cNvSpPr>
          <p:nvPr/>
        </p:nvSpPr>
        <p:spPr bwMode="auto">
          <a:xfrm>
            <a:off x="7078663" y="4194175"/>
            <a:ext cx="360362" cy="360363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93" name="Rectangle 168"/>
          <p:cNvSpPr>
            <a:spLocks noChangeArrowheads="1"/>
          </p:cNvSpPr>
          <p:nvPr/>
        </p:nvSpPr>
        <p:spPr bwMode="auto">
          <a:xfrm>
            <a:off x="7165975" y="4292600"/>
            <a:ext cx="2952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0000"/>
                </a:solidFill>
                <a:latin typeface="Times" charset="0"/>
              </a:rPr>
              <a:t>62</a:t>
            </a:r>
            <a:endParaRPr lang="en-US"/>
          </a:p>
        </p:txBody>
      </p:sp>
      <p:sp>
        <p:nvSpPr>
          <p:cNvPr id="22694" name="Rectangle 169"/>
          <p:cNvSpPr>
            <a:spLocks noChangeArrowheads="1"/>
          </p:cNvSpPr>
          <p:nvPr/>
        </p:nvSpPr>
        <p:spPr bwMode="auto">
          <a:xfrm>
            <a:off x="4170363" y="4095750"/>
            <a:ext cx="1968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" charset="0"/>
              </a:rPr>
              <a:t>2</a:t>
            </a:r>
            <a:endParaRPr lang="en-US"/>
          </a:p>
        </p:txBody>
      </p:sp>
      <p:sp>
        <p:nvSpPr>
          <p:cNvPr id="22695" name="Rectangle 170"/>
          <p:cNvSpPr>
            <a:spLocks noChangeArrowheads="1"/>
          </p:cNvSpPr>
          <p:nvPr/>
        </p:nvSpPr>
        <p:spPr bwMode="auto">
          <a:xfrm>
            <a:off x="5602288" y="3646488"/>
            <a:ext cx="1968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" charset="0"/>
              </a:rPr>
              <a:t>4</a:t>
            </a:r>
            <a:endParaRPr lang="en-US"/>
          </a:p>
        </p:txBody>
      </p:sp>
      <p:sp>
        <p:nvSpPr>
          <p:cNvPr id="22696" name="Rectangle 171"/>
          <p:cNvSpPr>
            <a:spLocks noChangeArrowheads="1"/>
          </p:cNvSpPr>
          <p:nvPr/>
        </p:nvSpPr>
        <p:spPr bwMode="auto">
          <a:xfrm>
            <a:off x="5065713" y="4576763"/>
            <a:ext cx="1968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" charset="0"/>
              </a:rPr>
              <a:t>1</a:t>
            </a:r>
            <a:endParaRPr lang="en-US"/>
          </a:p>
        </p:txBody>
      </p:sp>
      <p:sp>
        <p:nvSpPr>
          <p:cNvPr id="22697" name="Rectangle 172"/>
          <p:cNvSpPr>
            <a:spLocks noChangeArrowheads="1"/>
          </p:cNvSpPr>
          <p:nvPr/>
        </p:nvSpPr>
        <p:spPr bwMode="auto">
          <a:xfrm>
            <a:off x="5602288" y="4937125"/>
            <a:ext cx="1968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" charset="0"/>
              </a:rPr>
              <a:t>1</a:t>
            </a:r>
            <a:endParaRPr lang="en-US"/>
          </a:p>
        </p:txBody>
      </p:sp>
      <p:sp>
        <p:nvSpPr>
          <p:cNvPr id="22698" name="Rectangle 173"/>
          <p:cNvSpPr>
            <a:spLocks noChangeArrowheads="1"/>
          </p:cNvSpPr>
          <p:nvPr/>
        </p:nvSpPr>
        <p:spPr bwMode="auto">
          <a:xfrm>
            <a:off x="6049963" y="4565650"/>
            <a:ext cx="1968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0000"/>
                </a:solidFill>
                <a:latin typeface="Times" charset="0"/>
              </a:rPr>
              <a:t>2</a:t>
            </a:r>
            <a:endParaRPr lang="en-US"/>
          </a:p>
        </p:txBody>
      </p:sp>
      <p:sp>
        <p:nvSpPr>
          <p:cNvPr id="22699" name="Rectangle 174"/>
          <p:cNvSpPr>
            <a:spLocks noChangeArrowheads="1"/>
          </p:cNvSpPr>
          <p:nvPr/>
        </p:nvSpPr>
        <p:spPr bwMode="auto">
          <a:xfrm>
            <a:off x="8139113" y="4619625"/>
            <a:ext cx="1968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0000"/>
                </a:solidFill>
                <a:latin typeface="Times" charset="0"/>
              </a:rPr>
              <a:t>2</a:t>
            </a:r>
            <a:endParaRPr lang="en-US"/>
          </a:p>
        </p:txBody>
      </p:sp>
      <p:sp>
        <p:nvSpPr>
          <p:cNvPr id="22700" name="Rectangle 175"/>
          <p:cNvSpPr>
            <a:spLocks noChangeArrowheads="1"/>
          </p:cNvSpPr>
          <p:nvPr/>
        </p:nvSpPr>
        <p:spPr bwMode="auto">
          <a:xfrm>
            <a:off x="6969125" y="4040188"/>
            <a:ext cx="1968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0000"/>
                </a:solidFill>
                <a:latin typeface="Times" charset="0"/>
              </a:rPr>
              <a:t>3</a:t>
            </a:r>
            <a:endParaRPr lang="en-US"/>
          </a:p>
        </p:txBody>
      </p:sp>
      <p:sp>
        <p:nvSpPr>
          <p:cNvPr id="22701" name="Rectangle 176"/>
          <p:cNvSpPr>
            <a:spLocks noChangeArrowheads="1"/>
          </p:cNvSpPr>
          <p:nvPr/>
        </p:nvSpPr>
        <p:spPr bwMode="auto">
          <a:xfrm>
            <a:off x="8674100" y="4992688"/>
            <a:ext cx="1968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" charset="0"/>
              </a:rPr>
              <a:t>1</a:t>
            </a:r>
            <a:endParaRPr lang="en-US"/>
          </a:p>
        </p:txBody>
      </p:sp>
      <p:sp>
        <p:nvSpPr>
          <p:cNvPr id="22702" name="Freeform 177"/>
          <p:cNvSpPr>
            <a:spLocks/>
          </p:cNvSpPr>
          <p:nvPr/>
        </p:nvSpPr>
        <p:spPr bwMode="auto">
          <a:xfrm>
            <a:off x="6553200" y="5800725"/>
            <a:ext cx="22225" cy="22225"/>
          </a:xfrm>
          <a:custGeom>
            <a:avLst/>
            <a:gdLst>
              <a:gd name="T0" fmla="*/ 0 w 14"/>
              <a:gd name="T1" fmla="*/ 0 h 14"/>
              <a:gd name="T2" fmla="*/ 0 w 14"/>
              <a:gd name="T3" fmla="*/ 11113 h 14"/>
              <a:gd name="T4" fmla="*/ 22225 w 14"/>
              <a:gd name="T5" fmla="*/ 22225 h 14"/>
              <a:gd name="T6" fmla="*/ 22225 w 14"/>
              <a:gd name="T7" fmla="*/ 11113 h 14"/>
              <a:gd name="T8" fmla="*/ 0 w 14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0" y="0"/>
                </a:moveTo>
                <a:lnTo>
                  <a:pt x="0" y="7"/>
                </a:lnTo>
                <a:lnTo>
                  <a:pt x="14" y="14"/>
                </a:lnTo>
                <a:lnTo>
                  <a:pt x="14" y="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03" name="Freeform 178"/>
          <p:cNvSpPr>
            <a:spLocks/>
          </p:cNvSpPr>
          <p:nvPr/>
        </p:nvSpPr>
        <p:spPr bwMode="auto">
          <a:xfrm>
            <a:off x="6794500" y="5308600"/>
            <a:ext cx="31750" cy="22225"/>
          </a:xfrm>
          <a:custGeom>
            <a:avLst/>
            <a:gdLst>
              <a:gd name="T0" fmla="*/ 0 w 20"/>
              <a:gd name="T1" fmla="*/ 11113 h 14"/>
              <a:gd name="T2" fmla="*/ 11113 w 20"/>
              <a:gd name="T3" fmla="*/ 0 h 14"/>
              <a:gd name="T4" fmla="*/ 31750 w 20"/>
              <a:gd name="T5" fmla="*/ 11113 h 14"/>
              <a:gd name="T6" fmla="*/ 20638 w 20"/>
              <a:gd name="T7" fmla="*/ 22225 h 14"/>
              <a:gd name="T8" fmla="*/ 0 w 20"/>
              <a:gd name="T9" fmla="*/ 11113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"/>
              <a:gd name="T16" fmla="*/ 0 h 14"/>
              <a:gd name="T17" fmla="*/ 20 w 20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" h="14">
                <a:moveTo>
                  <a:pt x="0" y="7"/>
                </a:moveTo>
                <a:lnTo>
                  <a:pt x="7" y="0"/>
                </a:lnTo>
                <a:lnTo>
                  <a:pt x="20" y="7"/>
                </a:lnTo>
                <a:lnTo>
                  <a:pt x="13" y="14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04" name="Freeform 179"/>
          <p:cNvSpPr>
            <a:spLocks/>
          </p:cNvSpPr>
          <p:nvPr/>
        </p:nvSpPr>
        <p:spPr bwMode="auto">
          <a:xfrm>
            <a:off x="6553200" y="5319713"/>
            <a:ext cx="261938" cy="492125"/>
          </a:xfrm>
          <a:custGeom>
            <a:avLst/>
            <a:gdLst>
              <a:gd name="T0" fmla="*/ 0 w 165"/>
              <a:gd name="T1" fmla="*/ 481013 h 310"/>
              <a:gd name="T2" fmla="*/ 22225 w 165"/>
              <a:gd name="T3" fmla="*/ 492125 h 310"/>
              <a:gd name="T4" fmla="*/ 261938 w 165"/>
              <a:gd name="T5" fmla="*/ 11113 h 310"/>
              <a:gd name="T6" fmla="*/ 241300 w 165"/>
              <a:gd name="T7" fmla="*/ 0 h 310"/>
              <a:gd name="T8" fmla="*/ 0 w 165"/>
              <a:gd name="T9" fmla="*/ 481013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"/>
              <a:gd name="T16" fmla="*/ 0 h 310"/>
              <a:gd name="T17" fmla="*/ 165 w 165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" h="310">
                <a:moveTo>
                  <a:pt x="0" y="303"/>
                </a:moveTo>
                <a:lnTo>
                  <a:pt x="14" y="310"/>
                </a:lnTo>
                <a:lnTo>
                  <a:pt x="165" y="7"/>
                </a:lnTo>
                <a:lnTo>
                  <a:pt x="152" y="0"/>
                </a:lnTo>
                <a:lnTo>
                  <a:pt x="0" y="3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05" name="Freeform 180"/>
          <p:cNvSpPr>
            <a:spLocks/>
          </p:cNvSpPr>
          <p:nvPr/>
        </p:nvSpPr>
        <p:spPr bwMode="auto">
          <a:xfrm>
            <a:off x="6794500" y="5308600"/>
            <a:ext cx="20638" cy="22225"/>
          </a:xfrm>
          <a:custGeom>
            <a:avLst/>
            <a:gdLst>
              <a:gd name="T0" fmla="*/ 20638 w 13"/>
              <a:gd name="T1" fmla="*/ 11113 h 14"/>
              <a:gd name="T2" fmla="*/ 20638 w 13"/>
              <a:gd name="T3" fmla="*/ 0 h 14"/>
              <a:gd name="T4" fmla="*/ 0 w 13"/>
              <a:gd name="T5" fmla="*/ 11113 h 14"/>
              <a:gd name="T6" fmla="*/ 0 w 13"/>
              <a:gd name="T7" fmla="*/ 22225 h 14"/>
              <a:gd name="T8" fmla="*/ 20638 w 13"/>
              <a:gd name="T9" fmla="*/ 11113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"/>
              <a:gd name="T16" fmla="*/ 0 h 14"/>
              <a:gd name="T17" fmla="*/ 13 w 13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" h="14">
                <a:moveTo>
                  <a:pt x="13" y="7"/>
                </a:moveTo>
                <a:lnTo>
                  <a:pt x="13" y="0"/>
                </a:lnTo>
                <a:lnTo>
                  <a:pt x="0" y="7"/>
                </a:lnTo>
                <a:lnTo>
                  <a:pt x="0" y="14"/>
                </a:lnTo>
                <a:lnTo>
                  <a:pt x="13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06" name="Freeform 181"/>
          <p:cNvSpPr>
            <a:spLocks/>
          </p:cNvSpPr>
          <p:nvPr/>
        </p:nvSpPr>
        <p:spPr bwMode="auto">
          <a:xfrm>
            <a:off x="7023100" y="5800725"/>
            <a:ext cx="33338" cy="22225"/>
          </a:xfrm>
          <a:custGeom>
            <a:avLst/>
            <a:gdLst>
              <a:gd name="T0" fmla="*/ 22225 w 21"/>
              <a:gd name="T1" fmla="*/ 0 h 14"/>
              <a:gd name="T2" fmla="*/ 33338 w 21"/>
              <a:gd name="T3" fmla="*/ 11113 h 14"/>
              <a:gd name="T4" fmla="*/ 11113 w 21"/>
              <a:gd name="T5" fmla="*/ 22225 h 14"/>
              <a:gd name="T6" fmla="*/ 0 w 21"/>
              <a:gd name="T7" fmla="*/ 11113 h 14"/>
              <a:gd name="T8" fmla="*/ 22225 w 21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14"/>
              <a:gd name="T17" fmla="*/ 21 w 21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14">
                <a:moveTo>
                  <a:pt x="14" y="0"/>
                </a:moveTo>
                <a:lnTo>
                  <a:pt x="21" y="7"/>
                </a:lnTo>
                <a:lnTo>
                  <a:pt x="7" y="14"/>
                </a:lnTo>
                <a:lnTo>
                  <a:pt x="0" y="7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07" name="Freeform 182"/>
          <p:cNvSpPr>
            <a:spLocks/>
          </p:cNvSpPr>
          <p:nvPr/>
        </p:nvSpPr>
        <p:spPr bwMode="auto">
          <a:xfrm>
            <a:off x="6794500" y="5319713"/>
            <a:ext cx="250825" cy="492125"/>
          </a:xfrm>
          <a:custGeom>
            <a:avLst/>
            <a:gdLst>
              <a:gd name="T0" fmla="*/ 20638 w 158"/>
              <a:gd name="T1" fmla="*/ 0 h 310"/>
              <a:gd name="T2" fmla="*/ 0 w 158"/>
              <a:gd name="T3" fmla="*/ 11113 h 310"/>
              <a:gd name="T4" fmla="*/ 228600 w 158"/>
              <a:gd name="T5" fmla="*/ 492125 h 310"/>
              <a:gd name="T6" fmla="*/ 250825 w 158"/>
              <a:gd name="T7" fmla="*/ 481013 h 310"/>
              <a:gd name="T8" fmla="*/ 20638 w 158"/>
              <a:gd name="T9" fmla="*/ 0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310"/>
              <a:gd name="T17" fmla="*/ 158 w 158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310">
                <a:moveTo>
                  <a:pt x="13" y="0"/>
                </a:moveTo>
                <a:lnTo>
                  <a:pt x="0" y="7"/>
                </a:lnTo>
                <a:lnTo>
                  <a:pt x="144" y="310"/>
                </a:lnTo>
                <a:lnTo>
                  <a:pt x="158" y="303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08" name="Rectangle 183"/>
          <p:cNvSpPr>
            <a:spLocks noChangeArrowheads="1"/>
          </p:cNvSpPr>
          <p:nvPr/>
        </p:nvSpPr>
        <p:spPr bwMode="auto">
          <a:xfrm>
            <a:off x="6443663" y="5680075"/>
            <a:ext cx="241300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09" name="Rectangle 184"/>
          <p:cNvSpPr>
            <a:spLocks noChangeArrowheads="1"/>
          </p:cNvSpPr>
          <p:nvPr/>
        </p:nvSpPr>
        <p:spPr bwMode="auto">
          <a:xfrm>
            <a:off x="6443663" y="5680075"/>
            <a:ext cx="241300" cy="241300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10" name="Rectangle 185"/>
          <p:cNvSpPr>
            <a:spLocks noChangeArrowheads="1"/>
          </p:cNvSpPr>
          <p:nvPr/>
        </p:nvSpPr>
        <p:spPr bwMode="auto">
          <a:xfrm>
            <a:off x="6924675" y="5680075"/>
            <a:ext cx="241300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11" name="Rectangle 186"/>
          <p:cNvSpPr>
            <a:spLocks noChangeArrowheads="1"/>
          </p:cNvSpPr>
          <p:nvPr/>
        </p:nvSpPr>
        <p:spPr bwMode="auto">
          <a:xfrm>
            <a:off x="6924675" y="5680075"/>
            <a:ext cx="241300" cy="241300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12" name="Oval 187"/>
          <p:cNvSpPr>
            <a:spLocks noChangeArrowheads="1"/>
          </p:cNvSpPr>
          <p:nvPr/>
        </p:nvSpPr>
        <p:spPr bwMode="auto">
          <a:xfrm>
            <a:off x="6618288" y="5145088"/>
            <a:ext cx="361950" cy="3603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13" name="Oval 188"/>
          <p:cNvSpPr>
            <a:spLocks noChangeArrowheads="1"/>
          </p:cNvSpPr>
          <p:nvPr/>
        </p:nvSpPr>
        <p:spPr bwMode="auto">
          <a:xfrm>
            <a:off x="6619875" y="5145088"/>
            <a:ext cx="360363" cy="360362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14" name="Rectangle 189"/>
          <p:cNvSpPr>
            <a:spLocks noChangeArrowheads="1"/>
          </p:cNvSpPr>
          <p:nvPr/>
        </p:nvSpPr>
        <p:spPr bwMode="auto">
          <a:xfrm>
            <a:off x="6707188" y="5243513"/>
            <a:ext cx="2952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" charset="0"/>
              </a:rPr>
              <a:t>54</a:t>
            </a:r>
            <a:endParaRPr lang="en-US"/>
          </a:p>
        </p:txBody>
      </p:sp>
      <p:sp>
        <p:nvSpPr>
          <p:cNvPr id="22715" name="Rectangle 190"/>
          <p:cNvSpPr>
            <a:spLocks noChangeArrowheads="1"/>
          </p:cNvSpPr>
          <p:nvPr/>
        </p:nvSpPr>
        <p:spPr bwMode="auto">
          <a:xfrm>
            <a:off x="6969125" y="4981575"/>
            <a:ext cx="1968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" charset="0"/>
              </a:rPr>
              <a:t>1</a:t>
            </a:r>
            <a:endParaRPr lang="en-US"/>
          </a:p>
        </p:txBody>
      </p:sp>
      <p:sp>
        <p:nvSpPr>
          <p:cNvPr id="22716" name="Rectangle 191"/>
          <p:cNvSpPr>
            <a:spLocks noChangeArrowheads="1"/>
          </p:cNvSpPr>
          <p:nvPr/>
        </p:nvSpPr>
        <p:spPr bwMode="auto">
          <a:xfrm>
            <a:off x="5810250" y="6161088"/>
            <a:ext cx="2508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i="1">
                <a:solidFill>
                  <a:srgbClr val="000000"/>
                </a:solidFill>
                <a:latin typeface="Times" charset="0"/>
              </a:rPr>
              <a:t>T</a:t>
            </a:r>
            <a:endParaRPr lang="en-US"/>
          </a:p>
        </p:txBody>
      </p:sp>
      <p:sp>
        <p:nvSpPr>
          <p:cNvPr id="22717" name="Rectangle 192"/>
          <p:cNvSpPr>
            <a:spLocks noChangeArrowheads="1"/>
          </p:cNvSpPr>
          <p:nvPr/>
        </p:nvSpPr>
        <p:spPr bwMode="auto">
          <a:xfrm>
            <a:off x="5940425" y="6249988"/>
            <a:ext cx="21907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" charset="0"/>
              </a:rPr>
              <a:t>0</a:t>
            </a:r>
            <a:endParaRPr lang="en-US"/>
          </a:p>
        </p:txBody>
      </p:sp>
      <p:grpSp>
        <p:nvGrpSpPr>
          <p:cNvPr id="22718" name="Group 203"/>
          <p:cNvGrpSpPr>
            <a:grpSpLocks/>
          </p:cNvGrpSpPr>
          <p:nvPr/>
        </p:nvGrpSpPr>
        <p:grpSpPr bwMode="auto">
          <a:xfrm>
            <a:off x="6761163" y="6161088"/>
            <a:ext cx="361950" cy="361950"/>
            <a:chOff x="4259" y="3881"/>
            <a:chExt cx="228" cy="228"/>
          </a:xfrm>
        </p:grpSpPr>
        <p:sp>
          <p:nvSpPr>
            <p:cNvPr id="22732" name="Rectangle 193"/>
            <p:cNvSpPr>
              <a:spLocks noChangeArrowheads="1"/>
            </p:cNvSpPr>
            <p:nvPr/>
          </p:nvSpPr>
          <p:spPr bwMode="auto">
            <a:xfrm>
              <a:off x="4259" y="3881"/>
              <a:ext cx="15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 i="1">
                  <a:solidFill>
                    <a:srgbClr val="000000"/>
                  </a:solidFill>
                  <a:latin typeface="Times" charset="0"/>
                </a:rPr>
                <a:t>T</a:t>
              </a:r>
              <a:endParaRPr lang="en-US"/>
            </a:p>
          </p:txBody>
        </p:sp>
        <p:sp>
          <p:nvSpPr>
            <p:cNvPr id="22733" name="Rectangle 194"/>
            <p:cNvSpPr>
              <a:spLocks noChangeArrowheads="1"/>
            </p:cNvSpPr>
            <p:nvPr/>
          </p:nvSpPr>
          <p:spPr bwMode="auto">
            <a:xfrm>
              <a:off x="4349" y="3937"/>
              <a:ext cx="138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" charset="0"/>
                </a:rPr>
                <a:t>1</a:t>
              </a:r>
              <a:endParaRPr lang="en-US"/>
            </a:p>
          </p:txBody>
        </p:sp>
      </p:grpSp>
      <p:sp>
        <p:nvSpPr>
          <p:cNvPr id="22719" name="Rectangle 195"/>
          <p:cNvSpPr>
            <a:spLocks noChangeArrowheads="1"/>
          </p:cNvSpPr>
          <p:nvPr/>
        </p:nvSpPr>
        <p:spPr bwMode="auto">
          <a:xfrm>
            <a:off x="7613650" y="5626100"/>
            <a:ext cx="2508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i="1">
                <a:solidFill>
                  <a:srgbClr val="000000"/>
                </a:solidFill>
                <a:latin typeface="Times" charset="0"/>
              </a:rPr>
              <a:t>T</a:t>
            </a:r>
            <a:endParaRPr lang="en-US"/>
          </a:p>
        </p:txBody>
      </p:sp>
      <p:sp>
        <p:nvSpPr>
          <p:cNvPr id="22720" name="Rectangle 196"/>
          <p:cNvSpPr>
            <a:spLocks noChangeArrowheads="1"/>
          </p:cNvSpPr>
          <p:nvPr/>
        </p:nvSpPr>
        <p:spPr bwMode="auto">
          <a:xfrm>
            <a:off x="7756525" y="5713413"/>
            <a:ext cx="21907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" charset="0"/>
              </a:rPr>
              <a:t>2</a:t>
            </a:r>
            <a:endParaRPr lang="en-US"/>
          </a:p>
        </p:txBody>
      </p:sp>
      <p:sp>
        <p:nvSpPr>
          <p:cNvPr id="22721" name="Rectangle 197"/>
          <p:cNvSpPr>
            <a:spLocks noChangeArrowheads="1"/>
          </p:cNvSpPr>
          <p:nvPr/>
        </p:nvSpPr>
        <p:spPr bwMode="auto">
          <a:xfrm>
            <a:off x="8313738" y="6161088"/>
            <a:ext cx="2508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i="1">
                <a:solidFill>
                  <a:srgbClr val="000000"/>
                </a:solidFill>
                <a:latin typeface="Times" charset="0"/>
              </a:rPr>
              <a:t>T</a:t>
            </a:r>
            <a:endParaRPr lang="en-US"/>
          </a:p>
        </p:txBody>
      </p:sp>
      <p:sp>
        <p:nvSpPr>
          <p:cNvPr id="22722" name="Rectangle 198"/>
          <p:cNvSpPr>
            <a:spLocks noChangeArrowheads="1"/>
          </p:cNvSpPr>
          <p:nvPr/>
        </p:nvSpPr>
        <p:spPr bwMode="auto">
          <a:xfrm>
            <a:off x="8445500" y="6249988"/>
            <a:ext cx="21907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" charset="0"/>
              </a:rPr>
              <a:t>3</a:t>
            </a:r>
            <a:endParaRPr lang="en-US"/>
          </a:p>
        </p:txBody>
      </p:sp>
      <p:sp>
        <p:nvSpPr>
          <p:cNvPr id="22723" name="Rectangle 199"/>
          <p:cNvSpPr>
            <a:spLocks noChangeArrowheads="1"/>
          </p:cNvSpPr>
          <p:nvPr/>
        </p:nvSpPr>
        <p:spPr bwMode="auto">
          <a:xfrm>
            <a:off x="7439025" y="3975100"/>
            <a:ext cx="230188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i="1">
                <a:solidFill>
                  <a:srgbClr val="FF0000"/>
                </a:solidFill>
                <a:latin typeface="Times" charset="0"/>
              </a:rPr>
              <a:t>x</a:t>
            </a:r>
            <a:endParaRPr lang="en-US"/>
          </a:p>
        </p:txBody>
      </p:sp>
      <p:sp>
        <p:nvSpPr>
          <p:cNvPr id="22724" name="Rectangle 200"/>
          <p:cNvSpPr>
            <a:spLocks noChangeArrowheads="1"/>
          </p:cNvSpPr>
          <p:nvPr/>
        </p:nvSpPr>
        <p:spPr bwMode="auto">
          <a:xfrm>
            <a:off x="6465888" y="4400550"/>
            <a:ext cx="23018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i="1">
                <a:solidFill>
                  <a:srgbClr val="FF0000"/>
                </a:solidFill>
                <a:latin typeface="Times" charset="0"/>
              </a:rPr>
              <a:t>y</a:t>
            </a:r>
            <a:endParaRPr lang="en-US"/>
          </a:p>
        </p:txBody>
      </p:sp>
      <p:sp>
        <p:nvSpPr>
          <p:cNvPr id="22725" name="Rectangle 201"/>
          <p:cNvSpPr>
            <a:spLocks noChangeArrowheads="1"/>
          </p:cNvSpPr>
          <p:nvPr/>
        </p:nvSpPr>
        <p:spPr bwMode="auto">
          <a:xfrm>
            <a:off x="7843838" y="4346575"/>
            <a:ext cx="21907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i="1">
                <a:solidFill>
                  <a:srgbClr val="FF0000"/>
                </a:solidFill>
                <a:latin typeface="Times" charset="0"/>
              </a:rPr>
              <a:t>z</a:t>
            </a:r>
            <a:endParaRPr lang="en-US"/>
          </a:p>
        </p:txBody>
      </p:sp>
      <p:sp>
        <p:nvSpPr>
          <p:cNvPr id="22726" name="Text Box 5"/>
          <p:cNvSpPr txBox="1">
            <a:spLocks noChangeArrowheads="1"/>
          </p:cNvSpPr>
          <p:nvPr/>
        </p:nvSpPr>
        <p:spPr bwMode="auto">
          <a:xfrm>
            <a:off x="762000" y="31242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rgbClr val="24A63E"/>
                </a:solidFill>
                <a:latin typeface="Times New Roman" charset="0"/>
              </a:rPr>
              <a:t>unbalanced...</a:t>
            </a:r>
          </a:p>
        </p:txBody>
      </p:sp>
      <p:sp>
        <p:nvSpPr>
          <p:cNvPr id="22727" name="Text Box 6"/>
          <p:cNvSpPr txBox="1">
            <a:spLocks noChangeArrowheads="1"/>
          </p:cNvSpPr>
          <p:nvPr/>
        </p:nvSpPr>
        <p:spPr bwMode="auto">
          <a:xfrm>
            <a:off x="2514600" y="51054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rgbClr val="24A63E"/>
                </a:solidFill>
                <a:latin typeface="Times New Roman" charset="0"/>
              </a:rPr>
              <a:t>...balanced</a:t>
            </a:r>
          </a:p>
        </p:txBody>
      </p:sp>
      <p:pic>
        <p:nvPicPr>
          <p:cNvPr id="2272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865563"/>
            <a:ext cx="2819400" cy="131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729" name="Group 204"/>
          <p:cNvGrpSpPr>
            <a:grpSpLocks/>
          </p:cNvGrpSpPr>
          <p:nvPr/>
        </p:nvGrpSpPr>
        <p:grpSpPr bwMode="auto">
          <a:xfrm>
            <a:off x="3714750" y="3705225"/>
            <a:ext cx="246063" cy="333375"/>
            <a:chOff x="4295" y="3881"/>
            <a:chExt cx="155" cy="210"/>
          </a:xfrm>
        </p:grpSpPr>
        <p:sp>
          <p:nvSpPr>
            <p:cNvPr id="22730" name="Rectangle 205"/>
            <p:cNvSpPr>
              <a:spLocks noChangeArrowheads="1"/>
            </p:cNvSpPr>
            <p:nvPr/>
          </p:nvSpPr>
          <p:spPr bwMode="auto">
            <a:xfrm>
              <a:off x="4295" y="3881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 i="1">
                  <a:solidFill>
                    <a:srgbClr val="000000"/>
                  </a:solidFill>
                  <a:latin typeface="Times" charset="0"/>
                </a:rPr>
                <a:t>T</a:t>
              </a:r>
              <a:endParaRPr lang="en-US"/>
            </a:p>
          </p:txBody>
        </p:sp>
        <p:sp>
          <p:nvSpPr>
            <p:cNvPr id="22731" name="Rectangle 206"/>
            <p:cNvSpPr>
              <a:spLocks noChangeArrowheads="1"/>
            </p:cNvSpPr>
            <p:nvPr/>
          </p:nvSpPr>
          <p:spPr bwMode="auto">
            <a:xfrm>
              <a:off x="4386" y="3937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" charset="0"/>
                </a:rPr>
                <a:t>1</a:t>
              </a:r>
              <a:endParaRPr 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AVL Trees</a:t>
            </a:r>
          </a:p>
        </p:txBody>
      </p:sp>
      <p:sp>
        <p:nvSpPr>
          <p:cNvPr id="2560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16D3BEA-20A2-7947-9F7A-C085DFCC1BE5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Removal</a:t>
            </a: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7924800" cy="12192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Tahoma" charset="0"/>
              </a:rPr>
              <a:t>Removal begins as in a binary search tree, which means the node removed will become an empty external node. Its parent, w, may cause an imbalance.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Example: </a:t>
            </a:r>
          </a:p>
        </p:txBody>
      </p:sp>
      <p:grpSp>
        <p:nvGrpSpPr>
          <p:cNvPr id="25605" name="Group 4"/>
          <p:cNvGrpSpPr>
            <a:grpSpLocks/>
          </p:cNvGrpSpPr>
          <p:nvPr/>
        </p:nvGrpSpPr>
        <p:grpSpPr bwMode="auto">
          <a:xfrm>
            <a:off x="2147888" y="2927350"/>
            <a:ext cx="2743200" cy="2755900"/>
            <a:chOff x="2112" y="1824"/>
            <a:chExt cx="1728" cy="1736"/>
          </a:xfrm>
        </p:grpSpPr>
        <p:sp>
          <p:nvSpPr>
            <p:cNvPr id="25642" name="Oval 5"/>
            <p:cNvSpPr>
              <a:spLocks noChangeArrowheads="1"/>
            </p:cNvSpPr>
            <p:nvPr/>
          </p:nvSpPr>
          <p:spPr bwMode="auto">
            <a:xfrm>
              <a:off x="2686" y="1824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44</a:t>
              </a:r>
            </a:p>
          </p:txBody>
        </p:sp>
        <p:sp>
          <p:nvSpPr>
            <p:cNvPr id="25643" name="Oval 6"/>
            <p:cNvSpPr>
              <a:spLocks noChangeArrowheads="1"/>
            </p:cNvSpPr>
            <p:nvPr/>
          </p:nvSpPr>
          <p:spPr bwMode="auto">
            <a:xfrm>
              <a:off x="2164" y="2208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17</a:t>
              </a:r>
            </a:p>
          </p:txBody>
        </p:sp>
        <p:sp>
          <p:nvSpPr>
            <p:cNvPr id="25644" name="Oval 7"/>
            <p:cNvSpPr>
              <a:spLocks noChangeArrowheads="1"/>
            </p:cNvSpPr>
            <p:nvPr/>
          </p:nvSpPr>
          <p:spPr bwMode="auto">
            <a:xfrm>
              <a:off x="3416" y="2640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78</a:t>
              </a:r>
            </a:p>
          </p:txBody>
        </p:sp>
        <p:sp>
          <p:nvSpPr>
            <p:cNvPr id="25645" name="Oval 8"/>
            <p:cNvSpPr>
              <a:spLocks noChangeArrowheads="1"/>
            </p:cNvSpPr>
            <p:nvPr/>
          </p:nvSpPr>
          <p:spPr bwMode="auto">
            <a:xfrm>
              <a:off x="2296" y="2640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32</a:t>
              </a:r>
            </a:p>
          </p:txBody>
        </p:sp>
        <p:sp>
          <p:nvSpPr>
            <p:cNvPr id="25646" name="Oval 9"/>
            <p:cNvSpPr>
              <a:spLocks noChangeArrowheads="1"/>
            </p:cNvSpPr>
            <p:nvPr/>
          </p:nvSpPr>
          <p:spPr bwMode="auto">
            <a:xfrm>
              <a:off x="2908" y="2640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50</a:t>
              </a:r>
            </a:p>
          </p:txBody>
        </p:sp>
        <p:sp>
          <p:nvSpPr>
            <p:cNvPr id="25647" name="Oval 10"/>
            <p:cNvSpPr>
              <a:spLocks noChangeArrowheads="1"/>
            </p:cNvSpPr>
            <p:nvPr/>
          </p:nvSpPr>
          <p:spPr bwMode="auto">
            <a:xfrm>
              <a:off x="3544" y="3064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88</a:t>
              </a:r>
            </a:p>
          </p:txBody>
        </p:sp>
        <p:sp>
          <p:nvSpPr>
            <p:cNvPr id="25648" name="Oval 11"/>
            <p:cNvSpPr>
              <a:spLocks noChangeArrowheads="1"/>
            </p:cNvSpPr>
            <p:nvPr/>
          </p:nvSpPr>
          <p:spPr bwMode="auto">
            <a:xfrm>
              <a:off x="2686" y="3072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48</a:t>
              </a:r>
            </a:p>
          </p:txBody>
        </p:sp>
        <p:sp>
          <p:nvSpPr>
            <p:cNvPr id="25649" name="Oval 12"/>
            <p:cNvSpPr>
              <a:spLocks noChangeArrowheads="1"/>
            </p:cNvSpPr>
            <p:nvPr/>
          </p:nvSpPr>
          <p:spPr bwMode="auto">
            <a:xfrm>
              <a:off x="3166" y="2208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62</a:t>
              </a:r>
            </a:p>
          </p:txBody>
        </p:sp>
        <p:sp>
          <p:nvSpPr>
            <p:cNvPr id="25650" name="Rectangle 13"/>
            <p:cNvSpPr>
              <a:spLocks noChangeArrowheads="1"/>
            </p:cNvSpPr>
            <p:nvPr/>
          </p:nvSpPr>
          <p:spPr bwMode="auto">
            <a:xfrm>
              <a:off x="2112" y="260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651" name="Rectangle 14"/>
            <p:cNvSpPr>
              <a:spLocks noChangeArrowheads="1"/>
            </p:cNvSpPr>
            <p:nvPr/>
          </p:nvSpPr>
          <p:spPr bwMode="auto">
            <a:xfrm>
              <a:off x="2304" y="3032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652" name="Rectangle 15"/>
            <p:cNvSpPr>
              <a:spLocks noChangeArrowheads="1"/>
            </p:cNvSpPr>
            <p:nvPr/>
          </p:nvSpPr>
          <p:spPr bwMode="auto">
            <a:xfrm>
              <a:off x="2496" y="3032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653" name="Rectangle 16"/>
            <p:cNvSpPr>
              <a:spLocks noChangeArrowheads="1"/>
            </p:cNvSpPr>
            <p:nvPr/>
          </p:nvSpPr>
          <p:spPr bwMode="auto">
            <a:xfrm>
              <a:off x="2688" y="346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654" name="Rectangle 17"/>
            <p:cNvSpPr>
              <a:spLocks noChangeArrowheads="1"/>
            </p:cNvSpPr>
            <p:nvPr/>
          </p:nvSpPr>
          <p:spPr bwMode="auto">
            <a:xfrm>
              <a:off x="2880" y="346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655" name="Rectangle 18"/>
            <p:cNvSpPr>
              <a:spLocks noChangeArrowheads="1"/>
            </p:cNvSpPr>
            <p:nvPr/>
          </p:nvSpPr>
          <p:spPr bwMode="auto">
            <a:xfrm>
              <a:off x="3360" y="3072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656" name="Rectangle 19"/>
            <p:cNvSpPr>
              <a:spLocks noChangeArrowheads="1"/>
            </p:cNvSpPr>
            <p:nvPr/>
          </p:nvSpPr>
          <p:spPr bwMode="auto">
            <a:xfrm>
              <a:off x="3552" y="3456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657" name="Rectangle 20"/>
            <p:cNvSpPr>
              <a:spLocks noChangeArrowheads="1"/>
            </p:cNvSpPr>
            <p:nvPr/>
          </p:nvSpPr>
          <p:spPr bwMode="auto">
            <a:xfrm>
              <a:off x="3744" y="3456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25658" name="AutoShape 21"/>
            <p:cNvCxnSpPr>
              <a:cxnSpLocks noChangeShapeType="1"/>
              <a:stCxn id="25642" idx="4"/>
              <a:endCxn id="25643" idx="0"/>
            </p:cNvCxnSpPr>
            <p:nvPr/>
          </p:nvCxnSpPr>
          <p:spPr bwMode="auto">
            <a:xfrm flipH="1">
              <a:off x="2305" y="2078"/>
              <a:ext cx="522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59" name="AutoShape 22"/>
            <p:cNvCxnSpPr>
              <a:cxnSpLocks noChangeShapeType="1"/>
              <a:stCxn id="25643" idx="4"/>
              <a:endCxn id="25650" idx="0"/>
            </p:cNvCxnSpPr>
            <p:nvPr/>
          </p:nvCxnSpPr>
          <p:spPr bwMode="auto">
            <a:xfrm flipH="1">
              <a:off x="2160" y="2462"/>
              <a:ext cx="14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60" name="AutoShape 23"/>
            <p:cNvCxnSpPr>
              <a:cxnSpLocks noChangeShapeType="1"/>
              <a:stCxn id="25643" idx="4"/>
              <a:endCxn id="25645" idx="0"/>
            </p:cNvCxnSpPr>
            <p:nvPr/>
          </p:nvCxnSpPr>
          <p:spPr bwMode="auto">
            <a:xfrm>
              <a:off x="2305" y="2462"/>
              <a:ext cx="13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61" name="AutoShape 24"/>
            <p:cNvCxnSpPr>
              <a:cxnSpLocks noChangeShapeType="1"/>
              <a:stCxn id="25642" idx="4"/>
              <a:endCxn id="25649" idx="0"/>
            </p:cNvCxnSpPr>
            <p:nvPr/>
          </p:nvCxnSpPr>
          <p:spPr bwMode="auto">
            <a:xfrm>
              <a:off x="2827" y="2078"/>
              <a:ext cx="480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62" name="AutoShape 25"/>
            <p:cNvCxnSpPr>
              <a:cxnSpLocks noChangeShapeType="1"/>
              <a:stCxn id="25644" idx="0"/>
              <a:endCxn id="25649" idx="4"/>
            </p:cNvCxnSpPr>
            <p:nvPr/>
          </p:nvCxnSpPr>
          <p:spPr bwMode="auto">
            <a:xfrm flipH="1" flipV="1">
              <a:off x="3307" y="2462"/>
              <a:ext cx="250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63" name="AutoShape 26"/>
            <p:cNvCxnSpPr>
              <a:cxnSpLocks noChangeShapeType="1"/>
              <a:stCxn id="25644" idx="4"/>
              <a:endCxn id="25647" idx="0"/>
            </p:cNvCxnSpPr>
            <p:nvPr/>
          </p:nvCxnSpPr>
          <p:spPr bwMode="auto">
            <a:xfrm>
              <a:off x="3557" y="2894"/>
              <a:ext cx="128" cy="17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64" name="AutoShape 27"/>
            <p:cNvCxnSpPr>
              <a:cxnSpLocks noChangeShapeType="1"/>
              <a:stCxn id="25646" idx="4"/>
              <a:endCxn id="25648" idx="0"/>
            </p:cNvCxnSpPr>
            <p:nvPr/>
          </p:nvCxnSpPr>
          <p:spPr bwMode="auto">
            <a:xfrm flipH="1">
              <a:off x="2827" y="2894"/>
              <a:ext cx="22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65" name="AutoShape 28"/>
            <p:cNvCxnSpPr>
              <a:cxnSpLocks noChangeShapeType="1"/>
              <a:stCxn id="25645" idx="4"/>
              <a:endCxn id="25651" idx="0"/>
            </p:cNvCxnSpPr>
            <p:nvPr/>
          </p:nvCxnSpPr>
          <p:spPr bwMode="auto">
            <a:xfrm flipH="1">
              <a:off x="2352" y="2894"/>
              <a:ext cx="8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66" name="AutoShape 29"/>
            <p:cNvCxnSpPr>
              <a:cxnSpLocks noChangeShapeType="1"/>
              <a:stCxn id="25645" idx="4"/>
              <a:endCxn id="25652" idx="0"/>
            </p:cNvCxnSpPr>
            <p:nvPr/>
          </p:nvCxnSpPr>
          <p:spPr bwMode="auto">
            <a:xfrm>
              <a:off x="2437" y="2894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67" name="AutoShape 30"/>
            <p:cNvCxnSpPr>
              <a:cxnSpLocks noChangeShapeType="1"/>
              <a:stCxn id="25648" idx="4"/>
              <a:endCxn id="25653" idx="0"/>
            </p:cNvCxnSpPr>
            <p:nvPr/>
          </p:nvCxnSpPr>
          <p:spPr bwMode="auto">
            <a:xfrm flipH="1">
              <a:off x="2736" y="3326"/>
              <a:ext cx="9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68" name="AutoShape 31"/>
            <p:cNvCxnSpPr>
              <a:cxnSpLocks noChangeShapeType="1"/>
              <a:stCxn id="25648" idx="4"/>
              <a:endCxn id="25654" idx="0"/>
            </p:cNvCxnSpPr>
            <p:nvPr/>
          </p:nvCxnSpPr>
          <p:spPr bwMode="auto">
            <a:xfrm>
              <a:off x="2827" y="3326"/>
              <a:ext cx="10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69" name="AutoShape 32"/>
            <p:cNvCxnSpPr>
              <a:cxnSpLocks noChangeShapeType="1"/>
              <a:stCxn id="25646" idx="4"/>
              <a:endCxn id="25674" idx="0"/>
            </p:cNvCxnSpPr>
            <p:nvPr/>
          </p:nvCxnSpPr>
          <p:spPr bwMode="auto">
            <a:xfrm>
              <a:off x="3049" y="2894"/>
              <a:ext cx="124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70" name="AutoShape 33"/>
            <p:cNvCxnSpPr>
              <a:cxnSpLocks noChangeShapeType="1"/>
              <a:stCxn id="25644" idx="4"/>
              <a:endCxn id="25655" idx="0"/>
            </p:cNvCxnSpPr>
            <p:nvPr/>
          </p:nvCxnSpPr>
          <p:spPr bwMode="auto">
            <a:xfrm flipH="1">
              <a:off x="3408" y="2894"/>
              <a:ext cx="149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71" name="AutoShape 34"/>
            <p:cNvCxnSpPr>
              <a:cxnSpLocks noChangeShapeType="1"/>
              <a:stCxn id="25646" idx="0"/>
              <a:endCxn id="25649" idx="4"/>
            </p:cNvCxnSpPr>
            <p:nvPr/>
          </p:nvCxnSpPr>
          <p:spPr bwMode="auto">
            <a:xfrm flipV="1">
              <a:off x="3049" y="2462"/>
              <a:ext cx="258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72" name="AutoShape 35"/>
            <p:cNvCxnSpPr>
              <a:cxnSpLocks noChangeShapeType="1"/>
              <a:stCxn id="25647" idx="4"/>
              <a:endCxn id="25656" idx="0"/>
            </p:cNvCxnSpPr>
            <p:nvPr/>
          </p:nvCxnSpPr>
          <p:spPr bwMode="auto">
            <a:xfrm flipH="1">
              <a:off x="3600" y="3318"/>
              <a:ext cx="8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73" name="AutoShape 36"/>
            <p:cNvCxnSpPr>
              <a:cxnSpLocks noChangeShapeType="1"/>
              <a:stCxn id="25647" idx="4"/>
              <a:endCxn id="25657" idx="0"/>
            </p:cNvCxnSpPr>
            <p:nvPr/>
          </p:nvCxnSpPr>
          <p:spPr bwMode="auto">
            <a:xfrm>
              <a:off x="3685" y="3318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74" name="Oval 37"/>
            <p:cNvSpPr>
              <a:spLocks noChangeArrowheads="1"/>
            </p:cNvSpPr>
            <p:nvPr/>
          </p:nvSpPr>
          <p:spPr bwMode="auto">
            <a:xfrm>
              <a:off x="3032" y="3072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54</a:t>
              </a:r>
            </a:p>
          </p:txBody>
        </p:sp>
        <p:sp>
          <p:nvSpPr>
            <p:cNvPr id="25675" name="Rectangle 38"/>
            <p:cNvSpPr>
              <a:spLocks noChangeArrowheads="1"/>
            </p:cNvSpPr>
            <p:nvPr/>
          </p:nvSpPr>
          <p:spPr bwMode="auto">
            <a:xfrm>
              <a:off x="3034" y="346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676" name="Rectangle 39"/>
            <p:cNvSpPr>
              <a:spLocks noChangeArrowheads="1"/>
            </p:cNvSpPr>
            <p:nvPr/>
          </p:nvSpPr>
          <p:spPr bwMode="auto">
            <a:xfrm>
              <a:off x="3226" y="346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25677" name="AutoShape 40"/>
            <p:cNvCxnSpPr>
              <a:cxnSpLocks noChangeShapeType="1"/>
              <a:stCxn id="25674" idx="4"/>
              <a:endCxn id="25675" idx="0"/>
            </p:cNvCxnSpPr>
            <p:nvPr/>
          </p:nvCxnSpPr>
          <p:spPr bwMode="auto">
            <a:xfrm flipH="1">
              <a:off x="3082" y="3326"/>
              <a:ext cx="9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78" name="AutoShape 41"/>
            <p:cNvCxnSpPr>
              <a:cxnSpLocks noChangeShapeType="1"/>
              <a:stCxn id="25674" idx="4"/>
              <a:endCxn id="25676" idx="0"/>
            </p:cNvCxnSpPr>
            <p:nvPr/>
          </p:nvCxnSpPr>
          <p:spPr bwMode="auto">
            <a:xfrm>
              <a:off x="3173" y="3326"/>
              <a:ext cx="10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606" name="Oval 42"/>
          <p:cNvSpPr>
            <a:spLocks noChangeArrowheads="1"/>
          </p:cNvSpPr>
          <p:nvPr/>
        </p:nvSpPr>
        <p:spPr bwMode="auto">
          <a:xfrm>
            <a:off x="6107113" y="292735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44</a:t>
            </a:r>
          </a:p>
        </p:txBody>
      </p:sp>
      <p:sp>
        <p:nvSpPr>
          <p:cNvPr id="25607" name="Oval 43"/>
          <p:cNvSpPr>
            <a:spLocks noChangeArrowheads="1"/>
          </p:cNvSpPr>
          <p:nvPr/>
        </p:nvSpPr>
        <p:spPr bwMode="auto">
          <a:xfrm>
            <a:off x="5573713" y="353695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17</a:t>
            </a:r>
          </a:p>
        </p:txBody>
      </p:sp>
      <p:sp>
        <p:nvSpPr>
          <p:cNvPr id="25608" name="Oval 44"/>
          <p:cNvSpPr>
            <a:spLocks noChangeArrowheads="1"/>
          </p:cNvSpPr>
          <p:nvPr/>
        </p:nvSpPr>
        <p:spPr bwMode="auto">
          <a:xfrm>
            <a:off x="7113588" y="422275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78</a:t>
            </a:r>
          </a:p>
        </p:txBody>
      </p:sp>
      <p:sp>
        <p:nvSpPr>
          <p:cNvPr id="25609" name="Oval 45"/>
          <p:cNvSpPr>
            <a:spLocks noChangeArrowheads="1"/>
          </p:cNvSpPr>
          <p:nvPr/>
        </p:nvSpPr>
        <p:spPr bwMode="auto">
          <a:xfrm>
            <a:off x="6307138" y="422275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50</a:t>
            </a:r>
          </a:p>
        </p:txBody>
      </p:sp>
      <p:sp>
        <p:nvSpPr>
          <p:cNvPr id="25610" name="Oval 46"/>
          <p:cNvSpPr>
            <a:spLocks noChangeArrowheads="1"/>
          </p:cNvSpPr>
          <p:nvPr/>
        </p:nvSpPr>
        <p:spPr bwMode="auto">
          <a:xfrm>
            <a:off x="7316788" y="489585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88</a:t>
            </a:r>
          </a:p>
        </p:txBody>
      </p:sp>
      <p:sp>
        <p:nvSpPr>
          <p:cNvPr id="25611" name="Oval 47"/>
          <p:cNvSpPr>
            <a:spLocks noChangeArrowheads="1"/>
          </p:cNvSpPr>
          <p:nvPr/>
        </p:nvSpPr>
        <p:spPr bwMode="auto">
          <a:xfrm>
            <a:off x="5954713" y="490855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48</a:t>
            </a:r>
          </a:p>
        </p:txBody>
      </p:sp>
      <p:sp>
        <p:nvSpPr>
          <p:cNvPr id="25612" name="Oval 48"/>
          <p:cNvSpPr>
            <a:spLocks noChangeArrowheads="1"/>
          </p:cNvSpPr>
          <p:nvPr/>
        </p:nvSpPr>
        <p:spPr bwMode="auto">
          <a:xfrm>
            <a:off x="6716713" y="353695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62</a:t>
            </a:r>
          </a:p>
        </p:txBody>
      </p:sp>
      <p:sp>
        <p:nvSpPr>
          <p:cNvPr id="25613" name="Rectangle 49"/>
          <p:cNvSpPr>
            <a:spLocks noChangeArrowheads="1"/>
          </p:cNvSpPr>
          <p:nvPr/>
        </p:nvSpPr>
        <p:spPr bwMode="auto">
          <a:xfrm>
            <a:off x="5567363" y="415925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14" name="Rectangle 50"/>
          <p:cNvSpPr>
            <a:spLocks noChangeArrowheads="1"/>
          </p:cNvSpPr>
          <p:nvPr/>
        </p:nvSpPr>
        <p:spPr bwMode="auto">
          <a:xfrm>
            <a:off x="5872163" y="415925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15" name="Rectangle 51"/>
          <p:cNvSpPr>
            <a:spLocks noChangeArrowheads="1"/>
          </p:cNvSpPr>
          <p:nvPr/>
        </p:nvSpPr>
        <p:spPr bwMode="auto">
          <a:xfrm>
            <a:off x="5957888" y="553085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16" name="Rectangle 52"/>
          <p:cNvSpPr>
            <a:spLocks noChangeArrowheads="1"/>
          </p:cNvSpPr>
          <p:nvPr/>
        </p:nvSpPr>
        <p:spPr bwMode="auto">
          <a:xfrm>
            <a:off x="6262688" y="553085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17" name="Rectangle 53"/>
          <p:cNvSpPr>
            <a:spLocks noChangeArrowheads="1"/>
          </p:cNvSpPr>
          <p:nvPr/>
        </p:nvSpPr>
        <p:spPr bwMode="auto">
          <a:xfrm>
            <a:off x="7024688" y="490855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18" name="Rectangle 54"/>
          <p:cNvSpPr>
            <a:spLocks noChangeArrowheads="1"/>
          </p:cNvSpPr>
          <p:nvPr/>
        </p:nvSpPr>
        <p:spPr bwMode="auto">
          <a:xfrm>
            <a:off x="7329488" y="551815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19" name="Rectangle 55"/>
          <p:cNvSpPr>
            <a:spLocks noChangeArrowheads="1"/>
          </p:cNvSpPr>
          <p:nvPr/>
        </p:nvSpPr>
        <p:spPr bwMode="auto">
          <a:xfrm>
            <a:off x="7634288" y="551815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25620" name="AutoShape 56"/>
          <p:cNvCxnSpPr>
            <a:cxnSpLocks noChangeShapeType="1"/>
            <a:stCxn id="25606" idx="4"/>
            <a:endCxn id="25607" idx="0"/>
          </p:cNvCxnSpPr>
          <p:nvPr/>
        </p:nvCxnSpPr>
        <p:spPr bwMode="auto">
          <a:xfrm flipH="1">
            <a:off x="5797550" y="3330575"/>
            <a:ext cx="533400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21" name="AutoShape 57"/>
          <p:cNvCxnSpPr>
            <a:cxnSpLocks noChangeShapeType="1"/>
            <a:stCxn id="25607" idx="4"/>
            <a:endCxn id="25613" idx="0"/>
          </p:cNvCxnSpPr>
          <p:nvPr/>
        </p:nvCxnSpPr>
        <p:spPr bwMode="auto">
          <a:xfrm flipH="1">
            <a:off x="5643563" y="3940175"/>
            <a:ext cx="153987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22" name="AutoShape 58"/>
          <p:cNvCxnSpPr>
            <a:cxnSpLocks noChangeShapeType="1"/>
            <a:stCxn id="25607" idx="4"/>
            <a:endCxn id="25614" idx="0"/>
          </p:cNvCxnSpPr>
          <p:nvPr/>
        </p:nvCxnSpPr>
        <p:spPr bwMode="auto">
          <a:xfrm>
            <a:off x="5797550" y="3940175"/>
            <a:ext cx="150813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23" name="AutoShape 59"/>
          <p:cNvCxnSpPr>
            <a:cxnSpLocks noChangeShapeType="1"/>
            <a:stCxn id="25606" idx="4"/>
            <a:endCxn id="25612" idx="0"/>
          </p:cNvCxnSpPr>
          <p:nvPr/>
        </p:nvCxnSpPr>
        <p:spPr bwMode="auto">
          <a:xfrm>
            <a:off x="6330950" y="3330575"/>
            <a:ext cx="609600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24" name="AutoShape 60"/>
          <p:cNvCxnSpPr>
            <a:cxnSpLocks noChangeShapeType="1"/>
            <a:stCxn id="25608" idx="0"/>
            <a:endCxn id="25612" idx="4"/>
          </p:cNvCxnSpPr>
          <p:nvPr/>
        </p:nvCxnSpPr>
        <p:spPr bwMode="auto">
          <a:xfrm flipH="1" flipV="1">
            <a:off x="6940550" y="3940175"/>
            <a:ext cx="396875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25" name="AutoShape 61"/>
          <p:cNvCxnSpPr>
            <a:cxnSpLocks noChangeShapeType="1"/>
            <a:stCxn id="25608" idx="4"/>
            <a:endCxn id="25610" idx="0"/>
          </p:cNvCxnSpPr>
          <p:nvPr/>
        </p:nvCxnSpPr>
        <p:spPr bwMode="auto">
          <a:xfrm>
            <a:off x="7337425" y="4625975"/>
            <a:ext cx="203200" cy="2698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26" name="AutoShape 62"/>
          <p:cNvCxnSpPr>
            <a:cxnSpLocks noChangeShapeType="1"/>
            <a:stCxn id="25609" idx="4"/>
            <a:endCxn id="25611" idx="0"/>
          </p:cNvCxnSpPr>
          <p:nvPr/>
        </p:nvCxnSpPr>
        <p:spPr bwMode="auto">
          <a:xfrm flipH="1">
            <a:off x="6178550" y="4625975"/>
            <a:ext cx="352425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27" name="AutoShape 63"/>
          <p:cNvCxnSpPr>
            <a:cxnSpLocks noChangeShapeType="1"/>
            <a:stCxn id="25611" idx="4"/>
            <a:endCxn id="25615" idx="0"/>
          </p:cNvCxnSpPr>
          <p:nvPr/>
        </p:nvCxnSpPr>
        <p:spPr bwMode="auto">
          <a:xfrm flipH="1">
            <a:off x="6034088" y="5311775"/>
            <a:ext cx="1444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28" name="AutoShape 64"/>
          <p:cNvCxnSpPr>
            <a:cxnSpLocks noChangeShapeType="1"/>
            <a:stCxn id="25611" idx="4"/>
            <a:endCxn id="25616" idx="0"/>
          </p:cNvCxnSpPr>
          <p:nvPr/>
        </p:nvCxnSpPr>
        <p:spPr bwMode="auto">
          <a:xfrm>
            <a:off x="6178550" y="5311775"/>
            <a:ext cx="1603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29" name="AutoShape 65"/>
          <p:cNvCxnSpPr>
            <a:cxnSpLocks noChangeShapeType="1"/>
            <a:stCxn id="25609" idx="4"/>
            <a:endCxn id="25634" idx="0"/>
          </p:cNvCxnSpPr>
          <p:nvPr/>
        </p:nvCxnSpPr>
        <p:spPr bwMode="auto">
          <a:xfrm>
            <a:off x="6530975" y="4625975"/>
            <a:ext cx="19685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30" name="AutoShape 66"/>
          <p:cNvCxnSpPr>
            <a:cxnSpLocks noChangeShapeType="1"/>
            <a:stCxn id="25608" idx="4"/>
            <a:endCxn id="25617" idx="0"/>
          </p:cNvCxnSpPr>
          <p:nvPr/>
        </p:nvCxnSpPr>
        <p:spPr bwMode="auto">
          <a:xfrm flipH="1">
            <a:off x="7100888" y="4625975"/>
            <a:ext cx="236537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31" name="AutoShape 67"/>
          <p:cNvCxnSpPr>
            <a:cxnSpLocks noChangeShapeType="1"/>
            <a:stCxn id="25609" idx="0"/>
            <a:endCxn id="25612" idx="4"/>
          </p:cNvCxnSpPr>
          <p:nvPr/>
        </p:nvCxnSpPr>
        <p:spPr bwMode="auto">
          <a:xfrm flipV="1">
            <a:off x="6530975" y="3940175"/>
            <a:ext cx="409575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32" name="AutoShape 68"/>
          <p:cNvCxnSpPr>
            <a:cxnSpLocks noChangeShapeType="1"/>
            <a:stCxn id="25610" idx="4"/>
            <a:endCxn id="25618" idx="0"/>
          </p:cNvCxnSpPr>
          <p:nvPr/>
        </p:nvCxnSpPr>
        <p:spPr bwMode="auto">
          <a:xfrm flipH="1">
            <a:off x="7405688" y="5299075"/>
            <a:ext cx="134937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33" name="AutoShape 69"/>
          <p:cNvCxnSpPr>
            <a:cxnSpLocks noChangeShapeType="1"/>
            <a:stCxn id="25610" idx="4"/>
            <a:endCxn id="25619" idx="0"/>
          </p:cNvCxnSpPr>
          <p:nvPr/>
        </p:nvCxnSpPr>
        <p:spPr bwMode="auto">
          <a:xfrm>
            <a:off x="7540625" y="5299075"/>
            <a:ext cx="169863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634" name="Oval 70"/>
          <p:cNvSpPr>
            <a:spLocks noChangeArrowheads="1"/>
          </p:cNvSpPr>
          <p:nvPr/>
        </p:nvSpPr>
        <p:spPr bwMode="auto">
          <a:xfrm>
            <a:off x="6503988" y="490855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54</a:t>
            </a:r>
          </a:p>
        </p:txBody>
      </p:sp>
      <p:sp>
        <p:nvSpPr>
          <p:cNvPr id="25635" name="Rectangle 71"/>
          <p:cNvSpPr>
            <a:spLocks noChangeArrowheads="1"/>
          </p:cNvSpPr>
          <p:nvPr/>
        </p:nvSpPr>
        <p:spPr bwMode="auto">
          <a:xfrm>
            <a:off x="6507163" y="553085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36" name="Rectangle 72"/>
          <p:cNvSpPr>
            <a:spLocks noChangeArrowheads="1"/>
          </p:cNvSpPr>
          <p:nvPr/>
        </p:nvSpPr>
        <p:spPr bwMode="auto">
          <a:xfrm>
            <a:off x="6811963" y="553085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25637" name="AutoShape 73"/>
          <p:cNvCxnSpPr>
            <a:cxnSpLocks noChangeShapeType="1"/>
            <a:stCxn id="25634" idx="4"/>
            <a:endCxn id="25635" idx="0"/>
          </p:cNvCxnSpPr>
          <p:nvPr/>
        </p:nvCxnSpPr>
        <p:spPr bwMode="auto">
          <a:xfrm flipH="1">
            <a:off x="6583363" y="5311775"/>
            <a:ext cx="1444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38" name="AutoShape 74"/>
          <p:cNvCxnSpPr>
            <a:cxnSpLocks noChangeShapeType="1"/>
            <a:stCxn id="25634" idx="4"/>
            <a:endCxn id="25636" idx="0"/>
          </p:cNvCxnSpPr>
          <p:nvPr/>
        </p:nvCxnSpPr>
        <p:spPr bwMode="auto">
          <a:xfrm>
            <a:off x="6727825" y="5311775"/>
            <a:ext cx="1603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639" name="Text Box 83"/>
          <p:cNvSpPr txBox="1">
            <a:spLocks noChangeArrowheads="1"/>
          </p:cNvSpPr>
          <p:nvPr/>
        </p:nvSpPr>
        <p:spPr bwMode="auto">
          <a:xfrm>
            <a:off x="2752725" y="5911850"/>
            <a:ext cx="1887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600">
                <a:latin typeface="Times New Roman" charset="0"/>
              </a:rPr>
              <a:t>before deletion of 32</a:t>
            </a:r>
          </a:p>
        </p:txBody>
      </p:sp>
      <p:sp>
        <p:nvSpPr>
          <p:cNvPr id="25640" name="Text Box 84"/>
          <p:cNvSpPr txBox="1">
            <a:spLocks noChangeArrowheads="1"/>
          </p:cNvSpPr>
          <p:nvPr/>
        </p:nvSpPr>
        <p:spPr bwMode="auto">
          <a:xfrm>
            <a:off x="6045200" y="5911850"/>
            <a:ext cx="1266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600">
                <a:latin typeface="Times New Roman" charset="0"/>
              </a:rPr>
              <a:t>after deletion</a:t>
            </a:r>
          </a:p>
        </p:txBody>
      </p:sp>
      <p:sp>
        <p:nvSpPr>
          <p:cNvPr id="25641" name="Line 85"/>
          <p:cNvSpPr>
            <a:spLocks noChangeShapeType="1"/>
          </p:cNvSpPr>
          <p:nvPr/>
        </p:nvSpPr>
        <p:spPr bwMode="auto">
          <a:xfrm>
            <a:off x="4572000" y="33528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AVL Trees</a:t>
            </a:r>
          </a:p>
        </p:txBody>
      </p:sp>
      <p:sp>
        <p:nvSpPr>
          <p:cNvPr id="2662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D23CE2B-D530-BC4B-80C1-08B7BF631B01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26627" name="AutoShape 85"/>
          <p:cNvSpPr>
            <a:spLocks noChangeArrowheads="1"/>
          </p:cNvSpPr>
          <p:nvPr/>
        </p:nvSpPr>
        <p:spPr bwMode="auto">
          <a:xfrm>
            <a:off x="7315200" y="4483100"/>
            <a:ext cx="838200" cy="990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AutoShape 87"/>
          <p:cNvSpPr>
            <a:spLocks noChangeArrowheads="1"/>
          </p:cNvSpPr>
          <p:nvPr/>
        </p:nvSpPr>
        <p:spPr bwMode="auto">
          <a:xfrm>
            <a:off x="7086600" y="4483100"/>
            <a:ext cx="457200" cy="3810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AutoShape 88"/>
          <p:cNvSpPr>
            <a:spLocks noChangeArrowheads="1"/>
          </p:cNvSpPr>
          <p:nvPr/>
        </p:nvSpPr>
        <p:spPr bwMode="auto">
          <a:xfrm>
            <a:off x="6096000" y="4559300"/>
            <a:ext cx="1295400" cy="14478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AutoShape 86"/>
          <p:cNvSpPr>
            <a:spLocks noChangeArrowheads="1"/>
          </p:cNvSpPr>
          <p:nvPr/>
        </p:nvSpPr>
        <p:spPr bwMode="auto">
          <a:xfrm>
            <a:off x="5410200" y="4483100"/>
            <a:ext cx="838200" cy="990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AutoShape 84"/>
          <p:cNvSpPr>
            <a:spLocks noChangeArrowheads="1"/>
          </p:cNvSpPr>
          <p:nvPr/>
        </p:nvSpPr>
        <p:spPr bwMode="auto">
          <a:xfrm>
            <a:off x="3200400" y="5245100"/>
            <a:ext cx="914400" cy="990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AutoShape 83"/>
          <p:cNvSpPr>
            <a:spLocks noChangeArrowheads="1"/>
          </p:cNvSpPr>
          <p:nvPr/>
        </p:nvSpPr>
        <p:spPr bwMode="auto">
          <a:xfrm>
            <a:off x="2971800" y="5245100"/>
            <a:ext cx="457200" cy="3810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AutoShape 82"/>
          <p:cNvSpPr>
            <a:spLocks noChangeArrowheads="1"/>
          </p:cNvSpPr>
          <p:nvPr/>
        </p:nvSpPr>
        <p:spPr bwMode="auto">
          <a:xfrm>
            <a:off x="1828800" y="4787900"/>
            <a:ext cx="1295400" cy="14478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AutoShape 81"/>
          <p:cNvSpPr>
            <a:spLocks noChangeArrowheads="1"/>
          </p:cNvSpPr>
          <p:nvPr/>
        </p:nvSpPr>
        <p:spPr bwMode="auto">
          <a:xfrm>
            <a:off x="1371600" y="4025900"/>
            <a:ext cx="914400" cy="990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Rebalancing after a Removal</a:t>
            </a:r>
          </a:p>
        </p:txBody>
      </p:sp>
      <p:sp>
        <p:nvSpPr>
          <p:cNvPr id="266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524000"/>
            <a:ext cx="7696200" cy="19050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000" dirty="0">
                <a:latin typeface="Tahoma" charset="0"/>
              </a:rPr>
              <a:t>Let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z</a:t>
            </a:r>
            <a:r>
              <a:rPr lang="en-US" sz="2000" dirty="0">
                <a:latin typeface="Tahoma" charset="0"/>
              </a:rPr>
              <a:t> be the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first unbalanced</a:t>
            </a:r>
            <a:r>
              <a:rPr lang="en-US" sz="2000" dirty="0">
                <a:latin typeface="Tahoma" charset="0"/>
              </a:rPr>
              <a:t> node encountered while travelling up the tree from w. Also, let y be the child of z with the larger height, and let x be the child of y with the larger height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>
                <a:latin typeface="Tahoma" charset="0"/>
              </a:rPr>
              <a:t>We perform a </a:t>
            </a:r>
            <a:r>
              <a:rPr lang="en-US" sz="2000" dirty="0" err="1">
                <a:solidFill>
                  <a:schemeClr val="tx2"/>
                </a:solidFill>
                <a:latin typeface="Tahoma" charset="0"/>
              </a:rPr>
              <a:t>trinode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 restructuring</a:t>
            </a:r>
            <a:r>
              <a:rPr lang="en-US" sz="2000" dirty="0">
                <a:latin typeface="Tahoma" charset="0"/>
              </a:rPr>
              <a:t> to restore balance at z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>
                <a:latin typeface="Tahoma" charset="0"/>
              </a:rPr>
              <a:t>As this restructuring may upset the balance of another node higher in the tree, we must continue checking for balance until the root of T is reached</a:t>
            </a:r>
          </a:p>
        </p:txBody>
      </p:sp>
      <p:sp>
        <p:nvSpPr>
          <p:cNvPr id="26637" name="Oval 5"/>
          <p:cNvSpPr>
            <a:spLocks noChangeArrowheads="1"/>
          </p:cNvSpPr>
          <p:nvPr/>
        </p:nvSpPr>
        <p:spPr bwMode="auto">
          <a:xfrm>
            <a:off x="2170113" y="34925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44</a:t>
            </a:r>
          </a:p>
        </p:txBody>
      </p:sp>
      <p:sp>
        <p:nvSpPr>
          <p:cNvPr id="26638" name="Oval 6"/>
          <p:cNvSpPr>
            <a:spLocks noChangeArrowheads="1"/>
          </p:cNvSpPr>
          <p:nvPr/>
        </p:nvSpPr>
        <p:spPr bwMode="auto">
          <a:xfrm>
            <a:off x="1636713" y="41021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17</a:t>
            </a:r>
          </a:p>
        </p:txBody>
      </p:sp>
      <p:sp>
        <p:nvSpPr>
          <p:cNvPr id="26639" name="Oval 7"/>
          <p:cNvSpPr>
            <a:spLocks noChangeArrowheads="1"/>
          </p:cNvSpPr>
          <p:nvPr/>
        </p:nvSpPr>
        <p:spPr bwMode="auto">
          <a:xfrm>
            <a:off x="3176588" y="47879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78</a:t>
            </a:r>
          </a:p>
        </p:txBody>
      </p:sp>
      <p:sp>
        <p:nvSpPr>
          <p:cNvPr id="26640" name="Oval 8"/>
          <p:cNvSpPr>
            <a:spLocks noChangeArrowheads="1"/>
          </p:cNvSpPr>
          <p:nvPr/>
        </p:nvSpPr>
        <p:spPr bwMode="auto">
          <a:xfrm>
            <a:off x="2295525" y="47879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50</a:t>
            </a:r>
          </a:p>
        </p:txBody>
      </p:sp>
      <p:sp>
        <p:nvSpPr>
          <p:cNvPr id="26641" name="Oval 9"/>
          <p:cNvSpPr>
            <a:spLocks noChangeArrowheads="1"/>
          </p:cNvSpPr>
          <p:nvPr/>
        </p:nvSpPr>
        <p:spPr bwMode="auto">
          <a:xfrm>
            <a:off x="3379788" y="54610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88</a:t>
            </a:r>
          </a:p>
        </p:txBody>
      </p:sp>
      <p:sp>
        <p:nvSpPr>
          <p:cNvPr id="26642" name="Oval 10"/>
          <p:cNvSpPr>
            <a:spLocks noChangeArrowheads="1"/>
          </p:cNvSpPr>
          <p:nvPr/>
        </p:nvSpPr>
        <p:spPr bwMode="auto">
          <a:xfrm>
            <a:off x="2017713" y="54737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48</a:t>
            </a:r>
          </a:p>
        </p:txBody>
      </p:sp>
      <p:sp>
        <p:nvSpPr>
          <p:cNvPr id="26643" name="Oval 11"/>
          <p:cNvSpPr>
            <a:spLocks noChangeArrowheads="1"/>
          </p:cNvSpPr>
          <p:nvPr/>
        </p:nvSpPr>
        <p:spPr bwMode="auto">
          <a:xfrm>
            <a:off x="2779713" y="41021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62</a:t>
            </a:r>
          </a:p>
        </p:txBody>
      </p:sp>
      <p:sp>
        <p:nvSpPr>
          <p:cNvPr id="26644" name="Rectangle 12"/>
          <p:cNvSpPr>
            <a:spLocks noChangeArrowheads="1"/>
          </p:cNvSpPr>
          <p:nvPr/>
        </p:nvSpPr>
        <p:spPr bwMode="auto">
          <a:xfrm>
            <a:off x="1630363" y="4724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45" name="Rectangle 13"/>
          <p:cNvSpPr>
            <a:spLocks noChangeArrowheads="1"/>
          </p:cNvSpPr>
          <p:nvPr/>
        </p:nvSpPr>
        <p:spPr bwMode="auto">
          <a:xfrm>
            <a:off x="1935163" y="4724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46" name="Rectangle 14"/>
          <p:cNvSpPr>
            <a:spLocks noChangeArrowheads="1"/>
          </p:cNvSpPr>
          <p:nvPr/>
        </p:nvSpPr>
        <p:spPr bwMode="auto">
          <a:xfrm>
            <a:off x="2020888" y="6096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47" name="Rectangle 15"/>
          <p:cNvSpPr>
            <a:spLocks noChangeArrowheads="1"/>
          </p:cNvSpPr>
          <p:nvPr/>
        </p:nvSpPr>
        <p:spPr bwMode="auto">
          <a:xfrm>
            <a:off x="2325688" y="6096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48" name="Rectangle 16"/>
          <p:cNvSpPr>
            <a:spLocks noChangeArrowheads="1"/>
          </p:cNvSpPr>
          <p:nvPr/>
        </p:nvSpPr>
        <p:spPr bwMode="auto">
          <a:xfrm>
            <a:off x="3087688" y="54737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49" name="Rectangle 17"/>
          <p:cNvSpPr>
            <a:spLocks noChangeArrowheads="1"/>
          </p:cNvSpPr>
          <p:nvPr/>
        </p:nvSpPr>
        <p:spPr bwMode="auto">
          <a:xfrm>
            <a:off x="3392488" y="60833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50" name="Rectangle 18"/>
          <p:cNvSpPr>
            <a:spLocks noChangeArrowheads="1"/>
          </p:cNvSpPr>
          <p:nvPr/>
        </p:nvSpPr>
        <p:spPr bwMode="auto">
          <a:xfrm>
            <a:off x="3697288" y="60833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26651" name="AutoShape 19"/>
          <p:cNvCxnSpPr>
            <a:cxnSpLocks noChangeShapeType="1"/>
            <a:stCxn id="26637" idx="4"/>
            <a:endCxn id="26638" idx="0"/>
          </p:cNvCxnSpPr>
          <p:nvPr/>
        </p:nvCxnSpPr>
        <p:spPr bwMode="auto">
          <a:xfrm flipH="1">
            <a:off x="1860550" y="3895725"/>
            <a:ext cx="533400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52" name="AutoShape 20"/>
          <p:cNvCxnSpPr>
            <a:cxnSpLocks noChangeShapeType="1"/>
            <a:stCxn id="26638" idx="4"/>
            <a:endCxn id="26644" idx="0"/>
          </p:cNvCxnSpPr>
          <p:nvPr/>
        </p:nvCxnSpPr>
        <p:spPr bwMode="auto">
          <a:xfrm flipH="1">
            <a:off x="1706563" y="4505325"/>
            <a:ext cx="153987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53" name="AutoShape 21"/>
          <p:cNvCxnSpPr>
            <a:cxnSpLocks noChangeShapeType="1"/>
            <a:stCxn id="26638" idx="4"/>
            <a:endCxn id="26645" idx="0"/>
          </p:cNvCxnSpPr>
          <p:nvPr/>
        </p:nvCxnSpPr>
        <p:spPr bwMode="auto">
          <a:xfrm>
            <a:off x="1860550" y="4505325"/>
            <a:ext cx="150813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54" name="AutoShape 22"/>
          <p:cNvCxnSpPr>
            <a:cxnSpLocks noChangeShapeType="1"/>
            <a:stCxn id="26637" idx="4"/>
            <a:endCxn id="26643" idx="0"/>
          </p:cNvCxnSpPr>
          <p:nvPr/>
        </p:nvCxnSpPr>
        <p:spPr bwMode="auto">
          <a:xfrm>
            <a:off x="2393950" y="3895725"/>
            <a:ext cx="609600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55" name="AutoShape 23"/>
          <p:cNvCxnSpPr>
            <a:cxnSpLocks noChangeShapeType="1"/>
            <a:stCxn id="26639" idx="0"/>
            <a:endCxn id="26643" idx="4"/>
          </p:cNvCxnSpPr>
          <p:nvPr/>
        </p:nvCxnSpPr>
        <p:spPr bwMode="auto">
          <a:xfrm flipH="1" flipV="1">
            <a:off x="3003550" y="4505325"/>
            <a:ext cx="396875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56" name="AutoShape 24"/>
          <p:cNvCxnSpPr>
            <a:cxnSpLocks noChangeShapeType="1"/>
            <a:stCxn id="26639" idx="4"/>
            <a:endCxn id="26641" idx="0"/>
          </p:cNvCxnSpPr>
          <p:nvPr/>
        </p:nvCxnSpPr>
        <p:spPr bwMode="auto">
          <a:xfrm>
            <a:off x="3400425" y="5191125"/>
            <a:ext cx="203200" cy="2698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57" name="AutoShape 25"/>
          <p:cNvCxnSpPr>
            <a:cxnSpLocks noChangeShapeType="1"/>
            <a:stCxn id="26640" idx="4"/>
            <a:endCxn id="26642" idx="0"/>
          </p:cNvCxnSpPr>
          <p:nvPr/>
        </p:nvCxnSpPr>
        <p:spPr bwMode="auto">
          <a:xfrm flipH="1">
            <a:off x="2241551" y="5191125"/>
            <a:ext cx="277812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58" name="AutoShape 26"/>
          <p:cNvCxnSpPr>
            <a:cxnSpLocks noChangeShapeType="1"/>
            <a:stCxn id="26642" idx="4"/>
            <a:endCxn id="26646" idx="0"/>
          </p:cNvCxnSpPr>
          <p:nvPr/>
        </p:nvCxnSpPr>
        <p:spPr bwMode="auto">
          <a:xfrm flipH="1">
            <a:off x="2097088" y="5876925"/>
            <a:ext cx="1444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59" name="AutoShape 27"/>
          <p:cNvCxnSpPr>
            <a:cxnSpLocks noChangeShapeType="1"/>
            <a:stCxn id="26642" idx="4"/>
            <a:endCxn id="26647" idx="0"/>
          </p:cNvCxnSpPr>
          <p:nvPr/>
        </p:nvCxnSpPr>
        <p:spPr bwMode="auto">
          <a:xfrm>
            <a:off x="2241550" y="5876925"/>
            <a:ext cx="1603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60" name="AutoShape 28"/>
          <p:cNvCxnSpPr>
            <a:cxnSpLocks noChangeShapeType="1"/>
            <a:stCxn id="26640" idx="4"/>
            <a:endCxn id="26665" idx="0"/>
          </p:cNvCxnSpPr>
          <p:nvPr/>
        </p:nvCxnSpPr>
        <p:spPr bwMode="auto">
          <a:xfrm>
            <a:off x="2519363" y="5191125"/>
            <a:ext cx="271463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61" name="AutoShape 29"/>
          <p:cNvCxnSpPr>
            <a:cxnSpLocks noChangeShapeType="1"/>
            <a:stCxn id="26639" idx="4"/>
            <a:endCxn id="26648" idx="0"/>
          </p:cNvCxnSpPr>
          <p:nvPr/>
        </p:nvCxnSpPr>
        <p:spPr bwMode="auto">
          <a:xfrm flipH="1">
            <a:off x="3163888" y="5191125"/>
            <a:ext cx="236537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62" name="AutoShape 30"/>
          <p:cNvCxnSpPr>
            <a:cxnSpLocks noChangeShapeType="1"/>
            <a:stCxn id="26640" idx="0"/>
            <a:endCxn id="26643" idx="4"/>
          </p:cNvCxnSpPr>
          <p:nvPr/>
        </p:nvCxnSpPr>
        <p:spPr bwMode="auto">
          <a:xfrm flipV="1">
            <a:off x="2519363" y="4505325"/>
            <a:ext cx="484188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63" name="AutoShape 31"/>
          <p:cNvCxnSpPr>
            <a:cxnSpLocks noChangeShapeType="1"/>
            <a:stCxn id="26641" idx="4"/>
            <a:endCxn id="26649" idx="0"/>
          </p:cNvCxnSpPr>
          <p:nvPr/>
        </p:nvCxnSpPr>
        <p:spPr bwMode="auto">
          <a:xfrm flipH="1">
            <a:off x="3468688" y="5864225"/>
            <a:ext cx="134937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64" name="AutoShape 32"/>
          <p:cNvCxnSpPr>
            <a:cxnSpLocks noChangeShapeType="1"/>
            <a:stCxn id="26641" idx="4"/>
            <a:endCxn id="26650" idx="0"/>
          </p:cNvCxnSpPr>
          <p:nvPr/>
        </p:nvCxnSpPr>
        <p:spPr bwMode="auto">
          <a:xfrm>
            <a:off x="3603625" y="5864225"/>
            <a:ext cx="169863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665" name="Oval 33"/>
          <p:cNvSpPr>
            <a:spLocks noChangeArrowheads="1"/>
          </p:cNvSpPr>
          <p:nvPr/>
        </p:nvSpPr>
        <p:spPr bwMode="auto">
          <a:xfrm>
            <a:off x="2566988" y="54737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54</a:t>
            </a:r>
          </a:p>
        </p:txBody>
      </p:sp>
      <p:sp>
        <p:nvSpPr>
          <p:cNvPr id="26666" name="Rectangle 34"/>
          <p:cNvSpPr>
            <a:spLocks noChangeArrowheads="1"/>
          </p:cNvSpPr>
          <p:nvPr/>
        </p:nvSpPr>
        <p:spPr bwMode="auto">
          <a:xfrm>
            <a:off x="2570163" y="6096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67" name="Rectangle 35"/>
          <p:cNvSpPr>
            <a:spLocks noChangeArrowheads="1"/>
          </p:cNvSpPr>
          <p:nvPr/>
        </p:nvSpPr>
        <p:spPr bwMode="auto">
          <a:xfrm>
            <a:off x="2874963" y="6096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26668" name="AutoShape 36"/>
          <p:cNvCxnSpPr>
            <a:cxnSpLocks noChangeShapeType="1"/>
            <a:stCxn id="26665" idx="4"/>
            <a:endCxn id="26666" idx="0"/>
          </p:cNvCxnSpPr>
          <p:nvPr/>
        </p:nvCxnSpPr>
        <p:spPr bwMode="auto">
          <a:xfrm flipH="1">
            <a:off x="2646363" y="5876925"/>
            <a:ext cx="1444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69" name="AutoShape 37"/>
          <p:cNvCxnSpPr>
            <a:cxnSpLocks noChangeShapeType="1"/>
            <a:stCxn id="26665" idx="4"/>
            <a:endCxn id="26667" idx="0"/>
          </p:cNvCxnSpPr>
          <p:nvPr/>
        </p:nvCxnSpPr>
        <p:spPr bwMode="auto">
          <a:xfrm>
            <a:off x="2790825" y="5876925"/>
            <a:ext cx="1603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670" name="Text Box 38"/>
          <p:cNvSpPr txBox="1">
            <a:spLocks noChangeArrowheads="1"/>
          </p:cNvSpPr>
          <p:nvPr/>
        </p:nvSpPr>
        <p:spPr bwMode="auto">
          <a:xfrm>
            <a:off x="1143000" y="4035425"/>
            <a:ext cx="369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w</a:t>
            </a:r>
          </a:p>
        </p:txBody>
      </p:sp>
      <p:sp>
        <p:nvSpPr>
          <p:cNvPr id="26671" name="Text Box 39"/>
          <p:cNvSpPr txBox="1">
            <a:spLocks noChangeArrowheads="1"/>
          </p:cNvSpPr>
          <p:nvPr/>
        </p:nvSpPr>
        <p:spPr bwMode="auto">
          <a:xfrm>
            <a:off x="3992563" y="4702175"/>
            <a:ext cx="571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c=x</a:t>
            </a:r>
          </a:p>
        </p:txBody>
      </p:sp>
      <p:sp>
        <p:nvSpPr>
          <p:cNvPr id="26672" name="Text Box 40"/>
          <p:cNvSpPr txBox="1">
            <a:spLocks noChangeArrowheads="1"/>
          </p:cNvSpPr>
          <p:nvPr/>
        </p:nvSpPr>
        <p:spPr bwMode="auto">
          <a:xfrm>
            <a:off x="3576638" y="4044950"/>
            <a:ext cx="585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b=y</a:t>
            </a:r>
          </a:p>
        </p:txBody>
      </p:sp>
      <p:sp>
        <p:nvSpPr>
          <p:cNvPr id="26673" name="Text Box 41"/>
          <p:cNvSpPr txBox="1">
            <a:spLocks noChangeArrowheads="1"/>
          </p:cNvSpPr>
          <p:nvPr/>
        </p:nvSpPr>
        <p:spPr bwMode="auto">
          <a:xfrm>
            <a:off x="1347788" y="3473450"/>
            <a:ext cx="557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a=z</a:t>
            </a:r>
          </a:p>
        </p:txBody>
      </p:sp>
      <p:sp>
        <p:nvSpPr>
          <p:cNvPr id="26674" name="Line 42"/>
          <p:cNvSpPr>
            <a:spLocks noChangeShapeType="1"/>
          </p:cNvSpPr>
          <p:nvPr/>
        </p:nvSpPr>
        <p:spPr bwMode="auto">
          <a:xfrm>
            <a:off x="1868488" y="3676650"/>
            <a:ext cx="3048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75" name="Line 43"/>
          <p:cNvSpPr>
            <a:spLocks noChangeShapeType="1"/>
          </p:cNvSpPr>
          <p:nvPr/>
        </p:nvSpPr>
        <p:spPr bwMode="auto">
          <a:xfrm flipV="1">
            <a:off x="1400175" y="4295775"/>
            <a:ext cx="2286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76" name="Line 44"/>
          <p:cNvSpPr>
            <a:spLocks noChangeShapeType="1"/>
          </p:cNvSpPr>
          <p:nvPr/>
        </p:nvSpPr>
        <p:spPr bwMode="auto">
          <a:xfrm flipH="1">
            <a:off x="3240088" y="4305300"/>
            <a:ext cx="381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77" name="Line 45"/>
          <p:cNvSpPr>
            <a:spLocks noChangeShapeType="1"/>
          </p:cNvSpPr>
          <p:nvPr/>
        </p:nvSpPr>
        <p:spPr bwMode="auto">
          <a:xfrm flipH="1">
            <a:off x="3649663" y="4962525"/>
            <a:ext cx="381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78" name="Oval 47"/>
          <p:cNvSpPr>
            <a:spLocks noChangeArrowheads="1"/>
          </p:cNvSpPr>
          <p:nvPr/>
        </p:nvSpPr>
        <p:spPr bwMode="auto">
          <a:xfrm>
            <a:off x="6102350" y="39370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44</a:t>
            </a:r>
          </a:p>
        </p:txBody>
      </p:sp>
      <p:sp>
        <p:nvSpPr>
          <p:cNvPr id="26679" name="Oval 48"/>
          <p:cNvSpPr>
            <a:spLocks noChangeArrowheads="1"/>
          </p:cNvSpPr>
          <p:nvPr/>
        </p:nvSpPr>
        <p:spPr bwMode="auto">
          <a:xfrm>
            <a:off x="5645150" y="46228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17</a:t>
            </a:r>
          </a:p>
        </p:txBody>
      </p:sp>
      <p:sp>
        <p:nvSpPr>
          <p:cNvPr id="26680" name="Oval 49"/>
          <p:cNvSpPr>
            <a:spLocks noChangeArrowheads="1"/>
          </p:cNvSpPr>
          <p:nvPr/>
        </p:nvSpPr>
        <p:spPr bwMode="auto">
          <a:xfrm>
            <a:off x="7321550" y="39497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78</a:t>
            </a:r>
          </a:p>
        </p:txBody>
      </p:sp>
      <p:sp>
        <p:nvSpPr>
          <p:cNvPr id="26681" name="Oval 50"/>
          <p:cNvSpPr>
            <a:spLocks noChangeArrowheads="1"/>
          </p:cNvSpPr>
          <p:nvPr/>
        </p:nvSpPr>
        <p:spPr bwMode="auto">
          <a:xfrm>
            <a:off x="6553200" y="46228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50</a:t>
            </a:r>
          </a:p>
        </p:txBody>
      </p:sp>
      <p:sp>
        <p:nvSpPr>
          <p:cNvPr id="26682" name="Oval 51"/>
          <p:cNvSpPr>
            <a:spLocks noChangeArrowheads="1"/>
          </p:cNvSpPr>
          <p:nvPr/>
        </p:nvSpPr>
        <p:spPr bwMode="auto">
          <a:xfrm>
            <a:off x="7524750" y="46228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88</a:t>
            </a:r>
          </a:p>
        </p:txBody>
      </p:sp>
      <p:sp>
        <p:nvSpPr>
          <p:cNvPr id="26683" name="Oval 52"/>
          <p:cNvSpPr>
            <a:spLocks noChangeArrowheads="1"/>
          </p:cNvSpPr>
          <p:nvPr/>
        </p:nvSpPr>
        <p:spPr bwMode="auto">
          <a:xfrm>
            <a:off x="6240463" y="53086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48</a:t>
            </a:r>
          </a:p>
        </p:txBody>
      </p:sp>
      <p:sp>
        <p:nvSpPr>
          <p:cNvPr id="26684" name="Oval 53"/>
          <p:cNvSpPr>
            <a:spLocks noChangeArrowheads="1"/>
          </p:cNvSpPr>
          <p:nvPr/>
        </p:nvSpPr>
        <p:spPr bwMode="auto">
          <a:xfrm>
            <a:off x="6696075" y="33401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62</a:t>
            </a:r>
          </a:p>
        </p:txBody>
      </p:sp>
      <p:sp>
        <p:nvSpPr>
          <p:cNvPr id="26685" name="Rectangle 54"/>
          <p:cNvSpPr>
            <a:spLocks noChangeArrowheads="1"/>
          </p:cNvSpPr>
          <p:nvPr/>
        </p:nvSpPr>
        <p:spPr bwMode="auto">
          <a:xfrm>
            <a:off x="5638800" y="52451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86" name="Rectangle 55"/>
          <p:cNvSpPr>
            <a:spLocks noChangeArrowheads="1"/>
          </p:cNvSpPr>
          <p:nvPr/>
        </p:nvSpPr>
        <p:spPr bwMode="auto">
          <a:xfrm>
            <a:off x="5943600" y="52451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87" name="Rectangle 56"/>
          <p:cNvSpPr>
            <a:spLocks noChangeArrowheads="1"/>
          </p:cNvSpPr>
          <p:nvPr/>
        </p:nvSpPr>
        <p:spPr bwMode="auto">
          <a:xfrm>
            <a:off x="6243638" y="59309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88" name="Rectangle 57"/>
          <p:cNvSpPr>
            <a:spLocks noChangeArrowheads="1"/>
          </p:cNvSpPr>
          <p:nvPr/>
        </p:nvSpPr>
        <p:spPr bwMode="auto">
          <a:xfrm>
            <a:off x="6548438" y="59309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89" name="Rectangle 58"/>
          <p:cNvSpPr>
            <a:spLocks noChangeArrowheads="1"/>
          </p:cNvSpPr>
          <p:nvPr/>
        </p:nvSpPr>
        <p:spPr bwMode="auto">
          <a:xfrm>
            <a:off x="7232650" y="46355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90" name="Rectangle 59"/>
          <p:cNvSpPr>
            <a:spLocks noChangeArrowheads="1"/>
          </p:cNvSpPr>
          <p:nvPr/>
        </p:nvSpPr>
        <p:spPr bwMode="auto">
          <a:xfrm>
            <a:off x="7537450" y="52451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91" name="Rectangle 60"/>
          <p:cNvSpPr>
            <a:spLocks noChangeArrowheads="1"/>
          </p:cNvSpPr>
          <p:nvPr/>
        </p:nvSpPr>
        <p:spPr bwMode="auto">
          <a:xfrm>
            <a:off x="7842250" y="52451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26692" name="AutoShape 61"/>
          <p:cNvCxnSpPr>
            <a:cxnSpLocks noChangeShapeType="1"/>
            <a:stCxn id="26678" idx="4"/>
            <a:endCxn id="26679" idx="0"/>
          </p:cNvCxnSpPr>
          <p:nvPr/>
        </p:nvCxnSpPr>
        <p:spPr bwMode="auto">
          <a:xfrm flipH="1">
            <a:off x="5868988" y="4340225"/>
            <a:ext cx="45720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93" name="AutoShape 62"/>
          <p:cNvCxnSpPr>
            <a:cxnSpLocks noChangeShapeType="1"/>
            <a:stCxn id="26679" idx="4"/>
            <a:endCxn id="26685" idx="0"/>
          </p:cNvCxnSpPr>
          <p:nvPr/>
        </p:nvCxnSpPr>
        <p:spPr bwMode="auto">
          <a:xfrm flipH="1">
            <a:off x="5715000" y="5026025"/>
            <a:ext cx="15398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94" name="AutoShape 63"/>
          <p:cNvCxnSpPr>
            <a:cxnSpLocks noChangeShapeType="1"/>
            <a:stCxn id="26679" idx="4"/>
            <a:endCxn id="26686" idx="0"/>
          </p:cNvCxnSpPr>
          <p:nvPr/>
        </p:nvCxnSpPr>
        <p:spPr bwMode="auto">
          <a:xfrm>
            <a:off x="5868988" y="5026025"/>
            <a:ext cx="15081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95" name="AutoShape 64"/>
          <p:cNvCxnSpPr>
            <a:cxnSpLocks noChangeShapeType="1"/>
            <a:stCxn id="26678" idx="0"/>
            <a:endCxn id="26684" idx="4"/>
          </p:cNvCxnSpPr>
          <p:nvPr/>
        </p:nvCxnSpPr>
        <p:spPr bwMode="auto">
          <a:xfrm flipV="1">
            <a:off x="6326188" y="3743325"/>
            <a:ext cx="593725" cy="1936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96" name="AutoShape 65"/>
          <p:cNvCxnSpPr>
            <a:cxnSpLocks noChangeShapeType="1"/>
            <a:stCxn id="26680" idx="0"/>
            <a:endCxn id="26684" idx="4"/>
          </p:cNvCxnSpPr>
          <p:nvPr/>
        </p:nvCxnSpPr>
        <p:spPr bwMode="auto">
          <a:xfrm flipH="1" flipV="1">
            <a:off x="6919913" y="3743325"/>
            <a:ext cx="625475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97" name="AutoShape 66"/>
          <p:cNvCxnSpPr>
            <a:cxnSpLocks noChangeShapeType="1"/>
            <a:stCxn id="26680" idx="4"/>
            <a:endCxn id="26682" idx="0"/>
          </p:cNvCxnSpPr>
          <p:nvPr/>
        </p:nvCxnSpPr>
        <p:spPr bwMode="auto">
          <a:xfrm>
            <a:off x="7545388" y="4352925"/>
            <a:ext cx="203200" cy="2698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98" name="AutoShape 67"/>
          <p:cNvCxnSpPr>
            <a:cxnSpLocks noChangeShapeType="1"/>
            <a:stCxn id="26681" idx="4"/>
            <a:endCxn id="26683" idx="0"/>
          </p:cNvCxnSpPr>
          <p:nvPr/>
        </p:nvCxnSpPr>
        <p:spPr bwMode="auto">
          <a:xfrm flipH="1">
            <a:off x="6464301" y="5026025"/>
            <a:ext cx="312737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99" name="AutoShape 68"/>
          <p:cNvCxnSpPr>
            <a:cxnSpLocks noChangeShapeType="1"/>
            <a:stCxn id="26683" idx="4"/>
            <a:endCxn id="26687" idx="0"/>
          </p:cNvCxnSpPr>
          <p:nvPr/>
        </p:nvCxnSpPr>
        <p:spPr bwMode="auto">
          <a:xfrm flipH="1">
            <a:off x="6319838" y="5711825"/>
            <a:ext cx="1444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00" name="AutoShape 69"/>
          <p:cNvCxnSpPr>
            <a:cxnSpLocks noChangeShapeType="1"/>
            <a:stCxn id="26683" idx="4"/>
            <a:endCxn id="26688" idx="0"/>
          </p:cNvCxnSpPr>
          <p:nvPr/>
        </p:nvCxnSpPr>
        <p:spPr bwMode="auto">
          <a:xfrm>
            <a:off x="6464300" y="5711825"/>
            <a:ext cx="1603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01" name="AutoShape 70"/>
          <p:cNvCxnSpPr>
            <a:cxnSpLocks noChangeShapeType="1"/>
            <a:stCxn id="26681" idx="4"/>
            <a:endCxn id="26706" idx="0"/>
          </p:cNvCxnSpPr>
          <p:nvPr/>
        </p:nvCxnSpPr>
        <p:spPr bwMode="auto">
          <a:xfrm>
            <a:off x="6777038" y="5026025"/>
            <a:ext cx="236538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02" name="AutoShape 71"/>
          <p:cNvCxnSpPr>
            <a:cxnSpLocks noChangeShapeType="1"/>
            <a:stCxn id="26680" idx="4"/>
            <a:endCxn id="26689" idx="0"/>
          </p:cNvCxnSpPr>
          <p:nvPr/>
        </p:nvCxnSpPr>
        <p:spPr bwMode="auto">
          <a:xfrm flipH="1">
            <a:off x="7308850" y="4352925"/>
            <a:ext cx="236538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03" name="AutoShape 72"/>
          <p:cNvCxnSpPr>
            <a:cxnSpLocks noChangeShapeType="1"/>
            <a:stCxn id="26681" idx="0"/>
            <a:endCxn id="26678" idx="4"/>
          </p:cNvCxnSpPr>
          <p:nvPr/>
        </p:nvCxnSpPr>
        <p:spPr bwMode="auto">
          <a:xfrm flipH="1" flipV="1">
            <a:off x="6326188" y="4340225"/>
            <a:ext cx="45085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04" name="AutoShape 73"/>
          <p:cNvCxnSpPr>
            <a:cxnSpLocks noChangeShapeType="1"/>
            <a:stCxn id="26682" idx="4"/>
            <a:endCxn id="26690" idx="0"/>
          </p:cNvCxnSpPr>
          <p:nvPr/>
        </p:nvCxnSpPr>
        <p:spPr bwMode="auto">
          <a:xfrm flipH="1">
            <a:off x="7613650" y="5026025"/>
            <a:ext cx="1349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05" name="AutoShape 74"/>
          <p:cNvCxnSpPr>
            <a:cxnSpLocks noChangeShapeType="1"/>
            <a:stCxn id="26682" idx="4"/>
            <a:endCxn id="26691" idx="0"/>
          </p:cNvCxnSpPr>
          <p:nvPr/>
        </p:nvCxnSpPr>
        <p:spPr bwMode="auto">
          <a:xfrm>
            <a:off x="7748588" y="5026025"/>
            <a:ext cx="1698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706" name="Oval 75"/>
          <p:cNvSpPr>
            <a:spLocks noChangeArrowheads="1"/>
          </p:cNvSpPr>
          <p:nvPr/>
        </p:nvSpPr>
        <p:spPr bwMode="auto">
          <a:xfrm>
            <a:off x="6789738" y="53086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54</a:t>
            </a:r>
          </a:p>
        </p:txBody>
      </p:sp>
      <p:sp>
        <p:nvSpPr>
          <p:cNvPr id="26707" name="Rectangle 76"/>
          <p:cNvSpPr>
            <a:spLocks noChangeArrowheads="1"/>
          </p:cNvSpPr>
          <p:nvPr/>
        </p:nvSpPr>
        <p:spPr bwMode="auto">
          <a:xfrm>
            <a:off x="6792913" y="59309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708" name="Rectangle 77"/>
          <p:cNvSpPr>
            <a:spLocks noChangeArrowheads="1"/>
          </p:cNvSpPr>
          <p:nvPr/>
        </p:nvSpPr>
        <p:spPr bwMode="auto">
          <a:xfrm>
            <a:off x="7097713" y="59309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26709" name="AutoShape 78"/>
          <p:cNvCxnSpPr>
            <a:cxnSpLocks noChangeShapeType="1"/>
            <a:stCxn id="26706" idx="4"/>
            <a:endCxn id="26707" idx="0"/>
          </p:cNvCxnSpPr>
          <p:nvPr/>
        </p:nvCxnSpPr>
        <p:spPr bwMode="auto">
          <a:xfrm flipH="1">
            <a:off x="6869113" y="5711825"/>
            <a:ext cx="1444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10" name="AutoShape 79"/>
          <p:cNvCxnSpPr>
            <a:cxnSpLocks noChangeShapeType="1"/>
            <a:stCxn id="26706" idx="4"/>
            <a:endCxn id="26708" idx="0"/>
          </p:cNvCxnSpPr>
          <p:nvPr/>
        </p:nvCxnSpPr>
        <p:spPr bwMode="auto">
          <a:xfrm>
            <a:off x="7013575" y="5711825"/>
            <a:ext cx="1603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711" name="Line 80"/>
          <p:cNvSpPr>
            <a:spLocks noChangeShapeType="1"/>
          </p:cNvSpPr>
          <p:nvPr/>
        </p:nvSpPr>
        <p:spPr bwMode="auto">
          <a:xfrm>
            <a:off x="4495800" y="45593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AVL Trees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1C37952-79FF-024C-904C-0E551F339FEE}" type="slidenum">
              <a:rPr lang="en-US" sz="1400"/>
              <a:pPr eaLnBrk="1" hangingPunct="1"/>
              <a:t>16</a:t>
            </a:fld>
            <a:endParaRPr lang="en-US" sz="1400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57150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AVL Tree Performance</a:t>
            </a:r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229600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>
                <a:latin typeface="Tahoma" charset="0"/>
              </a:rPr>
              <a:t>AVL tree storing n items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Tahoma" charset="0"/>
              </a:rPr>
              <a:t>The data structure uses O(n) space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Tahoma" charset="0"/>
              </a:rPr>
              <a:t>A single restructuring takes O(1) time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1600" dirty="0">
                <a:latin typeface="Tahoma" charset="0"/>
              </a:rPr>
              <a:t>using a linked-structure binary tree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Tahoma" charset="0"/>
              </a:rPr>
              <a:t>Searching takes O(log n) time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1600" dirty="0">
                <a:latin typeface="Tahoma" charset="0"/>
              </a:rPr>
              <a:t>height of tree is O(log n), no restructures needed</a:t>
            </a:r>
            <a:endParaRPr lang="en-US" sz="2000" dirty="0">
              <a:latin typeface="Tahoma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Tahoma" charset="0"/>
              </a:rPr>
              <a:t>Insertion takes O(log n) time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1600" dirty="0">
                <a:latin typeface="Tahoma" charset="0"/>
              </a:rPr>
              <a:t>initial find is O(log n)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1600" dirty="0">
                <a:latin typeface="Tahoma" charset="0"/>
              </a:rPr>
              <a:t>restructuring up the tree, maintaining heights is O(log n)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Tahoma" charset="0"/>
              </a:rPr>
              <a:t>Removal takes O(log n) time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1600" dirty="0">
                <a:latin typeface="Tahoma" charset="0"/>
              </a:rPr>
              <a:t>initial find is O(log n)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1600" dirty="0">
                <a:latin typeface="Tahoma" charset="0"/>
              </a:rPr>
              <a:t>restructuring up the tree, maintaining heights is O(log n)</a:t>
            </a:r>
          </a:p>
        </p:txBody>
      </p:sp>
      <p:graphicFrame>
        <p:nvGraphicFramePr>
          <p:cNvPr id="27653" name="Object 4"/>
          <p:cNvGraphicFramePr>
            <a:graphicFrameLocks noChangeAspect="1"/>
          </p:cNvGraphicFramePr>
          <p:nvPr/>
        </p:nvGraphicFramePr>
        <p:xfrm>
          <a:off x="6477000" y="228600"/>
          <a:ext cx="2352675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8" name="Clip" r:id="rId3" imgW="2352392" imgH="2088333" progId="MS_ClipArt_Gallery.2">
                  <p:embed/>
                </p:oleObj>
              </mc:Choice>
              <mc:Fallback>
                <p:oleObj name="Clip" r:id="rId3" imgW="2352392" imgH="2088333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28600"/>
                        <a:ext cx="2352675" cy="208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AVL Trees</a:t>
            </a:r>
          </a:p>
        </p:txBody>
      </p:sp>
      <p:sp>
        <p:nvSpPr>
          <p:cNvPr id="184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E9290F7-C6B0-A346-918C-CFC1EFF49AA0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AVL Tree Definition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905000"/>
            <a:ext cx="2819400" cy="41148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30000"/>
              </a:lnSpc>
            </a:pPr>
            <a:r>
              <a:rPr lang="en-US" sz="2800" dirty="0">
                <a:latin typeface="Tahoma" charset="0"/>
              </a:rPr>
              <a:t>AVL trees are balanced</a:t>
            </a:r>
          </a:p>
          <a:p>
            <a:pPr eaLnBrk="1" hangingPunct="1">
              <a:lnSpc>
                <a:spcPct val="130000"/>
              </a:lnSpc>
            </a:pPr>
            <a:r>
              <a:rPr lang="en-US" sz="2800" dirty="0">
                <a:latin typeface="Tahoma" charset="0"/>
              </a:rPr>
              <a:t>An AVL Tree is a </a:t>
            </a:r>
            <a:r>
              <a:rPr lang="en-US" sz="2800" dirty="0">
                <a:solidFill>
                  <a:schemeClr val="tx2"/>
                </a:solidFill>
                <a:latin typeface="Tahoma" charset="0"/>
              </a:rPr>
              <a:t>binary search tree</a:t>
            </a:r>
            <a:r>
              <a:rPr lang="en-US" sz="2800" dirty="0">
                <a:latin typeface="Tahoma" charset="0"/>
              </a:rPr>
              <a:t> such that for every internal node v of T, the </a:t>
            </a:r>
            <a:r>
              <a:rPr lang="en-US" sz="2800" dirty="0">
                <a:solidFill>
                  <a:schemeClr val="tx2"/>
                </a:solidFill>
                <a:latin typeface="Tahoma" charset="0"/>
              </a:rPr>
              <a:t>heights of the children of v can differ by at most 1</a:t>
            </a:r>
            <a:endParaRPr lang="en-US" sz="2400" dirty="0">
              <a:solidFill>
                <a:schemeClr val="tx2"/>
              </a:solidFill>
              <a:latin typeface="Tahoma" charset="0"/>
            </a:endParaRPr>
          </a:p>
        </p:txBody>
      </p:sp>
      <p:pic>
        <p:nvPicPr>
          <p:cNvPr id="18437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2800" y="2209800"/>
            <a:ext cx="5486400" cy="3087688"/>
          </a:xfrm>
        </p:spPr>
      </p:pic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4495800" y="5486400"/>
            <a:ext cx="4114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 dirty="0">
                <a:latin typeface="Times New Roman" charset="0"/>
              </a:rPr>
              <a:t>An example of an AVL tree where the heights are shown next to the nodes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AVL Trees</a:t>
            </a:r>
          </a:p>
        </p:txBody>
      </p:sp>
      <p:sp>
        <p:nvSpPr>
          <p:cNvPr id="1945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783E756-AB91-074B-BECB-2274FD9EC603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1945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Height of an AVL Tree</a:t>
            </a:r>
          </a:p>
        </p:txBody>
      </p:sp>
      <p:sp>
        <p:nvSpPr>
          <p:cNvPr id="19460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8305800" cy="4876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300" dirty="0">
                <a:solidFill>
                  <a:schemeClr val="tx2"/>
                </a:solidFill>
                <a:latin typeface="Tahoma" charset="0"/>
              </a:rPr>
              <a:t>Fact</a:t>
            </a:r>
            <a:r>
              <a:rPr lang="en-US" sz="2300" dirty="0">
                <a:latin typeface="Tahoma" charset="0"/>
              </a:rPr>
              <a:t>: The </a:t>
            </a:r>
            <a:r>
              <a:rPr lang="en-US" sz="2300" dirty="0">
                <a:solidFill>
                  <a:schemeClr val="tx2"/>
                </a:solidFill>
                <a:latin typeface="Tahoma" charset="0"/>
              </a:rPr>
              <a:t>height</a:t>
            </a:r>
            <a:r>
              <a:rPr lang="en-US" sz="2300" dirty="0">
                <a:latin typeface="Tahoma" charset="0"/>
              </a:rPr>
              <a:t> of an AVL tree storing n keys is O(log n).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300" dirty="0">
                <a:solidFill>
                  <a:schemeClr val="tx2"/>
                </a:solidFill>
                <a:latin typeface="Tahoma" charset="0"/>
              </a:rPr>
              <a:t>Proof (by induction)</a:t>
            </a:r>
            <a:r>
              <a:rPr lang="en-US" sz="2300" dirty="0">
                <a:latin typeface="Tahoma" charset="0"/>
              </a:rPr>
              <a:t>: Let us bound n(h): the minimum number of internal nodes of an AVL tree of height h.</a:t>
            </a:r>
          </a:p>
          <a:p>
            <a:pPr eaLnBrk="1" hangingPunct="1">
              <a:lnSpc>
                <a:spcPct val="90000"/>
              </a:lnSpc>
            </a:pPr>
            <a:r>
              <a:rPr lang="en-US" sz="2300" dirty="0">
                <a:latin typeface="Tahoma" charset="0"/>
              </a:rPr>
              <a:t>We easily see that n(1) = 1 and n(2) = 2</a:t>
            </a:r>
          </a:p>
          <a:p>
            <a:pPr eaLnBrk="1" hangingPunct="1">
              <a:lnSpc>
                <a:spcPct val="90000"/>
              </a:lnSpc>
            </a:pPr>
            <a:r>
              <a:rPr lang="en-US" sz="2300" dirty="0">
                <a:latin typeface="Tahoma" charset="0"/>
              </a:rPr>
              <a:t>For n &gt; 2, an AVL tree of height h contains the root node, one AVL </a:t>
            </a:r>
            <a:r>
              <a:rPr lang="en-US" sz="2300" dirty="0" err="1">
                <a:latin typeface="Tahoma" charset="0"/>
              </a:rPr>
              <a:t>subtree</a:t>
            </a:r>
            <a:r>
              <a:rPr lang="en-US" sz="2300" dirty="0">
                <a:latin typeface="Tahoma" charset="0"/>
              </a:rPr>
              <a:t> of height n-1 and another of height n-2.</a:t>
            </a:r>
          </a:p>
          <a:p>
            <a:pPr eaLnBrk="1" hangingPunct="1">
              <a:lnSpc>
                <a:spcPct val="90000"/>
              </a:lnSpc>
            </a:pPr>
            <a:r>
              <a:rPr lang="en-US" sz="2300" dirty="0">
                <a:latin typeface="Tahoma" charset="0"/>
              </a:rPr>
              <a:t>That is, n(h) = 1 + n(h-1) + n(h-2)</a:t>
            </a:r>
          </a:p>
          <a:p>
            <a:pPr eaLnBrk="1" hangingPunct="1">
              <a:lnSpc>
                <a:spcPct val="90000"/>
              </a:lnSpc>
            </a:pPr>
            <a:r>
              <a:rPr lang="en-US" sz="2300" dirty="0">
                <a:latin typeface="Tahoma" charset="0"/>
              </a:rPr>
              <a:t>Knowing n(h-1) &gt; n(h-2), we get n(h) &gt; 2n(h-2). So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n(h) &gt; 2n(h-2), n(h) &gt; 4n(h-4), n(h) &gt; 8n(n-6), … (by induction),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n(h) &gt; 2</a:t>
            </a:r>
            <a:r>
              <a:rPr lang="en-US" sz="2000" baseline="30000" dirty="0">
                <a:solidFill>
                  <a:schemeClr val="tx2"/>
                </a:solidFill>
                <a:latin typeface="Tahoma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n(h-2i)</a:t>
            </a: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300" dirty="0">
                <a:latin typeface="Tahoma" charset="0"/>
              </a:rPr>
              <a:t>Solving the base case we get: n(h) &gt; 2 </a:t>
            </a:r>
            <a:r>
              <a:rPr lang="en-US" sz="2300" baseline="30000" dirty="0">
                <a:latin typeface="Tahoma" charset="0"/>
              </a:rPr>
              <a:t>h/2-1</a:t>
            </a:r>
          </a:p>
          <a:p>
            <a:pPr eaLnBrk="1" hangingPunct="1">
              <a:lnSpc>
                <a:spcPct val="90000"/>
              </a:lnSpc>
            </a:pPr>
            <a:r>
              <a:rPr lang="en-US" sz="2300" dirty="0">
                <a:latin typeface="Tahoma" charset="0"/>
              </a:rPr>
              <a:t>Taking logarithms: h &lt; 2log n(h) +2</a:t>
            </a:r>
          </a:p>
          <a:p>
            <a:pPr eaLnBrk="1" hangingPunct="1">
              <a:lnSpc>
                <a:spcPct val="90000"/>
              </a:lnSpc>
            </a:pPr>
            <a:r>
              <a:rPr lang="en-US" sz="2300" dirty="0">
                <a:latin typeface="Tahoma" charset="0"/>
              </a:rPr>
              <a:t>Thus the height of an AVL tree is O(log n)</a:t>
            </a:r>
          </a:p>
          <a:p>
            <a:pPr eaLnBrk="1" hangingPunct="1">
              <a:lnSpc>
                <a:spcPct val="90000"/>
              </a:lnSpc>
            </a:pPr>
            <a:endParaRPr lang="en-US" sz="2300" dirty="0">
              <a:latin typeface="Tahoma" charset="0"/>
            </a:endParaRPr>
          </a:p>
        </p:txBody>
      </p:sp>
      <p:grpSp>
        <p:nvGrpSpPr>
          <p:cNvPr id="19461" name="Group 1052"/>
          <p:cNvGrpSpPr>
            <a:grpSpLocks/>
          </p:cNvGrpSpPr>
          <p:nvPr/>
        </p:nvGrpSpPr>
        <p:grpSpPr bwMode="auto">
          <a:xfrm>
            <a:off x="6629400" y="76200"/>
            <a:ext cx="2360613" cy="1371600"/>
            <a:chOff x="3984" y="144"/>
            <a:chExt cx="1487" cy="864"/>
          </a:xfrm>
        </p:grpSpPr>
        <p:sp>
          <p:nvSpPr>
            <p:cNvPr id="19462" name="Oval 1033"/>
            <p:cNvSpPr>
              <a:spLocks noChangeArrowheads="1"/>
            </p:cNvSpPr>
            <p:nvPr/>
          </p:nvSpPr>
          <p:spPr bwMode="auto">
            <a:xfrm>
              <a:off x="4545" y="254"/>
              <a:ext cx="156" cy="16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6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3</a:t>
              </a:r>
            </a:p>
          </p:txBody>
        </p:sp>
        <p:sp>
          <p:nvSpPr>
            <p:cNvPr id="19463" name="Rectangle 1034"/>
            <p:cNvSpPr>
              <a:spLocks noChangeAspect="1" noChangeArrowheads="1"/>
            </p:cNvSpPr>
            <p:nvPr/>
          </p:nvSpPr>
          <p:spPr bwMode="auto">
            <a:xfrm>
              <a:off x="4368" y="549"/>
              <a:ext cx="112" cy="118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cxnSp>
          <p:nvCxnSpPr>
            <p:cNvPr id="19464" name="AutoShape 1035"/>
            <p:cNvCxnSpPr>
              <a:cxnSpLocks noChangeShapeType="1"/>
              <a:stCxn id="19463" idx="0"/>
              <a:endCxn id="19462" idx="3"/>
            </p:cNvCxnSpPr>
            <p:nvPr/>
          </p:nvCxnSpPr>
          <p:spPr bwMode="auto">
            <a:xfrm flipV="1">
              <a:off x="4424" y="399"/>
              <a:ext cx="145" cy="14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65" name="Oval 1041"/>
            <p:cNvSpPr>
              <a:spLocks noChangeArrowheads="1"/>
            </p:cNvSpPr>
            <p:nvPr/>
          </p:nvSpPr>
          <p:spPr bwMode="auto">
            <a:xfrm>
              <a:off x="4749" y="547"/>
              <a:ext cx="155" cy="16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6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4</a:t>
              </a:r>
            </a:p>
          </p:txBody>
        </p:sp>
        <p:sp>
          <p:nvSpPr>
            <p:cNvPr id="19466" name="Rectangle 1042"/>
            <p:cNvSpPr>
              <a:spLocks noChangeAspect="1" noChangeArrowheads="1"/>
            </p:cNvSpPr>
            <p:nvPr/>
          </p:nvSpPr>
          <p:spPr bwMode="auto">
            <a:xfrm>
              <a:off x="4628" y="842"/>
              <a:ext cx="112" cy="118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9467" name="Rectangle 1043"/>
            <p:cNvSpPr>
              <a:spLocks noChangeAspect="1" noChangeArrowheads="1"/>
            </p:cNvSpPr>
            <p:nvPr/>
          </p:nvSpPr>
          <p:spPr bwMode="auto">
            <a:xfrm>
              <a:off x="4942" y="842"/>
              <a:ext cx="112" cy="118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cxnSp>
          <p:nvCxnSpPr>
            <p:cNvPr id="19468" name="AutoShape 1044"/>
            <p:cNvCxnSpPr>
              <a:cxnSpLocks noChangeShapeType="1"/>
              <a:stCxn id="19467" idx="0"/>
              <a:endCxn id="19465" idx="5"/>
            </p:cNvCxnSpPr>
            <p:nvPr/>
          </p:nvCxnSpPr>
          <p:spPr bwMode="auto">
            <a:xfrm flipH="1" flipV="1">
              <a:off x="4882" y="692"/>
              <a:ext cx="116" cy="14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69" name="AutoShape 1045"/>
            <p:cNvCxnSpPr>
              <a:cxnSpLocks noChangeShapeType="1"/>
              <a:stCxn id="19466" idx="0"/>
              <a:endCxn id="19465" idx="3"/>
            </p:cNvCxnSpPr>
            <p:nvPr/>
          </p:nvCxnSpPr>
          <p:spPr bwMode="auto">
            <a:xfrm flipV="1">
              <a:off x="4684" y="692"/>
              <a:ext cx="87" cy="14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0" name="AutoShape 1046"/>
            <p:cNvCxnSpPr>
              <a:cxnSpLocks noChangeShapeType="1"/>
              <a:stCxn id="19465" idx="0"/>
              <a:endCxn id="19462" idx="5"/>
            </p:cNvCxnSpPr>
            <p:nvPr/>
          </p:nvCxnSpPr>
          <p:spPr bwMode="auto">
            <a:xfrm flipH="1" flipV="1">
              <a:off x="4678" y="399"/>
              <a:ext cx="149" cy="143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71" name="Text Box 1048"/>
            <p:cNvSpPr txBox="1">
              <a:spLocks noChangeArrowheads="1"/>
            </p:cNvSpPr>
            <p:nvPr/>
          </p:nvSpPr>
          <p:spPr bwMode="auto">
            <a:xfrm>
              <a:off x="4944" y="480"/>
              <a:ext cx="52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1">
                  <a:solidFill>
                    <a:schemeClr val="tx2"/>
                  </a:solidFill>
                </a:rPr>
                <a:t>n(1)</a:t>
              </a:r>
              <a:endParaRPr lang="en-US" sz="1600" b="1" i="1">
                <a:solidFill>
                  <a:schemeClr val="tx2"/>
                </a:solidFill>
              </a:endParaRPr>
            </a:p>
          </p:txBody>
        </p:sp>
        <p:sp>
          <p:nvSpPr>
            <p:cNvPr id="19472" name="Text Box 1049"/>
            <p:cNvSpPr txBox="1">
              <a:spLocks noChangeArrowheads="1"/>
            </p:cNvSpPr>
            <p:nvPr/>
          </p:nvSpPr>
          <p:spPr bwMode="auto">
            <a:xfrm>
              <a:off x="4033" y="192"/>
              <a:ext cx="52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1"/>
                <a:t>n(2)</a:t>
              </a:r>
              <a:endParaRPr lang="en-US" sz="1600" b="1" i="1"/>
            </a:p>
          </p:txBody>
        </p:sp>
        <p:sp>
          <p:nvSpPr>
            <p:cNvPr id="19473" name="AutoShape 1050"/>
            <p:cNvSpPr>
              <a:spLocks noChangeArrowheads="1"/>
            </p:cNvSpPr>
            <p:nvPr/>
          </p:nvSpPr>
          <p:spPr bwMode="auto">
            <a:xfrm>
              <a:off x="4416" y="432"/>
              <a:ext cx="768" cy="528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4" name="AutoShape 1051"/>
            <p:cNvSpPr>
              <a:spLocks noChangeArrowheads="1"/>
            </p:cNvSpPr>
            <p:nvPr/>
          </p:nvSpPr>
          <p:spPr bwMode="auto">
            <a:xfrm>
              <a:off x="3984" y="144"/>
              <a:ext cx="1296" cy="864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AVL Trees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286F62C-E3AF-6B4C-AE00-6FAA8E2EA71C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Insertion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>
                <a:latin typeface="Tahoma" charset="0"/>
              </a:rPr>
              <a:t>Insertion is as in a binary search tree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>
                <a:latin typeface="Tahoma" charset="0"/>
              </a:rPr>
              <a:t>Always done by expanding an external node.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>
                <a:latin typeface="Tahoma" charset="0"/>
              </a:rPr>
              <a:t>Example:</a:t>
            </a:r>
          </a:p>
        </p:txBody>
      </p:sp>
      <p:grpSp>
        <p:nvGrpSpPr>
          <p:cNvPr id="20485" name="Group 4"/>
          <p:cNvGrpSpPr>
            <a:grpSpLocks/>
          </p:cNvGrpSpPr>
          <p:nvPr/>
        </p:nvGrpSpPr>
        <p:grpSpPr bwMode="auto">
          <a:xfrm>
            <a:off x="5334000" y="2635250"/>
            <a:ext cx="2590822" cy="3429000"/>
            <a:chOff x="3696" y="1200"/>
            <a:chExt cx="1728" cy="2160"/>
          </a:xfrm>
        </p:grpSpPr>
        <p:sp>
          <p:nvSpPr>
            <p:cNvPr id="20530" name="Oval 5"/>
            <p:cNvSpPr>
              <a:spLocks noChangeArrowheads="1"/>
            </p:cNvSpPr>
            <p:nvPr/>
          </p:nvSpPr>
          <p:spPr bwMode="auto">
            <a:xfrm>
              <a:off x="4252" y="1200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44</a:t>
              </a:r>
            </a:p>
          </p:txBody>
        </p:sp>
        <p:sp>
          <p:nvSpPr>
            <p:cNvPr id="20531" name="Oval 6"/>
            <p:cNvSpPr>
              <a:spLocks noChangeArrowheads="1"/>
            </p:cNvSpPr>
            <p:nvPr/>
          </p:nvSpPr>
          <p:spPr bwMode="auto">
            <a:xfrm>
              <a:off x="3748" y="1584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17</a:t>
              </a:r>
            </a:p>
          </p:txBody>
        </p:sp>
        <p:sp>
          <p:nvSpPr>
            <p:cNvPr id="20532" name="Oval 7"/>
            <p:cNvSpPr>
              <a:spLocks noChangeArrowheads="1"/>
            </p:cNvSpPr>
            <p:nvPr/>
          </p:nvSpPr>
          <p:spPr bwMode="auto">
            <a:xfrm>
              <a:off x="4792" y="1584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78</a:t>
              </a:r>
            </a:p>
          </p:txBody>
        </p:sp>
        <p:sp>
          <p:nvSpPr>
            <p:cNvPr id="20533" name="Oval 8"/>
            <p:cNvSpPr>
              <a:spLocks noChangeArrowheads="1"/>
            </p:cNvSpPr>
            <p:nvPr/>
          </p:nvSpPr>
          <p:spPr bwMode="auto">
            <a:xfrm>
              <a:off x="3880" y="2016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32</a:t>
              </a:r>
            </a:p>
          </p:txBody>
        </p:sp>
        <p:sp>
          <p:nvSpPr>
            <p:cNvPr id="20534" name="Oval 9"/>
            <p:cNvSpPr>
              <a:spLocks noChangeArrowheads="1"/>
            </p:cNvSpPr>
            <p:nvPr/>
          </p:nvSpPr>
          <p:spPr bwMode="auto">
            <a:xfrm>
              <a:off x="4492" y="2016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50</a:t>
              </a:r>
            </a:p>
          </p:txBody>
        </p:sp>
        <p:sp>
          <p:nvSpPr>
            <p:cNvPr id="20535" name="Oval 10"/>
            <p:cNvSpPr>
              <a:spLocks noChangeArrowheads="1"/>
            </p:cNvSpPr>
            <p:nvPr/>
          </p:nvSpPr>
          <p:spPr bwMode="auto">
            <a:xfrm>
              <a:off x="5128" y="2016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88</a:t>
              </a:r>
            </a:p>
          </p:txBody>
        </p:sp>
        <p:sp>
          <p:nvSpPr>
            <p:cNvPr id="20536" name="Oval 11"/>
            <p:cNvSpPr>
              <a:spLocks noChangeArrowheads="1"/>
            </p:cNvSpPr>
            <p:nvPr/>
          </p:nvSpPr>
          <p:spPr bwMode="auto">
            <a:xfrm>
              <a:off x="4270" y="2448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48</a:t>
              </a:r>
            </a:p>
          </p:txBody>
        </p:sp>
        <p:sp>
          <p:nvSpPr>
            <p:cNvPr id="20537" name="Oval 12"/>
            <p:cNvSpPr>
              <a:spLocks noChangeArrowheads="1"/>
            </p:cNvSpPr>
            <p:nvPr/>
          </p:nvSpPr>
          <p:spPr bwMode="auto">
            <a:xfrm>
              <a:off x="4744" y="2448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62</a:t>
              </a:r>
            </a:p>
          </p:txBody>
        </p:sp>
        <p:sp>
          <p:nvSpPr>
            <p:cNvPr id="20538" name="Rectangle 13"/>
            <p:cNvSpPr>
              <a:spLocks noChangeArrowheads="1"/>
            </p:cNvSpPr>
            <p:nvPr/>
          </p:nvSpPr>
          <p:spPr bwMode="auto">
            <a:xfrm>
              <a:off x="3696" y="1976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39" name="Rectangle 14"/>
            <p:cNvSpPr>
              <a:spLocks noChangeArrowheads="1"/>
            </p:cNvSpPr>
            <p:nvPr/>
          </p:nvSpPr>
          <p:spPr bwMode="auto">
            <a:xfrm>
              <a:off x="3888" y="240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40" name="Rectangle 15"/>
            <p:cNvSpPr>
              <a:spLocks noChangeArrowheads="1"/>
            </p:cNvSpPr>
            <p:nvPr/>
          </p:nvSpPr>
          <p:spPr bwMode="auto">
            <a:xfrm>
              <a:off x="4080" y="240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41" name="Rectangle 16"/>
            <p:cNvSpPr>
              <a:spLocks noChangeArrowheads="1"/>
            </p:cNvSpPr>
            <p:nvPr/>
          </p:nvSpPr>
          <p:spPr bwMode="auto">
            <a:xfrm>
              <a:off x="4272" y="284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42" name="Rectangle 17"/>
            <p:cNvSpPr>
              <a:spLocks noChangeArrowheads="1"/>
            </p:cNvSpPr>
            <p:nvPr/>
          </p:nvSpPr>
          <p:spPr bwMode="auto">
            <a:xfrm>
              <a:off x="4464" y="284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43" name="Rectangle 18"/>
            <p:cNvSpPr>
              <a:spLocks noChangeArrowheads="1"/>
            </p:cNvSpPr>
            <p:nvPr/>
          </p:nvSpPr>
          <p:spPr bwMode="auto">
            <a:xfrm>
              <a:off x="4944" y="284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44" name="Rectangle 19"/>
            <p:cNvSpPr>
              <a:spLocks noChangeArrowheads="1"/>
            </p:cNvSpPr>
            <p:nvPr/>
          </p:nvSpPr>
          <p:spPr bwMode="auto">
            <a:xfrm>
              <a:off x="5136" y="240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45" name="Rectangle 20"/>
            <p:cNvSpPr>
              <a:spLocks noChangeArrowheads="1"/>
            </p:cNvSpPr>
            <p:nvPr/>
          </p:nvSpPr>
          <p:spPr bwMode="auto">
            <a:xfrm>
              <a:off x="5328" y="240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20546" name="AutoShape 21"/>
            <p:cNvCxnSpPr>
              <a:cxnSpLocks noChangeShapeType="1"/>
              <a:stCxn id="20530" idx="4"/>
              <a:endCxn id="20531" idx="0"/>
            </p:cNvCxnSpPr>
            <p:nvPr/>
          </p:nvCxnSpPr>
          <p:spPr bwMode="auto">
            <a:xfrm flipH="1">
              <a:off x="3889" y="1454"/>
              <a:ext cx="504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47" name="AutoShape 22"/>
            <p:cNvCxnSpPr>
              <a:cxnSpLocks noChangeShapeType="1"/>
              <a:stCxn id="20531" idx="4"/>
              <a:endCxn id="20538" idx="0"/>
            </p:cNvCxnSpPr>
            <p:nvPr/>
          </p:nvCxnSpPr>
          <p:spPr bwMode="auto">
            <a:xfrm flipH="1">
              <a:off x="3744" y="1838"/>
              <a:ext cx="14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48" name="AutoShape 23"/>
            <p:cNvCxnSpPr>
              <a:cxnSpLocks noChangeShapeType="1"/>
              <a:stCxn id="20531" idx="4"/>
              <a:endCxn id="20533" idx="0"/>
            </p:cNvCxnSpPr>
            <p:nvPr/>
          </p:nvCxnSpPr>
          <p:spPr bwMode="auto">
            <a:xfrm>
              <a:off x="3889" y="1838"/>
              <a:ext cx="13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49" name="AutoShape 24"/>
            <p:cNvCxnSpPr>
              <a:cxnSpLocks noChangeShapeType="1"/>
              <a:stCxn id="20530" idx="4"/>
              <a:endCxn id="20532" idx="0"/>
            </p:cNvCxnSpPr>
            <p:nvPr/>
          </p:nvCxnSpPr>
          <p:spPr bwMode="auto">
            <a:xfrm>
              <a:off x="4393" y="1454"/>
              <a:ext cx="540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50" name="AutoShape 25"/>
            <p:cNvCxnSpPr>
              <a:cxnSpLocks noChangeShapeType="1"/>
              <a:stCxn id="20532" idx="4"/>
              <a:endCxn id="20534" idx="0"/>
            </p:cNvCxnSpPr>
            <p:nvPr/>
          </p:nvCxnSpPr>
          <p:spPr bwMode="auto">
            <a:xfrm flipH="1">
              <a:off x="4633" y="1838"/>
              <a:ext cx="300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51" name="AutoShape 26"/>
            <p:cNvCxnSpPr>
              <a:cxnSpLocks noChangeShapeType="1"/>
              <a:stCxn id="20532" idx="4"/>
              <a:endCxn id="20535" idx="0"/>
            </p:cNvCxnSpPr>
            <p:nvPr/>
          </p:nvCxnSpPr>
          <p:spPr bwMode="auto">
            <a:xfrm>
              <a:off x="4933" y="1838"/>
              <a:ext cx="336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52" name="AutoShape 27"/>
            <p:cNvCxnSpPr>
              <a:cxnSpLocks noChangeShapeType="1"/>
              <a:stCxn id="20534" idx="4"/>
              <a:endCxn id="20536" idx="0"/>
            </p:cNvCxnSpPr>
            <p:nvPr/>
          </p:nvCxnSpPr>
          <p:spPr bwMode="auto">
            <a:xfrm flipH="1">
              <a:off x="4411" y="2270"/>
              <a:ext cx="22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53" name="AutoShape 28"/>
            <p:cNvCxnSpPr>
              <a:cxnSpLocks noChangeShapeType="1"/>
              <a:stCxn id="20533" idx="4"/>
              <a:endCxn id="20539" idx="0"/>
            </p:cNvCxnSpPr>
            <p:nvPr/>
          </p:nvCxnSpPr>
          <p:spPr bwMode="auto">
            <a:xfrm flipH="1">
              <a:off x="3936" y="2270"/>
              <a:ext cx="8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54" name="AutoShape 29"/>
            <p:cNvCxnSpPr>
              <a:cxnSpLocks noChangeShapeType="1"/>
              <a:stCxn id="20533" idx="4"/>
              <a:endCxn id="20540" idx="0"/>
            </p:cNvCxnSpPr>
            <p:nvPr/>
          </p:nvCxnSpPr>
          <p:spPr bwMode="auto">
            <a:xfrm>
              <a:off x="4021" y="2270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55" name="AutoShape 30"/>
            <p:cNvCxnSpPr>
              <a:cxnSpLocks noChangeShapeType="1"/>
              <a:stCxn id="20536" idx="4"/>
              <a:endCxn id="20541" idx="0"/>
            </p:cNvCxnSpPr>
            <p:nvPr/>
          </p:nvCxnSpPr>
          <p:spPr bwMode="auto">
            <a:xfrm flipH="1">
              <a:off x="4320" y="2702"/>
              <a:ext cx="9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56" name="AutoShape 31"/>
            <p:cNvCxnSpPr>
              <a:cxnSpLocks noChangeShapeType="1"/>
              <a:stCxn id="20536" idx="4"/>
              <a:endCxn id="20542" idx="0"/>
            </p:cNvCxnSpPr>
            <p:nvPr/>
          </p:nvCxnSpPr>
          <p:spPr bwMode="auto">
            <a:xfrm>
              <a:off x="4411" y="2702"/>
              <a:ext cx="10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57" name="AutoShape 32"/>
            <p:cNvCxnSpPr>
              <a:cxnSpLocks noChangeShapeType="1"/>
              <a:stCxn id="20537" idx="4"/>
              <a:endCxn id="20562" idx="0"/>
            </p:cNvCxnSpPr>
            <p:nvPr/>
          </p:nvCxnSpPr>
          <p:spPr bwMode="auto">
            <a:xfrm flipH="1">
              <a:off x="4757" y="2702"/>
              <a:ext cx="128" cy="17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58" name="AutoShape 33"/>
            <p:cNvCxnSpPr>
              <a:cxnSpLocks noChangeShapeType="1"/>
              <a:stCxn id="20537" idx="4"/>
              <a:endCxn id="20543" idx="0"/>
            </p:cNvCxnSpPr>
            <p:nvPr/>
          </p:nvCxnSpPr>
          <p:spPr bwMode="auto">
            <a:xfrm>
              <a:off x="4885" y="2702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59" name="AutoShape 34"/>
            <p:cNvCxnSpPr>
              <a:cxnSpLocks noChangeShapeType="1"/>
              <a:stCxn id="20534" idx="4"/>
              <a:endCxn id="20537" idx="0"/>
            </p:cNvCxnSpPr>
            <p:nvPr/>
          </p:nvCxnSpPr>
          <p:spPr bwMode="auto">
            <a:xfrm>
              <a:off x="4633" y="2270"/>
              <a:ext cx="25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60" name="AutoShape 35"/>
            <p:cNvCxnSpPr>
              <a:cxnSpLocks noChangeShapeType="1"/>
              <a:stCxn id="20535" idx="4"/>
              <a:endCxn id="20544" idx="0"/>
            </p:cNvCxnSpPr>
            <p:nvPr/>
          </p:nvCxnSpPr>
          <p:spPr bwMode="auto">
            <a:xfrm flipH="1">
              <a:off x="5184" y="2270"/>
              <a:ext cx="8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61" name="AutoShape 36"/>
            <p:cNvCxnSpPr>
              <a:cxnSpLocks noChangeShapeType="1"/>
              <a:stCxn id="20535" idx="4"/>
              <a:endCxn id="20545" idx="0"/>
            </p:cNvCxnSpPr>
            <p:nvPr/>
          </p:nvCxnSpPr>
          <p:spPr bwMode="auto">
            <a:xfrm>
              <a:off x="5269" y="2270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62" name="Oval 37"/>
            <p:cNvSpPr>
              <a:spLocks noChangeArrowheads="1"/>
            </p:cNvSpPr>
            <p:nvPr/>
          </p:nvSpPr>
          <p:spPr bwMode="auto">
            <a:xfrm>
              <a:off x="4616" y="2872"/>
              <a:ext cx="282" cy="254"/>
            </a:xfrm>
            <a:prstGeom prst="ellipse">
              <a:avLst/>
            </a:prstGeom>
            <a:solidFill>
              <a:schemeClr val="accent1"/>
            </a:solidFill>
            <a:ln w="38100" cmpd="sng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54</a:t>
              </a:r>
            </a:p>
          </p:txBody>
        </p:sp>
        <p:sp>
          <p:nvSpPr>
            <p:cNvPr id="20563" name="Rectangle 38"/>
            <p:cNvSpPr>
              <a:spLocks noChangeArrowheads="1"/>
            </p:cNvSpPr>
            <p:nvPr/>
          </p:nvSpPr>
          <p:spPr bwMode="auto">
            <a:xfrm>
              <a:off x="4618" y="326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64" name="Rectangle 39"/>
            <p:cNvSpPr>
              <a:spLocks noChangeArrowheads="1"/>
            </p:cNvSpPr>
            <p:nvPr/>
          </p:nvSpPr>
          <p:spPr bwMode="auto">
            <a:xfrm>
              <a:off x="4810" y="326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20565" name="AutoShape 40"/>
            <p:cNvCxnSpPr>
              <a:cxnSpLocks noChangeShapeType="1"/>
              <a:stCxn id="20562" idx="4"/>
              <a:endCxn id="20563" idx="0"/>
            </p:cNvCxnSpPr>
            <p:nvPr/>
          </p:nvCxnSpPr>
          <p:spPr bwMode="auto">
            <a:xfrm flipH="1">
              <a:off x="4666" y="3126"/>
              <a:ext cx="9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66" name="AutoShape 41"/>
            <p:cNvCxnSpPr>
              <a:cxnSpLocks noChangeShapeType="1"/>
              <a:stCxn id="20562" idx="4"/>
              <a:endCxn id="20564" idx="0"/>
            </p:cNvCxnSpPr>
            <p:nvPr/>
          </p:nvCxnSpPr>
          <p:spPr bwMode="auto">
            <a:xfrm>
              <a:off x="4757" y="3126"/>
              <a:ext cx="10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486" name="Text Box 42"/>
          <p:cNvSpPr txBox="1">
            <a:spLocks noChangeArrowheads="1"/>
          </p:cNvSpPr>
          <p:nvPr/>
        </p:nvSpPr>
        <p:spPr bwMode="auto">
          <a:xfrm>
            <a:off x="6172200" y="5530850"/>
            <a:ext cx="3127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>
                <a:solidFill>
                  <a:schemeClr val="accent2"/>
                </a:solidFill>
                <a:latin typeface="Times New Roman" charset="0"/>
              </a:rPr>
              <a:t>w</a:t>
            </a:r>
          </a:p>
        </p:txBody>
      </p:sp>
      <p:sp>
        <p:nvSpPr>
          <p:cNvPr id="20487" name="Text Box 43"/>
          <p:cNvSpPr txBox="1">
            <a:spLocks noChangeArrowheads="1"/>
          </p:cNvSpPr>
          <p:nvPr/>
        </p:nvSpPr>
        <p:spPr bwMode="auto">
          <a:xfrm>
            <a:off x="7470775" y="4797425"/>
            <a:ext cx="4619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>
                <a:solidFill>
                  <a:schemeClr val="accent2"/>
                </a:solidFill>
                <a:latin typeface="Times New Roman" charset="0"/>
              </a:rPr>
              <a:t>b=x</a:t>
            </a:r>
          </a:p>
        </p:txBody>
      </p:sp>
      <p:sp>
        <p:nvSpPr>
          <p:cNvPr id="20488" name="Text Box 44"/>
          <p:cNvSpPr txBox="1">
            <a:spLocks noChangeArrowheads="1"/>
          </p:cNvSpPr>
          <p:nvPr/>
        </p:nvSpPr>
        <p:spPr bwMode="auto">
          <a:xfrm>
            <a:off x="6078538" y="3511550"/>
            <a:ext cx="452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>
                <a:solidFill>
                  <a:schemeClr val="accent2"/>
                </a:solidFill>
                <a:latin typeface="Times New Roman" charset="0"/>
              </a:rPr>
              <a:t>a=y</a:t>
            </a:r>
          </a:p>
        </p:txBody>
      </p:sp>
      <p:sp>
        <p:nvSpPr>
          <p:cNvPr id="20489" name="Text Box 45"/>
          <p:cNvSpPr txBox="1">
            <a:spLocks noChangeArrowheads="1"/>
          </p:cNvSpPr>
          <p:nvPr/>
        </p:nvSpPr>
        <p:spPr bwMode="auto">
          <a:xfrm>
            <a:off x="7640638" y="3187700"/>
            <a:ext cx="442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>
                <a:solidFill>
                  <a:schemeClr val="accent2"/>
                </a:solidFill>
                <a:latin typeface="Times New Roman" charset="0"/>
              </a:rPr>
              <a:t>c=z</a:t>
            </a:r>
          </a:p>
        </p:txBody>
      </p:sp>
      <p:sp>
        <p:nvSpPr>
          <p:cNvPr id="20490" name="Line 46"/>
          <p:cNvSpPr>
            <a:spLocks noChangeShapeType="1"/>
          </p:cNvSpPr>
          <p:nvPr/>
        </p:nvSpPr>
        <p:spPr bwMode="auto">
          <a:xfrm flipV="1">
            <a:off x="6429375" y="5502275"/>
            <a:ext cx="228600" cy="152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491" name="Line 47"/>
          <p:cNvSpPr>
            <a:spLocks noChangeShapeType="1"/>
          </p:cNvSpPr>
          <p:nvPr/>
        </p:nvSpPr>
        <p:spPr bwMode="auto">
          <a:xfrm>
            <a:off x="6324600" y="3778250"/>
            <a:ext cx="152400" cy="152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492" name="Line 48"/>
          <p:cNvSpPr>
            <a:spLocks noChangeShapeType="1"/>
          </p:cNvSpPr>
          <p:nvPr/>
        </p:nvSpPr>
        <p:spPr bwMode="auto">
          <a:xfrm flipH="1">
            <a:off x="7391400" y="3340100"/>
            <a:ext cx="3048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493" name="Line 49"/>
          <p:cNvSpPr>
            <a:spLocks noChangeShapeType="1"/>
          </p:cNvSpPr>
          <p:nvPr/>
        </p:nvSpPr>
        <p:spPr bwMode="auto">
          <a:xfrm flipH="1" flipV="1">
            <a:off x="7277100" y="4778375"/>
            <a:ext cx="228600" cy="152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20494" name="Group 88"/>
          <p:cNvGrpSpPr>
            <a:grpSpLocks/>
          </p:cNvGrpSpPr>
          <p:nvPr/>
        </p:nvGrpSpPr>
        <p:grpSpPr bwMode="auto">
          <a:xfrm>
            <a:off x="1981200" y="2635250"/>
            <a:ext cx="2667000" cy="2755900"/>
            <a:chOff x="3840" y="1882"/>
            <a:chExt cx="1728" cy="1736"/>
          </a:xfrm>
        </p:grpSpPr>
        <p:sp>
          <p:nvSpPr>
            <p:cNvPr id="20497" name="Oval 89"/>
            <p:cNvSpPr>
              <a:spLocks noChangeArrowheads="1"/>
            </p:cNvSpPr>
            <p:nvPr/>
          </p:nvSpPr>
          <p:spPr bwMode="auto">
            <a:xfrm>
              <a:off x="4396" y="1882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44</a:t>
              </a:r>
            </a:p>
          </p:txBody>
        </p:sp>
        <p:sp>
          <p:nvSpPr>
            <p:cNvPr id="20498" name="Oval 90"/>
            <p:cNvSpPr>
              <a:spLocks noChangeArrowheads="1"/>
            </p:cNvSpPr>
            <p:nvPr/>
          </p:nvSpPr>
          <p:spPr bwMode="auto">
            <a:xfrm>
              <a:off x="3892" y="2266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17</a:t>
              </a:r>
            </a:p>
          </p:txBody>
        </p:sp>
        <p:sp>
          <p:nvSpPr>
            <p:cNvPr id="20499" name="Oval 91"/>
            <p:cNvSpPr>
              <a:spLocks noChangeArrowheads="1"/>
            </p:cNvSpPr>
            <p:nvPr/>
          </p:nvSpPr>
          <p:spPr bwMode="auto">
            <a:xfrm>
              <a:off x="4936" y="2266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78</a:t>
              </a:r>
            </a:p>
          </p:txBody>
        </p:sp>
        <p:sp>
          <p:nvSpPr>
            <p:cNvPr id="20500" name="Oval 92"/>
            <p:cNvSpPr>
              <a:spLocks noChangeArrowheads="1"/>
            </p:cNvSpPr>
            <p:nvPr/>
          </p:nvSpPr>
          <p:spPr bwMode="auto">
            <a:xfrm>
              <a:off x="4024" y="2698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32</a:t>
              </a:r>
            </a:p>
          </p:txBody>
        </p:sp>
        <p:sp>
          <p:nvSpPr>
            <p:cNvPr id="20501" name="Oval 93"/>
            <p:cNvSpPr>
              <a:spLocks noChangeArrowheads="1"/>
            </p:cNvSpPr>
            <p:nvPr/>
          </p:nvSpPr>
          <p:spPr bwMode="auto">
            <a:xfrm>
              <a:off x="4636" y="2698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50</a:t>
              </a:r>
            </a:p>
          </p:txBody>
        </p:sp>
        <p:sp>
          <p:nvSpPr>
            <p:cNvPr id="20502" name="Oval 94"/>
            <p:cNvSpPr>
              <a:spLocks noChangeArrowheads="1"/>
            </p:cNvSpPr>
            <p:nvPr/>
          </p:nvSpPr>
          <p:spPr bwMode="auto">
            <a:xfrm>
              <a:off x="5272" y="2698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88</a:t>
              </a:r>
            </a:p>
          </p:txBody>
        </p:sp>
        <p:sp>
          <p:nvSpPr>
            <p:cNvPr id="20503" name="Oval 95"/>
            <p:cNvSpPr>
              <a:spLocks noChangeArrowheads="1"/>
            </p:cNvSpPr>
            <p:nvPr/>
          </p:nvSpPr>
          <p:spPr bwMode="auto">
            <a:xfrm>
              <a:off x="4414" y="3130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48</a:t>
              </a:r>
            </a:p>
          </p:txBody>
        </p:sp>
        <p:sp>
          <p:nvSpPr>
            <p:cNvPr id="20504" name="Oval 96"/>
            <p:cNvSpPr>
              <a:spLocks noChangeArrowheads="1"/>
            </p:cNvSpPr>
            <p:nvPr/>
          </p:nvSpPr>
          <p:spPr bwMode="auto">
            <a:xfrm>
              <a:off x="4888" y="3130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62</a:t>
              </a:r>
            </a:p>
          </p:txBody>
        </p:sp>
        <p:sp>
          <p:nvSpPr>
            <p:cNvPr id="20505" name="Rectangle 97"/>
            <p:cNvSpPr>
              <a:spLocks noChangeArrowheads="1"/>
            </p:cNvSpPr>
            <p:nvPr/>
          </p:nvSpPr>
          <p:spPr bwMode="auto">
            <a:xfrm>
              <a:off x="3840" y="265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06" name="Rectangle 98"/>
            <p:cNvSpPr>
              <a:spLocks noChangeArrowheads="1"/>
            </p:cNvSpPr>
            <p:nvPr/>
          </p:nvSpPr>
          <p:spPr bwMode="auto">
            <a:xfrm>
              <a:off x="4032" y="309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07" name="Rectangle 99"/>
            <p:cNvSpPr>
              <a:spLocks noChangeArrowheads="1"/>
            </p:cNvSpPr>
            <p:nvPr/>
          </p:nvSpPr>
          <p:spPr bwMode="auto">
            <a:xfrm>
              <a:off x="4224" y="309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08" name="Rectangle 100"/>
            <p:cNvSpPr>
              <a:spLocks noChangeArrowheads="1"/>
            </p:cNvSpPr>
            <p:nvPr/>
          </p:nvSpPr>
          <p:spPr bwMode="auto">
            <a:xfrm>
              <a:off x="4416" y="3522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09" name="Rectangle 101"/>
            <p:cNvSpPr>
              <a:spLocks noChangeArrowheads="1"/>
            </p:cNvSpPr>
            <p:nvPr/>
          </p:nvSpPr>
          <p:spPr bwMode="auto">
            <a:xfrm>
              <a:off x="4608" y="3522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10" name="Rectangle 102"/>
            <p:cNvSpPr>
              <a:spLocks noChangeArrowheads="1"/>
            </p:cNvSpPr>
            <p:nvPr/>
          </p:nvSpPr>
          <p:spPr bwMode="auto">
            <a:xfrm>
              <a:off x="4896" y="3522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11" name="Rectangle 103"/>
            <p:cNvSpPr>
              <a:spLocks noChangeArrowheads="1"/>
            </p:cNvSpPr>
            <p:nvPr/>
          </p:nvSpPr>
          <p:spPr bwMode="auto">
            <a:xfrm>
              <a:off x="5088" y="3522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12" name="Rectangle 104"/>
            <p:cNvSpPr>
              <a:spLocks noChangeArrowheads="1"/>
            </p:cNvSpPr>
            <p:nvPr/>
          </p:nvSpPr>
          <p:spPr bwMode="auto">
            <a:xfrm>
              <a:off x="5280" y="309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13" name="Rectangle 105"/>
            <p:cNvSpPr>
              <a:spLocks noChangeArrowheads="1"/>
            </p:cNvSpPr>
            <p:nvPr/>
          </p:nvSpPr>
          <p:spPr bwMode="auto">
            <a:xfrm>
              <a:off x="5472" y="309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20514" name="AutoShape 106"/>
            <p:cNvCxnSpPr>
              <a:cxnSpLocks noChangeShapeType="1"/>
              <a:stCxn id="20497" idx="4"/>
              <a:endCxn id="20498" idx="0"/>
            </p:cNvCxnSpPr>
            <p:nvPr/>
          </p:nvCxnSpPr>
          <p:spPr bwMode="auto">
            <a:xfrm flipH="1">
              <a:off x="4033" y="2136"/>
              <a:ext cx="504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5" name="AutoShape 107"/>
            <p:cNvCxnSpPr>
              <a:cxnSpLocks noChangeShapeType="1"/>
              <a:stCxn id="20498" idx="4"/>
              <a:endCxn id="20505" idx="0"/>
            </p:cNvCxnSpPr>
            <p:nvPr/>
          </p:nvCxnSpPr>
          <p:spPr bwMode="auto">
            <a:xfrm flipH="1">
              <a:off x="3888" y="2520"/>
              <a:ext cx="14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6" name="AutoShape 108"/>
            <p:cNvCxnSpPr>
              <a:cxnSpLocks noChangeShapeType="1"/>
              <a:stCxn id="20498" idx="4"/>
              <a:endCxn id="20500" idx="0"/>
            </p:cNvCxnSpPr>
            <p:nvPr/>
          </p:nvCxnSpPr>
          <p:spPr bwMode="auto">
            <a:xfrm>
              <a:off x="4033" y="2520"/>
              <a:ext cx="13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7" name="AutoShape 109"/>
            <p:cNvCxnSpPr>
              <a:cxnSpLocks noChangeShapeType="1"/>
              <a:stCxn id="20497" idx="4"/>
              <a:endCxn id="20499" idx="0"/>
            </p:cNvCxnSpPr>
            <p:nvPr/>
          </p:nvCxnSpPr>
          <p:spPr bwMode="auto">
            <a:xfrm>
              <a:off x="4537" y="2136"/>
              <a:ext cx="540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8" name="AutoShape 110"/>
            <p:cNvCxnSpPr>
              <a:cxnSpLocks noChangeShapeType="1"/>
              <a:stCxn id="20499" idx="4"/>
              <a:endCxn id="20501" idx="0"/>
            </p:cNvCxnSpPr>
            <p:nvPr/>
          </p:nvCxnSpPr>
          <p:spPr bwMode="auto">
            <a:xfrm flipH="1">
              <a:off x="4777" y="2520"/>
              <a:ext cx="300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9" name="AutoShape 111"/>
            <p:cNvCxnSpPr>
              <a:cxnSpLocks noChangeShapeType="1"/>
              <a:stCxn id="20499" idx="4"/>
              <a:endCxn id="20502" idx="0"/>
            </p:cNvCxnSpPr>
            <p:nvPr/>
          </p:nvCxnSpPr>
          <p:spPr bwMode="auto">
            <a:xfrm>
              <a:off x="5077" y="2520"/>
              <a:ext cx="336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0" name="AutoShape 112"/>
            <p:cNvCxnSpPr>
              <a:cxnSpLocks noChangeShapeType="1"/>
              <a:stCxn id="20501" idx="4"/>
              <a:endCxn id="20503" idx="0"/>
            </p:cNvCxnSpPr>
            <p:nvPr/>
          </p:nvCxnSpPr>
          <p:spPr bwMode="auto">
            <a:xfrm flipH="1">
              <a:off x="4555" y="2952"/>
              <a:ext cx="22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1" name="AutoShape 113"/>
            <p:cNvCxnSpPr>
              <a:cxnSpLocks noChangeShapeType="1"/>
              <a:stCxn id="20500" idx="4"/>
              <a:endCxn id="20506" idx="0"/>
            </p:cNvCxnSpPr>
            <p:nvPr/>
          </p:nvCxnSpPr>
          <p:spPr bwMode="auto">
            <a:xfrm flipH="1">
              <a:off x="4080" y="2952"/>
              <a:ext cx="8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2" name="AutoShape 114"/>
            <p:cNvCxnSpPr>
              <a:cxnSpLocks noChangeShapeType="1"/>
              <a:stCxn id="20500" idx="4"/>
              <a:endCxn id="20507" idx="0"/>
            </p:cNvCxnSpPr>
            <p:nvPr/>
          </p:nvCxnSpPr>
          <p:spPr bwMode="auto">
            <a:xfrm>
              <a:off x="4165" y="2952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3" name="AutoShape 115"/>
            <p:cNvCxnSpPr>
              <a:cxnSpLocks noChangeShapeType="1"/>
              <a:stCxn id="20503" idx="4"/>
              <a:endCxn id="20508" idx="0"/>
            </p:cNvCxnSpPr>
            <p:nvPr/>
          </p:nvCxnSpPr>
          <p:spPr bwMode="auto">
            <a:xfrm flipH="1">
              <a:off x="4464" y="3384"/>
              <a:ext cx="9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4" name="AutoShape 116"/>
            <p:cNvCxnSpPr>
              <a:cxnSpLocks noChangeShapeType="1"/>
              <a:stCxn id="20503" idx="4"/>
              <a:endCxn id="20509" idx="0"/>
            </p:cNvCxnSpPr>
            <p:nvPr/>
          </p:nvCxnSpPr>
          <p:spPr bwMode="auto">
            <a:xfrm>
              <a:off x="4555" y="3384"/>
              <a:ext cx="10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5" name="AutoShape 117"/>
            <p:cNvCxnSpPr>
              <a:cxnSpLocks noChangeShapeType="1"/>
              <a:stCxn id="20504" idx="4"/>
              <a:endCxn id="20510" idx="0"/>
            </p:cNvCxnSpPr>
            <p:nvPr/>
          </p:nvCxnSpPr>
          <p:spPr bwMode="auto">
            <a:xfrm flipH="1">
              <a:off x="4944" y="3384"/>
              <a:ext cx="8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6" name="AutoShape 118"/>
            <p:cNvCxnSpPr>
              <a:cxnSpLocks noChangeShapeType="1"/>
              <a:stCxn id="20504" idx="4"/>
              <a:endCxn id="20511" idx="0"/>
            </p:cNvCxnSpPr>
            <p:nvPr/>
          </p:nvCxnSpPr>
          <p:spPr bwMode="auto">
            <a:xfrm>
              <a:off x="5029" y="3384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7" name="AutoShape 119"/>
            <p:cNvCxnSpPr>
              <a:cxnSpLocks noChangeShapeType="1"/>
              <a:stCxn id="20501" idx="4"/>
              <a:endCxn id="20504" idx="0"/>
            </p:cNvCxnSpPr>
            <p:nvPr/>
          </p:nvCxnSpPr>
          <p:spPr bwMode="auto">
            <a:xfrm>
              <a:off x="4777" y="2952"/>
              <a:ext cx="25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8" name="AutoShape 120"/>
            <p:cNvCxnSpPr>
              <a:cxnSpLocks noChangeShapeType="1"/>
              <a:stCxn id="20502" idx="4"/>
              <a:endCxn id="20512" idx="0"/>
            </p:cNvCxnSpPr>
            <p:nvPr/>
          </p:nvCxnSpPr>
          <p:spPr bwMode="auto">
            <a:xfrm flipH="1">
              <a:off x="5328" y="2952"/>
              <a:ext cx="8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9" name="AutoShape 121"/>
            <p:cNvCxnSpPr>
              <a:cxnSpLocks noChangeShapeType="1"/>
              <a:stCxn id="20502" idx="4"/>
              <a:endCxn id="20513" idx="0"/>
            </p:cNvCxnSpPr>
            <p:nvPr/>
          </p:nvCxnSpPr>
          <p:spPr bwMode="auto">
            <a:xfrm>
              <a:off x="5413" y="2952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495" name="Text Box 122"/>
          <p:cNvSpPr txBox="1">
            <a:spLocks noChangeArrowheads="1"/>
          </p:cNvSpPr>
          <p:nvPr/>
        </p:nvSpPr>
        <p:spPr bwMode="auto">
          <a:xfrm>
            <a:off x="2514600" y="5638800"/>
            <a:ext cx="1470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600" dirty="0">
                <a:latin typeface="Times New Roman" charset="0"/>
              </a:rPr>
              <a:t>before insertion</a:t>
            </a:r>
          </a:p>
        </p:txBody>
      </p:sp>
      <p:sp>
        <p:nvSpPr>
          <p:cNvPr id="20496" name="Text Box 123"/>
          <p:cNvSpPr txBox="1">
            <a:spLocks noChangeArrowheads="1"/>
          </p:cNvSpPr>
          <p:nvPr/>
        </p:nvSpPr>
        <p:spPr bwMode="auto">
          <a:xfrm>
            <a:off x="5730875" y="6140450"/>
            <a:ext cx="1323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600">
                <a:latin typeface="Times New Roman" charset="0"/>
              </a:rPr>
              <a:t>after insertion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AVL Trees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286F62C-E3AF-6B4C-AE00-6FAA8E2EA71C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After Insertion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Tahoma" charset="0"/>
              </a:rPr>
              <a:t>All nodes along the path increase their height by 1.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Tahoma" charset="0"/>
              </a:rPr>
              <a:t>It may violate the AVL property.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Tahoma" charset="0"/>
            </a:endParaRPr>
          </a:p>
        </p:txBody>
      </p:sp>
      <p:grpSp>
        <p:nvGrpSpPr>
          <p:cNvPr id="20485" name="Group 4"/>
          <p:cNvGrpSpPr>
            <a:grpSpLocks/>
          </p:cNvGrpSpPr>
          <p:nvPr/>
        </p:nvGrpSpPr>
        <p:grpSpPr bwMode="auto">
          <a:xfrm>
            <a:off x="5334000" y="2635250"/>
            <a:ext cx="2590822" cy="3429000"/>
            <a:chOff x="3696" y="1200"/>
            <a:chExt cx="1728" cy="2160"/>
          </a:xfrm>
        </p:grpSpPr>
        <p:sp>
          <p:nvSpPr>
            <p:cNvPr id="20530" name="Oval 5"/>
            <p:cNvSpPr>
              <a:spLocks noChangeArrowheads="1"/>
            </p:cNvSpPr>
            <p:nvPr/>
          </p:nvSpPr>
          <p:spPr bwMode="auto">
            <a:xfrm>
              <a:off x="4252" y="1200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44</a:t>
              </a:r>
            </a:p>
          </p:txBody>
        </p:sp>
        <p:sp>
          <p:nvSpPr>
            <p:cNvPr id="20531" name="Oval 6"/>
            <p:cNvSpPr>
              <a:spLocks noChangeArrowheads="1"/>
            </p:cNvSpPr>
            <p:nvPr/>
          </p:nvSpPr>
          <p:spPr bwMode="auto">
            <a:xfrm>
              <a:off x="3748" y="1584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17</a:t>
              </a:r>
            </a:p>
          </p:txBody>
        </p:sp>
        <p:sp>
          <p:nvSpPr>
            <p:cNvPr id="20532" name="Oval 7"/>
            <p:cNvSpPr>
              <a:spLocks noChangeArrowheads="1"/>
            </p:cNvSpPr>
            <p:nvPr/>
          </p:nvSpPr>
          <p:spPr bwMode="auto">
            <a:xfrm>
              <a:off x="4792" y="1584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78</a:t>
              </a:r>
            </a:p>
          </p:txBody>
        </p:sp>
        <p:sp>
          <p:nvSpPr>
            <p:cNvPr id="20533" name="Oval 8"/>
            <p:cNvSpPr>
              <a:spLocks noChangeArrowheads="1"/>
            </p:cNvSpPr>
            <p:nvPr/>
          </p:nvSpPr>
          <p:spPr bwMode="auto">
            <a:xfrm>
              <a:off x="3880" y="2016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32</a:t>
              </a:r>
            </a:p>
          </p:txBody>
        </p:sp>
        <p:sp>
          <p:nvSpPr>
            <p:cNvPr id="20534" name="Oval 9"/>
            <p:cNvSpPr>
              <a:spLocks noChangeArrowheads="1"/>
            </p:cNvSpPr>
            <p:nvPr/>
          </p:nvSpPr>
          <p:spPr bwMode="auto">
            <a:xfrm>
              <a:off x="4492" y="2016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50</a:t>
              </a:r>
            </a:p>
          </p:txBody>
        </p:sp>
        <p:sp>
          <p:nvSpPr>
            <p:cNvPr id="20535" name="Oval 10"/>
            <p:cNvSpPr>
              <a:spLocks noChangeArrowheads="1"/>
            </p:cNvSpPr>
            <p:nvPr/>
          </p:nvSpPr>
          <p:spPr bwMode="auto">
            <a:xfrm>
              <a:off x="5128" y="2016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88</a:t>
              </a:r>
            </a:p>
          </p:txBody>
        </p:sp>
        <p:sp>
          <p:nvSpPr>
            <p:cNvPr id="20536" name="Oval 11"/>
            <p:cNvSpPr>
              <a:spLocks noChangeArrowheads="1"/>
            </p:cNvSpPr>
            <p:nvPr/>
          </p:nvSpPr>
          <p:spPr bwMode="auto">
            <a:xfrm>
              <a:off x="4270" y="2448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48</a:t>
              </a:r>
            </a:p>
          </p:txBody>
        </p:sp>
        <p:sp>
          <p:nvSpPr>
            <p:cNvPr id="20537" name="Oval 12"/>
            <p:cNvSpPr>
              <a:spLocks noChangeArrowheads="1"/>
            </p:cNvSpPr>
            <p:nvPr/>
          </p:nvSpPr>
          <p:spPr bwMode="auto">
            <a:xfrm>
              <a:off x="4744" y="2448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62</a:t>
              </a:r>
            </a:p>
          </p:txBody>
        </p:sp>
        <p:sp>
          <p:nvSpPr>
            <p:cNvPr id="20538" name="Rectangle 13"/>
            <p:cNvSpPr>
              <a:spLocks noChangeArrowheads="1"/>
            </p:cNvSpPr>
            <p:nvPr/>
          </p:nvSpPr>
          <p:spPr bwMode="auto">
            <a:xfrm>
              <a:off x="3696" y="1976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39" name="Rectangle 14"/>
            <p:cNvSpPr>
              <a:spLocks noChangeArrowheads="1"/>
            </p:cNvSpPr>
            <p:nvPr/>
          </p:nvSpPr>
          <p:spPr bwMode="auto">
            <a:xfrm>
              <a:off x="3888" y="240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40" name="Rectangle 15"/>
            <p:cNvSpPr>
              <a:spLocks noChangeArrowheads="1"/>
            </p:cNvSpPr>
            <p:nvPr/>
          </p:nvSpPr>
          <p:spPr bwMode="auto">
            <a:xfrm>
              <a:off x="4080" y="240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41" name="Rectangle 16"/>
            <p:cNvSpPr>
              <a:spLocks noChangeArrowheads="1"/>
            </p:cNvSpPr>
            <p:nvPr/>
          </p:nvSpPr>
          <p:spPr bwMode="auto">
            <a:xfrm>
              <a:off x="4272" y="284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42" name="Rectangle 17"/>
            <p:cNvSpPr>
              <a:spLocks noChangeArrowheads="1"/>
            </p:cNvSpPr>
            <p:nvPr/>
          </p:nvSpPr>
          <p:spPr bwMode="auto">
            <a:xfrm>
              <a:off x="4464" y="284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43" name="Rectangle 18"/>
            <p:cNvSpPr>
              <a:spLocks noChangeArrowheads="1"/>
            </p:cNvSpPr>
            <p:nvPr/>
          </p:nvSpPr>
          <p:spPr bwMode="auto">
            <a:xfrm>
              <a:off x="4944" y="284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44" name="Rectangle 19"/>
            <p:cNvSpPr>
              <a:spLocks noChangeArrowheads="1"/>
            </p:cNvSpPr>
            <p:nvPr/>
          </p:nvSpPr>
          <p:spPr bwMode="auto">
            <a:xfrm>
              <a:off x="5136" y="240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45" name="Rectangle 20"/>
            <p:cNvSpPr>
              <a:spLocks noChangeArrowheads="1"/>
            </p:cNvSpPr>
            <p:nvPr/>
          </p:nvSpPr>
          <p:spPr bwMode="auto">
            <a:xfrm>
              <a:off x="5328" y="240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20546" name="AutoShape 21"/>
            <p:cNvCxnSpPr>
              <a:cxnSpLocks noChangeShapeType="1"/>
              <a:stCxn id="20530" idx="4"/>
              <a:endCxn id="20531" idx="0"/>
            </p:cNvCxnSpPr>
            <p:nvPr/>
          </p:nvCxnSpPr>
          <p:spPr bwMode="auto">
            <a:xfrm flipH="1">
              <a:off x="3889" y="1454"/>
              <a:ext cx="504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47" name="AutoShape 22"/>
            <p:cNvCxnSpPr>
              <a:cxnSpLocks noChangeShapeType="1"/>
              <a:stCxn id="20531" idx="4"/>
              <a:endCxn id="20538" idx="0"/>
            </p:cNvCxnSpPr>
            <p:nvPr/>
          </p:nvCxnSpPr>
          <p:spPr bwMode="auto">
            <a:xfrm flipH="1">
              <a:off x="3744" y="1838"/>
              <a:ext cx="14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48" name="AutoShape 23"/>
            <p:cNvCxnSpPr>
              <a:cxnSpLocks noChangeShapeType="1"/>
              <a:stCxn id="20531" idx="4"/>
              <a:endCxn id="20533" idx="0"/>
            </p:cNvCxnSpPr>
            <p:nvPr/>
          </p:nvCxnSpPr>
          <p:spPr bwMode="auto">
            <a:xfrm>
              <a:off x="3889" y="1838"/>
              <a:ext cx="13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49" name="AutoShape 24"/>
            <p:cNvCxnSpPr>
              <a:cxnSpLocks noChangeShapeType="1"/>
              <a:stCxn id="20530" idx="4"/>
              <a:endCxn id="20532" idx="0"/>
            </p:cNvCxnSpPr>
            <p:nvPr/>
          </p:nvCxnSpPr>
          <p:spPr bwMode="auto">
            <a:xfrm>
              <a:off x="4393" y="1454"/>
              <a:ext cx="540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50" name="AutoShape 25"/>
            <p:cNvCxnSpPr>
              <a:cxnSpLocks noChangeShapeType="1"/>
              <a:stCxn id="20532" idx="4"/>
              <a:endCxn id="20534" idx="0"/>
            </p:cNvCxnSpPr>
            <p:nvPr/>
          </p:nvCxnSpPr>
          <p:spPr bwMode="auto">
            <a:xfrm flipH="1">
              <a:off x="4633" y="1838"/>
              <a:ext cx="300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51" name="AutoShape 26"/>
            <p:cNvCxnSpPr>
              <a:cxnSpLocks noChangeShapeType="1"/>
              <a:stCxn id="20532" idx="4"/>
              <a:endCxn id="20535" idx="0"/>
            </p:cNvCxnSpPr>
            <p:nvPr/>
          </p:nvCxnSpPr>
          <p:spPr bwMode="auto">
            <a:xfrm>
              <a:off x="4933" y="1838"/>
              <a:ext cx="336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52" name="AutoShape 27"/>
            <p:cNvCxnSpPr>
              <a:cxnSpLocks noChangeShapeType="1"/>
              <a:stCxn id="20534" idx="4"/>
              <a:endCxn id="20536" idx="0"/>
            </p:cNvCxnSpPr>
            <p:nvPr/>
          </p:nvCxnSpPr>
          <p:spPr bwMode="auto">
            <a:xfrm flipH="1">
              <a:off x="4411" y="2270"/>
              <a:ext cx="22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53" name="AutoShape 28"/>
            <p:cNvCxnSpPr>
              <a:cxnSpLocks noChangeShapeType="1"/>
              <a:stCxn id="20533" idx="4"/>
              <a:endCxn id="20539" idx="0"/>
            </p:cNvCxnSpPr>
            <p:nvPr/>
          </p:nvCxnSpPr>
          <p:spPr bwMode="auto">
            <a:xfrm flipH="1">
              <a:off x="3936" y="2270"/>
              <a:ext cx="8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54" name="AutoShape 29"/>
            <p:cNvCxnSpPr>
              <a:cxnSpLocks noChangeShapeType="1"/>
              <a:stCxn id="20533" idx="4"/>
              <a:endCxn id="20540" idx="0"/>
            </p:cNvCxnSpPr>
            <p:nvPr/>
          </p:nvCxnSpPr>
          <p:spPr bwMode="auto">
            <a:xfrm>
              <a:off x="4021" y="2270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55" name="AutoShape 30"/>
            <p:cNvCxnSpPr>
              <a:cxnSpLocks noChangeShapeType="1"/>
              <a:stCxn id="20536" idx="4"/>
              <a:endCxn id="20541" idx="0"/>
            </p:cNvCxnSpPr>
            <p:nvPr/>
          </p:nvCxnSpPr>
          <p:spPr bwMode="auto">
            <a:xfrm flipH="1">
              <a:off x="4320" y="2702"/>
              <a:ext cx="9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56" name="AutoShape 31"/>
            <p:cNvCxnSpPr>
              <a:cxnSpLocks noChangeShapeType="1"/>
              <a:stCxn id="20536" idx="4"/>
              <a:endCxn id="20542" idx="0"/>
            </p:cNvCxnSpPr>
            <p:nvPr/>
          </p:nvCxnSpPr>
          <p:spPr bwMode="auto">
            <a:xfrm>
              <a:off x="4411" y="2702"/>
              <a:ext cx="10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57" name="AutoShape 32"/>
            <p:cNvCxnSpPr>
              <a:cxnSpLocks noChangeShapeType="1"/>
              <a:stCxn id="20537" idx="4"/>
              <a:endCxn id="20562" idx="0"/>
            </p:cNvCxnSpPr>
            <p:nvPr/>
          </p:nvCxnSpPr>
          <p:spPr bwMode="auto">
            <a:xfrm flipH="1">
              <a:off x="4757" y="2702"/>
              <a:ext cx="128" cy="17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58" name="AutoShape 33"/>
            <p:cNvCxnSpPr>
              <a:cxnSpLocks noChangeShapeType="1"/>
              <a:stCxn id="20537" idx="4"/>
              <a:endCxn id="20543" idx="0"/>
            </p:cNvCxnSpPr>
            <p:nvPr/>
          </p:nvCxnSpPr>
          <p:spPr bwMode="auto">
            <a:xfrm>
              <a:off x="4885" y="2702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59" name="AutoShape 34"/>
            <p:cNvCxnSpPr>
              <a:cxnSpLocks noChangeShapeType="1"/>
              <a:stCxn id="20534" idx="4"/>
              <a:endCxn id="20537" idx="0"/>
            </p:cNvCxnSpPr>
            <p:nvPr/>
          </p:nvCxnSpPr>
          <p:spPr bwMode="auto">
            <a:xfrm>
              <a:off x="4633" y="2270"/>
              <a:ext cx="25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60" name="AutoShape 35"/>
            <p:cNvCxnSpPr>
              <a:cxnSpLocks noChangeShapeType="1"/>
              <a:stCxn id="20535" idx="4"/>
              <a:endCxn id="20544" idx="0"/>
            </p:cNvCxnSpPr>
            <p:nvPr/>
          </p:nvCxnSpPr>
          <p:spPr bwMode="auto">
            <a:xfrm flipH="1">
              <a:off x="5184" y="2270"/>
              <a:ext cx="8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61" name="AutoShape 36"/>
            <p:cNvCxnSpPr>
              <a:cxnSpLocks noChangeShapeType="1"/>
              <a:stCxn id="20535" idx="4"/>
              <a:endCxn id="20545" idx="0"/>
            </p:cNvCxnSpPr>
            <p:nvPr/>
          </p:nvCxnSpPr>
          <p:spPr bwMode="auto">
            <a:xfrm>
              <a:off x="5269" y="2270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62" name="Oval 37"/>
            <p:cNvSpPr>
              <a:spLocks noChangeArrowheads="1"/>
            </p:cNvSpPr>
            <p:nvPr/>
          </p:nvSpPr>
          <p:spPr bwMode="auto">
            <a:xfrm>
              <a:off x="4616" y="2872"/>
              <a:ext cx="282" cy="254"/>
            </a:xfrm>
            <a:prstGeom prst="ellipse">
              <a:avLst/>
            </a:prstGeom>
            <a:solidFill>
              <a:schemeClr val="accent1"/>
            </a:solidFill>
            <a:ln w="38100" cmpd="sng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54</a:t>
              </a:r>
            </a:p>
          </p:txBody>
        </p:sp>
        <p:sp>
          <p:nvSpPr>
            <p:cNvPr id="20563" name="Rectangle 38"/>
            <p:cNvSpPr>
              <a:spLocks noChangeArrowheads="1"/>
            </p:cNvSpPr>
            <p:nvPr/>
          </p:nvSpPr>
          <p:spPr bwMode="auto">
            <a:xfrm>
              <a:off x="4618" y="326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64" name="Rectangle 39"/>
            <p:cNvSpPr>
              <a:spLocks noChangeArrowheads="1"/>
            </p:cNvSpPr>
            <p:nvPr/>
          </p:nvSpPr>
          <p:spPr bwMode="auto">
            <a:xfrm>
              <a:off x="4810" y="326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20565" name="AutoShape 40"/>
            <p:cNvCxnSpPr>
              <a:cxnSpLocks noChangeShapeType="1"/>
              <a:stCxn id="20562" idx="4"/>
              <a:endCxn id="20563" idx="0"/>
            </p:cNvCxnSpPr>
            <p:nvPr/>
          </p:nvCxnSpPr>
          <p:spPr bwMode="auto">
            <a:xfrm flipH="1">
              <a:off x="4666" y="3126"/>
              <a:ext cx="9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66" name="AutoShape 41"/>
            <p:cNvCxnSpPr>
              <a:cxnSpLocks noChangeShapeType="1"/>
              <a:stCxn id="20562" idx="4"/>
              <a:endCxn id="20564" idx="0"/>
            </p:cNvCxnSpPr>
            <p:nvPr/>
          </p:nvCxnSpPr>
          <p:spPr bwMode="auto">
            <a:xfrm>
              <a:off x="4757" y="3126"/>
              <a:ext cx="10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486" name="Text Box 42"/>
          <p:cNvSpPr txBox="1">
            <a:spLocks noChangeArrowheads="1"/>
          </p:cNvSpPr>
          <p:nvPr/>
        </p:nvSpPr>
        <p:spPr bwMode="auto">
          <a:xfrm>
            <a:off x="6172200" y="5530850"/>
            <a:ext cx="3127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>
                <a:solidFill>
                  <a:schemeClr val="accent2"/>
                </a:solidFill>
                <a:latin typeface="Times New Roman" charset="0"/>
              </a:rPr>
              <a:t>w</a:t>
            </a:r>
          </a:p>
        </p:txBody>
      </p:sp>
      <p:sp>
        <p:nvSpPr>
          <p:cNvPr id="20487" name="Text Box 43"/>
          <p:cNvSpPr txBox="1">
            <a:spLocks noChangeArrowheads="1"/>
          </p:cNvSpPr>
          <p:nvPr/>
        </p:nvSpPr>
        <p:spPr bwMode="auto">
          <a:xfrm>
            <a:off x="7470775" y="4797425"/>
            <a:ext cx="4619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>
                <a:solidFill>
                  <a:schemeClr val="accent2"/>
                </a:solidFill>
                <a:latin typeface="Times New Roman" charset="0"/>
              </a:rPr>
              <a:t>b=x</a:t>
            </a:r>
          </a:p>
        </p:txBody>
      </p:sp>
      <p:sp>
        <p:nvSpPr>
          <p:cNvPr id="20488" name="Text Box 44"/>
          <p:cNvSpPr txBox="1">
            <a:spLocks noChangeArrowheads="1"/>
          </p:cNvSpPr>
          <p:nvPr/>
        </p:nvSpPr>
        <p:spPr bwMode="auto">
          <a:xfrm>
            <a:off x="6078538" y="3511550"/>
            <a:ext cx="452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>
                <a:solidFill>
                  <a:schemeClr val="accent2"/>
                </a:solidFill>
                <a:latin typeface="Times New Roman" charset="0"/>
              </a:rPr>
              <a:t>a=y</a:t>
            </a:r>
          </a:p>
        </p:txBody>
      </p:sp>
      <p:sp>
        <p:nvSpPr>
          <p:cNvPr id="20489" name="Text Box 45"/>
          <p:cNvSpPr txBox="1">
            <a:spLocks noChangeArrowheads="1"/>
          </p:cNvSpPr>
          <p:nvPr/>
        </p:nvSpPr>
        <p:spPr bwMode="auto">
          <a:xfrm>
            <a:off x="7640638" y="3187700"/>
            <a:ext cx="442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>
                <a:solidFill>
                  <a:schemeClr val="accent2"/>
                </a:solidFill>
                <a:latin typeface="Times New Roman" charset="0"/>
              </a:rPr>
              <a:t>c=z</a:t>
            </a:r>
          </a:p>
        </p:txBody>
      </p:sp>
      <p:sp>
        <p:nvSpPr>
          <p:cNvPr id="20490" name="Line 46"/>
          <p:cNvSpPr>
            <a:spLocks noChangeShapeType="1"/>
          </p:cNvSpPr>
          <p:nvPr/>
        </p:nvSpPr>
        <p:spPr bwMode="auto">
          <a:xfrm flipV="1">
            <a:off x="6429375" y="5502275"/>
            <a:ext cx="228600" cy="152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491" name="Line 47"/>
          <p:cNvSpPr>
            <a:spLocks noChangeShapeType="1"/>
          </p:cNvSpPr>
          <p:nvPr/>
        </p:nvSpPr>
        <p:spPr bwMode="auto">
          <a:xfrm>
            <a:off x="6324600" y="3778250"/>
            <a:ext cx="152400" cy="152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492" name="Line 48"/>
          <p:cNvSpPr>
            <a:spLocks noChangeShapeType="1"/>
          </p:cNvSpPr>
          <p:nvPr/>
        </p:nvSpPr>
        <p:spPr bwMode="auto">
          <a:xfrm flipH="1">
            <a:off x="7391400" y="3340100"/>
            <a:ext cx="3048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493" name="Line 49"/>
          <p:cNvSpPr>
            <a:spLocks noChangeShapeType="1"/>
          </p:cNvSpPr>
          <p:nvPr/>
        </p:nvSpPr>
        <p:spPr bwMode="auto">
          <a:xfrm flipH="1" flipV="1">
            <a:off x="7277100" y="4778375"/>
            <a:ext cx="228600" cy="152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20494" name="Group 88"/>
          <p:cNvGrpSpPr>
            <a:grpSpLocks/>
          </p:cNvGrpSpPr>
          <p:nvPr/>
        </p:nvGrpSpPr>
        <p:grpSpPr bwMode="auto">
          <a:xfrm>
            <a:off x="1981200" y="2635250"/>
            <a:ext cx="2667000" cy="2755900"/>
            <a:chOff x="3840" y="1882"/>
            <a:chExt cx="1728" cy="1736"/>
          </a:xfrm>
        </p:grpSpPr>
        <p:sp>
          <p:nvSpPr>
            <p:cNvPr id="20497" name="Oval 89"/>
            <p:cNvSpPr>
              <a:spLocks noChangeArrowheads="1"/>
            </p:cNvSpPr>
            <p:nvPr/>
          </p:nvSpPr>
          <p:spPr bwMode="auto">
            <a:xfrm>
              <a:off x="4396" y="1882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44</a:t>
              </a:r>
            </a:p>
          </p:txBody>
        </p:sp>
        <p:sp>
          <p:nvSpPr>
            <p:cNvPr id="20498" name="Oval 90"/>
            <p:cNvSpPr>
              <a:spLocks noChangeArrowheads="1"/>
            </p:cNvSpPr>
            <p:nvPr/>
          </p:nvSpPr>
          <p:spPr bwMode="auto">
            <a:xfrm>
              <a:off x="3892" y="2266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17</a:t>
              </a:r>
            </a:p>
          </p:txBody>
        </p:sp>
        <p:sp>
          <p:nvSpPr>
            <p:cNvPr id="20499" name="Oval 91"/>
            <p:cNvSpPr>
              <a:spLocks noChangeArrowheads="1"/>
            </p:cNvSpPr>
            <p:nvPr/>
          </p:nvSpPr>
          <p:spPr bwMode="auto">
            <a:xfrm>
              <a:off x="4936" y="2266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78</a:t>
              </a:r>
            </a:p>
          </p:txBody>
        </p:sp>
        <p:sp>
          <p:nvSpPr>
            <p:cNvPr id="20500" name="Oval 92"/>
            <p:cNvSpPr>
              <a:spLocks noChangeArrowheads="1"/>
            </p:cNvSpPr>
            <p:nvPr/>
          </p:nvSpPr>
          <p:spPr bwMode="auto">
            <a:xfrm>
              <a:off x="4024" y="2698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32</a:t>
              </a:r>
            </a:p>
          </p:txBody>
        </p:sp>
        <p:sp>
          <p:nvSpPr>
            <p:cNvPr id="20501" name="Oval 93"/>
            <p:cNvSpPr>
              <a:spLocks noChangeArrowheads="1"/>
            </p:cNvSpPr>
            <p:nvPr/>
          </p:nvSpPr>
          <p:spPr bwMode="auto">
            <a:xfrm>
              <a:off x="4636" y="2698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50</a:t>
              </a:r>
            </a:p>
          </p:txBody>
        </p:sp>
        <p:sp>
          <p:nvSpPr>
            <p:cNvPr id="20502" name="Oval 94"/>
            <p:cNvSpPr>
              <a:spLocks noChangeArrowheads="1"/>
            </p:cNvSpPr>
            <p:nvPr/>
          </p:nvSpPr>
          <p:spPr bwMode="auto">
            <a:xfrm>
              <a:off x="5272" y="2698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88</a:t>
              </a:r>
            </a:p>
          </p:txBody>
        </p:sp>
        <p:sp>
          <p:nvSpPr>
            <p:cNvPr id="20503" name="Oval 95"/>
            <p:cNvSpPr>
              <a:spLocks noChangeArrowheads="1"/>
            </p:cNvSpPr>
            <p:nvPr/>
          </p:nvSpPr>
          <p:spPr bwMode="auto">
            <a:xfrm>
              <a:off x="4414" y="3130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48</a:t>
              </a:r>
            </a:p>
          </p:txBody>
        </p:sp>
        <p:sp>
          <p:nvSpPr>
            <p:cNvPr id="20504" name="Oval 96"/>
            <p:cNvSpPr>
              <a:spLocks noChangeArrowheads="1"/>
            </p:cNvSpPr>
            <p:nvPr/>
          </p:nvSpPr>
          <p:spPr bwMode="auto">
            <a:xfrm>
              <a:off x="4888" y="3130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62</a:t>
              </a:r>
            </a:p>
          </p:txBody>
        </p:sp>
        <p:sp>
          <p:nvSpPr>
            <p:cNvPr id="20505" name="Rectangle 97"/>
            <p:cNvSpPr>
              <a:spLocks noChangeArrowheads="1"/>
            </p:cNvSpPr>
            <p:nvPr/>
          </p:nvSpPr>
          <p:spPr bwMode="auto">
            <a:xfrm>
              <a:off x="3840" y="265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06" name="Rectangle 98"/>
            <p:cNvSpPr>
              <a:spLocks noChangeArrowheads="1"/>
            </p:cNvSpPr>
            <p:nvPr/>
          </p:nvSpPr>
          <p:spPr bwMode="auto">
            <a:xfrm>
              <a:off x="4032" y="309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07" name="Rectangle 99"/>
            <p:cNvSpPr>
              <a:spLocks noChangeArrowheads="1"/>
            </p:cNvSpPr>
            <p:nvPr/>
          </p:nvSpPr>
          <p:spPr bwMode="auto">
            <a:xfrm>
              <a:off x="4224" y="309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08" name="Rectangle 100"/>
            <p:cNvSpPr>
              <a:spLocks noChangeArrowheads="1"/>
            </p:cNvSpPr>
            <p:nvPr/>
          </p:nvSpPr>
          <p:spPr bwMode="auto">
            <a:xfrm>
              <a:off x="4416" y="3522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09" name="Rectangle 101"/>
            <p:cNvSpPr>
              <a:spLocks noChangeArrowheads="1"/>
            </p:cNvSpPr>
            <p:nvPr/>
          </p:nvSpPr>
          <p:spPr bwMode="auto">
            <a:xfrm>
              <a:off x="4608" y="3522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10" name="Rectangle 102"/>
            <p:cNvSpPr>
              <a:spLocks noChangeArrowheads="1"/>
            </p:cNvSpPr>
            <p:nvPr/>
          </p:nvSpPr>
          <p:spPr bwMode="auto">
            <a:xfrm>
              <a:off x="4896" y="3522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11" name="Rectangle 103"/>
            <p:cNvSpPr>
              <a:spLocks noChangeArrowheads="1"/>
            </p:cNvSpPr>
            <p:nvPr/>
          </p:nvSpPr>
          <p:spPr bwMode="auto">
            <a:xfrm>
              <a:off x="5088" y="3522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12" name="Rectangle 104"/>
            <p:cNvSpPr>
              <a:spLocks noChangeArrowheads="1"/>
            </p:cNvSpPr>
            <p:nvPr/>
          </p:nvSpPr>
          <p:spPr bwMode="auto">
            <a:xfrm>
              <a:off x="5280" y="309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13" name="Rectangle 105"/>
            <p:cNvSpPr>
              <a:spLocks noChangeArrowheads="1"/>
            </p:cNvSpPr>
            <p:nvPr/>
          </p:nvSpPr>
          <p:spPr bwMode="auto">
            <a:xfrm>
              <a:off x="5472" y="309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20514" name="AutoShape 106"/>
            <p:cNvCxnSpPr>
              <a:cxnSpLocks noChangeShapeType="1"/>
              <a:stCxn id="20497" idx="4"/>
              <a:endCxn id="20498" idx="0"/>
            </p:cNvCxnSpPr>
            <p:nvPr/>
          </p:nvCxnSpPr>
          <p:spPr bwMode="auto">
            <a:xfrm flipH="1">
              <a:off x="4033" y="2136"/>
              <a:ext cx="504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5" name="AutoShape 107"/>
            <p:cNvCxnSpPr>
              <a:cxnSpLocks noChangeShapeType="1"/>
              <a:stCxn id="20498" idx="4"/>
              <a:endCxn id="20505" idx="0"/>
            </p:cNvCxnSpPr>
            <p:nvPr/>
          </p:nvCxnSpPr>
          <p:spPr bwMode="auto">
            <a:xfrm flipH="1">
              <a:off x="3888" y="2520"/>
              <a:ext cx="14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6" name="AutoShape 108"/>
            <p:cNvCxnSpPr>
              <a:cxnSpLocks noChangeShapeType="1"/>
              <a:stCxn id="20498" idx="4"/>
              <a:endCxn id="20500" idx="0"/>
            </p:cNvCxnSpPr>
            <p:nvPr/>
          </p:nvCxnSpPr>
          <p:spPr bwMode="auto">
            <a:xfrm>
              <a:off x="4033" y="2520"/>
              <a:ext cx="13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7" name="AutoShape 109"/>
            <p:cNvCxnSpPr>
              <a:cxnSpLocks noChangeShapeType="1"/>
              <a:stCxn id="20497" idx="4"/>
              <a:endCxn id="20499" idx="0"/>
            </p:cNvCxnSpPr>
            <p:nvPr/>
          </p:nvCxnSpPr>
          <p:spPr bwMode="auto">
            <a:xfrm>
              <a:off x="4537" y="2136"/>
              <a:ext cx="540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8" name="AutoShape 110"/>
            <p:cNvCxnSpPr>
              <a:cxnSpLocks noChangeShapeType="1"/>
              <a:stCxn id="20499" idx="4"/>
              <a:endCxn id="20501" idx="0"/>
            </p:cNvCxnSpPr>
            <p:nvPr/>
          </p:nvCxnSpPr>
          <p:spPr bwMode="auto">
            <a:xfrm flipH="1">
              <a:off x="4777" y="2520"/>
              <a:ext cx="300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9" name="AutoShape 111"/>
            <p:cNvCxnSpPr>
              <a:cxnSpLocks noChangeShapeType="1"/>
              <a:stCxn id="20499" idx="4"/>
              <a:endCxn id="20502" idx="0"/>
            </p:cNvCxnSpPr>
            <p:nvPr/>
          </p:nvCxnSpPr>
          <p:spPr bwMode="auto">
            <a:xfrm>
              <a:off x="5077" y="2520"/>
              <a:ext cx="336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0" name="AutoShape 112"/>
            <p:cNvCxnSpPr>
              <a:cxnSpLocks noChangeShapeType="1"/>
              <a:stCxn id="20501" idx="4"/>
              <a:endCxn id="20503" idx="0"/>
            </p:cNvCxnSpPr>
            <p:nvPr/>
          </p:nvCxnSpPr>
          <p:spPr bwMode="auto">
            <a:xfrm flipH="1">
              <a:off x="4555" y="2952"/>
              <a:ext cx="22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1" name="AutoShape 113"/>
            <p:cNvCxnSpPr>
              <a:cxnSpLocks noChangeShapeType="1"/>
              <a:stCxn id="20500" idx="4"/>
              <a:endCxn id="20506" idx="0"/>
            </p:cNvCxnSpPr>
            <p:nvPr/>
          </p:nvCxnSpPr>
          <p:spPr bwMode="auto">
            <a:xfrm flipH="1">
              <a:off x="4080" y="2952"/>
              <a:ext cx="8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2" name="AutoShape 114"/>
            <p:cNvCxnSpPr>
              <a:cxnSpLocks noChangeShapeType="1"/>
              <a:stCxn id="20500" idx="4"/>
              <a:endCxn id="20507" idx="0"/>
            </p:cNvCxnSpPr>
            <p:nvPr/>
          </p:nvCxnSpPr>
          <p:spPr bwMode="auto">
            <a:xfrm>
              <a:off x="4165" y="2952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3" name="AutoShape 115"/>
            <p:cNvCxnSpPr>
              <a:cxnSpLocks noChangeShapeType="1"/>
              <a:stCxn id="20503" idx="4"/>
              <a:endCxn id="20508" idx="0"/>
            </p:cNvCxnSpPr>
            <p:nvPr/>
          </p:nvCxnSpPr>
          <p:spPr bwMode="auto">
            <a:xfrm flipH="1">
              <a:off x="4464" y="3384"/>
              <a:ext cx="9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4" name="AutoShape 116"/>
            <p:cNvCxnSpPr>
              <a:cxnSpLocks noChangeShapeType="1"/>
              <a:stCxn id="20503" idx="4"/>
              <a:endCxn id="20509" idx="0"/>
            </p:cNvCxnSpPr>
            <p:nvPr/>
          </p:nvCxnSpPr>
          <p:spPr bwMode="auto">
            <a:xfrm>
              <a:off x="4555" y="3384"/>
              <a:ext cx="10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5" name="AutoShape 117"/>
            <p:cNvCxnSpPr>
              <a:cxnSpLocks noChangeShapeType="1"/>
              <a:stCxn id="20504" idx="4"/>
              <a:endCxn id="20510" idx="0"/>
            </p:cNvCxnSpPr>
            <p:nvPr/>
          </p:nvCxnSpPr>
          <p:spPr bwMode="auto">
            <a:xfrm flipH="1">
              <a:off x="4944" y="3384"/>
              <a:ext cx="8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6" name="AutoShape 118"/>
            <p:cNvCxnSpPr>
              <a:cxnSpLocks noChangeShapeType="1"/>
              <a:stCxn id="20504" idx="4"/>
              <a:endCxn id="20511" idx="0"/>
            </p:cNvCxnSpPr>
            <p:nvPr/>
          </p:nvCxnSpPr>
          <p:spPr bwMode="auto">
            <a:xfrm>
              <a:off x="5029" y="3384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7" name="AutoShape 119"/>
            <p:cNvCxnSpPr>
              <a:cxnSpLocks noChangeShapeType="1"/>
              <a:stCxn id="20501" idx="4"/>
              <a:endCxn id="20504" idx="0"/>
            </p:cNvCxnSpPr>
            <p:nvPr/>
          </p:nvCxnSpPr>
          <p:spPr bwMode="auto">
            <a:xfrm>
              <a:off x="4777" y="2952"/>
              <a:ext cx="25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8" name="AutoShape 120"/>
            <p:cNvCxnSpPr>
              <a:cxnSpLocks noChangeShapeType="1"/>
              <a:stCxn id="20502" idx="4"/>
              <a:endCxn id="20512" idx="0"/>
            </p:cNvCxnSpPr>
            <p:nvPr/>
          </p:nvCxnSpPr>
          <p:spPr bwMode="auto">
            <a:xfrm flipH="1">
              <a:off x="5328" y="2952"/>
              <a:ext cx="8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9" name="AutoShape 121"/>
            <p:cNvCxnSpPr>
              <a:cxnSpLocks noChangeShapeType="1"/>
              <a:stCxn id="20502" idx="4"/>
              <a:endCxn id="20513" idx="0"/>
            </p:cNvCxnSpPr>
            <p:nvPr/>
          </p:nvCxnSpPr>
          <p:spPr bwMode="auto">
            <a:xfrm>
              <a:off x="5413" y="2952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495" name="Text Box 122"/>
          <p:cNvSpPr txBox="1">
            <a:spLocks noChangeArrowheads="1"/>
          </p:cNvSpPr>
          <p:nvPr/>
        </p:nvSpPr>
        <p:spPr bwMode="auto">
          <a:xfrm>
            <a:off x="2514600" y="5638800"/>
            <a:ext cx="1470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600" dirty="0">
                <a:latin typeface="Times New Roman" charset="0"/>
              </a:rPr>
              <a:t>before insertion</a:t>
            </a:r>
          </a:p>
        </p:txBody>
      </p:sp>
      <p:sp>
        <p:nvSpPr>
          <p:cNvPr id="20496" name="Text Box 123"/>
          <p:cNvSpPr txBox="1">
            <a:spLocks noChangeArrowheads="1"/>
          </p:cNvSpPr>
          <p:nvPr/>
        </p:nvSpPr>
        <p:spPr bwMode="auto">
          <a:xfrm>
            <a:off x="5730875" y="6140450"/>
            <a:ext cx="1323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600">
                <a:latin typeface="Times New Roman" charset="0"/>
              </a:rPr>
              <a:t>after insertion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103F29-EB14-C544-9A63-0406E70AD608}"/>
              </a:ext>
            </a:extLst>
          </p:cNvPr>
          <p:cNvSpPr txBox="1"/>
          <p:nvPr/>
        </p:nvSpPr>
        <p:spPr>
          <a:xfrm>
            <a:off x="3202661" y="2529776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104DBF5-14BB-BB4C-9276-4DBF54F042F4}"/>
              </a:ext>
            </a:extLst>
          </p:cNvPr>
          <p:cNvSpPr txBox="1"/>
          <p:nvPr/>
        </p:nvSpPr>
        <p:spPr>
          <a:xfrm>
            <a:off x="3950148" y="3257054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0F8D437-00B7-0340-BF13-2E9231FEB547}"/>
              </a:ext>
            </a:extLst>
          </p:cNvPr>
          <p:cNvSpPr txBox="1"/>
          <p:nvPr/>
        </p:nvSpPr>
        <p:spPr>
          <a:xfrm>
            <a:off x="3461523" y="3915618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E6F8C7D-1459-9449-BA32-DFB400E5F5BD}"/>
              </a:ext>
            </a:extLst>
          </p:cNvPr>
          <p:cNvSpPr txBox="1"/>
          <p:nvPr/>
        </p:nvSpPr>
        <p:spPr>
          <a:xfrm>
            <a:off x="3802639" y="4746278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AC3B51E-199A-994F-B286-8C97665FC1A4}"/>
              </a:ext>
            </a:extLst>
          </p:cNvPr>
          <p:cNvSpPr txBox="1"/>
          <p:nvPr/>
        </p:nvSpPr>
        <p:spPr>
          <a:xfrm>
            <a:off x="7247707" y="338326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6C7CF5C-3279-EA44-9D0C-A72CFEF503EC}"/>
              </a:ext>
            </a:extLst>
          </p:cNvPr>
          <p:cNvSpPr txBox="1"/>
          <p:nvPr/>
        </p:nvSpPr>
        <p:spPr>
          <a:xfrm>
            <a:off x="6841335" y="3937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F065954-07A6-4744-B7D0-81B590357AD1}"/>
              </a:ext>
            </a:extLst>
          </p:cNvPr>
          <p:cNvSpPr txBox="1"/>
          <p:nvPr/>
        </p:nvSpPr>
        <p:spPr>
          <a:xfrm>
            <a:off x="7326232" y="5106142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AB4F840-D8C1-004A-84B3-B629C8A374B3}"/>
              </a:ext>
            </a:extLst>
          </p:cNvPr>
          <p:cNvSpPr txBox="1"/>
          <p:nvPr/>
        </p:nvSpPr>
        <p:spPr>
          <a:xfrm>
            <a:off x="6905286" y="548768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F709C92-4559-1746-9B86-2E5C3DBA1724}"/>
              </a:ext>
            </a:extLst>
          </p:cNvPr>
          <p:cNvSpPr txBox="1"/>
          <p:nvPr/>
        </p:nvSpPr>
        <p:spPr>
          <a:xfrm>
            <a:off x="6460335" y="26371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54851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AVL Trees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286F62C-E3AF-6B4C-AE00-6FAA8E2EA71C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Search and Repair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Tahoma" charset="0"/>
              </a:rPr>
              <a:t>Let z be the first violation node along the path.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Tahoma" charset="0"/>
              </a:rPr>
              <a:t>Let y be </a:t>
            </a:r>
            <a:r>
              <a:rPr lang="en-US" sz="2400" dirty="0" err="1">
                <a:latin typeface="Tahoma" charset="0"/>
              </a:rPr>
              <a:t>z’child</a:t>
            </a:r>
            <a:r>
              <a:rPr lang="en-US" sz="2400" dirty="0">
                <a:latin typeface="Tahoma" charset="0"/>
              </a:rPr>
              <a:t> with the higher height (y is 2 greater than its sibling).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Tahoma" charset="0"/>
              </a:rPr>
              <a:t>Let x be y’s child with the higher height.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Tahoma" charset="0"/>
              </a:rPr>
              <a:t>We rebalance z by calling </a:t>
            </a:r>
            <a:r>
              <a:rPr lang="en-US" sz="2400" b="1" dirty="0" err="1">
                <a:latin typeface="Tahoma" charset="0"/>
              </a:rPr>
              <a:t>trinode</a:t>
            </a:r>
            <a:r>
              <a:rPr lang="en-US" sz="2400" b="1" dirty="0">
                <a:latin typeface="Tahoma" charset="0"/>
              </a:rPr>
              <a:t> restructuring </a:t>
            </a:r>
            <a:r>
              <a:rPr lang="en-US" sz="2400" dirty="0">
                <a:latin typeface="Tahoma" charset="0"/>
              </a:rPr>
              <a:t>method.</a:t>
            </a:r>
          </a:p>
        </p:txBody>
      </p:sp>
    </p:spTree>
    <p:extLst>
      <p:ext uri="{BB962C8B-B14F-4D97-AF65-F5344CB8AC3E}">
        <p14:creationId xmlns:p14="http://schemas.microsoft.com/office/powerpoint/2010/main" val="3091057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AVL Trees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286F62C-E3AF-6B4C-AE00-6FAA8E2EA71C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Search and Repair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Tahoma" charset="0"/>
              </a:rPr>
              <a:t>Let y be </a:t>
            </a:r>
            <a:r>
              <a:rPr lang="en-US" sz="2400" dirty="0" err="1">
                <a:latin typeface="Tahoma" charset="0"/>
              </a:rPr>
              <a:t>z’child</a:t>
            </a:r>
            <a:r>
              <a:rPr lang="en-US" sz="2400" dirty="0">
                <a:latin typeface="Tahoma" charset="0"/>
              </a:rPr>
              <a:t> with the higher height (y is 2 greater than its sibling).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Tahoma" charset="0"/>
              </a:rPr>
              <a:t>Let x be y’s child with the higher height.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Tahoma" charset="0"/>
              </a:rPr>
              <a:t>We rebalance z by calling </a:t>
            </a:r>
            <a:r>
              <a:rPr lang="en-US" sz="2400" b="1" dirty="0" err="1">
                <a:latin typeface="Tahoma" charset="0"/>
              </a:rPr>
              <a:t>trinode</a:t>
            </a:r>
            <a:r>
              <a:rPr lang="en-US" sz="2400" b="1" dirty="0">
                <a:latin typeface="Tahoma" charset="0"/>
              </a:rPr>
              <a:t> restructuring </a:t>
            </a:r>
            <a:r>
              <a:rPr lang="en-US" sz="2400" dirty="0">
                <a:latin typeface="Tahoma" charset="0"/>
              </a:rPr>
              <a:t>method.</a:t>
            </a:r>
          </a:p>
        </p:txBody>
      </p:sp>
    </p:spTree>
    <p:extLst>
      <p:ext uri="{BB962C8B-B14F-4D97-AF65-F5344CB8AC3E}">
        <p14:creationId xmlns:p14="http://schemas.microsoft.com/office/powerpoint/2010/main" val="1423569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AVL Trees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286F62C-E3AF-6B4C-AE00-6FAA8E2EA71C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Search and Repair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3820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Tahoma" charset="0"/>
              </a:rPr>
              <a:t>Rebalance the tree by performing appropriate rotations on the subtree rooted with z. There can be 4 possible cases that needs to be handled as x, y and z can be arranged in 4 ways. Following are the possible 4 arrangements: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Tahoma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Tahoma" charset="0"/>
              </a:rPr>
              <a:t>a) y is left child of z and x is left child of y (Left Left Case)</a:t>
            </a:r>
            <a:br>
              <a:rPr lang="en-US" sz="2400" dirty="0">
                <a:latin typeface="Tahoma" charset="0"/>
              </a:rPr>
            </a:br>
            <a:r>
              <a:rPr lang="en-US" sz="2400" dirty="0">
                <a:latin typeface="Tahoma" charset="0"/>
              </a:rPr>
              <a:t>b) y is left child of z and x is right child of y (Left Right)</a:t>
            </a:r>
            <a:br>
              <a:rPr lang="en-US" sz="2400" dirty="0">
                <a:latin typeface="Tahoma" charset="0"/>
              </a:rPr>
            </a:br>
            <a:r>
              <a:rPr lang="en-US" sz="2400" dirty="0">
                <a:latin typeface="Tahoma" charset="0"/>
              </a:rPr>
              <a:t>c) y is right child of z and x is right child of y (Right Right)</a:t>
            </a:r>
            <a:br>
              <a:rPr lang="en-US" sz="2400" dirty="0">
                <a:latin typeface="Tahoma" charset="0"/>
              </a:rPr>
            </a:br>
            <a:r>
              <a:rPr lang="en-US" sz="2400" dirty="0">
                <a:latin typeface="Tahoma" charset="0"/>
              </a:rPr>
              <a:t>d) y is right child of z and x is left child of y (Right Left)</a:t>
            </a:r>
          </a:p>
        </p:txBody>
      </p:sp>
    </p:spTree>
    <p:extLst>
      <p:ext uri="{BB962C8B-B14F-4D97-AF65-F5344CB8AC3E}">
        <p14:creationId xmlns:p14="http://schemas.microsoft.com/office/powerpoint/2010/main" val="3495793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AVL Trees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59208C9-97A7-F249-A3AB-E4FAE16F35CC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Tahoma" charset="0"/>
              </a:rPr>
              <a:t>Trinode</a:t>
            </a:r>
            <a:r>
              <a:rPr lang="en-US" dirty="0">
                <a:latin typeface="Tahoma" charset="0"/>
              </a:rPr>
              <a:t> Restructuring</a:t>
            </a: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6858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000" dirty="0">
                <a:latin typeface="Tahoma" charset="0"/>
              </a:rPr>
              <a:t>Let (</a:t>
            </a:r>
            <a:r>
              <a:rPr lang="en-US" sz="2000" i="1" dirty="0" err="1">
                <a:latin typeface="Tahoma" charset="0"/>
              </a:rPr>
              <a:t>a</a:t>
            </a:r>
            <a:r>
              <a:rPr lang="en-US" sz="2000" dirty="0" err="1">
                <a:latin typeface="Tahoma" charset="0"/>
              </a:rPr>
              <a:t>,</a:t>
            </a:r>
            <a:r>
              <a:rPr lang="en-US" sz="2000" i="1" dirty="0" err="1">
                <a:latin typeface="Tahoma" charset="0"/>
              </a:rPr>
              <a:t>b</a:t>
            </a:r>
            <a:r>
              <a:rPr lang="en-US" sz="2000" dirty="0" err="1">
                <a:latin typeface="Tahoma" charset="0"/>
              </a:rPr>
              <a:t>,</a:t>
            </a:r>
            <a:r>
              <a:rPr lang="en-US" sz="2000" i="1" dirty="0" err="1">
                <a:latin typeface="Tahoma" charset="0"/>
              </a:rPr>
              <a:t>c</a:t>
            </a:r>
            <a:r>
              <a:rPr lang="en-US" sz="2000" dirty="0">
                <a:latin typeface="Tahoma" charset="0"/>
              </a:rPr>
              <a:t>) be the </a:t>
            </a:r>
            <a:r>
              <a:rPr lang="en-US" sz="2000" dirty="0" err="1">
                <a:latin typeface="Tahoma" charset="0"/>
              </a:rPr>
              <a:t>inorder</a:t>
            </a:r>
            <a:r>
              <a:rPr lang="en-US" sz="2000" dirty="0">
                <a:latin typeface="Tahoma" charset="0"/>
              </a:rPr>
              <a:t> listing of </a:t>
            </a:r>
            <a:r>
              <a:rPr lang="en-US" sz="2000" i="1" dirty="0">
                <a:latin typeface="Tahoma" charset="0"/>
              </a:rPr>
              <a:t>x</a:t>
            </a:r>
            <a:r>
              <a:rPr lang="en-US" sz="2000" dirty="0">
                <a:latin typeface="Tahoma" charset="0"/>
              </a:rPr>
              <a:t>, </a:t>
            </a:r>
            <a:r>
              <a:rPr lang="en-US" sz="2000" i="1" dirty="0">
                <a:latin typeface="Tahoma" charset="0"/>
              </a:rPr>
              <a:t>y</a:t>
            </a:r>
            <a:r>
              <a:rPr lang="en-US" sz="2000" dirty="0">
                <a:latin typeface="Tahoma" charset="0"/>
              </a:rPr>
              <a:t>, </a:t>
            </a:r>
            <a:r>
              <a:rPr lang="en-US" sz="2000" i="1" dirty="0">
                <a:latin typeface="Tahoma" charset="0"/>
              </a:rPr>
              <a:t>z</a:t>
            </a: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000" dirty="0">
                <a:latin typeface="Tahoma" charset="0"/>
              </a:rPr>
              <a:t>Perform the rotations needed to make </a:t>
            </a:r>
            <a:r>
              <a:rPr lang="en-US" sz="2000" i="1" dirty="0">
                <a:latin typeface="Tahoma" charset="0"/>
              </a:rPr>
              <a:t>b</a:t>
            </a:r>
            <a:r>
              <a:rPr lang="en-US" sz="2000" dirty="0">
                <a:latin typeface="Tahoma" charset="0"/>
              </a:rPr>
              <a:t> the topmost node of the three</a:t>
            </a:r>
          </a:p>
        </p:txBody>
      </p:sp>
      <p:grpSp>
        <p:nvGrpSpPr>
          <p:cNvPr id="21509" name="Group 4"/>
          <p:cNvGrpSpPr>
            <a:grpSpLocks/>
          </p:cNvGrpSpPr>
          <p:nvPr/>
        </p:nvGrpSpPr>
        <p:grpSpPr bwMode="auto">
          <a:xfrm>
            <a:off x="152400" y="2514601"/>
            <a:ext cx="2481274" cy="2809876"/>
            <a:chOff x="6" y="1802"/>
            <a:chExt cx="1563" cy="1770"/>
          </a:xfrm>
        </p:grpSpPr>
        <p:sp>
          <p:nvSpPr>
            <p:cNvPr id="21560" name="Oval 5"/>
            <p:cNvSpPr>
              <a:spLocks noChangeArrowheads="1"/>
            </p:cNvSpPr>
            <p:nvPr/>
          </p:nvSpPr>
          <p:spPr bwMode="auto">
            <a:xfrm>
              <a:off x="641" y="2272"/>
              <a:ext cx="448" cy="300"/>
            </a:xfrm>
            <a:prstGeom prst="ellipse">
              <a:avLst/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b=y</a:t>
              </a:r>
            </a:p>
          </p:txBody>
        </p:sp>
        <p:sp>
          <p:nvSpPr>
            <p:cNvPr id="21561" name="Oval 6"/>
            <p:cNvSpPr>
              <a:spLocks noChangeArrowheads="1"/>
            </p:cNvSpPr>
            <p:nvPr/>
          </p:nvSpPr>
          <p:spPr bwMode="auto">
            <a:xfrm>
              <a:off x="411" y="1888"/>
              <a:ext cx="427" cy="300"/>
            </a:xfrm>
            <a:prstGeom prst="ellipse">
              <a:avLst/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>
                  <a:latin typeface="Times New Roman" charset="0"/>
                </a:rPr>
                <a:t>a=z</a:t>
              </a:r>
            </a:p>
          </p:txBody>
        </p:sp>
        <p:sp>
          <p:nvSpPr>
            <p:cNvPr id="21562" name="Oval 7"/>
            <p:cNvSpPr>
              <a:spLocks noChangeArrowheads="1"/>
            </p:cNvSpPr>
            <p:nvPr/>
          </p:nvSpPr>
          <p:spPr bwMode="auto">
            <a:xfrm>
              <a:off x="882" y="2656"/>
              <a:ext cx="438" cy="300"/>
            </a:xfrm>
            <a:prstGeom prst="ellipse">
              <a:avLst/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c=x</a:t>
              </a:r>
            </a:p>
          </p:txBody>
        </p:sp>
        <p:sp>
          <p:nvSpPr>
            <p:cNvPr id="21563" name="AutoShape 8"/>
            <p:cNvSpPr>
              <a:spLocks noChangeArrowheads="1"/>
            </p:cNvSpPr>
            <p:nvPr/>
          </p:nvSpPr>
          <p:spPr bwMode="auto">
            <a:xfrm>
              <a:off x="6" y="2315"/>
              <a:ext cx="473" cy="42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T</a:t>
              </a:r>
              <a:r>
                <a:rPr lang="en-US" sz="1600" baseline="-25000">
                  <a:latin typeface="Times New Roman" charset="0"/>
                </a:rPr>
                <a:t>0</a:t>
              </a:r>
              <a:endParaRPr lang="en-US" sz="1600">
                <a:latin typeface="Times New Roman" charset="0"/>
              </a:endParaRPr>
            </a:p>
          </p:txBody>
        </p:sp>
        <p:sp>
          <p:nvSpPr>
            <p:cNvPr id="21564" name="AutoShape 9"/>
            <p:cNvSpPr>
              <a:spLocks noChangeArrowheads="1"/>
            </p:cNvSpPr>
            <p:nvPr/>
          </p:nvSpPr>
          <p:spPr bwMode="auto">
            <a:xfrm>
              <a:off x="298" y="2747"/>
              <a:ext cx="473" cy="42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T</a:t>
              </a:r>
              <a:r>
                <a:rPr lang="en-US" sz="1600" baseline="-25000">
                  <a:latin typeface="Times New Roman" charset="0"/>
                </a:rPr>
                <a:t>1</a:t>
              </a:r>
              <a:endParaRPr lang="en-US" sz="1600">
                <a:latin typeface="Times New Roman" charset="0"/>
              </a:endParaRPr>
            </a:p>
          </p:txBody>
        </p:sp>
        <p:sp>
          <p:nvSpPr>
            <p:cNvPr id="21565" name="AutoShape 10"/>
            <p:cNvSpPr>
              <a:spLocks noChangeArrowheads="1"/>
            </p:cNvSpPr>
            <p:nvPr/>
          </p:nvSpPr>
          <p:spPr bwMode="auto">
            <a:xfrm>
              <a:off x="597" y="3148"/>
              <a:ext cx="473" cy="42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T</a:t>
              </a:r>
              <a:r>
                <a:rPr lang="en-US" sz="1600" baseline="-25000">
                  <a:latin typeface="Times New Roman" charset="0"/>
                </a:rPr>
                <a:t>2</a:t>
              </a:r>
              <a:endParaRPr lang="en-US" sz="1600">
                <a:latin typeface="Times New Roman" charset="0"/>
              </a:endParaRPr>
            </a:p>
          </p:txBody>
        </p:sp>
        <p:sp>
          <p:nvSpPr>
            <p:cNvPr id="21566" name="AutoShape 11"/>
            <p:cNvSpPr>
              <a:spLocks noChangeArrowheads="1"/>
            </p:cNvSpPr>
            <p:nvPr/>
          </p:nvSpPr>
          <p:spPr bwMode="auto">
            <a:xfrm>
              <a:off x="1096" y="3148"/>
              <a:ext cx="473" cy="42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T</a:t>
              </a:r>
              <a:r>
                <a:rPr lang="en-US" sz="1600" baseline="-25000">
                  <a:latin typeface="Times New Roman" charset="0"/>
                </a:rPr>
                <a:t>3</a:t>
              </a:r>
              <a:endParaRPr lang="en-US" sz="1600">
                <a:latin typeface="Times New Roman" charset="0"/>
              </a:endParaRPr>
            </a:p>
          </p:txBody>
        </p:sp>
        <p:cxnSp>
          <p:nvCxnSpPr>
            <p:cNvPr id="21567" name="AutoShape 12"/>
            <p:cNvCxnSpPr>
              <a:cxnSpLocks noChangeShapeType="1"/>
              <a:stCxn id="21562" idx="4"/>
              <a:endCxn id="21566" idx="0"/>
            </p:cNvCxnSpPr>
            <p:nvPr/>
          </p:nvCxnSpPr>
          <p:spPr bwMode="auto">
            <a:xfrm>
              <a:off x="1101" y="2956"/>
              <a:ext cx="232" cy="192"/>
            </a:xfrm>
            <a:prstGeom prst="straightConnector1">
              <a:avLst/>
            </a:pr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68" name="AutoShape 13"/>
            <p:cNvCxnSpPr>
              <a:cxnSpLocks noChangeShapeType="1"/>
              <a:stCxn id="21562" idx="4"/>
              <a:endCxn id="21565" idx="0"/>
            </p:cNvCxnSpPr>
            <p:nvPr/>
          </p:nvCxnSpPr>
          <p:spPr bwMode="auto">
            <a:xfrm flipH="1">
              <a:off x="833" y="2956"/>
              <a:ext cx="268" cy="192"/>
            </a:xfrm>
            <a:prstGeom prst="straightConnector1">
              <a:avLst/>
            </a:pr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69" name="AutoShape 14"/>
            <p:cNvCxnSpPr>
              <a:cxnSpLocks noChangeShapeType="1"/>
              <a:stCxn id="21560" idx="4"/>
              <a:endCxn id="21562" idx="0"/>
            </p:cNvCxnSpPr>
            <p:nvPr/>
          </p:nvCxnSpPr>
          <p:spPr bwMode="auto">
            <a:xfrm>
              <a:off x="865" y="2572"/>
              <a:ext cx="236" cy="84"/>
            </a:xfrm>
            <a:prstGeom prst="straightConnector1">
              <a:avLst/>
            </a:pr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70" name="AutoShape 15"/>
            <p:cNvCxnSpPr>
              <a:cxnSpLocks noChangeShapeType="1"/>
              <a:stCxn id="21560" idx="4"/>
              <a:endCxn id="21564" idx="0"/>
            </p:cNvCxnSpPr>
            <p:nvPr/>
          </p:nvCxnSpPr>
          <p:spPr bwMode="auto">
            <a:xfrm flipH="1">
              <a:off x="535" y="2572"/>
              <a:ext cx="331" cy="175"/>
            </a:xfrm>
            <a:prstGeom prst="straightConnector1">
              <a:avLst/>
            </a:pr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71" name="AutoShape 16"/>
            <p:cNvCxnSpPr>
              <a:cxnSpLocks noChangeShapeType="1"/>
              <a:stCxn id="21561" idx="4"/>
              <a:endCxn id="21560" idx="0"/>
            </p:cNvCxnSpPr>
            <p:nvPr/>
          </p:nvCxnSpPr>
          <p:spPr bwMode="auto">
            <a:xfrm>
              <a:off x="625" y="2188"/>
              <a:ext cx="240" cy="84"/>
            </a:xfrm>
            <a:prstGeom prst="straightConnector1">
              <a:avLst/>
            </a:pr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72" name="AutoShape 17"/>
            <p:cNvCxnSpPr>
              <a:cxnSpLocks noChangeShapeType="1"/>
              <a:stCxn id="21561" idx="4"/>
              <a:endCxn id="21563" idx="0"/>
            </p:cNvCxnSpPr>
            <p:nvPr/>
          </p:nvCxnSpPr>
          <p:spPr bwMode="auto">
            <a:xfrm flipH="1">
              <a:off x="242" y="2188"/>
              <a:ext cx="382" cy="127"/>
            </a:xfrm>
            <a:prstGeom prst="straightConnector1">
              <a:avLst/>
            </a:pr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73" name="AutoShape 18"/>
            <p:cNvCxnSpPr>
              <a:cxnSpLocks noChangeShapeType="1"/>
              <a:stCxn id="21561" idx="0"/>
            </p:cNvCxnSpPr>
            <p:nvPr/>
          </p:nvCxnSpPr>
          <p:spPr bwMode="auto">
            <a:xfrm flipH="1" flipV="1">
              <a:off x="484" y="1802"/>
              <a:ext cx="141" cy="86"/>
            </a:xfrm>
            <a:prstGeom prst="straightConnector1">
              <a:avLst/>
            </a:pr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510" name="Group 19"/>
          <p:cNvGrpSpPr>
            <a:grpSpLocks/>
          </p:cNvGrpSpPr>
          <p:nvPr/>
        </p:nvGrpSpPr>
        <p:grpSpPr bwMode="auto">
          <a:xfrm>
            <a:off x="2452685" y="4191001"/>
            <a:ext cx="2805115" cy="2100263"/>
            <a:chOff x="1468" y="2640"/>
            <a:chExt cx="1767" cy="1323"/>
          </a:xfrm>
        </p:grpSpPr>
        <p:sp>
          <p:nvSpPr>
            <p:cNvPr id="21546" name="Oval 20"/>
            <p:cNvSpPr>
              <a:spLocks noChangeArrowheads="1"/>
            </p:cNvSpPr>
            <p:nvPr/>
          </p:nvSpPr>
          <p:spPr bwMode="auto">
            <a:xfrm>
              <a:off x="2122" y="2726"/>
              <a:ext cx="448" cy="300"/>
            </a:xfrm>
            <a:prstGeom prst="ellipse">
              <a:avLst/>
            </a:prstGeom>
            <a:solidFill>
              <a:schemeClr val="accent1"/>
            </a:solidFill>
            <a:ln w="19050" cmpd="sng">
              <a:solidFill>
                <a:srgbClr val="BE2D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b=y</a:t>
              </a:r>
            </a:p>
          </p:txBody>
        </p:sp>
        <p:sp>
          <p:nvSpPr>
            <p:cNvPr id="21547" name="Oval 21"/>
            <p:cNvSpPr>
              <a:spLocks noChangeArrowheads="1"/>
            </p:cNvSpPr>
            <p:nvPr/>
          </p:nvSpPr>
          <p:spPr bwMode="auto">
            <a:xfrm>
              <a:off x="1673" y="3126"/>
              <a:ext cx="427" cy="300"/>
            </a:xfrm>
            <a:prstGeom prst="ellipse">
              <a:avLst/>
            </a:prstGeom>
            <a:solidFill>
              <a:schemeClr val="accent1"/>
            </a:solidFill>
            <a:ln w="19050" cmpd="sng">
              <a:solidFill>
                <a:srgbClr val="BE2D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a=z</a:t>
              </a:r>
            </a:p>
          </p:txBody>
        </p:sp>
        <p:sp>
          <p:nvSpPr>
            <p:cNvPr id="21548" name="Oval 22"/>
            <p:cNvSpPr>
              <a:spLocks noChangeArrowheads="1"/>
            </p:cNvSpPr>
            <p:nvPr/>
          </p:nvSpPr>
          <p:spPr bwMode="auto">
            <a:xfrm>
              <a:off x="2592" y="3132"/>
              <a:ext cx="438" cy="300"/>
            </a:xfrm>
            <a:prstGeom prst="ellipse">
              <a:avLst/>
            </a:prstGeom>
            <a:solidFill>
              <a:schemeClr val="accent1"/>
            </a:solidFill>
            <a:ln w="19050" cmpd="sng">
              <a:solidFill>
                <a:srgbClr val="BE2D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c=x</a:t>
              </a:r>
            </a:p>
          </p:txBody>
        </p:sp>
        <p:sp>
          <p:nvSpPr>
            <p:cNvPr id="21549" name="AutoShape 23"/>
            <p:cNvSpPr>
              <a:spLocks noChangeArrowheads="1"/>
            </p:cNvSpPr>
            <p:nvPr/>
          </p:nvSpPr>
          <p:spPr bwMode="auto">
            <a:xfrm>
              <a:off x="1468" y="3539"/>
              <a:ext cx="389" cy="42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cmpd="sng">
              <a:solidFill>
                <a:srgbClr val="BE2D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T</a:t>
              </a:r>
              <a:r>
                <a:rPr lang="en-US" sz="1600" baseline="-25000">
                  <a:latin typeface="Times New Roman" charset="0"/>
                </a:rPr>
                <a:t>0</a:t>
              </a:r>
              <a:endParaRPr lang="en-US" sz="1600">
                <a:latin typeface="Times New Roman" charset="0"/>
              </a:endParaRPr>
            </a:p>
          </p:txBody>
        </p:sp>
        <p:sp>
          <p:nvSpPr>
            <p:cNvPr id="21550" name="AutoShape 24"/>
            <p:cNvSpPr>
              <a:spLocks noChangeArrowheads="1"/>
            </p:cNvSpPr>
            <p:nvPr/>
          </p:nvSpPr>
          <p:spPr bwMode="auto">
            <a:xfrm>
              <a:off x="1917" y="3537"/>
              <a:ext cx="389" cy="42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cmpd="sng">
              <a:solidFill>
                <a:srgbClr val="BE2D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T</a:t>
              </a:r>
              <a:r>
                <a:rPr lang="en-US" sz="1600" baseline="-25000">
                  <a:latin typeface="Times New Roman" charset="0"/>
                </a:rPr>
                <a:t>1</a:t>
              </a:r>
              <a:endParaRPr lang="en-US" sz="1600">
                <a:latin typeface="Times New Roman" charset="0"/>
              </a:endParaRPr>
            </a:p>
          </p:txBody>
        </p:sp>
        <p:sp>
          <p:nvSpPr>
            <p:cNvPr id="21551" name="AutoShape 25"/>
            <p:cNvSpPr>
              <a:spLocks noChangeArrowheads="1"/>
            </p:cNvSpPr>
            <p:nvPr/>
          </p:nvSpPr>
          <p:spPr bwMode="auto">
            <a:xfrm>
              <a:off x="2386" y="3535"/>
              <a:ext cx="389" cy="42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cmpd="sng">
              <a:solidFill>
                <a:srgbClr val="BE2D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T</a:t>
              </a:r>
              <a:r>
                <a:rPr lang="en-US" sz="1600" baseline="-25000">
                  <a:latin typeface="Times New Roman" charset="0"/>
                </a:rPr>
                <a:t>2</a:t>
              </a:r>
              <a:endParaRPr lang="en-US" sz="1600">
                <a:latin typeface="Times New Roman" charset="0"/>
              </a:endParaRPr>
            </a:p>
          </p:txBody>
        </p:sp>
        <p:sp>
          <p:nvSpPr>
            <p:cNvPr id="21552" name="AutoShape 26"/>
            <p:cNvSpPr>
              <a:spLocks noChangeArrowheads="1"/>
            </p:cNvSpPr>
            <p:nvPr/>
          </p:nvSpPr>
          <p:spPr bwMode="auto">
            <a:xfrm>
              <a:off x="2846" y="3535"/>
              <a:ext cx="389" cy="42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cmpd="sng">
              <a:solidFill>
                <a:srgbClr val="BE2D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T</a:t>
              </a:r>
              <a:r>
                <a:rPr lang="en-US" sz="1600" baseline="-25000">
                  <a:latin typeface="Times New Roman" charset="0"/>
                </a:rPr>
                <a:t>3</a:t>
              </a:r>
              <a:endParaRPr lang="en-US" sz="1600">
                <a:latin typeface="Times New Roman" charset="0"/>
              </a:endParaRPr>
            </a:p>
          </p:txBody>
        </p:sp>
        <p:cxnSp>
          <p:nvCxnSpPr>
            <p:cNvPr id="21553" name="AutoShape 27"/>
            <p:cNvCxnSpPr>
              <a:cxnSpLocks noChangeShapeType="1"/>
              <a:stCxn id="21548" idx="4"/>
              <a:endCxn id="21552" idx="0"/>
            </p:cNvCxnSpPr>
            <p:nvPr/>
          </p:nvCxnSpPr>
          <p:spPr bwMode="auto">
            <a:xfrm>
              <a:off x="2811" y="3432"/>
              <a:ext cx="229" cy="103"/>
            </a:xfrm>
            <a:prstGeom prst="straightConnector1">
              <a:avLst/>
            </a:prstGeom>
            <a:noFill/>
            <a:ln w="19050" cmpd="sng">
              <a:solidFill>
                <a:srgbClr val="BE2D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4" name="AutoShape 28"/>
            <p:cNvCxnSpPr>
              <a:cxnSpLocks noChangeShapeType="1"/>
              <a:stCxn id="21548" idx="4"/>
              <a:endCxn id="21551" idx="0"/>
            </p:cNvCxnSpPr>
            <p:nvPr/>
          </p:nvCxnSpPr>
          <p:spPr bwMode="auto">
            <a:xfrm flipH="1">
              <a:off x="2580" y="3432"/>
              <a:ext cx="231" cy="103"/>
            </a:xfrm>
            <a:prstGeom prst="straightConnector1">
              <a:avLst/>
            </a:prstGeom>
            <a:noFill/>
            <a:ln w="19050" cmpd="sng">
              <a:solidFill>
                <a:srgbClr val="BE2D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5" name="AutoShape 29"/>
            <p:cNvCxnSpPr>
              <a:cxnSpLocks noChangeShapeType="1"/>
              <a:stCxn id="21546" idx="4"/>
              <a:endCxn id="21548" idx="0"/>
            </p:cNvCxnSpPr>
            <p:nvPr/>
          </p:nvCxnSpPr>
          <p:spPr bwMode="auto">
            <a:xfrm>
              <a:off x="2346" y="3026"/>
              <a:ext cx="465" cy="106"/>
            </a:xfrm>
            <a:prstGeom prst="straightConnector1">
              <a:avLst/>
            </a:prstGeom>
            <a:noFill/>
            <a:ln w="19050" cmpd="sng">
              <a:solidFill>
                <a:srgbClr val="BE2D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6" name="AutoShape 30"/>
            <p:cNvCxnSpPr>
              <a:cxnSpLocks noChangeShapeType="1"/>
              <a:stCxn id="21547" idx="4"/>
              <a:endCxn id="21550" idx="0"/>
            </p:cNvCxnSpPr>
            <p:nvPr/>
          </p:nvCxnSpPr>
          <p:spPr bwMode="auto">
            <a:xfrm>
              <a:off x="1887" y="3426"/>
              <a:ext cx="225" cy="111"/>
            </a:xfrm>
            <a:prstGeom prst="straightConnector1">
              <a:avLst/>
            </a:prstGeom>
            <a:noFill/>
            <a:ln w="19050" cmpd="sng">
              <a:solidFill>
                <a:srgbClr val="BE2D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7" name="AutoShape 31"/>
            <p:cNvCxnSpPr>
              <a:cxnSpLocks noChangeShapeType="1"/>
              <a:stCxn id="21547" idx="0"/>
              <a:endCxn id="21546" idx="4"/>
            </p:cNvCxnSpPr>
            <p:nvPr/>
          </p:nvCxnSpPr>
          <p:spPr bwMode="auto">
            <a:xfrm flipV="1">
              <a:off x="1887" y="3026"/>
              <a:ext cx="460" cy="100"/>
            </a:xfrm>
            <a:prstGeom prst="straightConnector1">
              <a:avLst/>
            </a:prstGeom>
            <a:noFill/>
            <a:ln w="19050" cmpd="sng">
              <a:solidFill>
                <a:srgbClr val="BE2D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8" name="AutoShape 32"/>
            <p:cNvCxnSpPr>
              <a:cxnSpLocks noChangeShapeType="1"/>
              <a:stCxn id="21547" idx="4"/>
              <a:endCxn id="21549" idx="0"/>
            </p:cNvCxnSpPr>
            <p:nvPr/>
          </p:nvCxnSpPr>
          <p:spPr bwMode="auto">
            <a:xfrm flipH="1">
              <a:off x="1662" y="3426"/>
              <a:ext cx="224" cy="113"/>
            </a:xfrm>
            <a:prstGeom prst="straightConnector1">
              <a:avLst/>
            </a:prstGeom>
            <a:noFill/>
            <a:ln w="19050" cmpd="sng">
              <a:solidFill>
                <a:srgbClr val="BE2D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9" name="AutoShape 33"/>
            <p:cNvCxnSpPr>
              <a:cxnSpLocks noChangeShapeType="1"/>
              <a:stCxn id="21546" idx="0"/>
            </p:cNvCxnSpPr>
            <p:nvPr/>
          </p:nvCxnSpPr>
          <p:spPr bwMode="auto">
            <a:xfrm flipH="1" flipV="1">
              <a:off x="2181" y="2640"/>
              <a:ext cx="165" cy="86"/>
            </a:xfrm>
            <a:prstGeom prst="straightConnector1">
              <a:avLst/>
            </a:prstGeom>
            <a:noFill/>
            <a:ln w="19050" cmpd="sng">
              <a:solidFill>
                <a:srgbClr val="BE2D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511" name="Group 34"/>
          <p:cNvGrpSpPr>
            <a:grpSpLocks/>
          </p:cNvGrpSpPr>
          <p:nvPr/>
        </p:nvGrpSpPr>
        <p:grpSpPr bwMode="auto">
          <a:xfrm>
            <a:off x="4686305" y="2403475"/>
            <a:ext cx="2109790" cy="2846388"/>
            <a:chOff x="3052" y="1584"/>
            <a:chExt cx="1329" cy="1793"/>
          </a:xfrm>
        </p:grpSpPr>
        <p:sp>
          <p:nvSpPr>
            <p:cNvPr id="21532" name="Oval 35"/>
            <p:cNvSpPr>
              <a:spLocks noChangeArrowheads="1"/>
            </p:cNvSpPr>
            <p:nvPr/>
          </p:nvSpPr>
          <p:spPr bwMode="auto">
            <a:xfrm>
              <a:off x="3759" y="2058"/>
              <a:ext cx="438" cy="300"/>
            </a:xfrm>
            <a:prstGeom prst="ellipse">
              <a:avLst/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c=y</a:t>
              </a:r>
            </a:p>
          </p:txBody>
        </p:sp>
        <p:sp>
          <p:nvSpPr>
            <p:cNvPr id="21533" name="Oval 36"/>
            <p:cNvSpPr>
              <a:spLocks noChangeArrowheads="1"/>
            </p:cNvSpPr>
            <p:nvPr/>
          </p:nvSpPr>
          <p:spPr bwMode="auto">
            <a:xfrm>
              <a:off x="3509" y="2474"/>
              <a:ext cx="448" cy="300"/>
            </a:xfrm>
            <a:prstGeom prst="ellipse">
              <a:avLst/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b=x</a:t>
              </a:r>
            </a:p>
          </p:txBody>
        </p:sp>
        <p:sp>
          <p:nvSpPr>
            <p:cNvPr id="21534" name="Oval 37"/>
            <p:cNvSpPr>
              <a:spLocks noChangeArrowheads="1"/>
            </p:cNvSpPr>
            <p:nvPr/>
          </p:nvSpPr>
          <p:spPr bwMode="auto">
            <a:xfrm>
              <a:off x="3400" y="1670"/>
              <a:ext cx="427" cy="300"/>
            </a:xfrm>
            <a:prstGeom prst="ellipse">
              <a:avLst/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a=z</a:t>
              </a:r>
            </a:p>
          </p:txBody>
        </p:sp>
        <p:sp>
          <p:nvSpPr>
            <p:cNvPr id="21535" name="AutoShape 38"/>
            <p:cNvSpPr>
              <a:spLocks noChangeArrowheads="1"/>
            </p:cNvSpPr>
            <p:nvPr/>
          </p:nvSpPr>
          <p:spPr bwMode="auto">
            <a:xfrm>
              <a:off x="3052" y="2097"/>
              <a:ext cx="369" cy="42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T</a:t>
              </a:r>
              <a:r>
                <a:rPr lang="en-US" sz="1600" baseline="-25000">
                  <a:latin typeface="Times New Roman" charset="0"/>
                </a:rPr>
                <a:t>0</a:t>
              </a:r>
              <a:endParaRPr lang="en-US" sz="1600">
                <a:latin typeface="Times New Roman" charset="0"/>
              </a:endParaRPr>
            </a:p>
          </p:txBody>
        </p:sp>
        <p:sp>
          <p:nvSpPr>
            <p:cNvPr id="21536" name="AutoShape 39"/>
            <p:cNvSpPr>
              <a:spLocks noChangeArrowheads="1"/>
            </p:cNvSpPr>
            <p:nvPr/>
          </p:nvSpPr>
          <p:spPr bwMode="auto">
            <a:xfrm>
              <a:off x="3290" y="2951"/>
              <a:ext cx="369" cy="42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>
                  <a:latin typeface="Times New Roman" charset="0"/>
                </a:rPr>
                <a:t>T</a:t>
              </a:r>
              <a:r>
                <a:rPr lang="en-US" sz="1600" baseline="-25000" dirty="0">
                  <a:latin typeface="Times New Roman" charset="0"/>
                </a:rPr>
                <a:t>1</a:t>
              </a:r>
              <a:endParaRPr lang="en-US" sz="1600" dirty="0">
                <a:latin typeface="Times New Roman" charset="0"/>
              </a:endParaRPr>
            </a:p>
          </p:txBody>
        </p:sp>
        <p:sp>
          <p:nvSpPr>
            <p:cNvPr id="21537" name="AutoShape 40"/>
            <p:cNvSpPr>
              <a:spLocks noChangeArrowheads="1"/>
            </p:cNvSpPr>
            <p:nvPr/>
          </p:nvSpPr>
          <p:spPr bwMode="auto">
            <a:xfrm>
              <a:off x="3749" y="2950"/>
              <a:ext cx="369" cy="42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T</a:t>
              </a:r>
              <a:r>
                <a:rPr lang="en-US" sz="1600" baseline="-25000">
                  <a:latin typeface="Times New Roman" charset="0"/>
                </a:rPr>
                <a:t>2</a:t>
              </a:r>
              <a:endParaRPr lang="en-US" sz="1600">
                <a:latin typeface="Times New Roman" charset="0"/>
              </a:endParaRPr>
            </a:p>
          </p:txBody>
        </p:sp>
        <p:sp>
          <p:nvSpPr>
            <p:cNvPr id="21538" name="AutoShape 41"/>
            <p:cNvSpPr>
              <a:spLocks noChangeArrowheads="1"/>
            </p:cNvSpPr>
            <p:nvPr/>
          </p:nvSpPr>
          <p:spPr bwMode="auto">
            <a:xfrm>
              <a:off x="4012" y="2531"/>
              <a:ext cx="369" cy="42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T</a:t>
              </a:r>
              <a:r>
                <a:rPr lang="en-US" sz="1600" baseline="-25000">
                  <a:latin typeface="Times New Roman" charset="0"/>
                </a:rPr>
                <a:t>3</a:t>
              </a:r>
              <a:endParaRPr lang="en-US" sz="1600">
                <a:latin typeface="Times New Roman" charset="0"/>
              </a:endParaRPr>
            </a:p>
          </p:txBody>
        </p:sp>
        <p:cxnSp>
          <p:nvCxnSpPr>
            <p:cNvPr id="21539" name="AutoShape 42"/>
            <p:cNvCxnSpPr>
              <a:cxnSpLocks noChangeShapeType="1"/>
              <a:stCxn id="21532" idx="4"/>
              <a:endCxn id="21538" idx="0"/>
            </p:cNvCxnSpPr>
            <p:nvPr/>
          </p:nvCxnSpPr>
          <p:spPr bwMode="auto">
            <a:xfrm>
              <a:off x="3978" y="2358"/>
              <a:ext cx="218" cy="173"/>
            </a:xfrm>
            <a:prstGeom prst="straightConnector1">
              <a:avLst/>
            </a:pr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0" name="AutoShape 43"/>
            <p:cNvCxnSpPr>
              <a:cxnSpLocks noChangeShapeType="1"/>
              <a:stCxn id="21533" idx="4"/>
              <a:endCxn id="21537" idx="0"/>
            </p:cNvCxnSpPr>
            <p:nvPr/>
          </p:nvCxnSpPr>
          <p:spPr bwMode="auto">
            <a:xfrm>
              <a:off x="3733" y="2774"/>
              <a:ext cx="200" cy="176"/>
            </a:xfrm>
            <a:prstGeom prst="straightConnector1">
              <a:avLst/>
            </a:pr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1" name="AutoShape 44"/>
            <p:cNvCxnSpPr>
              <a:cxnSpLocks noChangeShapeType="1"/>
              <a:stCxn id="21533" idx="0"/>
              <a:endCxn id="21532" idx="4"/>
            </p:cNvCxnSpPr>
            <p:nvPr/>
          </p:nvCxnSpPr>
          <p:spPr bwMode="auto">
            <a:xfrm flipV="1">
              <a:off x="3733" y="2358"/>
              <a:ext cx="245" cy="116"/>
            </a:xfrm>
            <a:prstGeom prst="straightConnector1">
              <a:avLst/>
            </a:pr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2" name="AutoShape 45"/>
            <p:cNvCxnSpPr>
              <a:cxnSpLocks noChangeShapeType="1"/>
              <a:stCxn id="21533" idx="4"/>
              <a:endCxn id="21536" idx="0"/>
            </p:cNvCxnSpPr>
            <p:nvPr/>
          </p:nvCxnSpPr>
          <p:spPr bwMode="auto">
            <a:xfrm flipH="1">
              <a:off x="3474" y="2774"/>
              <a:ext cx="259" cy="177"/>
            </a:xfrm>
            <a:prstGeom prst="straightConnector1">
              <a:avLst/>
            </a:pr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3" name="AutoShape 46"/>
            <p:cNvCxnSpPr>
              <a:cxnSpLocks noChangeShapeType="1"/>
              <a:stCxn id="21534" idx="4"/>
              <a:endCxn id="21532" idx="0"/>
            </p:cNvCxnSpPr>
            <p:nvPr/>
          </p:nvCxnSpPr>
          <p:spPr bwMode="auto">
            <a:xfrm>
              <a:off x="3614" y="1970"/>
              <a:ext cx="364" cy="88"/>
            </a:xfrm>
            <a:prstGeom prst="straightConnector1">
              <a:avLst/>
            </a:pr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4" name="AutoShape 47"/>
            <p:cNvCxnSpPr>
              <a:cxnSpLocks noChangeShapeType="1"/>
              <a:stCxn id="21534" idx="4"/>
              <a:endCxn id="21535" idx="0"/>
            </p:cNvCxnSpPr>
            <p:nvPr/>
          </p:nvCxnSpPr>
          <p:spPr bwMode="auto">
            <a:xfrm flipH="1">
              <a:off x="3236" y="1970"/>
              <a:ext cx="377" cy="127"/>
            </a:xfrm>
            <a:prstGeom prst="straightConnector1">
              <a:avLst/>
            </a:pr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5" name="AutoShape 48"/>
            <p:cNvCxnSpPr>
              <a:cxnSpLocks noChangeShapeType="1"/>
              <a:stCxn id="21534" idx="0"/>
            </p:cNvCxnSpPr>
            <p:nvPr/>
          </p:nvCxnSpPr>
          <p:spPr bwMode="auto">
            <a:xfrm flipH="1" flipV="1">
              <a:off x="3473" y="1584"/>
              <a:ext cx="141" cy="86"/>
            </a:xfrm>
            <a:prstGeom prst="straightConnector1">
              <a:avLst/>
            </a:pr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512" name="Group 49"/>
          <p:cNvGrpSpPr>
            <a:grpSpLocks/>
          </p:cNvGrpSpPr>
          <p:nvPr/>
        </p:nvGrpSpPr>
        <p:grpSpPr bwMode="auto">
          <a:xfrm>
            <a:off x="6400806" y="4210051"/>
            <a:ext cx="2590803" cy="2084388"/>
            <a:chOff x="4082" y="2652"/>
            <a:chExt cx="1632" cy="1313"/>
          </a:xfrm>
        </p:grpSpPr>
        <p:sp>
          <p:nvSpPr>
            <p:cNvPr id="21518" name="Oval 50"/>
            <p:cNvSpPr>
              <a:spLocks noChangeArrowheads="1"/>
            </p:cNvSpPr>
            <p:nvPr/>
          </p:nvSpPr>
          <p:spPr bwMode="auto">
            <a:xfrm>
              <a:off x="4668" y="2736"/>
              <a:ext cx="448" cy="300"/>
            </a:xfrm>
            <a:prstGeom prst="ellipse">
              <a:avLst/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b=x</a:t>
              </a:r>
            </a:p>
          </p:txBody>
        </p:sp>
        <p:sp>
          <p:nvSpPr>
            <p:cNvPr id="21519" name="Oval 51"/>
            <p:cNvSpPr>
              <a:spLocks noChangeArrowheads="1"/>
            </p:cNvSpPr>
            <p:nvPr/>
          </p:nvSpPr>
          <p:spPr bwMode="auto">
            <a:xfrm>
              <a:off x="5101" y="3132"/>
              <a:ext cx="438" cy="300"/>
            </a:xfrm>
            <a:prstGeom prst="ellipse">
              <a:avLst/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c=y</a:t>
              </a:r>
            </a:p>
          </p:txBody>
        </p:sp>
        <p:sp>
          <p:nvSpPr>
            <p:cNvPr id="21520" name="Oval 52"/>
            <p:cNvSpPr>
              <a:spLocks noChangeArrowheads="1"/>
            </p:cNvSpPr>
            <p:nvPr/>
          </p:nvSpPr>
          <p:spPr bwMode="auto">
            <a:xfrm>
              <a:off x="4257" y="3132"/>
              <a:ext cx="427" cy="300"/>
            </a:xfrm>
            <a:prstGeom prst="ellipse">
              <a:avLst/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a=z</a:t>
              </a:r>
            </a:p>
          </p:txBody>
        </p:sp>
        <p:sp>
          <p:nvSpPr>
            <p:cNvPr id="21521" name="AutoShape 53"/>
            <p:cNvSpPr>
              <a:spLocks noChangeArrowheads="1"/>
            </p:cNvSpPr>
            <p:nvPr/>
          </p:nvSpPr>
          <p:spPr bwMode="auto">
            <a:xfrm>
              <a:off x="4082" y="3539"/>
              <a:ext cx="365" cy="42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T</a:t>
              </a:r>
              <a:r>
                <a:rPr lang="en-US" sz="1600" baseline="-25000">
                  <a:latin typeface="Times New Roman" charset="0"/>
                </a:rPr>
                <a:t>0</a:t>
              </a:r>
              <a:endParaRPr lang="en-US" sz="1600">
                <a:latin typeface="Times New Roman" charset="0"/>
              </a:endParaRPr>
            </a:p>
          </p:txBody>
        </p:sp>
        <p:sp>
          <p:nvSpPr>
            <p:cNvPr id="21522" name="AutoShape 54"/>
            <p:cNvSpPr>
              <a:spLocks noChangeArrowheads="1"/>
            </p:cNvSpPr>
            <p:nvPr/>
          </p:nvSpPr>
          <p:spPr bwMode="auto">
            <a:xfrm>
              <a:off x="4494" y="3541"/>
              <a:ext cx="365" cy="42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T</a:t>
              </a:r>
              <a:r>
                <a:rPr lang="en-US" sz="1600" baseline="-25000">
                  <a:latin typeface="Times New Roman" charset="0"/>
                </a:rPr>
                <a:t>1</a:t>
              </a:r>
              <a:endParaRPr lang="en-US" sz="1600">
                <a:latin typeface="Times New Roman" charset="0"/>
              </a:endParaRPr>
            </a:p>
          </p:txBody>
        </p:sp>
        <p:sp>
          <p:nvSpPr>
            <p:cNvPr id="21523" name="AutoShape 55"/>
            <p:cNvSpPr>
              <a:spLocks noChangeArrowheads="1"/>
            </p:cNvSpPr>
            <p:nvPr/>
          </p:nvSpPr>
          <p:spPr bwMode="auto">
            <a:xfrm>
              <a:off x="4926" y="3539"/>
              <a:ext cx="365" cy="42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T</a:t>
              </a:r>
              <a:r>
                <a:rPr lang="en-US" sz="1600" baseline="-25000">
                  <a:latin typeface="Times New Roman" charset="0"/>
                </a:rPr>
                <a:t>2</a:t>
              </a:r>
              <a:endParaRPr lang="en-US" sz="1600">
                <a:latin typeface="Times New Roman" charset="0"/>
              </a:endParaRPr>
            </a:p>
          </p:txBody>
        </p:sp>
        <p:sp>
          <p:nvSpPr>
            <p:cNvPr id="21524" name="AutoShape 56"/>
            <p:cNvSpPr>
              <a:spLocks noChangeArrowheads="1"/>
            </p:cNvSpPr>
            <p:nvPr/>
          </p:nvSpPr>
          <p:spPr bwMode="auto">
            <a:xfrm>
              <a:off x="5349" y="3537"/>
              <a:ext cx="365" cy="42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>
                  <a:latin typeface="Times New Roman" charset="0"/>
                </a:rPr>
                <a:t>T</a:t>
              </a:r>
              <a:r>
                <a:rPr lang="en-US" sz="1600" baseline="-25000" dirty="0">
                  <a:latin typeface="Times New Roman" charset="0"/>
                </a:rPr>
                <a:t>3</a:t>
              </a:r>
              <a:endParaRPr lang="en-US" sz="1600" dirty="0">
                <a:latin typeface="Times New Roman" charset="0"/>
              </a:endParaRPr>
            </a:p>
          </p:txBody>
        </p:sp>
        <p:cxnSp>
          <p:nvCxnSpPr>
            <p:cNvPr id="21525" name="AutoShape 57"/>
            <p:cNvCxnSpPr>
              <a:cxnSpLocks noChangeShapeType="1"/>
              <a:stCxn id="21519" idx="4"/>
              <a:endCxn id="21524" idx="0"/>
            </p:cNvCxnSpPr>
            <p:nvPr/>
          </p:nvCxnSpPr>
          <p:spPr bwMode="auto">
            <a:xfrm>
              <a:off x="5320" y="3432"/>
              <a:ext cx="212" cy="105"/>
            </a:xfrm>
            <a:prstGeom prst="straightConnector1">
              <a:avLst/>
            </a:pr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6" name="AutoShape 58"/>
            <p:cNvCxnSpPr>
              <a:cxnSpLocks noChangeShapeType="1"/>
              <a:stCxn id="21519" idx="4"/>
              <a:endCxn id="21523" idx="0"/>
            </p:cNvCxnSpPr>
            <p:nvPr/>
          </p:nvCxnSpPr>
          <p:spPr bwMode="auto">
            <a:xfrm flipH="1">
              <a:off x="5109" y="3432"/>
              <a:ext cx="211" cy="107"/>
            </a:xfrm>
            <a:prstGeom prst="straightConnector1">
              <a:avLst/>
            </a:pr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7" name="AutoShape 59"/>
            <p:cNvCxnSpPr>
              <a:cxnSpLocks noChangeShapeType="1"/>
              <a:stCxn id="21518" idx="4"/>
              <a:endCxn id="21520" idx="0"/>
            </p:cNvCxnSpPr>
            <p:nvPr/>
          </p:nvCxnSpPr>
          <p:spPr bwMode="auto">
            <a:xfrm flipH="1">
              <a:off x="4471" y="3036"/>
              <a:ext cx="421" cy="96"/>
            </a:xfrm>
            <a:prstGeom prst="straightConnector1">
              <a:avLst/>
            </a:pr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8" name="AutoShape 60"/>
            <p:cNvCxnSpPr>
              <a:cxnSpLocks noChangeShapeType="1"/>
              <a:stCxn id="21520" idx="4"/>
              <a:endCxn id="21522" idx="0"/>
            </p:cNvCxnSpPr>
            <p:nvPr/>
          </p:nvCxnSpPr>
          <p:spPr bwMode="auto">
            <a:xfrm>
              <a:off x="4471" y="3432"/>
              <a:ext cx="206" cy="109"/>
            </a:xfrm>
            <a:prstGeom prst="straightConnector1">
              <a:avLst/>
            </a:pr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9" name="AutoShape 61"/>
            <p:cNvCxnSpPr>
              <a:cxnSpLocks noChangeShapeType="1"/>
              <a:stCxn id="21518" idx="4"/>
              <a:endCxn id="21519" idx="0"/>
            </p:cNvCxnSpPr>
            <p:nvPr/>
          </p:nvCxnSpPr>
          <p:spPr bwMode="auto">
            <a:xfrm>
              <a:off x="4892" y="3036"/>
              <a:ext cx="428" cy="96"/>
            </a:xfrm>
            <a:prstGeom prst="straightConnector1">
              <a:avLst/>
            </a:pr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0" name="AutoShape 62"/>
            <p:cNvCxnSpPr>
              <a:cxnSpLocks noChangeShapeType="1"/>
              <a:stCxn id="21520" idx="4"/>
              <a:endCxn id="21521" idx="0"/>
            </p:cNvCxnSpPr>
            <p:nvPr/>
          </p:nvCxnSpPr>
          <p:spPr bwMode="auto">
            <a:xfrm flipH="1">
              <a:off x="4264" y="3432"/>
              <a:ext cx="206" cy="107"/>
            </a:xfrm>
            <a:prstGeom prst="straightConnector1">
              <a:avLst/>
            </a:pr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1" name="AutoShape 63"/>
            <p:cNvCxnSpPr>
              <a:cxnSpLocks noChangeShapeType="1"/>
              <a:stCxn id="21518" idx="0"/>
            </p:cNvCxnSpPr>
            <p:nvPr/>
          </p:nvCxnSpPr>
          <p:spPr bwMode="auto">
            <a:xfrm flipH="1" flipV="1">
              <a:off x="4821" y="2652"/>
              <a:ext cx="71" cy="84"/>
            </a:xfrm>
            <a:prstGeom prst="straightConnector1">
              <a:avLst/>
            </a:pr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513" name="Line 64"/>
          <p:cNvSpPr>
            <a:spLocks noChangeShapeType="1"/>
          </p:cNvSpPr>
          <p:nvPr/>
        </p:nvSpPr>
        <p:spPr bwMode="auto">
          <a:xfrm>
            <a:off x="2478085" y="4267200"/>
            <a:ext cx="685800" cy="457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 sz="2800"/>
          </a:p>
        </p:txBody>
      </p:sp>
      <p:sp>
        <p:nvSpPr>
          <p:cNvPr id="21514" name="Line 65"/>
          <p:cNvSpPr>
            <a:spLocks noChangeShapeType="1"/>
          </p:cNvSpPr>
          <p:nvPr/>
        </p:nvSpPr>
        <p:spPr bwMode="auto">
          <a:xfrm>
            <a:off x="6931025" y="4038600"/>
            <a:ext cx="457200" cy="304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 sz="2800"/>
          </a:p>
        </p:txBody>
      </p:sp>
      <p:sp>
        <p:nvSpPr>
          <p:cNvPr id="21516" name="Text Box 67"/>
          <p:cNvSpPr txBox="1">
            <a:spLocks noChangeArrowheads="1"/>
          </p:cNvSpPr>
          <p:nvPr/>
        </p:nvSpPr>
        <p:spPr bwMode="auto">
          <a:xfrm>
            <a:off x="6248400" y="2209800"/>
            <a:ext cx="2667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00" dirty="0">
                <a:latin typeface="+mn-lt"/>
              </a:rPr>
              <a:t>Double rotation about c and a (right rotate c and then left rotate a)</a:t>
            </a:r>
          </a:p>
        </p:txBody>
      </p:sp>
      <p:sp>
        <p:nvSpPr>
          <p:cNvPr id="81" name="Text Box 67"/>
          <p:cNvSpPr txBox="1">
            <a:spLocks noChangeArrowheads="1"/>
          </p:cNvSpPr>
          <p:nvPr/>
        </p:nvSpPr>
        <p:spPr bwMode="auto">
          <a:xfrm>
            <a:off x="341309" y="5568953"/>
            <a:ext cx="16764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00" dirty="0">
                <a:latin typeface="+mn-lt"/>
              </a:rPr>
              <a:t>Single rotation about a (left rotate a)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16BCCE-A79A-7147-A6E3-F66030FB5AC0}"/>
              </a:ext>
            </a:extLst>
          </p:cNvPr>
          <p:cNvSpPr txBox="1"/>
          <p:nvPr/>
        </p:nvSpPr>
        <p:spPr>
          <a:xfrm>
            <a:off x="2259602" y="2454959"/>
            <a:ext cx="2376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(other two cases are symmetrical)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5733</TotalTime>
  <Words>1095</Words>
  <Application>Microsoft Macintosh PowerPoint</Application>
  <PresentationFormat>On-screen Show (4:3)</PresentationFormat>
  <Paragraphs>276</Paragraphs>
  <Slides>16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ＭＳ Ｐゴシック</vt:lpstr>
      <vt:lpstr>Symbol</vt:lpstr>
      <vt:lpstr>Tahoma</vt:lpstr>
      <vt:lpstr>Times</vt:lpstr>
      <vt:lpstr>Times New Roman</vt:lpstr>
      <vt:lpstr>Wingdings</vt:lpstr>
      <vt:lpstr>Blueprint</vt:lpstr>
      <vt:lpstr>Clip</vt:lpstr>
      <vt:lpstr>AVL Trees</vt:lpstr>
      <vt:lpstr>AVL Tree Definition</vt:lpstr>
      <vt:lpstr>Height of an AVL Tree</vt:lpstr>
      <vt:lpstr>Insertion</vt:lpstr>
      <vt:lpstr>After Insertion</vt:lpstr>
      <vt:lpstr>Search and Repair</vt:lpstr>
      <vt:lpstr>Search and Repair</vt:lpstr>
      <vt:lpstr>Search and Repair</vt:lpstr>
      <vt:lpstr>Trinode Restructuring</vt:lpstr>
      <vt:lpstr>Trinode Restructuring</vt:lpstr>
      <vt:lpstr>Restructuring (as Single Rotations)</vt:lpstr>
      <vt:lpstr>Restructuring (as Double Rotations)</vt:lpstr>
      <vt:lpstr>Insertion Example, continued</vt:lpstr>
      <vt:lpstr>Removal</vt:lpstr>
      <vt:lpstr>Rebalancing after a Removal</vt:lpstr>
      <vt:lpstr>AVL Tree Performance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Balanced Binary Search Trees</dc:title>
  <dc:creator>Michael Goodrich and Roberto Tamassia</dc:creator>
  <cp:lastModifiedBy>Microsoft Office User</cp:lastModifiedBy>
  <cp:revision>984</cp:revision>
  <cp:lastPrinted>2014-03-20T13:47:37Z</cp:lastPrinted>
  <dcterms:created xsi:type="dcterms:W3CDTF">2002-01-21T02:22:10Z</dcterms:created>
  <dcterms:modified xsi:type="dcterms:W3CDTF">2018-10-24T18:07:51Z</dcterms:modified>
</cp:coreProperties>
</file>