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7" r:id="rId3"/>
    <p:sldId id="409" r:id="rId4"/>
    <p:sldId id="410" r:id="rId5"/>
    <p:sldId id="411" r:id="rId6"/>
    <p:sldId id="413" r:id="rId7"/>
    <p:sldId id="425" r:id="rId8"/>
    <p:sldId id="414" r:id="rId9"/>
    <p:sldId id="415" r:id="rId10"/>
    <p:sldId id="418" r:id="rId11"/>
    <p:sldId id="420" r:id="rId12"/>
    <p:sldId id="421" r:id="rId13"/>
    <p:sldId id="423" r:id="rId14"/>
    <p:sldId id="426" r:id="rId15"/>
    <p:sldId id="427" r:id="rId16"/>
    <p:sldId id="428" r:id="rId17"/>
    <p:sldId id="429" r:id="rId18"/>
    <p:sldId id="430" r:id="rId19"/>
    <p:sldId id="431" r:id="rId20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1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Splay 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6270ADD-EE31-604B-9E9F-29E803886EF7}" type="datetime1">
              <a:rPr lang="en-US" smtClean="0"/>
              <a:t>3/20/14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2A7D634F-7797-594C-8D05-3BDA3E1D6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7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Splay 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0109A75-8F2B-4146-8CA4-F716FF4D84D8}" type="datetime1">
              <a:rPr lang="en-US" smtClean="0"/>
              <a:t>3/20/14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34A7B4D-EFD4-2A49-AD68-083C6E584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9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Splay Trees</a:t>
            </a:r>
            <a:endParaRPr lang="en-US" sz="13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61125-C899-3B41-8DD3-621F3A43C838}" type="datetime1">
              <a:rPr lang="en-US" sz="1300" smtClean="0"/>
              <a:t>3/20/14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514657-39EA-6A44-964A-8074F278CD11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52400" y="6397625"/>
            <a:ext cx="35052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2013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88C48-A3D0-0643-A76B-B6117B33F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79E06-9F35-144D-ACFB-54F1833E3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D6E8-C5EA-8A49-9BA5-D5E788955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CEFB-C866-9745-858F-0BBEC72AE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7C9BA-9496-6146-A144-EEB02E5D4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1A35E-ED3F-6644-93D7-CDAD1738C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942F2-7F61-B44A-A487-5BD9985CF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082B0-7B80-8540-921C-CCE89874D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13D3-406E-3442-80F2-2E8007B8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9787A-F2DE-4D42-9390-AA551B143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728B7-0865-ED4D-88CB-E8249973B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F52436C-FC11-F44B-8A74-BE97A44AF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397625"/>
            <a:ext cx="35052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2013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29694C-034C-4743-9EAE-F9732FD4B6C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752600"/>
            <a:ext cx="3505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Splay Trees</a:t>
            </a:r>
          </a:p>
        </p:txBody>
      </p:sp>
      <p:grpSp>
        <p:nvGrpSpPr>
          <p:cNvPr id="15364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5365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5366" name="AutoShape 384"/>
            <p:cNvCxnSpPr>
              <a:cxnSpLocks noChangeShapeType="1"/>
              <a:stCxn id="15371" idx="0"/>
              <a:endCxn id="15365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AutoShape 385"/>
            <p:cNvCxnSpPr>
              <a:cxnSpLocks noChangeShapeType="1"/>
              <a:stCxn id="15368" idx="7"/>
              <a:endCxn id="15365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8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5369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0" name="AutoShape 388"/>
            <p:cNvCxnSpPr>
              <a:cxnSpLocks noChangeShapeType="1"/>
              <a:stCxn id="15369" idx="0"/>
              <a:endCxn id="15368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1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72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373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4" name="AutoShape 392"/>
            <p:cNvCxnSpPr>
              <a:cxnSpLocks noChangeShapeType="1"/>
              <a:stCxn id="15373" idx="0"/>
              <a:endCxn id="15371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2" idx="0"/>
              <a:endCxn id="15371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5377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378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9" name="AutoShape 397"/>
            <p:cNvCxnSpPr>
              <a:cxnSpLocks noChangeShapeType="1"/>
              <a:stCxn id="15378" idx="0"/>
              <a:endCxn id="15376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398"/>
            <p:cNvCxnSpPr>
              <a:cxnSpLocks noChangeShapeType="1"/>
              <a:stCxn id="15377" idx="0"/>
              <a:endCxn id="15376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399"/>
            <p:cNvCxnSpPr>
              <a:cxnSpLocks noChangeShapeType="1"/>
              <a:stCxn id="15376" idx="0"/>
              <a:endCxn id="15368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2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5383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5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8F8704-8683-9A4D-BAB5-CFDDBA46C7E7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96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ahoma" charset="0"/>
              </a:rPr>
              <a:t>Example Result of Splaying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181600" cy="217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tree might not be more balanced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 splay (40,X)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before, the depth of the shallowest leaf is 3 and the deepest is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after, the depth of shallowest leaf is 1 and deepest is 8</a:t>
            </a:r>
          </a:p>
        </p:txBody>
      </p:sp>
      <p:grpSp>
        <p:nvGrpSpPr>
          <p:cNvPr id="25605" name="Group 4"/>
          <p:cNvGrpSpPr>
            <a:grpSpLocks noChangeAspect="1"/>
          </p:cNvGrpSpPr>
          <p:nvPr/>
        </p:nvGrpSpPr>
        <p:grpSpPr bwMode="auto">
          <a:xfrm>
            <a:off x="5184775" y="152400"/>
            <a:ext cx="3349625" cy="3360738"/>
            <a:chOff x="2483" y="805"/>
            <a:chExt cx="3121" cy="3131"/>
          </a:xfrm>
        </p:grpSpPr>
        <p:sp>
          <p:nvSpPr>
            <p:cNvPr id="25767" name="Oval 5"/>
            <p:cNvSpPr>
              <a:spLocks noChangeAspect="1" noChangeArrowheads="1"/>
            </p:cNvSpPr>
            <p:nvPr/>
          </p:nvSpPr>
          <p:spPr bwMode="auto">
            <a:xfrm>
              <a:off x="3813" y="805"/>
              <a:ext cx="56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768" name="Oval 6"/>
            <p:cNvSpPr>
              <a:spLocks noChangeAspect="1" noChangeArrowheads="1"/>
            </p:cNvSpPr>
            <p:nvPr/>
          </p:nvSpPr>
          <p:spPr bwMode="auto">
            <a:xfrm>
              <a:off x="4796" y="1765"/>
              <a:ext cx="554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769" name="Oval 7"/>
            <p:cNvSpPr>
              <a:spLocks noChangeAspect="1" noChangeArrowheads="1"/>
            </p:cNvSpPr>
            <p:nvPr/>
          </p:nvSpPr>
          <p:spPr bwMode="auto">
            <a:xfrm>
              <a:off x="4177" y="1765"/>
              <a:ext cx="579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770" name="Oval 8"/>
            <p:cNvSpPr>
              <a:spLocks noChangeAspect="1" noChangeArrowheads="1"/>
            </p:cNvSpPr>
            <p:nvPr/>
          </p:nvSpPr>
          <p:spPr bwMode="auto">
            <a:xfrm>
              <a:off x="3598" y="1669"/>
              <a:ext cx="53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771" name="Oval 9"/>
            <p:cNvSpPr>
              <a:spLocks noChangeAspect="1" noChangeArrowheads="1"/>
            </p:cNvSpPr>
            <p:nvPr/>
          </p:nvSpPr>
          <p:spPr bwMode="auto">
            <a:xfrm>
              <a:off x="3005" y="1752"/>
              <a:ext cx="488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772" name="Oval 10"/>
            <p:cNvSpPr>
              <a:spLocks noChangeAspect="1" noChangeArrowheads="1"/>
            </p:cNvSpPr>
            <p:nvPr/>
          </p:nvSpPr>
          <p:spPr bwMode="auto">
            <a:xfrm>
              <a:off x="4459" y="1263"/>
              <a:ext cx="571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773" name="Oval 11"/>
            <p:cNvSpPr>
              <a:spLocks noChangeAspect="1" noChangeArrowheads="1"/>
            </p:cNvSpPr>
            <p:nvPr/>
          </p:nvSpPr>
          <p:spPr bwMode="auto">
            <a:xfrm>
              <a:off x="3249" y="1263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774" name="AutoShape 12"/>
            <p:cNvCxnSpPr>
              <a:cxnSpLocks noChangeAspect="1" noChangeShapeType="1"/>
              <a:stCxn id="25767" idx="4"/>
              <a:endCxn id="25773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5" name="AutoShape 13"/>
            <p:cNvCxnSpPr>
              <a:cxnSpLocks noChangeAspect="1" noChangeShapeType="1"/>
              <a:stCxn id="25767" idx="4"/>
              <a:endCxn id="25772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6" name="AutoShape 14"/>
            <p:cNvCxnSpPr>
              <a:cxnSpLocks noChangeAspect="1" noChangeShapeType="1"/>
              <a:stCxn id="25773" idx="4"/>
              <a:endCxn id="25771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7" name="AutoShape 15"/>
            <p:cNvCxnSpPr>
              <a:cxnSpLocks noChangeAspect="1" noChangeShapeType="1"/>
              <a:stCxn id="25773" idx="4"/>
              <a:endCxn id="25770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8" name="AutoShape 16"/>
            <p:cNvCxnSpPr>
              <a:cxnSpLocks noChangeAspect="1" noChangeShapeType="1"/>
              <a:stCxn id="25772" idx="4"/>
              <a:endCxn id="25769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9" name="AutoShape 17"/>
            <p:cNvCxnSpPr>
              <a:cxnSpLocks noChangeAspect="1" noChangeShapeType="1"/>
              <a:stCxn id="25772" idx="4"/>
              <a:endCxn id="25768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80" name="Oval 18"/>
            <p:cNvSpPr>
              <a:spLocks noChangeAspect="1" noChangeArrowheads="1"/>
            </p:cNvSpPr>
            <p:nvPr/>
          </p:nvSpPr>
          <p:spPr bwMode="auto">
            <a:xfrm>
              <a:off x="2483" y="2629"/>
              <a:ext cx="49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781" name="Oval 19"/>
            <p:cNvSpPr>
              <a:spLocks noChangeAspect="1" noChangeArrowheads="1"/>
            </p:cNvSpPr>
            <p:nvPr/>
          </p:nvSpPr>
          <p:spPr bwMode="auto">
            <a:xfrm>
              <a:off x="2748" y="2126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782" name="AutoShape 20"/>
            <p:cNvCxnSpPr>
              <a:cxnSpLocks noChangeAspect="1" noChangeShapeType="1"/>
              <a:stCxn id="25781" idx="4"/>
              <a:endCxn id="25780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3" name="AutoShape 21"/>
            <p:cNvCxnSpPr>
              <a:cxnSpLocks noChangeAspect="1" noChangeShapeType="1"/>
              <a:stCxn id="25781" idx="4"/>
              <a:endCxn id="25787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4" name="AutoShape 22"/>
            <p:cNvCxnSpPr>
              <a:cxnSpLocks noChangeAspect="1" noChangeShapeType="1"/>
              <a:stCxn id="25771" idx="4"/>
              <a:endCxn id="25781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85" name="Oval 23"/>
            <p:cNvSpPr>
              <a:spLocks noChangeAspect="1" noChangeArrowheads="1"/>
            </p:cNvSpPr>
            <p:nvPr/>
          </p:nvSpPr>
          <p:spPr bwMode="auto">
            <a:xfrm>
              <a:off x="3396" y="3157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786" name="Oval 24"/>
            <p:cNvSpPr>
              <a:spLocks noChangeAspect="1" noChangeArrowheads="1"/>
            </p:cNvSpPr>
            <p:nvPr/>
          </p:nvSpPr>
          <p:spPr bwMode="auto">
            <a:xfrm>
              <a:off x="2686" y="3152"/>
              <a:ext cx="49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787" name="Oval 25"/>
            <p:cNvSpPr>
              <a:spLocks noChangeAspect="1" noChangeArrowheads="1"/>
            </p:cNvSpPr>
            <p:nvPr/>
          </p:nvSpPr>
          <p:spPr bwMode="auto">
            <a:xfrm>
              <a:off x="3020" y="2643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788" name="AutoShape 26"/>
            <p:cNvCxnSpPr>
              <a:cxnSpLocks noChangeAspect="1" noChangeShapeType="1"/>
              <a:stCxn id="25787" idx="4"/>
              <a:endCxn id="25786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9" name="AutoShape 27"/>
            <p:cNvCxnSpPr>
              <a:cxnSpLocks noChangeAspect="1" noChangeShapeType="1"/>
              <a:stCxn id="25787" idx="4"/>
              <a:endCxn id="25785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0" name="Oval 28"/>
            <p:cNvSpPr>
              <a:spLocks noChangeAspect="1" noChangeArrowheads="1"/>
            </p:cNvSpPr>
            <p:nvPr/>
          </p:nvSpPr>
          <p:spPr bwMode="auto">
            <a:xfrm>
              <a:off x="3675" y="3479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791" name="Oval 29"/>
            <p:cNvSpPr>
              <a:spLocks noChangeAspect="1" noChangeArrowheads="1"/>
            </p:cNvSpPr>
            <p:nvPr/>
          </p:nvSpPr>
          <p:spPr bwMode="auto">
            <a:xfrm>
              <a:off x="3177" y="3492"/>
              <a:ext cx="446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792" name="AutoShape 30"/>
            <p:cNvCxnSpPr>
              <a:cxnSpLocks noChangeAspect="1" noChangeShapeType="1"/>
              <a:stCxn id="25785" idx="4"/>
              <a:endCxn id="25791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93" name="AutoShape 31"/>
            <p:cNvCxnSpPr>
              <a:cxnSpLocks noChangeAspect="1" noChangeShapeType="1"/>
              <a:stCxn id="25785" idx="4"/>
              <a:endCxn id="25790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4" name="Oval 32"/>
            <p:cNvSpPr>
              <a:spLocks noChangeAspect="1" noChangeArrowheads="1"/>
            </p:cNvSpPr>
            <p:nvPr/>
          </p:nvSpPr>
          <p:spPr bwMode="auto">
            <a:xfrm>
              <a:off x="3480" y="2127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795" name="Oval 33"/>
            <p:cNvSpPr>
              <a:spLocks noChangeAspect="1" noChangeArrowheads="1"/>
            </p:cNvSpPr>
            <p:nvPr/>
          </p:nvSpPr>
          <p:spPr bwMode="auto">
            <a:xfrm>
              <a:off x="3557" y="2654"/>
              <a:ext cx="479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796" name="AutoShape 34"/>
            <p:cNvCxnSpPr>
              <a:cxnSpLocks noChangeAspect="1" noChangeShapeType="1"/>
              <a:stCxn id="25794" idx="4"/>
              <a:endCxn id="25795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97" name="AutoShape 35"/>
            <p:cNvCxnSpPr>
              <a:cxnSpLocks noChangeAspect="1" noChangeShapeType="1"/>
              <a:stCxn id="25771" idx="4"/>
              <a:endCxn id="25794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8" name="Oval 36"/>
            <p:cNvSpPr>
              <a:spLocks noChangeAspect="1" noChangeArrowheads="1"/>
            </p:cNvSpPr>
            <p:nvPr/>
          </p:nvSpPr>
          <p:spPr bwMode="auto">
            <a:xfrm>
              <a:off x="4450" y="2133"/>
              <a:ext cx="56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799" name="Oval 37"/>
            <p:cNvSpPr>
              <a:spLocks noChangeAspect="1" noChangeArrowheads="1"/>
            </p:cNvSpPr>
            <p:nvPr/>
          </p:nvSpPr>
          <p:spPr bwMode="auto">
            <a:xfrm>
              <a:off x="4085" y="2637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800" name="AutoShape 38"/>
            <p:cNvCxnSpPr>
              <a:cxnSpLocks noChangeAspect="1" noChangeShapeType="1"/>
              <a:stCxn id="25794" idx="4"/>
              <a:endCxn id="25799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01" name="AutoShape 39"/>
            <p:cNvCxnSpPr>
              <a:cxnSpLocks noChangeAspect="1" noChangeShapeType="1"/>
              <a:stCxn id="25768" idx="4"/>
              <a:endCxn id="25798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02" name="Oval 40"/>
            <p:cNvSpPr>
              <a:spLocks noChangeAspect="1" noChangeArrowheads="1"/>
            </p:cNvSpPr>
            <p:nvPr/>
          </p:nvSpPr>
          <p:spPr bwMode="auto">
            <a:xfrm>
              <a:off x="5024" y="2146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803" name="AutoShape 41"/>
            <p:cNvCxnSpPr>
              <a:cxnSpLocks noChangeAspect="1" noChangeShapeType="1"/>
              <a:stCxn id="25768" idx="4"/>
              <a:endCxn id="25802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04" name="Rectangle 42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5" name="Rectangle 43"/>
            <p:cNvSpPr>
              <a:spLocks noChangeAspect="1"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6" name="Rectangle 44"/>
            <p:cNvSpPr>
              <a:spLocks noChangeAspect="1"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7" name="Rectangle 45"/>
            <p:cNvSpPr>
              <a:spLocks noChangeAspect="1"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8" name="Rectangle 46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9" name="Rectangle 47"/>
            <p:cNvSpPr>
              <a:spLocks noChangeAspect="1"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0" name="Rectangle 48"/>
            <p:cNvSpPr>
              <a:spLocks noChangeAspect="1"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1" name="Rectangle 49"/>
            <p:cNvSpPr>
              <a:spLocks noChangeAspect="1"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2" name="Rectangle 50"/>
            <p:cNvSpPr>
              <a:spLocks noChangeAspect="1"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3" name="Rectangle 51"/>
            <p:cNvSpPr>
              <a:spLocks noChangeAspect="1"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4" name="Rectangle 52"/>
            <p:cNvSpPr>
              <a:spLocks noChangeAspect="1"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5" name="Rectangle 53"/>
            <p:cNvSpPr>
              <a:spLocks noChangeAspect="1"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6" name="Rectangle 54"/>
            <p:cNvSpPr>
              <a:spLocks noChangeAspect="1"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7" name="Rectangle 55"/>
            <p:cNvSpPr>
              <a:spLocks noChangeAspect="1"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8" name="Rectangle 56"/>
            <p:cNvSpPr>
              <a:spLocks noChangeAspect="1"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9" name="Rectangle 57"/>
            <p:cNvSpPr>
              <a:spLocks noChangeAspect="1"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0" name="Rectangle 58"/>
            <p:cNvSpPr>
              <a:spLocks noChangeAspect="1"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1" name="Rectangle 59"/>
            <p:cNvSpPr>
              <a:spLocks noChangeAspect="1"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2" name="Rectangle 60"/>
            <p:cNvSpPr>
              <a:spLocks noChangeAspect="1"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3" name="Rectangle 61"/>
            <p:cNvSpPr>
              <a:spLocks noChangeAspect="1"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824" name="AutoShape 62"/>
            <p:cNvCxnSpPr>
              <a:cxnSpLocks noChangeAspect="1" noChangeShapeType="1"/>
              <a:stCxn id="25780" idx="4"/>
              <a:endCxn id="25804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5" name="AutoShape 63"/>
            <p:cNvCxnSpPr>
              <a:cxnSpLocks noChangeAspect="1" noChangeShapeType="1"/>
              <a:stCxn id="25780" idx="4"/>
              <a:endCxn id="25811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6" name="AutoShape 64"/>
            <p:cNvCxnSpPr>
              <a:cxnSpLocks noChangeAspect="1" noChangeShapeType="1"/>
              <a:stCxn id="25786" idx="4"/>
              <a:endCxn id="25807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7" name="AutoShape 65"/>
            <p:cNvCxnSpPr>
              <a:cxnSpLocks noChangeAspect="1" noChangeShapeType="1"/>
              <a:stCxn id="25786" idx="4"/>
              <a:endCxn id="25808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8" name="AutoShape 66"/>
            <p:cNvCxnSpPr>
              <a:cxnSpLocks noChangeAspect="1" noChangeShapeType="1"/>
              <a:stCxn id="25810" idx="0"/>
              <a:endCxn id="25770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9" name="AutoShape 67"/>
            <p:cNvCxnSpPr>
              <a:cxnSpLocks noChangeAspect="1" noChangeShapeType="1"/>
              <a:stCxn id="25769" idx="4"/>
              <a:endCxn id="25818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0" name="AutoShape 68"/>
            <p:cNvCxnSpPr>
              <a:cxnSpLocks noChangeAspect="1" noChangeShapeType="1"/>
              <a:stCxn id="25769" idx="4"/>
              <a:endCxn id="25819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1" name="AutoShape 69"/>
            <p:cNvCxnSpPr>
              <a:cxnSpLocks noChangeAspect="1" noChangeShapeType="1"/>
              <a:stCxn id="25798" idx="4"/>
              <a:endCxn id="25820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2" name="AutoShape 70"/>
            <p:cNvCxnSpPr>
              <a:cxnSpLocks noChangeAspect="1" noChangeShapeType="1"/>
              <a:stCxn id="25798" idx="4"/>
              <a:endCxn id="25821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3" name="AutoShape 71"/>
            <p:cNvCxnSpPr>
              <a:cxnSpLocks noChangeAspect="1" noChangeShapeType="1"/>
              <a:stCxn id="25802" idx="4"/>
              <a:endCxn id="25822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4" name="AutoShape 72"/>
            <p:cNvCxnSpPr>
              <a:cxnSpLocks noChangeAspect="1" noChangeShapeType="1"/>
              <a:stCxn id="25802" idx="4"/>
              <a:endCxn id="25823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5" name="AutoShape 73"/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6" name="AutoShape 74"/>
            <p:cNvCxnSpPr>
              <a:cxnSpLocks noChangeAspect="1" noChangeShapeType="1"/>
              <a:stCxn id="25799" idx="4"/>
              <a:endCxn id="25816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7" name="AutoShape 75"/>
            <p:cNvCxnSpPr>
              <a:cxnSpLocks noChangeAspect="1" noChangeShapeType="1"/>
              <a:stCxn id="25795" idx="4"/>
              <a:endCxn id="25806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8" name="AutoShape 76"/>
            <p:cNvCxnSpPr>
              <a:cxnSpLocks noChangeAspect="1" noChangeShapeType="1"/>
              <a:stCxn id="25795" idx="4"/>
              <a:endCxn id="25805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9" name="AutoShape 77"/>
            <p:cNvCxnSpPr>
              <a:cxnSpLocks noChangeAspect="1" noChangeShapeType="1"/>
              <a:stCxn id="25791" idx="4"/>
              <a:endCxn id="25812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0" name="AutoShape 78"/>
            <p:cNvCxnSpPr>
              <a:cxnSpLocks noChangeAspect="1" noChangeShapeType="1"/>
              <a:stCxn id="25791" idx="4"/>
              <a:endCxn id="25813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1" name="AutoShape 79"/>
            <p:cNvCxnSpPr>
              <a:cxnSpLocks noChangeAspect="1" noChangeShapeType="1"/>
              <a:stCxn id="25790" idx="4"/>
              <a:endCxn id="25814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2" name="AutoShape 80"/>
            <p:cNvCxnSpPr>
              <a:cxnSpLocks noChangeAspect="1" noChangeShapeType="1"/>
              <a:stCxn id="25790" idx="4"/>
              <a:endCxn id="25815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3" name="AutoShape 81"/>
            <p:cNvCxnSpPr>
              <a:cxnSpLocks noChangeAspect="1" noChangeShapeType="1"/>
              <a:stCxn id="25770" idx="4"/>
              <a:endCxn id="25809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4" name="AutoShape 82"/>
            <p:cNvCxnSpPr>
              <a:cxnSpLocks noChangeAspect="1" noChangeShapeType="1"/>
              <a:stCxn id="25799" idx="4"/>
              <a:endCxn id="25817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6" name="Group 83"/>
          <p:cNvGrpSpPr>
            <a:grpSpLocks/>
          </p:cNvGrpSpPr>
          <p:nvPr/>
        </p:nvGrpSpPr>
        <p:grpSpPr bwMode="auto">
          <a:xfrm>
            <a:off x="239713" y="3344863"/>
            <a:ext cx="3992562" cy="3360737"/>
            <a:chOff x="2590" y="955"/>
            <a:chExt cx="2515" cy="2117"/>
          </a:xfrm>
        </p:grpSpPr>
        <p:sp>
          <p:nvSpPr>
            <p:cNvPr id="25689" name="Oval 84"/>
            <p:cNvSpPr>
              <a:spLocks noChangeAspect="1" noChangeArrowheads="1"/>
            </p:cNvSpPr>
            <p:nvPr/>
          </p:nvSpPr>
          <p:spPr bwMode="auto">
            <a:xfrm>
              <a:off x="3895" y="955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690" name="Oval 85"/>
            <p:cNvSpPr>
              <a:spLocks noChangeAspect="1" noChangeArrowheads="1"/>
            </p:cNvSpPr>
            <p:nvPr/>
          </p:nvSpPr>
          <p:spPr bwMode="auto">
            <a:xfrm>
              <a:off x="4525" y="1542"/>
              <a:ext cx="37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691" name="Oval 86"/>
            <p:cNvSpPr>
              <a:spLocks noChangeAspect="1" noChangeArrowheads="1"/>
            </p:cNvSpPr>
            <p:nvPr/>
          </p:nvSpPr>
          <p:spPr bwMode="auto">
            <a:xfrm>
              <a:off x="4138" y="2178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692" name="Oval 87"/>
            <p:cNvSpPr>
              <a:spLocks noChangeAspect="1" noChangeArrowheads="1"/>
            </p:cNvSpPr>
            <p:nvPr/>
          </p:nvSpPr>
          <p:spPr bwMode="auto">
            <a:xfrm>
              <a:off x="3344" y="1539"/>
              <a:ext cx="35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693" name="Oval 88"/>
            <p:cNvSpPr>
              <a:spLocks noChangeAspect="1" noChangeArrowheads="1"/>
            </p:cNvSpPr>
            <p:nvPr/>
          </p:nvSpPr>
          <p:spPr bwMode="auto">
            <a:xfrm>
              <a:off x="2943" y="1595"/>
              <a:ext cx="33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694" name="Oval 89"/>
            <p:cNvSpPr>
              <a:spLocks noChangeAspect="1" noChangeArrowheads="1"/>
            </p:cNvSpPr>
            <p:nvPr/>
          </p:nvSpPr>
          <p:spPr bwMode="auto">
            <a:xfrm>
              <a:off x="4329" y="1824"/>
              <a:ext cx="38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695" name="Oval 90"/>
            <p:cNvSpPr>
              <a:spLocks noChangeAspect="1" noChangeArrowheads="1"/>
            </p:cNvSpPr>
            <p:nvPr/>
          </p:nvSpPr>
          <p:spPr bwMode="auto">
            <a:xfrm>
              <a:off x="3108" y="1265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696" name="AutoShape 91"/>
            <p:cNvCxnSpPr>
              <a:cxnSpLocks noChangeAspect="1" noChangeShapeType="1"/>
              <a:stCxn id="25689" idx="4"/>
              <a:endCxn id="25695" idx="0"/>
            </p:cNvCxnSpPr>
            <p:nvPr/>
          </p:nvCxnSpPr>
          <p:spPr bwMode="auto">
            <a:xfrm flipH="1">
              <a:off x="3304" y="1141"/>
              <a:ext cx="781" cy="1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7" name="AutoShape 92"/>
            <p:cNvCxnSpPr>
              <a:cxnSpLocks noChangeAspect="1" noChangeShapeType="1"/>
              <a:stCxn id="25689" idx="4"/>
              <a:endCxn id="25724" idx="0"/>
            </p:cNvCxnSpPr>
            <p:nvPr/>
          </p:nvCxnSpPr>
          <p:spPr bwMode="auto">
            <a:xfrm>
              <a:off x="4085" y="1141"/>
              <a:ext cx="819" cy="1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8" name="AutoShape 93"/>
            <p:cNvCxnSpPr>
              <a:cxnSpLocks noChangeAspect="1" noChangeShapeType="1"/>
              <a:stCxn id="25695" idx="4"/>
              <a:endCxn id="25693" idx="0"/>
            </p:cNvCxnSpPr>
            <p:nvPr/>
          </p:nvCxnSpPr>
          <p:spPr bwMode="auto">
            <a:xfrm flipH="1">
              <a:off x="3110" y="1445"/>
              <a:ext cx="194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9" name="AutoShape 94"/>
            <p:cNvCxnSpPr>
              <a:cxnSpLocks noChangeAspect="1" noChangeShapeType="1"/>
              <a:stCxn id="25695" idx="4"/>
              <a:endCxn id="25692" idx="0"/>
            </p:cNvCxnSpPr>
            <p:nvPr/>
          </p:nvCxnSpPr>
          <p:spPr bwMode="auto">
            <a:xfrm>
              <a:off x="3304" y="1445"/>
              <a:ext cx="220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0" name="AutoShape 95"/>
            <p:cNvCxnSpPr>
              <a:cxnSpLocks noChangeAspect="1" noChangeShapeType="1"/>
              <a:stCxn id="25694" idx="4"/>
              <a:endCxn id="25691" idx="0"/>
            </p:cNvCxnSpPr>
            <p:nvPr/>
          </p:nvCxnSpPr>
          <p:spPr bwMode="auto">
            <a:xfrm flipH="1">
              <a:off x="4334" y="2010"/>
              <a:ext cx="189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1" name="AutoShape 96"/>
            <p:cNvCxnSpPr>
              <a:cxnSpLocks noChangeAspect="1" noChangeShapeType="1"/>
              <a:stCxn id="25694" idx="0"/>
              <a:endCxn id="25690" idx="4"/>
            </p:cNvCxnSpPr>
            <p:nvPr/>
          </p:nvCxnSpPr>
          <p:spPr bwMode="auto">
            <a:xfrm flipV="1">
              <a:off x="4523" y="1728"/>
              <a:ext cx="19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02" name="Oval 97"/>
            <p:cNvSpPr>
              <a:spLocks noChangeAspect="1" noChangeArrowheads="1"/>
            </p:cNvSpPr>
            <p:nvPr/>
          </p:nvSpPr>
          <p:spPr bwMode="auto">
            <a:xfrm>
              <a:off x="2590" y="2188"/>
              <a:ext cx="33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703" name="Oval 98"/>
            <p:cNvSpPr>
              <a:spLocks noChangeAspect="1" noChangeArrowheads="1"/>
            </p:cNvSpPr>
            <p:nvPr/>
          </p:nvSpPr>
          <p:spPr bwMode="auto">
            <a:xfrm>
              <a:off x="2769" y="1848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704" name="AutoShape 99"/>
            <p:cNvCxnSpPr>
              <a:cxnSpLocks noChangeAspect="1" noChangeShapeType="1"/>
              <a:stCxn id="25703" idx="4"/>
              <a:endCxn id="25702" idx="0"/>
            </p:cNvCxnSpPr>
            <p:nvPr/>
          </p:nvCxnSpPr>
          <p:spPr bwMode="auto">
            <a:xfrm flipH="1">
              <a:off x="2759" y="2027"/>
              <a:ext cx="182" cy="1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5" name="AutoShape 100"/>
            <p:cNvCxnSpPr>
              <a:cxnSpLocks noChangeAspect="1" noChangeShapeType="1"/>
              <a:stCxn id="25703" idx="4"/>
              <a:endCxn id="25709" idx="0"/>
            </p:cNvCxnSpPr>
            <p:nvPr/>
          </p:nvCxnSpPr>
          <p:spPr bwMode="auto">
            <a:xfrm>
              <a:off x="2940" y="2027"/>
              <a:ext cx="183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6" name="AutoShape 101"/>
            <p:cNvCxnSpPr>
              <a:cxnSpLocks noChangeAspect="1" noChangeShapeType="1"/>
              <a:stCxn id="25693" idx="4"/>
              <a:endCxn id="25703" idx="0"/>
            </p:cNvCxnSpPr>
            <p:nvPr/>
          </p:nvCxnSpPr>
          <p:spPr bwMode="auto">
            <a:xfrm flipH="1">
              <a:off x="2941" y="1774"/>
              <a:ext cx="169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07" name="Oval 102"/>
            <p:cNvSpPr>
              <a:spLocks noChangeAspect="1" noChangeArrowheads="1"/>
            </p:cNvSpPr>
            <p:nvPr/>
          </p:nvSpPr>
          <p:spPr bwMode="auto">
            <a:xfrm>
              <a:off x="3207" y="2545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708" name="Oval 103"/>
            <p:cNvSpPr>
              <a:spLocks noChangeAspect="1" noChangeArrowheads="1"/>
            </p:cNvSpPr>
            <p:nvPr/>
          </p:nvSpPr>
          <p:spPr bwMode="auto">
            <a:xfrm>
              <a:off x="2727" y="2542"/>
              <a:ext cx="33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709" name="Oval 104"/>
            <p:cNvSpPr>
              <a:spLocks noChangeAspect="1" noChangeArrowheads="1"/>
            </p:cNvSpPr>
            <p:nvPr/>
          </p:nvSpPr>
          <p:spPr bwMode="auto">
            <a:xfrm>
              <a:off x="2953" y="2198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710" name="AutoShape 105"/>
            <p:cNvCxnSpPr>
              <a:cxnSpLocks noChangeAspect="1" noChangeShapeType="1"/>
              <a:stCxn id="25709" idx="4"/>
              <a:endCxn id="25708" idx="0"/>
            </p:cNvCxnSpPr>
            <p:nvPr/>
          </p:nvCxnSpPr>
          <p:spPr bwMode="auto">
            <a:xfrm flipH="1">
              <a:off x="2895" y="2377"/>
              <a:ext cx="228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1" name="AutoShape 106"/>
            <p:cNvCxnSpPr>
              <a:cxnSpLocks noChangeAspect="1" noChangeShapeType="1"/>
              <a:stCxn id="25709" idx="4"/>
              <a:endCxn id="25707" idx="0"/>
            </p:cNvCxnSpPr>
            <p:nvPr/>
          </p:nvCxnSpPr>
          <p:spPr bwMode="auto">
            <a:xfrm>
              <a:off x="3123" y="2377"/>
              <a:ext cx="254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12" name="Oval 107"/>
            <p:cNvSpPr>
              <a:spLocks noChangeAspect="1" noChangeArrowheads="1"/>
            </p:cNvSpPr>
            <p:nvPr/>
          </p:nvSpPr>
          <p:spPr bwMode="auto">
            <a:xfrm>
              <a:off x="3396" y="2763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713" name="Oval 108"/>
            <p:cNvSpPr>
              <a:spLocks noChangeAspect="1" noChangeArrowheads="1"/>
            </p:cNvSpPr>
            <p:nvPr/>
          </p:nvSpPr>
          <p:spPr bwMode="auto">
            <a:xfrm>
              <a:off x="3058" y="2772"/>
              <a:ext cx="30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714" name="AutoShape 109"/>
            <p:cNvCxnSpPr>
              <a:cxnSpLocks noChangeAspect="1" noChangeShapeType="1"/>
              <a:stCxn id="25707" idx="4"/>
              <a:endCxn id="25713" idx="0"/>
            </p:cNvCxnSpPr>
            <p:nvPr/>
          </p:nvCxnSpPr>
          <p:spPr bwMode="auto">
            <a:xfrm flipH="1">
              <a:off x="3210" y="2724"/>
              <a:ext cx="167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5" name="AutoShape 110"/>
            <p:cNvCxnSpPr>
              <a:cxnSpLocks noChangeAspect="1" noChangeShapeType="1"/>
              <a:stCxn id="25707" idx="4"/>
              <a:endCxn id="25712" idx="0"/>
            </p:cNvCxnSpPr>
            <p:nvPr/>
          </p:nvCxnSpPr>
          <p:spPr bwMode="auto">
            <a:xfrm>
              <a:off x="3377" y="2724"/>
              <a:ext cx="190" cy="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16" name="Oval 111"/>
            <p:cNvSpPr>
              <a:spLocks noChangeAspect="1" noChangeArrowheads="1"/>
            </p:cNvSpPr>
            <p:nvPr/>
          </p:nvSpPr>
          <p:spPr bwMode="auto">
            <a:xfrm>
              <a:off x="3264" y="1849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717" name="Oval 112"/>
            <p:cNvSpPr>
              <a:spLocks noChangeAspect="1" noChangeArrowheads="1"/>
            </p:cNvSpPr>
            <p:nvPr/>
          </p:nvSpPr>
          <p:spPr bwMode="auto">
            <a:xfrm>
              <a:off x="3316" y="2205"/>
              <a:ext cx="32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718" name="AutoShape 113"/>
            <p:cNvCxnSpPr>
              <a:cxnSpLocks noChangeAspect="1" noChangeShapeType="1"/>
              <a:stCxn id="25716" idx="4"/>
              <a:endCxn id="25717" idx="0"/>
            </p:cNvCxnSpPr>
            <p:nvPr/>
          </p:nvCxnSpPr>
          <p:spPr bwMode="auto">
            <a:xfrm>
              <a:off x="3436" y="2028"/>
              <a:ext cx="44" cy="18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9" name="AutoShape 114"/>
            <p:cNvCxnSpPr>
              <a:cxnSpLocks noChangeAspect="1" noChangeShapeType="1"/>
              <a:stCxn id="25693" idx="4"/>
              <a:endCxn id="25716" idx="0"/>
            </p:cNvCxnSpPr>
            <p:nvPr/>
          </p:nvCxnSpPr>
          <p:spPr bwMode="auto">
            <a:xfrm>
              <a:off x="3110" y="1774"/>
              <a:ext cx="326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0" name="Oval 115"/>
            <p:cNvSpPr>
              <a:spLocks noChangeAspect="1" noChangeArrowheads="1"/>
            </p:cNvSpPr>
            <p:nvPr/>
          </p:nvSpPr>
          <p:spPr bwMode="auto">
            <a:xfrm>
              <a:off x="4589" y="2184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721" name="Oval 116"/>
            <p:cNvSpPr>
              <a:spLocks noChangeAspect="1" noChangeArrowheads="1"/>
            </p:cNvSpPr>
            <p:nvPr/>
          </p:nvSpPr>
          <p:spPr bwMode="auto">
            <a:xfrm>
              <a:off x="3673" y="2194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722" name="AutoShape 117"/>
            <p:cNvCxnSpPr>
              <a:cxnSpLocks noChangeAspect="1" noChangeShapeType="1"/>
              <a:stCxn id="25716" idx="4"/>
              <a:endCxn id="25721" idx="0"/>
            </p:cNvCxnSpPr>
            <p:nvPr/>
          </p:nvCxnSpPr>
          <p:spPr bwMode="auto">
            <a:xfrm>
              <a:off x="3436" y="2028"/>
              <a:ext cx="433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3" name="AutoShape 118"/>
            <p:cNvCxnSpPr>
              <a:cxnSpLocks noChangeAspect="1" noChangeShapeType="1"/>
              <a:stCxn id="25694" idx="4"/>
              <a:endCxn id="25720" idx="0"/>
            </p:cNvCxnSpPr>
            <p:nvPr/>
          </p:nvCxnSpPr>
          <p:spPr bwMode="auto">
            <a:xfrm>
              <a:off x="4523" y="2010"/>
              <a:ext cx="256" cy="1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4" name="Oval 119"/>
            <p:cNvSpPr>
              <a:spLocks noChangeAspect="1" noChangeArrowheads="1"/>
            </p:cNvSpPr>
            <p:nvPr/>
          </p:nvSpPr>
          <p:spPr bwMode="auto">
            <a:xfrm>
              <a:off x="4708" y="1254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725" name="AutoShape 120"/>
            <p:cNvCxnSpPr>
              <a:cxnSpLocks noChangeAspect="1" noChangeShapeType="1"/>
              <a:stCxn id="25690" idx="0"/>
              <a:endCxn id="25724" idx="4"/>
            </p:cNvCxnSpPr>
            <p:nvPr/>
          </p:nvCxnSpPr>
          <p:spPr bwMode="auto">
            <a:xfrm flipV="1">
              <a:off x="4713" y="1440"/>
              <a:ext cx="191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6" name="Rectangle 121"/>
            <p:cNvSpPr>
              <a:spLocks noChangeAspect="1" noChangeArrowheads="1"/>
            </p:cNvSpPr>
            <p:nvPr/>
          </p:nvSpPr>
          <p:spPr bwMode="auto">
            <a:xfrm>
              <a:off x="2663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7" name="Rectangle 122"/>
            <p:cNvSpPr>
              <a:spLocks noChangeAspect="1" noChangeArrowheads="1"/>
            </p:cNvSpPr>
            <p:nvPr/>
          </p:nvSpPr>
          <p:spPr bwMode="auto">
            <a:xfrm>
              <a:off x="3377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8" name="Rectangle 123"/>
            <p:cNvSpPr>
              <a:spLocks noChangeAspect="1" noChangeArrowheads="1"/>
            </p:cNvSpPr>
            <p:nvPr/>
          </p:nvSpPr>
          <p:spPr bwMode="auto">
            <a:xfrm>
              <a:off x="3540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9" name="Rectangle 124"/>
            <p:cNvSpPr>
              <a:spLocks noChangeAspect="1" noChangeArrowheads="1"/>
            </p:cNvSpPr>
            <p:nvPr/>
          </p:nvSpPr>
          <p:spPr bwMode="auto">
            <a:xfrm>
              <a:off x="2793" y="28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0" name="Rectangle 125"/>
            <p:cNvSpPr>
              <a:spLocks noChangeAspect="1" noChangeArrowheads="1"/>
            </p:cNvSpPr>
            <p:nvPr/>
          </p:nvSpPr>
          <p:spPr bwMode="auto">
            <a:xfrm>
              <a:off x="2923" y="28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1" name="Rectangle 126"/>
            <p:cNvSpPr>
              <a:spLocks noChangeAspect="1" noChangeArrowheads="1"/>
            </p:cNvSpPr>
            <p:nvPr/>
          </p:nvSpPr>
          <p:spPr bwMode="auto">
            <a:xfrm>
              <a:off x="3507" y="177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2" name="Rectangle 127"/>
            <p:cNvSpPr>
              <a:spLocks noChangeAspect="1" noChangeArrowheads="1"/>
            </p:cNvSpPr>
            <p:nvPr/>
          </p:nvSpPr>
          <p:spPr bwMode="auto">
            <a:xfrm>
              <a:off x="3605" y="177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3" name="Rectangle 128"/>
            <p:cNvSpPr>
              <a:spLocks noChangeAspect="1" noChangeArrowheads="1"/>
            </p:cNvSpPr>
            <p:nvPr/>
          </p:nvSpPr>
          <p:spPr bwMode="auto">
            <a:xfrm>
              <a:off x="2793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4" name="Rectangle 129"/>
            <p:cNvSpPr>
              <a:spLocks noChangeAspect="1" noChangeArrowheads="1"/>
            </p:cNvSpPr>
            <p:nvPr/>
          </p:nvSpPr>
          <p:spPr bwMode="auto">
            <a:xfrm>
              <a:off x="3118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5" name="Rectangle 130"/>
            <p:cNvSpPr>
              <a:spLocks noChangeAspect="1" noChangeArrowheads="1"/>
            </p:cNvSpPr>
            <p:nvPr/>
          </p:nvSpPr>
          <p:spPr bwMode="auto">
            <a:xfrm>
              <a:off x="3248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6" name="Rectangle 131"/>
            <p:cNvSpPr>
              <a:spLocks noChangeAspect="1" noChangeArrowheads="1"/>
            </p:cNvSpPr>
            <p:nvPr/>
          </p:nvSpPr>
          <p:spPr bwMode="auto">
            <a:xfrm>
              <a:off x="3475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7" name="Rectangle 132"/>
            <p:cNvSpPr>
              <a:spLocks noChangeAspect="1" noChangeArrowheads="1"/>
            </p:cNvSpPr>
            <p:nvPr/>
          </p:nvSpPr>
          <p:spPr bwMode="auto">
            <a:xfrm>
              <a:off x="3605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8" name="Rectangle 133"/>
            <p:cNvSpPr>
              <a:spLocks noChangeAspect="1" noChangeArrowheads="1"/>
            </p:cNvSpPr>
            <p:nvPr/>
          </p:nvSpPr>
          <p:spPr bwMode="auto">
            <a:xfrm>
              <a:off x="3767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9" name="Rectangle 134"/>
            <p:cNvSpPr>
              <a:spLocks noChangeAspect="1" noChangeArrowheads="1"/>
            </p:cNvSpPr>
            <p:nvPr/>
          </p:nvSpPr>
          <p:spPr bwMode="auto">
            <a:xfrm>
              <a:off x="3929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0" name="Rectangle 135"/>
            <p:cNvSpPr>
              <a:spLocks noChangeAspect="1" noChangeArrowheads="1"/>
            </p:cNvSpPr>
            <p:nvPr/>
          </p:nvSpPr>
          <p:spPr bwMode="auto">
            <a:xfrm>
              <a:off x="4246" y="244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1" name="Rectangle 136"/>
            <p:cNvSpPr>
              <a:spLocks noChangeAspect="1" noChangeArrowheads="1"/>
            </p:cNvSpPr>
            <p:nvPr/>
          </p:nvSpPr>
          <p:spPr bwMode="auto">
            <a:xfrm>
              <a:off x="4376" y="244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2" name="Rectangle 137"/>
            <p:cNvSpPr>
              <a:spLocks noChangeAspect="1" noChangeArrowheads="1"/>
            </p:cNvSpPr>
            <p:nvPr/>
          </p:nvSpPr>
          <p:spPr bwMode="auto">
            <a:xfrm>
              <a:off x="4681" y="2455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3" name="Rectangle 138"/>
            <p:cNvSpPr>
              <a:spLocks noChangeAspect="1" noChangeArrowheads="1"/>
            </p:cNvSpPr>
            <p:nvPr/>
          </p:nvSpPr>
          <p:spPr bwMode="auto">
            <a:xfrm>
              <a:off x="4810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4" name="Rectangle 139"/>
            <p:cNvSpPr>
              <a:spLocks noChangeAspect="1" noChangeArrowheads="1"/>
            </p:cNvSpPr>
            <p:nvPr/>
          </p:nvSpPr>
          <p:spPr bwMode="auto">
            <a:xfrm>
              <a:off x="4848" y="187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5" name="Rectangle 140"/>
            <p:cNvSpPr>
              <a:spLocks noChangeAspect="1" noChangeArrowheads="1"/>
            </p:cNvSpPr>
            <p:nvPr/>
          </p:nvSpPr>
          <p:spPr bwMode="auto">
            <a:xfrm>
              <a:off x="5040" y="158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746" name="AutoShape 141"/>
            <p:cNvCxnSpPr>
              <a:cxnSpLocks noChangeAspect="1" noChangeShapeType="1"/>
              <a:stCxn id="25702" idx="4"/>
              <a:endCxn id="25726" idx="0"/>
            </p:cNvCxnSpPr>
            <p:nvPr/>
          </p:nvCxnSpPr>
          <p:spPr bwMode="auto">
            <a:xfrm flipH="1">
              <a:off x="2696" y="2367"/>
              <a:ext cx="63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7" name="AutoShape 142"/>
            <p:cNvCxnSpPr>
              <a:cxnSpLocks noChangeAspect="1" noChangeShapeType="1"/>
              <a:stCxn id="25702" idx="4"/>
              <a:endCxn id="25733" idx="0"/>
            </p:cNvCxnSpPr>
            <p:nvPr/>
          </p:nvCxnSpPr>
          <p:spPr bwMode="auto">
            <a:xfrm>
              <a:off x="2759" y="2367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8" name="AutoShape 143"/>
            <p:cNvCxnSpPr>
              <a:cxnSpLocks noChangeAspect="1" noChangeShapeType="1"/>
              <a:stCxn id="25708" idx="4"/>
              <a:endCxn id="25729" idx="0"/>
            </p:cNvCxnSpPr>
            <p:nvPr/>
          </p:nvCxnSpPr>
          <p:spPr bwMode="auto">
            <a:xfrm flipH="1">
              <a:off x="2826" y="2722"/>
              <a:ext cx="7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9" name="AutoShape 144"/>
            <p:cNvCxnSpPr>
              <a:cxnSpLocks noChangeAspect="1" noChangeShapeType="1"/>
              <a:stCxn id="25708" idx="4"/>
              <a:endCxn id="25730" idx="0"/>
            </p:cNvCxnSpPr>
            <p:nvPr/>
          </p:nvCxnSpPr>
          <p:spPr bwMode="auto">
            <a:xfrm>
              <a:off x="2896" y="2722"/>
              <a:ext cx="6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0" name="AutoShape 145"/>
            <p:cNvCxnSpPr>
              <a:cxnSpLocks noChangeAspect="1" noChangeShapeType="1"/>
              <a:stCxn id="25732" idx="0"/>
              <a:endCxn id="25692" idx="4"/>
            </p:cNvCxnSpPr>
            <p:nvPr/>
          </p:nvCxnSpPr>
          <p:spPr bwMode="auto">
            <a:xfrm flipH="1" flipV="1">
              <a:off x="3524" y="1718"/>
              <a:ext cx="113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1" name="AutoShape 146"/>
            <p:cNvCxnSpPr>
              <a:cxnSpLocks noChangeAspect="1" noChangeShapeType="1"/>
              <a:stCxn id="25691" idx="4"/>
              <a:endCxn id="25740" idx="0"/>
            </p:cNvCxnSpPr>
            <p:nvPr/>
          </p:nvCxnSpPr>
          <p:spPr bwMode="auto">
            <a:xfrm flipH="1">
              <a:off x="4279" y="2364"/>
              <a:ext cx="5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2" name="AutoShape 147"/>
            <p:cNvCxnSpPr>
              <a:cxnSpLocks noChangeAspect="1" noChangeShapeType="1"/>
              <a:stCxn id="25691" idx="4"/>
              <a:endCxn id="25741" idx="0"/>
            </p:cNvCxnSpPr>
            <p:nvPr/>
          </p:nvCxnSpPr>
          <p:spPr bwMode="auto">
            <a:xfrm>
              <a:off x="4334" y="2364"/>
              <a:ext cx="7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3" name="AutoShape 148"/>
            <p:cNvCxnSpPr>
              <a:cxnSpLocks noChangeAspect="1" noChangeShapeType="1"/>
              <a:stCxn id="25720" idx="4"/>
              <a:endCxn id="25742" idx="0"/>
            </p:cNvCxnSpPr>
            <p:nvPr/>
          </p:nvCxnSpPr>
          <p:spPr bwMode="auto">
            <a:xfrm flipH="1">
              <a:off x="4713" y="2370"/>
              <a:ext cx="66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4" name="AutoShape 149"/>
            <p:cNvCxnSpPr>
              <a:cxnSpLocks noChangeAspect="1" noChangeShapeType="1"/>
              <a:stCxn id="25720" idx="4"/>
              <a:endCxn id="25743" idx="0"/>
            </p:cNvCxnSpPr>
            <p:nvPr/>
          </p:nvCxnSpPr>
          <p:spPr bwMode="auto">
            <a:xfrm>
              <a:off x="4779" y="2370"/>
              <a:ext cx="64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5" name="AutoShape 150"/>
            <p:cNvCxnSpPr>
              <a:cxnSpLocks noChangeAspect="1" noChangeShapeType="1"/>
              <a:stCxn id="25690" idx="4"/>
              <a:endCxn id="25744" idx="0"/>
            </p:cNvCxnSpPr>
            <p:nvPr/>
          </p:nvCxnSpPr>
          <p:spPr bwMode="auto">
            <a:xfrm>
              <a:off x="4713" y="1728"/>
              <a:ext cx="168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6" name="AutoShape 151"/>
            <p:cNvCxnSpPr>
              <a:cxnSpLocks noChangeAspect="1" noChangeShapeType="1"/>
              <a:stCxn id="25724" idx="4"/>
              <a:endCxn id="25745" idx="0"/>
            </p:cNvCxnSpPr>
            <p:nvPr/>
          </p:nvCxnSpPr>
          <p:spPr bwMode="auto">
            <a:xfrm>
              <a:off x="4904" y="1440"/>
              <a:ext cx="169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7" name="AutoShape 152"/>
            <p:cNvCxnSpPr>
              <a:cxnSpLocks noChangeAspect="1" noChangeShapeType="1"/>
            </p:cNvCxnSpPr>
            <p:nvPr/>
          </p:nvCxnSpPr>
          <p:spPr bwMode="auto">
            <a:xfrm>
              <a:off x="4050" y="244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8" name="AutoShape 153"/>
            <p:cNvCxnSpPr>
              <a:cxnSpLocks noChangeAspect="1" noChangeShapeType="1"/>
              <a:stCxn id="25721" idx="4"/>
              <a:endCxn id="25738" idx="0"/>
            </p:cNvCxnSpPr>
            <p:nvPr/>
          </p:nvCxnSpPr>
          <p:spPr bwMode="auto">
            <a:xfrm flipH="1">
              <a:off x="3799" y="2373"/>
              <a:ext cx="70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9" name="AutoShape 154"/>
            <p:cNvCxnSpPr>
              <a:cxnSpLocks noChangeAspect="1" noChangeShapeType="1"/>
              <a:stCxn id="25717" idx="4"/>
              <a:endCxn id="25728" idx="0"/>
            </p:cNvCxnSpPr>
            <p:nvPr/>
          </p:nvCxnSpPr>
          <p:spPr bwMode="auto">
            <a:xfrm>
              <a:off x="3480" y="2382"/>
              <a:ext cx="92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0" name="AutoShape 155"/>
            <p:cNvCxnSpPr>
              <a:cxnSpLocks noChangeAspect="1" noChangeShapeType="1"/>
              <a:stCxn id="25717" idx="4"/>
              <a:endCxn id="25727" idx="0"/>
            </p:cNvCxnSpPr>
            <p:nvPr/>
          </p:nvCxnSpPr>
          <p:spPr bwMode="auto">
            <a:xfrm flipH="1">
              <a:off x="3410" y="2382"/>
              <a:ext cx="70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1" name="AutoShape 156"/>
            <p:cNvCxnSpPr>
              <a:cxnSpLocks noChangeAspect="1" noChangeShapeType="1"/>
              <a:stCxn id="25713" idx="4"/>
              <a:endCxn id="25734" idx="0"/>
            </p:cNvCxnSpPr>
            <p:nvPr/>
          </p:nvCxnSpPr>
          <p:spPr bwMode="auto">
            <a:xfrm flipH="1">
              <a:off x="3150" y="2952"/>
              <a:ext cx="6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2" name="AutoShape 157"/>
            <p:cNvCxnSpPr>
              <a:cxnSpLocks noChangeAspect="1" noChangeShapeType="1"/>
              <a:stCxn id="25713" idx="4"/>
              <a:endCxn id="25735" idx="0"/>
            </p:cNvCxnSpPr>
            <p:nvPr/>
          </p:nvCxnSpPr>
          <p:spPr bwMode="auto">
            <a:xfrm>
              <a:off x="3210" y="2952"/>
              <a:ext cx="7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3" name="AutoShape 158"/>
            <p:cNvCxnSpPr>
              <a:cxnSpLocks noChangeAspect="1" noChangeShapeType="1"/>
              <a:stCxn id="25712" idx="4"/>
              <a:endCxn id="25736" idx="0"/>
            </p:cNvCxnSpPr>
            <p:nvPr/>
          </p:nvCxnSpPr>
          <p:spPr bwMode="auto">
            <a:xfrm flipH="1">
              <a:off x="3507" y="2942"/>
              <a:ext cx="6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4" name="AutoShape 159"/>
            <p:cNvCxnSpPr>
              <a:cxnSpLocks noChangeAspect="1" noChangeShapeType="1"/>
              <a:stCxn id="25712" idx="4"/>
              <a:endCxn id="25737" idx="0"/>
            </p:cNvCxnSpPr>
            <p:nvPr/>
          </p:nvCxnSpPr>
          <p:spPr bwMode="auto">
            <a:xfrm>
              <a:off x="3567" y="2942"/>
              <a:ext cx="7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5" name="AutoShape 160"/>
            <p:cNvCxnSpPr>
              <a:cxnSpLocks noChangeAspect="1" noChangeShapeType="1"/>
              <a:stCxn id="25692" idx="4"/>
              <a:endCxn id="25731" idx="0"/>
            </p:cNvCxnSpPr>
            <p:nvPr/>
          </p:nvCxnSpPr>
          <p:spPr bwMode="auto">
            <a:xfrm>
              <a:off x="3524" y="1718"/>
              <a:ext cx="16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6" name="AutoShape 161"/>
            <p:cNvCxnSpPr>
              <a:cxnSpLocks noChangeAspect="1" noChangeShapeType="1"/>
              <a:stCxn id="25721" idx="4"/>
              <a:endCxn id="25739" idx="0"/>
            </p:cNvCxnSpPr>
            <p:nvPr/>
          </p:nvCxnSpPr>
          <p:spPr bwMode="auto">
            <a:xfrm>
              <a:off x="3869" y="2373"/>
              <a:ext cx="93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7" name="Group 162"/>
          <p:cNvGrpSpPr>
            <a:grpSpLocks/>
          </p:cNvGrpSpPr>
          <p:nvPr/>
        </p:nvGrpSpPr>
        <p:grpSpPr bwMode="auto">
          <a:xfrm>
            <a:off x="5292725" y="2819400"/>
            <a:ext cx="3698875" cy="3759200"/>
            <a:chOff x="2710" y="1861"/>
            <a:chExt cx="2330" cy="2368"/>
          </a:xfrm>
        </p:grpSpPr>
        <p:sp>
          <p:nvSpPr>
            <p:cNvPr id="25611" name="Oval 163"/>
            <p:cNvSpPr>
              <a:spLocks noChangeAspect="1" noChangeArrowheads="1"/>
            </p:cNvSpPr>
            <p:nvPr/>
          </p:nvSpPr>
          <p:spPr bwMode="auto">
            <a:xfrm>
              <a:off x="3936" y="2112"/>
              <a:ext cx="39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612" name="Oval 164"/>
            <p:cNvSpPr>
              <a:spLocks noChangeAspect="1" noChangeArrowheads="1"/>
            </p:cNvSpPr>
            <p:nvPr/>
          </p:nvSpPr>
          <p:spPr bwMode="auto">
            <a:xfrm>
              <a:off x="4579" y="2430"/>
              <a:ext cx="401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613" name="Oval 165"/>
            <p:cNvSpPr>
              <a:spLocks noChangeAspect="1" noChangeArrowheads="1"/>
            </p:cNvSpPr>
            <p:nvPr/>
          </p:nvSpPr>
          <p:spPr bwMode="auto">
            <a:xfrm>
              <a:off x="4195" y="3066"/>
              <a:ext cx="41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614" name="Oval 166"/>
            <p:cNvSpPr>
              <a:spLocks noChangeAspect="1" noChangeArrowheads="1"/>
            </p:cNvSpPr>
            <p:nvPr/>
          </p:nvSpPr>
          <p:spPr bwMode="auto">
            <a:xfrm>
              <a:off x="3458" y="2696"/>
              <a:ext cx="384" cy="18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615" name="Oval 167"/>
            <p:cNvSpPr>
              <a:spLocks noChangeAspect="1" noChangeArrowheads="1"/>
            </p:cNvSpPr>
            <p:nvPr/>
          </p:nvSpPr>
          <p:spPr bwMode="auto">
            <a:xfrm>
              <a:off x="3067" y="2752"/>
              <a:ext cx="33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616" name="Oval 168"/>
            <p:cNvSpPr>
              <a:spLocks noChangeAspect="1" noChangeArrowheads="1"/>
            </p:cNvSpPr>
            <p:nvPr/>
          </p:nvSpPr>
          <p:spPr bwMode="auto">
            <a:xfrm>
              <a:off x="4386" y="2712"/>
              <a:ext cx="40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617" name="Oval 169"/>
            <p:cNvSpPr>
              <a:spLocks noChangeAspect="1" noChangeArrowheads="1"/>
            </p:cNvSpPr>
            <p:nvPr/>
          </p:nvSpPr>
          <p:spPr bwMode="auto">
            <a:xfrm>
              <a:off x="3231" y="2422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618" name="AutoShape 170"/>
            <p:cNvCxnSpPr>
              <a:cxnSpLocks noChangeAspect="1" noChangeShapeType="1"/>
              <a:stCxn id="25611" idx="4"/>
              <a:endCxn id="25617" idx="0"/>
            </p:cNvCxnSpPr>
            <p:nvPr/>
          </p:nvCxnSpPr>
          <p:spPr bwMode="auto">
            <a:xfrm flipH="1">
              <a:off x="3431" y="2298"/>
              <a:ext cx="702" cy="1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171"/>
            <p:cNvCxnSpPr>
              <a:cxnSpLocks noChangeAspect="1" noChangeShapeType="1"/>
              <a:stCxn id="25611" idx="0"/>
              <a:endCxn id="25646" idx="4"/>
            </p:cNvCxnSpPr>
            <p:nvPr/>
          </p:nvCxnSpPr>
          <p:spPr bwMode="auto">
            <a:xfrm flipV="1">
              <a:off x="4133" y="2047"/>
              <a:ext cx="212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172"/>
            <p:cNvCxnSpPr>
              <a:cxnSpLocks noChangeAspect="1" noChangeShapeType="1"/>
              <a:stCxn id="25617" idx="4"/>
              <a:endCxn id="25615" idx="0"/>
            </p:cNvCxnSpPr>
            <p:nvPr/>
          </p:nvCxnSpPr>
          <p:spPr bwMode="auto">
            <a:xfrm flipH="1">
              <a:off x="3237" y="2602"/>
              <a:ext cx="194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173"/>
            <p:cNvCxnSpPr>
              <a:cxnSpLocks noChangeAspect="1" noChangeShapeType="1"/>
              <a:stCxn id="25617" idx="4"/>
              <a:endCxn id="25614" idx="0"/>
            </p:cNvCxnSpPr>
            <p:nvPr/>
          </p:nvCxnSpPr>
          <p:spPr bwMode="auto">
            <a:xfrm>
              <a:off x="3431" y="2602"/>
              <a:ext cx="220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174"/>
            <p:cNvCxnSpPr>
              <a:cxnSpLocks noChangeAspect="1" noChangeShapeType="1"/>
              <a:stCxn id="25616" idx="4"/>
              <a:endCxn id="25613" idx="0"/>
            </p:cNvCxnSpPr>
            <p:nvPr/>
          </p:nvCxnSpPr>
          <p:spPr bwMode="auto">
            <a:xfrm flipH="1">
              <a:off x="4401" y="2898"/>
              <a:ext cx="189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175"/>
            <p:cNvCxnSpPr>
              <a:cxnSpLocks noChangeAspect="1" noChangeShapeType="1"/>
              <a:stCxn id="25616" idx="0"/>
              <a:endCxn id="25612" idx="4"/>
            </p:cNvCxnSpPr>
            <p:nvPr/>
          </p:nvCxnSpPr>
          <p:spPr bwMode="auto">
            <a:xfrm flipV="1">
              <a:off x="4590" y="2616"/>
              <a:ext cx="19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4" name="Oval 176"/>
            <p:cNvSpPr>
              <a:spLocks noChangeAspect="1" noChangeArrowheads="1"/>
            </p:cNvSpPr>
            <p:nvPr/>
          </p:nvSpPr>
          <p:spPr bwMode="auto">
            <a:xfrm>
              <a:off x="2710" y="3345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625" name="Oval 177"/>
            <p:cNvSpPr>
              <a:spLocks noChangeAspect="1" noChangeArrowheads="1"/>
            </p:cNvSpPr>
            <p:nvPr/>
          </p:nvSpPr>
          <p:spPr bwMode="auto">
            <a:xfrm>
              <a:off x="2889" y="3005"/>
              <a:ext cx="35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626" name="AutoShape 178"/>
            <p:cNvCxnSpPr>
              <a:cxnSpLocks noChangeAspect="1" noChangeShapeType="1"/>
              <a:stCxn id="25625" idx="4"/>
              <a:endCxn id="25624" idx="0"/>
            </p:cNvCxnSpPr>
            <p:nvPr/>
          </p:nvCxnSpPr>
          <p:spPr bwMode="auto">
            <a:xfrm flipH="1">
              <a:off x="2886" y="3184"/>
              <a:ext cx="182" cy="1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AutoShape 179"/>
            <p:cNvCxnSpPr>
              <a:cxnSpLocks noChangeAspect="1" noChangeShapeType="1"/>
              <a:stCxn id="25625" idx="4"/>
              <a:endCxn id="25631" idx="0"/>
            </p:cNvCxnSpPr>
            <p:nvPr/>
          </p:nvCxnSpPr>
          <p:spPr bwMode="auto">
            <a:xfrm>
              <a:off x="3067" y="3184"/>
              <a:ext cx="183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AutoShape 180"/>
            <p:cNvCxnSpPr>
              <a:cxnSpLocks noChangeAspect="1" noChangeShapeType="1"/>
              <a:stCxn id="25615" idx="4"/>
              <a:endCxn id="25625" idx="0"/>
            </p:cNvCxnSpPr>
            <p:nvPr/>
          </p:nvCxnSpPr>
          <p:spPr bwMode="auto">
            <a:xfrm flipH="1">
              <a:off x="3068" y="2931"/>
              <a:ext cx="169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Oval 181"/>
            <p:cNvSpPr>
              <a:spLocks noChangeAspect="1" noChangeArrowheads="1"/>
            </p:cNvSpPr>
            <p:nvPr/>
          </p:nvSpPr>
          <p:spPr bwMode="auto">
            <a:xfrm>
              <a:off x="3327" y="3702"/>
              <a:ext cx="35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630" name="Oval 182"/>
            <p:cNvSpPr>
              <a:spLocks noChangeAspect="1" noChangeArrowheads="1"/>
            </p:cNvSpPr>
            <p:nvPr/>
          </p:nvSpPr>
          <p:spPr bwMode="auto">
            <a:xfrm>
              <a:off x="2847" y="3699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631" name="Oval 183"/>
            <p:cNvSpPr>
              <a:spLocks noChangeAspect="1" noChangeArrowheads="1"/>
            </p:cNvSpPr>
            <p:nvPr/>
          </p:nvSpPr>
          <p:spPr bwMode="auto">
            <a:xfrm>
              <a:off x="3075" y="3355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632" name="AutoShape 184"/>
            <p:cNvCxnSpPr>
              <a:cxnSpLocks noChangeAspect="1" noChangeShapeType="1"/>
              <a:stCxn id="25631" idx="4"/>
              <a:endCxn id="25630" idx="0"/>
            </p:cNvCxnSpPr>
            <p:nvPr/>
          </p:nvCxnSpPr>
          <p:spPr bwMode="auto">
            <a:xfrm flipH="1">
              <a:off x="3022" y="3534"/>
              <a:ext cx="228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185"/>
            <p:cNvCxnSpPr>
              <a:cxnSpLocks noChangeAspect="1" noChangeShapeType="1"/>
              <a:stCxn id="25631" idx="4"/>
              <a:endCxn id="25629" idx="0"/>
            </p:cNvCxnSpPr>
            <p:nvPr/>
          </p:nvCxnSpPr>
          <p:spPr bwMode="auto">
            <a:xfrm>
              <a:off x="3250" y="3534"/>
              <a:ext cx="254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Oval 186"/>
            <p:cNvSpPr>
              <a:spLocks noChangeAspect="1" noChangeArrowheads="1"/>
            </p:cNvSpPr>
            <p:nvPr/>
          </p:nvSpPr>
          <p:spPr bwMode="auto">
            <a:xfrm>
              <a:off x="3521" y="3920"/>
              <a:ext cx="345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635" name="Oval 187"/>
            <p:cNvSpPr>
              <a:spLocks noChangeAspect="1" noChangeArrowheads="1"/>
            </p:cNvSpPr>
            <p:nvPr/>
          </p:nvSpPr>
          <p:spPr bwMode="auto">
            <a:xfrm>
              <a:off x="3184" y="3929"/>
              <a:ext cx="30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636" name="AutoShape 188"/>
            <p:cNvCxnSpPr>
              <a:cxnSpLocks noChangeAspect="1" noChangeShapeType="1"/>
              <a:stCxn id="25629" idx="4"/>
              <a:endCxn id="25635" idx="0"/>
            </p:cNvCxnSpPr>
            <p:nvPr/>
          </p:nvCxnSpPr>
          <p:spPr bwMode="auto">
            <a:xfrm flipH="1">
              <a:off x="3337" y="3881"/>
              <a:ext cx="167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189"/>
            <p:cNvCxnSpPr>
              <a:cxnSpLocks noChangeAspect="1" noChangeShapeType="1"/>
              <a:stCxn id="25629" idx="4"/>
              <a:endCxn id="25634" idx="0"/>
            </p:cNvCxnSpPr>
            <p:nvPr/>
          </p:nvCxnSpPr>
          <p:spPr bwMode="auto">
            <a:xfrm>
              <a:off x="3504" y="3881"/>
              <a:ext cx="190" cy="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Oval 190"/>
            <p:cNvSpPr>
              <a:spLocks noChangeAspect="1" noChangeArrowheads="1"/>
            </p:cNvSpPr>
            <p:nvPr/>
          </p:nvSpPr>
          <p:spPr bwMode="auto">
            <a:xfrm>
              <a:off x="3387" y="3006"/>
              <a:ext cx="349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639" name="Oval 191"/>
            <p:cNvSpPr>
              <a:spLocks noChangeAspect="1" noChangeArrowheads="1"/>
            </p:cNvSpPr>
            <p:nvPr/>
          </p:nvSpPr>
          <p:spPr bwMode="auto">
            <a:xfrm>
              <a:off x="3433" y="3362"/>
              <a:ext cx="344" cy="18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640" name="AutoShape 192"/>
            <p:cNvCxnSpPr>
              <a:cxnSpLocks noChangeAspect="1" noChangeShapeType="1"/>
              <a:stCxn id="25638" idx="4"/>
              <a:endCxn id="25639" idx="0"/>
            </p:cNvCxnSpPr>
            <p:nvPr/>
          </p:nvCxnSpPr>
          <p:spPr bwMode="auto">
            <a:xfrm>
              <a:off x="3563" y="3185"/>
              <a:ext cx="44" cy="18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1" name="AutoShape 193"/>
            <p:cNvCxnSpPr>
              <a:cxnSpLocks noChangeAspect="1" noChangeShapeType="1"/>
              <a:stCxn id="25615" idx="4"/>
              <a:endCxn id="25638" idx="0"/>
            </p:cNvCxnSpPr>
            <p:nvPr/>
          </p:nvCxnSpPr>
          <p:spPr bwMode="auto">
            <a:xfrm>
              <a:off x="3237" y="2931"/>
              <a:ext cx="326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2" name="Oval 194"/>
            <p:cNvSpPr>
              <a:spLocks noChangeAspect="1" noChangeArrowheads="1"/>
            </p:cNvSpPr>
            <p:nvPr/>
          </p:nvSpPr>
          <p:spPr bwMode="auto">
            <a:xfrm>
              <a:off x="4652" y="3072"/>
              <a:ext cx="38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643" name="Oval 195"/>
            <p:cNvSpPr>
              <a:spLocks noChangeAspect="1" noChangeArrowheads="1"/>
            </p:cNvSpPr>
            <p:nvPr/>
          </p:nvSpPr>
          <p:spPr bwMode="auto">
            <a:xfrm>
              <a:off x="3793" y="3351"/>
              <a:ext cx="40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644" name="AutoShape 196"/>
            <p:cNvCxnSpPr>
              <a:cxnSpLocks noChangeAspect="1" noChangeShapeType="1"/>
              <a:stCxn id="25638" idx="4"/>
              <a:endCxn id="25643" idx="0"/>
            </p:cNvCxnSpPr>
            <p:nvPr/>
          </p:nvCxnSpPr>
          <p:spPr bwMode="auto">
            <a:xfrm>
              <a:off x="3563" y="3185"/>
              <a:ext cx="433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5" name="AutoShape 197"/>
            <p:cNvCxnSpPr>
              <a:cxnSpLocks noChangeAspect="1" noChangeShapeType="1"/>
              <a:stCxn id="25616" idx="4"/>
              <a:endCxn id="25642" idx="0"/>
            </p:cNvCxnSpPr>
            <p:nvPr/>
          </p:nvCxnSpPr>
          <p:spPr bwMode="auto">
            <a:xfrm>
              <a:off x="4590" y="2898"/>
              <a:ext cx="256" cy="1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6" name="Oval 198"/>
            <p:cNvSpPr>
              <a:spLocks noChangeAspect="1" noChangeArrowheads="1"/>
            </p:cNvSpPr>
            <p:nvPr/>
          </p:nvSpPr>
          <p:spPr bwMode="auto">
            <a:xfrm>
              <a:off x="4145" y="1861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647" name="AutoShape 199"/>
            <p:cNvCxnSpPr>
              <a:cxnSpLocks noChangeAspect="1" noChangeShapeType="1"/>
              <a:stCxn id="25612" idx="0"/>
              <a:endCxn id="25611" idx="4"/>
            </p:cNvCxnSpPr>
            <p:nvPr/>
          </p:nvCxnSpPr>
          <p:spPr bwMode="auto">
            <a:xfrm flipH="1" flipV="1">
              <a:off x="4133" y="2298"/>
              <a:ext cx="647" cy="1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8" name="Rectangle 200"/>
            <p:cNvSpPr>
              <a:spLocks noChangeAspect="1" noChangeArrowheads="1"/>
            </p:cNvSpPr>
            <p:nvPr/>
          </p:nvSpPr>
          <p:spPr bwMode="auto">
            <a:xfrm>
              <a:off x="2790" y="36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9" name="Rectangle 201"/>
            <p:cNvSpPr>
              <a:spLocks noChangeAspect="1" noChangeArrowheads="1"/>
            </p:cNvSpPr>
            <p:nvPr/>
          </p:nvSpPr>
          <p:spPr bwMode="auto">
            <a:xfrm>
              <a:off x="3504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0" name="Rectangle 202"/>
            <p:cNvSpPr>
              <a:spLocks noChangeAspect="1" noChangeArrowheads="1"/>
            </p:cNvSpPr>
            <p:nvPr/>
          </p:nvSpPr>
          <p:spPr bwMode="auto">
            <a:xfrm>
              <a:off x="3667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203"/>
            <p:cNvSpPr>
              <a:spLocks noChangeAspect="1" noChangeArrowheads="1"/>
            </p:cNvSpPr>
            <p:nvPr/>
          </p:nvSpPr>
          <p:spPr bwMode="auto">
            <a:xfrm>
              <a:off x="2920" y="396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204"/>
            <p:cNvSpPr>
              <a:spLocks noChangeAspect="1" noChangeArrowheads="1"/>
            </p:cNvSpPr>
            <p:nvPr/>
          </p:nvSpPr>
          <p:spPr bwMode="auto">
            <a:xfrm>
              <a:off x="3050" y="396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205"/>
            <p:cNvSpPr>
              <a:spLocks noChangeAspect="1" noChangeArrowheads="1"/>
            </p:cNvSpPr>
            <p:nvPr/>
          </p:nvSpPr>
          <p:spPr bwMode="auto">
            <a:xfrm>
              <a:off x="3634" y="293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206"/>
            <p:cNvSpPr>
              <a:spLocks noChangeAspect="1" noChangeArrowheads="1"/>
            </p:cNvSpPr>
            <p:nvPr/>
          </p:nvSpPr>
          <p:spPr bwMode="auto">
            <a:xfrm>
              <a:off x="3732" y="293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207"/>
            <p:cNvSpPr>
              <a:spLocks noChangeAspect="1" noChangeArrowheads="1"/>
            </p:cNvSpPr>
            <p:nvPr/>
          </p:nvSpPr>
          <p:spPr bwMode="auto">
            <a:xfrm>
              <a:off x="2920" y="36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208"/>
            <p:cNvSpPr>
              <a:spLocks noChangeAspect="1" noChangeArrowheads="1"/>
            </p:cNvSpPr>
            <p:nvPr/>
          </p:nvSpPr>
          <p:spPr bwMode="auto">
            <a:xfrm>
              <a:off x="3245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9"/>
            <p:cNvSpPr>
              <a:spLocks noChangeAspect="1" noChangeArrowheads="1"/>
            </p:cNvSpPr>
            <p:nvPr/>
          </p:nvSpPr>
          <p:spPr bwMode="auto">
            <a:xfrm>
              <a:off x="3375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8" name="Rectangle 210"/>
            <p:cNvSpPr>
              <a:spLocks noChangeAspect="1" noChangeArrowheads="1"/>
            </p:cNvSpPr>
            <p:nvPr/>
          </p:nvSpPr>
          <p:spPr bwMode="auto">
            <a:xfrm>
              <a:off x="3602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9" name="Rectangle 211"/>
            <p:cNvSpPr>
              <a:spLocks noChangeAspect="1" noChangeArrowheads="1"/>
            </p:cNvSpPr>
            <p:nvPr/>
          </p:nvSpPr>
          <p:spPr bwMode="auto">
            <a:xfrm>
              <a:off x="3732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0" name="Rectangle 212"/>
            <p:cNvSpPr>
              <a:spLocks noChangeAspect="1" noChangeArrowheads="1"/>
            </p:cNvSpPr>
            <p:nvPr/>
          </p:nvSpPr>
          <p:spPr bwMode="auto">
            <a:xfrm>
              <a:off x="3894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1" name="Rectangle 213"/>
            <p:cNvSpPr>
              <a:spLocks noChangeAspect="1" noChangeArrowheads="1"/>
            </p:cNvSpPr>
            <p:nvPr/>
          </p:nvSpPr>
          <p:spPr bwMode="auto">
            <a:xfrm>
              <a:off x="4056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2" name="Rectangle 214"/>
            <p:cNvSpPr>
              <a:spLocks noChangeAspect="1" noChangeArrowheads="1"/>
            </p:cNvSpPr>
            <p:nvPr/>
          </p:nvSpPr>
          <p:spPr bwMode="auto">
            <a:xfrm>
              <a:off x="4313" y="333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3" name="Rectangle 215"/>
            <p:cNvSpPr>
              <a:spLocks noChangeAspect="1" noChangeArrowheads="1"/>
            </p:cNvSpPr>
            <p:nvPr/>
          </p:nvSpPr>
          <p:spPr bwMode="auto">
            <a:xfrm>
              <a:off x="4443" y="333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4" name="Rectangle 216"/>
            <p:cNvSpPr>
              <a:spLocks noChangeAspect="1" noChangeArrowheads="1"/>
            </p:cNvSpPr>
            <p:nvPr/>
          </p:nvSpPr>
          <p:spPr bwMode="auto">
            <a:xfrm>
              <a:off x="4748" y="3343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Rectangle 217"/>
            <p:cNvSpPr>
              <a:spLocks noChangeAspect="1" noChangeArrowheads="1"/>
            </p:cNvSpPr>
            <p:nvPr/>
          </p:nvSpPr>
          <p:spPr bwMode="auto">
            <a:xfrm>
              <a:off x="4877" y="334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6" name="Rectangle 218"/>
            <p:cNvSpPr>
              <a:spLocks noChangeAspect="1" noChangeArrowheads="1"/>
            </p:cNvSpPr>
            <p:nvPr/>
          </p:nvSpPr>
          <p:spPr bwMode="auto">
            <a:xfrm>
              <a:off x="4915" y="276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7" name="Rectangle 219"/>
            <p:cNvSpPr>
              <a:spLocks noChangeAspect="1" noChangeArrowheads="1"/>
            </p:cNvSpPr>
            <p:nvPr/>
          </p:nvSpPr>
          <p:spPr bwMode="auto">
            <a:xfrm>
              <a:off x="4481" y="219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68" name="AutoShape 220"/>
            <p:cNvCxnSpPr>
              <a:cxnSpLocks noChangeAspect="1" noChangeShapeType="1"/>
              <a:stCxn id="25624" idx="4"/>
              <a:endCxn id="25648" idx="0"/>
            </p:cNvCxnSpPr>
            <p:nvPr/>
          </p:nvCxnSpPr>
          <p:spPr bwMode="auto">
            <a:xfrm flipH="1">
              <a:off x="2823" y="3524"/>
              <a:ext cx="63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221"/>
            <p:cNvCxnSpPr>
              <a:cxnSpLocks noChangeAspect="1" noChangeShapeType="1"/>
              <a:stCxn id="25624" idx="4"/>
              <a:endCxn id="25655" idx="0"/>
            </p:cNvCxnSpPr>
            <p:nvPr/>
          </p:nvCxnSpPr>
          <p:spPr bwMode="auto">
            <a:xfrm>
              <a:off x="2886" y="352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222"/>
            <p:cNvCxnSpPr>
              <a:cxnSpLocks noChangeAspect="1" noChangeShapeType="1"/>
              <a:stCxn id="25630" idx="4"/>
              <a:endCxn id="25651" idx="0"/>
            </p:cNvCxnSpPr>
            <p:nvPr/>
          </p:nvCxnSpPr>
          <p:spPr bwMode="auto">
            <a:xfrm flipH="1">
              <a:off x="2953" y="3879"/>
              <a:ext cx="7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223"/>
            <p:cNvCxnSpPr>
              <a:cxnSpLocks noChangeAspect="1" noChangeShapeType="1"/>
              <a:stCxn id="25630" idx="4"/>
              <a:endCxn id="25652" idx="0"/>
            </p:cNvCxnSpPr>
            <p:nvPr/>
          </p:nvCxnSpPr>
          <p:spPr bwMode="auto">
            <a:xfrm>
              <a:off x="3023" y="3879"/>
              <a:ext cx="6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224"/>
            <p:cNvCxnSpPr>
              <a:cxnSpLocks noChangeAspect="1" noChangeShapeType="1"/>
              <a:stCxn id="25654" idx="0"/>
              <a:endCxn id="25614" idx="4"/>
            </p:cNvCxnSpPr>
            <p:nvPr/>
          </p:nvCxnSpPr>
          <p:spPr bwMode="auto">
            <a:xfrm flipH="1" flipV="1">
              <a:off x="3651" y="2875"/>
              <a:ext cx="113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225"/>
            <p:cNvCxnSpPr>
              <a:cxnSpLocks noChangeAspect="1" noChangeShapeType="1"/>
              <a:stCxn id="25613" idx="4"/>
              <a:endCxn id="25662" idx="0"/>
            </p:cNvCxnSpPr>
            <p:nvPr/>
          </p:nvCxnSpPr>
          <p:spPr bwMode="auto">
            <a:xfrm flipH="1">
              <a:off x="4346" y="3252"/>
              <a:ext cx="5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4" name="AutoShape 226"/>
            <p:cNvCxnSpPr>
              <a:cxnSpLocks noChangeAspect="1" noChangeShapeType="1"/>
              <a:stCxn id="25613" idx="4"/>
              <a:endCxn id="25663" idx="0"/>
            </p:cNvCxnSpPr>
            <p:nvPr/>
          </p:nvCxnSpPr>
          <p:spPr bwMode="auto">
            <a:xfrm>
              <a:off x="4401" y="3252"/>
              <a:ext cx="7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5" name="AutoShape 227"/>
            <p:cNvCxnSpPr>
              <a:cxnSpLocks noChangeAspect="1" noChangeShapeType="1"/>
              <a:stCxn id="25642" idx="4"/>
              <a:endCxn id="25664" idx="0"/>
            </p:cNvCxnSpPr>
            <p:nvPr/>
          </p:nvCxnSpPr>
          <p:spPr bwMode="auto">
            <a:xfrm flipH="1">
              <a:off x="4780" y="3258"/>
              <a:ext cx="66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6" name="AutoShape 228"/>
            <p:cNvCxnSpPr>
              <a:cxnSpLocks noChangeAspect="1" noChangeShapeType="1"/>
              <a:stCxn id="25642" idx="4"/>
              <a:endCxn id="25665" idx="0"/>
            </p:cNvCxnSpPr>
            <p:nvPr/>
          </p:nvCxnSpPr>
          <p:spPr bwMode="auto">
            <a:xfrm>
              <a:off x="4846" y="3258"/>
              <a:ext cx="64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7" name="AutoShape 229"/>
            <p:cNvCxnSpPr>
              <a:cxnSpLocks noChangeAspect="1" noChangeShapeType="1"/>
              <a:stCxn id="25612" idx="4"/>
              <a:endCxn id="25666" idx="0"/>
            </p:cNvCxnSpPr>
            <p:nvPr/>
          </p:nvCxnSpPr>
          <p:spPr bwMode="auto">
            <a:xfrm>
              <a:off x="4780" y="2616"/>
              <a:ext cx="168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230"/>
            <p:cNvCxnSpPr>
              <a:cxnSpLocks noChangeAspect="1" noChangeShapeType="1"/>
              <a:stCxn id="25646" idx="4"/>
              <a:endCxn id="25667" idx="0"/>
            </p:cNvCxnSpPr>
            <p:nvPr/>
          </p:nvCxnSpPr>
          <p:spPr bwMode="auto">
            <a:xfrm>
              <a:off x="4345" y="2047"/>
              <a:ext cx="169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9" name="AutoShape 231"/>
            <p:cNvCxnSpPr>
              <a:cxnSpLocks noChangeAspect="1" noChangeShapeType="1"/>
            </p:cNvCxnSpPr>
            <p:nvPr/>
          </p:nvCxnSpPr>
          <p:spPr bwMode="auto">
            <a:xfrm>
              <a:off x="4177" y="3605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0" name="AutoShape 232"/>
            <p:cNvCxnSpPr>
              <a:cxnSpLocks noChangeAspect="1" noChangeShapeType="1"/>
              <a:stCxn id="25643" idx="4"/>
              <a:endCxn id="25660" idx="0"/>
            </p:cNvCxnSpPr>
            <p:nvPr/>
          </p:nvCxnSpPr>
          <p:spPr bwMode="auto">
            <a:xfrm flipH="1">
              <a:off x="3926" y="3530"/>
              <a:ext cx="70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1" name="AutoShape 233"/>
            <p:cNvCxnSpPr>
              <a:cxnSpLocks noChangeAspect="1" noChangeShapeType="1"/>
              <a:stCxn id="25639" idx="4"/>
              <a:endCxn id="25650" idx="0"/>
            </p:cNvCxnSpPr>
            <p:nvPr/>
          </p:nvCxnSpPr>
          <p:spPr bwMode="auto">
            <a:xfrm>
              <a:off x="3607" y="3539"/>
              <a:ext cx="92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2" name="AutoShape 234"/>
            <p:cNvCxnSpPr>
              <a:cxnSpLocks noChangeAspect="1" noChangeShapeType="1"/>
              <a:stCxn id="25639" idx="4"/>
              <a:endCxn id="25649" idx="0"/>
            </p:cNvCxnSpPr>
            <p:nvPr/>
          </p:nvCxnSpPr>
          <p:spPr bwMode="auto">
            <a:xfrm flipH="1">
              <a:off x="3537" y="3539"/>
              <a:ext cx="70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3" name="AutoShape 235"/>
            <p:cNvCxnSpPr>
              <a:cxnSpLocks noChangeAspect="1" noChangeShapeType="1"/>
              <a:stCxn id="25635" idx="4"/>
              <a:endCxn id="25656" idx="0"/>
            </p:cNvCxnSpPr>
            <p:nvPr/>
          </p:nvCxnSpPr>
          <p:spPr bwMode="auto">
            <a:xfrm flipH="1">
              <a:off x="3277" y="4109"/>
              <a:ext cx="6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4" name="AutoShape 236"/>
            <p:cNvCxnSpPr>
              <a:cxnSpLocks noChangeAspect="1" noChangeShapeType="1"/>
              <a:stCxn id="25635" idx="4"/>
              <a:endCxn id="25657" idx="0"/>
            </p:cNvCxnSpPr>
            <p:nvPr/>
          </p:nvCxnSpPr>
          <p:spPr bwMode="auto">
            <a:xfrm>
              <a:off x="3337" y="4109"/>
              <a:ext cx="7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5" name="AutoShape 237"/>
            <p:cNvCxnSpPr>
              <a:cxnSpLocks noChangeAspect="1" noChangeShapeType="1"/>
              <a:stCxn id="25634" idx="4"/>
              <a:endCxn id="25658" idx="0"/>
            </p:cNvCxnSpPr>
            <p:nvPr/>
          </p:nvCxnSpPr>
          <p:spPr bwMode="auto">
            <a:xfrm flipH="1">
              <a:off x="3634" y="4099"/>
              <a:ext cx="6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6" name="AutoShape 238"/>
            <p:cNvCxnSpPr>
              <a:cxnSpLocks noChangeAspect="1" noChangeShapeType="1"/>
              <a:stCxn id="25634" idx="4"/>
              <a:endCxn id="25659" idx="0"/>
            </p:cNvCxnSpPr>
            <p:nvPr/>
          </p:nvCxnSpPr>
          <p:spPr bwMode="auto">
            <a:xfrm>
              <a:off x="3694" y="4099"/>
              <a:ext cx="7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7" name="AutoShape 239"/>
            <p:cNvCxnSpPr>
              <a:cxnSpLocks noChangeAspect="1" noChangeShapeType="1"/>
              <a:stCxn id="25614" idx="4"/>
              <a:endCxn id="25653" idx="0"/>
            </p:cNvCxnSpPr>
            <p:nvPr/>
          </p:nvCxnSpPr>
          <p:spPr bwMode="auto">
            <a:xfrm>
              <a:off x="3651" y="2875"/>
              <a:ext cx="16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8" name="AutoShape 240"/>
            <p:cNvCxnSpPr>
              <a:cxnSpLocks noChangeAspect="1" noChangeShapeType="1"/>
              <a:stCxn id="25643" idx="4"/>
              <a:endCxn id="25661" idx="0"/>
            </p:cNvCxnSpPr>
            <p:nvPr/>
          </p:nvCxnSpPr>
          <p:spPr bwMode="auto">
            <a:xfrm>
              <a:off x="3996" y="3530"/>
              <a:ext cx="93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Text Box 241"/>
          <p:cNvSpPr txBox="1">
            <a:spLocks noChangeArrowheads="1"/>
          </p:cNvSpPr>
          <p:nvPr/>
        </p:nvSpPr>
        <p:spPr bwMode="auto">
          <a:xfrm>
            <a:off x="4946650" y="852488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Times New Roman" charset="0"/>
              </a:rPr>
              <a:t>before</a:t>
            </a:r>
          </a:p>
        </p:txBody>
      </p:sp>
      <p:sp>
        <p:nvSpPr>
          <p:cNvPr id="25609" name="Text Box 242"/>
          <p:cNvSpPr txBox="1">
            <a:spLocks noChangeArrowheads="1"/>
          </p:cNvSpPr>
          <p:nvPr/>
        </p:nvSpPr>
        <p:spPr bwMode="auto">
          <a:xfrm>
            <a:off x="2286000" y="58674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Times New Roman" charset="0"/>
              </a:rPr>
              <a:t>after first splay</a:t>
            </a:r>
          </a:p>
        </p:txBody>
      </p:sp>
      <p:sp>
        <p:nvSpPr>
          <p:cNvPr id="25610" name="Text Box 243"/>
          <p:cNvSpPr txBox="1">
            <a:spLocks noChangeArrowheads="1"/>
          </p:cNvSpPr>
          <p:nvPr/>
        </p:nvSpPr>
        <p:spPr bwMode="auto">
          <a:xfrm>
            <a:off x="7397750" y="5867400"/>
            <a:ext cx="14414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800">
                <a:latin typeface="Times New Roman" charset="0"/>
              </a:rPr>
              <a:t>after second splay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85800" y="152400"/>
            <a:ext cx="20574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Slide by Matt Dickerson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DB5EAB0-3ABA-884E-8B65-D8DD6A41A31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 Definition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splay tree</a:t>
            </a:r>
            <a:r>
              <a:rPr lang="en-US">
                <a:latin typeface="Tahoma" charset="0"/>
              </a:rPr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>
                <a:latin typeface="Tahoma" charset="0"/>
              </a:rPr>
              <a:t>deepest internal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splaying costs O(h), 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O(h) rotations, each of which is O(1)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7162800" y="304800"/>
          <a:ext cx="1565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Clip" r:id="rId3" imgW="630494" imgH="643398" progId="MS_ClipArt_Gallery.2">
                  <p:embed/>
                </p:oleObj>
              </mc:Choice>
              <mc:Fallback>
                <p:oleObj name="Clip" r:id="rId3" imgW="630494" imgH="64339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1565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CF29C9-3A72-C747-98F8-DB2DE2AD5BC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Trees &amp; Ordered Dictionaries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which nodes are splayed after each operation?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819400" y="4672013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use the parent of the internal node that was actually removed from the tree (the parent of the node that the removed item was swapped with)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762000" y="5072063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Remove item with key k</a:t>
            </a: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819400" y="4051300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use the new node containing the entry inserted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833438" y="4038600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Insert (k,v)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2859088" y="3028950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if key found, use that node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if key not found, use parent of ending external node</a:t>
            </a:r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914400" y="318135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Search for k</a:t>
            </a: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2706688" y="25146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/>
              <a:t>splay node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762000" y="25146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/>
              <a:t>method</a:t>
            </a:r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>
            <a:off x="762000" y="251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762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>
            <a:off x="762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4" name="Line 21"/>
          <p:cNvSpPr>
            <a:spLocks noChangeShapeType="1"/>
          </p:cNvSpPr>
          <p:nvPr/>
        </p:nvSpPr>
        <p:spPr bwMode="auto">
          <a:xfrm>
            <a:off x="762000" y="58674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Line 22"/>
          <p:cNvSpPr>
            <a:spLocks noChangeShapeType="1"/>
          </p:cNvSpPr>
          <p:nvPr/>
        </p:nvSpPr>
        <p:spPr bwMode="auto">
          <a:xfrm>
            <a:off x="7620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Line 23"/>
          <p:cNvSpPr>
            <a:spLocks noChangeShapeType="1"/>
          </p:cNvSpPr>
          <p:nvPr/>
        </p:nvSpPr>
        <p:spPr bwMode="auto">
          <a:xfrm>
            <a:off x="2678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Line 24"/>
          <p:cNvSpPr>
            <a:spLocks noChangeShapeType="1"/>
          </p:cNvSpPr>
          <p:nvPr/>
        </p:nvSpPr>
        <p:spPr bwMode="auto">
          <a:xfrm>
            <a:off x="8991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762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669" name="Object 28"/>
          <p:cNvGraphicFramePr>
            <a:graphicFrameLocks noChangeAspect="1"/>
          </p:cNvGraphicFramePr>
          <p:nvPr/>
        </p:nvGraphicFramePr>
        <p:xfrm>
          <a:off x="6324600" y="228600"/>
          <a:ext cx="24336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Clip" r:id="rId3" imgW="3499276" imgH="2096981" progId="MS_ClipArt_Gallery.2">
                  <p:embed/>
                </p:oleObj>
              </mc:Choice>
              <mc:Fallback>
                <p:oleObj name="Clip" r:id="rId3" imgW="3499276" imgH="2096981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"/>
                        <a:ext cx="2433638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A22AC7-3422-B24E-8523-FEB8F6B74AB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Amortized Analysis of Splay Trees</a:t>
            </a:r>
          </a:p>
        </p:txBody>
      </p:sp>
      <p:sp>
        <p:nvSpPr>
          <p:cNvPr id="28676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267200"/>
          </a:xfrm>
          <a:noFill/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Running time of each operation is proportional to time for splaying.</a:t>
            </a:r>
          </a:p>
          <a:p>
            <a:pPr eaLnBrk="1" hangingPunct="1"/>
            <a:r>
              <a:rPr lang="en-US" sz="2400">
                <a:latin typeface="Tahoma" charset="0"/>
              </a:rPr>
              <a:t>Define rank(v) as the logarithm (base 2) of the number of nodes in subtree rooted at v.</a:t>
            </a:r>
          </a:p>
          <a:p>
            <a:pPr eaLnBrk="1" hangingPunct="1"/>
            <a:r>
              <a:rPr lang="en-US" sz="2400">
                <a:latin typeface="Tahoma" charset="0"/>
              </a:rPr>
              <a:t>Costs: zig = $1, zig-zig = $2, zig-zag = $2.</a:t>
            </a:r>
          </a:p>
          <a:p>
            <a:pPr eaLnBrk="1" hangingPunct="1"/>
            <a:r>
              <a:rPr lang="en-US" sz="2400">
                <a:latin typeface="Tahoma" charset="0"/>
              </a:rPr>
              <a:t>Thus, cost for playing a node at depth d = $d.</a:t>
            </a:r>
          </a:p>
          <a:p>
            <a:pPr eaLnBrk="1" hangingPunct="1"/>
            <a:r>
              <a:rPr lang="en-US" sz="2400">
                <a:latin typeface="Tahoma" charset="0"/>
              </a:rPr>
              <a:t>Imagine that we store rank(v) cyber-dollars at each node v of the splay tree (just for the sake of analysis).</a:t>
            </a:r>
          </a:p>
        </p:txBody>
      </p:sp>
      <p:graphicFrame>
        <p:nvGraphicFramePr>
          <p:cNvPr id="28677" name="Object 15"/>
          <p:cNvGraphicFramePr>
            <a:graphicFrameLocks noChangeAspect="1"/>
          </p:cNvGraphicFramePr>
          <p:nvPr/>
        </p:nvGraphicFramePr>
        <p:xfrm>
          <a:off x="6629400" y="228600"/>
          <a:ext cx="21923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Clip" r:id="rId3" imgW="2193815" imgH="1424676" progId="MS_ClipArt_Gallery.2">
                  <p:embed/>
                </p:oleObj>
              </mc:Choice>
              <mc:Fallback>
                <p:oleObj name="Clip" r:id="rId3" imgW="2193815" imgH="1424676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21923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462C2D-D7C4-B946-8F62-F4D3D65937D4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5943600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Cost per zig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7772400" cy="1447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Doing a zig at x costs at most rank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(x) - rank(x):</a:t>
            </a:r>
          </a:p>
          <a:p>
            <a:pPr lvl="1" eaLnBrk="1" hangingPunct="1"/>
            <a:r>
              <a:rPr lang="en-US">
                <a:latin typeface="Tahoma" charset="0"/>
              </a:rPr>
              <a:t>cost = rank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(x) + rank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(y) - rank(y) - rank(x)			     </a:t>
            </a:r>
            <a:r>
              <a:rPr lang="en-US" altLang="ja-JP" u="sng">
                <a:latin typeface="Tahoma" charset="0"/>
              </a:rPr>
              <a:t>&lt;</a:t>
            </a:r>
            <a:r>
              <a:rPr lang="en-US" altLang="ja-JP">
                <a:latin typeface="Tahoma" charset="0"/>
              </a:rPr>
              <a:t> rank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(x) - rank(x).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grpSp>
        <p:nvGrpSpPr>
          <p:cNvPr id="29701" name="Group 33"/>
          <p:cNvGrpSpPr>
            <a:grpSpLocks/>
          </p:cNvGrpSpPr>
          <p:nvPr/>
        </p:nvGrpSpPr>
        <p:grpSpPr bwMode="auto">
          <a:xfrm>
            <a:off x="1525588" y="1676400"/>
            <a:ext cx="5734050" cy="2438400"/>
            <a:chOff x="2561" y="2426"/>
            <a:chExt cx="3121" cy="1634"/>
          </a:xfrm>
        </p:grpSpPr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>
              <a:off x="4097" y="2491"/>
              <a:ext cx="2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zig</a:t>
              </a:r>
            </a:p>
          </p:txBody>
        </p:sp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3118" y="2813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>
                  <a:latin typeface="Times New Roman" charset="0"/>
                </a:rPr>
                <a:t>x</a:t>
              </a:r>
            </a:p>
          </p:txBody>
        </p:sp>
        <p:sp>
          <p:nvSpPr>
            <p:cNvPr id="29705" name="Oval 7"/>
            <p:cNvSpPr>
              <a:spLocks noChangeArrowheads="1"/>
            </p:cNvSpPr>
            <p:nvPr/>
          </p:nvSpPr>
          <p:spPr bwMode="auto">
            <a:xfrm>
              <a:off x="2818" y="3171"/>
              <a:ext cx="216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w</a:t>
              </a:r>
            </a:p>
          </p:txBody>
        </p:sp>
        <p:sp>
          <p:nvSpPr>
            <p:cNvPr id="29706" name="AutoShape 8"/>
            <p:cNvSpPr>
              <a:spLocks noChangeArrowheads="1"/>
            </p:cNvSpPr>
            <p:nvPr/>
          </p:nvSpPr>
          <p:spPr bwMode="auto">
            <a:xfrm>
              <a:off x="2561" y="35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29707" name="AutoShape 9"/>
            <p:cNvSpPr>
              <a:spLocks noChangeArrowheads="1"/>
            </p:cNvSpPr>
            <p:nvPr/>
          </p:nvSpPr>
          <p:spPr bwMode="auto">
            <a:xfrm>
              <a:off x="2994" y="35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29708" name="AutoShape 10"/>
            <p:cNvSpPr>
              <a:spLocks noChangeArrowheads="1"/>
            </p:cNvSpPr>
            <p:nvPr/>
          </p:nvSpPr>
          <p:spPr bwMode="auto">
            <a:xfrm>
              <a:off x="3403" y="3157"/>
              <a:ext cx="296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29709" name="AutoShape 11"/>
            <p:cNvCxnSpPr>
              <a:cxnSpLocks noChangeShapeType="1"/>
              <a:stCxn id="29704" idx="3"/>
              <a:endCxn id="29705" idx="0"/>
            </p:cNvCxnSpPr>
            <p:nvPr/>
          </p:nvCxnSpPr>
          <p:spPr bwMode="auto">
            <a:xfrm flipH="1">
              <a:off x="2925" y="3036"/>
              <a:ext cx="217" cy="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AutoShape 12"/>
            <p:cNvCxnSpPr>
              <a:cxnSpLocks noChangeShapeType="1"/>
              <a:stCxn id="29705" idx="3"/>
              <a:endCxn id="29706" idx="0"/>
            </p:cNvCxnSpPr>
            <p:nvPr/>
          </p:nvCxnSpPr>
          <p:spPr bwMode="auto">
            <a:xfrm flipH="1">
              <a:off x="2709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AutoShape 13"/>
            <p:cNvCxnSpPr>
              <a:cxnSpLocks noChangeShapeType="1"/>
              <a:stCxn id="29705" idx="5"/>
              <a:endCxn id="29707" idx="0"/>
            </p:cNvCxnSpPr>
            <p:nvPr/>
          </p:nvCxnSpPr>
          <p:spPr bwMode="auto">
            <a:xfrm>
              <a:off x="2996" y="3393"/>
              <a:ext cx="145" cy="2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AutoShape 14"/>
            <p:cNvCxnSpPr>
              <a:cxnSpLocks noChangeShapeType="1"/>
              <a:stCxn id="29704" idx="5"/>
              <a:endCxn id="29708" idx="0"/>
            </p:cNvCxnSpPr>
            <p:nvPr/>
          </p:nvCxnSpPr>
          <p:spPr bwMode="auto">
            <a:xfrm>
              <a:off x="3289" y="3057"/>
              <a:ext cx="261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3" name="Oval 15"/>
            <p:cNvSpPr>
              <a:spLocks noChangeArrowheads="1"/>
            </p:cNvSpPr>
            <p:nvPr/>
          </p:nvSpPr>
          <p:spPr bwMode="auto">
            <a:xfrm>
              <a:off x="3508" y="2426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y</a:t>
              </a:r>
            </a:p>
          </p:txBody>
        </p:sp>
        <p:cxnSp>
          <p:nvCxnSpPr>
            <p:cNvPr id="29714" name="AutoShape 16"/>
            <p:cNvCxnSpPr>
              <a:cxnSpLocks noChangeShapeType="1"/>
              <a:stCxn id="29713" idx="3"/>
              <a:endCxn id="29704" idx="7"/>
            </p:cNvCxnSpPr>
            <p:nvPr/>
          </p:nvCxnSpPr>
          <p:spPr bwMode="auto">
            <a:xfrm flipH="1">
              <a:off x="3289" y="2668"/>
              <a:ext cx="236" cy="1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AutoShape 17"/>
            <p:cNvSpPr>
              <a:spLocks noChangeArrowheads="1"/>
            </p:cNvSpPr>
            <p:nvPr/>
          </p:nvSpPr>
          <p:spPr bwMode="auto">
            <a:xfrm>
              <a:off x="3760" y="2749"/>
              <a:ext cx="296" cy="509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4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29716" name="AutoShape 18"/>
            <p:cNvCxnSpPr>
              <a:cxnSpLocks noChangeShapeType="1"/>
              <a:stCxn id="29713" idx="5"/>
              <a:endCxn id="29715" idx="0"/>
            </p:cNvCxnSpPr>
            <p:nvPr/>
          </p:nvCxnSpPr>
          <p:spPr bwMode="auto">
            <a:xfrm>
              <a:off x="3677" y="2668"/>
              <a:ext cx="232" cy="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Oval 19"/>
            <p:cNvSpPr>
              <a:spLocks noChangeArrowheads="1"/>
            </p:cNvSpPr>
            <p:nvPr/>
          </p:nvSpPr>
          <p:spPr bwMode="auto">
            <a:xfrm>
              <a:off x="5194" y="3162"/>
              <a:ext cx="18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y</a:t>
              </a:r>
            </a:p>
          </p:txBody>
        </p:sp>
        <p:sp>
          <p:nvSpPr>
            <p:cNvPr id="29718" name="Oval 20"/>
            <p:cNvSpPr>
              <a:spLocks noChangeArrowheads="1"/>
            </p:cNvSpPr>
            <p:nvPr/>
          </p:nvSpPr>
          <p:spPr bwMode="auto">
            <a:xfrm>
              <a:off x="4712" y="2762"/>
              <a:ext cx="185" cy="2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>
                  <a:latin typeface="Times New Roman" charset="0"/>
                </a:rPr>
                <a:t>x</a:t>
              </a:r>
            </a:p>
          </p:txBody>
        </p:sp>
        <p:sp>
          <p:nvSpPr>
            <p:cNvPr id="29719" name="AutoShape 21"/>
            <p:cNvSpPr>
              <a:spLocks noChangeArrowheads="1"/>
            </p:cNvSpPr>
            <p:nvPr/>
          </p:nvSpPr>
          <p:spPr bwMode="auto">
            <a:xfrm>
              <a:off x="4481" y="34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29720" name="AutoShape 22"/>
            <p:cNvSpPr>
              <a:spLocks noChangeArrowheads="1"/>
            </p:cNvSpPr>
            <p:nvPr/>
          </p:nvSpPr>
          <p:spPr bwMode="auto">
            <a:xfrm>
              <a:off x="4914" y="34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29721" name="AutoShape 23"/>
            <p:cNvSpPr>
              <a:spLocks noChangeArrowheads="1"/>
            </p:cNvSpPr>
            <p:nvPr/>
          </p:nvSpPr>
          <p:spPr bwMode="auto">
            <a:xfrm>
              <a:off x="5386" y="3452"/>
              <a:ext cx="296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4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29722" name="AutoShape 24"/>
            <p:cNvCxnSpPr>
              <a:cxnSpLocks noChangeShapeType="1"/>
              <a:stCxn id="29717" idx="1"/>
              <a:endCxn id="29718" idx="5"/>
            </p:cNvCxnSpPr>
            <p:nvPr/>
          </p:nvCxnSpPr>
          <p:spPr bwMode="auto">
            <a:xfrm flipH="1" flipV="1">
              <a:off x="4876" y="2987"/>
              <a:ext cx="338" cy="2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5"/>
            <p:cNvCxnSpPr>
              <a:cxnSpLocks noChangeShapeType="1"/>
              <a:stCxn id="29726" idx="5"/>
              <a:endCxn id="29719" idx="0"/>
            </p:cNvCxnSpPr>
            <p:nvPr/>
          </p:nvCxnSpPr>
          <p:spPr bwMode="auto">
            <a:xfrm>
              <a:off x="4486" y="3345"/>
              <a:ext cx="14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26"/>
            <p:cNvCxnSpPr>
              <a:cxnSpLocks noChangeShapeType="1"/>
              <a:stCxn id="29717" idx="3"/>
              <a:endCxn id="29720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27"/>
            <p:cNvCxnSpPr>
              <a:cxnSpLocks noChangeShapeType="1"/>
              <a:stCxn id="29717" idx="5"/>
              <a:endCxn id="29721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6" name="Oval 28"/>
            <p:cNvSpPr>
              <a:spLocks noChangeArrowheads="1"/>
            </p:cNvSpPr>
            <p:nvPr/>
          </p:nvSpPr>
          <p:spPr bwMode="auto">
            <a:xfrm>
              <a:off x="4309" y="3121"/>
              <a:ext cx="215" cy="283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w</a:t>
              </a:r>
            </a:p>
          </p:txBody>
        </p:sp>
        <p:cxnSp>
          <p:nvCxnSpPr>
            <p:cNvPr id="29727" name="AutoShape 29"/>
            <p:cNvCxnSpPr>
              <a:cxnSpLocks noChangeShapeType="1"/>
              <a:stCxn id="29726" idx="7"/>
              <a:endCxn id="29718" idx="3"/>
            </p:cNvCxnSpPr>
            <p:nvPr/>
          </p:nvCxnSpPr>
          <p:spPr bwMode="auto">
            <a:xfrm flipV="1">
              <a:off x="4486" y="2987"/>
              <a:ext cx="24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8" name="AutoShape 30"/>
            <p:cNvSpPr>
              <a:spLocks noChangeArrowheads="1"/>
            </p:cNvSpPr>
            <p:nvPr/>
          </p:nvSpPr>
          <p:spPr bwMode="auto">
            <a:xfrm>
              <a:off x="4097" y="3452"/>
              <a:ext cx="296" cy="508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29729" name="AutoShape 31"/>
            <p:cNvCxnSpPr>
              <a:cxnSpLocks noChangeShapeType="1"/>
              <a:stCxn id="29726" idx="3"/>
              <a:endCxn id="29728" idx="0"/>
            </p:cNvCxnSpPr>
            <p:nvPr/>
          </p:nvCxnSpPr>
          <p:spPr bwMode="auto">
            <a:xfrm flipH="1">
              <a:off x="4245" y="3345"/>
              <a:ext cx="103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9702" name="Object 34"/>
          <p:cNvGraphicFramePr>
            <a:graphicFrameLocks noChangeAspect="1"/>
          </p:cNvGraphicFramePr>
          <p:nvPr/>
        </p:nvGraphicFramePr>
        <p:xfrm>
          <a:off x="7042150" y="304800"/>
          <a:ext cx="1703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Clip" r:id="rId3" imgW="3230578" imgH="3468986" progId="MS_ClipArt_Gallery.2">
                  <p:embed/>
                </p:oleObj>
              </mc:Choice>
              <mc:Fallback>
                <p:oleObj name="Clip" r:id="rId3" imgW="3230578" imgH="3468986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304800"/>
                        <a:ext cx="17033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6A8557-323E-A04F-8661-CF9D7DFA55E3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315200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Cost per zig-zig and zig-zag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8305800" cy="3276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Doing a zig-zig or zig-zag at x costs at most 				3(rank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(x) - rank(x)) - 2</a:t>
            </a:r>
            <a:endParaRPr lang="en-US" sz="2400">
              <a:latin typeface="Tahoma" charset="0"/>
            </a:endParaRPr>
          </a:p>
        </p:txBody>
      </p:sp>
      <p:grpSp>
        <p:nvGrpSpPr>
          <p:cNvPr id="30725" name="Group 93"/>
          <p:cNvGrpSpPr>
            <a:grpSpLocks/>
          </p:cNvGrpSpPr>
          <p:nvPr/>
        </p:nvGrpSpPr>
        <p:grpSpPr bwMode="auto">
          <a:xfrm>
            <a:off x="1981200" y="1281113"/>
            <a:ext cx="6858000" cy="1782762"/>
            <a:chOff x="1248" y="802"/>
            <a:chExt cx="4320" cy="1380"/>
          </a:xfrm>
        </p:grpSpPr>
        <p:grpSp>
          <p:nvGrpSpPr>
            <p:cNvPr id="30755" name="Group 61"/>
            <p:cNvGrpSpPr>
              <a:grpSpLocks/>
            </p:cNvGrpSpPr>
            <p:nvPr/>
          </p:nvGrpSpPr>
          <p:grpSpPr bwMode="auto">
            <a:xfrm>
              <a:off x="1248" y="802"/>
              <a:ext cx="1734" cy="1287"/>
              <a:chOff x="138" y="901"/>
              <a:chExt cx="1734" cy="1674"/>
            </a:xfrm>
          </p:grpSpPr>
          <p:cxnSp>
            <p:nvCxnSpPr>
              <p:cNvPr id="30772" name="AutoShape 33"/>
              <p:cNvCxnSpPr>
                <a:cxnSpLocks noChangeShapeType="1"/>
                <a:stCxn id="30773" idx="3"/>
                <a:endCxn id="30774" idx="0"/>
              </p:cNvCxnSpPr>
              <p:nvPr/>
            </p:nvCxnSpPr>
            <p:spPr bwMode="auto">
              <a:xfrm flipH="1">
                <a:off x="525" y="1570"/>
                <a:ext cx="212" cy="8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73" name="Oval 34"/>
              <p:cNvSpPr>
                <a:spLocks noChangeArrowheads="1"/>
              </p:cNvSpPr>
              <p:nvPr/>
            </p:nvSpPr>
            <p:spPr bwMode="auto">
              <a:xfrm>
                <a:off x="706" y="1255"/>
                <a:ext cx="214" cy="424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30774" name="Oval 35"/>
              <p:cNvSpPr>
                <a:spLocks noChangeArrowheads="1"/>
              </p:cNvSpPr>
              <p:nvPr/>
            </p:nvSpPr>
            <p:spPr bwMode="auto">
              <a:xfrm>
                <a:off x="418" y="1579"/>
                <a:ext cx="214" cy="425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 b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30775" name="AutoShape 36"/>
              <p:cNvSpPr>
                <a:spLocks noChangeArrowheads="1"/>
              </p:cNvSpPr>
              <p:nvPr/>
            </p:nvSpPr>
            <p:spPr bwMode="auto">
              <a:xfrm>
                <a:off x="138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1</a:t>
                </a:r>
                <a:endParaRPr lang="en-US" sz="1400">
                  <a:latin typeface="Times New Roman" charset="0"/>
                </a:endParaRPr>
              </a:p>
            </p:txBody>
          </p:sp>
          <p:sp>
            <p:nvSpPr>
              <p:cNvPr id="30776" name="AutoShape 37"/>
              <p:cNvSpPr>
                <a:spLocks noChangeArrowheads="1"/>
              </p:cNvSpPr>
              <p:nvPr/>
            </p:nvSpPr>
            <p:spPr bwMode="auto">
              <a:xfrm>
                <a:off x="570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2</a:t>
                </a:r>
                <a:endParaRPr lang="en-US" sz="1400">
                  <a:latin typeface="Times New Roman" charset="0"/>
                </a:endParaRPr>
              </a:p>
            </p:txBody>
          </p:sp>
          <p:sp>
            <p:nvSpPr>
              <p:cNvPr id="30777" name="AutoShape 38"/>
              <p:cNvSpPr>
                <a:spLocks noChangeArrowheads="1"/>
              </p:cNvSpPr>
              <p:nvPr/>
            </p:nvSpPr>
            <p:spPr bwMode="auto">
              <a:xfrm>
                <a:off x="979" y="1451"/>
                <a:ext cx="342" cy="764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3</a:t>
                </a:r>
                <a:endParaRPr lang="en-US" sz="1400">
                  <a:latin typeface="Times New Roman" charset="0"/>
                </a:endParaRPr>
              </a:p>
            </p:txBody>
          </p:sp>
          <p:cxnSp>
            <p:nvCxnSpPr>
              <p:cNvPr id="30778" name="AutoShape 39"/>
              <p:cNvCxnSpPr>
                <a:cxnSpLocks noChangeShapeType="1"/>
                <a:stCxn id="30774" idx="3"/>
                <a:endCxn id="30775" idx="0"/>
              </p:cNvCxnSpPr>
              <p:nvPr/>
            </p:nvCxnSpPr>
            <p:spPr bwMode="auto">
              <a:xfrm flipH="1">
                <a:off x="309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79" name="AutoShape 40"/>
              <p:cNvCxnSpPr>
                <a:cxnSpLocks noChangeShapeType="1"/>
                <a:stCxn id="30774" idx="5"/>
                <a:endCxn id="30776" idx="0"/>
              </p:cNvCxnSpPr>
              <p:nvPr/>
            </p:nvCxnSpPr>
            <p:spPr bwMode="auto">
              <a:xfrm>
                <a:off x="601" y="1895"/>
                <a:ext cx="140" cy="9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80" name="AutoShape 41"/>
              <p:cNvCxnSpPr>
                <a:cxnSpLocks noChangeShapeType="1"/>
                <a:stCxn id="30773" idx="5"/>
                <a:endCxn id="30777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81" name="Oval 42"/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z</a:t>
                </a:r>
              </a:p>
            </p:txBody>
          </p:sp>
          <p:cxnSp>
            <p:nvCxnSpPr>
              <p:cNvPr id="30782" name="AutoShape 43"/>
              <p:cNvCxnSpPr>
                <a:cxnSpLocks noChangeShapeType="1"/>
                <a:stCxn id="30781" idx="3"/>
                <a:endCxn id="30773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83" name="AutoShape 44"/>
              <p:cNvSpPr>
                <a:spLocks noChangeArrowheads="1"/>
              </p:cNvSpPr>
              <p:nvPr/>
            </p:nvSpPr>
            <p:spPr bwMode="auto">
              <a:xfrm>
                <a:off x="1530" y="1078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4</a:t>
                </a:r>
                <a:endParaRPr lang="en-US" sz="1400">
                  <a:latin typeface="Times New Roman" charset="0"/>
                </a:endParaRPr>
              </a:p>
            </p:txBody>
          </p:sp>
          <p:cxnSp>
            <p:nvCxnSpPr>
              <p:cNvPr id="30784" name="AutoShape 45"/>
              <p:cNvCxnSpPr>
                <a:cxnSpLocks noChangeShapeType="1"/>
                <a:stCxn id="30781" idx="5"/>
                <a:endCxn id="30783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56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zig-zig</a:t>
              </a:r>
            </a:p>
          </p:txBody>
        </p:sp>
        <p:grpSp>
          <p:nvGrpSpPr>
            <p:cNvPr id="30757" name="Group 62"/>
            <p:cNvGrpSpPr>
              <a:grpSpLocks/>
            </p:cNvGrpSpPr>
            <p:nvPr/>
          </p:nvGrpSpPr>
          <p:grpSpPr bwMode="auto">
            <a:xfrm>
              <a:off x="4032" y="808"/>
              <a:ext cx="1536" cy="1374"/>
              <a:chOff x="816" y="2404"/>
              <a:chExt cx="1536" cy="1691"/>
            </a:xfrm>
          </p:grpSpPr>
          <p:sp>
            <p:nvSpPr>
              <p:cNvPr id="30759" name="Oval 47"/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30760" name="Oval 48"/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z</a:t>
                </a:r>
              </a:p>
            </p:txBody>
          </p:sp>
          <p:sp>
            <p:nvSpPr>
              <p:cNvPr id="30761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373"/>
                <a:ext cx="342" cy="72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4</a:t>
                </a:r>
                <a:endParaRPr lang="en-US" sz="1400">
                  <a:latin typeface="Times New Roman" charset="0"/>
                </a:endParaRPr>
              </a:p>
            </p:txBody>
          </p:sp>
          <p:sp>
            <p:nvSpPr>
              <p:cNvPr id="30762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370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3</a:t>
                </a:r>
                <a:endParaRPr lang="en-US" sz="1400">
                  <a:latin typeface="Times New Roman" charset="0"/>
                </a:endParaRPr>
              </a:p>
            </p:txBody>
          </p:sp>
          <p:sp>
            <p:nvSpPr>
              <p:cNvPr id="30763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00"/>
                <a:ext cx="342" cy="72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2</a:t>
                </a:r>
                <a:endParaRPr lang="en-US" sz="1400">
                  <a:latin typeface="Times New Roman" charset="0"/>
                </a:endParaRPr>
              </a:p>
            </p:txBody>
          </p:sp>
          <p:cxnSp>
            <p:nvCxnSpPr>
              <p:cNvPr id="30764" name="AutoShape 52"/>
              <p:cNvCxnSpPr>
                <a:cxnSpLocks noChangeShapeType="1"/>
                <a:stCxn id="30759" idx="3"/>
                <a:endCxn id="30760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65" name="AutoShape 53"/>
              <p:cNvCxnSpPr>
                <a:cxnSpLocks noChangeShapeType="1"/>
                <a:stCxn id="30760" idx="3"/>
                <a:endCxn id="30761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66" name="AutoShape 54"/>
              <p:cNvCxnSpPr>
                <a:cxnSpLocks noChangeShapeType="1"/>
                <a:stCxn id="30760" idx="5"/>
                <a:endCxn id="30762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67" name="AutoShape 55"/>
              <p:cNvCxnSpPr>
                <a:cxnSpLocks noChangeShapeType="1"/>
                <a:stCxn id="30759" idx="5"/>
                <a:endCxn id="30763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68" name="Oval 56"/>
              <p:cNvSpPr>
                <a:spLocks noChangeArrowheads="1"/>
              </p:cNvSpPr>
              <p:nvPr/>
            </p:nvSpPr>
            <p:spPr bwMode="auto">
              <a:xfrm flipH="1">
                <a:off x="1182" y="2404"/>
                <a:ext cx="214" cy="40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 b="1">
                    <a:latin typeface="Times New Roman" charset="0"/>
                  </a:rPr>
                  <a:t>x</a:t>
                </a:r>
              </a:p>
            </p:txBody>
          </p:sp>
          <p:cxnSp>
            <p:nvCxnSpPr>
              <p:cNvPr id="30769" name="AutoShape 57"/>
              <p:cNvCxnSpPr>
                <a:cxnSpLocks noChangeShapeType="1"/>
                <a:stCxn id="30768" idx="3"/>
                <a:endCxn id="30759" idx="7"/>
              </p:cNvCxnSpPr>
              <p:nvPr/>
            </p:nvCxnSpPr>
            <p:spPr bwMode="auto">
              <a:xfrm>
                <a:off x="1360" y="2682"/>
                <a:ext cx="245" cy="2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70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14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charset="0"/>
                  </a:rPr>
                  <a:t>T</a:t>
                </a:r>
                <a:r>
                  <a:rPr lang="en-US" sz="1400" baseline="-25000">
                    <a:latin typeface="Times New Roman" charset="0"/>
                  </a:rPr>
                  <a:t>1</a:t>
                </a:r>
                <a:endParaRPr lang="en-US" sz="1400">
                  <a:latin typeface="Times New Roman" charset="0"/>
                </a:endParaRPr>
              </a:p>
            </p:txBody>
          </p:sp>
          <p:cxnSp>
            <p:nvCxnSpPr>
              <p:cNvPr id="30771" name="AutoShape 59"/>
              <p:cNvCxnSpPr>
                <a:cxnSpLocks noChangeShapeType="1"/>
                <a:stCxn id="30768" idx="5"/>
                <a:endCxn id="30770" idx="0"/>
              </p:cNvCxnSpPr>
              <p:nvPr/>
            </p:nvCxnSpPr>
            <p:spPr bwMode="auto">
              <a:xfrm flipH="1">
                <a:off x="987" y="2682"/>
                <a:ext cx="230" cy="1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58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2"/>
          <p:cNvGrpSpPr>
            <a:grpSpLocks/>
          </p:cNvGrpSpPr>
          <p:nvPr/>
        </p:nvGrpSpPr>
        <p:grpSpPr bwMode="auto">
          <a:xfrm>
            <a:off x="2047875" y="4462463"/>
            <a:ext cx="5322888" cy="1862137"/>
            <a:chOff x="2585" y="647"/>
            <a:chExt cx="3115" cy="1766"/>
          </a:xfrm>
        </p:grpSpPr>
        <p:cxnSp>
          <p:nvCxnSpPr>
            <p:cNvPr id="30727" name="AutoShape 64"/>
            <p:cNvCxnSpPr>
              <a:cxnSpLocks noChangeShapeType="1"/>
              <a:stCxn id="30738" idx="5"/>
              <a:endCxn id="30729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8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zig-zag</a:t>
              </a:r>
            </a:p>
          </p:txBody>
        </p:sp>
        <p:sp>
          <p:nvSpPr>
            <p:cNvPr id="30729" name="Oval 66"/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y</a:t>
              </a:r>
            </a:p>
          </p:txBody>
        </p:sp>
        <p:sp>
          <p:nvSpPr>
            <p:cNvPr id="30730" name="Oval 67"/>
            <p:cNvSpPr>
              <a:spLocks noChangeArrowheads="1"/>
            </p:cNvSpPr>
            <p:nvPr/>
          </p:nvSpPr>
          <p:spPr bwMode="auto">
            <a:xfrm>
              <a:off x="3101" y="14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>
                  <a:latin typeface="Times New Roman" charset="0"/>
                </a:rPr>
                <a:t>x</a:t>
              </a:r>
            </a:p>
          </p:txBody>
        </p:sp>
        <p:sp>
          <p:nvSpPr>
            <p:cNvPr id="30731" name="AutoShape 68"/>
            <p:cNvSpPr>
              <a:spLocks noChangeArrowheads="1"/>
            </p:cNvSpPr>
            <p:nvPr/>
          </p:nvSpPr>
          <p:spPr bwMode="auto">
            <a:xfrm>
              <a:off x="2825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30732" name="AutoShape 69"/>
            <p:cNvSpPr>
              <a:spLocks noChangeArrowheads="1"/>
            </p:cNvSpPr>
            <p:nvPr/>
          </p:nvSpPr>
          <p:spPr bwMode="auto">
            <a:xfrm>
              <a:off x="3257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30733" name="AutoShape 70"/>
            <p:cNvSpPr>
              <a:spLocks noChangeArrowheads="1"/>
            </p:cNvSpPr>
            <p:nvPr/>
          </p:nvSpPr>
          <p:spPr bwMode="auto">
            <a:xfrm>
              <a:off x="3666" y="1323"/>
              <a:ext cx="318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4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30734" name="AutoShape 71"/>
            <p:cNvCxnSpPr>
              <a:cxnSpLocks noChangeShapeType="1"/>
              <a:stCxn id="30729" idx="3"/>
              <a:endCxn id="30730" idx="0"/>
            </p:cNvCxnSpPr>
            <p:nvPr/>
          </p:nvCxnSpPr>
          <p:spPr bwMode="auto">
            <a:xfrm flipH="1">
              <a:off x="3200" y="1398"/>
              <a:ext cx="212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AutoShape 72"/>
            <p:cNvCxnSpPr>
              <a:cxnSpLocks noChangeShapeType="1"/>
              <a:stCxn id="30730" idx="3"/>
              <a:endCxn id="30731" idx="0"/>
            </p:cNvCxnSpPr>
            <p:nvPr/>
          </p:nvCxnSpPr>
          <p:spPr bwMode="auto">
            <a:xfrm flipH="1">
              <a:off x="2984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AutoShape 73"/>
            <p:cNvCxnSpPr>
              <a:cxnSpLocks noChangeShapeType="1"/>
              <a:stCxn id="30730" idx="5"/>
              <a:endCxn id="30732" idx="0"/>
            </p:cNvCxnSpPr>
            <p:nvPr/>
          </p:nvCxnSpPr>
          <p:spPr bwMode="auto">
            <a:xfrm>
              <a:off x="3276" y="1733"/>
              <a:ext cx="140" cy="1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AutoShape 74"/>
            <p:cNvCxnSpPr>
              <a:cxnSpLocks noChangeShapeType="1"/>
              <a:stCxn id="30729" idx="5"/>
              <a:endCxn id="30733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8" name="Oval 75"/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z</a:t>
              </a:r>
            </a:p>
          </p:txBody>
        </p:sp>
        <p:sp>
          <p:nvSpPr>
            <p:cNvPr id="30739" name="AutoShape 76"/>
            <p:cNvSpPr>
              <a:spLocks noChangeArrowheads="1"/>
            </p:cNvSpPr>
            <p:nvPr/>
          </p:nvSpPr>
          <p:spPr bwMode="auto">
            <a:xfrm>
              <a:off x="2585" y="1145"/>
              <a:ext cx="318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30740" name="AutoShape 77"/>
            <p:cNvCxnSpPr>
              <a:cxnSpLocks noChangeShapeType="1"/>
              <a:stCxn id="30738" idx="3"/>
              <a:endCxn id="30739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1" name="Oval 78"/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y</a:t>
              </a:r>
            </a:p>
          </p:txBody>
        </p:sp>
        <p:sp>
          <p:nvSpPr>
            <p:cNvPr id="30742" name="Oval 79"/>
            <p:cNvSpPr>
              <a:spLocks noChangeArrowheads="1"/>
            </p:cNvSpPr>
            <p:nvPr/>
          </p:nvSpPr>
          <p:spPr bwMode="auto">
            <a:xfrm>
              <a:off x="4712" y="730"/>
              <a:ext cx="198" cy="4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>
                  <a:latin typeface="Times New Roman" charset="0"/>
                </a:rPr>
                <a:t>x</a:t>
              </a:r>
            </a:p>
          </p:txBody>
        </p:sp>
        <p:sp>
          <p:nvSpPr>
            <p:cNvPr id="30743" name="AutoShape 80"/>
            <p:cNvSpPr>
              <a:spLocks noChangeArrowheads="1"/>
            </p:cNvSpPr>
            <p:nvPr/>
          </p:nvSpPr>
          <p:spPr bwMode="auto">
            <a:xfrm>
              <a:off x="4477" y="1302"/>
              <a:ext cx="317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2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30744" name="AutoShape 81"/>
            <p:cNvSpPr>
              <a:spLocks noChangeArrowheads="1"/>
            </p:cNvSpPr>
            <p:nvPr/>
          </p:nvSpPr>
          <p:spPr bwMode="auto">
            <a:xfrm>
              <a:off x="4908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3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30745" name="AutoShape 82"/>
            <p:cNvSpPr>
              <a:spLocks noChangeArrowheads="1"/>
            </p:cNvSpPr>
            <p:nvPr/>
          </p:nvSpPr>
          <p:spPr bwMode="auto">
            <a:xfrm>
              <a:off x="538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4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30746" name="AutoShape 83"/>
            <p:cNvCxnSpPr>
              <a:cxnSpLocks noChangeShapeType="1"/>
              <a:stCxn id="30741" idx="1"/>
              <a:endCxn id="30742" idx="5"/>
            </p:cNvCxnSpPr>
            <p:nvPr/>
          </p:nvCxnSpPr>
          <p:spPr bwMode="auto">
            <a:xfrm flipH="1" flipV="1">
              <a:off x="4882" y="1011"/>
              <a:ext cx="338" cy="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84"/>
            <p:cNvCxnSpPr>
              <a:cxnSpLocks noChangeShapeType="1"/>
              <a:stCxn id="30750" idx="5"/>
              <a:endCxn id="30743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85"/>
            <p:cNvCxnSpPr>
              <a:cxnSpLocks noChangeShapeType="1"/>
              <a:stCxn id="30741" idx="3"/>
              <a:endCxn id="30744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86"/>
            <p:cNvCxnSpPr>
              <a:cxnSpLocks noChangeShapeType="1"/>
              <a:stCxn id="30741" idx="5"/>
              <a:endCxn id="30745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0" name="Oval 87"/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z</a:t>
              </a:r>
            </a:p>
          </p:txBody>
        </p:sp>
        <p:cxnSp>
          <p:nvCxnSpPr>
            <p:cNvPr id="30751" name="AutoShape 88"/>
            <p:cNvCxnSpPr>
              <a:cxnSpLocks noChangeShapeType="1"/>
              <a:stCxn id="30750" idx="7"/>
              <a:endCxn id="30742" idx="3"/>
            </p:cNvCxnSpPr>
            <p:nvPr/>
          </p:nvCxnSpPr>
          <p:spPr bwMode="auto">
            <a:xfrm flipV="1">
              <a:off x="4496" y="1033"/>
              <a:ext cx="239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2" name="AutoShape 89"/>
            <p:cNvSpPr>
              <a:spLocks noChangeArrowheads="1"/>
            </p:cNvSpPr>
            <p:nvPr/>
          </p:nvSpPr>
          <p:spPr bwMode="auto">
            <a:xfrm>
              <a:off x="409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T</a:t>
              </a:r>
              <a:r>
                <a:rPr lang="en-US" sz="1400" baseline="-25000">
                  <a:latin typeface="Times New Roman" charset="0"/>
                </a:rPr>
                <a:t>1</a:t>
              </a:r>
              <a:endParaRPr lang="en-US" sz="1400">
                <a:latin typeface="Times New Roman" charset="0"/>
              </a:endParaRPr>
            </a:p>
          </p:txBody>
        </p:sp>
        <p:cxnSp>
          <p:nvCxnSpPr>
            <p:cNvPr id="30753" name="AutoShape 90"/>
            <p:cNvCxnSpPr>
              <a:cxnSpLocks noChangeShapeType="1"/>
              <a:stCxn id="30750" idx="3"/>
              <a:endCxn id="30752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4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D01791-F9AF-DD4C-B87B-DDBF19CC7CB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Cost of Splaying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1981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ahoma" charset="0"/>
              </a:rPr>
              <a:t>Cost of splaying a node x at depth d of a tree rooted at r: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Tahoma" charset="0"/>
              </a:rPr>
              <a:t>at most 3(rank(r) - rank(x)) - d + 2: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  <a:latin typeface="Tahoma" charset="0"/>
              </a:rPr>
              <a:t>Proof: Splaying x takes d/2 splaying substeps: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071688" y="3352800"/>
          <a:ext cx="5691187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3" imgW="2590800" imgH="1346200" progId="Equation.3">
                  <p:embed/>
                </p:oleObj>
              </mc:Choice>
              <mc:Fallback>
                <p:oleObj name="Equation" r:id="rId3" imgW="25908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52800"/>
                        <a:ext cx="5691187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467600" y="152400"/>
          <a:ext cx="1277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Clip" r:id="rId5" imgW="3230578" imgH="3468986" progId="MS_ClipArt_Gallery.2">
                  <p:embed/>
                </p:oleObj>
              </mc:Choice>
              <mc:Fallback>
                <p:oleObj name="Clip" r:id="rId5" imgW="3230578" imgH="3468986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2779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D0FABB-5CCA-C340-9DEE-E3CD0DCEB0A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64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Performance of Splay Trees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Recall: rank of a node is logarithm of its size.</a:t>
            </a:r>
          </a:p>
          <a:p>
            <a:pPr eaLnBrk="1" hangingPunct="1"/>
            <a:r>
              <a:rPr lang="en-US">
                <a:latin typeface="Tahoma" charset="0"/>
              </a:rPr>
              <a:t>Thus, amortized cost of any splay operation is O(log n)</a:t>
            </a:r>
          </a:p>
          <a:p>
            <a:pPr eaLnBrk="1" hangingPunct="1"/>
            <a:r>
              <a:rPr lang="en-US">
                <a:latin typeface="Tahoma" charset="0"/>
              </a:rPr>
              <a:t>In fact, the analysis goes through for any reasonable definition of rank(x)</a:t>
            </a:r>
          </a:p>
          <a:p>
            <a:pPr eaLnBrk="1" hangingPunct="1"/>
            <a:r>
              <a:rPr lang="en-US">
                <a:latin typeface="Tahoma" charset="0"/>
              </a:rPr>
              <a:t>This implies that splay trees can actually adapt to perform searches on frequently-requested items much faster than O(log n) in some cases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6808788" y="152400"/>
          <a:ext cx="19542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Clip" r:id="rId3" imgW="4663440" imgH="4319752" progId="MS_ClipArt_Gallery.2">
                  <p:embed/>
                </p:oleObj>
              </mc:Choice>
              <mc:Fallback>
                <p:oleObj name="Clip" r:id="rId3" imgW="4663440" imgH="431975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152400"/>
                        <a:ext cx="195421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Splay Trees</a:t>
            </a:r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A99C5F-5B96-0B4D-A7D5-4E9E0AC61599}" type="slidenum">
              <a:rPr lang="en-US" sz="1400"/>
              <a:pPr eaLnBrk="1" hangingPunct="1"/>
              <a:t>18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5703"/>
          <a:stretch/>
        </p:blipFill>
        <p:spPr>
          <a:xfrm>
            <a:off x="457200" y="1142999"/>
            <a:ext cx="7848600" cy="5208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Splay Trees</a:t>
            </a:r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A99C5F-5B96-0B4D-A7D5-4E9E0AC61599}" type="slidenum">
              <a:rPr lang="en-US" sz="1400"/>
              <a:pPr eaLnBrk="1" hangingPunct="1"/>
              <a:t>19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3853"/>
          <a:stretch/>
        </p:blipFill>
        <p:spPr>
          <a:xfrm>
            <a:off x="304799" y="1905000"/>
            <a:ext cx="83746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211F35-2F08-3C44-BE13-01638B9473D0}" type="slidenum">
              <a:rPr lang="en-US" sz="1400"/>
              <a:pPr eaLnBrk="1" hangingPunct="1"/>
              <a:t>2</a:t>
            </a:fld>
            <a:endParaRPr lang="en-US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60788" y="1311275"/>
            <a:ext cx="5383212" cy="4919663"/>
            <a:chOff x="2369" y="826"/>
            <a:chExt cx="3391" cy="3099"/>
          </a:xfrm>
        </p:grpSpPr>
        <p:sp>
          <p:nvSpPr>
            <p:cNvPr id="17495" name="Freeform 3"/>
            <p:cNvSpPr>
              <a:spLocks/>
            </p:cNvSpPr>
            <p:nvPr/>
          </p:nvSpPr>
          <p:spPr bwMode="auto">
            <a:xfrm>
              <a:off x="2369" y="1116"/>
              <a:ext cx="2365" cy="2809"/>
            </a:xfrm>
            <a:custGeom>
              <a:avLst/>
              <a:gdLst>
                <a:gd name="T0" fmla="*/ 1261 w 2361"/>
                <a:gd name="T1" fmla="*/ 0 h 2809"/>
                <a:gd name="T2" fmla="*/ 1083 w 2361"/>
                <a:gd name="T3" fmla="*/ 24 h 2809"/>
                <a:gd name="T4" fmla="*/ 940 w 2361"/>
                <a:gd name="T5" fmla="*/ 107 h 2809"/>
                <a:gd name="T6" fmla="*/ 868 w 2361"/>
                <a:gd name="T7" fmla="*/ 184 h 2809"/>
                <a:gd name="T8" fmla="*/ 809 w 2361"/>
                <a:gd name="T9" fmla="*/ 256 h 2809"/>
                <a:gd name="T10" fmla="*/ 737 w 2361"/>
                <a:gd name="T11" fmla="*/ 315 h 2809"/>
                <a:gd name="T12" fmla="*/ 637 w 2361"/>
                <a:gd name="T13" fmla="*/ 440 h 2809"/>
                <a:gd name="T14" fmla="*/ 613 w 2361"/>
                <a:gd name="T15" fmla="*/ 499 h 2809"/>
                <a:gd name="T16" fmla="*/ 583 w 2361"/>
                <a:gd name="T17" fmla="*/ 547 h 2809"/>
                <a:gd name="T18" fmla="*/ 571 w 2361"/>
                <a:gd name="T19" fmla="*/ 564 h 2809"/>
                <a:gd name="T20" fmla="*/ 482 w 2361"/>
                <a:gd name="T21" fmla="*/ 707 h 2809"/>
                <a:gd name="T22" fmla="*/ 381 w 2361"/>
                <a:gd name="T23" fmla="*/ 790 h 2809"/>
                <a:gd name="T24" fmla="*/ 346 w 2361"/>
                <a:gd name="T25" fmla="*/ 861 h 2809"/>
                <a:gd name="T26" fmla="*/ 291 w 2361"/>
                <a:gd name="T27" fmla="*/ 974 h 2809"/>
                <a:gd name="T28" fmla="*/ 267 w 2361"/>
                <a:gd name="T29" fmla="*/ 1010 h 2809"/>
                <a:gd name="T30" fmla="*/ 250 w 2361"/>
                <a:gd name="T31" fmla="*/ 1034 h 2809"/>
                <a:gd name="T32" fmla="*/ 178 w 2361"/>
                <a:gd name="T33" fmla="*/ 1212 h 2809"/>
                <a:gd name="T34" fmla="*/ 137 w 2361"/>
                <a:gd name="T35" fmla="*/ 1277 h 2809"/>
                <a:gd name="T36" fmla="*/ 119 w 2361"/>
                <a:gd name="T37" fmla="*/ 1319 h 2809"/>
                <a:gd name="T38" fmla="*/ 54 w 2361"/>
                <a:gd name="T39" fmla="*/ 1455 h 2809"/>
                <a:gd name="T40" fmla="*/ 0 w 2361"/>
                <a:gd name="T41" fmla="*/ 1710 h 2809"/>
                <a:gd name="T42" fmla="*/ 42 w 2361"/>
                <a:gd name="T43" fmla="*/ 1889 h 2809"/>
                <a:gd name="T44" fmla="*/ 65 w 2361"/>
                <a:gd name="T45" fmla="*/ 1948 h 2809"/>
                <a:gd name="T46" fmla="*/ 107 w 2361"/>
                <a:gd name="T47" fmla="*/ 2013 h 2809"/>
                <a:gd name="T48" fmla="*/ 155 w 2361"/>
                <a:gd name="T49" fmla="*/ 2061 h 2809"/>
                <a:gd name="T50" fmla="*/ 304 w 2361"/>
                <a:gd name="T51" fmla="*/ 2292 h 2809"/>
                <a:gd name="T52" fmla="*/ 363 w 2361"/>
                <a:gd name="T53" fmla="*/ 2370 h 2809"/>
                <a:gd name="T54" fmla="*/ 399 w 2361"/>
                <a:gd name="T55" fmla="*/ 2435 h 2809"/>
                <a:gd name="T56" fmla="*/ 476 w 2361"/>
                <a:gd name="T57" fmla="*/ 2482 h 2809"/>
                <a:gd name="T58" fmla="*/ 524 w 2361"/>
                <a:gd name="T59" fmla="*/ 2518 h 2809"/>
                <a:gd name="T60" fmla="*/ 726 w 2361"/>
                <a:gd name="T61" fmla="*/ 2637 h 2809"/>
                <a:gd name="T62" fmla="*/ 868 w 2361"/>
                <a:gd name="T63" fmla="*/ 2762 h 2809"/>
                <a:gd name="T64" fmla="*/ 1148 w 2361"/>
                <a:gd name="T65" fmla="*/ 2785 h 2809"/>
                <a:gd name="T66" fmla="*/ 1427 w 2361"/>
                <a:gd name="T67" fmla="*/ 2791 h 2809"/>
                <a:gd name="T68" fmla="*/ 1541 w 2361"/>
                <a:gd name="T69" fmla="*/ 2773 h 2809"/>
                <a:gd name="T70" fmla="*/ 1684 w 2361"/>
                <a:gd name="T71" fmla="*/ 2726 h 2809"/>
                <a:gd name="T72" fmla="*/ 1862 w 2361"/>
                <a:gd name="T73" fmla="*/ 2619 h 2809"/>
                <a:gd name="T74" fmla="*/ 1992 w 2361"/>
                <a:gd name="T75" fmla="*/ 2518 h 2809"/>
                <a:gd name="T76" fmla="*/ 2118 w 2361"/>
                <a:gd name="T77" fmla="*/ 2435 h 2809"/>
                <a:gd name="T78" fmla="*/ 2177 w 2361"/>
                <a:gd name="T79" fmla="*/ 2322 h 2809"/>
                <a:gd name="T80" fmla="*/ 2225 w 2361"/>
                <a:gd name="T81" fmla="*/ 2186 h 2809"/>
                <a:gd name="T82" fmla="*/ 2267 w 2361"/>
                <a:gd name="T83" fmla="*/ 2102 h 2809"/>
                <a:gd name="T84" fmla="*/ 2320 w 2361"/>
                <a:gd name="T85" fmla="*/ 2007 h 2809"/>
                <a:gd name="T86" fmla="*/ 2350 w 2361"/>
                <a:gd name="T87" fmla="*/ 1948 h 2809"/>
                <a:gd name="T88" fmla="*/ 2362 w 2361"/>
                <a:gd name="T89" fmla="*/ 1877 h 2809"/>
                <a:gd name="T90" fmla="*/ 2338 w 2361"/>
                <a:gd name="T91" fmla="*/ 1693 h 2809"/>
                <a:gd name="T92" fmla="*/ 2278 w 2361"/>
                <a:gd name="T93" fmla="*/ 1604 h 2809"/>
                <a:gd name="T94" fmla="*/ 2237 w 2361"/>
                <a:gd name="T95" fmla="*/ 1550 h 2809"/>
                <a:gd name="T96" fmla="*/ 2183 w 2361"/>
                <a:gd name="T97" fmla="*/ 1509 h 2809"/>
                <a:gd name="T98" fmla="*/ 2052 w 2361"/>
                <a:gd name="T99" fmla="*/ 1396 h 2809"/>
                <a:gd name="T100" fmla="*/ 1927 w 2361"/>
                <a:gd name="T101" fmla="*/ 1182 h 2809"/>
                <a:gd name="T102" fmla="*/ 1850 w 2361"/>
                <a:gd name="T103" fmla="*/ 1045 h 2809"/>
                <a:gd name="T104" fmla="*/ 1796 w 2361"/>
                <a:gd name="T105" fmla="*/ 950 h 2809"/>
                <a:gd name="T106" fmla="*/ 1761 w 2361"/>
                <a:gd name="T107" fmla="*/ 683 h 2809"/>
                <a:gd name="T108" fmla="*/ 1731 w 2361"/>
                <a:gd name="T109" fmla="*/ 588 h 2809"/>
                <a:gd name="T110" fmla="*/ 1672 w 2361"/>
                <a:gd name="T111" fmla="*/ 517 h 2809"/>
                <a:gd name="T112" fmla="*/ 1630 w 2361"/>
                <a:gd name="T113" fmla="*/ 458 h 2809"/>
                <a:gd name="T114" fmla="*/ 1589 w 2361"/>
                <a:gd name="T115" fmla="*/ 380 h 2809"/>
                <a:gd name="T116" fmla="*/ 1523 w 2361"/>
                <a:gd name="T117" fmla="*/ 315 h 2809"/>
                <a:gd name="T118" fmla="*/ 1457 w 2361"/>
                <a:gd name="T119" fmla="*/ 220 h 2809"/>
                <a:gd name="T120" fmla="*/ 1392 w 2361"/>
                <a:gd name="T121" fmla="*/ 125 h 2809"/>
                <a:gd name="T122" fmla="*/ 1356 w 2361"/>
                <a:gd name="T123" fmla="*/ 66 h 2809"/>
                <a:gd name="T124" fmla="*/ 1261 w 2361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1"/>
                <a:gd name="T190" fmla="*/ 0 h 2809"/>
                <a:gd name="T191" fmla="*/ 2361 w 2361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1" h="2809">
                  <a:moveTo>
                    <a:pt x="1259" y="0"/>
                  </a:moveTo>
                  <a:cubicBezTo>
                    <a:pt x="1187" y="4"/>
                    <a:pt x="1145" y="8"/>
                    <a:pt x="1081" y="24"/>
                  </a:cubicBezTo>
                  <a:cubicBezTo>
                    <a:pt x="1034" y="52"/>
                    <a:pt x="986" y="78"/>
                    <a:pt x="938" y="107"/>
                  </a:cubicBezTo>
                  <a:cubicBezTo>
                    <a:pt x="919" y="136"/>
                    <a:pt x="889" y="156"/>
                    <a:pt x="867" y="184"/>
                  </a:cubicBezTo>
                  <a:cubicBezTo>
                    <a:pt x="844" y="213"/>
                    <a:pt x="841" y="234"/>
                    <a:pt x="808" y="256"/>
                  </a:cubicBezTo>
                  <a:cubicBezTo>
                    <a:pt x="783" y="272"/>
                    <a:pt x="757" y="294"/>
                    <a:pt x="736" y="315"/>
                  </a:cubicBezTo>
                  <a:cubicBezTo>
                    <a:pt x="699" y="353"/>
                    <a:pt x="673" y="401"/>
                    <a:pt x="636" y="440"/>
                  </a:cubicBezTo>
                  <a:cubicBezTo>
                    <a:pt x="630" y="459"/>
                    <a:pt x="622" y="481"/>
                    <a:pt x="612" y="499"/>
                  </a:cubicBezTo>
                  <a:cubicBezTo>
                    <a:pt x="603" y="516"/>
                    <a:pt x="592" y="531"/>
                    <a:pt x="582" y="547"/>
                  </a:cubicBezTo>
                  <a:cubicBezTo>
                    <a:pt x="578" y="553"/>
                    <a:pt x="570" y="564"/>
                    <a:pt x="570" y="564"/>
                  </a:cubicBezTo>
                  <a:cubicBezTo>
                    <a:pt x="553" y="614"/>
                    <a:pt x="509" y="662"/>
                    <a:pt x="481" y="707"/>
                  </a:cubicBezTo>
                  <a:cubicBezTo>
                    <a:pt x="480" y="708"/>
                    <a:pt x="394" y="776"/>
                    <a:pt x="380" y="790"/>
                  </a:cubicBezTo>
                  <a:cubicBezTo>
                    <a:pt x="364" y="806"/>
                    <a:pt x="356" y="841"/>
                    <a:pt x="345" y="861"/>
                  </a:cubicBezTo>
                  <a:cubicBezTo>
                    <a:pt x="325" y="898"/>
                    <a:pt x="311" y="937"/>
                    <a:pt x="291" y="974"/>
                  </a:cubicBezTo>
                  <a:cubicBezTo>
                    <a:pt x="284" y="987"/>
                    <a:pt x="275" y="998"/>
                    <a:pt x="267" y="1010"/>
                  </a:cubicBezTo>
                  <a:cubicBezTo>
                    <a:pt x="261" y="1018"/>
                    <a:pt x="250" y="1034"/>
                    <a:pt x="250" y="1034"/>
                  </a:cubicBezTo>
                  <a:cubicBezTo>
                    <a:pt x="229" y="1094"/>
                    <a:pt x="198" y="1151"/>
                    <a:pt x="178" y="1212"/>
                  </a:cubicBezTo>
                  <a:cubicBezTo>
                    <a:pt x="170" y="1235"/>
                    <a:pt x="149" y="1257"/>
                    <a:pt x="137" y="1277"/>
                  </a:cubicBezTo>
                  <a:cubicBezTo>
                    <a:pt x="101" y="1334"/>
                    <a:pt x="143" y="1273"/>
                    <a:pt x="119" y="1319"/>
                  </a:cubicBezTo>
                  <a:cubicBezTo>
                    <a:pt x="96" y="1364"/>
                    <a:pt x="71" y="1407"/>
                    <a:pt x="54" y="1455"/>
                  </a:cubicBezTo>
                  <a:cubicBezTo>
                    <a:pt x="25" y="1537"/>
                    <a:pt x="29" y="1629"/>
                    <a:pt x="0" y="1710"/>
                  </a:cubicBezTo>
                  <a:cubicBezTo>
                    <a:pt x="5" y="1785"/>
                    <a:pt x="10" y="1826"/>
                    <a:pt x="42" y="1889"/>
                  </a:cubicBezTo>
                  <a:cubicBezTo>
                    <a:pt x="52" y="1909"/>
                    <a:pt x="52" y="1929"/>
                    <a:pt x="65" y="1948"/>
                  </a:cubicBezTo>
                  <a:cubicBezTo>
                    <a:pt x="78" y="1967"/>
                    <a:pt x="92" y="1996"/>
                    <a:pt x="107" y="2013"/>
                  </a:cubicBezTo>
                  <a:cubicBezTo>
                    <a:pt x="122" y="2030"/>
                    <a:pt x="155" y="2061"/>
                    <a:pt x="155" y="2061"/>
                  </a:cubicBezTo>
                  <a:cubicBezTo>
                    <a:pt x="187" y="2150"/>
                    <a:pt x="245" y="2219"/>
                    <a:pt x="303" y="2292"/>
                  </a:cubicBezTo>
                  <a:cubicBezTo>
                    <a:pt x="322" y="2316"/>
                    <a:pt x="347" y="2343"/>
                    <a:pt x="362" y="2370"/>
                  </a:cubicBezTo>
                  <a:cubicBezTo>
                    <a:pt x="374" y="2392"/>
                    <a:pt x="380" y="2417"/>
                    <a:pt x="398" y="2435"/>
                  </a:cubicBezTo>
                  <a:cubicBezTo>
                    <a:pt x="420" y="2457"/>
                    <a:pt x="449" y="2466"/>
                    <a:pt x="475" y="2482"/>
                  </a:cubicBezTo>
                  <a:cubicBezTo>
                    <a:pt x="489" y="2503"/>
                    <a:pt x="499" y="2510"/>
                    <a:pt x="523" y="2518"/>
                  </a:cubicBezTo>
                  <a:cubicBezTo>
                    <a:pt x="583" y="2565"/>
                    <a:pt x="667" y="2584"/>
                    <a:pt x="725" y="2637"/>
                  </a:cubicBezTo>
                  <a:cubicBezTo>
                    <a:pt x="765" y="2673"/>
                    <a:pt x="813" y="2741"/>
                    <a:pt x="867" y="2762"/>
                  </a:cubicBezTo>
                  <a:cubicBezTo>
                    <a:pt x="950" y="2794"/>
                    <a:pt x="1062" y="2781"/>
                    <a:pt x="1146" y="2785"/>
                  </a:cubicBezTo>
                  <a:cubicBezTo>
                    <a:pt x="1241" y="2809"/>
                    <a:pt x="1317" y="2794"/>
                    <a:pt x="1425" y="2791"/>
                  </a:cubicBezTo>
                  <a:cubicBezTo>
                    <a:pt x="1464" y="2783"/>
                    <a:pt x="1498" y="2777"/>
                    <a:pt x="1538" y="2773"/>
                  </a:cubicBezTo>
                  <a:cubicBezTo>
                    <a:pt x="1587" y="2761"/>
                    <a:pt x="1632" y="2738"/>
                    <a:pt x="1681" y="2726"/>
                  </a:cubicBezTo>
                  <a:cubicBezTo>
                    <a:pt x="1742" y="2694"/>
                    <a:pt x="1804" y="2661"/>
                    <a:pt x="1859" y="2619"/>
                  </a:cubicBezTo>
                  <a:cubicBezTo>
                    <a:pt x="1903" y="2586"/>
                    <a:pt x="1943" y="2549"/>
                    <a:pt x="1989" y="2518"/>
                  </a:cubicBezTo>
                  <a:cubicBezTo>
                    <a:pt x="2031" y="2490"/>
                    <a:pt x="2074" y="2467"/>
                    <a:pt x="2114" y="2435"/>
                  </a:cubicBezTo>
                  <a:cubicBezTo>
                    <a:pt x="2123" y="2398"/>
                    <a:pt x="2150" y="2352"/>
                    <a:pt x="2173" y="2322"/>
                  </a:cubicBezTo>
                  <a:cubicBezTo>
                    <a:pt x="2189" y="2215"/>
                    <a:pt x="2184" y="2259"/>
                    <a:pt x="2221" y="2186"/>
                  </a:cubicBezTo>
                  <a:cubicBezTo>
                    <a:pt x="2271" y="2087"/>
                    <a:pt x="2222" y="2157"/>
                    <a:pt x="2263" y="2102"/>
                  </a:cubicBezTo>
                  <a:cubicBezTo>
                    <a:pt x="2275" y="2067"/>
                    <a:pt x="2301" y="2040"/>
                    <a:pt x="2316" y="2007"/>
                  </a:cubicBezTo>
                  <a:cubicBezTo>
                    <a:pt x="2344" y="1946"/>
                    <a:pt x="2311" y="1995"/>
                    <a:pt x="2346" y="1948"/>
                  </a:cubicBezTo>
                  <a:cubicBezTo>
                    <a:pt x="2349" y="1924"/>
                    <a:pt x="2358" y="1901"/>
                    <a:pt x="2358" y="1877"/>
                  </a:cubicBezTo>
                  <a:cubicBezTo>
                    <a:pt x="2358" y="1828"/>
                    <a:pt x="2361" y="1740"/>
                    <a:pt x="2334" y="1693"/>
                  </a:cubicBezTo>
                  <a:cubicBezTo>
                    <a:pt x="2316" y="1662"/>
                    <a:pt x="2293" y="1634"/>
                    <a:pt x="2274" y="1604"/>
                  </a:cubicBezTo>
                  <a:cubicBezTo>
                    <a:pt x="2264" y="1587"/>
                    <a:pt x="2248" y="1563"/>
                    <a:pt x="2233" y="1550"/>
                  </a:cubicBezTo>
                  <a:cubicBezTo>
                    <a:pt x="2141" y="1469"/>
                    <a:pt x="2236" y="1566"/>
                    <a:pt x="2179" y="1509"/>
                  </a:cubicBezTo>
                  <a:cubicBezTo>
                    <a:pt x="2137" y="1467"/>
                    <a:pt x="2102" y="1423"/>
                    <a:pt x="2049" y="1396"/>
                  </a:cubicBezTo>
                  <a:cubicBezTo>
                    <a:pt x="2013" y="1325"/>
                    <a:pt x="1981" y="1239"/>
                    <a:pt x="1924" y="1182"/>
                  </a:cubicBezTo>
                  <a:cubicBezTo>
                    <a:pt x="1905" y="1135"/>
                    <a:pt x="1877" y="1086"/>
                    <a:pt x="1847" y="1045"/>
                  </a:cubicBezTo>
                  <a:cubicBezTo>
                    <a:pt x="1834" y="1008"/>
                    <a:pt x="1805" y="986"/>
                    <a:pt x="1793" y="950"/>
                  </a:cubicBezTo>
                  <a:cubicBezTo>
                    <a:pt x="1781" y="867"/>
                    <a:pt x="1807" y="757"/>
                    <a:pt x="1758" y="683"/>
                  </a:cubicBezTo>
                  <a:cubicBezTo>
                    <a:pt x="1754" y="663"/>
                    <a:pt x="1739" y="606"/>
                    <a:pt x="1728" y="588"/>
                  </a:cubicBezTo>
                  <a:cubicBezTo>
                    <a:pt x="1678" y="505"/>
                    <a:pt x="1704" y="559"/>
                    <a:pt x="1669" y="517"/>
                  </a:cubicBezTo>
                  <a:cubicBezTo>
                    <a:pt x="1653" y="498"/>
                    <a:pt x="1643" y="477"/>
                    <a:pt x="1627" y="458"/>
                  </a:cubicBezTo>
                  <a:cubicBezTo>
                    <a:pt x="1608" y="436"/>
                    <a:pt x="1603" y="402"/>
                    <a:pt x="1586" y="380"/>
                  </a:cubicBezTo>
                  <a:cubicBezTo>
                    <a:pt x="1571" y="361"/>
                    <a:pt x="1536" y="335"/>
                    <a:pt x="1520" y="315"/>
                  </a:cubicBezTo>
                  <a:cubicBezTo>
                    <a:pt x="1496" y="286"/>
                    <a:pt x="1478" y="250"/>
                    <a:pt x="1455" y="220"/>
                  </a:cubicBezTo>
                  <a:cubicBezTo>
                    <a:pt x="1442" y="180"/>
                    <a:pt x="1408" y="161"/>
                    <a:pt x="1390" y="125"/>
                  </a:cubicBezTo>
                  <a:cubicBezTo>
                    <a:pt x="1380" y="104"/>
                    <a:pt x="1354" y="66"/>
                    <a:pt x="1354" y="66"/>
                  </a:cubicBezTo>
                  <a:cubicBezTo>
                    <a:pt x="1339" y="22"/>
                    <a:pt x="1295" y="22"/>
                    <a:pt x="1259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96" name="Freeform 4"/>
            <p:cNvSpPr>
              <a:spLocks/>
            </p:cNvSpPr>
            <p:nvPr/>
          </p:nvSpPr>
          <p:spPr bwMode="auto">
            <a:xfrm>
              <a:off x="4162" y="1140"/>
              <a:ext cx="1473" cy="1459"/>
            </a:xfrm>
            <a:custGeom>
              <a:avLst/>
              <a:gdLst>
                <a:gd name="T0" fmla="*/ 761 w 1473"/>
                <a:gd name="T1" fmla="*/ 0 h 1459"/>
                <a:gd name="T2" fmla="*/ 559 w 1473"/>
                <a:gd name="T3" fmla="*/ 18 h 1459"/>
                <a:gd name="T4" fmla="*/ 511 w 1473"/>
                <a:gd name="T5" fmla="*/ 54 h 1459"/>
                <a:gd name="T6" fmla="*/ 410 w 1473"/>
                <a:gd name="T7" fmla="*/ 89 h 1459"/>
                <a:gd name="T8" fmla="*/ 351 w 1473"/>
                <a:gd name="T9" fmla="*/ 119 h 1459"/>
                <a:gd name="T10" fmla="*/ 185 w 1473"/>
                <a:gd name="T11" fmla="*/ 273 h 1459"/>
                <a:gd name="T12" fmla="*/ 167 w 1473"/>
                <a:gd name="T13" fmla="*/ 297 h 1459"/>
                <a:gd name="T14" fmla="*/ 131 w 1473"/>
                <a:gd name="T15" fmla="*/ 333 h 1459"/>
                <a:gd name="T16" fmla="*/ 90 w 1473"/>
                <a:gd name="T17" fmla="*/ 410 h 1459"/>
                <a:gd name="T18" fmla="*/ 60 w 1473"/>
                <a:gd name="T19" fmla="*/ 535 h 1459"/>
                <a:gd name="T20" fmla="*/ 1 w 1473"/>
                <a:gd name="T21" fmla="*/ 736 h 1459"/>
                <a:gd name="T22" fmla="*/ 6 w 1473"/>
                <a:gd name="T23" fmla="*/ 826 h 1459"/>
                <a:gd name="T24" fmla="*/ 24 w 1473"/>
                <a:gd name="T25" fmla="*/ 843 h 1459"/>
                <a:gd name="T26" fmla="*/ 96 w 1473"/>
                <a:gd name="T27" fmla="*/ 938 h 1459"/>
                <a:gd name="T28" fmla="*/ 202 w 1473"/>
                <a:gd name="T29" fmla="*/ 1111 h 1459"/>
                <a:gd name="T30" fmla="*/ 214 w 1473"/>
                <a:gd name="T31" fmla="*/ 1128 h 1459"/>
                <a:gd name="T32" fmla="*/ 232 w 1473"/>
                <a:gd name="T33" fmla="*/ 1140 h 1459"/>
                <a:gd name="T34" fmla="*/ 351 w 1473"/>
                <a:gd name="T35" fmla="*/ 1271 h 1459"/>
                <a:gd name="T36" fmla="*/ 392 w 1473"/>
                <a:gd name="T37" fmla="*/ 1295 h 1459"/>
                <a:gd name="T38" fmla="*/ 464 w 1473"/>
                <a:gd name="T39" fmla="*/ 1354 h 1459"/>
                <a:gd name="T40" fmla="*/ 577 w 1473"/>
                <a:gd name="T41" fmla="*/ 1384 h 1459"/>
                <a:gd name="T42" fmla="*/ 630 w 1473"/>
                <a:gd name="T43" fmla="*/ 1402 h 1459"/>
                <a:gd name="T44" fmla="*/ 767 w 1473"/>
                <a:gd name="T45" fmla="*/ 1425 h 1459"/>
                <a:gd name="T46" fmla="*/ 1271 w 1473"/>
                <a:gd name="T47" fmla="*/ 1384 h 1459"/>
                <a:gd name="T48" fmla="*/ 1372 w 1473"/>
                <a:gd name="T49" fmla="*/ 1318 h 1459"/>
                <a:gd name="T50" fmla="*/ 1438 w 1473"/>
                <a:gd name="T51" fmla="*/ 1259 h 1459"/>
                <a:gd name="T52" fmla="*/ 1473 w 1473"/>
                <a:gd name="T53" fmla="*/ 1194 h 1459"/>
                <a:gd name="T54" fmla="*/ 1467 w 1473"/>
                <a:gd name="T55" fmla="*/ 998 h 1459"/>
                <a:gd name="T56" fmla="*/ 1455 w 1473"/>
                <a:gd name="T57" fmla="*/ 974 h 1459"/>
                <a:gd name="T58" fmla="*/ 1426 w 1473"/>
                <a:gd name="T59" fmla="*/ 891 h 1459"/>
                <a:gd name="T60" fmla="*/ 1366 w 1473"/>
                <a:gd name="T61" fmla="*/ 802 h 1459"/>
                <a:gd name="T62" fmla="*/ 1348 w 1473"/>
                <a:gd name="T63" fmla="*/ 731 h 1459"/>
                <a:gd name="T64" fmla="*/ 1277 w 1473"/>
                <a:gd name="T65" fmla="*/ 612 h 1459"/>
                <a:gd name="T66" fmla="*/ 1194 w 1473"/>
                <a:gd name="T67" fmla="*/ 493 h 1459"/>
                <a:gd name="T68" fmla="*/ 1123 w 1473"/>
                <a:gd name="T69" fmla="*/ 398 h 1459"/>
                <a:gd name="T70" fmla="*/ 998 w 1473"/>
                <a:gd name="T71" fmla="*/ 238 h 1459"/>
                <a:gd name="T72" fmla="*/ 957 w 1473"/>
                <a:gd name="T73" fmla="*/ 196 h 1459"/>
                <a:gd name="T74" fmla="*/ 879 w 1473"/>
                <a:gd name="T75" fmla="*/ 101 h 1459"/>
                <a:gd name="T76" fmla="*/ 749 w 1473"/>
                <a:gd name="T77" fmla="*/ 12 h 1459"/>
                <a:gd name="T78" fmla="*/ 761 w 1473"/>
                <a:gd name="T79" fmla="*/ 0 h 14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73"/>
                <a:gd name="T121" fmla="*/ 0 h 1459"/>
                <a:gd name="T122" fmla="*/ 1473 w 1473"/>
                <a:gd name="T123" fmla="*/ 1459 h 145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73" h="1459">
                  <a:moveTo>
                    <a:pt x="761" y="0"/>
                  </a:moveTo>
                  <a:cubicBezTo>
                    <a:pt x="694" y="6"/>
                    <a:pt x="625" y="4"/>
                    <a:pt x="559" y="18"/>
                  </a:cubicBezTo>
                  <a:cubicBezTo>
                    <a:pt x="539" y="22"/>
                    <a:pt x="529" y="46"/>
                    <a:pt x="511" y="54"/>
                  </a:cubicBezTo>
                  <a:cubicBezTo>
                    <a:pt x="478" y="69"/>
                    <a:pt x="445" y="80"/>
                    <a:pt x="410" y="89"/>
                  </a:cubicBezTo>
                  <a:cubicBezTo>
                    <a:pt x="368" y="118"/>
                    <a:pt x="389" y="110"/>
                    <a:pt x="351" y="119"/>
                  </a:cubicBezTo>
                  <a:cubicBezTo>
                    <a:pt x="285" y="163"/>
                    <a:pt x="232" y="209"/>
                    <a:pt x="185" y="273"/>
                  </a:cubicBezTo>
                  <a:cubicBezTo>
                    <a:pt x="179" y="281"/>
                    <a:pt x="174" y="290"/>
                    <a:pt x="167" y="297"/>
                  </a:cubicBezTo>
                  <a:cubicBezTo>
                    <a:pt x="155" y="309"/>
                    <a:pt x="131" y="333"/>
                    <a:pt x="131" y="333"/>
                  </a:cubicBezTo>
                  <a:cubicBezTo>
                    <a:pt x="121" y="360"/>
                    <a:pt x="107" y="387"/>
                    <a:pt x="90" y="410"/>
                  </a:cubicBezTo>
                  <a:cubicBezTo>
                    <a:pt x="76" y="451"/>
                    <a:pt x="73" y="494"/>
                    <a:pt x="60" y="535"/>
                  </a:cubicBezTo>
                  <a:cubicBezTo>
                    <a:pt x="40" y="602"/>
                    <a:pt x="16" y="668"/>
                    <a:pt x="1" y="736"/>
                  </a:cubicBezTo>
                  <a:cubicBezTo>
                    <a:pt x="3" y="766"/>
                    <a:pt x="0" y="797"/>
                    <a:pt x="6" y="826"/>
                  </a:cubicBezTo>
                  <a:cubicBezTo>
                    <a:pt x="8" y="834"/>
                    <a:pt x="19" y="836"/>
                    <a:pt x="24" y="843"/>
                  </a:cubicBezTo>
                  <a:cubicBezTo>
                    <a:pt x="49" y="880"/>
                    <a:pt x="52" y="916"/>
                    <a:pt x="96" y="938"/>
                  </a:cubicBezTo>
                  <a:cubicBezTo>
                    <a:pt x="120" y="1004"/>
                    <a:pt x="142" y="1069"/>
                    <a:pt x="202" y="1111"/>
                  </a:cubicBezTo>
                  <a:cubicBezTo>
                    <a:pt x="206" y="1117"/>
                    <a:pt x="209" y="1123"/>
                    <a:pt x="214" y="1128"/>
                  </a:cubicBezTo>
                  <a:cubicBezTo>
                    <a:pt x="219" y="1133"/>
                    <a:pt x="227" y="1135"/>
                    <a:pt x="232" y="1140"/>
                  </a:cubicBezTo>
                  <a:cubicBezTo>
                    <a:pt x="271" y="1185"/>
                    <a:pt x="287" y="1255"/>
                    <a:pt x="351" y="1271"/>
                  </a:cubicBezTo>
                  <a:cubicBezTo>
                    <a:pt x="364" y="1280"/>
                    <a:pt x="380" y="1285"/>
                    <a:pt x="392" y="1295"/>
                  </a:cubicBezTo>
                  <a:cubicBezTo>
                    <a:pt x="420" y="1318"/>
                    <a:pt x="427" y="1345"/>
                    <a:pt x="464" y="1354"/>
                  </a:cubicBezTo>
                  <a:cubicBezTo>
                    <a:pt x="519" y="1388"/>
                    <a:pt x="476" y="1367"/>
                    <a:pt x="577" y="1384"/>
                  </a:cubicBezTo>
                  <a:cubicBezTo>
                    <a:pt x="605" y="1389"/>
                    <a:pt x="600" y="1392"/>
                    <a:pt x="630" y="1402"/>
                  </a:cubicBezTo>
                  <a:cubicBezTo>
                    <a:pt x="674" y="1416"/>
                    <a:pt x="721" y="1420"/>
                    <a:pt x="767" y="1425"/>
                  </a:cubicBezTo>
                  <a:cubicBezTo>
                    <a:pt x="931" y="1459"/>
                    <a:pt x="1109" y="1418"/>
                    <a:pt x="1271" y="1384"/>
                  </a:cubicBezTo>
                  <a:cubicBezTo>
                    <a:pt x="1307" y="1366"/>
                    <a:pt x="1333" y="1331"/>
                    <a:pt x="1372" y="1318"/>
                  </a:cubicBezTo>
                  <a:cubicBezTo>
                    <a:pt x="1389" y="1295"/>
                    <a:pt x="1414" y="1275"/>
                    <a:pt x="1438" y="1259"/>
                  </a:cubicBezTo>
                  <a:cubicBezTo>
                    <a:pt x="1450" y="1237"/>
                    <a:pt x="1465" y="1218"/>
                    <a:pt x="1473" y="1194"/>
                  </a:cubicBezTo>
                  <a:cubicBezTo>
                    <a:pt x="1471" y="1129"/>
                    <a:pt x="1472" y="1063"/>
                    <a:pt x="1467" y="998"/>
                  </a:cubicBezTo>
                  <a:cubicBezTo>
                    <a:pt x="1466" y="989"/>
                    <a:pt x="1458" y="982"/>
                    <a:pt x="1455" y="974"/>
                  </a:cubicBezTo>
                  <a:cubicBezTo>
                    <a:pt x="1445" y="950"/>
                    <a:pt x="1439" y="913"/>
                    <a:pt x="1426" y="891"/>
                  </a:cubicBezTo>
                  <a:cubicBezTo>
                    <a:pt x="1409" y="861"/>
                    <a:pt x="1378" y="837"/>
                    <a:pt x="1366" y="802"/>
                  </a:cubicBezTo>
                  <a:cubicBezTo>
                    <a:pt x="1358" y="779"/>
                    <a:pt x="1357" y="753"/>
                    <a:pt x="1348" y="731"/>
                  </a:cubicBezTo>
                  <a:cubicBezTo>
                    <a:pt x="1334" y="696"/>
                    <a:pt x="1299" y="645"/>
                    <a:pt x="1277" y="612"/>
                  </a:cubicBezTo>
                  <a:cubicBezTo>
                    <a:pt x="1265" y="564"/>
                    <a:pt x="1228" y="527"/>
                    <a:pt x="1194" y="493"/>
                  </a:cubicBezTo>
                  <a:cubicBezTo>
                    <a:pt x="1181" y="453"/>
                    <a:pt x="1158" y="422"/>
                    <a:pt x="1123" y="398"/>
                  </a:cubicBezTo>
                  <a:cubicBezTo>
                    <a:pt x="1094" y="339"/>
                    <a:pt x="1042" y="287"/>
                    <a:pt x="998" y="238"/>
                  </a:cubicBezTo>
                  <a:cubicBezTo>
                    <a:pt x="985" y="223"/>
                    <a:pt x="968" y="212"/>
                    <a:pt x="957" y="196"/>
                  </a:cubicBezTo>
                  <a:cubicBezTo>
                    <a:pt x="938" y="167"/>
                    <a:pt x="910" y="117"/>
                    <a:pt x="879" y="101"/>
                  </a:cubicBezTo>
                  <a:cubicBezTo>
                    <a:pt x="834" y="77"/>
                    <a:pt x="792" y="41"/>
                    <a:pt x="749" y="12"/>
                  </a:cubicBezTo>
                  <a:cubicBezTo>
                    <a:pt x="744" y="9"/>
                    <a:pt x="757" y="4"/>
                    <a:pt x="761" y="0"/>
                  </a:cubicBezTo>
                  <a:close/>
                </a:path>
              </a:pathLst>
            </a:custGeom>
            <a:solidFill>
              <a:srgbClr val="9999FF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97" name="Text Box 5"/>
            <p:cNvSpPr txBox="1">
              <a:spLocks noChangeArrowheads="1"/>
            </p:cNvSpPr>
            <p:nvPr/>
          </p:nvSpPr>
          <p:spPr bwMode="auto">
            <a:xfrm>
              <a:off x="4166" y="3125"/>
              <a:ext cx="125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>
                  <a:latin typeface="Times New Roman" charset="0"/>
                </a:rPr>
                <a:t>all the keys in the yellow region are </a:t>
              </a:r>
              <a:r>
                <a:rPr lang="en-US" sz="1400">
                  <a:latin typeface="Times New Roman" charset="0"/>
                  <a:sym typeface="Symbol" charset="0"/>
                </a:rPr>
                <a:t> 20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17498" name="Text Box 6"/>
            <p:cNvSpPr txBox="1">
              <a:spLocks noChangeArrowheads="1"/>
            </p:cNvSpPr>
            <p:nvPr/>
          </p:nvSpPr>
          <p:spPr bwMode="auto">
            <a:xfrm>
              <a:off x="4598" y="826"/>
              <a:ext cx="11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>
                  <a:latin typeface="Times New Roman" charset="0"/>
                </a:rPr>
                <a:t>all the keys in the blue region are </a:t>
              </a:r>
              <a:r>
                <a:rPr lang="en-US" sz="1400">
                  <a:latin typeface="Times New Roman" charset="0"/>
                  <a:sym typeface="Symbol" charset="0"/>
                </a:rPr>
                <a:t> 20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Splay Trees are Binary Search Trees</a:t>
            </a:r>
          </a:p>
        </p:txBody>
      </p:sp>
      <p:sp>
        <p:nvSpPr>
          <p:cNvPr id="17413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2362200"/>
            <a:ext cx="3814762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BST Rules:</a:t>
            </a:r>
            <a:endParaRPr lang="en-US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stored at nodes in the left subtree of </a:t>
            </a:r>
            <a:r>
              <a:rPr lang="en-US" sz="1800" i="1">
                <a:latin typeface="Tahoma" charset="0"/>
              </a:rPr>
              <a:t>v</a:t>
            </a:r>
            <a:r>
              <a:rPr lang="en-US" sz="1800">
                <a:latin typeface="Tahoma" charset="0"/>
              </a:rPr>
              <a:t> are less than or equal to the key stored at </a:t>
            </a:r>
            <a:r>
              <a:rPr lang="en-US" sz="1800" i="1">
                <a:latin typeface="Tahoma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stored at nodes in the right subtree of </a:t>
            </a:r>
            <a:r>
              <a:rPr lang="en-US" sz="1800" i="1">
                <a:latin typeface="Tahoma" charset="0"/>
              </a:rPr>
              <a:t>v</a:t>
            </a:r>
            <a:r>
              <a:rPr lang="en-US" sz="1800">
                <a:latin typeface="Tahoma" charset="0"/>
              </a:rPr>
              <a:t> are greater than or equal to the key stored at </a:t>
            </a:r>
            <a:r>
              <a:rPr lang="en-US" sz="1800" i="1">
                <a:latin typeface="Tahoma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 inorder traversal will return the keys in order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6072188" y="1295400"/>
            <a:ext cx="862012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(20,Z)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7620000" y="2819400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(37,P)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6638925" y="2819400"/>
            <a:ext cx="9048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(21,O)</a:t>
            </a: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5716588" y="2667000"/>
            <a:ext cx="836612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(14,J)</a:t>
            </a:r>
          </a:p>
        </p:txBody>
      </p:sp>
      <p:sp>
        <p:nvSpPr>
          <p:cNvPr id="17418" name="Oval 13"/>
          <p:cNvSpPr>
            <a:spLocks noChangeArrowheads="1"/>
          </p:cNvSpPr>
          <p:nvPr/>
        </p:nvSpPr>
        <p:spPr bwMode="auto">
          <a:xfrm>
            <a:off x="4800600" y="2797175"/>
            <a:ext cx="722313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(7,T)</a:t>
            </a:r>
          </a:p>
        </p:txBody>
      </p:sp>
      <p:sp>
        <p:nvSpPr>
          <p:cNvPr id="17419" name="Oval 14"/>
          <p:cNvSpPr>
            <a:spLocks noChangeArrowheads="1"/>
          </p:cNvSpPr>
          <p:nvPr/>
        </p:nvSpPr>
        <p:spPr bwMode="auto">
          <a:xfrm>
            <a:off x="7086600" y="2025650"/>
            <a:ext cx="892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(35,R)</a:t>
            </a:r>
          </a:p>
        </p:txBody>
      </p:sp>
      <p:sp>
        <p:nvSpPr>
          <p:cNvPr id="17420" name="Oval 15"/>
          <p:cNvSpPr>
            <a:spLocks noChangeArrowheads="1"/>
          </p:cNvSpPr>
          <p:nvPr/>
        </p:nvSpPr>
        <p:spPr bwMode="auto">
          <a:xfrm>
            <a:off x="5181600" y="2025650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(10,A)</a:t>
            </a:r>
          </a:p>
        </p:txBody>
      </p:sp>
      <p:cxnSp>
        <p:nvCxnSpPr>
          <p:cNvPr id="17421" name="AutoShape 16"/>
          <p:cNvCxnSpPr>
            <a:cxnSpLocks noChangeShapeType="1"/>
            <a:stCxn id="17414" idx="4"/>
            <a:endCxn id="17420" idx="0"/>
          </p:cNvCxnSpPr>
          <p:nvPr/>
        </p:nvCxnSpPr>
        <p:spPr bwMode="auto">
          <a:xfrm flipH="1">
            <a:off x="5619750" y="1698625"/>
            <a:ext cx="884238" cy="327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7"/>
          <p:cNvCxnSpPr>
            <a:cxnSpLocks noChangeShapeType="1"/>
            <a:stCxn id="17414" idx="4"/>
            <a:endCxn id="17419" idx="0"/>
          </p:cNvCxnSpPr>
          <p:nvPr/>
        </p:nvCxnSpPr>
        <p:spPr bwMode="auto">
          <a:xfrm>
            <a:off x="6503988" y="1698625"/>
            <a:ext cx="1028700" cy="327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8"/>
          <p:cNvCxnSpPr>
            <a:cxnSpLocks noChangeShapeType="1"/>
            <a:stCxn id="17420" idx="4"/>
            <a:endCxn id="17418" idx="0"/>
          </p:cNvCxnSpPr>
          <p:nvPr/>
        </p:nvCxnSpPr>
        <p:spPr bwMode="auto">
          <a:xfrm flipH="1">
            <a:off x="5162550" y="2428875"/>
            <a:ext cx="457200" cy="368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9"/>
          <p:cNvCxnSpPr>
            <a:cxnSpLocks noChangeShapeType="1"/>
            <a:stCxn id="17420" idx="4"/>
            <a:endCxn id="17417" idx="0"/>
          </p:cNvCxnSpPr>
          <p:nvPr/>
        </p:nvCxnSpPr>
        <p:spPr bwMode="auto">
          <a:xfrm>
            <a:off x="5619750" y="2428875"/>
            <a:ext cx="515938" cy="2381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20"/>
          <p:cNvCxnSpPr>
            <a:cxnSpLocks noChangeShapeType="1"/>
            <a:stCxn id="17419" idx="4"/>
            <a:endCxn id="17416" idx="0"/>
          </p:cNvCxnSpPr>
          <p:nvPr/>
        </p:nvCxnSpPr>
        <p:spPr bwMode="auto">
          <a:xfrm flipH="1">
            <a:off x="7091363" y="2428875"/>
            <a:ext cx="441325" cy="390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1"/>
          <p:cNvCxnSpPr>
            <a:cxnSpLocks noChangeShapeType="1"/>
            <a:stCxn id="17419" idx="4"/>
            <a:endCxn id="17415" idx="0"/>
          </p:cNvCxnSpPr>
          <p:nvPr/>
        </p:nvCxnSpPr>
        <p:spPr bwMode="auto">
          <a:xfrm>
            <a:off x="7532688" y="2428875"/>
            <a:ext cx="525462" cy="390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Oval 22"/>
          <p:cNvSpPr>
            <a:spLocks noChangeArrowheads="1"/>
          </p:cNvSpPr>
          <p:nvPr/>
        </p:nvSpPr>
        <p:spPr bwMode="auto">
          <a:xfrm>
            <a:off x="3962400" y="4191000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(1,C)</a:t>
            </a:r>
          </a:p>
        </p:txBody>
      </p:sp>
      <p:sp>
        <p:nvSpPr>
          <p:cNvPr id="17428" name="Oval 23"/>
          <p:cNvSpPr>
            <a:spLocks noChangeArrowheads="1"/>
          </p:cNvSpPr>
          <p:nvPr/>
        </p:nvSpPr>
        <p:spPr bwMode="auto">
          <a:xfrm>
            <a:off x="4383088" y="3392488"/>
            <a:ext cx="765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(1,Q)</a:t>
            </a:r>
          </a:p>
        </p:txBody>
      </p:sp>
      <p:cxnSp>
        <p:nvCxnSpPr>
          <p:cNvPr id="17429" name="AutoShape 24"/>
          <p:cNvCxnSpPr>
            <a:cxnSpLocks noChangeShapeType="1"/>
            <a:stCxn id="17428" idx="4"/>
            <a:endCxn id="17427" idx="0"/>
          </p:cNvCxnSpPr>
          <p:nvPr/>
        </p:nvCxnSpPr>
        <p:spPr bwMode="auto">
          <a:xfrm flipH="1">
            <a:off x="4338638" y="3795713"/>
            <a:ext cx="427037" cy="3952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5"/>
          <p:cNvCxnSpPr>
            <a:cxnSpLocks noChangeShapeType="1"/>
            <a:stCxn id="17428" idx="4"/>
            <a:endCxn id="17434" idx="0"/>
          </p:cNvCxnSpPr>
          <p:nvPr/>
        </p:nvCxnSpPr>
        <p:spPr bwMode="auto">
          <a:xfrm>
            <a:off x="4764088" y="3795713"/>
            <a:ext cx="428625" cy="4175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6"/>
          <p:cNvCxnSpPr>
            <a:cxnSpLocks noChangeShapeType="1"/>
            <a:stCxn id="17418" idx="4"/>
            <a:endCxn id="17428" idx="0"/>
          </p:cNvCxnSpPr>
          <p:nvPr/>
        </p:nvCxnSpPr>
        <p:spPr bwMode="auto">
          <a:xfrm flipH="1">
            <a:off x="4765675" y="3200400"/>
            <a:ext cx="396875" cy="1920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27"/>
          <p:cNvSpPr>
            <a:spLocks noChangeArrowheads="1"/>
          </p:cNvSpPr>
          <p:nvPr/>
        </p:nvSpPr>
        <p:spPr bwMode="auto">
          <a:xfrm>
            <a:off x="5407025" y="5029200"/>
            <a:ext cx="765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(5,G)</a:t>
            </a:r>
          </a:p>
        </p:txBody>
      </p:sp>
      <p:sp>
        <p:nvSpPr>
          <p:cNvPr id="17433" name="Oval 28"/>
          <p:cNvSpPr>
            <a:spLocks noChangeArrowheads="1"/>
          </p:cNvSpPr>
          <p:nvPr/>
        </p:nvSpPr>
        <p:spPr bwMode="auto">
          <a:xfrm>
            <a:off x="4284663" y="5022850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(2,R)</a:t>
            </a:r>
          </a:p>
        </p:txBody>
      </p:sp>
      <p:sp>
        <p:nvSpPr>
          <p:cNvPr id="17434" name="Oval 29"/>
          <p:cNvSpPr>
            <a:spLocks noChangeArrowheads="1"/>
          </p:cNvSpPr>
          <p:nvPr/>
        </p:nvSpPr>
        <p:spPr bwMode="auto">
          <a:xfrm>
            <a:off x="4818063" y="4213225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(5,H)</a:t>
            </a:r>
          </a:p>
        </p:txBody>
      </p:sp>
      <p:cxnSp>
        <p:nvCxnSpPr>
          <p:cNvPr id="17435" name="AutoShape 30"/>
          <p:cNvCxnSpPr>
            <a:cxnSpLocks noChangeShapeType="1"/>
            <a:stCxn id="17434" idx="4"/>
            <a:endCxn id="17433" idx="0"/>
          </p:cNvCxnSpPr>
          <p:nvPr/>
        </p:nvCxnSpPr>
        <p:spPr bwMode="auto">
          <a:xfrm flipH="1">
            <a:off x="4659313" y="4616450"/>
            <a:ext cx="533400" cy="406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31"/>
          <p:cNvCxnSpPr>
            <a:cxnSpLocks noChangeShapeType="1"/>
            <a:stCxn id="17434" idx="4"/>
            <a:endCxn id="17432" idx="0"/>
          </p:cNvCxnSpPr>
          <p:nvPr/>
        </p:nvCxnSpPr>
        <p:spPr bwMode="auto">
          <a:xfrm>
            <a:off x="5194300" y="4616450"/>
            <a:ext cx="595313" cy="412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Oval 32"/>
          <p:cNvSpPr>
            <a:spLocks noChangeArrowheads="1"/>
          </p:cNvSpPr>
          <p:nvPr/>
        </p:nvSpPr>
        <p:spPr bwMode="auto">
          <a:xfrm>
            <a:off x="5867400" y="5540375"/>
            <a:ext cx="7397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(6,Y)</a:t>
            </a:r>
          </a:p>
        </p:txBody>
      </p:sp>
      <p:sp>
        <p:nvSpPr>
          <p:cNvPr id="17438" name="Oval 33"/>
          <p:cNvSpPr>
            <a:spLocks noChangeArrowheads="1"/>
          </p:cNvSpPr>
          <p:nvPr/>
        </p:nvSpPr>
        <p:spPr bwMode="auto">
          <a:xfrm>
            <a:off x="5076825" y="5562600"/>
            <a:ext cx="64135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(5,I)</a:t>
            </a:r>
          </a:p>
        </p:txBody>
      </p:sp>
      <p:cxnSp>
        <p:nvCxnSpPr>
          <p:cNvPr id="17439" name="AutoShape 34"/>
          <p:cNvCxnSpPr>
            <a:cxnSpLocks noChangeShapeType="1"/>
            <a:stCxn id="17432" idx="4"/>
            <a:endCxn id="17438" idx="0"/>
          </p:cNvCxnSpPr>
          <p:nvPr/>
        </p:nvCxnSpPr>
        <p:spPr bwMode="auto">
          <a:xfrm flipH="1">
            <a:off x="5397500" y="5432425"/>
            <a:ext cx="392113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35"/>
          <p:cNvCxnSpPr>
            <a:cxnSpLocks noChangeShapeType="1"/>
            <a:stCxn id="17432" idx="4"/>
            <a:endCxn id="17437" idx="0"/>
          </p:cNvCxnSpPr>
          <p:nvPr/>
        </p:nvCxnSpPr>
        <p:spPr bwMode="auto">
          <a:xfrm>
            <a:off x="5789613" y="5432425"/>
            <a:ext cx="447675" cy="107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1" name="Oval 36"/>
          <p:cNvSpPr>
            <a:spLocks noChangeArrowheads="1"/>
          </p:cNvSpPr>
          <p:nvPr/>
        </p:nvSpPr>
        <p:spPr bwMode="auto">
          <a:xfrm>
            <a:off x="5553075" y="3394075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(8,N)</a:t>
            </a:r>
          </a:p>
        </p:txBody>
      </p:sp>
      <p:sp>
        <p:nvSpPr>
          <p:cNvPr id="17442" name="Oval 37"/>
          <p:cNvSpPr>
            <a:spLocks noChangeArrowheads="1"/>
          </p:cNvSpPr>
          <p:nvPr/>
        </p:nvSpPr>
        <p:spPr bwMode="auto">
          <a:xfrm>
            <a:off x="5661025" y="4225925"/>
            <a:ext cx="7397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(7,P)</a:t>
            </a:r>
          </a:p>
        </p:txBody>
      </p:sp>
      <p:cxnSp>
        <p:nvCxnSpPr>
          <p:cNvPr id="17443" name="AutoShape 38"/>
          <p:cNvCxnSpPr>
            <a:cxnSpLocks noChangeShapeType="1"/>
            <a:stCxn id="17441" idx="4"/>
            <a:endCxn id="17442" idx="0"/>
          </p:cNvCxnSpPr>
          <p:nvPr/>
        </p:nvCxnSpPr>
        <p:spPr bwMode="auto">
          <a:xfrm>
            <a:off x="5929313" y="3797300"/>
            <a:ext cx="101600" cy="4286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AutoShape 39"/>
          <p:cNvCxnSpPr>
            <a:cxnSpLocks noChangeShapeType="1"/>
            <a:stCxn id="17418" idx="4"/>
            <a:endCxn id="17441" idx="0"/>
          </p:cNvCxnSpPr>
          <p:nvPr/>
        </p:nvCxnSpPr>
        <p:spPr bwMode="auto">
          <a:xfrm>
            <a:off x="5162550" y="3200400"/>
            <a:ext cx="766763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5" name="Oval 40"/>
          <p:cNvSpPr>
            <a:spLocks noChangeArrowheads="1"/>
          </p:cNvSpPr>
          <p:nvPr/>
        </p:nvSpPr>
        <p:spPr bwMode="auto">
          <a:xfrm>
            <a:off x="7086600" y="3403600"/>
            <a:ext cx="849313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(36,L)</a:t>
            </a:r>
          </a:p>
        </p:txBody>
      </p:sp>
      <p:sp>
        <p:nvSpPr>
          <p:cNvPr id="17446" name="Oval 41"/>
          <p:cNvSpPr>
            <a:spLocks noChangeArrowheads="1"/>
          </p:cNvSpPr>
          <p:nvPr/>
        </p:nvSpPr>
        <p:spPr bwMode="auto">
          <a:xfrm>
            <a:off x="6499225" y="4203700"/>
            <a:ext cx="892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(10,U)</a:t>
            </a:r>
          </a:p>
        </p:txBody>
      </p:sp>
      <p:cxnSp>
        <p:nvCxnSpPr>
          <p:cNvPr id="17447" name="AutoShape 42"/>
          <p:cNvCxnSpPr>
            <a:cxnSpLocks noChangeShapeType="1"/>
            <a:stCxn id="17441" idx="4"/>
            <a:endCxn id="17446" idx="0"/>
          </p:cNvCxnSpPr>
          <p:nvPr/>
        </p:nvCxnSpPr>
        <p:spPr bwMode="auto">
          <a:xfrm>
            <a:off x="5929313" y="3797300"/>
            <a:ext cx="1016000" cy="406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43"/>
          <p:cNvCxnSpPr>
            <a:cxnSpLocks noChangeShapeType="1"/>
            <a:stCxn id="17415" idx="4"/>
            <a:endCxn id="17445" idx="0"/>
          </p:cNvCxnSpPr>
          <p:nvPr/>
        </p:nvCxnSpPr>
        <p:spPr bwMode="auto">
          <a:xfrm flipH="1">
            <a:off x="7512050" y="3222625"/>
            <a:ext cx="546100" cy="180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9" name="Oval 44"/>
          <p:cNvSpPr>
            <a:spLocks noChangeArrowheads="1"/>
          </p:cNvSpPr>
          <p:nvPr/>
        </p:nvSpPr>
        <p:spPr bwMode="auto">
          <a:xfrm>
            <a:off x="8001000" y="3425825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(40,X)</a:t>
            </a:r>
          </a:p>
        </p:txBody>
      </p:sp>
      <p:cxnSp>
        <p:nvCxnSpPr>
          <p:cNvPr id="17450" name="AutoShape 45"/>
          <p:cNvCxnSpPr>
            <a:cxnSpLocks noChangeShapeType="1"/>
            <a:stCxn id="17415" idx="4"/>
            <a:endCxn id="17449" idx="0"/>
          </p:cNvCxnSpPr>
          <p:nvPr/>
        </p:nvCxnSpPr>
        <p:spPr bwMode="auto">
          <a:xfrm>
            <a:off x="8058150" y="3222625"/>
            <a:ext cx="381000" cy="203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1" name="Text Box 47"/>
          <p:cNvSpPr txBox="1">
            <a:spLocks noChangeArrowheads="1"/>
          </p:cNvSpPr>
          <p:nvPr/>
        </p:nvSpPr>
        <p:spPr bwMode="auto">
          <a:xfrm>
            <a:off x="3124200" y="1524000"/>
            <a:ext cx="19970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note that two keys of equal value may be well-separated</a:t>
            </a:r>
          </a:p>
        </p:txBody>
      </p:sp>
      <p:sp>
        <p:nvSpPr>
          <p:cNvPr id="17452" name="Line 48"/>
          <p:cNvSpPr>
            <a:spLocks noChangeShapeType="1"/>
          </p:cNvSpPr>
          <p:nvPr/>
        </p:nvSpPr>
        <p:spPr bwMode="auto">
          <a:xfrm flipV="1">
            <a:off x="4054475" y="2209800"/>
            <a:ext cx="1050925" cy="38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3" name="Line 49"/>
          <p:cNvSpPr>
            <a:spLocks noChangeShapeType="1"/>
          </p:cNvSpPr>
          <p:nvPr/>
        </p:nvSpPr>
        <p:spPr bwMode="auto">
          <a:xfrm>
            <a:off x="3902075" y="2247900"/>
            <a:ext cx="2057400" cy="2438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4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5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6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7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8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9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0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1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2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3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4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5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6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7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8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9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0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1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2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3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7474" name="AutoShape 70"/>
          <p:cNvCxnSpPr>
            <a:cxnSpLocks noChangeShapeType="1"/>
            <a:stCxn id="17427" idx="4"/>
            <a:endCxn id="17454" idx="0"/>
          </p:cNvCxnSpPr>
          <p:nvPr/>
        </p:nvCxnSpPr>
        <p:spPr bwMode="auto">
          <a:xfrm flipH="1">
            <a:off x="4191000" y="4594225"/>
            <a:ext cx="147638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71"/>
          <p:cNvCxnSpPr>
            <a:cxnSpLocks noChangeShapeType="1"/>
            <a:stCxn id="17427" idx="4"/>
            <a:endCxn id="17461" idx="0"/>
          </p:cNvCxnSpPr>
          <p:nvPr/>
        </p:nvCxnSpPr>
        <p:spPr bwMode="auto">
          <a:xfrm>
            <a:off x="4338638" y="4594225"/>
            <a:ext cx="157162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72"/>
          <p:cNvCxnSpPr>
            <a:cxnSpLocks noChangeShapeType="1"/>
            <a:stCxn id="17433" idx="4"/>
            <a:endCxn id="17457" idx="0"/>
          </p:cNvCxnSpPr>
          <p:nvPr/>
        </p:nvCxnSpPr>
        <p:spPr bwMode="auto">
          <a:xfrm flipH="1">
            <a:off x="4495800" y="5426075"/>
            <a:ext cx="165100" cy="2127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AutoShape 73"/>
          <p:cNvCxnSpPr>
            <a:cxnSpLocks noChangeShapeType="1"/>
            <a:stCxn id="17433" idx="4"/>
            <a:endCxn id="17458" idx="0"/>
          </p:cNvCxnSpPr>
          <p:nvPr/>
        </p:nvCxnSpPr>
        <p:spPr bwMode="auto">
          <a:xfrm>
            <a:off x="4660900" y="5426075"/>
            <a:ext cx="139700" cy="2127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AutoShape 74"/>
          <p:cNvCxnSpPr>
            <a:cxnSpLocks noChangeShapeType="1"/>
            <a:stCxn id="17460" idx="0"/>
            <a:endCxn id="17417" idx="4"/>
          </p:cNvCxnSpPr>
          <p:nvPr/>
        </p:nvCxnSpPr>
        <p:spPr bwMode="auto">
          <a:xfrm flipH="1" flipV="1">
            <a:off x="6135688" y="3070225"/>
            <a:ext cx="265112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AutoShape 75"/>
          <p:cNvCxnSpPr>
            <a:cxnSpLocks noChangeShapeType="1"/>
            <a:stCxn id="17416" idx="4"/>
            <a:endCxn id="17468" idx="0"/>
          </p:cNvCxnSpPr>
          <p:nvPr/>
        </p:nvCxnSpPr>
        <p:spPr bwMode="auto">
          <a:xfrm flipH="1">
            <a:off x="6629400" y="3222625"/>
            <a:ext cx="4619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AutoShape 76"/>
          <p:cNvCxnSpPr>
            <a:cxnSpLocks noChangeShapeType="1"/>
            <a:stCxn id="17416" idx="4"/>
            <a:endCxn id="17469" idx="0"/>
          </p:cNvCxnSpPr>
          <p:nvPr/>
        </p:nvCxnSpPr>
        <p:spPr bwMode="auto">
          <a:xfrm flipH="1">
            <a:off x="6934200" y="3222625"/>
            <a:ext cx="157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AutoShape 77"/>
          <p:cNvCxnSpPr>
            <a:cxnSpLocks noChangeShapeType="1"/>
            <a:stCxn id="17445" idx="4"/>
            <a:endCxn id="17470" idx="0"/>
          </p:cNvCxnSpPr>
          <p:nvPr/>
        </p:nvCxnSpPr>
        <p:spPr bwMode="auto">
          <a:xfrm flipH="1">
            <a:off x="7391400" y="3806825"/>
            <a:ext cx="120650" cy="155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2" name="AutoShape 78"/>
          <p:cNvCxnSpPr>
            <a:cxnSpLocks noChangeShapeType="1"/>
            <a:stCxn id="17445" idx="4"/>
            <a:endCxn id="17471" idx="0"/>
          </p:cNvCxnSpPr>
          <p:nvPr/>
        </p:nvCxnSpPr>
        <p:spPr bwMode="auto">
          <a:xfrm>
            <a:off x="7512050" y="3806825"/>
            <a:ext cx="184150" cy="155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AutoShape 79"/>
          <p:cNvCxnSpPr>
            <a:cxnSpLocks noChangeShapeType="1"/>
            <a:stCxn id="17449" idx="4"/>
            <a:endCxn id="17472" idx="0"/>
          </p:cNvCxnSpPr>
          <p:nvPr/>
        </p:nvCxnSpPr>
        <p:spPr bwMode="auto">
          <a:xfrm flipH="1">
            <a:off x="8305800" y="3829050"/>
            <a:ext cx="133350" cy="133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AutoShape 80"/>
          <p:cNvCxnSpPr>
            <a:cxnSpLocks noChangeShapeType="1"/>
            <a:stCxn id="17449" idx="4"/>
            <a:endCxn id="17473" idx="0"/>
          </p:cNvCxnSpPr>
          <p:nvPr/>
        </p:nvCxnSpPr>
        <p:spPr bwMode="auto">
          <a:xfrm>
            <a:off x="8439150" y="3829050"/>
            <a:ext cx="171450" cy="133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AutoShape 81"/>
          <p:cNvCxnSpPr>
            <a:cxnSpLocks noChangeShapeType="1"/>
            <a:stCxn id="17453" idx="1"/>
            <a:endCxn id="17453" idx="1"/>
          </p:cNvCxnSpPr>
          <p:nvPr/>
        </p:nvCxnSpPr>
        <p:spPr bwMode="auto">
          <a:xfrm>
            <a:off x="5959475" y="4700588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AutoShape 82"/>
          <p:cNvCxnSpPr>
            <a:cxnSpLocks noChangeShapeType="1"/>
            <a:stCxn id="17446" idx="4"/>
            <a:endCxn id="17466" idx="0"/>
          </p:cNvCxnSpPr>
          <p:nvPr/>
        </p:nvCxnSpPr>
        <p:spPr bwMode="auto">
          <a:xfrm flipH="1">
            <a:off x="6781800" y="4606925"/>
            <a:ext cx="163513" cy="1174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AutoShape 83"/>
          <p:cNvCxnSpPr>
            <a:cxnSpLocks noChangeShapeType="1"/>
            <a:stCxn id="17442" idx="4"/>
            <a:endCxn id="17456" idx="0"/>
          </p:cNvCxnSpPr>
          <p:nvPr/>
        </p:nvCxnSpPr>
        <p:spPr bwMode="auto">
          <a:xfrm>
            <a:off x="6030913" y="4629150"/>
            <a:ext cx="217487" cy="952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8" name="AutoShape 84"/>
          <p:cNvCxnSpPr>
            <a:cxnSpLocks noChangeShapeType="1"/>
            <a:stCxn id="17442" idx="4"/>
            <a:endCxn id="17455" idx="0"/>
          </p:cNvCxnSpPr>
          <p:nvPr/>
        </p:nvCxnSpPr>
        <p:spPr bwMode="auto">
          <a:xfrm flipH="1">
            <a:off x="5867400" y="4629150"/>
            <a:ext cx="163513" cy="952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9" name="AutoShape 85"/>
          <p:cNvCxnSpPr>
            <a:cxnSpLocks noChangeShapeType="1"/>
            <a:stCxn id="17438" idx="4"/>
            <a:endCxn id="17462" idx="0"/>
          </p:cNvCxnSpPr>
          <p:nvPr/>
        </p:nvCxnSpPr>
        <p:spPr bwMode="auto">
          <a:xfrm flipH="1">
            <a:off x="5257800" y="5965825"/>
            <a:ext cx="139700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0" name="AutoShape 86"/>
          <p:cNvCxnSpPr>
            <a:cxnSpLocks noChangeShapeType="1"/>
            <a:stCxn id="17438" idx="4"/>
            <a:endCxn id="17463" idx="0"/>
          </p:cNvCxnSpPr>
          <p:nvPr/>
        </p:nvCxnSpPr>
        <p:spPr bwMode="auto">
          <a:xfrm>
            <a:off x="5397500" y="5965825"/>
            <a:ext cx="165100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AutoShape 87"/>
          <p:cNvCxnSpPr>
            <a:cxnSpLocks noChangeShapeType="1"/>
            <a:stCxn id="17437" idx="4"/>
            <a:endCxn id="17464" idx="0"/>
          </p:cNvCxnSpPr>
          <p:nvPr/>
        </p:nvCxnSpPr>
        <p:spPr bwMode="auto">
          <a:xfrm flipH="1">
            <a:off x="6096000" y="5943600"/>
            <a:ext cx="1412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2" name="AutoShape 88"/>
          <p:cNvCxnSpPr>
            <a:cxnSpLocks noChangeShapeType="1"/>
            <a:stCxn id="17437" idx="4"/>
            <a:endCxn id="17465" idx="0"/>
          </p:cNvCxnSpPr>
          <p:nvPr/>
        </p:nvCxnSpPr>
        <p:spPr bwMode="auto">
          <a:xfrm>
            <a:off x="6237288" y="5943600"/>
            <a:ext cx="1635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3" name="AutoShape 89"/>
          <p:cNvCxnSpPr>
            <a:cxnSpLocks noChangeShapeType="1"/>
            <a:stCxn id="17417" idx="4"/>
            <a:endCxn id="17459" idx="0"/>
          </p:cNvCxnSpPr>
          <p:nvPr/>
        </p:nvCxnSpPr>
        <p:spPr bwMode="auto">
          <a:xfrm>
            <a:off x="6135688" y="3070225"/>
            <a:ext cx="36512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AutoShape 90"/>
          <p:cNvCxnSpPr>
            <a:cxnSpLocks noChangeShapeType="1"/>
            <a:stCxn id="17446" idx="4"/>
            <a:endCxn id="17467" idx="0"/>
          </p:cNvCxnSpPr>
          <p:nvPr/>
        </p:nvCxnSpPr>
        <p:spPr bwMode="auto">
          <a:xfrm>
            <a:off x="6945313" y="4606925"/>
            <a:ext cx="217487" cy="1174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943600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Slide by Matt Dickerson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FEE7DB-BB74-384A-B9E7-EEE729DCF625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>
                <a:ea typeface="+mj-ea"/>
                <a:cs typeface="+mj-cs"/>
              </a:rPr>
              <a:t>Searching in a Splay Tree: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Starts the Same as in a BST</a:t>
            </a:r>
          </a:p>
        </p:txBody>
      </p:sp>
      <p:sp>
        <p:nvSpPr>
          <p:cNvPr id="18436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3713163" cy="3048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Search proceeds down the tree to found item or an external node.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Search for time with key 11.</a:t>
            </a:r>
          </a:p>
        </p:txBody>
      </p:sp>
      <p:grpSp>
        <p:nvGrpSpPr>
          <p:cNvPr id="18437" name="Group 1040"/>
          <p:cNvGrpSpPr>
            <a:grpSpLocks/>
          </p:cNvGrpSpPr>
          <p:nvPr/>
        </p:nvGrpSpPr>
        <p:grpSpPr bwMode="auto">
          <a:xfrm>
            <a:off x="4114800" y="1371600"/>
            <a:ext cx="4914900" cy="4953000"/>
            <a:chOff x="2496" y="816"/>
            <a:chExt cx="3096" cy="3120"/>
          </a:xfrm>
        </p:grpSpPr>
        <p:sp>
          <p:nvSpPr>
            <p:cNvPr id="18447" name="Oval 1041"/>
            <p:cNvSpPr>
              <a:spLocks noChangeArrowheads="1"/>
            </p:cNvSpPr>
            <p:nvPr/>
          </p:nvSpPr>
          <p:spPr bwMode="auto">
            <a:xfrm>
              <a:off x="3825" y="816"/>
              <a:ext cx="543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(20,Z)</a:t>
              </a:r>
            </a:p>
          </p:txBody>
        </p:sp>
        <p:sp>
          <p:nvSpPr>
            <p:cNvPr id="18448" name="Oval 1042"/>
            <p:cNvSpPr>
              <a:spLocks noChangeArrowheads="1"/>
            </p:cNvSpPr>
            <p:nvPr/>
          </p:nvSpPr>
          <p:spPr bwMode="auto">
            <a:xfrm>
              <a:off x="4800" y="17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(37,P)</a:t>
              </a:r>
            </a:p>
          </p:txBody>
        </p:sp>
        <p:sp>
          <p:nvSpPr>
            <p:cNvPr id="18449" name="Oval 1043"/>
            <p:cNvSpPr>
              <a:spLocks noChangeArrowheads="1"/>
            </p:cNvSpPr>
            <p:nvPr/>
          </p:nvSpPr>
          <p:spPr bwMode="auto">
            <a:xfrm>
              <a:off x="4182" y="1776"/>
              <a:ext cx="57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(21,O)</a:t>
              </a:r>
            </a:p>
          </p:txBody>
        </p:sp>
        <p:sp>
          <p:nvSpPr>
            <p:cNvPr id="18450" name="Oval 1044"/>
            <p:cNvSpPr>
              <a:spLocks noChangeArrowheads="1"/>
            </p:cNvSpPr>
            <p:nvPr/>
          </p:nvSpPr>
          <p:spPr bwMode="auto">
            <a:xfrm>
              <a:off x="3601" y="1680"/>
              <a:ext cx="52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(14,J)</a:t>
              </a:r>
            </a:p>
          </p:txBody>
        </p:sp>
        <p:sp>
          <p:nvSpPr>
            <p:cNvPr id="18451" name="Oval 1045"/>
            <p:cNvSpPr>
              <a:spLocks noChangeArrowheads="1"/>
            </p:cNvSpPr>
            <p:nvPr/>
          </p:nvSpPr>
          <p:spPr bwMode="auto">
            <a:xfrm>
              <a:off x="3024" y="1762"/>
              <a:ext cx="45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(7,T)</a:t>
              </a:r>
            </a:p>
          </p:txBody>
        </p:sp>
        <p:sp>
          <p:nvSpPr>
            <p:cNvPr id="18452" name="Oval 1046"/>
            <p:cNvSpPr>
              <a:spLocks noChangeArrowheads="1"/>
            </p:cNvSpPr>
            <p:nvPr/>
          </p:nvSpPr>
          <p:spPr bwMode="auto">
            <a:xfrm>
              <a:off x="4464" y="1276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(35,R)</a:t>
              </a:r>
            </a:p>
          </p:txBody>
        </p:sp>
        <p:sp>
          <p:nvSpPr>
            <p:cNvPr id="18453" name="Oval 1047"/>
            <p:cNvSpPr>
              <a:spLocks noChangeArrowheads="1"/>
            </p:cNvSpPr>
            <p:nvPr/>
          </p:nvSpPr>
          <p:spPr bwMode="auto">
            <a:xfrm>
              <a:off x="3264" y="12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(10,A)</a:t>
              </a:r>
            </a:p>
          </p:txBody>
        </p:sp>
        <p:cxnSp>
          <p:nvCxnSpPr>
            <p:cNvPr id="18454" name="AutoShape 1048"/>
            <p:cNvCxnSpPr>
              <a:cxnSpLocks noChangeShapeType="1"/>
              <a:stCxn id="18447" idx="4"/>
              <a:endCxn id="18453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049"/>
            <p:cNvCxnSpPr>
              <a:cxnSpLocks noChangeShapeType="1"/>
              <a:stCxn id="18447" idx="4"/>
              <a:endCxn id="18452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050"/>
            <p:cNvCxnSpPr>
              <a:cxnSpLocks noChangeShapeType="1"/>
              <a:stCxn id="18453" idx="4"/>
              <a:endCxn id="18451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051"/>
            <p:cNvCxnSpPr>
              <a:cxnSpLocks noChangeShapeType="1"/>
              <a:stCxn id="18453" idx="4"/>
              <a:endCxn id="18450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052"/>
            <p:cNvCxnSpPr>
              <a:cxnSpLocks noChangeShapeType="1"/>
              <a:stCxn id="18452" idx="4"/>
              <a:endCxn id="18449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1053"/>
            <p:cNvCxnSpPr>
              <a:cxnSpLocks noChangeShapeType="1"/>
              <a:stCxn id="18452" idx="4"/>
              <a:endCxn id="18448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Oval 1054"/>
            <p:cNvSpPr>
              <a:spLocks noChangeArrowheads="1"/>
            </p:cNvSpPr>
            <p:nvPr/>
          </p:nvSpPr>
          <p:spPr bwMode="auto">
            <a:xfrm>
              <a:off x="2496" y="2640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(1,C)</a:t>
              </a:r>
            </a:p>
          </p:txBody>
        </p:sp>
        <p:sp>
          <p:nvSpPr>
            <p:cNvPr id="18461" name="Oval 1055"/>
            <p:cNvSpPr>
              <a:spLocks noChangeArrowheads="1"/>
            </p:cNvSpPr>
            <p:nvPr/>
          </p:nvSpPr>
          <p:spPr bwMode="auto">
            <a:xfrm>
              <a:off x="2761" y="2137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(1,Q)</a:t>
              </a:r>
            </a:p>
          </p:txBody>
        </p:sp>
        <p:cxnSp>
          <p:nvCxnSpPr>
            <p:cNvPr id="18462" name="AutoShape 1056"/>
            <p:cNvCxnSpPr>
              <a:cxnSpLocks noChangeShapeType="1"/>
              <a:stCxn id="18461" idx="4"/>
              <a:endCxn id="18460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AutoShape 1057"/>
            <p:cNvCxnSpPr>
              <a:cxnSpLocks noChangeShapeType="1"/>
              <a:stCxn id="18461" idx="4"/>
              <a:endCxn id="18467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AutoShape 1058"/>
            <p:cNvCxnSpPr>
              <a:cxnSpLocks noChangeShapeType="1"/>
              <a:stCxn id="18451" idx="4"/>
              <a:endCxn id="18461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5" name="Oval 1059"/>
            <p:cNvSpPr>
              <a:spLocks noChangeArrowheads="1"/>
            </p:cNvSpPr>
            <p:nvPr/>
          </p:nvSpPr>
          <p:spPr bwMode="auto">
            <a:xfrm>
              <a:off x="3406" y="3168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(5,G)</a:t>
              </a:r>
            </a:p>
          </p:txBody>
        </p:sp>
        <p:sp>
          <p:nvSpPr>
            <p:cNvPr id="18466" name="Oval 1060"/>
            <p:cNvSpPr>
              <a:spLocks noChangeArrowheads="1"/>
            </p:cNvSpPr>
            <p:nvPr/>
          </p:nvSpPr>
          <p:spPr bwMode="auto">
            <a:xfrm>
              <a:off x="2699" y="316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(2,R)</a:t>
              </a:r>
            </a:p>
          </p:txBody>
        </p:sp>
        <p:sp>
          <p:nvSpPr>
            <p:cNvPr id="18467" name="Oval 1061"/>
            <p:cNvSpPr>
              <a:spLocks noChangeArrowheads="1"/>
            </p:cNvSpPr>
            <p:nvPr/>
          </p:nvSpPr>
          <p:spPr bwMode="auto">
            <a:xfrm>
              <a:off x="3035" y="265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(5,H)</a:t>
              </a:r>
            </a:p>
          </p:txBody>
        </p:sp>
        <p:cxnSp>
          <p:nvCxnSpPr>
            <p:cNvPr id="18468" name="AutoShape 1062"/>
            <p:cNvCxnSpPr>
              <a:cxnSpLocks noChangeShapeType="1"/>
              <a:stCxn id="18467" idx="4"/>
              <a:endCxn id="18466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AutoShape 1063"/>
            <p:cNvCxnSpPr>
              <a:cxnSpLocks noChangeShapeType="1"/>
              <a:stCxn id="18467" idx="4"/>
              <a:endCxn id="18465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0" name="Oval 1064"/>
            <p:cNvSpPr>
              <a:spLocks noChangeArrowheads="1"/>
            </p:cNvSpPr>
            <p:nvPr/>
          </p:nvSpPr>
          <p:spPr bwMode="auto">
            <a:xfrm>
              <a:off x="3696" y="3490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(6,Y)</a:t>
              </a:r>
            </a:p>
          </p:txBody>
        </p:sp>
        <p:sp>
          <p:nvSpPr>
            <p:cNvPr id="18471" name="Oval 1065"/>
            <p:cNvSpPr>
              <a:spLocks noChangeArrowheads="1"/>
            </p:cNvSpPr>
            <p:nvPr/>
          </p:nvSpPr>
          <p:spPr bwMode="auto">
            <a:xfrm>
              <a:off x="3198" y="3504"/>
              <a:ext cx="40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(5,I)</a:t>
              </a:r>
            </a:p>
          </p:txBody>
        </p:sp>
        <p:cxnSp>
          <p:nvCxnSpPr>
            <p:cNvPr id="18472" name="AutoShape 1066"/>
            <p:cNvCxnSpPr>
              <a:cxnSpLocks noChangeShapeType="1"/>
              <a:stCxn id="18465" idx="4"/>
              <a:endCxn id="18471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1067"/>
            <p:cNvCxnSpPr>
              <a:cxnSpLocks noChangeShapeType="1"/>
              <a:stCxn id="18465" idx="4"/>
              <a:endCxn id="18470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4" name="Oval 1068"/>
            <p:cNvSpPr>
              <a:spLocks noChangeArrowheads="1"/>
            </p:cNvSpPr>
            <p:nvPr/>
          </p:nvSpPr>
          <p:spPr bwMode="auto">
            <a:xfrm>
              <a:off x="3498" y="2138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(8,N)</a:t>
              </a:r>
            </a:p>
          </p:txBody>
        </p:sp>
        <p:sp>
          <p:nvSpPr>
            <p:cNvPr id="18475" name="Oval 1069"/>
            <p:cNvSpPr>
              <a:spLocks noChangeArrowheads="1"/>
            </p:cNvSpPr>
            <p:nvPr/>
          </p:nvSpPr>
          <p:spPr bwMode="auto">
            <a:xfrm>
              <a:off x="3566" y="2662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(7,P)</a:t>
              </a:r>
            </a:p>
          </p:txBody>
        </p:sp>
        <p:cxnSp>
          <p:nvCxnSpPr>
            <p:cNvPr id="18476" name="AutoShape 1070"/>
            <p:cNvCxnSpPr>
              <a:cxnSpLocks noChangeShapeType="1"/>
              <a:stCxn id="18474" idx="4"/>
              <a:endCxn id="18475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1071"/>
            <p:cNvCxnSpPr>
              <a:cxnSpLocks noChangeShapeType="1"/>
              <a:stCxn id="18451" idx="4"/>
              <a:endCxn id="18474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8" name="Oval 1072"/>
            <p:cNvSpPr>
              <a:spLocks noChangeArrowheads="1"/>
            </p:cNvSpPr>
            <p:nvPr/>
          </p:nvSpPr>
          <p:spPr bwMode="auto">
            <a:xfrm>
              <a:off x="4464" y="2144"/>
              <a:ext cx="53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(36,L)</a:t>
              </a:r>
            </a:p>
          </p:txBody>
        </p:sp>
        <p:sp>
          <p:nvSpPr>
            <p:cNvPr id="18479" name="Oval 1073"/>
            <p:cNvSpPr>
              <a:spLocks noChangeArrowheads="1"/>
            </p:cNvSpPr>
            <p:nvPr/>
          </p:nvSpPr>
          <p:spPr bwMode="auto">
            <a:xfrm>
              <a:off x="4094" y="2648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(10,U)</a:t>
              </a:r>
            </a:p>
          </p:txBody>
        </p:sp>
        <p:cxnSp>
          <p:nvCxnSpPr>
            <p:cNvPr id="18480" name="AutoShape 1074"/>
            <p:cNvCxnSpPr>
              <a:cxnSpLocks noChangeShapeType="1"/>
              <a:stCxn id="18474" idx="4"/>
              <a:endCxn id="18479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AutoShape 1075"/>
            <p:cNvCxnSpPr>
              <a:cxnSpLocks noChangeShapeType="1"/>
              <a:stCxn id="18448" idx="4"/>
              <a:endCxn id="18478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2" name="Oval 1076"/>
            <p:cNvSpPr>
              <a:spLocks noChangeArrowheads="1"/>
            </p:cNvSpPr>
            <p:nvPr/>
          </p:nvSpPr>
          <p:spPr bwMode="auto">
            <a:xfrm>
              <a:off x="5040" y="2158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(40,X)</a:t>
              </a:r>
            </a:p>
          </p:txBody>
        </p:sp>
        <p:cxnSp>
          <p:nvCxnSpPr>
            <p:cNvPr id="18483" name="AutoShape 1077"/>
            <p:cNvCxnSpPr>
              <a:cxnSpLocks noChangeShapeType="1"/>
              <a:stCxn id="18448" idx="4"/>
              <a:endCxn id="18482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4" name="Rectangle 1078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5" name="Rectangle 1079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6" name="Rectangle 1080"/>
            <p:cNvSpPr>
              <a:spLocks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7" name="Rectangle 1081"/>
            <p:cNvSpPr>
              <a:spLocks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8" name="Rectangle 1082"/>
            <p:cNvSpPr>
              <a:spLocks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9" name="Rectangle 1083"/>
            <p:cNvSpPr>
              <a:spLocks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0" name="Rectangle 1084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1" name="Rectangle 1085"/>
            <p:cNvSpPr>
              <a:spLocks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2" name="Rectangle 1086"/>
            <p:cNvSpPr>
              <a:spLocks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3" name="Rectangle 1087"/>
            <p:cNvSpPr>
              <a:spLocks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4" name="Rectangle 1088"/>
            <p:cNvSpPr>
              <a:spLocks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5" name="Rectangle 1089"/>
            <p:cNvSpPr>
              <a:spLocks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6" name="Rectangle 1090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7" name="Rectangle 1091"/>
            <p:cNvSpPr>
              <a:spLocks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8" name="Rectangle 1092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9" name="Rectangle 1093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0" name="Rectangle 1094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1" name="Rectangle 1095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2" name="Rectangle 1096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3" name="Rectangle 1097"/>
            <p:cNvSpPr>
              <a:spLocks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8504" name="AutoShape 1098"/>
            <p:cNvCxnSpPr>
              <a:cxnSpLocks noChangeShapeType="1"/>
              <a:stCxn id="18460" idx="4"/>
              <a:endCxn id="18484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5" name="AutoShape 1099"/>
            <p:cNvCxnSpPr>
              <a:cxnSpLocks noChangeShapeType="1"/>
              <a:stCxn id="18460" idx="4"/>
              <a:endCxn id="18491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6" name="AutoShape 1100"/>
            <p:cNvCxnSpPr>
              <a:cxnSpLocks noChangeShapeType="1"/>
              <a:stCxn id="18466" idx="4"/>
              <a:endCxn id="18487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7" name="AutoShape 1101"/>
            <p:cNvCxnSpPr>
              <a:cxnSpLocks noChangeShapeType="1"/>
              <a:stCxn id="18466" idx="4"/>
              <a:endCxn id="18488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8" name="AutoShape 1102"/>
            <p:cNvCxnSpPr>
              <a:cxnSpLocks noChangeShapeType="1"/>
              <a:stCxn id="18490" idx="0"/>
              <a:endCxn id="18450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9" name="AutoShape 1103"/>
            <p:cNvCxnSpPr>
              <a:cxnSpLocks noChangeShapeType="1"/>
              <a:stCxn id="18449" idx="4"/>
              <a:endCxn id="18498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0" name="AutoShape 1104"/>
            <p:cNvCxnSpPr>
              <a:cxnSpLocks noChangeShapeType="1"/>
              <a:stCxn id="18449" idx="4"/>
              <a:endCxn id="18499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1" name="AutoShape 1105"/>
            <p:cNvCxnSpPr>
              <a:cxnSpLocks noChangeShapeType="1"/>
              <a:stCxn id="18478" idx="4"/>
              <a:endCxn id="18500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2" name="AutoShape 1106"/>
            <p:cNvCxnSpPr>
              <a:cxnSpLocks noChangeShapeType="1"/>
              <a:stCxn id="18478" idx="4"/>
              <a:endCxn id="18501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AutoShape 1107"/>
            <p:cNvCxnSpPr>
              <a:cxnSpLocks noChangeShapeType="1"/>
              <a:stCxn id="18482" idx="4"/>
              <a:endCxn id="18502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AutoShape 1108"/>
            <p:cNvCxnSpPr>
              <a:cxnSpLocks noChangeShapeType="1"/>
              <a:stCxn id="18482" idx="4"/>
              <a:endCxn id="18503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AutoShape 1109"/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6" name="AutoShape 1110"/>
            <p:cNvCxnSpPr>
              <a:cxnSpLocks noChangeShapeType="1"/>
              <a:stCxn id="18479" idx="4"/>
              <a:endCxn id="18496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7" name="AutoShape 1111"/>
            <p:cNvCxnSpPr>
              <a:cxnSpLocks noChangeShapeType="1"/>
              <a:stCxn id="18475" idx="4"/>
              <a:endCxn id="18486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8" name="AutoShape 1112"/>
            <p:cNvCxnSpPr>
              <a:cxnSpLocks noChangeShapeType="1"/>
              <a:stCxn id="18475" idx="4"/>
              <a:endCxn id="18485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9" name="AutoShape 1113"/>
            <p:cNvCxnSpPr>
              <a:cxnSpLocks noChangeShapeType="1"/>
              <a:stCxn id="18471" idx="4"/>
              <a:endCxn id="18492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0" name="AutoShape 1114"/>
            <p:cNvCxnSpPr>
              <a:cxnSpLocks noChangeShapeType="1"/>
              <a:stCxn id="18471" idx="4"/>
              <a:endCxn id="18493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AutoShape 1115"/>
            <p:cNvCxnSpPr>
              <a:cxnSpLocks noChangeShapeType="1"/>
              <a:stCxn id="18470" idx="4"/>
              <a:endCxn id="18494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AutoShape 1116"/>
            <p:cNvCxnSpPr>
              <a:cxnSpLocks noChangeShapeType="1"/>
              <a:stCxn id="18470" idx="4"/>
              <a:endCxn id="18495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AutoShape 1117"/>
            <p:cNvCxnSpPr>
              <a:cxnSpLocks noChangeShapeType="1"/>
              <a:stCxn id="18450" idx="4"/>
              <a:endCxn id="18489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4" name="AutoShape 1118"/>
            <p:cNvCxnSpPr>
              <a:cxnSpLocks noChangeShapeType="1"/>
              <a:stCxn id="18479" idx="4"/>
              <a:endCxn id="18497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19"/>
          <p:cNvGrpSpPr>
            <a:grpSpLocks/>
          </p:cNvGrpSpPr>
          <p:nvPr/>
        </p:nvGrpSpPr>
        <p:grpSpPr bwMode="auto">
          <a:xfrm>
            <a:off x="4965700" y="1714500"/>
            <a:ext cx="4140200" cy="2678113"/>
            <a:chOff x="3128" y="1080"/>
            <a:chExt cx="2608" cy="1687"/>
          </a:xfrm>
        </p:grpSpPr>
        <p:sp>
          <p:nvSpPr>
            <p:cNvPr id="18445" name="AutoShape 1120"/>
            <p:cNvSpPr>
              <a:spLocks noChangeArrowheads="1"/>
            </p:cNvSpPr>
            <p:nvPr/>
          </p:nvSpPr>
          <p:spPr bwMode="auto">
            <a:xfrm rot="2986040">
              <a:off x="3536" y="672"/>
              <a:ext cx="144" cy="960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6" name="Freeform 1121"/>
            <p:cNvSpPr>
              <a:spLocks/>
            </p:cNvSpPr>
            <p:nvPr/>
          </p:nvSpPr>
          <p:spPr bwMode="auto">
            <a:xfrm>
              <a:off x="4204" y="1205"/>
              <a:ext cx="1532" cy="1562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22"/>
          <p:cNvGrpSpPr>
            <a:grpSpLocks/>
          </p:cNvGrpSpPr>
          <p:nvPr/>
        </p:nvGrpSpPr>
        <p:grpSpPr bwMode="auto">
          <a:xfrm>
            <a:off x="6000750" y="2890838"/>
            <a:ext cx="701675" cy="733425"/>
            <a:chOff x="3780" y="1821"/>
            <a:chExt cx="442" cy="462"/>
          </a:xfrm>
        </p:grpSpPr>
        <p:sp>
          <p:nvSpPr>
            <p:cNvPr id="18443" name="Freeform 1123"/>
            <p:cNvSpPr>
              <a:spLocks/>
            </p:cNvSpPr>
            <p:nvPr/>
          </p:nvSpPr>
          <p:spPr bwMode="auto">
            <a:xfrm>
              <a:off x="4049" y="2019"/>
              <a:ext cx="173" cy="196"/>
            </a:xfrm>
            <a:custGeom>
              <a:avLst/>
              <a:gdLst>
                <a:gd name="T0" fmla="*/ 173 w 173"/>
                <a:gd name="T1" fmla="*/ 42 h 196"/>
                <a:gd name="T2" fmla="*/ 54 w 173"/>
                <a:gd name="T3" fmla="*/ 0 h 196"/>
                <a:gd name="T4" fmla="*/ 19 w 173"/>
                <a:gd name="T5" fmla="*/ 18 h 196"/>
                <a:gd name="T6" fmla="*/ 7 w 173"/>
                <a:gd name="T7" fmla="*/ 53 h 196"/>
                <a:gd name="T8" fmla="*/ 66 w 173"/>
                <a:gd name="T9" fmla="*/ 196 h 196"/>
                <a:gd name="T10" fmla="*/ 120 w 173"/>
                <a:gd name="T11" fmla="*/ 190 h 196"/>
                <a:gd name="T12" fmla="*/ 173 w 173"/>
                <a:gd name="T13" fmla="*/ 42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3"/>
                <a:gd name="T22" fmla="*/ 0 h 196"/>
                <a:gd name="T23" fmla="*/ 173 w 173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3" h="196">
                  <a:moveTo>
                    <a:pt x="173" y="42"/>
                  </a:moveTo>
                  <a:cubicBezTo>
                    <a:pt x="130" y="14"/>
                    <a:pt x="105" y="6"/>
                    <a:pt x="54" y="0"/>
                  </a:cubicBezTo>
                  <a:cubicBezTo>
                    <a:pt x="44" y="3"/>
                    <a:pt x="25" y="8"/>
                    <a:pt x="19" y="18"/>
                  </a:cubicBezTo>
                  <a:cubicBezTo>
                    <a:pt x="13" y="28"/>
                    <a:pt x="7" y="53"/>
                    <a:pt x="7" y="53"/>
                  </a:cubicBezTo>
                  <a:cubicBezTo>
                    <a:pt x="11" y="116"/>
                    <a:pt x="0" y="174"/>
                    <a:pt x="66" y="196"/>
                  </a:cubicBezTo>
                  <a:cubicBezTo>
                    <a:pt x="84" y="194"/>
                    <a:pt x="102" y="194"/>
                    <a:pt x="120" y="190"/>
                  </a:cubicBezTo>
                  <a:cubicBezTo>
                    <a:pt x="151" y="182"/>
                    <a:pt x="170" y="56"/>
                    <a:pt x="173" y="4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4" name="AutoShape 1124"/>
            <p:cNvSpPr>
              <a:spLocks noChangeArrowheads="1"/>
            </p:cNvSpPr>
            <p:nvPr/>
          </p:nvSpPr>
          <p:spPr bwMode="auto">
            <a:xfrm rot="-2395558">
              <a:off x="3780" y="1821"/>
              <a:ext cx="96" cy="462"/>
            </a:xfrm>
            <a:prstGeom prst="curvedRightArrow">
              <a:avLst>
                <a:gd name="adj1" fmla="val 96250"/>
                <a:gd name="adj2" fmla="val 192500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25"/>
          <p:cNvGrpSpPr>
            <a:grpSpLocks/>
          </p:cNvGrpSpPr>
          <p:nvPr/>
        </p:nvGrpSpPr>
        <p:grpSpPr bwMode="auto">
          <a:xfrm>
            <a:off x="3892550" y="1981200"/>
            <a:ext cx="3890963" cy="4513263"/>
            <a:chOff x="2452" y="1248"/>
            <a:chExt cx="2451" cy="2843"/>
          </a:xfrm>
        </p:grpSpPr>
        <p:sp>
          <p:nvSpPr>
            <p:cNvPr id="18441" name="AutoShape 1126"/>
            <p:cNvSpPr>
              <a:spLocks noChangeArrowheads="1"/>
            </p:cNvSpPr>
            <p:nvPr/>
          </p:nvSpPr>
          <p:spPr bwMode="auto">
            <a:xfrm rot="19161480" flipH="1">
              <a:off x="4032" y="1248"/>
              <a:ext cx="144" cy="720"/>
            </a:xfrm>
            <a:prstGeom prst="curvedRigh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2" name="Freeform 1127"/>
            <p:cNvSpPr>
              <a:spLocks/>
            </p:cNvSpPr>
            <p:nvPr/>
          </p:nvSpPr>
          <p:spPr bwMode="auto">
            <a:xfrm>
              <a:off x="2452" y="1717"/>
              <a:ext cx="2451" cy="2374"/>
            </a:xfrm>
            <a:custGeom>
              <a:avLst/>
              <a:gdLst>
                <a:gd name="T0" fmla="*/ 802 w 2451"/>
                <a:gd name="T1" fmla="*/ 23 h 2374"/>
                <a:gd name="T2" fmla="*/ 933 w 2451"/>
                <a:gd name="T3" fmla="*/ 17 h 2374"/>
                <a:gd name="T4" fmla="*/ 1057 w 2451"/>
                <a:gd name="T5" fmla="*/ 64 h 2374"/>
                <a:gd name="T6" fmla="*/ 1093 w 2451"/>
                <a:gd name="T7" fmla="*/ 94 h 2374"/>
                <a:gd name="T8" fmla="*/ 1129 w 2451"/>
                <a:gd name="T9" fmla="*/ 118 h 2374"/>
                <a:gd name="T10" fmla="*/ 1176 w 2451"/>
                <a:gd name="T11" fmla="*/ 207 h 2374"/>
                <a:gd name="T12" fmla="*/ 1194 w 2451"/>
                <a:gd name="T13" fmla="*/ 266 h 2374"/>
                <a:gd name="T14" fmla="*/ 1259 w 2451"/>
                <a:gd name="T15" fmla="*/ 373 h 2374"/>
                <a:gd name="T16" fmla="*/ 1348 w 2451"/>
                <a:gd name="T17" fmla="*/ 409 h 2374"/>
                <a:gd name="T18" fmla="*/ 1497 w 2451"/>
                <a:gd name="T19" fmla="*/ 444 h 2374"/>
                <a:gd name="T20" fmla="*/ 1550 w 2451"/>
                <a:gd name="T21" fmla="*/ 468 h 2374"/>
                <a:gd name="T22" fmla="*/ 1598 w 2451"/>
                <a:gd name="T23" fmla="*/ 504 h 2374"/>
                <a:gd name="T24" fmla="*/ 1669 w 2451"/>
                <a:gd name="T25" fmla="*/ 557 h 2374"/>
                <a:gd name="T26" fmla="*/ 1740 w 2451"/>
                <a:gd name="T27" fmla="*/ 640 h 2374"/>
                <a:gd name="T28" fmla="*/ 1770 w 2451"/>
                <a:gd name="T29" fmla="*/ 670 h 2374"/>
                <a:gd name="T30" fmla="*/ 1859 w 2451"/>
                <a:gd name="T31" fmla="*/ 735 h 2374"/>
                <a:gd name="T32" fmla="*/ 1954 w 2451"/>
                <a:gd name="T33" fmla="*/ 813 h 2374"/>
                <a:gd name="T34" fmla="*/ 2114 w 2451"/>
                <a:gd name="T35" fmla="*/ 896 h 2374"/>
                <a:gd name="T36" fmla="*/ 2209 w 2451"/>
                <a:gd name="T37" fmla="*/ 979 h 2374"/>
                <a:gd name="T38" fmla="*/ 2263 w 2451"/>
                <a:gd name="T39" fmla="*/ 1020 h 2374"/>
                <a:gd name="T40" fmla="*/ 2322 w 2451"/>
                <a:gd name="T41" fmla="*/ 1074 h 2374"/>
                <a:gd name="T42" fmla="*/ 2411 w 2451"/>
                <a:gd name="T43" fmla="*/ 1139 h 2374"/>
                <a:gd name="T44" fmla="*/ 2441 w 2451"/>
                <a:gd name="T45" fmla="*/ 1216 h 2374"/>
                <a:gd name="T46" fmla="*/ 2435 w 2451"/>
                <a:gd name="T47" fmla="*/ 1406 h 2374"/>
                <a:gd name="T48" fmla="*/ 2405 w 2451"/>
                <a:gd name="T49" fmla="*/ 1484 h 2374"/>
                <a:gd name="T50" fmla="*/ 2399 w 2451"/>
                <a:gd name="T51" fmla="*/ 1501 h 2374"/>
                <a:gd name="T52" fmla="*/ 2334 w 2451"/>
                <a:gd name="T53" fmla="*/ 1697 h 2374"/>
                <a:gd name="T54" fmla="*/ 2275 w 2451"/>
                <a:gd name="T55" fmla="*/ 1822 h 2374"/>
                <a:gd name="T56" fmla="*/ 2239 w 2451"/>
                <a:gd name="T57" fmla="*/ 1899 h 2374"/>
                <a:gd name="T58" fmla="*/ 2192 w 2451"/>
                <a:gd name="T59" fmla="*/ 1959 h 2374"/>
                <a:gd name="T60" fmla="*/ 2168 w 2451"/>
                <a:gd name="T61" fmla="*/ 1994 h 2374"/>
                <a:gd name="T62" fmla="*/ 2073 w 2451"/>
                <a:gd name="T63" fmla="*/ 2172 h 2374"/>
                <a:gd name="T64" fmla="*/ 1728 w 2451"/>
                <a:gd name="T65" fmla="*/ 2327 h 2374"/>
                <a:gd name="T66" fmla="*/ 1342 w 2451"/>
                <a:gd name="T67" fmla="*/ 2357 h 2374"/>
                <a:gd name="T68" fmla="*/ 1188 w 2451"/>
                <a:gd name="T69" fmla="*/ 2374 h 2374"/>
                <a:gd name="T70" fmla="*/ 867 w 2451"/>
                <a:gd name="T71" fmla="*/ 2345 h 2374"/>
                <a:gd name="T72" fmla="*/ 755 w 2451"/>
                <a:gd name="T73" fmla="*/ 2327 h 2374"/>
                <a:gd name="T74" fmla="*/ 719 w 2451"/>
                <a:gd name="T75" fmla="*/ 2309 h 2374"/>
                <a:gd name="T76" fmla="*/ 671 w 2451"/>
                <a:gd name="T77" fmla="*/ 2285 h 2374"/>
                <a:gd name="T78" fmla="*/ 588 w 2451"/>
                <a:gd name="T79" fmla="*/ 2232 h 2374"/>
                <a:gd name="T80" fmla="*/ 499 w 2451"/>
                <a:gd name="T81" fmla="*/ 2149 h 2374"/>
                <a:gd name="T82" fmla="*/ 416 w 2451"/>
                <a:gd name="T83" fmla="*/ 2107 h 2374"/>
                <a:gd name="T84" fmla="*/ 291 w 2451"/>
                <a:gd name="T85" fmla="*/ 1959 h 2374"/>
                <a:gd name="T86" fmla="*/ 220 w 2451"/>
                <a:gd name="T87" fmla="*/ 1834 h 2374"/>
                <a:gd name="T88" fmla="*/ 196 w 2451"/>
                <a:gd name="T89" fmla="*/ 1798 h 2374"/>
                <a:gd name="T90" fmla="*/ 185 w 2451"/>
                <a:gd name="T91" fmla="*/ 1781 h 2374"/>
                <a:gd name="T92" fmla="*/ 72 w 2451"/>
                <a:gd name="T93" fmla="*/ 1561 h 2374"/>
                <a:gd name="T94" fmla="*/ 0 w 2451"/>
                <a:gd name="T95" fmla="*/ 1306 h 2374"/>
                <a:gd name="T96" fmla="*/ 18 w 2451"/>
                <a:gd name="T97" fmla="*/ 1193 h 2374"/>
                <a:gd name="T98" fmla="*/ 30 w 2451"/>
                <a:gd name="T99" fmla="*/ 1157 h 2374"/>
                <a:gd name="T100" fmla="*/ 72 w 2451"/>
                <a:gd name="T101" fmla="*/ 979 h 2374"/>
                <a:gd name="T102" fmla="*/ 173 w 2451"/>
                <a:gd name="T103" fmla="*/ 694 h 2374"/>
                <a:gd name="T104" fmla="*/ 208 w 2451"/>
                <a:gd name="T105" fmla="*/ 593 h 2374"/>
                <a:gd name="T106" fmla="*/ 280 w 2451"/>
                <a:gd name="T107" fmla="*/ 534 h 2374"/>
                <a:gd name="T108" fmla="*/ 333 w 2451"/>
                <a:gd name="T109" fmla="*/ 456 h 2374"/>
                <a:gd name="T110" fmla="*/ 452 w 2451"/>
                <a:gd name="T111" fmla="*/ 284 h 2374"/>
                <a:gd name="T112" fmla="*/ 523 w 2451"/>
                <a:gd name="T113" fmla="*/ 177 h 2374"/>
                <a:gd name="T114" fmla="*/ 541 w 2451"/>
                <a:gd name="T115" fmla="*/ 159 h 2374"/>
                <a:gd name="T116" fmla="*/ 642 w 2451"/>
                <a:gd name="T117" fmla="*/ 76 h 2374"/>
                <a:gd name="T118" fmla="*/ 695 w 2451"/>
                <a:gd name="T119" fmla="*/ 41 h 2374"/>
                <a:gd name="T120" fmla="*/ 755 w 2451"/>
                <a:gd name="T121" fmla="*/ 5 h 2374"/>
                <a:gd name="T122" fmla="*/ 808 w 2451"/>
                <a:gd name="T123" fmla="*/ 29 h 2374"/>
                <a:gd name="T124" fmla="*/ 802 w 2451"/>
                <a:gd name="T125" fmla="*/ 23 h 23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51"/>
                <a:gd name="T190" fmla="*/ 0 h 2374"/>
                <a:gd name="T191" fmla="*/ 2451 w 2451"/>
                <a:gd name="T192" fmla="*/ 2374 h 23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51" h="2374">
                  <a:moveTo>
                    <a:pt x="802" y="23"/>
                  </a:moveTo>
                  <a:cubicBezTo>
                    <a:pt x="853" y="10"/>
                    <a:pt x="875" y="12"/>
                    <a:pt x="933" y="17"/>
                  </a:cubicBezTo>
                  <a:cubicBezTo>
                    <a:pt x="975" y="31"/>
                    <a:pt x="1015" y="52"/>
                    <a:pt x="1057" y="64"/>
                  </a:cubicBezTo>
                  <a:cubicBezTo>
                    <a:pt x="1121" y="107"/>
                    <a:pt x="1024" y="40"/>
                    <a:pt x="1093" y="94"/>
                  </a:cubicBezTo>
                  <a:cubicBezTo>
                    <a:pt x="1104" y="103"/>
                    <a:pt x="1129" y="118"/>
                    <a:pt x="1129" y="118"/>
                  </a:cubicBezTo>
                  <a:cubicBezTo>
                    <a:pt x="1141" y="153"/>
                    <a:pt x="1155" y="176"/>
                    <a:pt x="1176" y="207"/>
                  </a:cubicBezTo>
                  <a:cubicBezTo>
                    <a:pt x="1183" y="217"/>
                    <a:pt x="1190" y="252"/>
                    <a:pt x="1194" y="266"/>
                  </a:cubicBezTo>
                  <a:cubicBezTo>
                    <a:pt x="1206" y="305"/>
                    <a:pt x="1226" y="347"/>
                    <a:pt x="1259" y="373"/>
                  </a:cubicBezTo>
                  <a:cubicBezTo>
                    <a:pt x="1293" y="400"/>
                    <a:pt x="1308" y="399"/>
                    <a:pt x="1348" y="409"/>
                  </a:cubicBezTo>
                  <a:cubicBezTo>
                    <a:pt x="1399" y="422"/>
                    <a:pt x="1445" y="438"/>
                    <a:pt x="1497" y="444"/>
                  </a:cubicBezTo>
                  <a:cubicBezTo>
                    <a:pt x="1539" y="458"/>
                    <a:pt x="1522" y="449"/>
                    <a:pt x="1550" y="468"/>
                  </a:cubicBezTo>
                  <a:cubicBezTo>
                    <a:pt x="1565" y="491"/>
                    <a:pt x="1576" y="491"/>
                    <a:pt x="1598" y="504"/>
                  </a:cubicBezTo>
                  <a:cubicBezTo>
                    <a:pt x="1625" y="519"/>
                    <a:pt x="1644" y="540"/>
                    <a:pt x="1669" y="557"/>
                  </a:cubicBezTo>
                  <a:cubicBezTo>
                    <a:pt x="1688" y="586"/>
                    <a:pt x="1711" y="621"/>
                    <a:pt x="1740" y="640"/>
                  </a:cubicBezTo>
                  <a:cubicBezTo>
                    <a:pt x="1765" y="677"/>
                    <a:pt x="1737" y="641"/>
                    <a:pt x="1770" y="670"/>
                  </a:cubicBezTo>
                  <a:cubicBezTo>
                    <a:pt x="1808" y="704"/>
                    <a:pt x="1813" y="722"/>
                    <a:pt x="1859" y="735"/>
                  </a:cubicBezTo>
                  <a:cubicBezTo>
                    <a:pt x="1894" y="758"/>
                    <a:pt x="1921" y="788"/>
                    <a:pt x="1954" y="813"/>
                  </a:cubicBezTo>
                  <a:cubicBezTo>
                    <a:pt x="2001" y="848"/>
                    <a:pt x="2060" y="877"/>
                    <a:pt x="2114" y="896"/>
                  </a:cubicBezTo>
                  <a:cubicBezTo>
                    <a:pt x="2138" y="932"/>
                    <a:pt x="2167" y="964"/>
                    <a:pt x="2209" y="979"/>
                  </a:cubicBezTo>
                  <a:cubicBezTo>
                    <a:pt x="2225" y="995"/>
                    <a:pt x="2247" y="1004"/>
                    <a:pt x="2263" y="1020"/>
                  </a:cubicBezTo>
                  <a:cubicBezTo>
                    <a:pt x="2290" y="1047"/>
                    <a:pt x="2295" y="1054"/>
                    <a:pt x="2322" y="1074"/>
                  </a:cubicBezTo>
                  <a:cubicBezTo>
                    <a:pt x="2353" y="1096"/>
                    <a:pt x="2385" y="1112"/>
                    <a:pt x="2411" y="1139"/>
                  </a:cubicBezTo>
                  <a:cubicBezTo>
                    <a:pt x="2420" y="1165"/>
                    <a:pt x="2432" y="1189"/>
                    <a:pt x="2441" y="1216"/>
                  </a:cubicBezTo>
                  <a:cubicBezTo>
                    <a:pt x="2451" y="1279"/>
                    <a:pt x="2451" y="1344"/>
                    <a:pt x="2435" y="1406"/>
                  </a:cubicBezTo>
                  <a:cubicBezTo>
                    <a:pt x="2428" y="1433"/>
                    <a:pt x="2414" y="1458"/>
                    <a:pt x="2405" y="1484"/>
                  </a:cubicBezTo>
                  <a:cubicBezTo>
                    <a:pt x="2403" y="1490"/>
                    <a:pt x="2399" y="1501"/>
                    <a:pt x="2399" y="1501"/>
                  </a:cubicBezTo>
                  <a:cubicBezTo>
                    <a:pt x="2387" y="1570"/>
                    <a:pt x="2366" y="1635"/>
                    <a:pt x="2334" y="1697"/>
                  </a:cubicBezTo>
                  <a:cubicBezTo>
                    <a:pt x="2322" y="1744"/>
                    <a:pt x="2294" y="1778"/>
                    <a:pt x="2275" y="1822"/>
                  </a:cubicBezTo>
                  <a:cubicBezTo>
                    <a:pt x="2264" y="1847"/>
                    <a:pt x="2257" y="1878"/>
                    <a:pt x="2239" y="1899"/>
                  </a:cubicBezTo>
                  <a:cubicBezTo>
                    <a:pt x="2193" y="1953"/>
                    <a:pt x="2258" y="1863"/>
                    <a:pt x="2192" y="1959"/>
                  </a:cubicBezTo>
                  <a:cubicBezTo>
                    <a:pt x="2184" y="1971"/>
                    <a:pt x="2168" y="1994"/>
                    <a:pt x="2168" y="1994"/>
                  </a:cubicBezTo>
                  <a:cubicBezTo>
                    <a:pt x="2148" y="2055"/>
                    <a:pt x="2120" y="2127"/>
                    <a:pt x="2073" y="2172"/>
                  </a:cubicBezTo>
                  <a:cubicBezTo>
                    <a:pt x="2030" y="2302"/>
                    <a:pt x="1841" y="2320"/>
                    <a:pt x="1728" y="2327"/>
                  </a:cubicBezTo>
                  <a:cubicBezTo>
                    <a:pt x="1601" y="2370"/>
                    <a:pt x="1484" y="2354"/>
                    <a:pt x="1342" y="2357"/>
                  </a:cubicBezTo>
                  <a:cubicBezTo>
                    <a:pt x="1291" y="2368"/>
                    <a:pt x="1239" y="2367"/>
                    <a:pt x="1188" y="2374"/>
                  </a:cubicBezTo>
                  <a:cubicBezTo>
                    <a:pt x="1080" y="2366"/>
                    <a:pt x="975" y="2351"/>
                    <a:pt x="867" y="2345"/>
                  </a:cubicBezTo>
                  <a:cubicBezTo>
                    <a:pt x="829" y="2340"/>
                    <a:pt x="792" y="2337"/>
                    <a:pt x="755" y="2327"/>
                  </a:cubicBezTo>
                  <a:cubicBezTo>
                    <a:pt x="716" y="2301"/>
                    <a:pt x="758" y="2327"/>
                    <a:pt x="719" y="2309"/>
                  </a:cubicBezTo>
                  <a:cubicBezTo>
                    <a:pt x="703" y="2302"/>
                    <a:pt x="671" y="2285"/>
                    <a:pt x="671" y="2285"/>
                  </a:cubicBezTo>
                  <a:cubicBezTo>
                    <a:pt x="648" y="2260"/>
                    <a:pt x="615" y="2255"/>
                    <a:pt x="588" y="2232"/>
                  </a:cubicBezTo>
                  <a:cubicBezTo>
                    <a:pt x="558" y="2207"/>
                    <a:pt x="534" y="2167"/>
                    <a:pt x="499" y="2149"/>
                  </a:cubicBezTo>
                  <a:cubicBezTo>
                    <a:pt x="472" y="2135"/>
                    <a:pt x="440" y="2127"/>
                    <a:pt x="416" y="2107"/>
                  </a:cubicBezTo>
                  <a:cubicBezTo>
                    <a:pt x="367" y="2066"/>
                    <a:pt x="345" y="2000"/>
                    <a:pt x="291" y="1959"/>
                  </a:cubicBezTo>
                  <a:cubicBezTo>
                    <a:pt x="267" y="1916"/>
                    <a:pt x="250" y="1873"/>
                    <a:pt x="220" y="1834"/>
                  </a:cubicBezTo>
                  <a:cubicBezTo>
                    <a:pt x="211" y="1823"/>
                    <a:pt x="204" y="1810"/>
                    <a:pt x="196" y="1798"/>
                  </a:cubicBezTo>
                  <a:cubicBezTo>
                    <a:pt x="192" y="1792"/>
                    <a:pt x="185" y="1781"/>
                    <a:pt x="185" y="1781"/>
                  </a:cubicBezTo>
                  <a:cubicBezTo>
                    <a:pt x="171" y="1696"/>
                    <a:pt x="119" y="1632"/>
                    <a:pt x="72" y="1561"/>
                  </a:cubicBezTo>
                  <a:cubicBezTo>
                    <a:pt x="26" y="1492"/>
                    <a:pt x="10" y="1387"/>
                    <a:pt x="0" y="1306"/>
                  </a:cubicBezTo>
                  <a:cubicBezTo>
                    <a:pt x="7" y="1224"/>
                    <a:pt x="1" y="1261"/>
                    <a:pt x="18" y="1193"/>
                  </a:cubicBezTo>
                  <a:cubicBezTo>
                    <a:pt x="21" y="1181"/>
                    <a:pt x="30" y="1157"/>
                    <a:pt x="30" y="1157"/>
                  </a:cubicBezTo>
                  <a:cubicBezTo>
                    <a:pt x="38" y="1098"/>
                    <a:pt x="50" y="1035"/>
                    <a:pt x="72" y="979"/>
                  </a:cubicBezTo>
                  <a:cubicBezTo>
                    <a:pt x="85" y="877"/>
                    <a:pt x="127" y="785"/>
                    <a:pt x="173" y="694"/>
                  </a:cubicBezTo>
                  <a:cubicBezTo>
                    <a:pt x="189" y="662"/>
                    <a:pt x="186" y="623"/>
                    <a:pt x="208" y="593"/>
                  </a:cubicBezTo>
                  <a:cubicBezTo>
                    <a:pt x="224" y="571"/>
                    <a:pt x="257" y="548"/>
                    <a:pt x="280" y="534"/>
                  </a:cubicBezTo>
                  <a:cubicBezTo>
                    <a:pt x="292" y="508"/>
                    <a:pt x="313" y="476"/>
                    <a:pt x="333" y="456"/>
                  </a:cubicBezTo>
                  <a:cubicBezTo>
                    <a:pt x="351" y="403"/>
                    <a:pt x="400" y="301"/>
                    <a:pt x="452" y="284"/>
                  </a:cubicBezTo>
                  <a:cubicBezTo>
                    <a:pt x="484" y="252"/>
                    <a:pt x="503" y="217"/>
                    <a:pt x="523" y="177"/>
                  </a:cubicBezTo>
                  <a:cubicBezTo>
                    <a:pt x="527" y="169"/>
                    <a:pt x="535" y="165"/>
                    <a:pt x="541" y="159"/>
                  </a:cubicBezTo>
                  <a:cubicBezTo>
                    <a:pt x="571" y="124"/>
                    <a:pt x="601" y="97"/>
                    <a:pt x="642" y="76"/>
                  </a:cubicBezTo>
                  <a:cubicBezTo>
                    <a:pt x="663" y="66"/>
                    <a:pt x="674" y="50"/>
                    <a:pt x="695" y="41"/>
                  </a:cubicBezTo>
                  <a:cubicBezTo>
                    <a:pt x="719" y="31"/>
                    <a:pt x="731" y="13"/>
                    <a:pt x="755" y="5"/>
                  </a:cubicBezTo>
                  <a:cubicBezTo>
                    <a:pt x="793" y="11"/>
                    <a:pt x="794" y="0"/>
                    <a:pt x="808" y="29"/>
                  </a:cubicBezTo>
                  <a:cubicBezTo>
                    <a:pt x="809" y="32"/>
                    <a:pt x="804" y="25"/>
                    <a:pt x="802" y="23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867400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Slide by Matt Dickerson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040A38-98D5-4A4E-B8A2-BFB4EE35B08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Example Searching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in </a:t>
            </a:r>
            <a:r>
              <a:rPr lang="en-US" dirty="0">
                <a:latin typeface="Tahoma" charset="0"/>
              </a:rPr>
              <a:t>a BST, continued</a:t>
            </a:r>
          </a:p>
        </p:txBody>
      </p:sp>
      <p:sp>
        <p:nvSpPr>
          <p:cNvPr id="19460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1219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search for key 8, ends at an internal node.</a:t>
            </a:r>
          </a:p>
        </p:txBody>
      </p:sp>
      <p:grpSp>
        <p:nvGrpSpPr>
          <p:cNvPr id="19461" name="Group 16"/>
          <p:cNvGrpSpPr>
            <a:grpSpLocks/>
          </p:cNvGrpSpPr>
          <p:nvPr/>
        </p:nvGrpSpPr>
        <p:grpSpPr bwMode="auto">
          <a:xfrm>
            <a:off x="4114800" y="1371600"/>
            <a:ext cx="4914900" cy="4953000"/>
            <a:chOff x="2496" y="816"/>
            <a:chExt cx="3096" cy="3120"/>
          </a:xfrm>
        </p:grpSpPr>
        <p:sp>
          <p:nvSpPr>
            <p:cNvPr id="19471" name="Oval 17"/>
            <p:cNvSpPr>
              <a:spLocks noChangeArrowheads="1"/>
            </p:cNvSpPr>
            <p:nvPr/>
          </p:nvSpPr>
          <p:spPr bwMode="auto">
            <a:xfrm>
              <a:off x="3825" y="816"/>
              <a:ext cx="543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(20,Z)</a:t>
              </a:r>
            </a:p>
          </p:txBody>
        </p:sp>
        <p:sp>
          <p:nvSpPr>
            <p:cNvPr id="19472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(37,P)</a:t>
              </a:r>
            </a:p>
          </p:txBody>
        </p:sp>
        <p:sp>
          <p:nvSpPr>
            <p:cNvPr id="19473" name="Oval 19"/>
            <p:cNvSpPr>
              <a:spLocks noChangeArrowheads="1"/>
            </p:cNvSpPr>
            <p:nvPr/>
          </p:nvSpPr>
          <p:spPr bwMode="auto">
            <a:xfrm>
              <a:off x="4182" y="1776"/>
              <a:ext cx="57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(21,O)</a:t>
              </a:r>
            </a:p>
          </p:txBody>
        </p:sp>
        <p:sp>
          <p:nvSpPr>
            <p:cNvPr id="19474" name="Oval 20"/>
            <p:cNvSpPr>
              <a:spLocks noChangeArrowheads="1"/>
            </p:cNvSpPr>
            <p:nvPr/>
          </p:nvSpPr>
          <p:spPr bwMode="auto">
            <a:xfrm>
              <a:off x="3601" y="1680"/>
              <a:ext cx="52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(14,J)</a:t>
              </a:r>
            </a:p>
          </p:txBody>
        </p:sp>
        <p:sp>
          <p:nvSpPr>
            <p:cNvPr id="19475" name="Oval 21"/>
            <p:cNvSpPr>
              <a:spLocks noChangeArrowheads="1"/>
            </p:cNvSpPr>
            <p:nvPr/>
          </p:nvSpPr>
          <p:spPr bwMode="auto">
            <a:xfrm>
              <a:off x="3024" y="1762"/>
              <a:ext cx="45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(7,T)</a:t>
              </a:r>
            </a:p>
          </p:txBody>
        </p:sp>
        <p:sp>
          <p:nvSpPr>
            <p:cNvPr id="19476" name="Oval 22"/>
            <p:cNvSpPr>
              <a:spLocks noChangeArrowheads="1"/>
            </p:cNvSpPr>
            <p:nvPr/>
          </p:nvSpPr>
          <p:spPr bwMode="auto">
            <a:xfrm>
              <a:off x="4464" y="1276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(35,R)</a:t>
              </a:r>
            </a:p>
          </p:txBody>
        </p:sp>
        <p:sp>
          <p:nvSpPr>
            <p:cNvPr id="19477" name="Oval 23"/>
            <p:cNvSpPr>
              <a:spLocks noChangeArrowheads="1"/>
            </p:cNvSpPr>
            <p:nvPr/>
          </p:nvSpPr>
          <p:spPr bwMode="auto">
            <a:xfrm>
              <a:off x="3264" y="12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(10,A)</a:t>
              </a:r>
            </a:p>
          </p:txBody>
        </p:sp>
        <p:cxnSp>
          <p:nvCxnSpPr>
            <p:cNvPr id="19478" name="AutoShape 24"/>
            <p:cNvCxnSpPr>
              <a:cxnSpLocks noChangeShapeType="1"/>
              <a:stCxn id="19471" idx="4"/>
              <a:endCxn id="19477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25"/>
            <p:cNvCxnSpPr>
              <a:cxnSpLocks noChangeShapeType="1"/>
              <a:stCxn id="19471" idx="4"/>
              <a:endCxn id="19476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AutoShape 26"/>
            <p:cNvCxnSpPr>
              <a:cxnSpLocks noChangeShapeType="1"/>
              <a:stCxn id="19477" idx="4"/>
              <a:endCxn id="19475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27"/>
            <p:cNvCxnSpPr>
              <a:cxnSpLocks noChangeShapeType="1"/>
              <a:stCxn id="19477" idx="4"/>
              <a:endCxn id="19474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28"/>
            <p:cNvCxnSpPr>
              <a:cxnSpLocks noChangeShapeType="1"/>
              <a:stCxn id="19476" idx="4"/>
              <a:endCxn id="19473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AutoShape 29"/>
            <p:cNvCxnSpPr>
              <a:cxnSpLocks noChangeShapeType="1"/>
              <a:stCxn id="19476" idx="4"/>
              <a:endCxn id="19472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Oval 30"/>
            <p:cNvSpPr>
              <a:spLocks noChangeArrowheads="1"/>
            </p:cNvSpPr>
            <p:nvPr/>
          </p:nvSpPr>
          <p:spPr bwMode="auto">
            <a:xfrm>
              <a:off x="2496" y="2640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(1,C)</a:t>
              </a:r>
            </a:p>
          </p:txBody>
        </p:sp>
        <p:sp>
          <p:nvSpPr>
            <p:cNvPr id="19485" name="Oval 31"/>
            <p:cNvSpPr>
              <a:spLocks noChangeArrowheads="1"/>
            </p:cNvSpPr>
            <p:nvPr/>
          </p:nvSpPr>
          <p:spPr bwMode="auto">
            <a:xfrm>
              <a:off x="2761" y="2137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(1,Q)</a:t>
              </a:r>
            </a:p>
          </p:txBody>
        </p:sp>
        <p:cxnSp>
          <p:nvCxnSpPr>
            <p:cNvPr id="19486" name="AutoShape 32"/>
            <p:cNvCxnSpPr>
              <a:cxnSpLocks noChangeShapeType="1"/>
              <a:stCxn id="19485" idx="4"/>
              <a:endCxn id="19484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AutoShape 33"/>
            <p:cNvCxnSpPr>
              <a:cxnSpLocks noChangeShapeType="1"/>
              <a:stCxn id="19485" idx="4"/>
              <a:endCxn id="19491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AutoShape 34"/>
            <p:cNvCxnSpPr>
              <a:cxnSpLocks noChangeShapeType="1"/>
              <a:stCxn id="19475" idx="4"/>
              <a:endCxn id="19485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Oval 35"/>
            <p:cNvSpPr>
              <a:spLocks noChangeArrowheads="1"/>
            </p:cNvSpPr>
            <p:nvPr/>
          </p:nvSpPr>
          <p:spPr bwMode="auto">
            <a:xfrm>
              <a:off x="3406" y="3168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(5,G)</a:t>
              </a:r>
            </a:p>
          </p:txBody>
        </p:sp>
        <p:sp>
          <p:nvSpPr>
            <p:cNvPr id="19490" name="Oval 36"/>
            <p:cNvSpPr>
              <a:spLocks noChangeArrowheads="1"/>
            </p:cNvSpPr>
            <p:nvPr/>
          </p:nvSpPr>
          <p:spPr bwMode="auto">
            <a:xfrm>
              <a:off x="2699" y="316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(2,R)</a:t>
              </a:r>
            </a:p>
          </p:txBody>
        </p:sp>
        <p:sp>
          <p:nvSpPr>
            <p:cNvPr id="19491" name="Oval 37"/>
            <p:cNvSpPr>
              <a:spLocks noChangeArrowheads="1"/>
            </p:cNvSpPr>
            <p:nvPr/>
          </p:nvSpPr>
          <p:spPr bwMode="auto">
            <a:xfrm>
              <a:off x="3035" y="265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(5,H)</a:t>
              </a:r>
            </a:p>
          </p:txBody>
        </p:sp>
        <p:cxnSp>
          <p:nvCxnSpPr>
            <p:cNvPr id="19492" name="AutoShape 38"/>
            <p:cNvCxnSpPr>
              <a:cxnSpLocks noChangeShapeType="1"/>
              <a:stCxn id="19491" idx="4"/>
              <a:endCxn id="19490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AutoShape 39"/>
            <p:cNvCxnSpPr>
              <a:cxnSpLocks noChangeShapeType="1"/>
              <a:stCxn id="19491" idx="4"/>
              <a:endCxn id="19489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Oval 40"/>
            <p:cNvSpPr>
              <a:spLocks noChangeArrowheads="1"/>
            </p:cNvSpPr>
            <p:nvPr/>
          </p:nvSpPr>
          <p:spPr bwMode="auto">
            <a:xfrm>
              <a:off x="3696" y="3490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(6,Y)</a:t>
              </a:r>
            </a:p>
          </p:txBody>
        </p:sp>
        <p:sp>
          <p:nvSpPr>
            <p:cNvPr id="19495" name="Oval 41"/>
            <p:cNvSpPr>
              <a:spLocks noChangeArrowheads="1"/>
            </p:cNvSpPr>
            <p:nvPr/>
          </p:nvSpPr>
          <p:spPr bwMode="auto">
            <a:xfrm>
              <a:off x="3198" y="3504"/>
              <a:ext cx="40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(5,I)</a:t>
              </a:r>
            </a:p>
          </p:txBody>
        </p:sp>
        <p:cxnSp>
          <p:nvCxnSpPr>
            <p:cNvPr id="19496" name="AutoShape 42"/>
            <p:cNvCxnSpPr>
              <a:cxnSpLocks noChangeShapeType="1"/>
              <a:stCxn id="19489" idx="4"/>
              <a:endCxn id="19495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AutoShape 43"/>
            <p:cNvCxnSpPr>
              <a:cxnSpLocks noChangeShapeType="1"/>
              <a:stCxn id="19489" idx="4"/>
              <a:endCxn id="19494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8" name="Oval 44"/>
            <p:cNvSpPr>
              <a:spLocks noChangeArrowheads="1"/>
            </p:cNvSpPr>
            <p:nvPr/>
          </p:nvSpPr>
          <p:spPr bwMode="auto">
            <a:xfrm>
              <a:off x="3498" y="2138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(8,N)</a:t>
              </a:r>
            </a:p>
          </p:txBody>
        </p:sp>
        <p:sp>
          <p:nvSpPr>
            <p:cNvPr id="19499" name="Oval 45"/>
            <p:cNvSpPr>
              <a:spLocks noChangeArrowheads="1"/>
            </p:cNvSpPr>
            <p:nvPr/>
          </p:nvSpPr>
          <p:spPr bwMode="auto">
            <a:xfrm>
              <a:off x="3566" y="2662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(7,P)</a:t>
              </a:r>
            </a:p>
          </p:txBody>
        </p:sp>
        <p:cxnSp>
          <p:nvCxnSpPr>
            <p:cNvPr id="19500" name="AutoShape 46"/>
            <p:cNvCxnSpPr>
              <a:cxnSpLocks noChangeShapeType="1"/>
              <a:stCxn id="19498" idx="4"/>
              <a:endCxn id="19499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7"/>
            <p:cNvCxnSpPr>
              <a:cxnSpLocks noChangeShapeType="1"/>
              <a:stCxn id="19475" idx="4"/>
              <a:endCxn id="19498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2" name="Oval 48"/>
            <p:cNvSpPr>
              <a:spLocks noChangeArrowheads="1"/>
            </p:cNvSpPr>
            <p:nvPr/>
          </p:nvSpPr>
          <p:spPr bwMode="auto">
            <a:xfrm>
              <a:off x="4464" y="2144"/>
              <a:ext cx="53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(36,L)</a:t>
              </a:r>
            </a:p>
          </p:txBody>
        </p:sp>
        <p:sp>
          <p:nvSpPr>
            <p:cNvPr id="19503" name="Oval 49"/>
            <p:cNvSpPr>
              <a:spLocks noChangeArrowheads="1"/>
            </p:cNvSpPr>
            <p:nvPr/>
          </p:nvSpPr>
          <p:spPr bwMode="auto">
            <a:xfrm>
              <a:off x="4094" y="2648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(10,U)</a:t>
              </a:r>
            </a:p>
          </p:txBody>
        </p:sp>
        <p:cxnSp>
          <p:nvCxnSpPr>
            <p:cNvPr id="19504" name="AutoShape 50"/>
            <p:cNvCxnSpPr>
              <a:cxnSpLocks noChangeShapeType="1"/>
              <a:stCxn id="19498" idx="4"/>
              <a:endCxn id="19503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51"/>
            <p:cNvCxnSpPr>
              <a:cxnSpLocks noChangeShapeType="1"/>
              <a:stCxn id="19472" idx="4"/>
              <a:endCxn id="19502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6" name="Oval 52"/>
            <p:cNvSpPr>
              <a:spLocks noChangeArrowheads="1"/>
            </p:cNvSpPr>
            <p:nvPr/>
          </p:nvSpPr>
          <p:spPr bwMode="auto">
            <a:xfrm>
              <a:off x="5040" y="2158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(40,X)</a:t>
              </a:r>
            </a:p>
          </p:txBody>
        </p:sp>
        <p:cxnSp>
          <p:nvCxnSpPr>
            <p:cNvPr id="19507" name="AutoShape 53"/>
            <p:cNvCxnSpPr>
              <a:cxnSpLocks noChangeShapeType="1"/>
              <a:stCxn id="19472" idx="4"/>
              <a:endCxn id="19506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8" name="Rectangle 54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09" name="Rectangle 55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0" name="Rectangle 56"/>
            <p:cNvSpPr>
              <a:spLocks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1" name="Rectangle 57"/>
            <p:cNvSpPr>
              <a:spLocks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2" name="Rectangle 58"/>
            <p:cNvSpPr>
              <a:spLocks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3" name="Rectangle 59"/>
            <p:cNvSpPr>
              <a:spLocks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4" name="Rectangle 60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5" name="Rectangle 61"/>
            <p:cNvSpPr>
              <a:spLocks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6" name="Rectangle 62"/>
            <p:cNvSpPr>
              <a:spLocks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7" name="Rectangle 63"/>
            <p:cNvSpPr>
              <a:spLocks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8" name="Rectangle 64"/>
            <p:cNvSpPr>
              <a:spLocks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9" name="Rectangle 65"/>
            <p:cNvSpPr>
              <a:spLocks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0" name="Rectangle 66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1" name="Rectangle 67"/>
            <p:cNvSpPr>
              <a:spLocks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2" name="Rectangle 68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3" name="Rectangle 69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4" name="Rectangle 70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5" name="Rectangle 71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6" name="Rectangle 72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7" name="Rectangle 73"/>
            <p:cNvSpPr>
              <a:spLocks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9528" name="AutoShape 74"/>
            <p:cNvCxnSpPr>
              <a:cxnSpLocks noChangeShapeType="1"/>
              <a:stCxn id="19484" idx="4"/>
              <a:endCxn id="19508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9" name="AutoShape 75"/>
            <p:cNvCxnSpPr>
              <a:cxnSpLocks noChangeShapeType="1"/>
              <a:stCxn id="19484" idx="4"/>
              <a:endCxn id="19515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0" name="AutoShape 76"/>
            <p:cNvCxnSpPr>
              <a:cxnSpLocks noChangeShapeType="1"/>
              <a:stCxn id="19490" idx="4"/>
              <a:endCxn id="19511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1" name="AutoShape 77"/>
            <p:cNvCxnSpPr>
              <a:cxnSpLocks noChangeShapeType="1"/>
              <a:stCxn id="19490" idx="4"/>
              <a:endCxn id="19512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2" name="AutoShape 78"/>
            <p:cNvCxnSpPr>
              <a:cxnSpLocks noChangeShapeType="1"/>
              <a:stCxn id="19514" idx="0"/>
              <a:endCxn id="19474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3" name="AutoShape 79"/>
            <p:cNvCxnSpPr>
              <a:cxnSpLocks noChangeShapeType="1"/>
              <a:stCxn id="19473" idx="4"/>
              <a:endCxn id="19522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4" name="AutoShape 80"/>
            <p:cNvCxnSpPr>
              <a:cxnSpLocks noChangeShapeType="1"/>
              <a:stCxn id="19473" idx="4"/>
              <a:endCxn id="19523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5" name="AutoShape 81"/>
            <p:cNvCxnSpPr>
              <a:cxnSpLocks noChangeShapeType="1"/>
              <a:stCxn id="19502" idx="4"/>
              <a:endCxn id="19524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6" name="AutoShape 82"/>
            <p:cNvCxnSpPr>
              <a:cxnSpLocks noChangeShapeType="1"/>
              <a:stCxn id="19502" idx="4"/>
              <a:endCxn id="19525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7" name="AutoShape 83"/>
            <p:cNvCxnSpPr>
              <a:cxnSpLocks noChangeShapeType="1"/>
              <a:stCxn id="19506" idx="4"/>
              <a:endCxn id="19526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8" name="AutoShape 84"/>
            <p:cNvCxnSpPr>
              <a:cxnSpLocks noChangeShapeType="1"/>
              <a:stCxn id="19506" idx="4"/>
              <a:endCxn id="19527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9" name="AutoShape 85"/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0" name="AutoShape 86"/>
            <p:cNvCxnSpPr>
              <a:cxnSpLocks noChangeShapeType="1"/>
              <a:stCxn id="19503" idx="4"/>
              <a:endCxn id="19520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1" name="AutoShape 87"/>
            <p:cNvCxnSpPr>
              <a:cxnSpLocks noChangeShapeType="1"/>
              <a:stCxn id="19499" idx="4"/>
              <a:endCxn id="19510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2" name="AutoShape 88"/>
            <p:cNvCxnSpPr>
              <a:cxnSpLocks noChangeShapeType="1"/>
              <a:stCxn id="19499" idx="4"/>
              <a:endCxn id="19509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3" name="AutoShape 89"/>
            <p:cNvCxnSpPr>
              <a:cxnSpLocks noChangeShapeType="1"/>
              <a:stCxn id="19495" idx="4"/>
              <a:endCxn id="19516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4" name="AutoShape 90"/>
            <p:cNvCxnSpPr>
              <a:cxnSpLocks noChangeShapeType="1"/>
              <a:stCxn id="19495" idx="4"/>
              <a:endCxn id="19517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5" name="AutoShape 91"/>
            <p:cNvCxnSpPr>
              <a:cxnSpLocks noChangeShapeType="1"/>
              <a:stCxn id="19494" idx="4"/>
              <a:endCxn id="19518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6" name="AutoShape 92"/>
            <p:cNvCxnSpPr>
              <a:cxnSpLocks noChangeShapeType="1"/>
              <a:stCxn id="19494" idx="4"/>
              <a:endCxn id="19519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7" name="AutoShape 93"/>
            <p:cNvCxnSpPr>
              <a:cxnSpLocks noChangeShapeType="1"/>
              <a:stCxn id="19474" idx="4"/>
              <a:endCxn id="19513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8" name="AutoShape 94"/>
            <p:cNvCxnSpPr>
              <a:cxnSpLocks noChangeShapeType="1"/>
              <a:stCxn id="19503" idx="4"/>
              <a:endCxn id="19521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965700" y="1714500"/>
            <a:ext cx="4140200" cy="2678113"/>
            <a:chOff x="3128" y="1080"/>
            <a:chExt cx="2608" cy="1687"/>
          </a:xfrm>
        </p:grpSpPr>
        <p:sp>
          <p:nvSpPr>
            <p:cNvPr id="19469" name="AutoShape 96"/>
            <p:cNvSpPr>
              <a:spLocks noChangeArrowheads="1"/>
            </p:cNvSpPr>
            <p:nvPr/>
          </p:nvSpPr>
          <p:spPr bwMode="auto">
            <a:xfrm rot="2986040">
              <a:off x="3536" y="672"/>
              <a:ext cx="144" cy="960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70" name="Freeform 97"/>
            <p:cNvSpPr>
              <a:spLocks/>
            </p:cNvSpPr>
            <p:nvPr/>
          </p:nvSpPr>
          <p:spPr bwMode="auto">
            <a:xfrm>
              <a:off x="4204" y="1205"/>
              <a:ext cx="1532" cy="1562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964113" y="2068513"/>
            <a:ext cx="1833562" cy="1409700"/>
            <a:chOff x="3127" y="1303"/>
            <a:chExt cx="1155" cy="888"/>
          </a:xfrm>
        </p:grpSpPr>
        <p:sp>
          <p:nvSpPr>
            <p:cNvPr id="19467" name="AutoShape 99"/>
            <p:cNvSpPr>
              <a:spLocks noChangeArrowheads="1"/>
            </p:cNvSpPr>
            <p:nvPr/>
          </p:nvSpPr>
          <p:spPr bwMode="auto">
            <a:xfrm rot="1920828">
              <a:off x="3127" y="1303"/>
              <a:ext cx="144" cy="768"/>
            </a:xfrm>
            <a:prstGeom prst="curvedRightArrow">
              <a:avLst>
                <a:gd name="adj1" fmla="val 106667"/>
                <a:gd name="adj2" fmla="val 213333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Freeform 100"/>
            <p:cNvSpPr>
              <a:spLocks/>
            </p:cNvSpPr>
            <p:nvPr/>
          </p:nvSpPr>
          <p:spPr bwMode="auto">
            <a:xfrm>
              <a:off x="3676" y="1635"/>
              <a:ext cx="606" cy="556"/>
            </a:xfrm>
            <a:custGeom>
              <a:avLst/>
              <a:gdLst>
                <a:gd name="T0" fmla="*/ 433 w 606"/>
                <a:gd name="T1" fmla="*/ 22 h 556"/>
                <a:gd name="T2" fmla="*/ 392 w 606"/>
                <a:gd name="T3" fmla="*/ 22 h 556"/>
                <a:gd name="T4" fmla="*/ 356 w 606"/>
                <a:gd name="T5" fmla="*/ 10 h 556"/>
                <a:gd name="T6" fmla="*/ 172 w 606"/>
                <a:gd name="T7" fmla="*/ 22 h 556"/>
                <a:gd name="T8" fmla="*/ 136 w 606"/>
                <a:gd name="T9" fmla="*/ 51 h 556"/>
                <a:gd name="T10" fmla="*/ 95 w 606"/>
                <a:gd name="T11" fmla="*/ 69 h 556"/>
                <a:gd name="T12" fmla="*/ 59 w 606"/>
                <a:gd name="T13" fmla="*/ 93 h 556"/>
                <a:gd name="T14" fmla="*/ 12 w 606"/>
                <a:gd name="T15" fmla="*/ 164 h 556"/>
                <a:gd name="T16" fmla="*/ 0 w 606"/>
                <a:gd name="T17" fmla="*/ 200 h 556"/>
                <a:gd name="T18" fmla="*/ 6 w 606"/>
                <a:gd name="T19" fmla="*/ 313 h 556"/>
                <a:gd name="T20" fmla="*/ 35 w 606"/>
                <a:gd name="T21" fmla="*/ 366 h 556"/>
                <a:gd name="T22" fmla="*/ 130 w 606"/>
                <a:gd name="T23" fmla="*/ 455 h 556"/>
                <a:gd name="T24" fmla="*/ 202 w 606"/>
                <a:gd name="T25" fmla="*/ 485 h 556"/>
                <a:gd name="T26" fmla="*/ 285 w 606"/>
                <a:gd name="T27" fmla="*/ 544 h 556"/>
                <a:gd name="T28" fmla="*/ 320 w 606"/>
                <a:gd name="T29" fmla="*/ 556 h 556"/>
                <a:gd name="T30" fmla="*/ 481 w 606"/>
                <a:gd name="T31" fmla="*/ 544 h 556"/>
                <a:gd name="T32" fmla="*/ 540 w 606"/>
                <a:gd name="T33" fmla="*/ 526 h 556"/>
                <a:gd name="T34" fmla="*/ 564 w 606"/>
                <a:gd name="T35" fmla="*/ 491 h 556"/>
                <a:gd name="T36" fmla="*/ 576 w 606"/>
                <a:gd name="T37" fmla="*/ 455 h 556"/>
                <a:gd name="T38" fmla="*/ 605 w 606"/>
                <a:gd name="T39" fmla="*/ 224 h 556"/>
                <a:gd name="T40" fmla="*/ 599 w 606"/>
                <a:gd name="T41" fmla="*/ 117 h 556"/>
                <a:gd name="T42" fmla="*/ 546 w 606"/>
                <a:gd name="T43" fmla="*/ 93 h 556"/>
                <a:gd name="T44" fmla="*/ 475 w 606"/>
                <a:gd name="T45" fmla="*/ 45 h 556"/>
                <a:gd name="T46" fmla="*/ 433 w 606"/>
                <a:gd name="T47" fmla="*/ 22 h 5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6"/>
                <a:gd name="T73" fmla="*/ 0 h 556"/>
                <a:gd name="T74" fmla="*/ 606 w 606"/>
                <a:gd name="T75" fmla="*/ 556 h 5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6" h="556">
                  <a:moveTo>
                    <a:pt x="433" y="22"/>
                  </a:moveTo>
                  <a:cubicBezTo>
                    <a:pt x="409" y="30"/>
                    <a:pt x="419" y="30"/>
                    <a:pt x="392" y="22"/>
                  </a:cubicBezTo>
                  <a:cubicBezTo>
                    <a:pt x="380" y="18"/>
                    <a:pt x="356" y="10"/>
                    <a:pt x="356" y="10"/>
                  </a:cubicBezTo>
                  <a:cubicBezTo>
                    <a:pt x="295" y="12"/>
                    <a:pt x="230" y="0"/>
                    <a:pt x="172" y="22"/>
                  </a:cubicBezTo>
                  <a:cubicBezTo>
                    <a:pt x="151" y="30"/>
                    <a:pt x="155" y="39"/>
                    <a:pt x="136" y="51"/>
                  </a:cubicBezTo>
                  <a:cubicBezTo>
                    <a:pt x="123" y="59"/>
                    <a:pt x="108" y="61"/>
                    <a:pt x="95" y="69"/>
                  </a:cubicBezTo>
                  <a:cubicBezTo>
                    <a:pt x="83" y="77"/>
                    <a:pt x="59" y="93"/>
                    <a:pt x="59" y="93"/>
                  </a:cubicBezTo>
                  <a:cubicBezTo>
                    <a:pt x="45" y="113"/>
                    <a:pt x="22" y="140"/>
                    <a:pt x="12" y="164"/>
                  </a:cubicBezTo>
                  <a:cubicBezTo>
                    <a:pt x="7" y="176"/>
                    <a:pt x="0" y="200"/>
                    <a:pt x="0" y="200"/>
                  </a:cubicBezTo>
                  <a:cubicBezTo>
                    <a:pt x="2" y="238"/>
                    <a:pt x="3" y="275"/>
                    <a:pt x="6" y="313"/>
                  </a:cubicBezTo>
                  <a:cubicBezTo>
                    <a:pt x="8" y="331"/>
                    <a:pt x="28" y="355"/>
                    <a:pt x="35" y="366"/>
                  </a:cubicBezTo>
                  <a:cubicBezTo>
                    <a:pt x="59" y="402"/>
                    <a:pt x="87" y="441"/>
                    <a:pt x="130" y="455"/>
                  </a:cubicBezTo>
                  <a:cubicBezTo>
                    <a:pt x="158" y="464"/>
                    <a:pt x="178" y="469"/>
                    <a:pt x="202" y="485"/>
                  </a:cubicBezTo>
                  <a:cubicBezTo>
                    <a:pt x="224" y="521"/>
                    <a:pt x="245" y="531"/>
                    <a:pt x="285" y="544"/>
                  </a:cubicBezTo>
                  <a:cubicBezTo>
                    <a:pt x="297" y="548"/>
                    <a:pt x="320" y="556"/>
                    <a:pt x="320" y="556"/>
                  </a:cubicBezTo>
                  <a:cubicBezTo>
                    <a:pt x="359" y="554"/>
                    <a:pt x="436" y="550"/>
                    <a:pt x="481" y="544"/>
                  </a:cubicBezTo>
                  <a:cubicBezTo>
                    <a:pt x="501" y="541"/>
                    <a:pt x="540" y="526"/>
                    <a:pt x="540" y="526"/>
                  </a:cubicBezTo>
                  <a:cubicBezTo>
                    <a:pt x="548" y="514"/>
                    <a:pt x="560" y="504"/>
                    <a:pt x="564" y="491"/>
                  </a:cubicBezTo>
                  <a:cubicBezTo>
                    <a:pt x="568" y="479"/>
                    <a:pt x="576" y="455"/>
                    <a:pt x="576" y="455"/>
                  </a:cubicBezTo>
                  <a:cubicBezTo>
                    <a:pt x="556" y="358"/>
                    <a:pt x="576" y="307"/>
                    <a:pt x="605" y="224"/>
                  </a:cubicBezTo>
                  <a:cubicBezTo>
                    <a:pt x="603" y="188"/>
                    <a:pt x="606" y="152"/>
                    <a:pt x="599" y="117"/>
                  </a:cubicBezTo>
                  <a:cubicBezTo>
                    <a:pt x="595" y="98"/>
                    <a:pt x="562" y="104"/>
                    <a:pt x="546" y="93"/>
                  </a:cubicBezTo>
                  <a:cubicBezTo>
                    <a:pt x="522" y="77"/>
                    <a:pt x="499" y="60"/>
                    <a:pt x="475" y="45"/>
                  </a:cubicBezTo>
                  <a:cubicBezTo>
                    <a:pt x="462" y="37"/>
                    <a:pt x="443" y="32"/>
                    <a:pt x="433" y="2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3987800" y="3143250"/>
            <a:ext cx="2940050" cy="3379788"/>
            <a:chOff x="2512" y="1980"/>
            <a:chExt cx="1852" cy="2129"/>
          </a:xfrm>
        </p:grpSpPr>
        <p:sp>
          <p:nvSpPr>
            <p:cNvPr id="19465" name="Freeform 102"/>
            <p:cNvSpPr>
              <a:spLocks/>
            </p:cNvSpPr>
            <p:nvPr/>
          </p:nvSpPr>
          <p:spPr bwMode="auto">
            <a:xfrm>
              <a:off x="2512" y="2094"/>
              <a:ext cx="1852" cy="2015"/>
            </a:xfrm>
            <a:custGeom>
              <a:avLst/>
              <a:gdLst>
                <a:gd name="T0" fmla="*/ 600 w 1852"/>
                <a:gd name="T1" fmla="*/ 20 h 2015"/>
                <a:gd name="T2" fmla="*/ 463 w 1852"/>
                <a:gd name="T3" fmla="*/ 8 h 2015"/>
                <a:gd name="T4" fmla="*/ 356 w 1852"/>
                <a:gd name="T5" fmla="*/ 44 h 2015"/>
                <a:gd name="T6" fmla="*/ 291 w 1852"/>
                <a:gd name="T7" fmla="*/ 73 h 2015"/>
                <a:gd name="T8" fmla="*/ 231 w 1852"/>
                <a:gd name="T9" fmla="*/ 127 h 2015"/>
                <a:gd name="T10" fmla="*/ 160 w 1852"/>
                <a:gd name="T11" fmla="*/ 222 h 2015"/>
                <a:gd name="T12" fmla="*/ 130 w 1852"/>
                <a:gd name="T13" fmla="*/ 287 h 2015"/>
                <a:gd name="T14" fmla="*/ 71 w 1852"/>
                <a:gd name="T15" fmla="*/ 459 h 2015"/>
                <a:gd name="T16" fmla="*/ 12 w 1852"/>
                <a:gd name="T17" fmla="*/ 661 h 2015"/>
                <a:gd name="T18" fmla="*/ 12 w 1852"/>
                <a:gd name="T19" fmla="*/ 1065 h 2015"/>
                <a:gd name="T20" fmla="*/ 47 w 1852"/>
                <a:gd name="T21" fmla="*/ 1166 h 2015"/>
                <a:gd name="T22" fmla="*/ 83 w 1852"/>
                <a:gd name="T23" fmla="*/ 1225 h 2015"/>
                <a:gd name="T24" fmla="*/ 119 w 1852"/>
                <a:gd name="T25" fmla="*/ 1279 h 2015"/>
                <a:gd name="T26" fmla="*/ 172 w 1852"/>
                <a:gd name="T27" fmla="*/ 1374 h 2015"/>
                <a:gd name="T28" fmla="*/ 231 w 1852"/>
                <a:gd name="T29" fmla="*/ 1481 h 2015"/>
                <a:gd name="T30" fmla="*/ 279 w 1852"/>
                <a:gd name="T31" fmla="*/ 1534 h 2015"/>
                <a:gd name="T32" fmla="*/ 303 w 1852"/>
                <a:gd name="T33" fmla="*/ 1570 h 2015"/>
                <a:gd name="T34" fmla="*/ 410 w 1852"/>
                <a:gd name="T35" fmla="*/ 1695 h 2015"/>
                <a:gd name="T36" fmla="*/ 499 w 1852"/>
                <a:gd name="T37" fmla="*/ 1766 h 2015"/>
                <a:gd name="T38" fmla="*/ 635 w 1852"/>
                <a:gd name="T39" fmla="*/ 1855 h 2015"/>
                <a:gd name="T40" fmla="*/ 801 w 1852"/>
                <a:gd name="T41" fmla="*/ 1926 h 2015"/>
                <a:gd name="T42" fmla="*/ 1057 w 1852"/>
                <a:gd name="T43" fmla="*/ 2015 h 2015"/>
                <a:gd name="T44" fmla="*/ 1389 w 1852"/>
                <a:gd name="T45" fmla="*/ 1991 h 2015"/>
                <a:gd name="T46" fmla="*/ 1472 w 1852"/>
                <a:gd name="T47" fmla="*/ 1974 h 2015"/>
                <a:gd name="T48" fmla="*/ 1520 w 1852"/>
                <a:gd name="T49" fmla="*/ 1962 h 2015"/>
                <a:gd name="T50" fmla="*/ 1633 w 1852"/>
                <a:gd name="T51" fmla="*/ 1926 h 2015"/>
                <a:gd name="T52" fmla="*/ 1680 w 1852"/>
                <a:gd name="T53" fmla="*/ 1908 h 2015"/>
                <a:gd name="T54" fmla="*/ 1728 w 1852"/>
                <a:gd name="T55" fmla="*/ 1885 h 2015"/>
                <a:gd name="T56" fmla="*/ 1841 w 1852"/>
                <a:gd name="T57" fmla="*/ 1718 h 2015"/>
                <a:gd name="T58" fmla="*/ 1841 w 1852"/>
                <a:gd name="T59" fmla="*/ 1505 h 2015"/>
                <a:gd name="T60" fmla="*/ 1686 w 1852"/>
                <a:gd name="T61" fmla="*/ 1303 h 2015"/>
                <a:gd name="T62" fmla="*/ 1615 w 1852"/>
                <a:gd name="T63" fmla="*/ 1231 h 2015"/>
                <a:gd name="T64" fmla="*/ 1544 w 1852"/>
                <a:gd name="T65" fmla="*/ 1190 h 2015"/>
                <a:gd name="T66" fmla="*/ 1455 w 1852"/>
                <a:gd name="T67" fmla="*/ 1130 h 2015"/>
                <a:gd name="T68" fmla="*/ 1383 w 1852"/>
                <a:gd name="T69" fmla="*/ 1089 h 2015"/>
                <a:gd name="T70" fmla="*/ 1288 w 1852"/>
                <a:gd name="T71" fmla="*/ 1083 h 2015"/>
                <a:gd name="T72" fmla="*/ 1223 w 1852"/>
                <a:gd name="T73" fmla="*/ 1059 h 2015"/>
                <a:gd name="T74" fmla="*/ 1152 w 1852"/>
                <a:gd name="T75" fmla="*/ 929 h 2015"/>
                <a:gd name="T76" fmla="*/ 1140 w 1852"/>
                <a:gd name="T77" fmla="*/ 893 h 2015"/>
                <a:gd name="T78" fmla="*/ 1134 w 1852"/>
                <a:gd name="T79" fmla="*/ 875 h 2015"/>
                <a:gd name="T80" fmla="*/ 1098 w 1852"/>
                <a:gd name="T81" fmla="*/ 614 h 2015"/>
                <a:gd name="T82" fmla="*/ 1045 w 1852"/>
                <a:gd name="T83" fmla="*/ 525 h 2015"/>
                <a:gd name="T84" fmla="*/ 1021 w 1852"/>
                <a:gd name="T85" fmla="*/ 489 h 2015"/>
                <a:gd name="T86" fmla="*/ 1009 w 1852"/>
                <a:gd name="T87" fmla="*/ 471 h 2015"/>
                <a:gd name="T88" fmla="*/ 968 w 1852"/>
                <a:gd name="T89" fmla="*/ 323 h 2015"/>
                <a:gd name="T90" fmla="*/ 920 w 1852"/>
                <a:gd name="T91" fmla="*/ 234 h 2015"/>
                <a:gd name="T92" fmla="*/ 896 w 1852"/>
                <a:gd name="T93" fmla="*/ 180 h 2015"/>
                <a:gd name="T94" fmla="*/ 837 w 1852"/>
                <a:gd name="T95" fmla="*/ 121 h 2015"/>
                <a:gd name="T96" fmla="*/ 695 w 1852"/>
                <a:gd name="T97" fmla="*/ 62 h 2015"/>
                <a:gd name="T98" fmla="*/ 623 w 1852"/>
                <a:gd name="T99" fmla="*/ 26 h 2015"/>
                <a:gd name="T100" fmla="*/ 588 w 1852"/>
                <a:gd name="T101" fmla="*/ 14 h 2015"/>
                <a:gd name="T102" fmla="*/ 600 w 1852"/>
                <a:gd name="T103" fmla="*/ 20 h 20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2"/>
                <a:gd name="T157" fmla="*/ 0 h 2015"/>
                <a:gd name="T158" fmla="*/ 1852 w 1852"/>
                <a:gd name="T159" fmla="*/ 2015 h 201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2" h="2015">
                  <a:moveTo>
                    <a:pt x="600" y="20"/>
                  </a:moveTo>
                  <a:cubicBezTo>
                    <a:pt x="520" y="4"/>
                    <a:pt x="587" y="0"/>
                    <a:pt x="463" y="8"/>
                  </a:cubicBezTo>
                  <a:cubicBezTo>
                    <a:pt x="426" y="17"/>
                    <a:pt x="393" y="35"/>
                    <a:pt x="356" y="44"/>
                  </a:cubicBezTo>
                  <a:cubicBezTo>
                    <a:pt x="335" y="58"/>
                    <a:pt x="314" y="63"/>
                    <a:pt x="291" y="73"/>
                  </a:cubicBezTo>
                  <a:cubicBezTo>
                    <a:pt x="248" y="116"/>
                    <a:pt x="269" y="99"/>
                    <a:pt x="231" y="127"/>
                  </a:cubicBezTo>
                  <a:cubicBezTo>
                    <a:pt x="211" y="160"/>
                    <a:pt x="188" y="194"/>
                    <a:pt x="160" y="222"/>
                  </a:cubicBezTo>
                  <a:cubicBezTo>
                    <a:pt x="154" y="247"/>
                    <a:pt x="144" y="265"/>
                    <a:pt x="130" y="287"/>
                  </a:cubicBezTo>
                  <a:cubicBezTo>
                    <a:pt x="123" y="331"/>
                    <a:pt x="97" y="422"/>
                    <a:pt x="71" y="459"/>
                  </a:cubicBezTo>
                  <a:cubicBezTo>
                    <a:pt x="59" y="528"/>
                    <a:pt x="30" y="593"/>
                    <a:pt x="12" y="661"/>
                  </a:cubicBezTo>
                  <a:cubicBezTo>
                    <a:pt x="1" y="830"/>
                    <a:pt x="0" y="817"/>
                    <a:pt x="12" y="1065"/>
                  </a:cubicBezTo>
                  <a:cubicBezTo>
                    <a:pt x="14" y="1101"/>
                    <a:pt x="33" y="1134"/>
                    <a:pt x="47" y="1166"/>
                  </a:cubicBezTo>
                  <a:cubicBezTo>
                    <a:pt x="56" y="1187"/>
                    <a:pt x="83" y="1225"/>
                    <a:pt x="83" y="1225"/>
                  </a:cubicBezTo>
                  <a:cubicBezTo>
                    <a:pt x="91" y="1249"/>
                    <a:pt x="101" y="1261"/>
                    <a:pt x="119" y="1279"/>
                  </a:cubicBezTo>
                  <a:cubicBezTo>
                    <a:pt x="134" y="1312"/>
                    <a:pt x="153" y="1343"/>
                    <a:pt x="172" y="1374"/>
                  </a:cubicBezTo>
                  <a:cubicBezTo>
                    <a:pt x="192" y="1408"/>
                    <a:pt x="208" y="1448"/>
                    <a:pt x="231" y="1481"/>
                  </a:cubicBezTo>
                  <a:cubicBezTo>
                    <a:pt x="244" y="1500"/>
                    <a:pt x="265" y="1516"/>
                    <a:pt x="279" y="1534"/>
                  </a:cubicBezTo>
                  <a:cubicBezTo>
                    <a:pt x="288" y="1545"/>
                    <a:pt x="303" y="1570"/>
                    <a:pt x="303" y="1570"/>
                  </a:cubicBezTo>
                  <a:cubicBezTo>
                    <a:pt x="313" y="1622"/>
                    <a:pt x="366" y="1666"/>
                    <a:pt x="410" y="1695"/>
                  </a:cubicBezTo>
                  <a:cubicBezTo>
                    <a:pt x="430" y="1726"/>
                    <a:pt x="469" y="1745"/>
                    <a:pt x="499" y="1766"/>
                  </a:cubicBezTo>
                  <a:cubicBezTo>
                    <a:pt x="548" y="1799"/>
                    <a:pt x="575" y="1840"/>
                    <a:pt x="635" y="1855"/>
                  </a:cubicBezTo>
                  <a:cubicBezTo>
                    <a:pt x="679" y="1888"/>
                    <a:pt x="747" y="1912"/>
                    <a:pt x="801" y="1926"/>
                  </a:cubicBezTo>
                  <a:cubicBezTo>
                    <a:pt x="868" y="1971"/>
                    <a:pt x="977" y="2004"/>
                    <a:pt x="1057" y="2015"/>
                  </a:cubicBezTo>
                  <a:cubicBezTo>
                    <a:pt x="1168" y="2008"/>
                    <a:pt x="1278" y="2001"/>
                    <a:pt x="1389" y="1991"/>
                  </a:cubicBezTo>
                  <a:cubicBezTo>
                    <a:pt x="1499" y="1962"/>
                    <a:pt x="1365" y="1996"/>
                    <a:pt x="1472" y="1974"/>
                  </a:cubicBezTo>
                  <a:cubicBezTo>
                    <a:pt x="1488" y="1971"/>
                    <a:pt x="1520" y="1962"/>
                    <a:pt x="1520" y="1962"/>
                  </a:cubicBezTo>
                  <a:cubicBezTo>
                    <a:pt x="1552" y="1940"/>
                    <a:pt x="1595" y="1934"/>
                    <a:pt x="1633" y="1926"/>
                  </a:cubicBezTo>
                  <a:cubicBezTo>
                    <a:pt x="1675" y="1898"/>
                    <a:pt x="1623" y="1930"/>
                    <a:pt x="1680" y="1908"/>
                  </a:cubicBezTo>
                  <a:cubicBezTo>
                    <a:pt x="1697" y="1902"/>
                    <a:pt x="1728" y="1885"/>
                    <a:pt x="1728" y="1885"/>
                  </a:cubicBezTo>
                  <a:cubicBezTo>
                    <a:pt x="1774" y="1838"/>
                    <a:pt x="1820" y="1781"/>
                    <a:pt x="1841" y="1718"/>
                  </a:cubicBezTo>
                  <a:cubicBezTo>
                    <a:pt x="1845" y="1619"/>
                    <a:pt x="1852" y="1590"/>
                    <a:pt x="1841" y="1505"/>
                  </a:cubicBezTo>
                  <a:cubicBezTo>
                    <a:pt x="1829" y="1413"/>
                    <a:pt x="1746" y="1362"/>
                    <a:pt x="1686" y="1303"/>
                  </a:cubicBezTo>
                  <a:cubicBezTo>
                    <a:pt x="1661" y="1279"/>
                    <a:pt x="1644" y="1251"/>
                    <a:pt x="1615" y="1231"/>
                  </a:cubicBezTo>
                  <a:cubicBezTo>
                    <a:pt x="1596" y="1204"/>
                    <a:pt x="1576" y="1198"/>
                    <a:pt x="1544" y="1190"/>
                  </a:cubicBezTo>
                  <a:cubicBezTo>
                    <a:pt x="1513" y="1169"/>
                    <a:pt x="1487" y="1148"/>
                    <a:pt x="1455" y="1130"/>
                  </a:cubicBezTo>
                  <a:cubicBezTo>
                    <a:pt x="1435" y="1119"/>
                    <a:pt x="1409" y="1092"/>
                    <a:pt x="1383" y="1089"/>
                  </a:cubicBezTo>
                  <a:cubicBezTo>
                    <a:pt x="1351" y="1086"/>
                    <a:pt x="1320" y="1085"/>
                    <a:pt x="1288" y="1083"/>
                  </a:cubicBezTo>
                  <a:cubicBezTo>
                    <a:pt x="1261" y="1077"/>
                    <a:pt x="1245" y="1074"/>
                    <a:pt x="1223" y="1059"/>
                  </a:cubicBezTo>
                  <a:cubicBezTo>
                    <a:pt x="1207" y="997"/>
                    <a:pt x="1187" y="978"/>
                    <a:pt x="1152" y="929"/>
                  </a:cubicBezTo>
                  <a:cubicBezTo>
                    <a:pt x="1148" y="917"/>
                    <a:pt x="1144" y="905"/>
                    <a:pt x="1140" y="893"/>
                  </a:cubicBezTo>
                  <a:cubicBezTo>
                    <a:pt x="1138" y="887"/>
                    <a:pt x="1134" y="875"/>
                    <a:pt x="1134" y="875"/>
                  </a:cubicBezTo>
                  <a:cubicBezTo>
                    <a:pt x="1123" y="788"/>
                    <a:pt x="1127" y="698"/>
                    <a:pt x="1098" y="614"/>
                  </a:cubicBezTo>
                  <a:cubicBezTo>
                    <a:pt x="1087" y="582"/>
                    <a:pt x="1064" y="553"/>
                    <a:pt x="1045" y="525"/>
                  </a:cubicBezTo>
                  <a:cubicBezTo>
                    <a:pt x="1037" y="513"/>
                    <a:pt x="1029" y="501"/>
                    <a:pt x="1021" y="489"/>
                  </a:cubicBezTo>
                  <a:cubicBezTo>
                    <a:pt x="1017" y="483"/>
                    <a:pt x="1009" y="471"/>
                    <a:pt x="1009" y="471"/>
                  </a:cubicBezTo>
                  <a:cubicBezTo>
                    <a:pt x="1000" y="438"/>
                    <a:pt x="983" y="345"/>
                    <a:pt x="968" y="323"/>
                  </a:cubicBezTo>
                  <a:cubicBezTo>
                    <a:pt x="950" y="296"/>
                    <a:pt x="933" y="263"/>
                    <a:pt x="920" y="234"/>
                  </a:cubicBezTo>
                  <a:cubicBezTo>
                    <a:pt x="891" y="170"/>
                    <a:pt x="923" y="221"/>
                    <a:pt x="896" y="180"/>
                  </a:cubicBezTo>
                  <a:cubicBezTo>
                    <a:pt x="887" y="148"/>
                    <a:pt x="865" y="139"/>
                    <a:pt x="837" y="121"/>
                  </a:cubicBezTo>
                  <a:cubicBezTo>
                    <a:pt x="800" y="96"/>
                    <a:pt x="738" y="76"/>
                    <a:pt x="695" y="62"/>
                  </a:cubicBezTo>
                  <a:cubicBezTo>
                    <a:pt x="647" y="47"/>
                    <a:pt x="667" y="56"/>
                    <a:pt x="623" y="26"/>
                  </a:cubicBezTo>
                  <a:cubicBezTo>
                    <a:pt x="613" y="19"/>
                    <a:pt x="577" y="8"/>
                    <a:pt x="588" y="14"/>
                  </a:cubicBezTo>
                  <a:cubicBezTo>
                    <a:pt x="592" y="16"/>
                    <a:pt x="596" y="18"/>
                    <a:pt x="600" y="2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6" name="AutoShape 103"/>
            <p:cNvSpPr>
              <a:spLocks noChangeArrowheads="1"/>
            </p:cNvSpPr>
            <p:nvPr/>
          </p:nvSpPr>
          <p:spPr bwMode="auto">
            <a:xfrm rot="18552869" flipH="1">
              <a:off x="3735" y="1653"/>
              <a:ext cx="144" cy="797"/>
            </a:xfrm>
            <a:prstGeom prst="curvedRightArrow">
              <a:avLst>
                <a:gd name="adj1" fmla="val 110694"/>
                <a:gd name="adj2" fmla="val 221389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932979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Slide by Matt Dickerson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B713F0-2C02-B942-AF5B-0B6A475457A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Trees do Rotations after Every Operation (Even Search)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80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new operation: </a:t>
            </a:r>
            <a:r>
              <a:rPr lang="en-US" sz="2000" b="1" i="1" dirty="0">
                <a:latin typeface="Tahoma" charset="0"/>
              </a:rPr>
              <a:t>splay</a:t>
            </a:r>
            <a:endParaRPr lang="en-US" sz="2000" b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splaying moves a node to the root using rotations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9600" y="2057400"/>
            <a:ext cx="396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right rotation</a:t>
            </a:r>
          </a:p>
          <a:p>
            <a:pPr marL="62865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Times New Roman" charset="0"/>
              </a:rPr>
              <a:t>makes the left child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dirty="0">
                <a:latin typeface="Times New Roman" charset="0"/>
              </a:rPr>
              <a:t> of a node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en-US" sz="1800" dirty="0">
                <a:latin typeface="Times New Roman" charset="0"/>
              </a:rPr>
              <a:t> into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ja-JP" altLang="en-US" sz="1800" dirty="0">
                <a:latin typeface="Times New Roman" charset="0"/>
              </a:rPr>
              <a:t>’</a:t>
            </a:r>
            <a:r>
              <a:rPr lang="en-US" altLang="ja-JP" sz="1800" dirty="0">
                <a:latin typeface="Times New Roman" charset="0"/>
              </a:rPr>
              <a:t>s parent; </a:t>
            </a:r>
            <a:r>
              <a:rPr lang="en-US" altLang="ja-JP" sz="1800" i="1" dirty="0">
                <a:latin typeface="Times New Roman" charset="0"/>
              </a:rPr>
              <a:t>y</a:t>
            </a:r>
            <a:r>
              <a:rPr lang="en-US" altLang="ja-JP" sz="1800" dirty="0">
                <a:latin typeface="Times New Roman" charset="0"/>
              </a:rPr>
              <a:t> becomes the right child of </a:t>
            </a:r>
            <a:r>
              <a:rPr lang="en-US" altLang="ja-JP" sz="1800" i="1" dirty="0">
                <a:latin typeface="Times New Roman" charset="0"/>
              </a:rPr>
              <a:t>x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1212850" y="34290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755650" y="404812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311150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996950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1646238" y="40735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491" name="AutoShape 10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 flipH="1">
            <a:off x="915988" y="38322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ShapeType="1"/>
            <a:stCxn id="20487" idx="4"/>
            <a:endCxn id="20488" idx="0"/>
          </p:cNvCxnSpPr>
          <p:nvPr/>
        </p:nvCxnSpPr>
        <p:spPr bwMode="auto">
          <a:xfrm flipH="1">
            <a:off x="573088" y="44513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4"/>
            <a:endCxn id="20489" idx="0"/>
          </p:cNvCxnSpPr>
          <p:nvPr/>
        </p:nvCxnSpPr>
        <p:spPr bwMode="auto">
          <a:xfrm>
            <a:off x="915988" y="44513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6" idx="4"/>
            <a:endCxn id="20490" idx="0"/>
          </p:cNvCxnSpPr>
          <p:nvPr/>
        </p:nvCxnSpPr>
        <p:spPr bwMode="auto">
          <a:xfrm>
            <a:off x="1373188" y="38322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3568700" y="484187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3111500" y="42545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497" name="AutoShape 16"/>
          <p:cNvSpPr>
            <a:spLocks noChangeArrowheads="1"/>
          </p:cNvSpPr>
          <p:nvPr/>
        </p:nvSpPr>
        <p:spPr bwMode="auto">
          <a:xfrm>
            <a:off x="2444750" y="4864100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498" name="AutoShape 17"/>
          <p:cNvSpPr>
            <a:spLocks noChangeArrowheads="1"/>
          </p:cNvSpPr>
          <p:nvPr/>
        </p:nvSpPr>
        <p:spPr bwMode="auto">
          <a:xfrm>
            <a:off x="3090863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499" name="AutoShape 18"/>
          <p:cNvSpPr>
            <a:spLocks noChangeArrowheads="1"/>
          </p:cNvSpPr>
          <p:nvPr/>
        </p:nvSpPr>
        <p:spPr bwMode="auto">
          <a:xfrm>
            <a:off x="3816350" y="55721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00" name="AutoShape 19"/>
          <p:cNvCxnSpPr>
            <a:cxnSpLocks noChangeShapeType="1"/>
            <a:stCxn id="20495" idx="0"/>
            <a:endCxn id="20496" idx="4"/>
          </p:cNvCxnSpPr>
          <p:nvPr/>
        </p:nvCxnSpPr>
        <p:spPr bwMode="auto">
          <a:xfrm flipH="1" flipV="1">
            <a:off x="3271838" y="46577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0"/>
          <p:cNvCxnSpPr>
            <a:cxnSpLocks noChangeShapeType="1"/>
            <a:stCxn id="20496" idx="4"/>
            <a:endCxn id="20497" idx="0"/>
          </p:cNvCxnSpPr>
          <p:nvPr/>
        </p:nvCxnSpPr>
        <p:spPr bwMode="auto">
          <a:xfrm flipH="1">
            <a:off x="2706688" y="4657725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1"/>
          <p:cNvCxnSpPr>
            <a:cxnSpLocks noChangeShapeType="1"/>
            <a:stCxn id="20495" idx="4"/>
            <a:endCxn id="20498" idx="0"/>
          </p:cNvCxnSpPr>
          <p:nvPr/>
        </p:nvCxnSpPr>
        <p:spPr bwMode="auto">
          <a:xfrm flipH="1">
            <a:off x="3352800" y="5245100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2"/>
          <p:cNvCxnSpPr>
            <a:cxnSpLocks noChangeShapeType="1"/>
            <a:stCxn id="20495" idx="4"/>
            <a:endCxn id="20499" idx="0"/>
          </p:cNvCxnSpPr>
          <p:nvPr/>
        </p:nvCxnSpPr>
        <p:spPr bwMode="auto">
          <a:xfrm>
            <a:off x="3729038" y="5245100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AutoShape 23"/>
          <p:cNvSpPr>
            <a:spLocks noChangeArrowheads="1"/>
          </p:cNvSpPr>
          <p:nvPr/>
        </p:nvSpPr>
        <p:spPr bwMode="auto">
          <a:xfrm>
            <a:off x="1154113" y="3984625"/>
            <a:ext cx="533400" cy="609600"/>
          </a:xfrm>
          <a:custGeom>
            <a:avLst/>
            <a:gdLst>
              <a:gd name="T0" fmla="*/ 6585391 w 21600"/>
              <a:gd name="T1" fmla="*/ 0 h 21600"/>
              <a:gd name="T2" fmla="*/ 1058033 w 21600"/>
              <a:gd name="T3" fmla="*/ 8602133 h 21600"/>
              <a:gd name="T4" fmla="*/ 6585391 w 21600"/>
              <a:gd name="T5" fmla="*/ 2764621 h 21600"/>
              <a:gd name="T6" fmla="*/ 14818519 w 21600"/>
              <a:gd name="T7" fmla="*/ 8602133 h 21600"/>
              <a:gd name="T8" fmla="*/ 12113983 w 21600"/>
              <a:gd name="T9" fmla="*/ 12135386 h 21600"/>
              <a:gd name="T10" fmla="*/ 9408855 w 21600"/>
              <a:gd name="T11" fmla="*/ 86021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2209800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4572000" y="20574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left rotation</a:t>
            </a:r>
          </a:p>
          <a:p>
            <a:pPr marL="62865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Times New Roman" charset="0"/>
              </a:rPr>
              <a:t>makes the right child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en-US" sz="1800" dirty="0">
                <a:latin typeface="Times New Roman" charset="0"/>
              </a:rPr>
              <a:t> of a node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dirty="0">
                <a:latin typeface="Times New Roman" charset="0"/>
              </a:rPr>
              <a:t> into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ja-JP" altLang="en-US" sz="1800" dirty="0">
                <a:latin typeface="Times New Roman" charset="0"/>
              </a:rPr>
              <a:t>’</a:t>
            </a:r>
            <a:r>
              <a:rPr lang="en-US" altLang="ja-JP" sz="1800" dirty="0">
                <a:latin typeface="Times New Roman" charset="0"/>
              </a:rPr>
              <a:t>s parent; </a:t>
            </a:r>
            <a:r>
              <a:rPr lang="en-US" altLang="ja-JP" sz="1800" i="1" dirty="0">
                <a:latin typeface="Times New Roman" charset="0"/>
              </a:rPr>
              <a:t>x</a:t>
            </a:r>
            <a:r>
              <a:rPr lang="en-US" altLang="ja-JP" sz="1800" dirty="0">
                <a:latin typeface="Times New Roman" charset="0"/>
              </a:rPr>
              <a:t> becomes the left child of </a:t>
            </a:r>
            <a:r>
              <a:rPr lang="en-US" altLang="ja-JP" sz="1800" i="1" dirty="0">
                <a:latin typeface="Times New Roman" charset="0"/>
              </a:rPr>
              <a:t>y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7842250" y="42545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7385050" y="487362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509" name="AutoShape 28"/>
          <p:cNvSpPr>
            <a:spLocks noChangeArrowheads="1"/>
          </p:cNvSpPr>
          <p:nvPr/>
        </p:nvSpPr>
        <p:spPr bwMode="auto">
          <a:xfrm>
            <a:off x="6940550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510" name="AutoShape 29"/>
          <p:cNvSpPr>
            <a:spLocks noChangeArrowheads="1"/>
          </p:cNvSpPr>
          <p:nvPr/>
        </p:nvSpPr>
        <p:spPr bwMode="auto">
          <a:xfrm>
            <a:off x="7626350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511" name="AutoShape 30"/>
          <p:cNvSpPr>
            <a:spLocks noChangeArrowheads="1"/>
          </p:cNvSpPr>
          <p:nvPr/>
        </p:nvSpPr>
        <p:spPr bwMode="auto">
          <a:xfrm>
            <a:off x="8275638" y="48990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12" name="AutoShape 31"/>
          <p:cNvCxnSpPr>
            <a:cxnSpLocks noChangeShapeType="1"/>
            <a:stCxn id="20507" idx="4"/>
            <a:endCxn id="20508" idx="0"/>
          </p:cNvCxnSpPr>
          <p:nvPr/>
        </p:nvCxnSpPr>
        <p:spPr bwMode="auto">
          <a:xfrm flipH="1">
            <a:off x="7545388" y="46577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2"/>
          <p:cNvCxnSpPr>
            <a:cxnSpLocks noChangeShapeType="1"/>
            <a:stCxn id="20508" idx="4"/>
            <a:endCxn id="20509" idx="0"/>
          </p:cNvCxnSpPr>
          <p:nvPr/>
        </p:nvCxnSpPr>
        <p:spPr bwMode="auto">
          <a:xfrm flipH="1">
            <a:off x="7202488" y="52768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3"/>
          <p:cNvCxnSpPr>
            <a:cxnSpLocks noChangeShapeType="1"/>
            <a:stCxn id="20508" idx="4"/>
            <a:endCxn id="20510" idx="0"/>
          </p:cNvCxnSpPr>
          <p:nvPr/>
        </p:nvCxnSpPr>
        <p:spPr bwMode="auto">
          <a:xfrm>
            <a:off x="7545388" y="52768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4"/>
          <p:cNvCxnSpPr>
            <a:cxnSpLocks noChangeShapeType="1"/>
            <a:stCxn id="20507" idx="4"/>
            <a:endCxn id="20511" idx="0"/>
          </p:cNvCxnSpPr>
          <p:nvPr/>
        </p:nvCxnSpPr>
        <p:spPr bwMode="auto">
          <a:xfrm>
            <a:off x="8002588" y="46577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6" name="Oval 35"/>
          <p:cNvSpPr>
            <a:spLocks noChangeArrowheads="1"/>
          </p:cNvSpPr>
          <p:nvPr/>
        </p:nvSpPr>
        <p:spPr bwMode="auto">
          <a:xfrm>
            <a:off x="5927725" y="401637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517" name="Oval 36"/>
          <p:cNvSpPr>
            <a:spLocks noChangeArrowheads="1"/>
          </p:cNvSpPr>
          <p:nvPr/>
        </p:nvSpPr>
        <p:spPr bwMode="auto">
          <a:xfrm>
            <a:off x="5470525" y="34290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518" name="AutoShape 37"/>
          <p:cNvSpPr>
            <a:spLocks noChangeArrowheads="1"/>
          </p:cNvSpPr>
          <p:nvPr/>
        </p:nvSpPr>
        <p:spPr bwMode="auto">
          <a:xfrm>
            <a:off x="4803775" y="4038600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519" name="AutoShape 38"/>
          <p:cNvSpPr>
            <a:spLocks noChangeArrowheads="1"/>
          </p:cNvSpPr>
          <p:nvPr/>
        </p:nvSpPr>
        <p:spPr bwMode="auto">
          <a:xfrm>
            <a:off x="5449888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520" name="AutoShape 39"/>
          <p:cNvSpPr>
            <a:spLocks noChangeArrowheads="1"/>
          </p:cNvSpPr>
          <p:nvPr/>
        </p:nvSpPr>
        <p:spPr bwMode="auto">
          <a:xfrm>
            <a:off x="6175375" y="47466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21" name="AutoShape 40"/>
          <p:cNvCxnSpPr>
            <a:cxnSpLocks noChangeShapeType="1"/>
            <a:stCxn id="20516" idx="0"/>
            <a:endCxn id="20517" idx="4"/>
          </p:cNvCxnSpPr>
          <p:nvPr/>
        </p:nvCxnSpPr>
        <p:spPr bwMode="auto">
          <a:xfrm flipH="1" flipV="1">
            <a:off x="5630863" y="38322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2" name="AutoShape 41"/>
          <p:cNvCxnSpPr>
            <a:cxnSpLocks noChangeShapeType="1"/>
            <a:stCxn id="20517" idx="4"/>
            <a:endCxn id="20518" idx="0"/>
          </p:cNvCxnSpPr>
          <p:nvPr/>
        </p:nvCxnSpPr>
        <p:spPr bwMode="auto">
          <a:xfrm flipH="1">
            <a:off x="5065713" y="3832225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3" name="AutoShape 42"/>
          <p:cNvCxnSpPr>
            <a:cxnSpLocks noChangeShapeType="1"/>
            <a:stCxn id="20516" idx="4"/>
            <a:endCxn id="20519" idx="0"/>
          </p:cNvCxnSpPr>
          <p:nvPr/>
        </p:nvCxnSpPr>
        <p:spPr bwMode="auto">
          <a:xfrm flipH="1">
            <a:off x="5711825" y="4419600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AutoShape 43"/>
          <p:cNvCxnSpPr>
            <a:cxnSpLocks noChangeShapeType="1"/>
            <a:stCxn id="20516" idx="4"/>
            <a:endCxn id="20520" idx="0"/>
          </p:cNvCxnSpPr>
          <p:nvPr/>
        </p:nvCxnSpPr>
        <p:spPr bwMode="auto">
          <a:xfrm>
            <a:off x="6088063" y="4419600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5" name="AutoShape 44"/>
          <p:cNvSpPr>
            <a:spLocks noChangeArrowheads="1"/>
          </p:cNvSpPr>
          <p:nvPr/>
        </p:nvSpPr>
        <p:spPr bwMode="auto">
          <a:xfrm flipH="1">
            <a:off x="5314950" y="3971925"/>
            <a:ext cx="533400" cy="609600"/>
          </a:xfrm>
          <a:custGeom>
            <a:avLst/>
            <a:gdLst>
              <a:gd name="T0" fmla="*/ 6585391 w 21600"/>
              <a:gd name="T1" fmla="*/ 0 h 21600"/>
              <a:gd name="T2" fmla="*/ 1058033 w 21600"/>
              <a:gd name="T3" fmla="*/ 8602133 h 21600"/>
              <a:gd name="T4" fmla="*/ 6585391 w 21600"/>
              <a:gd name="T5" fmla="*/ 2764621 h 21600"/>
              <a:gd name="T6" fmla="*/ 14818519 w 21600"/>
              <a:gd name="T7" fmla="*/ 8602133 h 21600"/>
              <a:gd name="T8" fmla="*/ 12113983 w 21600"/>
              <a:gd name="T9" fmla="*/ 12135386 h 21600"/>
              <a:gd name="T10" fmla="*/ 9408855 w 21600"/>
              <a:gd name="T11" fmla="*/ 86021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6" name="Line 45"/>
          <p:cNvSpPr>
            <a:spLocks noChangeShapeType="1"/>
          </p:cNvSpPr>
          <p:nvPr/>
        </p:nvSpPr>
        <p:spPr bwMode="auto">
          <a:xfrm>
            <a:off x="6778625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593725" y="58070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(structure of tree above y is not modified)</a:t>
            </a:r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4860925" y="57912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(structure of tree above x is not modified)</a:t>
            </a:r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2270125" y="3581400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a right rotation about y</a:t>
            </a:r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6537325" y="3581400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a left rotation about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E89597-8B33-EC48-B3C0-F5560D048F9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5146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Splaying: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412750" y="1522413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the root?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765425" y="1844675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Times New Roman" charset="0"/>
              </a:rPr>
              <a:t>stop</a:t>
            </a:r>
          </a:p>
        </p:txBody>
      </p:sp>
      <p:cxnSp>
        <p:nvCxnSpPr>
          <p:cNvPr id="21510" name="AutoShape 5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24034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234950" y="2847975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child of the root?</a:t>
            </a:r>
          </a:p>
        </p:txBody>
      </p:sp>
      <p:cxnSp>
        <p:nvCxnSpPr>
          <p:cNvPr id="21512" name="AutoShape 7"/>
          <p:cNvCxnSpPr>
            <a:cxnSpLocks noChangeShapeType="1"/>
            <a:stCxn id="21508" idx="2"/>
            <a:endCxn id="21511" idx="0"/>
          </p:cNvCxnSpPr>
          <p:nvPr/>
        </p:nvCxnSpPr>
        <p:spPr bwMode="auto">
          <a:xfrm rot="5400000">
            <a:off x="1239044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6461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the root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22860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the root</a:t>
            </a:r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228600" y="4143375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the left child of the root?</a:t>
            </a:r>
          </a:p>
        </p:txBody>
      </p:sp>
      <p:cxnSp>
        <p:nvCxnSpPr>
          <p:cNvPr id="21516" name="AutoShape 11"/>
          <p:cNvCxnSpPr>
            <a:cxnSpLocks noChangeShapeType="1"/>
            <a:stCxn id="21511" idx="2"/>
            <a:endCxn id="21515" idx="0"/>
          </p:cNvCxnSpPr>
          <p:nvPr/>
        </p:nvCxnSpPr>
        <p:spPr bwMode="auto">
          <a:xfrm rot="5400000">
            <a:off x="1254125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/>
          <p:cNvCxnSpPr>
            <a:cxnSpLocks noChangeShapeType="1"/>
            <a:stCxn id="21515" idx="2"/>
            <a:endCxn id="21513" idx="0"/>
          </p:cNvCxnSpPr>
          <p:nvPr/>
        </p:nvCxnSpPr>
        <p:spPr bwMode="auto">
          <a:xfrm rot="5400000">
            <a:off x="1270000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/>
          <p:cNvCxnSpPr>
            <a:cxnSpLocks noChangeShapeType="1"/>
            <a:stCxn id="21515" idx="3"/>
            <a:endCxn id="21514" idx="0"/>
          </p:cNvCxnSpPr>
          <p:nvPr/>
        </p:nvCxnSpPr>
        <p:spPr bwMode="auto">
          <a:xfrm>
            <a:off x="2587625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3810000" y="13049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left-left grandchild?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2971800" y="3219450"/>
            <a:ext cx="228600" cy="228600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3810000" y="50387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left-right grandchild?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3810000" y="25495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right-right grandchild?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3816350" y="3794125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right-left grandchild?</a:t>
            </a:r>
          </a:p>
        </p:txBody>
      </p:sp>
      <p:cxnSp>
        <p:nvCxnSpPr>
          <p:cNvPr id="21524" name="AutoShape 19"/>
          <p:cNvCxnSpPr>
            <a:cxnSpLocks noChangeShapeType="1"/>
            <a:stCxn id="21511" idx="3"/>
            <a:endCxn id="21520" idx="2"/>
          </p:cNvCxnSpPr>
          <p:nvPr/>
        </p:nvCxnSpPr>
        <p:spPr bwMode="auto">
          <a:xfrm flipV="1">
            <a:off x="2579688" y="3333750"/>
            <a:ext cx="392112" cy="7938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0"/>
          <p:cNvCxnSpPr>
            <a:cxnSpLocks noChangeShapeType="1"/>
            <a:stCxn id="21520" idx="6"/>
            <a:endCxn id="21519" idx="1"/>
          </p:cNvCxnSpPr>
          <p:nvPr/>
        </p:nvCxnSpPr>
        <p:spPr bwMode="auto">
          <a:xfrm flipV="1">
            <a:off x="32004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/>
          <p:cNvCxnSpPr>
            <a:cxnSpLocks noChangeShapeType="1"/>
            <a:stCxn id="21520" idx="6"/>
            <a:endCxn id="21522" idx="1"/>
          </p:cNvCxnSpPr>
          <p:nvPr/>
        </p:nvCxnSpPr>
        <p:spPr bwMode="auto">
          <a:xfrm flipV="1">
            <a:off x="32004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2"/>
          <p:cNvCxnSpPr>
            <a:cxnSpLocks noChangeShapeType="1"/>
            <a:stCxn id="21520" idx="6"/>
            <a:endCxn id="21523" idx="1"/>
          </p:cNvCxnSpPr>
          <p:nvPr/>
        </p:nvCxnSpPr>
        <p:spPr bwMode="auto">
          <a:xfrm>
            <a:off x="32004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3"/>
          <p:cNvCxnSpPr>
            <a:cxnSpLocks noChangeShapeType="1"/>
            <a:stCxn id="21520" idx="6"/>
            <a:endCxn id="21521" idx="1"/>
          </p:cNvCxnSpPr>
          <p:nvPr/>
        </p:nvCxnSpPr>
        <p:spPr bwMode="auto">
          <a:xfrm>
            <a:off x="32004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AutoShape 24"/>
          <p:cNvSpPr>
            <a:spLocks noChangeArrowheads="1"/>
          </p:cNvSpPr>
          <p:nvPr/>
        </p:nvSpPr>
        <p:spPr bwMode="auto">
          <a:xfrm>
            <a:off x="64770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</a:t>
            </a:r>
            <a:r>
              <a:rPr lang="en-US" sz="1600" i="1">
                <a:latin typeface="Times New Roman" charset="0"/>
              </a:rPr>
              <a:t>g</a:t>
            </a:r>
            <a:r>
              <a:rPr lang="en-US" sz="1600">
                <a:latin typeface="Times New Roman" charset="0"/>
              </a:rPr>
              <a:t>, right-rotate about </a:t>
            </a:r>
            <a:r>
              <a:rPr lang="en-US" sz="1600" i="1">
                <a:latin typeface="Times New Roman" charset="0"/>
              </a:rPr>
              <a:t>p</a:t>
            </a:r>
            <a:endParaRPr lang="en-US" sz="1600">
              <a:latin typeface="Times New Roman" charset="0"/>
            </a:endParaRPr>
          </a:p>
        </p:txBody>
      </p:sp>
      <p:sp>
        <p:nvSpPr>
          <p:cNvPr id="21530" name="AutoShape 25"/>
          <p:cNvSpPr>
            <a:spLocks noChangeArrowheads="1"/>
          </p:cNvSpPr>
          <p:nvPr/>
        </p:nvSpPr>
        <p:spPr bwMode="auto">
          <a:xfrm>
            <a:off x="64770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</a:t>
            </a:r>
            <a:r>
              <a:rPr lang="en-US" sz="1600" i="1">
                <a:latin typeface="Times New Roman" charset="0"/>
              </a:rPr>
              <a:t>g</a:t>
            </a:r>
            <a:r>
              <a:rPr lang="en-US" sz="1600">
                <a:latin typeface="Times New Roman" charset="0"/>
              </a:rPr>
              <a:t>, left-rotate about </a:t>
            </a:r>
            <a:r>
              <a:rPr lang="en-US" sz="1600" i="1">
                <a:latin typeface="Times New Roman" charset="0"/>
              </a:rPr>
              <a:t>p</a:t>
            </a:r>
            <a:endParaRPr lang="en-US" sz="1600">
              <a:latin typeface="Times New Roman" charset="0"/>
            </a:endParaRPr>
          </a:p>
        </p:txBody>
      </p:sp>
      <p:sp>
        <p:nvSpPr>
          <p:cNvPr id="21531" name="AutoShape 26"/>
          <p:cNvSpPr>
            <a:spLocks noChangeArrowheads="1"/>
          </p:cNvSpPr>
          <p:nvPr/>
        </p:nvSpPr>
        <p:spPr bwMode="auto">
          <a:xfrm>
            <a:off x="64770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</a:t>
            </a:r>
            <a:r>
              <a:rPr lang="en-US" sz="1600" i="1">
                <a:latin typeface="Times New Roman" charset="0"/>
              </a:rPr>
              <a:t>p</a:t>
            </a:r>
            <a:r>
              <a:rPr lang="en-US" sz="1600">
                <a:latin typeface="Times New Roman" charset="0"/>
              </a:rPr>
              <a:t>, right-rotate about </a:t>
            </a:r>
            <a:r>
              <a:rPr lang="en-US" sz="1600" i="1">
                <a:latin typeface="Times New Roman" charset="0"/>
              </a:rPr>
              <a:t>g</a:t>
            </a:r>
            <a:endParaRPr lang="en-US" sz="1600">
              <a:latin typeface="Times New Roman" charset="0"/>
            </a:endParaRPr>
          </a:p>
        </p:txBody>
      </p:sp>
      <p:sp>
        <p:nvSpPr>
          <p:cNvPr id="21532" name="AutoShape 27"/>
          <p:cNvSpPr>
            <a:spLocks noChangeArrowheads="1"/>
          </p:cNvSpPr>
          <p:nvPr/>
        </p:nvSpPr>
        <p:spPr bwMode="auto">
          <a:xfrm>
            <a:off x="64770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</a:t>
            </a:r>
            <a:r>
              <a:rPr lang="en-US" sz="1600" i="1">
                <a:latin typeface="Times New Roman" charset="0"/>
              </a:rPr>
              <a:t>p</a:t>
            </a:r>
            <a:r>
              <a:rPr lang="en-US" sz="1600">
                <a:latin typeface="Times New Roman" charset="0"/>
              </a:rPr>
              <a:t>, left-rotate about </a:t>
            </a:r>
            <a:r>
              <a:rPr lang="en-US" sz="1600" i="1">
                <a:latin typeface="Times New Roman" charset="0"/>
              </a:rPr>
              <a:t>g</a:t>
            </a:r>
            <a:endParaRPr lang="en-US" sz="1600">
              <a:latin typeface="Times New Roman" charset="0"/>
            </a:endParaRPr>
          </a:p>
        </p:txBody>
      </p:sp>
      <p:cxnSp>
        <p:nvCxnSpPr>
          <p:cNvPr id="21533" name="AutoShape 28"/>
          <p:cNvCxnSpPr>
            <a:cxnSpLocks noChangeShapeType="1"/>
            <a:stCxn id="21519" idx="2"/>
            <a:endCxn id="21529" idx="1"/>
          </p:cNvCxnSpPr>
          <p:nvPr/>
        </p:nvCxnSpPr>
        <p:spPr bwMode="auto">
          <a:xfrm rot="16200000" flipH="1">
            <a:off x="5852319" y="1810544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2" idx="2"/>
            <a:endCxn id="21530" idx="1"/>
          </p:cNvCxnSpPr>
          <p:nvPr/>
        </p:nvCxnSpPr>
        <p:spPr bwMode="auto">
          <a:xfrm rot="16200000" flipH="1">
            <a:off x="5865019" y="3042444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30"/>
          <p:cNvCxnSpPr>
            <a:cxnSpLocks noChangeShapeType="1"/>
            <a:stCxn id="21523" idx="2"/>
            <a:endCxn id="21531" idx="1"/>
          </p:cNvCxnSpPr>
          <p:nvPr/>
        </p:nvCxnSpPr>
        <p:spPr bwMode="auto">
          <a:xfrm rot="16200000" flipH="1">
            <a:off x="5868194" y="4283869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31"/>
          <p:cNvCxnSpPr>
            <a:cxnSpLocks noChangeShapeType="1"/>
            <a:stCxn id="21521" idx="2"/>
            <a:endCxn id="21532" idx="1"/>
          </p:cNvCxnSpPr>
          <p:nvPr/>
        </p:nvCxnSpPr>
        <p:spPr bwMode="auto">
          <a:xfrm rot="16200000" flipH="1">
            <a:off x="5842794" y="5553869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29" idx="3"/>
            <a:endCxn id="21508" idx="0"/>
          </p:cNvCxnSpPr>
          <p:nvPr/>
        </p:nvCxnSpPr>
        <p:spPr bwMode="auto">
          <a:xfrm flipH="1" flipV="1">
            <a:off x="1408113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AutoShape 33"/>
          <p:cNvCxnSpPr>
            <a:cxnSpLocks noChangeShapeType="1"/>
            <a:stCxn id="21530" idx="3"/>
            <a:endCxn id="21508" idx="0"/>
          </p:cNvCxnSpPr>
          <p:nvPr/>
        </p:nvCxnSpPr>
        <p:spPr bwMode="auto">
          <a:xfrm flipH="1" flipV="1">
            <a:off x="1408113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AutoShape 34"/>
          <p:cNvCxnSpPr>
            <a:cxnSpLocks noChangeShapeType="1"/>
            <a:stCxn id="21531" idx="3"/>
            <a:endCxn id="21508" idx="0"/>
          </p:cNvCxnSpPr>
          <p:nvPr/>
        </p:nvCxnSpPr>
        <p:spPr bwMode="auto">
          <a:xfrm flipH="1" flipV="1">
            <a:off x="1408113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35"/>
          <p:cNvCxnSpPr>
            <a:cxnSpLocks noChangeShapeType="1"/>
            <a:stCxn id="21532" idx="3"/>
            <a:endCxn id="21508" idx="0"/>
          </p:cNvCxnSpPr>
          <p:nvPr/>
        </p:nvCxnSpPr>
        <p:spPr bwMode="auto">
          <a:xfrm flipH="1" flipV="1">
            <a:off x="1408113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AutoShape 36"/>
          <p:cNvSpPr>
            <a:spLocks noChangeArrowheads="1"/>
          </p:cNvSpPr>
          <p:nvPr/>
        </p:nvSpPr>
        <p:spPr bwMode="auto">
          <a:xfrm>
            <a:off x="144463" y="847725"/>
            <a:ext cx="1074737" cy="631825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start with node </a:t>
            </a:r>
            <a:r>
              <a:rPr lang="en-US" sz="1600" i="1">
                <a:latin typeface="Times New Roman" charset="0"/>
              </a:rPr>
              <a:t>x</a:t>
            </a:r>
            <a:endParaRPr lang="en-US" sz="1600">
              <a:latin typeface="Times New Roman" charset="0"/>
            </a:endParaRPr>
          </a:p>
        </p:txBody>
      </p:sp>
      <p:cxnSp>
        <p:nvCxnSpPr>
          <p:cNvPr id="21542" name="AutoShape 37"/>
          <p:cNvCxnSpPr>
            <a:cxnSpLocks noChangeShapeType="1"/>
            <a:stCxn id="21541" idx="3"/>
            <a:endCxn id="21508" idx="0"/>
          </p:cNvCxnSpPr>
          <p:nvPr/>
        </p:nvCxnSpPr>
        <p:spPr bwMode="auto">
          <a:xfrm>
            <a:off x="1219200" y="1163638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37338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ja-JP" altLang="en-US" sz="1800">
                <a:latin typeface="Arial Narrow" charset="0"/>
              </a:rPr>
              <a:t>“</a:t>
            </a:r>
            <a:r>
              <a:rPr lang="en-US" altLang="ja-JP" sz="1800" i="1">
                <a:latin typeface="Arial Narrow" charset="0"/>
              </a:rPr>
              <a:t>x</a:t>
            </a:r>
            <a:r>
              <a:rPr lang="en-US" altLang="ja-JP" sz="1800">
                <a:latin typeface="Arial Narrow" charset="0"/>
              </a:rPr>
              <a:t> is a</a:t>
            </a:r>
            <a:r>
              <a:rPr lang="en-US" altLang="ja-JP" sz="1800" i="1">
                <a:latin typeface="Arial Narrow" charset="0"/>
              </a:rPr>
              <a:t> </a:t>
            </a:r>
            <a:r>
              <a:rPr lang="en-US" altLang="ja-JP" sz="1800">
                <a:latin typeface="Arial Narrow" charset="0"/>
              </a:rPr>
              <a:t>left-left grandchild</a:t>
            </a:r>
            <a:r>
              <a:rPr lang="ja-JP" altLang="en-US" sz="1800">
                <a:latin typeface="Arial Narrow" charset="0"/>
              </a:rPr>
              <a:t>”</a:t>
            </a:r>
            <a:r>
              <a:rPr lang="en-US" altLang="ja-JP" sz="1800">
                <a:latin typeface="Arial Narrow" charset="0"/>
              </a:rPr>
              <a:t> means </a:t>
            </a:r>
            <a:r>
              <a:rPr lang="en-US" altLang="ja-JP" sz="1800" i="1">
                <a:latin typeface="Arial Narrow" charset="0"/>
              </a:rPr>
              <a:t>x</a:t>
            </a:r>
            <a:r>
              <a:rPr lang="en-US" altLang="ja-JP" sz="1800">
                <a:latin typeface="Arial Narrow" charset="0"/>
              </a:rPr>
              <a:t> is a left child of its parent, which is itself a left child of its parent </a:t>
            </a:r>
          </a:p>
          <a:p>
            <a:pPr algn="l" eaLnBrk="1" hangingPunct="1"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i="1">
                <a:latin typeface="Arial Narrow" charset="0"/>
              </a:rPr>
              <a:t>p</a:t>
            </a:r>
            <a:r>
              <a:rPr lang="en-US" sz="1800">
                <a:latin typeface="Arial Narrow" charset="0"/>
              </a:rPr>
              <a:t> is </a:t>
            </a:r>
            <a:r>
              <a:rPr lang="en-US" sz="1800" i="1">
                <a:latin typeface="Arial Narrow" charset="0"/>
              </a:rPr>
              <a:t>x</a:t>
            </a:r>
            <a:r>
              <a:rPr lang="ja-JP" altLang="en-US" sz="1800">
                <a:latin typeface="Arial Narrow" charset="0"/>
              </a:rPr>
              <a:t>’</a:t>
            </a:r>
            <a:r>
              <a:rPr lang="en-US" altLang="ja-JP" sz="1800">
                <a:latin typeface="Arial Narrow" charset="0"/>
              </a:rPr>
              <a:t>s parent; </a:t>
            </a:r>
            <a:r>
              <a:rPr lang="en-US" altLang="ja-JP" sz="1800" i="1">
                <a:latin typeface="Arial Narrow" charset="0"/>
              </a:rPr>
              <a:t>g</a:t>
            </a:r>
            <a:r>
              <a:rPr lang="en-US" altLang="ja-JP" sz="1800">
                <a:latin typeface="Arial Narrow" charset="0"/>
              </a:rPr>
              <a:t> is </a:t>
            </a:r>
            <a:r>
              <a:rPr lang="en-US" altLang="ja-JP" sz="1800" i="1">
                <a:latin typeface="Arial Narrow" charset="0"/>
              </a:rPr>
              <a:t>p</a:t>
            </a:r>
            <a:r>
              <a:rPr lang="ja-JP" altLang="en-US" sz="1800">
                <a:latin typeface="Arial Narrow" charset="0"/>
              </a:rPr>
              <a:t>’</a:t>
            </a:r>
            <a:r>
              <a:rPr lang="en-US" altLang="ja-JP" sz="1800">
                <a:latin typeface="Arial Narrow" charset="0"/>
              </a:rPr>
              <a:t>s parent</a:t>
            </a:r>
            <a:endParaRPr lang="en-US" sz="1800" i="1">
              <a:latin typeface="Arial Narrow" charset="0"/>
            </a:endParaRP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993775" y="250031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990600" y="38100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6" name="Text Box 41"/>
          <p:cNvSpPr txBox="1">
            <a:spLocks noChangeArrowheads="1"/>
          </p:cNvSpPr>
          <p:nvPr/>
        </p:nvSpPr>
        <p:spPr bwMode="auto">
          <a:xfrm>
            <a:off x="990600" y="55626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7" name="Text Box 42"/>
          <p:cNvSpPr txBox="1">
            <a:spLocks noChangeArrowheads="1"/>
          </p:cNvSpPr>
          <p:nvPr/>
        </p:nvSpPr>
        <p:spPr bwMode="auto">
          <a:xfrm>
            <a:off x="4992688" y="2219325"/>
            <a:ext cx="436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4991100" y="3459163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9" name="Text Box 44"/>
          <p:cNvSpPr txBox="1">
            <a:spLocks noChangeArrowheads="1"/>
          </p:cNvSpPr>
          <p:nvPr/>
        </p:nvSpPr>
        <p:spPr bwMode="auto">
          <a:xfrm>
            <a:off x="4991100" y="4697413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0" name="Text Box 45"/>
          <p:cNvSpPr txBox="1">
            <a:spLocks noChangeArrowheads="1"/>
          </p:cNvSpPr>
          <p:nvPr/>
        </p:nvSpPr>
        <p:spPr bwMode="auto">
          <a:xfrm>
            <a:off x="4991100" y="5964238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1" name="Text Box 46"/>
          <p:cNvSpPr txBox="1">
            <a:spLocks noChangeArrowheads="1"/>
          </p:cNvSpPr>
          <p:nvPr/>
        </p:nvSpPr>
        <p:spPr bwMode="auto">
          <a:xfrm>
            <a:off x="2647950" y="4648200"/>
            <a:ext cx="371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52" name="Text Box 47"/>
          <p:cNvSpPr txBox="1">
            <a:spLocks noChangeArrowheads="1"/>
          </p:cNvSpPr>
          <p:nvPr/>
        </p:nvSpPr>
        <p:spPr bwMode="auto">
          <a:xfrm>
            <a:off x="2552700" y="311626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53" name="Text Box 48"/>
          <p:cNvSpPr txBox="1">
            <a:spLocks noChangeArrowheads="1"/>
          </p:cNvSpPr>
          <p:nvPr/>
        </p:nvSpPr>
        <p:spPr bwMode="auto">
          <a:xfrm>
            <a:off x="2352675" y="17907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1628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71945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71628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71628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2514600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1524000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57801" y="6504801"/>
            <a:ext cx="205740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Slide by Matt Dickerson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6CE183-C69B-AD4B-B1ED-37DE0A8BEF19}" type="slidenum">
              <a:rPr lang="en-US" sz="1400"/>
              <a:pPr eaLnBrk="1" hangingPunct="1"/>
              <a:t>7</a:t>
            </a:fld>
            <a:endParaRPr lang="en-US" sz="1400"/>
          </a:p>
        </p:txBody>
      </p:sp>
      <p:cxnSp>
        <p:nvCxnSpPr>
          <p:cNvPr id="22531" name="AutoShape 15"/>
          <p:cNvCxnSpPr>
            <a:cxnSpLocks noChangeShapeType="1"/>
            <a:stCxn id="22544" idx="5"/>
            <a:endCxn id="22535" idx="1"/>
          </p:cNvCxnSpPr>
          <p:nvPr/>
        </p:nvCxnSpPr>
        <p:spPr bwMode="auto">
          <a:xfrm>
            <a:off x="4903788" y="1708150"/>
            <a:ext cx="512762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AutoShape 40"/>
          <p:cNvCxnSpPr>
            <a:cxnSpLocks noChangeShapeType="1"/>
            <a:stCxn id="22561" idx="3"/>
            <a:endCxn id="22562" idx="0"/>
          </p:cNvCxnSpPr>
          <p:nvPr/>
        </p:nvCxnSpPr>
        <p:spPr bwMode="auto">
          <a:xfrm flipH="1">
            <a:off x="833438" y="2492375"/>
            <a:ext cx="336550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1910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the Splaying Cases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5715000" y="11430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5367338" y="184467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36" name="Oval 5"/>
          <p:cNvSpPr>
            <a:spLocks noChangeArrowheads="1"/>
          </p:cNvSpPr>
          <p:nvPr/>
        </p:nvSpPr>
        <p:spPr bwMode="auto">
          <a:xfrm>
            <a:off x="4910138" y="237648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37" name="AutoShape 6"/>
          <p:cNvSpPr>
            <a:spLocks noChangeArrowheads="1"/>
          </p:cNvSpPr>
          <p:nvPr/>
        </p:nvSpPr>
        <p:spPr bwMode="auto">
          <a:xfrm>
            <a:off x="44656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51514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39" name="AutoShape 8"/>
          <p:cNvSpPr>
            <a:spLocks noChangeArrowheads="1"/>
          </p:cNvSpPr>
          <p:nvPr/>
        </p:nvSpPr>
        <p:spPr bwMode="auto">
          <a:xfrm>
            <a:off x="5800725" y="23558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40" name="AutoShape 9"/>
          <p:cNvCxnSpPr>
            <a:cxnSpLocks noChangeShapeType="1"/>
            <a:stCxn id="22535" idx="3"/>
            <a:endCxn id="22536" idx="0"/>
          </p:cNvCxnSpPr>
          <p:nvPr/>
        </p:nvCxnSpPr>
        <p:spPr bwMode="auto">
          <a:xfrm flipH="1">
            <a:off x="5080000" y="2219325"/>
            <a:ext cx="336550" cy="142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0"/>
          <p:cNvCxnSpPr>
            <a:cxnSpLocks noChangeShapeType="1"/>
            <a:stCxn id="22536" idx="3"/>
            <a:endCxn id="22537" idx="0"/>
          </p:cNvCxnSpPr>
          <p:nvPr/>
        </p:nvCxnSpPr>
        <p:spPr bwMode="auto">
          <a:xfrm flipH="1">
            <a:off x="4737100" y="2751138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1"/>
          <p:cNvCxnSpPr>
            <a:cxnSpLocks noChangeShapeType="1"/>
            <a:stCxn id="22536" idx="5"/>
            <a:endCxn id="22538" idx="0"/>
          </p:cNvCxnSpPr>
          <p:nvPr/>
        </p:nvCxnSpPr>
        <p:spPr bwMode="auto">
          <a:xfrm>
            <a:off x="5200650" y="2751138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2"/>
          <p:cNvCxnSpPr>
            <a:cxnSpLocks noChangeShapeType="1"/>
            <a:stCxn id="22535" idx="5"/>
            <a:endCxn id="22539" idx="0"/>
          </p:cNvCxnSpPr>
          <p:nvPr/>
        </p:nvCxnSpPr>
        <p:spPr bwMode="auto">
          <a:xfrm>
            <a:off x="5657850" y="2219325"/>
            <a:ext cx="414338" cy="122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Oval 14"/>
          <p:cNvSpPr>
            <a:spLocks noChangeArrowheads="1"/>
          </p:cNvSpPr>
          <p:nvPr/>
        </p:nvSpPr>
        <p:spPr bwMode="auto">
          <a:xfrm>
            <a:off x="4624388" y="1333500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4084638" y="20764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4" idx="3"/>
            <a:endCxn id="22545" idx="0"/>
          </p:cNvCxnSpPr>
          <p:nvPr/>
        </p:nvCxnSpPr>
        <p:spPr bwMode="auto">
          <a:xfrm flipH="1">
            <a:off x="4356100" y="1708150"/>
            <a:ext cx="315913" cy="354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20"/>
          <p:cNvSpPr>
            <a:spLocks noChangeArrowheads="1"/>
          </p:cNvSpPr>
          <p:nvPr/>
        </p:nvSpPr>
        <p:spPr bwMode="auto">
          <a:xfrm>
            <a:off x="8229600" y="1878013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48" name="Oval 21"/>
          <p:cNvSpPr>
            <a:spLocks noChangeArrowheads="1"/>
          </p:cNvSpPr>
          <p:nvPr/>
        </p:nvSpPr>
        <p:spPr bwMode="auto">
          <a:xfrm>
            <a:off x="7467600" y="126523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49" name="AutoShape 22"/>
          <p:cNvSpPr>
            <a:spLocks noChangeArrowheads="1"/>
          </p:cNvSpPr>
          <p:nvPr/>
        </p:nvSpPr>
        <p:spPr bwMode="auto">
          <a:xfrm>
            <a:off x="70866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50" name="AutoShape 23"/>
          <p:cNvSpPr>
            <a:spLocks noChangeArrowheads="1"/>
          </p:cNvSpPr>
          <p:nvPr/>
        </p:nvSpPr>
        <p:spPr bwMode="auto">
          <a:xfrm>
            <a:off x="77724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51" name="AutoShape 24"/>
          <p:cNvSpPr>
            <a:spLocks noChangeArrowheads="1"/>
          </p:cNvSpPr>
          <p:nvPr/>
        </p:nvSpPr>
        <p:spPr bwMode="auto">
          <a:xfrm>
            <a:off x="8524875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52" name="AutoShape 25"/>
          <p:cNvCxnSpPr>
            <a:cxnSpLocks noChangeShapeType="1"/>
            <a:stCxn id="22547" idx="1"/>
            <a:endCxn id="22548" idx="5"/>
          </p:cNvCxnSpPr>
          <p:nvPr/>
        </p:nvCxnSpPr>
        <p:spPr bwMode="auto">
          <a:xfrm flipH="1" flipV="1">
            <a:off x="7750175" y="1604963"/>
            <a:ext cx="536575" cy="357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6"/>
          <p:cNvCxnSpPr>
            <a:cxnSpLocks noChangeShapeType="1"/>
            <a:stCxn id="22556" idx="5"/>
            <a:endCxn id="22549" idx="0"/>
          </p:cNvCxnSpPr>
          <p:nvPr/>
        </p:nvCxnSpPr>
        <p:spPr bwMode="auto">
          <a:xfrm>
            <a:off x="7137400" y="2185988"/>
            <a:ext cx="220663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7"/>
          <p:cNvCxnSpPr>
            <a:cxnSpLocks noChangeShapeType="1"/>
            <a:stCxn id="22547" idx="3"/>
            <a:endCxn id="22550" idx="0"/>
          </p:cNvCxnSpPr>
          <p:nvPr/>
        </p:nvCxnSpPr>
        <p:spPr bwMode="auto">
          <a:xfrm flipH="1">
            <a:off x="8043863" y="2217738"/>
            <a:ext cx="2428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8"/>
          <p:cNvCxnSpPr>
            <a:cxnSpLocks noChangeShapeType="1"/>
            <a:stCxn id="22547" idx="5"/>
            <a:endCxn id="22551" idx="0"/>
          </p:cNvCxnSpPr>
          <p:nvPr/>
        </p:nvCxnSpPr>
        <p:spPr bwMode="auto">
          <a:xfrm>
            <a:off x="8512175" y="2217738"/>
            <a:ext cx="284163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29"/>
          <p:cNvSpPr>
            <a:spLocks noChangeArrowheads="1"/>
          </p:cNvSpPr>
          <p:nvPr/>
        </p:nvSpPr>
        <p:spPr bwMode="auto">
          <a:xfrm>
            <a:off x="6858000" y="1811338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cxnSp>
        <p:nvCxnSpPr>
          <p:cNvPr id="22557" name="AutoShape 30"/>
          <p:cNvCxnSpPr>
            <a:cxnSpLocks noChangeShapeType="1"/>
            <a:stCxn id="22556" idx="7"/>
            <a:endCxn id="22548" idx="3"/>
          </p:cNvCxnSpPr>
          <p:nvPr/>
        </p:nvCxnSpPr>
        <p:spPr bwMode="auto">
          <a:xfrm flipV="1">
            <a:off x="7137400" y="1639888"/>
            <a:ext cx="379413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AutoShape 31"/>
          <p:cNvSpPr>
            <a:spLocks noChangeArrowheads="1"/>
          </p:cNvSpPr>
          <p:nvPr/>
        </p:nvSpPr>
        <p:spPr bwMode="auto">
          <a:xfrm>
            <a:off x="64770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59" name="AutoShape 32"/>
          <p:cNvCxnSpPr>
            <a:cxnSpLocks noChangeShapeType="1"/>
            <a:stCxn id="22556" idx="3"/>
            <a:endCxn id="22558" idx="0"/>
          </p:cNvCxnSpPr>
          <p:nvPr/>
        </p:nvCxnSpPr>
        <p:spPr bwMode="auto">
          <a:xfrm flipH="1">
            <a:off x="6748463" y="2185988"/>
            <a:ext cx="157162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0" name="Line 33"/>
          <p:cNvSpPr>
            <a:spLocks noChangeShapeType="1"/>
          </p:cNvSpPr>
          <p:nvPr/>
        </p:nvSpPr>
        <p:spPr bwMode="auto">
          <a:xfrm>
            <a:off x="5953125" y="1752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5"/>
          <p:cNvSpPr>
            <a:spLocks noChangeArrowheads="1"/>
          </p:cNvSpPr>
          <p:nvPr/>
        </p:nvSpPr>
        <p:spPr bwMode="auto">
          <a:xfrm>
            <a:off x="1120775" y="211772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62" name="Oval 36"/>
          <p:cNvSpPr>
            <a:spLocks noChangeArrowheads="1"/>
          </p:cNvSpPr>
          <p:nvPr/>
        </p:nvSpPr>
        <p:spPr bwMode="auto">
          <a:xfrm>
            <a:off x="663575" y="2633663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63" name="AutoShape 37"/>
          <p:cNvSpPr>
            <a:spLocks noChangeArrowheads="1"/>
          </p:cNvSpPr>
          <p:nvPr/>
        </p:nvSpPr>
        <p:spPr bwMode="auto">
          <a:xfrm>
            <a:off x="219075" y="3178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2564" name="AutoShape 38"/>
          <p:cNvSpPr>
            <a:spLocks noChangeArrowheads="1"/>
          </p:cNvSpPr>
          <p:nvPr/>
        </p:nvSpPr>
        <p:spPr bwMode="auto">
          <a:xfrm>
            <a:off x="904875" y="3178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65" name="AutoShape 39"/>
          <p:cNvSpPr>
            <a:spLocks noChangeArrowheads="1"/>
          </p:cNvSpPr>
          <p:nvPr/>
        </p:nvSpPr>
        <p:spPr bwMode="auto">
          <a:xfrm>
            <a:off x="1554163" y="26066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66" name="AutoShape 41"/>
          <p:cNvCxnSpPr>
            <a:cxnSpLocks noChangeShapeType="1"/>
            <a:stCxn id="22562" idx="3"/>
            <a:endCxn id="22563" idx="0"/>
          </p:cNvCxnSpPr>
          <p:nvPr/>
        </p:nvCxnSpPr>
        <p:spPr bwMode="auto">
          <a:xfrm flipH="1">
            <a:off x="490538" y="3008313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42"/>
          <p:cNvCxnSpPr>
            <a:cxnSpLocks noChangeShapeType="1"/>
            <a:stCxn id="22562" idx="5"/>
            <a:endCxn id="22564" idx="0"/>
          </p:cNvCxnSpPr>
          <p:nvPr/>
        </p:nvCxnSpPr>
        <p:spPr bwMode="auto">
          <a:xfrm>
            <a:off x="954088" y="3008313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43"/>
          <p:cNvCxnSpPr>
            <a:cxnSpLocks noChangeShapeType="1"/>
            <a:stCxn id="22561" idx="5"/>
            <a:endCxn id="22565" idx="0"/>
          </p:cNvCxnSpPr>
          <p:nvPr/>
        </p:nvCxnSpPr>
        <p:spPr bwMode="auto">
          <a:xfrm>
            <a:off x="1411288" y="2492375"/>
            <a:ext cx="414337" cy="10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44"/>
          <p:cNvSpPr>
            <a:spLocks noChangeArrowheads="1"/>
          </p:cNvSpPr>
          <p:nvPr/>
        </p:nvSpPr>
        <p:spPr bwMode="auto">
          <a:xfrm>
            <a:off x="1743075" y="1557338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cxnSp>
        <p:nvCxnSpPr>
          <p:cNvPr id="22570" name="AutoShape 45"/>
          <p:cNvCxnSpPr>
            <a:cxnSpLocks noChangeShapeType="1"/>
            <a:stCxn id="22569" idx="3"/>
            <a:endCxn id="22561" idx="7"/>
          </p:cNvCxnSpPr>
          <p:nvPr/>
        </p:nvCxnSpPr>
        <p:spPr bwMode="auto">
          <a:xfrm flipH="1">
            <a:off x="1411288" y="1931988"/>
            <a:ext cx="379412" cy="233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1" name="AutoShape 46"/>
          <p:cNvSpPr>
            <a:spLocks noChangeArrowheads="1"/>
          </p:cNvSpPr>
          <p:nvPr/>
        </p:nvSpPr>
        <p:spPr bwMode="auto">
          <a:xfrm>
            <a:off x="2428875" y="20161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72" name="AutoShape 47"/>
          <p:cNvCxnSpPr>
            <a:cxnSpLocks noChangeShapeType="1"/>
            <a:stCxn id="22569" idx="5"/>
            <a:endCxn id="22571" idx="0"/>
          </p:cNvCxnSpPr>
          <p:nvPr/>
        </p:nvCxnSpPr>
        <p:spPr bwMode="auto">
          <a:xfrm>
            <a:off x="2022475" y="1931988"/>
            <a:ext cx="677863" cy="69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3" name="Text Box 48"/>
          <p:cNvSpPr txBox="1">
            <a:spLocks noChangeArrowheads="1"/>
          </p:cNvSpPr>
          <p:nvPr/>
        </p:nvSpPr>
        <p:spPr bwMode="auto">
          <a:xfrm>
            <a:off x="2492375" y="3200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2574" name="Oval 51"/>
          <p:cNvSpPr>
            <a:spLocks noChangeArrowheads="1"/>
          </p:cNvSpPr>
          <p:nvPr/>
        </p:nvSpPr>
        <p:spPr bwMode="auto">
          <a:xfrm flipH="1">
            <a:off x="2492375" y="450532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75" name="Oval 52"/>
          <p:cNvSpPr>
            <a:spLocks noChangeArrowheads="1"/>
          </p:cNvSpPr>
          <p:nvPr/>
        </p:nvSpPr>
        <p:spPr bwMode="auto">
          <a:xfrm flipH="1">
            <a:off x="2955925" y="5038725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sp>
        <p:nvSpPr>
          <p:cNvPr id="22576" name="AutoShape 53"/>
          <p:cNvSpPr>
            <a:spLocks noChangeArrowheads="1"/>
          </p:cNvSpPr>
          <p:nvPr/>
        </p:nvSpPr>
        <p:spPr bwMode="auto">
          <a:xfrm flipH="1">
            <a:off x="3190875" y="56102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sp>
        <p:nvSpPr>
          <p:cNvPr id="22577" name="AutoShape 54"/>
          <p:cNvSpPr>
            <a:spLocks noChangeArrowheads="1"/>
          </p:cNvSpPr>
          <p:nvPr/>
        </p:nvSpPr>
        <p:spPr bwMode="auto">
          <a:xfrm flipH="1">
            <a:off x="2505075" y="56102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78" name="AutoShape 55"/>
          <p:cNvSpPr>
            <a:spLocks noChangeArrowheads="1"/>
          </p:cNvSpPr>
          <p:nvPr/>
        </p:nvSpPr>
        <p:spPr bwMode="auto">
          <a:xfrm flipH="1">
            <a:off x="1855788" y="50196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79" name="AutoShape 56"/>
          <p:cNvCxnSpPr>
            <a:cxnSpLocks noChangeShapeType="1"/>
            <a:stCxn id="22574" idx="3"/>
            <a:endCxn id="22575" idx="0"/>
          </p:cNvCxnSpPr>
          <p:nvPr/>
        </p:nvCxnSpPr>
        <p:spPr bwMode="auto">
          <a:xfrm>
            <a:off x="2774950" y="4837113"/>
            <a:ext cx="344488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57"/>
          <p:cNvCxnSpPr>
            <a:cxnSpLocks noChangeShapeType="1"/>
            <a:stCxn id="22575" idx="3"/>
            <a:endCxn id="22576" idx="0"/>
          </p:cNvCxnSpPr>
          <p:nvPr/>
        </p:nvCxnSpPr>
        <p:spPr bwMode="auto">
          <a:xfrm>
            <a:off x="3227388" y="5370513"/>
            <a:ext cx="234950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AutoShape 58"/>
          <p:cNvCxnSpPr>
            <a:cxnSpLocks noChangeShapeType="1"/>
            <a:stCxn id="22575" idx="5"/>
            <a:endCxn id="22577" idx="0"/>
          </p:cNvCxnSpPr>
          <p:nvPr/>
        </p:nvCxnSpPr>
        <p:spPr bwMode="auto">
          <a:xfrm flipH="1">
            <a:off x="2776538" y="5370513"/>
            <a:ext cx="233362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AutoShape 59"/>
          <p:cNvCxnSpPr>
            <a:cxnSpLocks noChangeShapeType="1"/>
            <a:stCxn id="22574" idx="5"/>
            <a:endCxn id="22578" idx="0"/>
          </p:cNvCxnSpPr>
          <p:nvPr/>
        </p:nvCxnSpPr>
        <p:spPr bwMode="auto">
          <a:xfrm flipH="1">
            <a:off x="2127250" y="4837113"/>
            <a:ext cx="420688" cy="260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3" name="Oval 60"/>
          <p:cNvSpPr>
            <a:spLocks noChangeArrowheads="1"/>
          </p:cNvSpPr>
          <p:nvPr/>
        </p:nvSpPr>
        <p:spPr bwMode="auto">
          <a:xfrm flipH="1">
            <a:off x="1876425" y="392588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cxnSp>
        <p:nvCxnSpPr>
          <p:cNvPr id="22584" name="AutoShape 61"/>
          <p:cNvCxnSpPr>
            <a:cxnSpLocks noChangeShapeType="1"/>
            <a:stCxn id="22583" idx="3"/>
            <a:endCxn id="22574" idx="7"/>
          </p:cNvCxnSpPr>
          <p:nvPr/>
        </p:nvCxnSpPr>
        <p:spPr bwMode="auto">
          <a:xfrm>
            <a:off x="2159000" y="4257675"/>
            <a:ext cx="388938" cy="334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AutoShape 62"/>
          <p:cNvSpPr>
            <a:spLocks noChangeArrowheads="1"/>
          </p:cNvSpPr>
          <p:nvPr/>
        </p:nvSpPr>
        <p:spPr bwMode="auto">
          <a:xfrm flipH="1">
            <a:off x="1295400" y="44100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86" name="AutoShape 63"/>
          <p:cNvCxnSpPr>
            <a:cxnSpLocks noChangeShapeType="1"/>
            <a:stCxn id="22583" idx="5"/>
            <a:endCxn id="22585" idx="0"/>
          </p:cNvCxnSpPr>
          <p:nvPr/>
        </p:nvCxnSpPr>
        <p:spPr bwMode="auto">
          <a:xfrm flipH="1">
            <a:off x="1566863" y="4257675"/>
            <a:ext cx="36512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7" name="Line 64"/>
          <p:cNvSpPr>
            <a:spLocks noChangeShapeType="1"/>
          </p:cNvSpPr>
          <p:nvPr/>
        </p:nvSpPr>
        <p:spPr bwMode="auto">
          <a:xfrm>
            <a:off x="2286000" y="3200400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Text Box 65"/>
          <p:cNvSpPr txBox="1">
            <a:spLocks noChangeArrowheads="1"/>
          </p:cNvSpPr>
          <p:nvPr/>
        </p:nvSpPr>
        <p:spPr bwMode="auto">
          <a:xfrm>
            <a:off x="6400800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22589" name="Oval 67"/>
          <p:cNvSpPr>
            <a:spLocks noChangeArrowheads="1"/>
          </p:cNvSpPr>
          <p:nvPr/>
        </p:nvSpPr>
        <p:spPr bwMode="auto">
          <a:xfrm>
            <a:off x="4930775" y="447833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90" name="Oval 68"/>
          <p:cNvSpPr>
            <a:spLocks noChangeArrowheads="1"/>
          </p:cNvSpPr>
          <p:nvPr/>
        </p:nvSpPr>
        <p:spPr bwMode="auto">
          <a:xfrm>
            <a:off x="4446588" y="5045075"/>
            <a:ext cx="395287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w</a:t>
            </a:r>
          </a:p>
        </p:txBody>
      </p:sp>
      <p:sp>
        <p:nvSpPr>
          <p:cNvPr id="22591" name="AutoShape 69"/>
          <p:cNvSpPr>
            <a:spLocks noChangeArrowheads="1"/>
          </p:cNvSpPr>
          <p:nvPr/>
        </p:nvSpPr>
        <p:spPr bwMode="auto">
          <a:xfrm>
            <a:off x="4029075" y="5672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2592" name="AutoShape 70"/>
          <p:cNvSpPr>
            <a:spLocks noChangeArrowheads="1"/>
          </p:cNvSpPr>
          <p:nvPr/>
        </p:nvSpPr>
        <p:spPr bwMode="auto">
          <a:xfrm>
            <a:off x="4714875" y="5672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93" name="AutoShape 71"/>
          <p:cNvSpPr>
            <a:spLocks noChangeArrowheads="1"/>
          </p:cNvSpPr>
          <p:nvPr/>
        </p:nvSpPr>
        <p:spPr bwMode="auto">
          <a:xfrm>
            <a:off x="5364163" y="50434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94" name="AutoShape 72"/>
          <p:cNvCxnSpPr>
            <a:cxnSpLocks noChangeShapeType="1"/>
            <a:stCxn id="22589" idx="3"/>
            <a:endCxn id="22590" idx="0"/>
          </p:cNvCxnSpPr>
          <p:nvPr/>
        </p:nvCxnSpPr>
        <p:spPr bwMode="auto">
          <a:xfrm flipH="1">
            <a:off x="4643438" y="4819650"/>
            <a:ext cx="344487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5" name="AutoShape 73"/>
          <p:cNvCxnSpPr>
            <a:cxnSpLocks noChangeShapeType="1"/>
            <a:stCxn id="22590" idx="3"/>
            <a:endCxn id="22591" idx="0"/>
          </p:cNvCxnSpPr>
          <p:nvPr/>
        </p:nvCxnSpPr>
        <p:spPr bwMode="auto">
          <a:xfrm flipH="1">
            <a:off x="4300538" y="5386388"/>
            <a:ext cx="230187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6" name="AutoShape 74"/>
          <p:cNvCxnSpPr>
            <a:cxnSpLocks noChangeShapeType="1"/>
            <a:stCxn id="22590" idx="5"/>
            <a:endCxn id="22592" idx="0"/>
          </p:cNvCxnSpPr>
          <p:nvPr/>
        </p:nvCxnSpPr>
        <p:spPr bwMode="auto">
          <a:xfrm>
            <a:off x="4756150" y="5386388"/>
            <a:ext cx="230188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7" name="AutoShape 75"/>
          <p:cNvCxnSpPr>
            <a:cxnSpLocks noChangeShapeType="1"/>
            <a:stCxn id="22589" idx="5"/>
            <a:endCxn id="22593" idx="0"/>
          </p:cNvCxnSpPr>
          <p:nvPr/>
        </p:nvCxnSpPr>
        <p:spPr bwMode="auto">
          <a:xfrm>
            <a:off x="5221288" y="4852988"/>
            <a:ext cx="414337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8" name="Oval 76"/>
          <p:cNvSpPr>
            <a:spLocks noChangeArrowheads="1"/>
          </p:cNvSpPr>
          <p:nvPr/>
        </p:nvSpPr>
        <p:spPr bwMode="auto">
          <a:xfrm>
            <a:off x="5546725" y="3860800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y</a:t>
            </a:r>
          </a:p>
        </p:txBody>
      </p:sp>
      <p:cxnSp>
        <p:nvCxnSpPr>
          <p:cNvPr id="22599" name="AutoShape 77"/>
          <p:cNvCxnSpPr>
            <a:cxnSpLocks noChangeShapeType="1"/>
            <a:stCxn id="22598" idx="3"/>
            <a:endCxn id="22589" idx="7"/>
          </p:cNvCxnSpPr>
          <p:nvPr/>
        </p:nvCxnSpPr>
        <p:spPr bwMode="auto">
          <a:xfrm flipH="1">
            <a:off x="5221288" y="4235450"/>
            <a:ext cx="374650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0" name="AutoShape 78"/>
          <p:cNvSpPr>
            <a:spLocks noChangeArrowheads="1"/>
          </p:cNvSpPr>
          <p:nvPr/>
        </p:nvSpPr>
        <p:spPr bwMode="auto">
          <a:xfrm>
            <a:off x="5934075" y="43942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01" name="AutoShape 79"/>
          <p:cNvCxnSpPr>
            <a:cxnSpLocks noChangeShapeType="1"/>
            <a:stCxn id="22598" idx="5"/>
            <a:endCxn id="22600" idx="0"/>
          </p:cNvCxnSpPr>
          <p:nvPr/>
        </p:nvCxnSpPr>
        <p:spPr bwMode="auto">
          <a:xfrm>
            <a:off x="5837238" y="4235450"/>
            <a:ext cx="368300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2" name="Oval 83"/>
          <p:cNvSpPr>
            <a:spLocks noChangeArrowheads="1"/>
          </p:cNvSpPr>
          <p:nvPr/>
        </p:nvSpPr>
        <p:spPr bwMode="auto">
          <a:xfrm>
            <a:off x="8220075" y="5037138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603" name="Oval 84"/>
          <p:cNvSpPr>
            <a:spLocks noChangeArrowheads="1"/>
          </p:cNvSpPr>
          <p:nvPr/>
        </p:nvSpPr>
        <p:spPr bwMode="auto">
          <a:xfrm>
            <a:off x="7458075" y="4397375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604" name="AutoShape 85"/>
          <p:cNvSpPr>
            <a:spLocks noChangeArrowheads="1"/>
          </p:cNvSpPr>
          <p:nvPr/>
        </p:nvSpPr>
        <p:spPr bwMode="auto">
          <a:xfrm>
            <a:off x="70770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605" name="AutoShape 86"/>
          <p:cNvSpPr>
            <a:spLocks noChangeArrowheads="1"/>
          </p:cNvSpPr>
          <p:nvPr/>
        </p:nvSpPr>
        <p:spPr bwMode="auto">
          <a:xfrm>
            <a:off x="77628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606" name="AutoShape 87"/>
          <p:cNvSpPr>
            <a:spLocks noChangeArrowheads="1"/>
          </p:cNvSpPr>
          <p:nvPr/>
        </p:nvSpPr>
        <p:spPr bwMode="auto">
          <a:xfrm>
            <a:off x="8515350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07" name="AutoShape 88"/>
          <p:cNvCxnSpPr>
            <a:cxnSpLocks noChangeShapeType="1"/>
            <a:stCxn id="22602" idx="1"/>
            <a:endCxn id="22603" idx="5"/>
          </p:cNvCxnSpPr>
          <p:nvPr/>
        </p:nvCxnSpPr>
        <p:spPr bwMode="auto">
          <a:xfrm flipH="1" flipV="1">
            <a:off x="7740650" y="4741863"/>
            <a:ext cx="536575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8" name="AutoShape 89"/>
          <p:cNvCxnSpPr>
            <a:cxnSpLocks noChangeShapeType="1"/>
            <a:stCxn id="22611" idx="5"/>
            <a:endCxn id="22604" idx="0"/>
          </p:cNvCxnSpPr>
          <p:nvPr/>
        </p:nvCxnSpPr>
        <p:spPr bwMode="auto">
          <a:xfrm>
            <a:off x="7121525" y="5310188"/>
            <a:ext cx="227013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9" name="AutoShape 90"/>
          <p:cNvCxnSpPr>
            <a:cxnSpLocks noChangeShapeType="1"/>
            <a:stCxn id="22602" idx="3"/>
            <a:endCxn id="22605" idx="0"/>
          </p:cNvCxnSpPr>
          <p:nvPr/>
        </p:nvCxnSpPr>
        <p:spPr bwMode="auto">
          <a:xfrm flipH="1">
            <a:off x="8034338" y="5381625"/>
            <a:ext cx="242887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10" name="AutoShape 91"/>
          <p:cNvCxnSpPr>
            <a:cxnSpLocks noChangeShapeType="1"/>
            <a:stCxn id="22602" idx="5"/>
            <a:endCxn id="22606" idx="0"/>
          </p:cNvCxnSpPr>
          <p:nvPr/>
        </p:nvCxnSpPr>
        <p:spPr bwMode="auto">
          <a:xfrm>
            <a:off x="8502650" y="5381625"/>
            <a:ext cx="284163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11" name="Oval 92"/>
          <p:cNvSpPr>
            <a:spLocks noChangeArrowheads="1"/>
          </p:cNvSpPr>
          <p:nvPr/>
        </p:nvSpPr>
        <p:spPr bwMode="auto">
          <a:xfrm>
            <a:off x="6815138" y="4965700"/>
            <a:ext cx="395287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w</a:t>
            </a:r>
          </a:p>
        </p:txBody>
      </p:sp>
      <p:cxnSp>
        <p:nvCxnSpPr>
          <p:cNvPr id="22612" name="AutoShape 93"/>
          <p:cNvCxnSpPr>
            <a:cxnSpLocks noChangeShapeType="1"/>
            <a:stCxn id="22611" idx="7"/>
            <a:endCxn id="22603" idx="3"/>
          </p:cNvCxnSpPr>
          <p:nvPr/>
        </p:nvCxnSpPr>
        <p:spPr bwMode="auto">
          <a:xfrm flipV="1">
            <a:off x="7121525" y="4741863"/>
            <a:ext cx="39370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13" name="AutoShape 94"/>
          <p:cNvSpPr>
            <a:spLocks noChangeArrowheads="1"/>
          </p:cNvSpPr>
          <p:nvPr/>
        </p:nvSpPr>
        <p:spPr bwMode="auto">
          <a:xfrm>
            <a:off x="64674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14" name="AutoShape 95"/>
          <p:cNvCxnSpPr>
            <a:cxnSpLocks noChangeShapeType="1"/>
            <a:stCxn id="22611" idx="3"/>
            <a:endCxn id="22613" idx="0"/>
          </p:cNvCxnSpPr>
          <p:nvPr/>
        </p:nvCxnSpPr>
        <p:spPr bwMode="auto">
          <a:xfrm flipH="1">
            <a:off x="6738938" y="5310188"/>
            <a:ext cx="163512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15" name="Line 98"/>
          <p:cNvSpPr>
            <a:spLocks noChangeShapeType="1"/>
          </p:cNvSpPr>
          <p:nvPr/>
        </p:nvSpPr>
        <p:spPr bwMode="auto">
          <a:xfrm>
            <a:off x="6400800" y="4343400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9970020-56EE-C642-BE9D-93D752D6A82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724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 Example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191000" cy="1809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i="1">
                <a:latin typeface="Tahoma" charset="0"/>
              </a:rPr>
              <a:t>x</a:t>
            </a:r>
            <a:r>
              <a:rPr lang="en-US" sz="1800">
                <a:latin typeface="Tahoma" charset="0"/>
              </a:rPr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>
                <a:latin typeface="Tahoma" charset="0"/>
              </a:rPr>
              <a:t>x</a:t>
            </a:r>
            <a:r>
              <a:rPr lang="en-US" sz="1800">
                <a:latin typeface="Tahoma" charset="0"/>
              </a:rPr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left-rotate around </a:t>
            </a:r>
            <a:r>
              <a:rPr lang="en-US" sz="1800" i="1">
                <a:latin typeface="Tahoma" charset="0"/>
              </a:rPr>
              <a:t>p</a:t>
            </a:r>
            <a:r>
              <a:rPr lang="en-US" sz="1800">
                <a:latin typeface="Tahoma" charset="0"/>
              </a:rPr>
              <a:t>, then right-rotate around </a:t>
            </a:r>
            <a:r>
              <a:rPr lang="en-US" sz="1800" i="1">
                <a:latin typeface="Tahoma" charset="0"/>
              </a:rPr>
              <a:t>g</a:t>
            </a:r>
          </a:p>
        </p:txBody>
      </p:sp>
      <p:grpSp>
        <p:nvGrpSpPr>
          <p:cNvPr id="23557" name="Group 4"/>
          <p:cNvGrpSpPr>
            <a:grpSpLocks noChangeAspect="1"/>
          </p:cNvGrpSpPr>
          <p:nvPr/>
        </p:nvGrpSpPr>
        <p:grpSpPr bwMode="auto">
          <a:xfrm>
            <a:off x="4267200" y="134938"/>
            <a:ext cx="3367088" cy="3360737"/>
            <a:chOff x="2473" y="805"/>
            <a:chExt cx="3137" cy="3131"/>
          </a:xfrm>
        </p:grpSpPr>
        <p:sp>
          <p:nvSpPr>
            <p:cNvPr id="23749" name="Oval 5"/>
            <p:cNvSpPr>
              <a:spLocks noChangeAspect="1" noChangeArrowheads="1"/>
            </p:cNvSpPr>
            <p:nvPr/>
          </p:nvSpPr>
          <p:spPr bwMode="auto">
            <a:xfrm>
              <a:off x="3803" y="805"/>
              <a:ext cx="58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3750" name="Oval 6"/>
            <p:cNvSpPr>
              <a:spLocks noChangeAspect="1" noChangeArrowheads="1"/>
            </p:cNvSpPr>
            <p:nvPr/>
          </p:nvSpPr>
          <p:spPr bwMode="auto">
            <a:xfrm>
              <a:off x="4778" y="1765"/>
              <a:ext cx="59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3751" name="Oval 7"/>
            <p:cNvSpPr>
              <a:spLocks noChangeAspect="1" noChangeArrowheads="1"/>
            </p:cNvSpPr>
            <p:nvPr/>
          </p:nvSpPr>
          <p:spPr bwMode="auto">
            <a:xfrm>
              <a:off x="4162" y="1765"/>
              <a:ext cx="61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3752" name="Oval 8"/>
            <p:cNvSpPr>
              <a:spLocks noChangeAspect="1" noChangeArrowheads="1"/>
            </p:cNvSpPr>
            <p:nvPr/>
          </p:nvSpPr>
          <p:spPr bwMode="auto">
            <a:xfrm>
              <a:off x="3579" y="1669"/>
              <a:ext cx="568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3753" name="Oval 9"/>
            <p:cNvSpPr>
              <a:spLocks noChangeAspect="1" noChangeArrowheads="1"/>
            </p:cNvSpPr>
            <p:nvPr/>
          </p:nvSpPr>
          <p:spPr bwMode="auto">
            <a:xfrm>
              <a:off x="3001" y="1751"/>
              <a:ext cx="499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3754" name="Oval 10"/>
            <p:cNvSpPr>
              <a:spLocks noChangeAspect="1" noChangeArrowheads="1"/>
            </p:cNvSpPr>
            <p:nvPr/>
          </p:nvSpPr>
          <p:spPr bwMode="auto">
            <a:xfrm>
              <a:off x="4445" y="1263"/>
              <a:ext cx="60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3755" name="Oval 11"/>
            <p:cNvSpPr>
              <a:spLocks noChangeAspect="1" noChangeArrowheads="1"/>
            </p:cNvSpPr>
            <p:nvPr/>
          </p:nvSpPr>
          <p:spPr bwMode="auto">
            <a:xfrm>
              <a:off x="3244" y="1263"/>
              <a:ext cx="591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756" name="AutoShape 12"/>
            <p:cNvCxnSpPr>
              <a:cxnSpLocks noChangeAspect="1" noChangeShapeType="1"/>
              <a:stCxn id="23749" idx="4"/>
              <a:endCxn id="23755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7" name="AutoShape 13"/>
            <p:cNvCxnSpPr>
              <a:cxnSpLocks noChangeAspect="1" noChangeShapeType="1"/>
              <a:stCxn id="23749" idx="4"/>
              <a:endCxn id="23754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8" name="AutoShape 14"/>
            <p:cNvCxnSpPr>
              <a:cxnSpLocks noChangeAspect="1" noChangeShapeType="1"/>
              <a:stCxn id="23755" idx="4"/>
              <a:endCxn id="23753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9" name="AutoShape 15"/>
            <p:cNvCxnSpPr>
              <a:cxnSpLocks noChangeAspect="1" noChangeShapeType="1"/>
              <a:stCxn id="23755" idx="4"/>
              <a:endCxn id="23752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0" name="AutoShape 16"/>
            <p:cNvCxnSpPr>
              <a:cxnSpLocks noChangeAspect="1" noChangeShapeType="1"/>
              <a:stCxn id="23754" idx="4"/>
              <a:endCxn id="23751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1" name="AutoShape 17"/>
            <p:cNvCxnSpPr>
              <a:cxnSpLocks noChangeAspect="1" noChangeShapeType="1"/>
              <a:stCxn id="23754" idx="4"/>
              <a:endCxn id="23750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62" name="Oval 18"/>
            <p:cNvSpPr>
              <a:spLocks noChangeAspect="1" noChangeArrowheads="1"/>
            </p:cNvSpPr>
            <p:nvPr/>
          </p:nvSpPr>
          <p:spPr bwMode="auto">
            <a:xfrm>
              <a:off x="2473" y="2629"/>
              <a:ext cx="51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3763" name="Oval 19"/>
            <p:cNvSpPr>
              <a:spLocks noChangeAspect="1" noChangeArrowheads="1"/>
            </p:cNvSpPr>
            <p:nvPr/>
          </p:nvSpPr>
          <p:spPr bwMode="auto">
            <a:xfrm>
              <a:off x="2738" y="2125"/>
              <a:ext cx="523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3764" name="AutoShape 20"/>
            <p:cNvCxnSpPr>
              <a:cxnSpLocks noChangeAspect="1" noChangeShapeType="1"/>
              <a:stCxn id="23763" idx="4"/>
              <a:endCxn id="23762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5" name="AutoShape 21"/>
            <p:cNvCxnSpPr>
              <a:cxnSpLocks noChangeAspect="1" noChangeShapeType="1"/>
              <a:stCxn id="23763" idx="4"/>
              <a:endCxn id="23769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6" name="AutoShape 22"/>
            <p:cNvCxnSpPr>
              <a:cxnSpLocks noChangeAspect="1" noChangeShapeType="1"/>
              <a:stCxn id="23753" idx="4"/>
              <a:endCxn id="23763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67" name="Oval 23"/>
            <p:cNvSpPr>
              <a:spLocks noChangeAspect="1" noChangeArrowheads="1"/>
            </p:cNvSpPr>
            <p:nvPr/>
          </p:nvSpPr>
          <p:spPr bwMode="auto">
            <a:xfrm>
              <a:off x="3386" y="3157"/>
              <a:ext cx="523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3768" name="Oval 24"/>
            <p:cNvSpPr>
              <a:spLocks noChangeAspect="1" noChangeArrowheads="1"/>
            </p:cNvSpPr>
            <p:nvPr/>
          </p:nvSpPr>
          <p:spPr bwMode="auto">
            <a:xfrm>
              <a:off x="2676" y="3152"/>
              <a:ext cx="518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3769" name="Oval 25"/>
            <p:cNvSpPr>
              <a:spLocks noChangeAspect="1" noChangeArrowheads="1"/>
            </p:cNvSpPr>
            <p:nvPr/>
          </p:nvSpPr>
          <p:spPr bwMode="auto">
            <a:xfrm>
              <a:off x="3013" y="2643"/>
              <a:ext cx="518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3770" name="AutoShape 26"/>
            <p:cNvCxnSpPr>
              <a:cxnSpLocks noChangeAspect="1" noChangeShapeType="1"/>
              <a:stCxn id="23769" idx="4"/>
              <a:endCxn id="23768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1" name="AutoShape 27"/>
            <p:cNvCxnSpPr>
              <a:cxnSpLocks noChangeAspect="1" noChangeShapeType="1"/>
              <a:stCxn id="23769" idx="4"/>
              <a:endCxn id="23767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72" name="Oval 28"/>
            <p:cNvSpPr>
              <a:spLocks noChangeAspect="1" noChangeArrowheads="1"/>
            </p:cNvSpPr>
            <p:nvPr/>
          </p:nvSpPr>
          <p:spPr bwMode="auto">
            <a:xfrm>
              <a:off x="3673" y="3479"/>
              <a:ext cx="51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3773" name="Oval 29"/>
            <p:cNvSpPr>
              <a:spLocks noChangeAspect="1" noChangeArrowheads="1"/>
            </p:cNvSpPr>
            <p:nvPr/>
          </p:nvSpPr>
          <p:spPr bwMode="auto">
            <a:xfrm>
              <a:off x="3174" y="3493"/>
              <a:ext cx="450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3774" name="AutoShape 30"/>
            <p:cNvCxnSpPr>
              <a:cxnSpLocks noChangeAspect="1" noChangeShapeType="1"/>
              <a:stCxn id="23767" idx="4"/>
              <a:endCxn id="23773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5" name="AutoShape 31"/>
            <p:cNvCxnSpPr>
              <a:cxnSpLocks noChangeAspect="1" noChangeShapeType="1"/>
              <a:stCxn id="23767" idx="4"/>
              <a:endCxn id="23772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76" name="Oval 32"/>
            <p:cNvSpPr>
              <a:spLocks noChangeAspect="1" noChangeArrowheads="1"/>
            </p:cNvSpPr>
            <p:nvPr/>
          </p:nvSpPr>
          <p:spPr bwMode="auto">
            <a:xfrm>
              <a:off x="3474" y="2127"/>
              <a:ext cx="51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3777" name="Oval 33"/>
            <p:cNvSpPr>
              <a:spLocks noChangeAspect="1" noChangeArrowheads="1"/>
            </p:cNvSpPr>
            <p:nvPr/>
          </p:nvSpPr>
          <p:spPr bwMode="auto">
            <a:xfrm>
              <a:off x="3543" y="2653"/>
              <a:ext cx="508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3778" name="AutoShape 34"/>
            <p:cNvCxnSpPr>
              <a:cxnSpLocks noChangeAspect="1" noChangeShapeType="1"/>
              <a:stCxn id="23776" idx="4"/>
              <a:endCxn id="23777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9" name="AutoShape 35"/>
            <p:cNvCxnSpPr>
              <a:cxnSpLocks noChangeAspect="1" noChangeShapeType="1"/>
              <a:stCxn id="23753" idx="4"/>
              <a:endCxn id="23776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0" name="Oval 36"/>
            <p:cNvSpPr>
              <a:spLocks noChangeAspect="1" noChangeArrowheads="1"/>
            </p:cNvSpPr>
            <p:nvPr/>
          </p:nvSpPr>
          <p:spPr bwMode="auto">
            <a:xfrm>
              <a:off x="4444" y="2133"/>
              <a:ext cx="575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3781" name="Oval 37"/>
            <p:cNvSpPr>
              <a:spLocks noChangeAspect="1" noChangeArrowheads="1"/>
            </p:cNvSpPr>
            <p:nvPr/>
          </p:nvSpPr>
          <p:spPr bwMode="auto">
            <a:xfrm>
              <a:off x="4075" y="2638"/>
              <a:ext cx="601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3782" name="AutoShape 38"/>
            <p:cNvCxnSpPr>
              <a:cxnSpLocks noChangeAspect="1" noChangeShapeType="1"/>
              <a:stCxn id="23776" idx="4"/>
              <a:endCxn id="23781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83" name="AutoShape 39"/>
            <p:cNvCxnSpPr>
              <a:cxnSpLocks noChangeAspect="1" noChangeShapeType="1"/>
              <a:stCxn id="23750" idx="4"/>
              <a:endCxn id="23780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4" name="Oval 40"/>
            <p:cNvSpPr>
              <a:spLocks noChangeAspect="1" noChangeArrowheads="1"/>
            </p:cNvSpPr>
            <p:nvPr/>
          </p:nvSpPr>
          <p:spPr bwMode="auto">
            <a:xfrm>
              <a:off x="5019" y="2147"/>
              <a:ext cx="591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3785" name="AutoShape 41"/>
            <p:cNvCxnSpPr>
              <a:cxnSpLocks noChangeAspect="1" noChangeShapeType="1"/>
              <a:stCxn id="23750" idx="4"/>
              <a:endCxn id="23784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6" name="Rectangle 42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7" name="Rectangle 43"/>
            <p:cNvSpPr>
              <a:spLocks noChangeAspect="1"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8" name="Rectangle 44"/>
            <p:cNvSpPr>
              <a:spLocks noChangeAspect="1"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9" name="Rectangle 45"/>
            <p:cNvSpPr>
              <a:spLocks noChangeAspect="1"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0" name="Rectangle 46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1" name="Rectangle 47"/>
            <p:cNvSpPr>
              <a:spLocks noChangeAspect="1"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2" name="Rectangle 48"/>
            <p:cNvSpPr>
              <a:spLocks noChangeAspect="1"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3" name="Rectangle 49"/>
            <p:cNvSpPr>
              <a:spLocks noChangeAspect="1"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4" name="Rectangle 50"/>
            <p:cNvSpPr>
              <a:spLocks noChangeAspect="1"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5" name="Rectangle 51"/>
            <p:cNvSpPr>
              <a:spLocks noChangeAspect="1"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6" name="Rectangle 52"/>
            <p:cNvSpPr>
              <a:spLocks noChangeAspect="1"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7" name="Rectangle 53"/>
            <p:cNvSpPr>
              <a:spLocks noChangeAspect="1"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8" name="Rectangle 54"/>
            <p:cNvSpPr>
              <a:spLocks noChangeAspect="1"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9" name="Rectangle 55"/>
            <p:cNvSpPr>
              <a:spLocks noChangeAspect="1"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0" name="Rectangle 56"/>
            <p:cNvSpPr>
              <a:spLocks noChangeAspect="1"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1" name="Rectangle 57"/>
            <p:cNvSpPr>
              <a:spLocks noChangeAspect="1"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2" name="Rectangle 58"/>
            <p:cNvSpPr>
              <a:spLocks noChangeAspect="1"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3" name="Rectangle 59"/>
            <p:cNvSpPr>
              <a:spLocks noChangeAspect="1"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4" name="Rectangle 60"/>
            <p:cNvSpPr>
              <a:spLocks noChangeAspect="1"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5" name="Rectangle 61"/>
            <p:cNvSpPr>
              <a:spLocks noChangeAspect="1"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3806" name="AutoShape 62"/>
            <p:cNvCxnSpPr>
              <a:cxnSpLocks noChangeAspect="1" noChangeShapeType="1"/>
              <a:stCxn id="23762" idx="4"/>
              <a:endCxn id="23786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7" name="AutoShape 63"/>
            <p:cNvCxnSpPr>
              <a:cxnSpLocks noChangeAspect="1" noChangeShapeType="1"/>
              <a:stCxn id="23762" idx="4"/>
              <a:endCxn id="23793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8" name="AutoShape 64"/>
            <p:cNvCxnSpPr>
              <a:cxnSpLocks noChangeAspect="1" noChangeShapeType="1"/>
              <a:stCxn id="23768" idx="4"/>
              <a:endCxn id="23789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9" name="AutoShape 65"/>
            <p:cNvCxnSpPr>
              <a:cxnSpLocks noChangeAspect="1" noChangeShapeType="1"/>
              <a:stCxn id="23768" idx="4"/>
              <a:endCxn id="23790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0" name="AutoShape 66"/>
            <p:cNvCxnSpPr>
              <a:cxnSpLocks noChangeAspect="1" noChangeShapeType="1"/>
              <a:stCxn id="23792" idx="0"/>
              <a:endCxn id="23752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1" name="AutoShape 67"/>
            <p:cNvCxnSpPr>
              <a:cxnSpLocks noChangeAspect="1" noChangeShapeType="1"/>
              <a:stCxn id="23751" idx="4"/>
              <a:endCxn id="23800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2" name="AutoShape 68"/>
            <p:cNvCxnSpPr>
              <a:cxnSpLocks noChangeAspect="1" noChangeShapeType="1"/>
              <a:stCxn id="23751" idx="4"/>
              <a:endCxn id="23801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3" name="AutoShape 69"/>
            <p:cNvCxnSpPr>
              <a:cxnSpLocks noChangeAspect="1" noChangeShapeType="1"/>
              <a:stCxn id="23780" idx="4"/>
              <a:endCxn id="23802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4" name="AutoShape 70"/>
            <p:cNvCxnSpPr>
              <a:cxnSpLocks noChangeAspect="1" noChangeShapeType="1"/>
              <a:stCxn id="23780" idx="4"/>
              <a:endCxn id="23803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5" name="AutoShape 71"/>
            <p:cNvCxnSpPr>
              <a:cxnSpLocks noChangeAspect="1" noChangeShapeType="1"/>
              <a:stCxn id="23784" idx="4"/>
              <a:endCxn id="23804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6" name="AutoShape 72"/>
            <p:cNvCxnSpPr>
              <a:cxnSpLocks noChangeAspect="1" noChangeShapeType="1"/>
              <a:stCxn id="23784" idx="4"/>
              <a:endCxn id="23805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7" name="AutoShape 73"/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8" name="AutoShape 74"/>
            <p:cNvCxnSpPr>
              <a:cxnSpLocks noChangeAspect="1" noChangeShapeType="1"/>
              <a:stCxn id="23781" idx="4"/>
              <a:endCxn id="23798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9" name="AutoShape 75"/>
            <p:cNvCxnSpPr>
              <a:cxnSpLocks noChangeAspect="1" noChangeShapeType="1"/>
              <a:stCxn id="23777" idx="4"/>
              <a:endCxn id="23788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0" name="AutoShape 76"/>
            <p:cNvCxnSpPr>
              <a:cxnSpLocks noChangeAspect="1" noChangeShapeType="1"/>
              <a:stCxn id="23777" idx="4"/>
              <a:endCxn id="23787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1" name="AutoShape 77"/>
            <p:cNvCxnSpPr>
              <a:cxnSpLocks noChangeAspect="1" noChangeShapeType="1"/>
              <a:stCxn id="23773" idx="4"/>
              <a:endCxn id="23794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2" name="AutoShape 78"/>
            <p:cNvCxnSpPr>
              <a:cxnSpLocks noChangeAspect="1" noChangeShapeType="1"/>
              <a:stCxn id="23773" idx="4"/>
              <a:endCxn id="23795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3" name="AutoShape 79"/>
            <p:cNvCxnSpPr>
              <a:cxnSpLocks noChangeAspect="1" noChangeShapeType="1"/>
              <a:stCxn id="23772" idx="4"/>
              <a:endCxn id="23796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4" name="AutoShape 80"/>
            <p:cNvCxnSpPr>
              <a:cxnSpLocks noChangeAspect="1" noChangeShapeType="1"/>
              <a:stCxn id="23772" idx="4"/>
              <a:endCxn id="23797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5" name="AutoShape 81"/>
            <p:cNvCxnSpPr>
              <a:cxnSpLocks noChangeAspect="1" noChangeShapeType="1"/>
              <a:stCxn id="23752" idx="4"/>
              <a:endCxn id="23791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6" name="AutoShape 82"/>
            <p:cNvCxnSpPr>
              <a:cxnSpLocks noChangeAspect="1" noChangeShapeType="1"/>
              <a:stCxn id="23781" idx="4"/>
              <a:endCxn id="23799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 Box 83"/>
          <p:cNvSpPr txBox="1">
            <a:spLocks noChangeAspect="1" noChangeArrowheads="1"/>
          </p:cNvSpPr>
          <p:nvPr/>
        </p:nvSpPr>
        <p:spPr bwMode="auto">
          <a:xfrm>
            <a:off x="5048250" y="1809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x</a:t>
            </a:r>
          </a:p>
        </p:txBody>
      </p:sp>
      <p:sp>
        <p:nvSpPr>
          <p:cNvPr id="23559" name="Line 84"/>
          <p:cNvSpPr>
            <a:spLocks noChangeAspect="1" noChangeShapeType="1"/>
          </p:cNvSpPr>
          <p:nvPr/>
        </p:nvSpPr>
        <p:spPr bwMode="auto">
          <a:xfrm flipV="1">
            <a:off x="5237163" y="1785938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Text Box 85"/>
          <p:cNvSpPr txBox="1">
            <a:spLocks noChangeAspect="1" noChangeArrowheads="1"/>
          </p:cNvSpPr>
          <p:nvPr/>
        </p:nvSpPr>
        <p:spPr bwMode="auto">
          <a:xfrm>
            <a:off x="4710113" y="82073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g</a:t>
            </a:r>
          </a:p>
        </p:txBody>
      </p:sp>
      <p:sp>
        <p:nvSpPr>
          <p:cNvPr id="23561" name="Text Box 86"/>
          <p:cNvSpPr txBox="1">
            <a:spLocks noChangeAspect="1" noChangeArrowheads="1"/>
          </p:cNvSpPr>
          <p:nvPr/>
        </p:nvSpPr>
        <p:spPr bwMode="auto">
          <a:xfrm>
            <a:off x="4344988" y="11826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p</a:t>
            </a:r>
          </a:p>
        </p:txBody>
      </p:sp>
      <p:sp>
        <p:nvSpPr>
          <p:cNvPr id="23562" name="Line 87"/>
          <p:cNvSpPr>
            <a:spLocks noChangeAspect="1" noChangeShapeType="1"/>
          </p:cNvSpPr>
          <p:nvPr/>
        </p:nvSpPr>
        <p:spPr bwMode="auto">
          <a:xfrm>
            <a:off x="4551363" y="1300163"/>
            <a:ext cx="2746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3" name="AutoShape 88"/>
          <p:cNvSpPr>
            <a:spLocks noChangeAspect="1" noChangeArrowheads="1"/>
          </p:cNvSpPr>
          <p:nvPr/>
        </p:nvSpPr>
        <p:spPr bwMode="auto">
          <a:xfrm flipH="1">
            <a:off x="5126038" y="1519238"/>
            <a:ext cx="204787" cy="206375"/>
          </a:xfrm>
          <a:custGeom>
            <a:avLst/>
            <a:gdLst>
              <a:gd name="T0" fmla="*/ 970690 w 21600"/>
              <a:gd name="T1" fmla="*/ 0 h 21600"/>
              <a:gd name="T2" fmla="*/ 242692 w 21600"/>
              <a:gd name="T3" fmla="*/ 985899 h 21600"/>
              <a:gd name="T4" fmla="*/ 970690 w 21600"/>
              <a:gd name="T5" fmla="*/ 492950 h 21600"/>
              <a:gd name="T6" fmla="*/ 2184252 w 21600"/>
              <a:gd name="T7" fmla="*/ 985899 h 21600"/>
              <a:gd name="T8" fmla="*/ 1698869 w 21600"/>
              <a:gd name="T9" fmla="*/ 1478839 h 21600"/>
              <a:gd name="T10" fmla="*/ 1213477 w 21600"/>
              <a:gd name="T11" fmla="*/ 98589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3564" name="Group 89"/>
          <p:cNvGrpSpPr>
            <a:grpSpLocks noChangeAspect="1"/>
          </p:cNvGrpSpPr>
          <p:nvPr/>
        </p:nvGrpSpPr>
        <p:grpSpPr bwMode="auto">
          <a:xfrm>
            <a:off x="279400" y="2825750"/>
            <a:ext cx="3987800" cy="3765550"/>
            <a:chOff x="1433" y="1634"/>
            <a:chExt cx="2791" cy="2635"/>
          </a:xfrm>
        </p:grpSpPr>
        <p:sp>
          <p:nvSpPr>
            <p:cNvPr id="23659" name="Oval 90"/>
            <p:cNvSpPr>
              <a:spLocks noChangeAspect="1" noChangeArrowheads="1"/>
            </p:cNvSpPr>
            <p:nvPr/>
          </p:nvSpPr>
          <p:spPr bwMode="auto">
            <a:xfrm>
              <a:off x="2404" y="1979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660" name="AutoShape 91"/>
            <p:cNvCxnSpPr>
              <a:cxnSpLocks noChangeAspect="1" noChangeShapeType="1"/>
              <a:stCxn id="23726" idx="4"/>
              <a:endCxn id="23659" idx="0"/>
            </p:cNvCxnSpPr>
            <p:nvPr/>
          </p:nvCxnSpPr>
          <p:spPr bwMode="auto">
            <a:xfrm flipH="1">
              <a:off x="2627" y="1837"/>
              <a:ext cx="459" cy="1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1" name="AutoShape 92"/>
            <p:cNvCxnSpPr>
              <a:cxnSpLocks noChangeAspect="1" noChangeShapeType="1"/>
              <a:stCxn id="23666" idx="4"/>
              <a:endCxn id="23694" idx="0"/>
            </p:cNvCxnSpPr>
            <p:nvPr/>
          </p:nvCxnSpPr>
          <p:spPr bwMode="auto">
            <a:xfrm flipH="1">
              <a:off x="2019" y="2496"/>
              <a:ext cx="338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2" name="AutoShape 93"/>
            <p:cNvCxnSpPr>
              <a:cxnSpLocks noChangeAspect="1" noChangeShapeType="1"/>
              <a:stCxn id="23659" idx="4"/>
              <a:endCxn id="23689" idx="0"/>
            </p:cNvCxnSpPr>
            <p:nvPr/>
          </p:nvCxnSpPr>
          <p:spPr bwMode="auto">
            <a:xfrm>
              <a:off x="2627" y="2182"/>
              <a:ext cx="285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63" name="Group 94"/>
            <p:cNvGrpSpPr>
              <a:grpSpLocks noChangeAspect="1"/>
            </p:cNvGrpSpPr>
            <p:nvPr/>
          </p:nvGrpSpPr>
          <p:grpSpPr bwMode="auto">
            <a:xfrm>
              <a:off x="2866" y="1634"/>
              <a:ext cx="1358" cy="1342"/>
              <a:chOff x="2624" y="1917"/>
              <a:chExt cx="1358" cy="1342"/>
            </a:xfrm>
          </p:grpSpPr>
          <p:sp>
            <p:nvSpPr>
              <p:cNvPr id="23726" name="Oval 95"/>
              <p:cNvSpPr>
                <a:spLocks noChangeAspect="1" noChangeArrowheads="1"/>
              </p:cNvSpPr>
              <p:nvPr/>
            </p:nvSpPr>
            <p:spPr bwMode="auto">
              <a:xfrm>
                <a:off x="2624" y="1917"/>
                <a:ext cx="43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(20,Z)</a:t>
                </a:r>
              </a:p>
            </p:txBody>
          </p:sp>
          <p:sp>
            <p:nvSpPr>
              <p:cNvPr id="23727" name="Oval 96"/>
              <p:cNvSpPr>
                <a:spLocks noChangeAspect="1" noChangeArrowheads="1"/>
              </p:cNvSpPr>
              <p:nvPr/>
            </p:nvSpPr>
            <p:spPr bwMode="auto">
              <a:xfrm>
                <a:off x="3358" y="2638"/>
                <a:ext cx="444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(37,P)</a:t>
                </a:r>
              </a:p>
            </p:txBody>
          </p:sp>
          <p:sp>
            <p:nvSpPr>
              <p:cNvPr id="23728" name="Oval 97"/>
              <p:cNvSpPr>
                <a:spLocks noChangeAspect="1" noChangeArrowheads="1"/>
              </p:cNvSpPr>
              <p:nvPr/>
            </p:nvSpPr>
            <p:spPr bwMode="auto">
              <a:xfrm>
                <a:off x="2894" y="2638"/>
                <a:ext cx="45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(21,O)</a:t>
                </a:r>
              </a:p>
            </p:txBody>
          </p:sp>
          <p:sp>
            <p:nvSpPr>
              <p:cNvPr id="23729" name="Oval 98"/>
              <p:cNvSpPr>
                <a:spLocks noChangeAspect="1" noChangeArrowheads="1"/>
              </p:cNvSpPr>
              <p:nvPr/>
            </p:nvSpPr>
            <p:spPr bwMode="auto">
              <a:xfrm>
                <a:off x="3108" y="2262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(35,R)</a:t>
                </a:r>
              </a:p>
            </p:txBody>
          </p:sp>
          <p:cxnSp>
            <p:nvCxnSpPr>
              <p:cNvPr id="23730" name="AutoShape 99"/>
              <p:cNvCxnSpPr>
                <a:cxnSpLocks noChangeAspect="1" noChangeShapeType="1"/>
                <a:stCxn id="23726" idx="4"/>
                <a:endCxn id="23729" idx="0"/>
              </p:cNvCxnSpPr>
              <p:nvPr/>
            </p:nvCxnSpPr>
            <p:spPr bwMode="auto">
              <a:xfrm>
                <a:off x="2845" y="2116"/>
                <a:ext cx="487" cy="15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31" name="AutoShape 100"/>
              <p:cNvCxnSpPr>
                <a:cxnSpLocks noChangeAspect="1" noChangeShapeType="1"/>
                <a:stCxn id="23729" idx="4"/>
                <a:endCxn id="23728" idx="0"/>
              </p:cNvCxnSpPr>
              <p:nvPr/>
            </p:nvCxnSpPr>
            <p:spPr bwMode="auto">
              <a:xfrm flipH="1">
                <a:off x="3123" y="2462"/>
                <a:ext cx="209" cy="18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32" name="AutoShape 101"/>
              <p:cNvCxnSpPr>
                <a:cxnSpLocks noChangeAspect="1" noChangeShapeType="1"/>
                <a:stCxn id="23729" idx="4"/>
                <a:endCxn id="23727" idx="0"/>
              </p:cNvCxnSpPr>
              <p:nvPr/>
            </p:nvCxnSpPr>
            <p:spPr bwMode="auto">
              <a:xfrm>
                <a:off x="3332" y="2462"/>
                <a:ext cx="249" cy="18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3" name="Oval 102"/>
              <p:cNvSpPr>
                <a:spLocks noChangeAspect="1" noChangeArrowheads="1"/>
              </p:cNvSpPr>
              <p:nvPr/>
            </p:nvSpPr>
            <p:spPr bwMode="auto">
              <a:xfrm>
                <a:off x="3106" y="2915"/>
                <a:ext cx="43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(36,L)</a:t>
                </a:r>
              </a:p>
            </p:txBody>
          </p:sp>
          <p:cxnSp>
            <p:nvCxnSpPr>
              <p:cNvPr id="23734" name="AutoShape 103"/>
              <p:cNvCxnSpPr>
                <a:cxnSpLocks noChangeAspect="1" noChangeShapeType="1"/>
                <a:stCxn id="23727" idx="4"/>
                <a:endCxn id="23733" idx="0"/>
              </p:cNvCxnSpPr>
              <p:nvPr/>
            </p:nvCxnSpPr>
            <p:spPr bwMode="auto">
              <a:xfrm flipH="1">
                <a:off x="3322" y="2837"/>
                <a:ext cx="259" cy="8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5" name="Oval 104"/>
              <p:cNvSpPr>
                <a:spLocks noChangeAspect="1" noChangeArrowheads="1"/>
              </p:cNvSpPr>
              <p:nvPr/>
            </p:nvSpPr>
            <p:spPr bwMode="auto">
              <a:xfrm>
                <a:off x="3538" y="2925"/>
                <a:ext cx="444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(40,X)</a:t>
                </a:r>
              </a:p>
            </p:txBody>
          </p:sp>
          <p:cxnSp>
            <p:nvCxnSpPr>
              <p:cNvPr id="23736" name="AutoShape 105"/>
              <p:cNvCxnSpPr>
                <a:cxnSpLocks noChangeAspect="1" noChangeShapeType="1"/>
                <a:stCxn id="23727" idx="4"/>
                <a:endCxn id="23735" idx="0"/>
              </p:cNvCxnSpPr>
              <p:nvPr/>
            </p:nvCxnSpPr>
            <p:spPr bwMode="auto">
              <a:xfrm>
                <a:off x="3581" y="2837"/>
                <a:ext cx="180" cy="9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7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868" y="2935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38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013" y="2935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39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3229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0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373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1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3662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2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3806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743" name="AutoShape 112"/>
              <p:cNvCxnSpPr>
                <a:cxnSpLocks noChangeAspect="1" noChangeShapeType="1"/>
                <a:stCxn id="23728" idx="4"/>
                <a:endCxn id="23737" idx="0"/>
              </p:cNvCxnSpPr>
              <p:nvPr/>
            </p:nvCxnSpPr>
            <p:spPr bwMode="auto">
              <a:xfrm flipH="1">
                <a:off x="2905" y="2837"/>
                <a:ext cx="218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4" name="AutoShape 113"/>
              <p:cNvCxnSpPr>
                <a:cxnSpLocks noChangeAspect="1" noChangeShapeType="1"/>
                <a:stCxn id="23728" idx="4"/>
                <a:endCxn id="23738" idx="0"/>
              </p:cNvCxnSpPr>
              <p:nvPr/>
            </p:nvCxnSpPr>
            <p:spPr bwMode="auto">
              <a:xfrm flipH="1">
                <a:off x="3049" y="2837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5" name="AutoShape 114"/>
              <p:cNvCxnSpPr>
                <a:cxnSpLocks noChangeAspect="1" noChangeShapeType="1"/>
                <a:stCxn id="23733" idx="4"/>
                <a:endCxn id="23739" idx="0"/>
              </p:cNvCxnSpPr>
              <p:nvPr/>
            </p:nvCxnSpPr>
            <p:spPr bwMode="auto">
              <a:xfrm flipH="1">
                <a:off x="3265" y="3114"/>
                <a:ext cx="57" cy="7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6" name="AutoShape 115"/>
              <p:cNvCxnSpPr>
                <a:cxnSpLocks noChangeAspect="1" noChangeShapeType="1"/>
                <a:stCxn id="23733" idx="4"/>
                <a:endCxn id="23740" idx="0"/>
              </p:cNvCxnSpPr>
              <p:nvPr/>
            </p:nvCxnSpPr>
            <p:spPr bwMode="auto">
              <a:xfrm>
                <a:off x="3322" y="3114"/>
                <a:ext cx="87" cy="7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7" name="AutoShape 116"/>
              <p:cNvCxnSpPr>
                <a:cxnSpLocks noChangeAspect="1" noChangeShapeType="1"/>
                <a:stCxn id="23735" idx="4"/>
                <a:endCxn id="23741" idx="0"/>
              </p:cNvCxnSpPr>
              <p:nvPr/>
            </p:nvCxnSpPr>
            <p:spPr bwMode="auto">
              <a:xfrm flipH="1">
                <a:off x="3698" y="3124"/>
                <a:ext cx="63" cy="6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8" name="AutoShape 117"/>
              <p:cNvCxnSpPr>
                <a:cxnSpLocks noChangeAspect="1" noChangeShapeType="1"/>
                <a:stCxn id="23735" idx="4"/>
                <a:endCxn id="23742" idx="0"/>
              </p:cNvCxnSpPr>
              <p:nvPr/>
            </p:nvCxnSpPr>
            <p:spPr bwMode="auto">
              <a:xfrm>
                <a:off x="3761" y="3124"/>
                <a:ext cx="81" cy="6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64" name="Group 118"/>
            <p:cNvGrpSpPr>
              <a:grpSpLocks noChangeAspect="1"/>
            </p:cNvGrpSpPr>
            <p:nvPr/>
          </p:nvGrpSpPr>
          <p:grpSpPr bwMode="auto">
            <a:xfrm>
              <a:off x="1433" y="2628"/>
              <a:ext cx="1370" cy="1641"/>
              <a:chOff x="1625" y="2628"/>
              <a:chExt cx="1370" cy="1641"/>
            </a:xfrm>
          </p:grpSpPr>
          <p:sp>
            <p:nvSpPr>
              <p:cNvPr id="23694" name="Oval 11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3695" name="Oval 12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3696" name="Oval 12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3697" name="AutoShape 122"/>
              <p:cNvCxnSpPr>
                <a:cxnSpLocks noChangeAspect="1" noChangeShapeType="1"/>
                <a:stCxn id="23696" idx="4"/>
                <a:endCxn id="23695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8" name="AutoShape 123"/>
              <p:cNvCxnSpPr>
                <a:cxnSpLocks noChangeAspect="1" noChangeShapeType="1"/>
                <a:stCxn id="23696" idx="4"/>
                <a:endCxn id="23702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9" name="AutoShape 124"/>
              <p:cNvCxnSpPr>
                <a:cxnSpLocks noChangeAspect="1" noChangeShapeType="1"/>
                <a:stCxn id="23694" idx="4"/>
                <a:endCxn id="23696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0" name="Oval 12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3701" name="Oval 12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3702" name="Oval 12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3703" name="AutoShape 128"/>
              <p:cNvCxnSpPr>
                <a:cxnSpLocks noChangeAspect="1" noChangeShapeType="1"/>
                <a:stCxn id="23702" idx="4"/>
                <a:endCxn id="23701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4" name="AutoShape 129"/>
              <p:cNvCxnSpPr>
                <a:cxnSpLocks noChangeAspect="1" noChangeShapeType="1"/>
                <a:stCxn id="23702" idx="4"/>
                <a:endCxn id="23700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5" name="Oval 13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3706" name="Oval 13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8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3707" name="AutoShape 132"/>
              <p:cNvCxnSpPr>
                <a:cxnSpLocks noChangeAspect="1" noChangeShapeType="1"/>
                <a:stCxn id="23700" idx="4"/>
                <a:endCxn id="23706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8" name="AutoShape 133"/>
              <p:cNvCxnSpPr>
                <a:cxnSpLocks noChangeAspect="1" noChangeShapeType="1"/>
                <a:stCxn id="23700" idx="4"/>
                <a:endCxn id="23705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9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0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1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2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3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4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5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6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717" name="AutoShape 142"/>
              <p:cNvCxnSpPr>
                <a:cxnSpLocks noChangeAspect="1" noChangeShapeType="1"/>
                <a:stCxn id="23695" idx="4"/>
                <a:endCxn id="23709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18" name="AutoShape 143"/>
              <p:cNvCxnSpPr>
                <a:cxnSpLocks noChangeAspect="1" noChangeShapeType="1"/>
                <a:stCxn id="23695" idx="4"/>
                <a:endCxn id="23712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19" name="AutoShape 144"/>
              <p:cNvCxnSpPr>
                <a:cxnSpLocks noChangeAspect="1" noChangeShapeType="1"/>
                <a:stCxn id="23701" idx="4"/>
                <a:endCxn id="23710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0" name="AutoShape 145"/>
              <p:cNvCxnSpPr>
                <a:cxnSpLocks noChangeAspect="1" noChangeShapeType="1"/>
                <a:stCxn id="23701" idx="4"/>
                <a:endCxn id="23711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1" name="AutoShape 14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2" name="AutoShape 147"/>
              <p:cNvCxnSpPr>
                <a:cxnSpLocks noChangeAspect="1" noChangeShapeType="1"/>
                <a:stCxn id="23706" idx="4"/>
                <a:endCxn id="23713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3" name="AutoShape 148"/>
              <p:cNvCxnSpPr>
                <a:cxnSpLocks noChangeAspect="1" noChangeShapeType="1"/>
                <a:stCxn id="23706" idx="4"/>
                <a:endCxn id="23714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4" name="AutoShape 149"/>
              <p:cNvCxnSpPr>
                <a:cxnSpLocks noChangeAspect="1" noChangeShapeType="1"/>
                <a:stCxn id="23705" idx="4"/>
                <a:endCxn id="23715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5" name="AutoShape 150"/>
              <p:cNvCxnSpPr>
                <a:cxnSpLocks noChangeAspect="1" noChangeShapeType="1"/>
                <a:stCxn id="23705" idx="4"/>
                <a:endCxn id="23716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65" name="Group 151"/>
            <p:cNvGrpSpPr>
              <a:grpSpLocks noChangeAspect="1"/>
            </p:cNvGrpSpPr>
            <p:nvPr/>
          </p:nvGrpSpPr>
          <p:grpSpPr bwMode="auto">
            <a:xfrm>
              <a:off x="2699" y="2283"/>
              <a:ext cx="426" cy="333"/>
              <a:chOff x="2457" y="2566"/>
              <a:chExt cx="426" cy="333"/>
            </a:xfrm>
          </p:grpSpPr>
          <p:sp>
            <p:nvSpPr>
              <p:cNvPr id="23689" name="Oval 15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3690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1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92" name="AutoShape 155"/>
              <p:cNvCxnSpPr>
                <a:cxnSpLocks noChangeAspect="1" noChangeShapeType="1"/>
                <a:stCxn id="23691" idx="0"/>
                <a:endCxn id="23689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3" name="AutoShape 156"/>
              <p:cNvCxnSpPr>
                <a:cxnSpLocks noChangeAspect="1" noChangeShapeType="1"/>
                <a:stCxn id="23689" idx="4"/>
                <a:endCxn id="23690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66" name="Oval 157"/>
            <p:cNvSpPr>
              <a:spLocks noChangeAspect="1" noChangeArrowheads="1"/>
            </p:cNvSpPr>
            <p:nvPr/>
          </p:nvSpPr>
          <p:spPr bwMode="auto">
            <a:xfrm>
              <a:off x="2163" y="2293"/>
              <a:ext cx="38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3667" name="AutoShape 158"/>
            <p:cNvCxnSpPr>
              <a:cxnSpLocks noChangeAspect="1" noChangeShapeType="1"/>
              <a:stCxn id="23694" idx="4"/>
              <a:endCxn id="23684" idx="0"/>
            </p:cNvCxnSpPr>
            <p:nvPr/>
          </p:nvCxnSpPr>
          <p:spPr bwMode="auto">
            <a:xfrm>
              <a:off x="2019" y="2831"/>
              <a:ext cx="277" cy="9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8" name="AutoShape 159"/>
            <p:cNvCxnSpPr>
              <a:cxnSpLocks noChangeAspect="1" noChangeShapeType="1"/>
              <a:stCxn id="23666" idx="4"/>
              <a:endCxn id="23679" idx="0"/>
            </p:cNvCxnSpPr>
            <p:nvPr/>
          </p:nvCxnSpPr>
          <p:spPr bwMode="auto">
            <a:xfrm>
              <a:off x="2357" y="2496"/>
              <a:ext cx="353" cy="1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69" name="Group 160"/>
            <p:cNvGrpSpPr>
              <a:grpSpLocks noChangeAspect="1"/>
            </p:cNvGrpSpPr>
            <p:nvPr/>
          </p:nvGrpSpPr>
          <p:grpSpPr bwMode="auto">
            <a:xfrm>
              <a:off x="2104" y="2925"/>
              <a:ext cx="382" cy="316"/>
              <a:chOff x="2429" y="3304"/>
              <a:chExt cx="382" cy="316"/>
            </a:xfrm>
          </p:grpSpPr>
          <p:sp>
            <p:nvSpPr>
              <p:cNvPr id="23684" name="Oval 16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3685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6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87" name="AutoShape 164"/>
              <p:cNvCxnSpPr>
                <a:cxnSpLocks noChangeAspect="1" noChangeShapeType="1"/>
                <a:stCxn id="23684" idx="4"/>
                <a:endCxn id="23686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88" name="AutoShape 165"/>
              <p:cNvCxnSpPr>
                <a:cxnSpLocks noChangeAspect="1" noChangeShapeType="1"/>
                <a:stCxn id="23684" idx="4"/>
                <a:endCxn id="23685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70" name="Group 166"/>
            <p:cNvGrpSpPr>
              <a:grpSpLocks noChangeAspect="1"/>
            </p:cNvGrpSpPr>
            <p:nvPr/>
          </p:nvGrpSpPr>
          <p:grpSpPr bwMode="auto">
            <a:xfrm>
              <a:off x="2485" y="2625"/>
              <a:ext cx="451" cy="327"/>
              <a:chOff x="2829" y="3293"/>
              <a:chExt cx="451" cy="327"/>
            </a:xfrm>
          </p:grpSpPr>
          <p:sp>
            <p:nvSpPr>
              <p:cNvPr id="23679" name="Oval 16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3680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1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82" name="AutoShape 170"/>
              <p:cNvCxnSpPr>
                <a:cxnSpLocks noChangeAspect="1" noChangeShapeType="1"/>
                <a:stCxn id="23679" idx="4"/>
                <a:endCxn id="23680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83" name="AutoShape 171"/>
              <p:cNvCxnSpPr>
                <a:cxnSpLocks noChangeAspect="1" noChangeShapeType="1"/>
                <a:stCxn id="23679" idx="4"/>
                <a:endCxn id="23681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71" name="Text Box 172"/>
            <p:cNvSpPr txBox="1">
              <a:spLocks noChangeAspect="1" noChangeArrowheads="1"/>
            </p:cNvSpPr>
            <p:nvPr/>
          </p:nvSpPr>
          <p:spPr bwMode="auto">
            <a:xfrm>
              <a:off x="1884" y="2309"/>
              <a:ext cx="18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3672" name="Line 173"/>
            <p:cNvSpPr>
              <a:spLocks noChangeAspect="1" noChangeShapeType="1"/>
            </p:cNvSpPr>
            <p:nvPr/>
          </p:nvSpPr>
          <p:spPr bwMode="auto">
            <a:xfrm flipV="1">
              <a:off x="2016" y="240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73" name="Text Box 174"/>
            <p:cNvSpPr txBox="1">
              <a:spLocks noChangeAspect="1" noChangeArrowheads="1"/>
            </p:cNvSpPr>
            <p:nvPr/>
          </p:nvSpPr>
          <p:spPr bwMode="auto">
            <a:xfrm>
              <a:off x="2064" y="1999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g</a:t>
              </a:r>
            </a:p>
          </p:txBody>
        </p:sp>
        <p:sp>
          <p:nvSpPr>
            <p:cNvPr id="23674" name="Text Box 175"/>
            <p:cNvSpPr txBox="1">
              <a:spLocks noChangeAspect="1" noChangeArrowheads="1"/>
            </p:cNvSpPr>
            <p:nvPr/>
          </p:nvSpPr>
          <p:spPr bwMode="auto">
            <a:xfrm>
              <a:off x="1500" y="2644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p</a:t>
              </a:r>
            </a:p>
          </p:txBody>
        </p:sp>
        <p:sp>
          <p:nvSpPr>
            <p:cNvPr id="23675" name="Line 176"/>
            <p:cNvSpPr>
              <a:spLocks noChangeAspect="1" noChangeShapeType="1"/>
            </p:cNvSpPr>
            <p:nvPr/>
          </p:nvSpPr>
          <p:spPr bwMode="auto">
            <a:xfrm>
              <a:off x="1644" y="2727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76" name="Line 177"/>
            <p:cNvSpPr>
              <a:spLocks noChangeAspect="1" noChangeShapeType="1"/>
            </p:cNvSpPr>
            <p:nvPr/>
          </p:nvSpPr>
          <p:spPr bwMode="auto">
            <a:xfrm>
              <a:off x="2220" y="20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3677" name="AutoShape 178"/>
            <p:cNvCxnSpPr>
              <a:cxnSpLocks noChangeAspect="1" noChangeShapeType="1"/>
              <a:stCxn id="23659" idx="4"/>
              <a:endCxn id="23666" idx="0"/>
            </p:cNvCxnSpPr>
            <p:nvPr/>
          </p:nvCxnSpPr>
          <p:spPr bwMode="auto">
            <a:xfrm flipH="1">
              <a:off x="2357" y="2182"/>
              <a:ext cx="270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8" name="AutoShape 179"/>
            <p:cNvSpPr>
              <a:spLocks noChangeAspect="1" noChangeArrowheads="1"/>
            </p:cNvSpPr>
            <p:nvPr/>
          </p:nvSpPr>
          <p:spPr bwMode="auto">
            <a:xfrm>
              <a:off x="2562" y="22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 w 21600"/>
                <a:gd name="T9" fmla="*/ 1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5" name="Group 180"/>
          <p:cNvGrpSpPr>
            <a:grpSpLocks noChangeAspect="1"/>
          </p:cNvGrpSpPr>
          <p:nvPr/>
        </p:nvGrpSpPr>
        <p:grpSpPr bwMode="auto">
          <a:xfrm>
            <a:off x="4648200" y="3238500"/>
            <a:ext cx="4135438" cy="3346450"/>
            <a:chOff x="41" y="1058"/>
            <a:chExt cx="2894" cy="2342"/>
          </a:xfrm>
        </p:grpSpPr>
        <p:sp>
          <p:nvSpPr>
            <p:cNvPr id="23571" name="Oval 181"/>
            <p:cNvSpPr>
              <a:spLocks noChangeAspect="1" noChangeArrowheads="1"/>
            </p:cNvSpPr>
            <p:nvPr/>
          </p:nvSpPr>
          <p:spPr bwMode="auto">
            <a:xfrm>
              <a:off x="1012" y="1763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572" name="AutoShape 182"/>
            <p:cNvCxnSpPr>
              <a:cxnSpLocks noChangeAspect="1" noChangeShapeType="1"/>
              <a:stCxn id="23575" idx="4"/>
              <a:endCxn id="23600" idx="0"/>
            </p:cNvCxnSpPr>
            <p:nvPr/>
          </p:nvCxnSpPr>
          <p:spPr bwMode="auto">
            <a:xfrm flipH="1">
              <a:off x="965" y="1261"/>
              <a:ext cx="647" cy="1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183"/>
            <p:cNvCxnSpPr>
              <a:cxnSpLocks noChangeAspect="1" noChangeShapeType="1"/>
              <a:stCxn id="23600" idx="4"/>
              <a:endCxn id="23627" idx="0"/>
            </p:cNvCxnSpPr>
            <p:nvPr/>
          </p:nvCxnSpPr>
          <p:spPr bwMode="auto">
            <a:xfrm flipH="1">
              <a:off x="627" y="1627"/>
              <a:ext cx="338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84"/>
            <p:cNvCxnSpPr>
              <a:cxnSpLocks noChangeAspect="1" noChangeShapeType="1"/>
              <a:stCxn id="23571" idx="4"/>
              <a:endCxn id="23622" idx="0"/>
            </p:cNvCxnSpPr>
            <p:nvPr/>
          </p:nvCxnSpPr>
          <p:spPr bwMode="auto">
            <a:xfrm>
              <a:off x="1235" y="1966"/>
              <a:ext cx="285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Oval 185"/>
            <p:cNvSpPr>
              <a:spLocks noChangeAspect="1" noChangeArrowheads="1"/>
            </p:cNvSpPr>
            <p:nvPr/>
          </p:nvSpPr>
          <p:spPr bwMode="auto">
            <a:xfrm>
              <a:off x="1393" y="1058"/>
              <a:ext cx="438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3576" name="Oval 186"/>
            <p:cNvSpPr>
              <a:spLocks noChangeAspect="1" noChangeArrowheads="1"/>
            </p:cNvSpPr>
            <p:nvPr/>
          </p:nvSpPr>
          <p:spPr bwMode="auto">
            <a:xfrm>
              <a:off x="2311" y="1779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3577" name="Oval 187"/>
            <p:cNvSpPr>
              <a:spLocks noChangeAspect="1" noChangeArrowheads="1"/>
            </p:cNvSpPr>
            <p:nvPr/>
          </p:nvSpPr>
          <p:spPr bwMode="auto">
            <a:xfrm>
              <a:off x="1847" y="1779"/>
              <a:ext cx="458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3578" name="Oval 188"/>
            <p:cNvSpPr>
              <a:spLocks noChangeAspect="1" noChangeArrowheads="1"/>
            </p:cNvSpPr>
            <p:nvPr/>
          </p:nvSpPr>
          <p:spPr bwMode="auto">
            <a:xfrm>
              <a:off x="2060" y="1404"/>
              <a:ext cx="451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3579" name="AutoShape 189"/>
            <p:cNvCxnSpPr>
              <a:cxnSpLocks noChangeAspect="1" noChangeShapeType="1"/>
              <a:stCxn id="23575" idx="4"/>
              <a:endCxn id="23578" idx="0"/>
            </p:cNvCxnSpPr>
            <p:nvPr/>
          </p:nvCxnSpPr>
          <p:spPr bwMode="auto">
            <a:xfrm>
              <a:off x="1612" y="1261"/>
              <a:ext cx="673" cy="1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190"/>
            <p:cNvCxnSpPr>
              <a:cxnSpLocks noChangeAspect="1" noChangeShapeType="1"/>
              <a:stCxn id="23578" idx="4"/>
              <a:endCxn id="23577" idx="0"/>
            </p:cNvCxnSpPr>
            <p:nvPr/>
          </p:nvCxnSpPr>
          <p:spPr bwMode="auto">
            <a:xfrm flipH="1">
              <a:off x="2076" y="1603"/>
              <a:ext cx="209" cy="1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AutoShape 191"/>
            <p:cNvCxnSpPr>
              <a:cxnSpLocks noChangeAspect="1" noChangeShapeType="1"/>
              <a:stCxn id="23578" idx="4"/>
              <a:endCxn id="23576" idx="0"/>
            </p:cNvCxnSpPr>
            <p:nvPr/>
          </p:nvCxnSpPr>
          <p:spPr bwMode="auto">
            <a:xfrm>
              <a:off x="2285" y="1603"/>
              <a:ext cx="249" cy="1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2" name="Oval 192"/>
            <p:cNvSpPr>
              <a:spLocks noChangeAspect="1" noChangeArrowheads="1"/>
            </p:cNvSpPr>
            <p:nvPr/>
          </p:nvSpPr>
          <p:spPr bwMode="auto">
            <a:xfrm>
              <a:off x="2058" y="2056"/>
              <a:ext cx="432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3583" name="AutoShape 193"/>
            <p:cNvCxnSpPr>
              <a:cxnSpLocks noChangeAspect="1" noChangeShapeType="1"/>
              <a:stCxn id="23576" idx="4"/>
              <a:endCxn id="23582" idx="0"/>
            </p:cNvCxnSpPr>
            <p:nvPr/>
          </p:nvCxnSpPr>
          <p:spPr bwMode="auto">
            <a:xfrm flipH="1">
              <a:off x="2275" y="1978"/>
              <a:ext cx="259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4" name="Oval 194"/>
            <p:cNvSpPr>
              <a:spLocks noChangeAspect="1" noChangeArrowheads="1"/>
            </p:cNvSpPr>
            <p:nvPr/>
          </p:nvSpPr>
          <p:spPr bwMode="auto">
            <a:xfrm>
              <a:off x="2491" y="2066"/>
              <a:ext cx="444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3585" name="AutoShape 195"/>
            <p:cNvCxnSpPr>
              <a:cxnSpLocks noChangeAspect="1" noChangeShapeType="1"/>
              <a:stCxn id="23576" idx="4"/>
              <a:endCxn id="23584" idx="0"/>
            </p:cNvCxnSpPr>
            <p:nvPr/>
          </p:nvCxnSpPr>
          <p:spPr bwMode="auto">
            <a:xfrm>
              <a:off x="2534" y="1978"/>
              <a:ext cx="18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6" name="Rectangle 196"/>
            <p:cNvSpPr>
              <a:spLocks noChangeAspect="1" noChangeArrowheads="1"/>
            </p:cNvSpPr>
            <p:nvPr/>
          </p:nvSpPr>
          <p:spPr bwMode="auto">
            <a:xfrm>
              <a:off x="1821" y="2076"/>
              <a:ext cx="73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7" name="Rectangle 197"/>
            <p:cNvSpPr>
              <a:spLocks noChangeAspect="1" noChangeArrowheads="1"/>
            </p:cNvSpPr>
            <p:nvPr/>
          </p:nvSpPr>
          <p:spPr bwMode="auto">
            <a:xfrm>
              <a:off x="1966" y="2076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8" name="Rectangle 198"/>
            <p:cNvSpPr>
              <a:spLocks noChangeAspect="1" noChangeArrowheads="1"/>
            </p:cNvSpPr>
            <p:nvPr/>
          </p:nvSpPr>
          <p:spPr bwMode="auto">
            <a:xfrm>
              <a:off x="2182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9" name="Rectangle 199"/>
            <p:cNvSpPr>
              <a:spLocks noChangeAspect="1" noChangeArrowheads="1"/>
            </p:cNvSpPr>
            <p:nvPr/>
          </p:nvSpPr>
          <p:spPr bwMode="auto">
            <a:xfrm>
              <a:off x="2326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0" name="Rectangle 200"/>
            <p:cNvSpPr>
              <a:spLocks noChangeAspect="1" noChangeArrowheads="1"/>
            </p:cNvSpPr>
            <p:nvPr/>
          </p:nvSpPr>
          <p:spPr bwMode="auto">
            <a:xfrm>
              <a:off x="2615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1" name="Rectangle 201"/>
            <p:cNvSpPr>
              <a:spLocks noChangeAspect="1" noChangeArrowheads="1"/>
            </p:cNvSpPr>
            <p:nvPr/>
          </p:nvSpPr>
          <p:spPr bwMode="auto">
            <a:xfrm>
              <a:off x="2759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3592" name="AutoShape 202"/>
            <p:cNvCxnSpPr>
              <a:cxnSpLocks noChangeAspect="1" noChangeShapeType="1"/>
              <a:stCxn id="23577" idx="4"/>
              <a:endCxn id="23586" idx="0"/>
            </p:cNvCxnSpPr>
            <p:nvPr/>
          </p:nvCxnSpPr>
          <p:spPr bwMode="auto">
            <a:xfrm flipH="1">
              <a:off x="1858" y="1978"/>
              <a:ext cx="218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203"/>
            <p:cNvCxnSpPr>
              <a:cxnSpLocks noChangeAspect="1" noChangeShapeType="1"/>
              <a:stCxn id="23577" idx="4"/>
              <a:endCxn id="23587" idx="0"/>
            </p:cNvCxnSpPr>
            <p:nvPr/>
          </p:nvCxnSpPr>
          <p:spPr bwMode="auto">
            <a:xfrm flipH="1">
              <a:off x="2002" y="1978"/>
              <a:ext cx="74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204"/>
            <p:cNvCxnSpPr>
              <a:cxnSpLocks noChangeAspect="1" noChangeShapeType="1"/>
              <a:stCxn id="23582" idx="4"/>
              <a:endCxn id="23588" idx="0"/>
            </p:cNvCxnSpPr>
            <p:nvPr/>
          </p:nvCxnSpPr>
          <p:spPr bwMode="auto">
            <a:xfrm flipH="1">
              <a:off x="2218" y="2255"/>
              <a:ext cx="57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05"/>
            <p:cNvCxnSpPr>
              <a:cxnSpLocks noChangeAspect="1" noChangeShapeType="1"/>
              <a:stCxn id="23582" idx="4"/>
              <a:endCxn id="23589" idx="0"/>
            </p:cNvCxnSpPr>
            <p:nvPr/>
          </p:nvCxnSpPr>
          <p:spPr bwMode="auto">
            <a:xfrm>
              <a:off x="2275" y="2255"/>
              <a:ext cx="87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AutoShape 206"/>
            <p:cNvCxnSpPr>
              <a:cxnSpLocks noChangeAspect="1" noChangeShapeType="1"/>
              <a:stCxn id="23584" idx="4"/>
              <a:endCxn id="23590" idx="0"/>
            </p:cNvCxnSpPr>
            <p:nvPr/>
          </p:nvCxnSpPr>
          <p:spPr bwMode="auto">
            <a:xfrm flipH="1">
              <a:off x="2651" y="2265"/>
              <a:ext cx="63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AutoShape 207"/>
            <p:cNvCxnSpPr>
              <a:cxnSpLocks noChangeAspect="1" noChangeShapeType="1"/>
              <a:stCxn id="23584" idx="4"/>
              <a:endCxn id="23591" idx="0"/>
            </p:cNvCxnSpPr>
            <p:nvPr/>
          </p:nvCxnSpPr>
          <p:spPr bwMode="auto">
            <a:xfrm>
              <a:off x="2714" y="2265"/>
              <a:ext cx="81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98" name="Group 208"/>
            <p:cNvGrpSpPr>
              <a:grpSpLocks noChangeAspect="1"/>
            </p:cNvGrpSpPr>
            <p:nvPr/>
          </p:nvGrpSpPr>
          <p:grpSpPr bwMode="auto">
            <a:xfrm>
              <a:off x="41" y="1759"/>
              <a:ext cx="1370" cy="1641"/>
              <a:chOff x="1625" y="2628"/>
              <a:chExt cx="1370" cy="1641"/>
            </a:xfrm>
          </p:grpSpPr>
          <p:sp>
            <p:nvSpPr>
              <p:cNvPr id="23627" name="Oval 20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3628" name="Oval 21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3629" name="Oval 21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3630" name="AutoShape 212"/>
              <p:cNvCxnSpPr>
                <a:cxnSpLocks noChangeAspect="1" noChangeShapeType="1"/>
                <a:stCxn id="23629" idx="4"/>
                <a:endCxn id="23628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1" name="AutoShape 213"/>
              <p:cNvCxnSpPr>
                <a:cxnSpLocks noChangeAspect="1" noChangeShapeType="1"/>
                <a:stCxn id="23629" idx="4"/>
                <a:endCxn id="23635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2" name="AutoShape 214"/>
              <p:cNvCxnSpPr>
                <a:cxnSpLocks noChangeAspect="1" noChangeShapeType="1"/>
                <a:stCxn id="23627" idx="4"/>
                <a:endCxn id="23629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33" name="Oval 21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3634" name="Oval 21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3635" name="Oval 21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3636" name="AutoShape 218"/>
              <p:cNvCxnSpPr>
                <a:cxnSpLocks noChangeAspect="1" noChangeShapeType="1"/>
                <a:stCxn id="23635" idx="4"/>
                <a:endCxn id="23634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7" name="AutoShape 219"/>
              <p:cNvCxnSpPr>
                <a:cxnSpLocks noChangeAspect="1" noChangeShapeType="1"/>
                <a:stCxn id="23635" idx="4"/>
                <a:endCxn id="23633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38" name="Oval 22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3639" name="Oval 22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7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3640" name="AutoShape 222"/>
              <p:cNvCxnSpPr>
                <a:cxnSpLocks noChangeAspect="1" noChangeShapeType="1"/>
                <a:stCxn id="23633" idx="4"/>
                <a:endCxn id="23639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41" name="AutoShape 223"/>
              <p:cNvCxnSpPr>
                <a:cxnSpLocks noChangeAspect="1" noChangeShapeType="1"/>
                <a:stCxn id="23633" idx="4"/>
                <a:endCxn id="23638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42" name="Rectangle 22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3" name="Rectangle 22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4" name="Rectangle 22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5" name="Rectangle 22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6" name="Rectangle 22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7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8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9" name="Rectangle 23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50" name="AutoShape 232"/>
              <p:cNvCxnSpPr>
                <a:cxnSpLocks noChangeAspect="1" noChangeShapeType="1"/>
                <a:stCxn id="23628" idx="4"/>
                <a:endCxn id="23642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1" name="AutoShape 233"/>
              <p:cNvCxnSpPr>
                <a:cxnSpLocks noChangeAspect="1" noChangeShapeType="1"/>
                <a:stCxn id="23628" idx="4"/>
                <a:endCxn id="23645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2" name="AutoShape 234"/>
              <p:cNvCxnSpPr>
                <a:cxnSpLocks noChangeAspect="1" noChangeShapeType="1"/>
                <a:stCxn id="23634" idx="4"/>
                <a:endCxn id="23643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3" name="AutoShape 235"/>
              <p:cNvCxnSpPr>
                <a:cxnSpLocks noChangeAspect="1" noChangeShapeType="1"/>
                <a:stCxn id="23634" idx="4"/>
                <a:endCxn id="23644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4" name="AutoShape 23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5" name="AutoShape 237"/>
              <p:cNvCxnSpPr>
                <a:cxnSpLocks noChangeAspect="1" noChangeShapeType="1"/>
                <a:stCxn id="23639" idx="4"/>
                <a:endCxn id="23646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6" name="AutoShape 238"/>
              <p:cNvCxnSpPr>
                <a:cxnSpLocks noChangeAspect="1" noChangeShapeType="1"/>
                <a:stCxn id="23639" idx="4"/>
                <a:endCxn id="23647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7" name="AutoShape 239"/>
              <p:cNvCxnSpPr>
                <a:cxnSpLocks noChangeAspect="1" noChangeShapeType="1"/>
                <a:stCxn id="23638" idx="4"/>
                <a:endCxn id="23648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8" name="AutoShape 240"/>
              <p:cNvCxnSpPr>
                <a:cxnSpLocks noChangeAspect="1" noChangeShapeType="1"/>
                <a:stCxn id="23638" idx="4"/>
                <a:endCxn id="23649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99" name="Group 241"/>
            <p:cNvGrpSpPr>
              <a:grpSpLocks noChangeAspect="1"/>
            </p:cNvGrpSpPr>
            <p:nvPr/>
          </p:nvGrpSpPr>
          <p:grpSpPr bwMode="auto">
            <a:xfrm>
              <a:off x="1307" y="2067"/>
              <a:ext cx="426" cy="333"/>
              <a:chOff x="2457" y="2566"/>
              <a:chExt cx="426" cy="333"/>
            </a:xfrm>
          </p:grpSpPr>
          <p:sp>
            <p:nvSpPr>
              <p:cNvPr id="23622" name="Oval 24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3623" name="Rectangle 24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4" name="Rectangle 24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25" name="AutoShape 245"/>
              <p:cNvCxnSpPr>
                <a:cxnSpLocks noChangeAspect="1" noChangeShapeType="1"/>
                <a:stCxn id="23624" idx="0"/>
                <a:endCxn id="23622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26" name="AutoShape 246"/>
              <p:cNvCxnSpPr>
                <a:cxnSpLocks noChangeAspect="1" noChangeShapeType="1"/>
                <a:stCxn id="23622" idx="4"/>
                <a:endCxn id="23623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00" name="Oval 247"/>
            <p:cNvSpPr>
              <a:spLocks noChangeAspect="1" noChangeArrowheads="1"/>
            </p:cNvSpPr>
            <p:nvPr/>
          </p:nvSpPr>
          <p:spPr bwMode="auto">
            <a:xfrm>
              <a:off x="771" y="1424"/>
              <a:ext cx="38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3601" name="AutoShape 248"/>
            <p:cNvCxnSpPr>
              <a:cxnSpLocks noChangeAspect="1" noChangeShapeType="1"/>
              <a:stCxn id="23627" idx="4"/>
              <a:endCxn id="23617" idx="0"/>
            </p:cNvCxnSpPr>
            <p:nvPr/>
          </p:nvCxnSpPr>
          <p:spPr bwMode="auto">
            <a:xfrm>
              <a:off x="627" y="1962"/>
              <a:ext cx="277" cy="9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249"/>
            <p:cNvCxnSpPr>
              <a:cxnSpLocks noChangeAspect="1" noChangeShapeType="1"/>
              <a:stCxn id="23571" idx="4"/>
              <a:endCxn id="23612" idx="0"/>
            </p:cNvCxnSpPr>
            <p:nvPr/>
          </p:nvCxnSpPr>
          <p:spPr bwMode="auto">
            <a:xfrm>
              <a:off x="1235" y="1966"/>
              <a:ext cx="83" cy="4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03" name="Group 250"/>
            <p:cNvGrpSpPr>
              <a:grpSpLocks noChangeAspect="1"/>
            </p:cNvGrpSpPr>
            <p:nvPr/>
          </p:nvGrpSpPr>
          <p:grpSpPr bwMode="auto">
            <a:xfrm>
              <a:off x="712" y="2056"/>
              <a:ext cx="382" cy="316"/>
              <a:chOff x="2429" y="3304"/>
              <a:chExt cx="382" cy="316"/>
            </a:xfrm>
          </p:grpSpPr>
          <p:sp>
            <p:nvSpPr>
              <p:cNvPr id="23617" name="Oval 25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3618" name="Rectangle 25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9" name="Rectangle 25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20" name="AutoShape 254"/>
              <p:cNvCxnSpPr>
                <a:cxnSpLocks noChangeAspect="1" noChangeShapeType="1"/>
                <a:stCxn id="23617" idx="4"/>
                <a:endCxn id="23619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21" name="AutoShape 255"/>
              <p:cNvCxnSpPr>
                <a:cxnSpLocks noChangeAspect="1" noChangeShapeType="1"/>
                <a:stCxn id="23617" idx="4"/>
                <a:endCxn id="23618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04" name="Group 256"/>
            <p:cNvGrpSpPr>
              <a:grpSpLocks noChangeAspect="1"/>
            </p:cNvGrpSpPr>
            <p:nvPr/>
          </p:nvGrpSpPr>
          <p:grpSpPr bwMode="auto">
            <a:xfrm>
              <a:off x="1093" y="2409"/>
              <a:ext cx="451" cy="327"/>
              <a:chOff x="2829" y="3293"/>
              <a:chExt cx="451" cy="327"/>
            </a:xfrm>
          </p:grpSpPr>
          <p:sp>
            <p:nvSpPr>
              <p:cNvPr id="23612" name="Oval 25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3613" name="Rectangle 25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4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15" name="AutoShape 260"/>
              <p:cNvCxnSpPr>
                <a:cxnSpLocks noChangeAspect="1" noChangeShapeType="1"/>
                <a:stCxn id="23612" idx="4"/>
                <a:endCxn id="23613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16" name="AutoShape 261"/>
              <p:cNvCxnSpPr>
                <a:cxnSpLocks noChangeAspect="1" noChangeShapeType="1"/>
                <a:stCxn id="23612" idx="4"/>
                <a:endCxn id="23614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05" name="Text Box 262"/>
            <p:cNvSpPr txBox="1">
              <a:spLocks noChangeAspect="1" noChangeArrowheads="1"/>
            </p:cNvSpPr>
            <p:nvPr/>
          </p:nvSpPr>
          <p:spPr bwMode="auto">
            <a:xfrm>
              <a:off x="492" y="144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3606" name="Line 263"/>
            <p:cNvSpPr>
              <a:spLocks noChangeAspect="1" noChangeShapeType="1"/>
            </p:cNvSpPr>
            <p:nvPr/>
          </p:nvSpPr>
          <p:spPr bwMode="auto">
            <a:xfrm flipV="1">
              <a:off x="624" y="1531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07" name="Text Box 264"/>
            <p:cNvSpPr txBox="1">
              <a:spLocks noChangeAspect="1" noChangeArrowheads="1"/>
            </p:cNvSpPr>
            <p:nvPr/>
          </p:nvSpPr>
          <p:spPr bwMode="auto">
            <a:xfrm flipH="1">
              <a:off x="1502" y="1622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g</a:t>
              </a:r>
            </a:p>
          </p:txBody>
        </p:sp>
        <p:sp>
          <p:nvSpPr>
            <p:cNvPr id="23608" name="Text Box 265"/>
            <p:cNvSpPr txBox="1">
              <a:spLocks noChangeAspect="1" noChangeArrowheads="1"/>
            </p:cNvSpPr>
            <p:nvPr/>
          </p:nvSpPr>
          <p:spPr bwMode="auto">
            <a:xfrm>
              <a:off x="108" y="1775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p</a:t>
              </a:r>
            </a:p>
          </p:txBody>
        </p:sp>
        <p:sp>
          <p:nvSpPr>
            <p:cNvPr id="23609" name="Line 266"/>
            <p:cNvSpPr>
              <a:spLocks noChangeAspect="1" noChangeShapeType="1"/>
            </p:cNvSpPr>
            <p:nvPr/>
          </p:nvSpPr>
          <p:spPr bwMode="auto">
            <a:xfrm>
              <a:off x="252" y="1858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10" name="Line 267"/>
            <p:cNvSpPr>
              <a:spLocks noChangeAspect="1" noChangeShapeType="1"/>
            </p:cNvSpPr>
            <p:nvPr/>
          </p:nvSpPr>
          <p:spPr bwMode="auto">
            <a:xfrm flipH="1">
              <a:off x="1392" y="1728"/>
              <a:ext cx="14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3611" name="AutoShape 268"/>
            <p:cNvCxnSpPr>
              <a:cxnSpLocks noChangeAspect="1" noChangeShapeType="1"/>
              <a:stCxn id="23571" idx="0"/>
              <a:endCxn id="23600" idx="4"/>
            </p:cNvCxnSpPr>
            <p:nvPr/>
          </p:nvCxnSpPr>
          <p:spPr bwMode="auto">
            <a:xfrm flipH="1" flipV="1">
              <a:off x="965" y="1627"/>
              <a:ext cx="270" cy="13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6" name="Line 269"/>
          <p:cNvSpPr>
            <a:spLocks noChangeAspect="1" noChangeShapeType="1"/>
          </p:cNvSpPr>
          <p:nvPr/>
        </p:nvSpPr>
        <p:spPr bwMode="auto">
          <a:xfrm flipV="1">
            <a:off x="4910138" y="796925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Text Box 270"/>
          <p:cNvSpPr txBox="1">
            <a:spLocks noChangeArrowheads="1"/>
          </p:cNvSpPr>
          <p:nvPr/>
        </p:nvSpPr>
        <p:spPr bwMode="auto">
          <a:xfrm>
            <a:off x="7881938" y="914400"/>
            <a:ext cx="957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1.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(before rotating)</a:t>
            </a:r>
          </a:p>
        </p:txBody>
      </p:sp>
      <p:sp>
        <p:nvSpPr>
          <p:cNvPr id="23568" name="Text Box 271"/>
          <p:cNvSpPr txBox="1">
            <a:spLocks noChangeArrowheads="1"/>
          </p:cNvSpPr>
          <p:nvPr/>
        </p:nvSpPr>
        <p:spPr bwMode="auto">
          <a:xfrm>
            <a:off x="2286000" y="49371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2.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(after first rotation)</a:t>
            </a:r>
          </a:p>
        </p:txBody>
      </p:sp>
      <p:sp>
        <p:nvSpPr>
          <p:cNvPr id="23569" name="Text Box 272"/>
          <p:cNvSpPr txBox="1">
            <a:spLocks noChangeArrowheads="1"/>
          </p:cNvSpPr>
          <p:nvPr/>
        </p:nvSpPr>
        <p:spPr bwMode="auto">
          <a:xfrm>
            <a:off x="7086600" y="5200650"/>
            <a:ext cx="1676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3.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600">
                <a:latin typeface="Times New Roman" charset="0"/>
              </a:rPr>
              <a:t>(after second rotation)</a:t>
            </a:r>
          </a:p>
        </p:txBody>
      </p:sp>
      <p:sp>
        <p:nvSpPr>
          <p:cNvPr id="23570" name="Text Box 273"/>
          <p:cNvSpPr txBox="1">
            <a:spLocks noChangeArrowheads="1"/>
          </p:cNvSpPr>
          <p:nvPr/>
        </p:nvSpPr>
        <p:spPr bwMode="auto">
          <a:xfrm>
            <a:off x="6705600" y="6096000"/>
            <a:ext cx="2073275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is not yet the root, so we splay again</a:t>
            </a:r>
            <a:endParaRPr lang="en-US" sz="1600" i="1">
              <a:latin typeface="Times New Roman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248400" y="2647890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Slide by Matt Dickerson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B7736C-6122-F548-A6D1-912ECF9FEB5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 Example, Continued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43200" y="1524000"/>
            <a:ext cx="5334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now</a:t>
            </a:r>
            <a:r>
              <a:rPr lang="en-US" sz="2000" i="1">
                <a:latin typeface="Tahoma" charset="0"/>
              </a:rPr>
              <a:t> x</a:t>
            </a:r>
            <a:r>
              <a:rPr lang="en-US" sz="2000">
                <a:latin typeface="Tahoma" charset="0"/>
              </a:rPr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right-rotate around root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377825" y="1987550"/>
            <a:ext cx="4117975" cy="3346450"/>
            <a:chOff x="138" y="1056"/>
            <a:chExt cx="2594" cy="2108"/>
          </a:xfrm>
        </p:grpSpPr>
        <p:sp>
          <p:nvSpPr>
            <p:cNvPr id="24670" name="Oval 5"/>
            <p:cNvSpPr>
              <a:spLocks noChangeAspect="1" noChangeArrowheads="1"/>
            </p:cNvSpPr>
            <p:nvPr/>
          </p:nvSpPr>
          <p:spPr bwMode="auto">
            <a:xfrm>
              <a:off x="1009" y="1691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4671" name="AutoShape 6"/>
            <p:cNvCxnSpPr>
              <a:cxnSpLocks noChangeAspect="1" noChangeShapeType="1"/>
              <a:stCxn id="24674" idx="4"/>
              <a:endCxn id="24699" idx="0"/>
            </p:cNvCxnSpPr>
            <p:nvPr/>
          </p:nvCxnSpPr>
          <p:spPr bwMode="auto">
            <a:xfrm flipH="1">
              <a:off x="963" y="1239"/>
              <a:ext cx="582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2" name="AutoShape 7"/>
            <p:cNvCxnSpPr>
              <a:cxnSpLocks noChangeAspect="1" noChangeShapeType="1"/>
              <a:stCxn id="24699" idx="4"/>
              <a:endCxn id="24723" idx="0"/>
            </p:cNvCxnSpPr>
            <p:nvPr/>
          </p:nvCxnSpPr>
          <p:spPr bwMode="auto">
            <a:xfrm flipH="1">
              <a:off x="658" y="1568"/>
              <a:ext cx="305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3" name="AutoShape 8"/>
            <p:cNvCxnSpPr>
              <a:cxnSpLocks noChangeAspect="1" noChangeShapeType="1"/>
              <a:stCxn id="24670" idx="4"/>
              <a:endCxn id="24718" idx="0"/>
            </p:cNvCxnSpPr>
            <p:nvPr/>
          </p:nvCxnSpPr>
          <p:spPr bwMode="auto">
            <a:xfrm>
              <a:off x="1206" y="1873"/>
              <a:ext cx="256" cy="9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74" name="Oval 9"/>
            <p:cNvSpPr>
              <a:spLocks noChangeAspect="1" noChangeArrowheads="1"/>
            </p:cNvSpPr>
            <p:nvPr/>
          </p:nvSpPr>
          <p:spPr bwMode="auto">
            <a:xfrm>
              <a:off x="1355" y="1056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4675" name="Oval 10"/>
            <p:cNvSpPr>
              <a:spLocks noChangeAspect="1" noChangeArrowheads="1"/>
            </p:cNvSpPr>
            <p:nvPr/>
          </p:nvSpPr>
          <p:spPr bwMode="auto">
            <a:xfrm>
              <a:off x="2187" y="1705"/>
              <a:ext cx="37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4676" name="Oval 11"/>
            <p:cNvSpPr>
              <a:spLocks noChangeAspect="1" noChangeArrowheads="1"/>
            </p:cNvSpPr>
            <p:nvPr/>
          </p:nvSpPr>
          <p:spPr bwMode="auto">
            <a:xfrm>
              <a:off x="1767" y="1705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4677" name="Oval 12"/>
            <p:cNvSpPr>
              <a:spLocks noChangeAspect="1" noChangeArrowheads="1"/>
            </p:cNvSpPr>
            <p:nvPr/>
          </p:nvSpPr>
          <p:spPr bwMode="auto">
            <a:xfrm>
              <a:off x="1958" y="1367"/>
              <a:ext cx="38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4678" name="AutoShape 13"/>
            <p:cNvCxnSpPr>
              <a:cxnSpLocks noChangeAspect="1" noChangeShapeType="1"/>
              <a:stCxn id="24674" idx="4"/>
              <a:endCxn id="24677" idx="0"/>
            </p:cNvCxnSpPr>
            <p:nvPr/>
          </p:nvCxnSpPr>
          <p:spPr bwMode="auto">
            <a:xfrm>
              <a:off x="1545" y="1239"/>
              <a:ext cx="60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AutoShape 14"/>
            <p:cNvCxnSpPr>
              <a:cxnSpLocks noChangeAspect="1" noChangeShapeType="1"/>
              <a:stCxn id="24677" idx="4"/>
              <a:endCxn id="24676" idx="0"/>
            </p:cNvCxnSpPr>
            <p:nvPr/>
          </p:nvCxnSpPr>
          <p:spPr bwMode="auto">
            <a:xfrm flipH="1">
              <a:off x="1963" y="1547"/>
              <a:ext cx="188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AutoShape 15"/>
            <p:cNvCxnSpPr>
              <a:cxnSpLocks noChangeAspect="1" noChangeShapeType="1"/>
              <a:stCxn id="24677" idx="4"/>
              <a:endCxn id="24675" idx="0"/>
            </p:cNvCxnSpPr>
            <p:nvPr/>
          </p:nvCxnSpPr>
          <p:spPr bwMode="auto">
            <a:xfrm>
              <a:off x="2151" y="1547"/>
              <a:ext cx="224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1" name="Oval 16"/>
            <p:cNvSpPr>
              <a:spLocks noChangeAspect="1" noChangeArrowheads="1"/>
            </p:cNvSpPr>
            <p:nvPr/>
          </p:nvSpPr>
          <p:spPr bwMode="auto">
            <a:xfrm>
              <a:off x="1951" y="1954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4682" name="AutoShape 17"/>
            <p:cNvCxnSpPr>
              <a:cxnSpLocks noChangeAspect="1" noChangeShapeType="1"/>
              <a:stCxn id="24675" idx="4"/>
              <a:endCxn id="24681" idx="0"/>
            </p:cNvCxnSpPr>
            <p:nvPr/>
          </p:nvCxnSpPr>
          <p:spPr bwMode="auto">
            <a:xfrm flipH="1">
              <a:off x="2142" y="1884"/>
              <a:ext cx="233" cy="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3" name="Oval 18"/>
            <p:cNvSpPr>
              <a:spLocks noChangeAspect="1" noChangeArrowheads="1"/>
            </p:cNvSpPr>
            <p:nvPr/>
          </p:nvSpPr>
          <p:spPr bwMode="auto">
            <a:xfrm>
              <a:off x="2340" y="1963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4684" name="AutoShape 19"/>
            <p:cNvCxnSpPr>
              <a:cxnSpLocks noChangeAspect="1" noChangeShapeType="1"/>
              <a:stCxn id="24675" idx="4"/>
              <a:endCxn id="24683" idx="0"/>
            </p:cNvCxnSpPr>
            <p:nvPr/>
          </p:nvCxnSpPr>
          <p:spPr bwMode="auto">
            <a:xfrm>
              <a:off x="2375" y="1884"/>
              <a:ext cx="162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5" name="Rectangle 20"/>
            <p:cNvSpPr>
              <a:spLocks noChangeAspect="1" noChangeArrowheads="1"/>
            </p:cNvSpPr>
            <p:nvPr/>
          </p:nvSpPr>
          <p:spPr bwMode="auto">
            <a:xfrm>
              <a:off x="1733" y="1972"/>
              <a:ext cx="66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6" name="Rectangle 21"/>
            <p:cNvSpPr>
              <a:spLocks noChangeAspect="1" noChangeArrowheads="1"/>
            </p:cNvSpPr>
            <p:nvPr/>
          </p:nvSpPr>
          <p:spPr bwMode="auto">
            <a:xfrm>
              <a:off x="1864" y="197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7" name="Rectangle 22"/>
            <p:cNvSpPr>
              <a:spLocks noChangeAspect="1" noChangeArrowheads="1"/>
            </p:cNvSpPr>
            <p:nvPr/>
          </p:nvSpPr>
          <p:spPr bwMode="auto">
            <a:xfrm>
              <a:off x="205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8" name="Rectangle 23"/>
            <p:cNvSpPr>
              <a:spLocks noChangeAspect="1" noChangeArrowheads="1"/>
            </p:cNvSpPr>
            <p:nvPr/>
          </p:nvSpPr>
          <p:spPr bwMode="auto">
            <a:xfrm>
              <a:off x="218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9" name="Rectangle 24"/>
            <p:cNvSpPr>
              <a:spLocks noChangeAspect="1" noChangeArrowheads="1"/>
            </p:cNvSpPr>
            <p:nvPr/>
          </p:nvSpPr>
          <p:spPr bwMode="auto">
            <a:xfrm>
              <a:off x="244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90" name="Rectangle 25"/>
            <p:cNvSpPr>
              <a:spLocks noChangeAspect="1" noChangeArrowheads="1"/>
            </p:cNvSpPr>
            <p:nvPr/>
          </p:nvSpPr>
          <p:spPr bwMode="auto">
            <a:xfrm>
              <a:off x="2578" y="2199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691" name="AutoShape 26"/>
            <p:cNvCxnSpPr>
              <a:cxnSpLocks noChangeAspect="1" noChangeShapeType="1"/>
              <a:stCxn id="24676" idx="4"/>
              <a:endCxn id="24685" idx="0"/>
            </p:cNvCxnSpPr>
            <p:nvPr/>
          </p:nvCxnSpPr>
          <p:spPr bwMode="auto">
            <a:xfrm flipH="1">
              <a:off x="1767" y="1884"/>
              <a:ext cx="196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AutoShape 27"/>
            <p:cNvCxnSpPr>
              <a:cxnSpLocks noChangeAspect="1" noChangeShapeType="1"/>
              <a:stCxn id="24676" idx="4"/>
              <a:endCxn id="24686" idx="0"/>
            </p:cNvCxnSpPr>
            <p:nvPr/>
          </p:nvCxnSpPr>
          <p:spPr bwMode="auto">
            <a:xfrm flipH="1">
              <a:off x="1896" y="188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AutoShape 28"/>
            <p:cNvCxnSpPr>
              <a:cxnSpLocks noChangeAspect="1" noChangeShapeType="1"/>
              <a:stCxn id="24681" idx="4"/>
              <a:endCxn id="24687" idx="0"/>
            </p:cNvCxnSpPr>
            <p:nvPr/>
          </p:nvCxnSpPr>
          <p:spPr bwMode="auto">
            <a:xfrm flipH="1">
              <a:off x="2091" y="2133"/>
              <a:ext cx="51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AutoShape 29"/>
            <p:cNvCxnSpPr>
              <a:cxnSpLocks noChangeAspect="1" noChangeShapeType="1"/>
              <a:stCxn id="24681" idx="4"/>
              <a:endCxn id="24688" idx="0"/>
            </p:cNvCxnSpPr>
            <p:nvPr/>
          </p:nvCxnSpPr>
          <p:spPr bwMode="auto">
            <a:xfrm>
              <a:off x="2142" y="2133"/>
              <a:ext cx="78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AutoShape 30"/>
            <p:cNvCxnSpPr>
              <a:cxnSpLocks noChangeAspect="1" noChangeShapeType="1"/>
              <a:stCxn id="24683" idx="4"/>
              <a:endCxn id="24689" idx="0"/>
            </p:cNvCxnSpPr>
            <p:nvPr/>
          </p:nvCxnSpPr>
          <p:spPr bwMode="auto">
            <a:xfrm flipH="1">
              <a:off x="2480" y="2142"/>
              <a:ext cx="57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AutoShape 31"/>
            <p:cNvCxnSpPr>
              <a:cxnSpLocks noChangeAspect="1" noChangeShapeType="1"/>
              <a:stCxn id="24683" idx="4"/>
              <a:endCxn id="24690" idx="0"/>
            </p:cNvCxnSpPr>
            <p:nvPr/>
          </p:nvCxnSpPr>
          <p:spPr bwMode="auto">
            <a:xfrm>
              <a:off x="2537" y="2142"/>
              <a:ext cx="73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97" name="Group 32"/>
            <p:cNvGrpSpPr>
              <a:grpSpLocks noChangeAspect="1"/>
            </p:cNvGrpSpPr>
            <p:nvPr/>
          </p:nvGrpSpPr>
          <p:grpSpPr bwMode="auto">
            <a:xfrm>
              <a:off x="138" y="1687"/>
              <a:ext cx="1226" cy="1477"/>
              <a:chOff x="1633" y="2628"/>
              <a:chExt cx="1362" cy="1641"/>
            </a:xfrm>
          </p:grpSpPr>
          <p:sp>
            <p:nvSpPr>
              <p:cNvPr id="24723" name="Oval 33"/>
              <p:cNvSpPr>
                <a:spLocks noChangeAspect="1" noChangeArrowheads="1"/>
              </p:cNvSpPr>
              <p:nvPr/>
            </p:nvSpPr>
            <p:spPr bwMode="auto">
              <a:xfrm>
                <a:off x="2027" y="2628"/>
                <a:ext cx="367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4724" name="Oval 34"/>
              <p:cNvSpPr>
                <a:spLocks noChangeAspect="1" noChangeArrowheads="1"/>
              </p:cNvSpPr>
              <p:nvPr/>
            </p:nvSpPr>
            <p:spPr bwMode="auto">
              <a:xfrm>
                <a:off x="1633" y="3287"/>
                <a:ext cx="37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4725" name="Oval 35"/>
              <p:cNvSpPr>
                <a:spLocks noChangeAspect="1" noChangeArrowheads="1"/>
              </p:cNvSpPr>
              <p:nvPr/>
            </p:nvSpPr>
            <p:spPr bwMode="auto">
              <a:xfrm>
                <a:off x="1833" y="2909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4726" name="AutoShape 36"/>
              <p:cNvCxnSpPr>
                <a:cxnSpLocks noChangeAspect="1" noChangeShapeType="1"/>
                <a:stCxn id="24725" idx="4"/>
                <a:endCxn id="24724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7" name="AutoShape 37"/>
              <p:cNvCxnSpPr>
                <a:cxnSpLocks noChangeAspect="1" noChangeShapeType="1"/>
                <a:stCxn id="24725" idx="4"/>
                <a:endCxn id="24731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8" name="AutoShape 38"/>
              <p:cNvCxnSpPr>
                <a:cxnSpLocks noChangeAspect="1" noChangeShapeType="1"/>
                <a:stCxn id="24723" idx="4"/>
                <a:endCxn id="24725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9" name="Oval 39"/>
              <p:cNvSpPr>
                <a:spLocks noChangeAspect="1" noChangeArrowheads="1"/>
              </p:cNvSpPr>
              <p:nvPr/>
            </p:nvSpPr>
            <p:spPr bwMode="auto">
              <a:xfrm>
                <a:off x="2318" y="3683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4730" name="Oval 40"/>
              <p:cNvSpPr>
                <a:spLocks noChangeAspect="1" noChangeArrowheads="1"/>
              </p:cNvSpPr>
              <p:nvPr/>
            </p:nvSpPr>
            <p:spPr bwMode="auto">
              <a:xfrm>
                <a:off x="1786" y="3681"/>
                <a:ext cx="374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4731" name="Oval 41"/>
              <p:cNvSpPr>
                <a:spLocks noChangeAspect="1" noChangeArrowheads="1"/>
              </p:cNvSpPr>
              <p:nvPr/>
            </p:nvSpPr>
            <p:spPr bwMode="auto">
              <a:xfrm>
                <a:off x="2036" y="3298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4732" name="AutoShape 42"/>
              <p:cNvCxnSpPr>
                <a:cxnSpLocks noChangeAspect="1" noChangeShapeType="1"/>
                <a:stCxn id="24731" idx="4"/>
                <a:endCxn id="24730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43"/>
              <p:cNvCxnSpPr>
                <a:cxnSpLocks noChangeAspect="1" noChangeShapeType="1"/>
                <a:stCxn id="24731" idx="4"/>
                <a:endCxn id="24729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Oval 44"/>
              <p:cNvSpPr>
                <a:spLocks noChangeAspect="1" noChangeArrowheads="1"/>
              </p:cNvSpPr>
              <p:nvPr/>
            </p:nvSpPr>
            <p:spPr bwMode="auto">
              <a:xfrm>
                <a:off x="2529" y="3926"/>
                <a:ext cx="378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4735" name="Oval 45"/>
              <p:cNvSpPr>
                <a:spLocks noChangeAspect="1" noChangeArrowheads="1"/>
              </p:cNvSpPr>
              <p:nvPr/>
            </p:nvSpPr>
            <p:spPr bwMode="auto">
              <a:xfrm>
                <a:off x="2153" y="3936"/>
                <a:ext cx="335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4736" name="AutoShape 46"/>
              <p:cNvCxnSpPr>
                <a:cxnSpLocks noChangeAspect="1" noChangeShapeType="1"/>
                <a:stCxn id="24729" idx="4"/>
                <a:endCxn id="24735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7" name="AutoShape 47"/>
              <p:cNvCxnSpPr>
                <a:cxnSpLocks noChangeAspect="1" noChangeShapeType="1"/>
                <a:stCxn id="24729" idx="4"/>
                <a:endCxn id="24734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39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0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1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2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3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4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46" name="AutoShape 56"/>
              <p:cNvCxnSpPr>
                <a:cxnSpLocks noChangeAspect="1" noChangeShapeType="1"/>
                <a:stCxn id="24724" idx="4"/>
                <a:endCxn id="24738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7" name="AutoShape 57"/>
              <p:cNvCxnSpPr>
                <a:cxnSpLocks noChangeAspect="1" noChangeShapeType="1"/>
                <a:stCxn id="24724" idx="4"/>
                <a:endCxn id="24741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8" name="AutoShape 58"/>
              <p:cNvCxnSpPr>
                <a:cxnSpLocks noChangeAspect="1" noChangeShapeType="1"/>
                <a:stCxn id="24730" idx="4"/>
                <a:endCxn id="24739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9" name="AutoShape 59"/>
              <p:cNvCxnSpPr>
                <a:cxnSpLocks noChangeAspect="1" noChangeShapeType="1"/>
                <a:stCxn id="24730" idx="4"/>
                <a:endCxn id="24740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0" name="AutoShape 60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1" name="AutoShape 61"/>
              <p:cNvCxnSpPr>
                <a:cxnSpLocks noChangeAspect="1" noChangeShapeType="1"/>
                <a:stCxn id="24735" idx="4"/>
                <a:endCxn id="24742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2" name="AutoShape 62"/>
              <p:cNvCxnSpPr>
                <a:cxnSpLocks noChangeAspect="1" noChangeShapeType="1"/>
                <a:stCxn id="24735" idx="4"/>
                <a:endCxn id="24743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3" name="AutoShape 63"/>
              <p:cNvCxnSpPr>
                <a:cxnSpLocks noChangeAspect="1" noChangeShapeType="1"/>
                <a:stCxn id="24734" idx="4"/>
                <a:endCxn id="24744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4" name="AutoShape 64"/>
              <p:cNvCxnSpPr>
                <a:cxnSpLocks noChangeAspect="1" noChangeShapeType="1"/>
                <a:stCxn id="24734" idx="4"/>
                <a:endCxn id="24745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98" name="Group 65"/>
            <p:cNvGrpSpPr>
              <a:grpSpLocks noChangeAspect="1"/>
            </p:cNvGrpSpPr>
            <p:nvPr/>
          </p:nvGrpSpPr>
          <p:grpSpPr bwMode="auto">
            <a:xfrm>
              <a:off x="1283" y="1964"/>
              <a:ext cx="358" cy="300"/>
              <a:chOff x="2470" y="2566"/>
              <a:chExt cx="399" cy="333"/>
            </a:xfrm>
          </p:grpSpPr>
          <p:sp>
            <p:nvSpPr>
              <p:cNvPr id="24718" name="Oval 66"/>
              <p:cNvSpPr>
                <a:spLocks noChangeAspect="1" noChangeArrowheads="1"/>
              </p:cNvSpPr>
              <p:nvPr/>
            </p:nvSpPr>
            <p:spPr bwMode="auto">
              <a:xfrm>
                <a:off x="2470" y="2566"/>
                <a:ext cx="399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471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2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21" name="AutoShape 69"/>
              <p:cNvCxnSpPr>
                <a:cxnSpLocks noChangeAspect="1" noChangeShapeType="1"/>
                <a:stCxn id="24720" idx="0"/>
                <a:endCxn id="24718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2" name="AutoShape 70"/>
              <p:cNvCxnSpPr>
                <a:cxnSpLocks noChangeAspect="1" noChangeShapeType="1"/>
                <a:stCxn id="24718" idx="4"/>
                <a:endCxn id="24719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99" name="Oval 71"/>
            <p:cNvSpPr>
              <a:spLocks noChangeAspect="1" noChangeArrowheads="1"/>
            </p:cNvSpPr>
            <p:nvPr/>
          </p:nvSpPr>
          <p:spPr bwMode="auto">
            <a:xfrm>
              <a:off x="793" y="1385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4700" name="AutoShape 72"/>
            <p:cNvCxnSpPr>
              <a:cxnSpLocks noChangeAspect="1" noChangeShapeType="1"/>
              <a:stCxn id="24723" idx="4"/>
              <a:endCxn id="24713" idx="0"/>
            </p:cNvCxnSpPr>
            <p:nvPr/>
          </p:nvCxnSpPr>
          <p:spPr bwMode="auto">
            <a:xfrm>
              <a:off x="658" y="1870"/>
              <a:ext cx="250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1" name="AutoShape 73"/>
            <p:cNvCxnSpPr>
              <a:cxnSpLocks noChangeAspect="1" noChangeShapeType="1"/>
              <a:stCxn id="24670" idx="4"/>
              <a:endCxn id="24708" idx="0"/>
            </p:cNvCxnSpPr>
            <p:nvPr/>
          </p:nvCxnSpPr>
          <p:spPr bwMode="auto">
            <a:xfrm>
              <a:off x="1206" y="1873"/>
              <a:ext cx="74" cy="4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702" name="Group 74"/>
            <p:cNvGrpSpPr>
              <a:grpSpLocks noChangeAspect="1"/>
            </p:cNvGrpSpPr>
            <p:nvPr/>
          </p:nvGrpSpPr>
          <p:grpSpPr bwMode="auto">
            <a:xfrm>
              <a:off x="745" y="1954"/>
              <a:ext cx="324" cy="285"/>
              <a:chOff x="2440" y="3304"/>
              <a:chExt cx="360" cy="316"/>
            </a:xfrm>
          </p:grpSpPr>
          <p:sp>
            <p:nvSpPr>
              <p:cNvPr id="24713" name="Oval 75"/>
              <p:cNvSpPr>
                <a:spLocks noChangeAspect="1" noChangeArrowheads="1"/>
              </p:cNvSpPr>
              <p:nvPr/>
            </p:nvSpPr>
            <p:spPr bwMode="auto">
              <a:xfrm>
                <a:off x="2440" y="3304"/>
                <a:ext cx="360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471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15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16" name="AutoShape 78"/>
              <p:cNvCxnSpPr>
                <a:cxnSpLocks noChangeAspect="1" noChangeShapeType="1"/>
                <a:stCxn id="24713" idx="4"/>
                <a:endCxn id="24715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7" name="AutoShape 79"/>
              <p:cNvCxnSpPr>
                <a:cxnSpLocks noChangeAspect="1" noChangeShapeType="1"/>
                <a:stCxn id="24713" idx="4"/>
                <a:endCxn id="24714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703" name="Group 80"/>
            <p:cNvGrpSpPr>
              <a:grpSpLocks noChangeAspect="1"/>
            </p:cNvGrpSpPr>
            <p:nvPr/>
          </p:nvGrpSpPr>
          <p:grpSpPr bwMode="auto">
            <a:xfrm>
              <a:off x="1085" y="2272"/>
              <a:ext cx="392" cy="294"/>
              <a:chOff x="2837" y="3293"/>
              <a:chExt cx="435" cy="327"/>
            </a:xfrm>
          </p:grpSpPr>
          <p:sp>
            <p:nvSpPr>
              <p:cNvPr id="24708" name="Oval 81"/>
              <p:cNvSpPr>
                <a:spLocks noChangeAspect="1" noChangeArrowheads="1"/>
              </p:cNvSpPr>
              <p:nvPr/>
            </p:nvSpPr>
            <p:spPr bwMode="auto">
              <a:xfrm>
                <a:off x="2837" y="3293"/>
                <a:ext cx="43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470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1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11" name="AutoShape 84"/>
              <p:cNvCxnSpPr>
                <a:cxnSpLocks noChangeAspect="1" noChangeShapeType="1"/>
                <a:stCxn id="24708" idx="4"/>
                <a:endCxn id="24709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2" name="AutoShape 85"/>
              <p:cNvCxnSpPr>
                <a:cxnSpLocks noChangeAspect="1" noChangeShapeType="1"/>
                <a:stCxn id="24708" idx="4"/>
                <a:endCxn id="24710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704" name="Text Box 86"/>
            <p:cNvSpPr txBox="1">
              <a:spLocks noChangeAspect="1" noChangeArrowheads="1"/>
            </p:cNvSpPr>
            <p:nvPr/>
          </p:nvSpPr>
          <p:spPr bwMode="auto">
            <a:xfrm>
              <a:off x="537" y="140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4705" name="Line 87"/>
            <p:cNvSpPr>
              <a:spLocks noChangeAspect="1" noChangeShapeType="1"/>
            </p:cNvSpPr>
            <p:nvPr/>
          </p:nvSpPr>
          <p:spPr bwMode="auto">
            <a:xfrm flipV="1">
              <a:off x="656" y="1482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4706" name="AutoShape 88"/>
            <p:cNvCxnSpPr>
              <a:cxnSpLocks noChangeAspect="1" noChangeShapeType="1"/>
              <a:stCxn id="24670" idx="0"/>
              <a:endCxn id="24699" idx="4"/>
            </p:cNvCxnSpPr>
            <p:nvPr/>
          </p:nvCxnSpPr>
          <p:spPr bwMode="auto">
            <a:xfrm flipH="1" flipV="1">
              <a:off x="963" y="1568"/>
              <a:ext cx="243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07" name="AutoShape 89"/>
            <p:cNvSpPr>
              <a:spLocks noChangeArrowheads="1"/>
            </p:cNvSpPr>
            <p:nvPr/>
          </p:nvSpPr>
          <p:spPr bwMode="auto">
            <a:xfrm>
              <a:off x="1422" y="1326"/>
              <a:ext cx="240" cy="19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3 w 21600"/>
                <a:gd name="T7" fmla="*/ 1 h 21600"/>
                <a:gd name="T8" fmla="*/ 2 w 21600"/>
                <a:gd name="T9" fmla="*/ 1 h 21600"/>
                <a:gd name="T10" fmla="*/ 2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82" name="Group 90"/>
          <p:cNvGrpSpPr>
            <a:grpSpLocks/>
          </p:cNvGrpSpPr>
          <p:nvPr/>
        </p:nvGrpSpPr>
        <p:grpSpPr bwMode="auto">
          <a:xfrm>
            <a:off x="4475163" y="3500438"/>
            <a:ext cx="4364037" cy="2824162"/>
            <a:chOff x="2784" y="1581"/>
            <a:chExt cx="2749" cy="1779"/>
          </a:xfrm>
        </p:grpSpPr>
        <p:sp>
          <p:nvSpPr>
            <p:cNvPr id="24586" name="Oval 91"/>
            <p:cNvSpPr>
              <a:spLocks noChangeAspect="1" noChangeArrowheads="1"/>
            </p:cNvSpPr>
            <p:nvPr/>
          </p:nvSpPr>
          <p:spPr bwMode="auto">
            <a:xfrm>
              <a:off x="3840" y="2197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4587" name="AutoShape 92"/>
            <p:cNvCxnSpPr>
              <a:cxnSpLocks noChangeAspect="1" noChangeShapeType="1"/>
              <a:stCxn id="24590" idx="0"/>
              <a:endCxn id="24615" idx="4"/>
            </p:cNvCxnSpPr>
            <p:nvPr/>
          </p:nvCxnSpPr>
          <p:spPr bwMode="auto">
            <a:xfrm flipH="1" flipV="1">
              <a:off x="3809" y="1767"/>
              <a:ext cx="602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AutoShape 93"/>
            <p:cNvCxnSpPr>
              <a:cxnSpLocks noChangeAspect="1" noChangeShapeType="1"/>
              <a:stCxn id="24615" idx="4"/>
              <a:endCxn id="24638" idx="0"/>
            </p:cNvCxnSpPr>
            <p:nvPr/>
          </p:nvCxnSpPr>
          <p:spPr bwMode="auto">
            <a:xfrm flipH="1">
              <a:off x="3311" y="1767"/>
              <a:ext cx="498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94"/>
            <p:cNvCxnSpPr>
              <a:cxnSpLocks noChangeAspect="1" noChangeShapeType="1"/>
              <a:stCxn id="24586" idx="4"/>
              <a:endCxn id="24633" idx="0"/>
            </p:cNvCxnSpPr>
            <p:nvPr/>
          </p:nvCxnSpPr>
          <p:spPr bwMode="auto">
            <a:xfrm>
              <a:off x="4040" y="2383"/>
              <a:ext cx="258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0" name="Oval 95"/>
            <p:cNvSpPr>
              <a:spLocks noChangeAspect="1" noChangeArrowheads="1"/>
            </p:cNvSpPr>
            <p:nvPr/>
          </p:nvSpPr>
          <p:spPr bwMode="auto">
            <a:xfrm>
              <a:off x="4214" y="1876"/>
              <a:ext cx="39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4591" name="Oval 96"/>
            <p:cNvSpPr>
              <a:spLocks noChangeAspect="1" noChangeArrowheads="1"/>
            </p:cNvSpPr>
            <p:nvPr/>
          </p:nvSpPr>
          <p:spPr bwMode="auto">
            <a:xfrm>
              <a:off x="4971" y="2525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4592" name="Oval 97"/>
            <p:cNvSpPr>
              <a:spLocks noChangeAspect="1" noChangeArrowheads="1"/>
            </p:cNvSpPr>
            <p:nvPr/>
          </p:nvSpPr>
          <p:spPr bwMode="auto">
            <a:xfrm>
              <a:off x="4554" y="2525"/>
              <a:ext cx="41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4593" name="Oval 98"/>
            <p:cNvSpPr>
              <a:spLocks noChangeAspect="1" noChangeArrowheads="1"/>
            </p:cNvSpPr>
            <p:nvPr/>
          </p:nvSpPr>
          <p:spPr bwMode="auto">
            <a:xfrm>
              <a:off x="4745" y="2187"/>
              <a:ext cx="40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4594" name="AutoShape 99"/>
            <p:cNvCxnSpPr>
              <a:cxnSpLocks noChangeAspect="1" noChangeShapeType="1"/>
              <a:stCxn id="24590" idx="4"/>
              <a:endCxn id="24593" idx="0"/>
            </p:cNvCxnSpPr>
            <p:nvPr/>
          </p:nvCxnSpPr>
          <p:spPr bwMode="auto">
            <a:xfrm>
              <a:off x="4411" y="2062"/>
              <a:ext cx="537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0"/>
            <p:cNvCxnSpPr>
              <a:cxnSpLocks noChangeAspect="1" noChangeShapeType="1"/>
              <a:stCxn id="24593" idx="4"/>
              <a:endCxn id="24592" idx="0"/>
            </p:cNvCxnSpPr>
            <p:nvPr/>
          </p:nvCxnSpPr>
          <p:spPr bwMode="auto">
            <a:xfrm flipH="1">
              <a:off x="4760" y="2367"/>
              <a:ext cx="188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01"/>
            <p:cNvCxnSpPr>
              <a:cxnSpLocks noChangeAspect="1" noChangeShapeType="1"/>
              <a:stCxn id="24593" idx="4"/>
              <a:endCxn id="24591" idx="0"/>
            </p:cNvCxnSpPr>
            <p:nvPr/>
          </p:nvCxnSpPr>
          <p:spPr bwMode="auto">
            <a:xfrm>
              <a:off x="4948" y="2367"/>
              <a:ext cx="224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Oval 102"/>
            <p:cNvSpPr>
              <a:spLocks noChangeAspect="1" noChangeArrowheads="1"/>
            </p:cNvSpPr>
            <p:nvPr/>
          </p:nvSpPr>
          <p:spPr bwMode="auto">
            <a:xfrm>
              <a:off x="4744" y="2774"/>
              <a:ext cx="38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4598" name="AutoShape 103"/>
            <p:cNvCxnSpPr>
              <a:cxnSpLocks noChangeAspect="1" noChangeShapeType="1"/>
              <a:stCxn id="24591" idx="4"/>
              <a:endCxn id="24597" idx="0"/>
            </p:cNvCxnSpPr>
            <p:nvPr/>
          </p:nvCxnSpPr>
          <p:spPr bwMode="auto">
            <a:xfrm flipH="1">
              <a:off x="4939" y="2704"/>
              <a:ext cx="233" cy="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Oval 104"/>
            <p:cNvSpPr>
              <a:spLocks noChangeAspect="1" noChangeArrowheads="1"/>
            </p:cNvSpPr>
            <p:nvPr/>
          </p:nvSpPr>
          <p:spPr bwMode="auto">
            <a:xfrm>
              <a:off x="5133" y="2783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4600" name="AutoShape 105"/>
            <p:cNvCxnSpPr>
              <a:cxnSpLocks noChangeAspect="1" noChangeShapeType="1"/>
              <a:stCxn id="24591" idx="4"/>
              <a:endCxn id="24599" idx="0"/>
            </p:cNvCxnSpPr>
            <p:nvPr/>
          </p:nvCxnSpPr>
          <p:spPr bwMode="auto">
            <a:xfrm>
              <a:off x="5172" y="2704"/>
              <a:ext cx="162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1" name="Rectangle 106"/>
            <p:cNvSpPr>
              <a:spLocks noChangeAspect="1" noChangeArrowheads="1"/>
            </p:cNvSpPr>
            <p:nvPr/>
          </p:nvSpPr>
          <p:spPr bwMode="auto">
            <a:xfrm>
              <a:off x="4530" y="2792"/>
              <a:ext cx="66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2" name="Rectangle 107"/>
            <p:cNvSpPr>
              <a:spLocks noChangeAspect="1" noChangeArrowheads="1"/>
            </p:cNvSpPr>
            <p:nvPr/>
          </p:nvSpPr>
          <p:spPr bwMode="auto">
            <a:xfrm>
              <a:off x="4661" y="279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3" name="Rectangle 108"/>
            <p:cNvSpPr>
              <a:spLocks noChangeAspect="1" noChangeArrowheads="1"/>
            </p:cNvSpPr>
            <p:nvPr/>
          </p:nvSpPr>
          <p:spPr bwMode="auto">
            <a:xfrm>
              <a:off x="485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4" name="Rectangle 109"/>
            <p:cNvSpPr>
              <a:spLocks noChangeAspect="1" noChangeArrowheads="1"/>
            </p:cNvSpPr>
            <p:nvPr/>
          </p:nvSpPr>
          <p:spPr bwMode="auto">
            <a:xfrm>
              <a:off x="498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Rectangle 110"/>
            <p:cNvSpPr>
              <a:spLocks noChangeAspect="1" noChangeArrowheads="1"/>
            </p:cNvSpPr>
            <p:nvPr/>
          </p:nvSpPr>
          <p:spPr bwMode="auto">
            <a:xfrm>
              <a:off x="524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6" name="Rectangle 111"/>
            <p:cNvSpPr>
              <a:spLocks noChangeAspect="1" noChangeArrowheads="1"/>
            </p:cNvSpPr>
            <p:nvPr/>
          </p:nvSpPr>
          <p:spPr bwMode="auto">
            <a:xfrm>
              <a:off x="5375" y="3019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607" name="AutoShape 112"/>
            <p:cNvCxnSpPr>
              <a:cxnSpLocks noChangeAspect="1" noChangeShapeType="1"/>
              <a:stCxn id="24592" idx="4"/>
              <a:endCxn id="24601" idx="0"/>
            </p:cNvCxnSpPr>
            <p:nvPr/>
          </p:nvCxnSpPr>
          <p:spPr bwMode="auto">
            <a:xfrm flipH="1">
              <a:off x="4564" y="2704"/>
              <a:ext cx="196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AutoShape 113"/>
            <p:cNvCxnSpPr>
              <a:cxnSpLocks noChangeAspect="1" noChangeShapeType="1"/>
              <a:stCxn id="24592" idx="4"/>
              <a:endCxn id="24602" idx="0"/>
            </p:cNvCxnSpPr>
            <p:nvPr/>
          </p:nvCxnSpPr>
          <p:spPr bwMode="auto">
            <a:xfrm flipH="1">
              <a:off x="4693" y="270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AutoShape 114"/>
            <p:cNvCxnSpPr>
              <a:cxnSpLocks noChangeAspect="1" noChangeShapeType="1"/>
              <a:stCxn id="24597" idx="4"/>
              <a:endCxn id="24603" idx="0"/>
            </p:cNvCxnSpPr>
            <p:nvPr/>
          </p:nvCxnSpPr>
          <p:spPr bwMode="auto">
            <a:xfrm flipH="1">
              <a:off x="4888" y="2953"/>
              <a:ext cx="51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15"/>
            <p:cNvCxnSpPr>
              <a:cxnSpLocks noChangeAspect="1" noChangeShapeType="1"/>
              <a:stCxn id="24597" idx="4"/>
              <a:endCxn id="24604" idx="0"/>
            </p:cNvCxnSpPr>
            <p:nvPr/>
          </p:nvCxnSpPr>
          <p:spPr bwMode="auto">
            <a:xfrm>
              <a:off x="4939" y="2953"/>
              <a:ext cx="78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AutoShape 116"/>
            <p:cNvCxnSpPr>
              <a:cxnSpLocks noChangeAspect="1" noChangeShapeType="1"/>
              <a:stCxn id="24599" idx="4"/>
              <a:endCxn id="24605" idx="0"/>
            </p:cNvCxnSpPr>
            <p:nvPr/>
          </p:nvCxnSpPr>
          <p:spPr bwMode="auto">
            <a:xfrm flipH="1">
              <a:off x="5277" y="2962"/>
              <a:ext cx="57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AutoShape 117"/>
            <p:cNvCxnSpPr>
              <a:cxnSpLocks noChangeAspect="1" noChangeShapeType="1"/>
              <a:stCxn id="24599" idx="4"/>
              <a:endCxn id="24606" idx="0"/>
            </p:cNvCxnSpPr>
            <p:nvPr/>
          </p:nvCxnSpPr>
          <p:spPr bwMode="auto">
            <a:xfrm>
              <a:off x="5334" y="2962"/>
              <a:ext cx="73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13" name="Group 118"/>
            <p:cNvGrpSpPr>
              <a:grpSpLocks noChangeAspect="1"/>
            </p:cNvGrpSpPr>
            <p:nvPr/>
          </p:nvGrpSpPr>
          <p:grpSpPr bwMode="auto">
            <a:xfrm>
              <a:off x="2784" y="1883"/>
              <a:ext cx="1233" cy="1477"/>
              <a:chOff x="1625" y="2628"/>
              <a:chExt cx="1370" cy="1641"/>
            </a:xfrm>
          </p:grpSpPr>
          <p:sp>
            <p:nvSpPr>
              <p:cNvPr id="24638" name="Oval 11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4639" name="Oval 12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4640" name="Oval 12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4641" name="AutoShape 122"/>
              <p:cNvCxnSpPr>
                <a:cxnSpLocks noChangeAspect="1" noChangeShapeType="1"/>
                <a:stCxn id="24640" idx="4"/>
                <a:endCxn id="24639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2" name="AutoShape 123"/>
              <p:cNvCxnSpPr>
                <a:cxnSpLocks noChangeAspect="1" noChangeShapeType="1"/>
                <a:stCxn id="24640" idx="4"/>
                <a:endCxn id="24646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3" name="AutoShape 124"/>
              <p:cNvCxnSpPr>
                <a:cxnSpLocks noChangeAspect="1" noChangeShapeType="1"/>
                <a:stCxn id="24638" idx="4"/>
                <a:endCxn id="24640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44" name="Oval 12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4645" name="Oval 12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4646" name="Oval 12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4647" name="AutoShape 128"/>
              <p:cNvCxnSpPr>
                <a:cxnSpLocks noChangeAspect="1" noChangeShapeType="1"/>
                <a:stCxn id="24646" idx="4"/>
                <a:endCxn id="24645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8" name="AutoShape 129"/>
              <p:cNvCxnSpPr>
                <a:cxnSpLocks noChangeAspect="1" noChangeShapeType="1"/>
                <a:stCxn id="24646" idx="4"/>
                <a:endCxn id="24644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49" name="Oval 13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4650" name="Oval 13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7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4651" name="AutoShape 132"/>
              <p:cNvCxnSpPr>
                <a:cxnSpLocks noChangeAspect="1" noChangeShapeType="1"/>
                <a:stCxn id="24644" idx="4"/>
                <a:endCxn id="24650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2" name="AutoShape 133"/>
              <p:cNvCxnSpPr>
                <a:cxnSpLocks noChangeAspect="1" noChangeShapeType="1"/>
                <a:stCxn id="24644" idx="4"/>
                <a:endCxn id="24649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53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4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5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6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7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8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9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0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61" name="AutoShape 142"/>
              <p:cNvCxnSpPr>
                <a:cxnSpLocks noChangeAspect="1" noChangeShapeType="1"/>
                <a:stCxn id="24639" idx="4"/>
                <a:endCxn id="24653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2" name="AutoShape 143"/>
              <p:cNvCxnSpPr>
                <a:cxnSpLocks noChangeAspect="1" noChangeShapeType="1"/>
                <a:stCxn id="24639" idx="4"/>
                <a:endCxn id="24656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3" name="AutoShape 144"/>
              <p:cNvCxnSpPr>
                <a:cxnSpLocks noChangeAspect="1" noChangeShapeType="1"/>
                <a:stCxn id="24645" idx="4"/>
                <a:endCxn id="24654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4" name="AutoShape 145"/>
              <p:cNvCxnSpPr>
                <a:cxnSpLocks noChangeAspect="1" noChangeShapeType="1"/>
                <a:stCxn id="24645" idx="4"/>
                <a:endCxn id="24655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5" name="AutoShape 14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6" name="AutoShape 147"/>
              <p:cNvCxnSpPr>
                <a:cxnSpLocks noChangeAspect="1" noChangeShapeType="1"/>
                <a:stCxn id="24650" idx="4"/>
                <a:endCxn id="24657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7" name="AutoShape 148"/>
              <p:cNvCxnSpPr>
                <a:cxnSpLocks noChangeAspect="1" noChangeShapeType="1"/>
                <a:stCxn id="24650" idx="4"/>
                <a:endCxn id="24658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8" name="AutoShape 149"/>
              <p:cNvCxnSpPr>
                <a:cxnSpLocks noChangeAspect="1" noChangeShapeType="1"/>
                <a:stCxn id="24649" idx="4"/>
                <a:endCxn id="24659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9" name="AutoShape 150"/>
              <p:cNvCxnSpPr>
                <a:cxnSpLocks noChangeAspect="1" noChangeShapeType="1"/>
                <a:stCxn id="24649" idx="4"/>
                <a:endCxn id="24660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14" name="Group 151"/>
            <p:cNvGrpSpPr>
              <a:grpSpLocks noChangeAspect="1"/>
            </p:cNvGrpSpPr>
            <p:nvPr/>
          </p:nvGrpSpPr>
          <p:grpSpPr bwMode="auto">
            <a:xfrm>
              <a:off x="4106" y="2470"/>
              <a:ext cx="383" cy="300"/>
              <a:chOff x="2457" y="2566"/>
              <a:chExt cx="426" cy="333"/>
            </a:xfrm>
          </p:grpSpPr>
          <p:sp>
            <p:nvSpPr>
              <p:cNvPr id="24633" name="Oval 15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4634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5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36" name="AutoShape 155"/>
              <p:cNvCxnSpPr>
                <a:cxnSpLocks noChangeAspect="1" noChangeShapeType="1"/>
                <a:stCxn id="24635" idx="0"/>
                <a:endCxn id="24633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37" name="AutoShape 156"/>
              <p:cNvCxnSpPr>
                <a:cxnSpLocks noChangeAspect="1" noChangeShapeType="1"/>
                <a:stCxn id="24633" idx="4"/>
                <a:endCxn id="24634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15" name="Oval 157"/>
            <p:cNvSpPr>
              <a:spLocks noChangeAspect="1" noChangeArrowheads="1"/>
            </p:cNvSpPr>
            <p:nvPr/>
          </p:nvSpPr>
          <p:spPr bwMode="auto">
            <a:xfrm>
              <a:off x="3634" y="1581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4616" name="AutoShape 158"/>
            <p:cNvCxnSpPr>
              <a:cxnSpLocks noChangeAspect="1" noChangeShapeType="1"/>
              <a:stCxn id="24638" idx="4"/>
              <a:endCxn id="24628" idx="0"/>
            </p:cNvCxnSpPr>
            <p:nvPr/>
          </p:nvCxnSpPr>
          <p:spPr bwMode="auto">
            <a:xfrm>
              <a:off x="3311" y="2069"/>
              <a:ext cx="249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59"/>
            <p:cNvCxnSpPr>
              <a:cxnSpLocks noChangeAspect="1" noChangeShapeType="1"/>
              <a:stCxn id="24586" idx="4"/>
              <a:endCxn id="24623" idx="0"/>
            </p:cNvCxnSpPr>
            <p:nvPr/>
          </p:nvCxnSpPr>
          <p:spPr bwMode="auto">
            <a:xfrm>
              <a:off x="4040" y="2383"/>
              <a:ext cx="76" cy="3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18" name="Group 160"/>
            <p:cNvGrpSpPr>
              <a:grpSpLocks noChangeAspect="1"/>
            </p:cNvGrpSpPr>
            <p:nvPr/>
          </p:nvGrpSpPr>
          <p:grpSpPr bwMode="auto">
            <a:xfrm>
              <a:off x="3388" y="2150"/>
              <a:ext cx="344" cy="285"/>
              <a:chOff x="2429" y="3304"/>
              <a:chExt cx="382" cy="316"/>
            </a:xfrm>
          </p:grpSpPr>
          <p:sp>
            <p:nvSpPr>
              <p:cNvPr id="24628" name="Oval 16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4629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0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31" name="AutoShape 164"/>
              <p:cNvCxnSpPr>
                <a:cxnSpLocks noChangeAspect="1" noChangeShapeType="1"/>
                <a:stCxn id="24628" idx="4"/>
                <a:endCxn id="24630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32" name="AutoShape 165"/>
              <p:cNvCxnSpPr>
                <a:cxnSpLocks noChangeAspect="1" noChangeShapeType="1"/>
                <a:stCxn id="24628" idx="4"/>
                <a:endCxn id="24629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19" name="Group 166"/>
            <p:cNvGrpSpPr>
              <a:grpSpLocks noChangeAspect="1"/>
            </p:cNvGrpSpPr>
            <p:nvPr/>
          </p:nvGrpSpPr>
          <p:grpSpPr bwMode="auto">
            <a:xfrm>
              <a:off x="3913" y="2778"/>
              <a:ext cx="406" cy="294"/>
              <a:chOff x="2829" y="3293"/>
              <a:chExt cx="451" cy="327"/>
            </a:xfrm>
          </p:grpSpPr>
          <p:sp>
            <p:nvSpPr>
              <p:cNvPr id="24623" name="Oval 16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4624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5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26" name="AutoShape 170"/>
              <p:cNvCxnSpPr>
                <a:cxnSpLocks noChangeAspect="1" noChangeShapeType="1"/>
                <a:stCxn id="24623" idx="4"/>
                <a:endCxn id="24624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7" name="AutoShape 171"/>
              <p:cNvCxnSpPr>
                <a:cxnSpLocks noChangeAspect="1" noChangeShapeType="1"/>
                <a:stCxn id="24623" idx="4"/>
                <a:endCxn id="24625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20" name="Text Box 172"/>
            <p:cNvSpPr txBox="1">
              <a:spLocks noChangeAspect="1" noChangeArrowheads="1"/>
            </p:cNvSpPr>
            <p:nvPr/>
          </p:nvSpPr>
          <p:spPr bwMode="auto">
            <a:xfrm>
              <a:off x="3383" y="159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4621" name="Line 173"/>
            <p:cNvSpPr>
              <a:spLocks noChangeAspect="1" noChangeShapeType="1"/>
            </p:cNvSpPr>
            <p:nvPr/>
          </p:nvSpPr>
          <p:spPr bwMode="auto">
            <a:xfrm flipV="1">
              <a:off x="3502" y="1678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4622" name="AutoShape 174"/>
            <p:cNvCxnSpPr>
              <a:cxnSpLocks noChangeAspect="1" noChangeShapeType="1"/>
              <a:stCxn id="24586" idx="0"/>
              <a:endCxn id="24590" idx="4"/>
            </p:cNvCxnSpPr>
            <p:nvPr/>
          </p:nvCxnSpPr>
          <p:spPr bwMode="auto">
            <a:xfrm flipV="1">
              <a:off x="4040" y="2062"/>
              <a:ext cx="371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3" name="Text Box 175"/>
          <p:cNvSpPr txBox="1">
            <a:spLocks noChangeArrowheads="1"/>
          </p:cNvSpPr>
          <p:nvPr/>
        </p:nvSpPr>
        <p:spPr bwMode="auto">
          <a:xfrm>
            <a:off x="2514600" y="40386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1.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(before applying rotation)</a:t>
            </a:r>
          </a:p>
        </p:txBody>
      </p:sp>
      <p:sp>
        <p:nvSpPr>
          <p:cNvPr id="24584" name="Text Box 176"/>
          <p:cNvSpPr txBox="1">
            <a:spLocks noChangeArrowheads="1"/>
          </p:cNvSpPr>
          <p:nvPr/>
        </p:nvSpPr>
        <p:spPr bwMode="auto">
          <a:xfrm>
            <a:off x="7543800" y="3565525"/>
            <a:ext cx="146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2.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(after rotation)</a:t>
            </a:r>
          </a:p>
        </p:txBody>
      </p:sp>
      <p:sp>
        <p:nvSpPr>
          <p:cNvPr id="24585" name="Text Box 177"/>
          <p:cNvSpPr txBox="1">
            <a:spLocks noChangeArrowheads="1"/>
          </p:cNvSpPr>
          <p:nvPr/>
        </p:nvSpPr>
        <p:spPr bwMode="auto">
          <a:xfrm>
            <a:off x="6629400" y="6164263"/>
            <a:ext cx="20732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is the root, so stop</a:t>
            </a:r>
            <a:endParaRPr lang="en-US" sz="1600" i="1">
              <a:latin typeface="Times New Roman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19800" y="6474023"/>
            <a:ext cx="20574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Slide by Matt Dickerson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5773</TotalTime>
  <Words>2341</Words>
  <Application>Microsoft Macintosh PowerPoint</Application>
  <PresentationFormat>On-screen Show (4:3)</PresentationFormat>
  <Paragraphs>511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Blueprint</vt:lpstr>
      <vt:lpstr>Clip</vt:lpstr>
      <vt:lpstr>Equation</vt:lpstr>
      <vt:lpstr>Splay Trees</vt:lpstr>
      <vt:lpstr>Splay Trees are Binary Search Trees</vt:lpstr>
      <vt:lpstr>Searching in a Splay Tree:  Starts the Same as in a BST</vt:lpstr>
      <vt:lpstr>Example Searching  in a BST, continued</vt:lpstr>
      <vt:lpstr>Splay Trees do Rotations after Every Operation (Even Search)</vt:lpstr>
      <vt:lpstr>Splaying:</vt:lpstr>
      <vt:lpstr>Visualizing the Splaying Cases</vt:lpstr>
      <vt:lpstr>Splaying Example</vt:lpstr>
      <vt:lpstr>Splaying Example, Continued</vt:lpstr>
      <vt:lpstr>Example Result of Splaying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Java Implementation</vt:lpstr>
      <vt:lpstr>Java Implementation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Roberto Tamassia</cp:lastModifiedBy>
  <cp:revision>951</cp:revision>
  <cp:lastPrinted>2014-03-20T13:58:53Z</cp:lastPrinted>
  <dcterms:created xsi:type="dcterms:W3CDTF">2002-01-21T02:22:10Z</dcterms:created>
  <dcterms:modified xsi:type="dcterms:W3CDTF">2014-03-20T13:58:56Z</dcterms:modified>
</cp:coreProperties>
</file>