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7" r:id="rId3"/>
    <p:sldId id="436" r:id="rId4"/>
    <p:sldId id="438" r:id="rId5"/>
    <p:sldId id="439" r:id="rId6"/>
    <p:sldId id="440" r:id="rId7"/>
    <p:sldId id="443" r:id="rId8"/>
    <p:sldId id="452" r:id="rId9"/>
    <p:sldId id="444" r:id="rId10"/>
    <p:sldId id="445" r:id="rId11"/>
    <p:sldId id="441" r:id="rId12"/>
    <p:sldId id="446" r:id="rId13"/>
    <p:sldId id="448" r:id="rId14"/>
    <p:sldId id="450" r:id="rId15"/>
    <p:sldId id="454" r:id="rId16"/>
    <p:sldId id="451" r:id="rId17"/>
    <p:sldId id="453" r:id="rId18"/>
    <p:sldId id="455" r:id="rId1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1" d="100"/>
          <a:sy n="131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3.xml"/><Relationship Id="rId12" Type="http://schemas.openxmlformats.org/officeDocument/2006/relationships/slide" Target="slides/slide14.xml"/><Relationship Id="rId13" Type="http://schemas.openxmlformats.org/officeDocument/2006/relationships/slide" Target="slides/slide16.xml"/><Relationship Id="rId14" Type="http://schemas.openxmlformats.org/officeDocument/2006/relationships/slide" Target="slides/slide17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9.xml"/><Relationship Id="rId9" Type="http://schemas.openxmlformats.org/officeDocument/2006/relationships/slide" Target="slides/slide11.xml"/><Relationship Id="rId10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69D105B-6940-D545-9488-7880CBF2BD48}" type="datetime8">
              <a:rPr lang="en-US"/>
              <a:pPr>
                <a:defRPr/>
              </a:pPr>
              <a:t>3/25/14 12:09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7533F94-5FD2-F444-9246-367F6CECD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B699700-4916-C44A-9489-22AEBE01AE2B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00AF85E-5E23-0E41-891E-6B336417D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099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Depth-First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B0204A-93D4-2E47-9A90-15B593F59BDB}" type="datetime8">
              <a:rPr lang="en-US" sz="1300"/>
              <a:pPr eaLnBrk="1" hangingPunct="1"/>
              <a:t>3/25/14 14:46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294FC8-672A-3046-BC5C-A65F0EAD4D1C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6213A2-4007-2740-A1BE-D4BEEE71A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26194FB-5C10-6046-954E-7CA959109D67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FA8757-0620-9B47-A577-55AFF4851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CFAFD4C-0A1E-D141-87D3-AD8721B55EF1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6922F8-1704-4B43-9633-0B5D9F058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1FD6473-9D95-794D-A6F0-4C09841AB478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5AA284-9F2B-3743-AAA7-6E2F45396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8F35C3F-49F6-964D-8B90-0611FA02AD1B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04ADEE-FAE1-034A-926A-6EC97F91C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1EFD20C-89F1-3242-A82F-47F7A2F93F77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39CB6A-31EF-2F4C-B21C-B8FEA928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DA8E227-26E8-DD47-942B-4066DFE78E88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1F492-D28E-3047-A751-F3879BD41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34E5C4F-2659-9944-87D6-1A252A9E3CFB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7D9461-BC46-0A40-85B8-5EBB29E2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9A41722-D6E4-4344-B909-6FCC20ADD41A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BFA3E7-057F-5D4F-966A-8A50B2AE8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158DFCA-ED11-5C49-A70D-69D9A55FC6BC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F9F0D-B343-A84A-AA81-32ECAAD72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AA245EE-2BF3-6848-BD5E-62F035B08C3D}" type="datetime8">
              <a:rPr lang="en-US"/>
              <a:pPr>
                <a:defRPr/>
              </a:pPr>
              <a:t>3/25/14 11:54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55BB8E-EC05-7C48-AD47-33A703FA5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7FFF1410-647A-AA4D-AF36-237F547F0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B2D739-512C-3D4B-89E5-49F0E6E7799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</a:p>
        </p:txBody>
      </p:sp>
      <p:grpSp>
        <p:nvGrpSpPr>
          <p:cNvPr id="15364" name="Group 581"/>
          <p:cNvGrpSpPr>
            <a:grpSpLocks/>
          </p:cNvGrpSpPr>
          <p:nvPr/>
        </p:nvGrpSpPr>
        <p:grpSpPr bwMode="auto">
          <a:xfrm>
            <a:off x="4772025" y="3322638"/>
            <a:ext cx="3081338" cy="1830387"/>
            <a:chOff x="593" y="2600"/>
            <a:chExt cx="1941" cy="1153"/>
          </a:xfrm>
        </p:grpSpPr>
        <p:sp>
          <p:nvSpPr>
            <p:cNvPr id="15365" name="Oval 582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366" name="Oval 583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67" name="Oval 584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68" name="Oval 585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5369" name="AutoShape 586"/>
            <p:cNvCxnSpPr>
              <a:cxnSpLocks noChangeAspect="1" noChangeShapeType="1"/>
              <a:stCxn id="15367" idx="3"/>
              <a:endCxn id="15366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AutoShape 587"/>
            <p:cNvCxnSpPr>
              <a:cxnSpLocks noChangeAspect="1" noChangeShapeType="1"/>
              <a:stCxn id="15368" idx="1"/>
              <a:endCxn id="15366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588"/>
            <p:cNvCxnSpPr>
              <a:cxnSpLocks noChangeAspect="1" noChangeShapeType="1"/>
              <a:stCxn id="15368" idx="7"/>
              <a:endCxn id="15365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589"/>
            <p:cNvCxnSpPr>
              <a:cxnSpLocks noChangeAspect="1" noChangeShapeType="1"/>
              <a:stCxn id="15367" idx="5"/>
              <a:endCxn id="15365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590"/>
            <p:cNvCxnSpPr>
              <a:cxnSpLocks noChangeAspect="1" noChangeShapeType="1"/>
              <a:stCxn id="15367" idx="4"/>
              <a:endCxn id="15368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4" name="Oval 591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5" name="AutoShape 592"/>
            <p:cNvCxnSpPr>
              <a:cxnSpLocks noChangeAspect="1" noChangeShapeType="1"/>
              <a:stCxn id="15368" idx="6"/>
              <a:endCxn id="15374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593"/>
            <p:cNvCxnSpPr>
              <a:cxnSpLocks noChangeAspect="1" noChangeShapeType="1"/>
              <a:stCxn id="15374" idx="1"/>
              <a:endCxn id="15367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7F5951-A048-554D-BA92-FFE9BD2B7F4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4580" name="Group 1064"/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24623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24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25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26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27" name="AutoShape 1031"/>
            <p:cNvCxnSpPr>
              <a:cxnSpLocks noChangeAspect="1" noChangeShapeType="1"/>
              <a:stCxn id="24625" idx="3"/>
              <a:endCxn id="24624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8" name="AutoShape 1032"/>
            <p:cNvCxnSpPr>
              <a:cxnSpLocks noChangeAspect="1" noChangeShapeType="1"/>
              <a:stCxn id="24626" idx="1"/>
              <a:endCxn id="24624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AutoShape 1033"/>
            <p:cNvCxnSpPr>
              <a:cxnSpLocks noChangeAspect="1" noChangeShapeType="1"/>
              <a:stCxn id="24626" idx="7"/>
              <a:endCxn id="24623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0" name="AutoShape 1034"/>
            <p:cNvCxnSpPr>
              <a:cxnSpLocks noChangeAspect="1" noChangeShapeType="1"/>
              <a:stCxn id="24625" idx="5"/>
              <a:endCxn id="24623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1" name="AutoShape 1035"/>
            <p:cNvCxnSpPr>
              <a:cxnSpLocks noChangeAspect="1" noChangeShapeType="1"/>
              <a:stCxn id="24625" idx="4"/>
              <a:endCxn id="24626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2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33" name="AutoShape 1037"/>
            <p:cNvCxnSpPr>
              <a:cxnSpLocks noChangeAspect="1" noChangeShapeType="1"/>
              <a:stCxn id="24626" idx="6"/>
              <a:endCxn id="24632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4" name="AutoShape 1038"/>
            <p:cNvCxnSpPr>
              <a:cxnSpLocks noChangeAspect="1" noChangeShapeType="1"/>
              <a:stCxn id="24632" idx="1"/>
              <a:endCxn id="24625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1" name="Group 1065"/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24611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12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13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14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15" name="AutoShape 1043"/>
            <p:cNvCxnSpPr>
              <a:cxnSpLocks noChangeAspect="1" noChangeShapeType="1"/>
              <a:stCxn id="24613" idx="3"/>
              <a:endCxn id="24612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AutoShape 1044"/>
            <p:cNvCxnSpPr>
              <a:cxnSpLocks noChangeAspect="1" noChangeShapeType="1"/>
              <a:stCxn id="24614" idx="1"/>
              <a:endCxn id="24612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AutoShape 1045"/>
            <p:cNvCxnSpPr>
              <a:cxnSpLocks noChangeAspect="1" noChangeShapeType="1"/>
              <a:stCxn id="24614" idx="7"/>
              <a:endCxn id="24611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AutoShape 1046"/>
            <p:cNvCxnSpPr>
              <a:cxnSpLocks noChangeAspect="1" noChangeShapeType="1"/>
              <a:stCxn id="24613" idx="5"/>
              <a:endCxn id="24611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AutoShape 1047"/>
            <p:cNvCxnSpPr>
              <a:cxnSpLocks noChangeAspect="1" noChangeShapeType="1"/>
              <a:stCxn id="24613" idx="4"/>
              <a:endCxn id="24614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0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21" name="AutoShape 1049"/>
            <p:cNvCxnSpPr>
              <a:cxnSpLocks noChangeAspect="1" noChangeShapeType="1"/>
              <a:stCxn id="24614" idx="6"/>
              <a:endCxn id="24620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1050"/>
            <p:cNvCxnSpPr>
              <a:cxnSpLocks noChangeAspect="1" noChangeShapeType="1"/>
              <a:stCxn id="24620" idx="1"/>
              <a:endCxn id="24613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2" name="Group 1063"/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24599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00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01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02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03" name="AutoShape 1055"/>
            <p:cNvCxnSpPr>
              <a:cxnSpLocks noChangeAspect="1" noChangeShapeType="1"/>
              <a:stCxn id="24601" idx="3"/>
              <a:endCxn id="2460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AutoShape 1056"/>
            <p:cNvCxnSpPr>
              <a:cxnSpLocks noChangeAspect="1" noChangeShapeType="1"/>
              <a:stCxn id="24602" idx="1"/>
              <a:endCxn id="2460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AutoShape 1057"/>
            <p:cNvCxnSpPr>
              <a:cxnSpLocks noChangeAspect="1" noChangeShapeType="1"/>
              <a:stCxn id="24602" idx="7"/>
              <a:endCxn id="2459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AutoShape 1058"/>
            <p:cNvCxnSpPr>
              <a:cxnSpLocks noChangeAspect="1" noChangeShapeType="1"/>
              <a:stCxn id="24601" idx="5"/>
              <a:endCxn id="2459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AutoShape 1059"/>
            <p:cNvCxnSpPr>
              <a:cxnSpLocks noChangeAspect="1" noChangeShapeType="1"/>
              <a:stCxn id="24601" idx="4"/>
              <a:endCxn id="2460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09" name="AutoShape 1061"/>
            <p:cNvCxnSpPr>
              <a:cxnSpLocks noChangeAspect="1" noChangeShapeType="1"/>
              <a:stCxn id="24602" idx="6"/>
              <a:endCxn id="2460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1062"/>
            <p:cNvCxnSpPr>
              <a:cxnSpLocks noChangeAspect="1" noChangeShapeType="1"/>
              <a:stCxn id="24608" idx="1"/>
              <a:endCxn id="2460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3" name="Group 1078"/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24587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588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589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590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591" name="AutoShape 1070"/>
            <p:cNvCxnSpPr>
              <a:cxnSpLocks noChangeAspect="1" noChangeShapeType="1"/>
              <a:stCxn id="24589" idx="3"/>
              <a:endCxn id="24588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071"/>
            <p:cNvCxnSpPr>
              <a:cxnSpLocks noChangeAspect="1" noChangeShapeType="1"/>
              <a:stCxn id="24590" idx="1"/>
              <a:endCxn id="24588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072"/>
            <p:cNvCxnSpPr>
              <a:cxnSpLocks noChangeAspect="1" noChangeShapeType="1"/>
              <a:stCxn id="24590" idx="7"/>
              <a:endCxn id="24587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073"/>
            <p:cNvCxnSpPr>
              <a:cxnSpLocks noChangeAspect="1" noChangeShapeType="1"/>
              <a:stCxn id="24589" idx="5"/>
              <a:endCxn id="24587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074"/>
            <p:cNvCxnSpPr>
              <a:cxnSpLocks noChangeAspect="1" noChangeShapeType="1"/>
              <a:stCxn id="24589" idx="4"/>
              <a:endCxn id="24590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597" name="AutoShape 1076"/>
            <p:cNvCxnSpPr>
              <a:cxnSpLocks noChangeAspect="1" noChangeShapeType="1"/>
              <a:stCxn id="24590" idx="6"/>
              <a:endCxn id="24596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1077"/>
            <p:cNvCxnSpPr>
              <a:cxnSpLocks noChangeAspect="1" noChangeShapeType="1"/>
              <a:stCxn id="24596" idx="1"/>
              <a:endCxn id="24589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4" name="AutoShape 1079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81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445C27-4FDE-BC43-BB08-4037FB6361E8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and Maze Traversal 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505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DFS algorithm is similar to a classic strategy for exploring a maze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mark each intersection, corner and dead end (vertex)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mark each corridor (edge ) traversed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keep track of the path back to the entrance (start vertex) by means of a rope (recursion stack)</a:t>
            </a:r>
          </a:p>
        </p:txBody>
      </p:sp>
      <p:sp>
        <p:nvSpPr>
          <p:cNvPr id="25605" name="Rectangle 33"/>
          <p:cNvSpPr>
            <a:spLocks noChangeArrowheads="1"/>
          </p:cNvSpPr>
          <p:nvPr/>
        </p:nvSpPr>
        <p:spPr bwMode="auto">
          <a:xfrm>
            <a:off x="4505325" y="2282825"/>
            <a:ext cx="4181475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450532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35"/>
          <p:cNvSpPr>
            <a:spLocks noChangeShapeType="1"/>
          </p:cNvSpPr>
          <p:nvPr/>
        </p:nvSpPr>
        <p:spPr bwMode="auto">
          <a:xfrm>
            <a:off x="868680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36"/>
          <p:cNvSpPr>
            <a:spLocks noChangeShapeType="1"/>
          </p:cNvSpPr>
          <p:nvPr/>
        </p:nvSpPr>
        <p:spPr bwMode="auto">
          <a:xfrm flipV="1">
            <a:off x="51022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37"/>
          <p:cNvSpPr>
            <a:spLocks noChangeShapeType="1"/>
          </p:cNvSpPr>
          <p:nvPr/>
        </p:nvSpPr>
        <p:spPr bwMode="auto">
          <a:xfrm flipV="1">
            <a:off x="45053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38"/>
          <p:cNvSpPr>
            <a:spLocks noChangeShapeType="1"/>
          </p:cNvSpPr>
          <p:nvPr/>
        </p:nvSpPr>
        <p:spPr bwMode="auto">
          <a:xfrm>
            <a:off x="5102225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39"/>
          <p:cNvSpPr>
            <a:spLocks noChangeShapeType="1"/>
          </p:cNvSpPr>
          <p:nvPr/>
        </p:nvSpPr>
        <p:spPr bwMode="auto">
          <a:xfrm>
            <a:off x="62976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40"/>
          <p:cNvSpPr>
            <a:spLocks noChangeShapeType="1"/>
          </p:cNvSpPr>
          <p:nvPr/>
        </p:nvSpPr>
        <p:spPr bwMode="auto">
          <a:xfrm>
            <a:off x="57007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41"/>
          <p:cNvSpPr>
            <a:spLocks noChangeShapeType="1"/>
          </p:cNvSpPr>
          <p:nvPr/>
        </p:nvSpPr>
        <p:spPr bwMode="auto">
          <a:xfrm flipH="1">
            <a:off x="5102225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43"/>
          <p:cNvSpPr>
            <a:spLocks noChangeShapeType="1"/>
          </p:cNvSpPr>
          <p:nvPr/>
        </p:nvSpPr>
        <p:spPr bwMode="auto">
          <a:xfrm flipH="1">
            <a:off x="74914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44"/>
          <p:cNvSpPr>
            <a:spLocks noChangeShapeType="1"/>
          </p:cNvSpPr>
          <p:nvPr/>
        </p:nvSpPr>
        <p:spPr bwMode="auto">
          <a:xfrm>
            <a:off x="6297613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45"/>
          <p:cNvSpPr>
            <a:spLocks noChangeShapeType="1"/>
          </p:cNvSpPr>
          <p:nvPr/>
        </p:nvSpPr>
        <p:spPr bwMode="auto">
          <a:xfrm>
            <a:off x="6894513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46"/>
          <p:cNvSpPr>
            <a:spLocks noChangeShapeType="1"/>
          </p:cNvSpPr>
          <p:nvPr/>
        </p:nvSpPr>
        <p:spPr bwMode="auto">
          <a:xfrm>
            <a:off x="7491413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47"/>
          <p:cNvSpPr>
            <a:spLocks noChangeShapeType="1"/>
          </p:cNvSpPr>
          <p:nvPr/>
        </p:nvSpPr>
        <p:spPr bwMode="auto">
          <a:xfrm flipH="1">
            <a:off x="808990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48"/>
          <p:cNvSpPr>
            <a:spLocks noChangeShapeType="1"/>
          </p:cNvSpPr>
          <p:nvPr/>
        </p:nvSpPr>
        <p:spPr bwMode="auto">
          <a:xfrm>
            <a:off x="8089900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49"/>
          <p:cNvSpPr>
            <a:spLocks noChangeShapeType="1"/>
          </p:cNvSpPr>
          <p:nvPr/>
        </p:nvSpPr>
        <p:spPr bwMode="auto">
          <a:xfrm flipH="1">
            <a:off x="6297613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 flipH="1">
            <a:off x="5111750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1"/>
          <p:cNvSpPr>
            <a:spLocks noChangeShapeType="1"/>
          </p:cNvSpPr>
          <p:nvPr/>
        </p:nvSpPr>
        <p:spPr bwMode="auto">
          <a:xfrm>
            <a:off x="6894513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52"/>
          <p:cNvSpPr>
            <a:spLocks noChangeShapeType="1"/>
          </p:cNvSpPr>
          <p:nvPr/>
        </p:nvSpPr>
        <p:spPr bwMode="auto">
          <a:xfrm flipH="1">
            <a:off x="6894513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53"/>
          <p:cNvSpPr>
            <a:spLocks noChangeShapeType="1"/>
          </p:cNvSpPr>
          <p:nvPr/>
        </p:nvSpPr>
        <p:spPr bwMode="auto">
          <a:xfrm>
            <a:off x="5700713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54"/>
          <p:cNvSpPr>
            <a:spLocks noChangeShapeType="1"/>
          </p:cNvSpPr>
          <p:nvPr/>
        </p:nvSpPr>
        <p:spPr bwMode="auto">
          <a:xfrm flipH="1">
            <a:off x="452437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55"/>
          <p:cNvSpPr>
            <a:spLocks noChangeShapeType="1"/>
          </p:cNvSpPr>
          <p:nvPr/>
        </p:nvSpPr>
        <p:spPr bwMode="auto">
          <a:xfrm>
            <a:off x="5121275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60"/>
          <p:cNvSpPr>
            <a:spLocks noChangeShapeType="1"/>
          </p:cNvSpPr>
          <p:nvPr/>
        </p:nvSpPr>
        <p:spPr bwMode="auto">
          <a:xfrm>
            <a:off x="6297613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69"/>
          <p:cNvSpPr>
            <a:spLocks noChangeShapeType="1"/>
          </p:cNvSpPr>
          <p:nvPr/>
        </p:nvSpPr>
        <p:spPr bwMode="auto">
          <a:xfrm flipH="1" flipV="1">
            <a:off x="49530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70"/>
          <p:cNvSpPr>
            <a:spLocks noChangeShapeType="1"/>
          </p:cNvSpPr>
          <p:nvPr/>
        </p:nvSpPr>
        <p:spPr bwMode="auto">
          <a:xfrm flipH="1">
            <a:off x="4848225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71"/>
          <p:cNvSpPr>
            <a:spLocks noChangeShapeType="1"/>
          </p:cNvSpPr>
          <p:nvPr/>
        </p:nvSpPr>
        <p:spPr bwMode="auto">
          <a:xfrm rot="16200000" flipH="1">
            <a:off x="5124450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72"/>
          <p:cNvSpPr>
            <a:spLocks noChangeShapeType="1"/>
          </p:cNvSpPr>
          <p:nvPr/>
        </p:nvSpPr>
        <p:spPr bwMode="auto">
          <a:xfrm rot="5400000" flipH="1" flipV="1">
            <a:off x="50927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73"/>
          <p:cNvSpPr>
            <a:spLocks noChangeShapeType="1"/>
          </p:cNvSpPr>
          <p:nvPr/>
        </p:nvSpPr>
        <p:spPr bwMode="auto">
          <a:xfrm rot="5400000" flipH="1" flipV="1">
            <a:off x="5714207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74"/>
          <p:cNvSpPr>
            <a:spLocks noChangeShapeType="1"/>
          </p:cNvSpPr>
          <p:nvPr/>
        </p:nvSpPr>
        <p:spPr bwMode="auto">
          <a:xfrm rot="16200000" flipH="1">
            <a:off x="5699919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75"/>
          <p:cNvSpPr>
            <a:spLocks noChangeShapeType="1"/>
          </p:cNvSpPr>
          <p:nvPr/>
        </p:nvSpPr>
        <p:spPr bwMode="auto">
          <a:xfrm rot="16200000" flipH="1">
            <a:off x="6292057" y="2855118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77"/>
          <p:cNvSpPr>
            <a:spLocks noChangeShapeType="1"/>
          </p:cNvSpPr>
          <p:nvPr/>
        </p:nvSpPr>
        <p:spPr bwMode="auto">
          <a:xfrm rot="5400000" flipH="1" flipV="1">
            <a:off x="6298407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78"/>
          <p:cNvSpPr>
            <a:spLocks noChangeShapeType="1"/>
          </p:cNvSpPr>
          <p:nvPr/>
        </p:nvSpPr>
        <p:spPr bwMode="auto">
          <a:xfrm rot="5400000" flipH="1" flipV="1">
            <a:off x="62738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79"/>
          <p:cNvSpPr>
            <a:spLocks noChangeShapeType="1"/>
          </p:cNvSpPr>
          <p:nvPr/>
        </p:nvSpPr>
        <p:spPr bwMode="auto">
          <a:xfrm rot="5400000" flipH="1" flipV="1">
            <a:off x="5354638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80"/>
          <p:cNvSpPr>
            <a:spLocks noChangeShapeType="1"/>
          </p:cNvSpPr>
          <p:nvPr/>
        </p:nvSpPr>
        <p:spPr bwMode="auto">
          <a:xfrm>
            <a:off x="8089900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39" name="Picture 81" descr="C:\Documents and Settings\Administrator\Application Data\Microsoft\Media Catalog\Downloaded Clips\cl3e\j0156981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17541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C3D642-DC5F-6048-A1CE-A6C086806534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of DFS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</a:t>
            </a:r>
            <a:r>
              <a:rPr lang="en-US" sz="2400" b="1" i="1">
                <a:latin typeface="Times New Roman" charset="0"/>
              </a:rPr>
              <a:t>DFS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G, v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visits all the vertices and edges in the connected component of </a:t>
            </a:r>
            <a:r>
              <a:rPr lang="en-US" sz="2400" b="1" i="1">
                <a:latin typeface="Times New Roman" charset="0"/>
              </a:rPr>
              <a:t>v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The discovery edges labeled by </a:t>
            </a:r>
            <a:r>
              <a:rPr lang="en-US" sz="2400" b="1" i="1">
                <a:latin typeface="Times New Roman" charset="0"/>
              </a:rPr>
              <a:t>DFS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G, v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form a spanning tree of the connected component of </a:t>
            </a:r>
            <a:r>
              <a:rPr lang="en-US" sz="2400" b="1" i="1">
                <a:latin typeface="Times New Roman" charset="0"/>
              </a:rPr>
              <a:t>v</a:t>
            </a:r>
            <a:endParaRPr lang="en-US" sz="2400">
              <a:latin typeface="Tahoma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648200" y="2743200"/>
            <a:ext cx="4043363" cy="2401888"/>
            <a:chOff x="3377" y="1085"/>
            <a:chExt cx="1941" cy="1153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cxnSp>
          <p:nvCxnSpPr>
            <p:cNvPr id="26634" name="AutoShape 10"/>
            <p:cNvCxnSpPr>
              <a:cxnSpLocks noChangeAspect="1" noChangeShapeType="1"/>
              <a:stCxn id="26632" idx="3"/>
              <a:endCxn id="26631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Aspect="1" noChangeShapeType="1"/>
              <a:stCxn id="26633" idx="1"/>
              <a:endCxn id="26631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AutoShape 12"/>
            <p:cNvCxnSpPr>
              <a:cxnSpLocks noChangeAspect="1" noChangeShapeType="1"/>
              <a:stCxn id="26633" idx="7"/>
              <a:endCxn id="26630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3"/>
            <p:cNvCxnSpPr>
              <a:cxnSpLocks noChangeAspect="1" noChangeShapeType="1"/>
              <a:stCxn id="26632" idx="5"/>
              <a:endCxn id="26630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AutoShape 14"/>
            <p:cNvCxnSpPr>
              <a:cxnSpLocks noChangeAspect="1" noChangeShapeType="1"/>
              <a:stCxn id="26632" idx="4"/>
              <a:endCxn id="26633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cxnSp>
          <p:nvCxnSpPr>
            <p:cNvPr id="26640" name="AutoShape 16"/>
            <p:cNvCxnSpPr>
              <a:cxnSpLocks noChangeAspect="1" noChangeShapeType="1"/>
              <a:stCxn id="26633" idx="6"/>
              <a:endCxn id="26639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7"/>
            <p:cNvCxnSpPr>
              <a:cxnSpLocks noChangeAspect="1" noChangeShapeType="1"/>
              <a:stCxn id="26639" idx="1"/>
              <a:endCxn id="26632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106B18-2E34-6A4B-9A34-FAB7E79B7299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DFS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Setting/getting a vertex/edge label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DISCOVERY</a:t>
            </a:r>
            <a:r>
              <a:rPr lang="en-US" sz="2000">
                <a:latin typeface="Tahoma" charset="0"/>
              </a:rPr>
              <a:t> or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DFS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m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that </a:t>
            </a: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</p:txBody>
      </p:sp>
      <p:pic>
        <p:nvPicPr>
          <p:cNvPr id="27653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56EA1D-DFFB-AF4F-B08A-4A633E08209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Path Finding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505200" cy="4668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specialize the DFS algorithm to find a path between two given vertices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using the template method pattern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call </a:t>
            </a:r>
            <a:r>
              <a:rPr lang="en-US" sz="2000" b="1" i="1">
                <a:latin typeface="Times New Roman" charset="0"/>
              </a:rPr>
              <a:t>DFS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u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with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as the start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use a stack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to keep track of the path between the start vertex and the current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As soon as destination vertex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is encountered, we return the path as the contents of the stack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648200" y="1905000"/>
            <a:ext cx="4038600" cy="4440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pathDFS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S.elements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BACK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pic>
        <p:nvPicPr>
          <p:cNvPr id="28678" name="Picture 6" descr="C:\Documents and Settings\Administrator\Application Data\Microsoft\Media Catalog\Downloaded Clips\cl0\TR00220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382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Finding in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18481"/>
            <a:ext cx="7696200" cy="36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8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70DEEE-CA7E-854F-8501-46B3A7A8DC55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Cycle Finding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3528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can specialize the DFS algorithm to find a simple cycle using the template method pattern</a:t>
            </a:r>
          </a:p>
          <a:p>
            <a:pPr eaLnBrk="1" hangingPunct="1"/>
            <a:r>
              <a:rPr lang="en-US" sz="2000">
                <a:latin typeface="Tahoma" charset="0"/>
              </a:rPr>
              <a:t>We use a stack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to keep track of the path between the start vertex and the current vertex</a:t>
            </a:r>
          </a:p>
          <a:p>
            <a:pPr eaLnBrk="1" hangingPunct="1"/>
            <a:r>
              <a:rPr lang="en-US" sz="2000">
                <a:latin typeface="Tahoma" charset="0"/>
              </a:rPr>
              <a:t>As soon as a back edge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 w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encountered, we return the cycle as the portion of the stack from the top to vertex </a:t>
            </a:r>
            <a:r>
              <a:rPr lang="en-US" sz="2400" b="1" i="1">
                <a:latin typeface="Times New Roman" charset="0"/>
              </a:rPr>
              <a:t>w</a:t>
            </a:r>
            <a:endParaRPr lang="en-US" sz="2000">
              <a:latin typeface="Tahoma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648200" y="1676400"/>
            <a:ext cx="4038600" cy="469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cycleDFS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new empty stack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until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w</a:t>
            </a:r>
            <a:endParaRPr lang="en-US" sz="16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T.elements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pic>
        <p:nvPicPr>
          <p:cNvPr id="29702" name="Picture 5" descr="C:\Documents and Settings\Administrator\Application Data\Microsoft\Media Catalog\Downloaded Clips\cl2\BD05883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2400"/>
            <a:ext cx="1216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7E2051-5131-7443-AD6D-7917EF3515E8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DFS </a:t>
            </a:r>
            <a:r>
              <a:rPr lang="en-US" dirty="0" smtClean="0">
                <a:latin typeface="Tahoma" charset="0"/>
              </a:rPr>
              <a:t>for an Entire Graph</a:t>
            </a:r>
            <a:endParaRPr lang="en-US" dirty="0">
              <a:latin typeface="Tahoma" charset="0"/>
            </a:endParaRP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990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The algorithm uses a mechanism for setting and getting </a:t>
            </a:r>
            <a:r>
              <a:rPr lang="ja-JP" altLang="en-US" sz="1800">
                <a:latin typeface="Tahoma" charset="0"/>
              </a:rPr>
              <a:t>“</a:t>
            </a:r>
            <a:r>
              <a:rPr lang="en-US" altLang="ja-JP" sz="1800">
                <a:latin typeface="Tahoma" charset="0"/>
              </a:rPr>
              <a:t>labels</a:t>
            </a:r>
            <a:r>
              <a:rPr lang="ja-JP" altLang="en-US" sz="1800">
                <a:latin typeface="Tahoma" charset="0"/>
              </a:rPr>
              <a:t>”</a:t>
            </a:r>
            <a:r>
              <a:rPr lang="en-US" altLang="ja-JP" sz="1800">
                <a:latin typeface="Tahoma" charset="0"/>
              </a:rPr>
              <a:t> of vertices and edges</a:t>
            </a:r>
            <a:endParaRPr lang="en-US" sz="1800">
              <a:latin typeface="Tahoma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648200" y="1981200"/>
            <a:ext cx="4038600" cy="417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v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graph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and a start vertex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labeling of the edges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in the connected component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as discovery edges and back edges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w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BACK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62000" y="2587625"/>
            <a:ext cx="3733800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graph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labeling of the edges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as discovery edges and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back edges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 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6321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over all vertices, doing a DFS from each </a:t>
            </a:r>
            <a:r>
              <a:rPr lang="en-US" dirty="0" err="1" smtClean="0"/>
              <a:t>unvisted</a:t>
            </a:r>
            <a:r>
              <a:rPr lang="en-US" dirty="0" smtClean="0"/>
              <a:t> 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7772400" cy="2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7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499EDB-4D6C-0F47-8E6C-DBCD7689B47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Subgraphs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subgraph S of a graph G is a graph such that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vertices of S are a subset of the vertices of 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edges of S are a subset of the edges of G</a:t>
            </a:r>
          </a:p>
          <a:p>
            <a:pPr eaLnBrk="1" hangingPunct="1"/>
            <a:r>
              <a:rPr lang="en-US" sz="2400">
                <a:latin typeface="Tahoma" charset="0"/>
              </a:rPr>
              <a:t>A spanning subgraph of G is a subgraph that contains all the vertices of G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Subgraph</a:t>
            </a:r>
          </a:p>
        </p:txBody>
      </p:sp>
      <p:sp>
        <p:nvSpPr>
          <p:cNvPr id="17414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subgraph</a:t>
            </a:r>
          </a:p>
        </p:txBody>
      </p:sp>
      <p:sp>
        <p:nvSpPr>
          <p:cNvPr id="17415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9" name="AutoShape 9"/>
          <p:cNvCxnSpPr>
            <a:cxnSpLocks noChangeAspect="1" noChangeShapeType="1"/>
            <a:stCxn id="17417" idx="3"/>
            <a:endCxn id="17416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0"/>
          <p:cNvCxnSpPr>
            <a:cxnSpLocks noChangeAspect="1" noChangeShapeType="1"/>
            <a:stCxn id="17418" idx="1"/>
            <a:endCxn id="17416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1"/>
          <p:cNvCxnSpPr>
            <a:cxnSpLocks noChangeAspect="1" noChangeShapeType="1"/>
            <a:stCxn id="17418" idx="7"/>
            <a:endCxn id="17415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2"/>
          <p:cNvCxnSpPr>
            <a:cxnSpLocks noChangeAspect="1" noChangeShapeType="1"/>
            <a:stCxn id="17417" idx="5"/>
            <a:endCxn id="17415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3"/>
          <p:cNvCxnSpPr>
            <a:cxnSpLocks noChangeAspect="1" noChangeShapeType="1"/>
            <a:stCxn id="17417" idx="4"/>
            <a:endCxn id="17418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5" name="AutoShape 15"/>
          <p:cNvCxnSpPr>
            <a:cxnSpLocks noChangeAspect="1" noChangeShapeType="1"/>
            <a:stCxn id="17415" idx="6"/>
            <a:endCxn id="17424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28"/>
          <p:cNvCxnSpPr>
            <a:cxnSpLocks noChangeAspect="1" noChangeShapeType="1"/>
            <a:stCxn id="17418" idx="6"/>
            <a:endCxn id="17424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29"/>
          <p:cNvCxnSpPr>
            <a:cxnSpLocks noChangeAspect="1" noChangeShapeType="1"/>
            <a:stCxn id="17424" idx="1"/>
            <a:endCxn id="17417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2" name="AutoShape 36"/>
          <p:cNvCxnSpPr>
            <a:cxnSpLocks noChangeAspect="1" noChangeShapeType="1"/>
            <a:stCxn id="17430" idx="3"/>
            <a:endCxn id="17429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37"/>
          <p:cNvCxnSpPr>
            <a:cxnSpLocks noChangeAspect="1" noChangeShapeType="1"/>
            <a:stCxn id="17431" idx="1"/>
            <a:endCxn id="17429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38"/>
          <p:cNvCxnSpPr>
            <a:cxnSpLocks noChangeAspect="1" noChangeShapeType="1"/>
            <a:stCxn id="17431" idx="7"/>
            <a:endCxn id="17428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39"/>
          <p:cNvCxnSpPr>
            <a:cxnSpLocks noChangeAspect="1" noChangeShapeType="1"/>
            <a:stCxn id="17430" idx="5"/>
            <a:endCxn id="17428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40"/>
          <p:cNvCxnSpPr>
            <a:cxnSpLocks noChangeAspect="1" noChangeShapeType="1"/>
            <a:stCxn id="17430" idx="4"/>
            <a:endCxn id="17431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8" name="AutoShape 42"/>
          <p:cNvCxnSpPr>
            <a:cxnSpLocks noChangeAspect="1" noChangeShapeType="1"/>
            <a:stCxn id="17428" idx="6"/>
            <a:endCxn id="17437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43"/>
          <p:cNvCxnSpPr>
            <a:cxnSpLocks noChangeAspect="1" noChangeShapeType="1"/>
            <a:stCxn id="17431" idx="6"/>
            <a:endCxn id="17437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44"/>
          <p:cNvCxnSpPr>
            <a:cxnSpLocks noChangeAspect="1" noChangeShapeType="1"/>
            <a:stCxn id="17437" idx="1"/>
            <a:endCxn id="17430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64A557-D386-2A4A-ACC6-39106BC730CF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Connectivity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 graph is connected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 connected component of a graph G is a maximal connected subgraph of G</a:t>
            </a:r>
          </a:p>
        </p:txBody>
      </p:sp>
      <p:grpSp>
        <p:nvGrpSpPr>
          <p:cNvPr id="18437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18450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4" name="AutoShape 11"/>
            <p:cNvCxnSpPr>
              <a:cxnSpLocks noChangeAspect="1" noChangeShapeType="1"/>
              <a:stCxn id="18452" idx="3"/>
              <a:endCxn id="18451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AutoShape 12"/>
            <p:cNvCxnSpPr>
              <a:cxnSpLocks noChangeAspect="1" noChangeShapeType="1"/>
              <a:stCxn id="18453" idx="1"/>
              <a:endCxn id="18451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3"/>
            <p:cNvCxnSpPr>
              <a:cxnSpLocks noChangeAspect="1" noChangeShapeType="1"/>
              <a:stCxn id="18453" idx="7"/>
              <a:endCxn id="18450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4"/>
            <p:cNvCxnSpPr>
              <a:cxnSpLocks noChangeAspect="1" noChangeShapeType="1"/>
              <a:stCxn id="18452" idx="5"/>
              <a:endCxn id="18450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5"/>
            <p:cNvCxnSpPr>
              <a:cxnSpLocks noChangeAspect="1" noChangeShapeType="1"/>
              <a:stCxn id="18452" idx="4"/>
              <a:endCxn id="18453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9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60" name="AutoShape 33"/>
            <p:cNvCxnSpPr>
              <a:cxnSpLocks noChangeAspect="1" noChangeShapeType="1"/>
              <a:stCxn id="18450" idx="6"/>
              <a:endCxn id="18459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8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Connected graph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18441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5" name="AutoShape 41"/>
            <p:cNvCxnSpPr>
              <a:cxnSpLocks noChangeAspect="1" noChangeShapeType="1"/>
              <a:stCxn id="18443" idx="3"/>
              <a:endCxn id="18442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42"/>
            <p:cNvCxnSpPr>
              <a:cxnSpLocks noChangeAspect="1" noChangeShapeType="1"/>
              <a:stCxn id="18444" idx="1"/>
              <a:endCxn id="18442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45"/>
            <p:cNvCxnSpPr>
              <a:cxnSpLocks noChangeAspect="1" noChangeShapeType="1"/>
              <a:stCxn id="18443" idx="4"/>
              <a:endCxn id="18444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8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9" name="AutoShape 47"/>
            <p:cNvCxnSpPr>
              <a:cxnSpLocks noChangeAspect="1" noChangeShapeType="1"/>
              <a:stCxn id="18441" idx="6"/>
              <a:endCxn id="18448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0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Non connected graph with two connected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E316D6-1578-DC4E-B691-1908A2395C0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Trees and Forests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(free) tree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forest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connected components of a forest are trees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Tree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Forest</a:t>
            </a:r>
          </a:p>
        </p:txBody>
      </p:sp>
      <p:sp>
        <p:nvSpPr>
          <p:cNvPr id="19463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7" name="AutoShape 10"/>
          <p:cNvCxnSpPr>
            <a:cxnSpLocks noChangeAspect="1" noChangeShapeType="1"/>
            <a:stCxn id="19465" idx="6"/>
            <a:endCxn id="19464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1"/>
          <p:cNvCxnSpPr>
            <a:cxnSpLocks noChangeAspect="1" noChangeShapeType="1"/>
            <a:stCxn id="19466" idx="0"/>
            <a:endCxn id="19464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16"/>
          <p:cNvCxnSpPr>
            <a:cxnSpLocks noChangeAspect="1" noChangeShapeType="1"/>
            <a:stCxn id="19463" idx="2"/>
            <a:endCxn id="19464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7"/>
          <p:cNvCxnSpPr>
            <a:cxnSpLocks noChangeAspect="1" noChangeShapeType="1"/>
            <a:stCxn id="19466" idx="6"/>
            <a:endCxn id="19469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2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19473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4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19483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6" name="AutoShape 37"/>
              <p:cNvCxnSpPr>
                <a:cxnSpLocks noChangeAspect="1" noChangeShapeType="1"/>
                <a:stCxn id="19485" idx="0"/>
                <a:endCxn id="19484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7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8" name="AutoShape 39"/>
              <p:cNvCxnSpPr>
                <a:cxnSpLocks noChangeAspect="1" noChangeShapeType="1"/>
                <a:stCxn id="19483" idx="2"/>
                <a:endCxn id="19484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9" name="AutoShape 40"/>
              <p:cNvCxnSpPr>
                <a:cxnSpLocks noChangeAspect="1" noChangeShapeType="1"/>
                <a:stCxn id="19485" idx="6"/>
                <a:endCxn id="19487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75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19476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0" name="AutoShape 46"/>
              <p:cNvCxnSpPr>
                <a:cxnSpLocks noChangeAspect="1" noChangeShapeType="1"/>
                <a:stCxn id="19479" idx="1"/>
                <a:endCxn id="19477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1" name="AutoShape 47"/>
              <p:cNvCxnSpPr>
                <a:cxnSpLocks noChangeAspect="1" noChangeShapeType="1"/>
                <a:stCxn id="19478" idx="0"/>
                <a:endCxn id="19477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2" name="AutoShape 48"/>
              <p:cNvCxnSpPr>
                <a:cxnSpLocks noChangeAspect="1" noChangeShapeType="1"/>
                <a:stCxn id="19476" idx="2"/>
                <a:endCxn id="19477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2DA30E-D5A6-E841-9A30-7B36EA61486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Spanning Trees and Forests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76413"/>
            <a:ext cx="3581400" cy="4243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spanning tree 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spanning tree is not unique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spanning forest of a graph is a spanning subgraph that is a forest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Graph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tree</a:t>
            </a:r>
          </a:p>
        </p:txBody>
      </p:sp>
      <p:sp>
        <p:nvSpPr>
          <p:cNvPr id="20487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0"/>
          <p:cNvCxnSpPr>
            <a:cxnSpLocks noChangeAspect="1" noChangeShapeType="1"/>
            <a:stCxn id="20489" idx="3"/>
            <a:endCxn id="20488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Aspect="1" noChangeShapeType="1"/>
            <a:stCxn id="20490" idx="1"/>
            <a:endCxn id="20488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Aspect="1" noChangeShapeType="1"/>
            <a:stCxn id="20490" idx="7"/>
            <a:endCxn id="20487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Aspect="1" noChangeShapeType="1"/>
            <a:stCxn id="20489" idx="5"/>
            <a:endCxn id="20487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Aspect="1" noChangeShapeType="1"/>
            <a:stCxn id="20489" idx="4"/>
            <a:endCxn id="20490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16"/>
          <p:cNvCxnSpPr>
            <a:cxnSpLocks noChangeAspect="1" noChangeShapeType="1"/>
            <a:stCxn id="20487" idx="6"/>
            <a:endCxn id="20496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7"/>
          <p:cNvCxnSpPr>
            <a:cxnSpLocks noChangeAspect="1" noChangeShapeType="1"/>
            <a:stCxn id="20490" idx="6"/>
            <a:endCxn id="20496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Aspect="1" noChangeShapeType="1"/>
            <a:stCxn id="20496" idx="1"/>
            <a:endCxn id="20489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0" name="Oval 19"/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0"/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1"/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2"/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4" name="AutoShape 23"/>
          <p:cNvCxnSpPr>
            <a:cxnSpLocks noChangeAspect="1" noChangeShapeType="1"/>
            <a:stCxn id="20502" idx="3"/>
            <a:endCxn id="20501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Aspect="1" noChangeShapeType="1"/>
            <a:stCxn id="20503" idx="1"/>
            <a:endCxn id="20501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5"/>
          <p:cNvCxnSpPr>
            <a:cxnSpLocks noChangeAspect="1" noChangeShapeType="1"/>
            <a:stCxn id="20503" idx="7"/>
            <a:endCxn id="20500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6"/>
          <p:cNvCxnSpPr>
            <a:cxnSpLocks noChangeAspect="1" noChangeShapeType="1"/>
            <a:stCxn id="20502" idx="5"/>
            <a:endCxn id="20500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7"/>
          <p:cNvCxnSpPr>
            <a:cxnSpLocks noChangeAspect="1" noChangeShapeType="1"/>
            <a:stCxn id="20502" idx="4"/>
            <a:endCxn id="20503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9" name="Oval 28"/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0" name="AutoShape 29"/>
          <p:cNvCxnSpPr>
            <a:cxnSpLocks noChangeAspect="1" noChangeShapeType="1"/>
            <a:stCxn id="20500" idx="6"/>
            <a:endCxn id="20509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30"/>
          <p:cNvCxnSpPr>
            <a:cxnSpLocks noChangeAspect="1" noChangeShapeType="1"/>
            <a:stCxn id="20503" idx="6"/>
            <a:endCxn id="20509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31"/>
          <p:cNvCxnSpPr>
            <a:cxnSpLocks noChangeAspect="1" noChangeShapeType="1"/>
            <a:stCxn id="20509" idx="1"/>
            <a:endCxn id="20502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a spanning forest of G</a:t>
            </a: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DFS on a graph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vertices and </a:t>
            </a:r>
            <a:r>
              <a:rPr lang="en-US" sz="2400" b="1" i="1">
                <a:latin typeface="Times New Roman" charset="0"/>
              </a:rPr>
              <a:t>m</a:t>
            </a:r>
            <a:r>
              <a:rPr lang="en-US" sz="2400">
                <a:latin typeface="Tahoma" charset="0"/>
              </a:rPr>
              <a:t> edges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Symbol" charset="0"/>
              </a:rPr>
              <a:t> + </a:t>
            </a:r>
            <a:r>
              <a:rPr lang="en-US" sz="2400" b="1" i="1">
                <a:latin typeface="Times New Roman" charset="0"/>
              </a:rPr>
              <a:t>m</a:t>
            </a:r>
            <a:r>
              <a:rPr lang="en-US" sz="2400">
                <a:latin typeface="Times New Roman" charset="0"/>
              </a:rPr>
              <a:t> 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Find and report a path 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Find a cycle in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Depth-first search is to graphs what Euler tour is to binary trees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7E2051-5131-7443-AD6D-7917EF3515E8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DFS </a:t>
            </a:r>
            <a:r>
              <a:rPr lang="en-US" dirty="0" smtClean="0">
                <a:latin typeface="Tahoma" charset="0"/>
              </a:rPr>
              <a:t>Algorithm from a Vertex</a:t>
            </a:r>
            <a:endParaRPr lang="en-US" dirty="0"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117"/>
            <a:ext cx="8077200" cy="26816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Java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03E62C-F42E-EF40-A69B-776176B2C8FD}" type="slidenum">
              <a:rPr lang="en-US" sz="1400"/>
              <a:pPr eaLnBrk="1" hangingPunct="1"/>
              <a:t>8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0" y="2590800"/>
            <a:ext cx="8334730" cy="3180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02F852-94B3-D647-81A0-7B2A6A92AD8D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23596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97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98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99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600" name="AutoShape 8"/>
            <p:cNvCxnSpPr>
              <a:cxnSpLocks noChangeAspect="1" noChangeShapeType="1"/>
              <a:stCxn id="23598" idx="3"/>
              <a:endCxn id="23597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1" name="AutoShape 9"/>
            <p:cNvCxnSpPr>
              <a:cxnSpLocks noChangeAspect="1" noChangeShapeType="1"/>
              <a:stCxn id="23599" idx="1"/>
              <a:endCxn id="23597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2" name="AutoShape 10"/>
            <p:cNvCxnSpPr>
              <a:cxnSpLocks noChangeAspect="1" noChangeShapeType="1"/>
              <a:stCxn id="23599" idx="7"/>
              <a:endCxn id="23596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3" name="AutoShape 11"/>
            <p:cNvCxnSpPr>
              <a:cxnSpLocks noChangeAspect="1" noChangeShapeType="1"/>
              <a:stCxn id="23598" idx="5"/>
              <a:endCxn id="23596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4" name="AutoShape 12"/>
            <p:cNvCxnSpPr>
              <a:cxnSpLocks noChangeAspect="1" noChangeShapeType="1"/>
              <a:stCxn id="23598" idx="4"/>
              <a:endCxn id="23599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5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06" name="AutoShape 15"/>
            <p:cNvCxnSpPr>
              <a:cxnSpLocks noChangeAspect="1" noChangeShapeType="1"/>
              <a:stCxn id="23599" idx="6"/>
              <a:endCxn id="23605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7" name="AutoShape 16"/>
            <p:cNvCxnSpPr>
              <a:cxnSpLocks noChangeAspect="1" noChangeShapeType="1"/>
              <a:stCxn id="23605" idx="1"/>
              <a:endCxn id="23598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23584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85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86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87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88" name="AutoShape 21"/>
            <p:cNvCxnSpPr>
              <a:cxnSpLocks noChangeAspect="1" noChangeShapeType="1"/>
              <a:stCxn id="23586" idx="3"/>
              <a:endCxn id="23585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AutoShape 22"/>
            <p:cNvCxnSpPr>
              <a:cxnSpLocks noChangeAspect="1" noChangeShapeType="1"/>
              <a:stCxn id="23587" idx="1"/>
              <a:endCxn id="23585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AutoShape 23"/>
            <p:cNvCxnSpPr>
              <a:cxnSpLocks noChangeAspect="1" noChangeShapeType="1"/>
              <a:stCxn id="23587" idx="7"/>
              <a:endCxn id="23584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1" name="AutoShape 24"/>
            <p:cNvCxnSpPr>
              <a:cxnSpLocks noChangeAspect="1" noChangeShapeType="1"/>
              <a:stCxn id="23586" idx="5"/>
              <a:endCxn id="23584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2" name="AutoShape 25"/>
            <p:cNvCxnSpPr>
              <a:cxnSpLocks noChangeAspect="1" noChangeShapeType="1"/>
              <a:stCxn id="23586" idx="4"/>
              <a:endCxn id="23587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3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94" name="AutoShape 28"/>
            <p:cNvCxnSpPr>
              <a:cxnSpLocks noChangeAspect="1" noChangeShapeType="1"/>
              <a:stCxn id="23587" idx="6"/>
              <a:endCxn id="23593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9"/>
            <p:cNvCxnSpPr>
              <a:cxnSpLocks noChangeAspect="1" noChangeShapeType="1"/>
              <a:stCxn id="23593" idx="1"/>
              <a:endCxn id="23586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54"/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23572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73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74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75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76" name="AutoShape 34"/>
            <p:cNvCxnSpPr>
              <a:cxnSpLocks noChangeAspect="1" noChangeShapeType="1"/>
              <a:stCxn id="23574" idx="3"/>
              <a:endCxn id="23573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35"/>
            <p:cNvCxnSpPr>
              <a:cxnSpLocks noChangeAspect="1" noChangeShapeType="1"/>
              <a:stCxn id="23575" idx="1"/>
              <a:endCxn id="23573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36"/>
            <p:cNvCxnSpPr>
              <a:cxnSpLocks noChangeAspect="1" noChangeShapeType="1"/>
              <a:stCxn id="23575" idx="7"/>
              <a:endCxn id="23572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37"/>
            <p:cNvCxnSpPr>
              <a:cxnSpLocks noChangeAspect="1" noChangeShapeType="1"/>
              <a:stCxn id="23574" idx="5"/>
              <a:endCxn id="23572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AutoShape 38"/>
            <p:cNvCxnSpPr>
              <a:cxnSpLocks noChangeAspect="1" noChangeShapeType="1"/>
              <a:stCxn id="23574" idx="4"/>
              <a:endCxn id="23575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1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82" name="AutoShape 40"/>
            <p:cNvCxnSpPr>
              <a:cxnSpLocks noChangeAspect="1" noChangeShapeType="1"/>
              <a:stCxn id="23575" idx="6"/>
              <a:endCxn id="23581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AutoShape 41"/>
            <p:cNvCxnSpPr>
              <a:cxnSpLocks noChangeAspect="1" noChangeShapeType="1"/>
              <a:stCxn id="23581" idx="1"/>
              <a:endCxn id="23574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9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3560" name="Text Box 60"/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23561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2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3563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4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23565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23566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7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7261</TotalTime>
  <Words>877</Words>
  <Application>Microsoft Macintosh PowerPoint</Application>
  <PresentationFormat>On-screen Show (4:3)</PresentationFormat>
  <Paragraphs>229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Blueprint</vt:lpstr>
      <vt:lpstr>Depth-First Search</vt:lpstr>
      <vt:lpstr>Subgraphs</vt:lpstr>
      <vt:lpstr>Connectivity</vt:lpstr>
      <vt:lpstr>Trees and Forests</vt:lpstr>
      <vt:lpstr>Spanning Trees and Forests</vt:lpstr>
      <vt:lpstr>Depth-First Search</vt:lpstr>
      <vt:lpstr>DFS Algorithm from a Vertex</vt:lpstr>
      <vt:lpstr>Java Implementation</vt:lpstr>
      <vt:lpstr>Example</vt:lpstr>
      <vt:lpstr>Example (cont.)</vt:lpstr>
      <vt:lpstr>DFS and Maze Traversal </vt:lpstr>
      <vt:lpstr>Properties of DFS</vt:lpstr>
      <vt:lpstr>Analysis of DFS</vt:lpstr>
      <vt:lpstr>Path Finding</vt:lpstr>
      <vt:lpstr>Path Finding in Java</vt:lpstr>
      <vt:lpstr>Cycle Finding</vt:lpstr>
      <vt:lpstr>DFS for an Entire Graph</vt:lpstr>
      <vt:lpstr>All Connected Components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Michael Goodrich</cp:lastModifiedBy>
  <cp:revision>1396</cp:revision>
  <dcterms:created xsi:type="dcterms:W3CDTF">2002-01-21T02:22:10Z</dcterms:created>
  <dcterms:modified xsi:type="dcterms:W3CDTF">2014-03-25T22:20:36Z</dcterms:modified>
</cp:coreProperties>
</file>