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8" r:id="rId3"/>
    <p:sldId id="437" r:id="rId4"/>
    <p:sldId id="436" r:id="rId5"/>
    <p:sldId id="444" r:id="rId6"/>
    <p:sldId id="439" r:id="rId7"/>
    <p:sldId id="440" r:id="rId8"/>
    <p:sldId id="441" r:id="rId9"/>
    <p:sldId id="442" r:id="rId10"/>
    <p:sldId id="446" r:id="rId11"/>
    <p:sldId id="472" r:id="rId12"/>
    <p:sldId id="469" r:id="rId13"/>
    <p:sldId id="470" r:id="rId14"/>
    <p:sldId id="447" r:id="rId15"/>
    <p:sldId id="448" r:id="rId16"/>
    <p:sldId id="467" r:id="rId17"/>
    <p:sldId id="473" r:id="rId18"/>
    <p:sldId id="474" r:id="rId19"/>
    <p:sldId id="466" r:id="rId20"/>
    <p:sldId id="468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31" d="100"/>
          <a:sy n="131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16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DBD368C8-B9A4-2E44-B451-4499516429EF}" type="datetime8">
              <a:rPr lang="en-US"/>
              <a:pPr>
                <a:defRPr/>
              </a:pPr>
              <a:t>3/25/14 12:10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38A74E7-086B-0444-81C9-85A75BB2F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208087B-B998-8B4C-BD0E-D957CF3894B2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l" defTabSz="968375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4" tIns="48471" rIns="96944" bIns="4847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829316D6-0528-5941-9F21-C866110E0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22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  <a:pPr eaLnBrk="1" hangingPunct="1"/>
              <a:t>3/25/14 14:46</a:t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1ACEB4-84B2-634C-93F4-9F8E136AF5FD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E65C8-DB02-7A45-AD73-92334B886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A034B07-3CE8-3243-B7C1-D038E214FB92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8F818-2BB1-3E44-89A5-76E23C346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1DF9820-298C-C64C-8950-1FB551753162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5A763A-CAB4-824F-A080-7315D5FD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F2105CE-5DC8-0440-BB0F-5F34BBAF1365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4ECC7-440C-CA47-8C8C-0E71E14D9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E9AD067-BD77-714C-ACA2-F59C2EC0787C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00287-E5E2-194D-A07C-A3FC8EA23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F78A918-869E-514F-89BB-72A31BB43B44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4AC534-FB59-094A-B713-26E00F6A4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32FBF59-F478-C749-A087-CEBA9463CDC5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A29403-0889-D545-9EF5-186511525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8CEA8E4-9F37-7F41-988E-639605C430B2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22FC1-ADA8-E04B-AABB-65BF3512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39E5E60-3577-984D-BB1A-EC048603ACB6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CCD72-0599-E949-AEEA-01937475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68461CA-AFFB-EB4E-A62F-E1B5A667C771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2347A9-F44A-204E-B0E6-76FAF8722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2DEF391-8ED2-A54B-B5B7-F44B4E5115BB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190A38-8768-FF48-9ABE-7C12ECDBE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AA9FD78E-3B71-A842-B5F2-406683A112D0}" type="datetime8">
              <a:rPr lang="en-US"/>
              <a:pPr>
                <a:defRPr/>
              </a:pPr>
              <a:t>3/25/14 12:01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6A174-FE8A-544E-A6A6-AE1047C0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C34A04BA-09FD-E449-BF19-E6C94797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Minimum Spanning Trees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276600"/>
            <a:ext cx="26431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Approach</a:t>
            </a:r>
            <a:endParaRPr lang="en-US">
              <a:latin typeface="Tahoma" charset="0"/>
            </a:endParaRPr>
          </a:p>
        </p:txBody>
      </p:sp>
      <p:sp>
        <p:nvSpPr>
          <p:cNvPr id="26626" name="Content Placeholder 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22425"/>
            <a:ext cx="7924800" cy="4778375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Maintain a partition of the vertices into clusters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Initially, single-vertex clusters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Keep an MST for each cluster</a:t>
            </a:r>
          </a:p>
          <a:p>
            <a:pPr lvl="1" eaLnBrk="1" hangingPunct="1"/>
            <a:r>
              <a:rPr lang="en-US" sz="2400">
                <a:latin typeface="Tahoma" charset="0"/>
              </a:rPr>
              <a:t>Merge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closest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clusters and their MSTs</a:t>
            </a:r>
          </a:p>
          <a:p>
            <a:pPr eaLnBrk="1" hangingPunct="1"/>
            <a:r>
              <a:rPr lang="en-US" sz="2800">
                <a:latin typeface="Tahoma" charset="0"/>
              </a:rPr>
              <a:t>A priority queue stores the edges outside clusters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Key: weight</a:t>
            </a:r>
          </a:p>
          <a:p>
            <a:pPr lvl="1" eaLnBrk="1" hangingPunct="1"/>
            <a:r>
              <a:rPr lang="en-US" sz="2400">
                <a:latin typeface="Tahoma" charset="0"/>
              </a:rPr>
              <a:t>Element: edge</a:t>
            </a:r>
          </a:p>
          <a:p>
            <a:pPr eaLnBrk="1" hangingPunct="1"/>
            <a:r>
              <a:rPr lang="en-US" sz="2800">
                <a:latin typeface="Tahoma" charset="0"/>
              </a:rPr>
              <a:t>At the end of the algorithm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One cluster and one MST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1F0A86-A144-7146-9381-289B317C2BF8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Kruskal’s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0687F4-5EC3-7A46-921F-22BABF2D7B79}" type="slidenum">
              <a:rPr lang="en-US" sz="1400"/>
              <a:pPr eaLnBrk="1" hangingPunct="1"/>
              <a:t>11</a:t>
            </a:fld>
            <a:endParaRPr lang="en-US" sz="1400"/>
          </a:p>
        </p:txBody>
      </p:sp>
      <p:pic>
        <p:nvPicPr>
          <p:cNvPr id="4915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752600"/>
            <a:ext cx="7921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7682" name="AutoShape 66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693" name="Freeform 84"/>
          <p:cNvSpPr>
            <a:spLocks/>
          </p:cNvSpPr>
          <p:nvPr/>
        </p:nvSpPr>
        <p:spPr bwMode="auto">
          <a:xfrm>
            <a:off x="2998788" y="54991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Freeform 85"/>
          <p:cNvSpPr>
            <a:spLocks/>
          </p:cNvSpPr>
          <p:nvPr/>
        </p:nvSpPr>
        <p:spPr bwMode="auto">
          <a:xfrm>
            <a:off x="3598863" y="4940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Freeform 86"/>
          <p:cNvSpPr>
            <a:spLocks/>
          </p:cNvSpPr>
          <p:nvPr/>
        </p:nvSpPr>
        <p:spPr bwMode="auto">
          <a:xfrm>
            <a:off x="2947988" y="4178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Freeform 87"/>
          <p:cNvSpPr>
            <a:spLocks/>
          </p:cNvSpPr>
          <p:nvPr/>
        </p:nvSpPr>
        <p:spPr bwMode="auto">
          <a:xfrm>
            <a:off x="2330450" y="4657725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Freeform 88"/>
          <p:cNvSpPr>
            <a:spLocks/>
          </p:cNvSpPr>
          <p:nvPr/>
        </p:nvSpPr>
        <p:spPr bwMode="auto">
          <a:xfrm>
            <a:off x="2297113" y="55991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89"/>
          <p:cNvSpPr>
            <a:spLocks/>
          </p:cNvSpPr>
          <p:nvPr/>
        </p:nvSpPr>
        <p:spPr bwMode="auto">
          <a:xfrm>
            <a:off x="1649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Freeform 90"/>
          <p:cNvSpPr>
            <a:spLocks/>
          </p:cNvSpPr>
          <p:nvPr/>
        </p:nvSpPr>
        <p:spPr bwMode="auto">
          <a:xfrm>
            <a:off x="698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Oval 92"/>
          <p:cNvSpPr>
            <a:spLocks noChangeArrowheads="1"/>
          </p:cNvSpPr>
          <p:nvPr/>
        </p:nvSpPr>
        <p:spPr bwMode="auto">
          <a:xfrm>
            <a:off x="1179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01" name="Oval 93"/>
          <p:cNvSpPr>
            <a:spLocks noChangeArrowheads="1"/>
          </p:cNvSpPr>
          <p:nvPr/>
        </p:nvSpPr>
        <p:spPr bwMode="auto">
          <a:xfrm>
            <a:off x="3160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02" name="Oval 94"/>
          <p:cNvSpPr>
            <a:spLocks noChangeArrowheads="1"/>
          </p:cNvSpPr>
          <p:nvPr/>
        </p:nvSpPr>
        <p:spPr bwMode="auto">
          <a:xfrm>
            <a:off x="1798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03" name="Oval 95"/>
          <p:cNvSpPr>
            <a:spLocks noChangeArrowheads="1"/>
          </p:cNvSpPr>
          <p:nvPr/>
        </p:nvSpPr>
        <p:spPr bwMode="auto">
          <a:xfrm>
            <a:off x="874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04" name="Oval 96"/>
          <p:cNvSpPr>
            <a:spLocks noChangeArrowheads="1"/>
          </p:cNvSpPr>
          <p:nvPr/>
        </p:nvSpPr>
        <p:spPr bwMode="auto">
          <a:xfrm>
            <a:off x="3846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705" name="Oval 97"/>
          <p:cNvSpPr>
            <a:spLocks noChangeArrowheads="1"/>
          </p:cNvSpPr>
          <p:nvPr/>
        </p:nvSpPr>
        <p:spPr bwMode="auto">
          <a:xfrm>
            <a:off x="2519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706" name="AutoShape 98"/>
          <p:cNvCxnSpPr>
            <a:cxnSpLocks noChangeShapeType="1"/>
            <a:stCxn id="27700" idx="5"/>
            <a:endCxn id="27702" idx="1"/>
          </p:cNvCxnSpPr>
          <p:nvPr/>
        </p:nvCxnSpPr>
        <p:spPr bwMode="auto">
          <a:xfrm>
            <a:off x="1439863" y="48974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99"/>
          <p:cNvCxnSpPr>
            <a:cxnSpLocks noChangeShapeType="1"/>
            <a:stCxn id="27702" idx="3"/>
            <a:endCxn id="27703" idx="7"/>
          </p:cNvCxnSpPr>
          <p:nvPr/>
        </p:nvCxnSpPr>
        <p:spPr bwMode="auto">
          <a:xfrm flipH="1">
            <a:off x="1135063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100"/>
          <p:cNvCxnSpPr>
            <a:cxnSpLocks noChangeShapeType="1"/>
            <a:stCxn id="27700" idx="3"/>
            <a:endCxn id="27703" idx="0"/>
          </p:cNvCxnSpPr>
          <p:nvPr/>
        </p:nvCxnSpPr>
        <p:spPr bwMode="auto">
          <a:xfrm flipH="1">
            <a:off x="1027113" y="48974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101"/>
          <p:cNvCxnSpPr>
            <a:cxnSpLocks noChangeShapeType="1"/>
            <a:stCxn id="27702" idx="5"/>
            <a:endCxn id="27705" idx="1"/>
          </p:cNvCxnSpPr>
          <p:nvPr/>
        </p:nvCxnSpPr>
        <p:spPr bwMode="auto">
          <a:xfrm>
            <a:off x="2058988" y="55864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102"/>
          <p:cNvCxnSpPr>
            <a:cxnSpLocks noChangeShapeType="1"/>
            <a:stCxn id="27703" idx="6"/>
            <a:endCxn id="27705" idx="2"/>
          </p:cNvCxnSpPr>
          <p:nvPr/>
        </p:nvCxnSpPr>
        <p:spPr bwMode="auto">
          <a:xfrm flipV="1">
            <a:off x="1189038" y="59483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103"/>
          <p:cNvCxnSpPr>
            <a:cxnSpLocks noChangeShapeType="1"/>
            <a:stCxn id="27700" idx="6"/>
            <a:endCxn id="27724" idx="1"/>
          </p:cNvCxnSpPr>
          <p:nvPr/>
        </p:nvCxnSpPr>
        <p:spPr bwMode="auto">
          <a:xfrm>
            <a:off x="1493838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104"/>
          <p:cNvCxnSpPr>
            <a:cxnSpLocks noChangeShapeType="1"/>
            <a:stCxn id="27704" idx="1"/>
            <a:endCxn id="27701" idx="5"/>
          </p:cNvCxnSpPr>
          <p:nvPr/>
        </p:nvCxnSpPr>
        <p:spPr bwMode="auto">
          <a:xfrm flipH="1" flipV="1">
            <a:off x="3421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105"/>
          <p:cNvCxnSpPr>
            <a:cxnSpLocks noChangeShapeType="1"/>
            <a:stCxn id="27725" idx="7"/>
            <a:endCxn id="27704" idx="3"/>
          </p:cNvCxnSpPr>
          <p:nvPr/>
        </p:nvCxnSpPr>
        <p:spPr bwMode="auto">
          <a:xfrm flipV="1">
            <a:off x="3465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4" name="Text Box 106"/>
          <p:cNvSpPr txBox="1">
            <a:spLocks noChangeArrowheads="1"/>
          </p:cNvSpPr>
          <p:nvPr/>
        </p:nvSpPr>
        <p:spPr bwMode="auto">
          <a:xfrm>
            <a:off x="3646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15" name="Text Box 107"/>
          <p:cNvSpPr txBox="1">
            <a:spLocks noChangeArrowheads="1"/>
          </p:cNvSpPr>
          <p:nvPr/>
        </p:nvSpPr>
        <p:spPr bwMode="auto">
          <a:xfrm>
            <a:off x="806450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16" name="Text Box 108"/>
          <p:cNvSpPr txBox="1">
            <a:spLocks noChangeArrowheads="1"/>
          </p:cNvSpPr>
          <p:nvPr/>
        </p:nvSpPr>
        <p:spPr bwMode="auto">
          <a:xfrm>
            <a:off x="2646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717" name="Text Box 109"/>
          <p:cNvSpPr txBox="1">
            <a:spLocks noChangeArrowheads="1"/>
          </p:cNvSpPr>
          <p:nvPr/>
        </p:nvSpPr>
        <p:spPr bwMode="auto">
          <a:xfrm>
            <a:off x="1393825" y="50577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18" name="Text Box 110"/>
          <p:cNvSpPr txBox="1">
            <a:spLocks noChangeArrowheads="1"/>
          </p:cNvSpPr>
          <p:nvPr/>
        </p:nvSpPr>
        <p:spPr bwMode="auto">
          <a:xfrm>
            <a:off x="1746250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19" name="Text Box 111"/>
          <p:cNvSpPr txBox="1">
            <a:spLocks noChangeArrowheads="1"/>
          </p:cNvSpPr>
          <p:nvPr/>
        </p:nvSpPr>
        <p:spPr bwMode="auto">
          <a:xfrm>
            <a:off x="3698875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27720" name="Text Box 112"/>
          <p:cNvSpPr txBox="1">
            <a:spLocks noChangeArrowheads="1"/>
          </p:cNvSpPr>
          <p:nvPr/>
        </p:nvSpPr>
        <p:spPr bwMode="auto">
          <a:xfrm>
            <a:off x="1884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21" name="Text Box 113"/>
          <p:cNvSpPr txBox="1">
            <a:spLocks noChangeArrowheads="1"/>
          </p:cNvSpPr>
          <p:nvPr/>
        </p:nvSpPr>
        <p:spPr bwMode="auto">
          <a:xfrm>
            <a:off x="1511300" y="56673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22" name="AutoShape 114"/>
          <p:cNvCxnSpPr>
            <a:cxnSpLocks noChangeShapeType="1"/>
            <a:stCxn id="27725" idx="0"/>
            <a:endCxn id="27701" idx="4"/>
          </p:cNvCxnSpPr>
          <p:nvPr/>
        </p:nvCxnSpPr>
        <p:spPr bwMode="auto">
          <a:xfrm flipH="1" flipV="1">
            <a:off x="3313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3" name="Text Box 115"/>
          <p:cNvSpPr txBox="1">
            <a:spLocks noChangeArrowheads="1"/>
          </p:cNvSpPr>
          <p:nvPr/>
        </p:nvSpPr>
        <p:spPr bwMode="auto">
          <a:xfrm>
            <a:off x="3027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24" name="Oval 116"/>
          <p:cNvSpPr>
            <a:spLocks noChangeArrowheads="1"/>
          </p:cNvSpPr>
          <p:nvPr/>
        </p:nvSpPr>
        <p:spPr bwMode="auto">
          <a:xfrm>
            <a:off x="2513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725" name="Oval 117"/>
          <p:cNvSpPr>
            <a:spLocks noChangeArrowheads="1"/>
          </p:cNvSpPr>
          <p:nvPr/>
        </p:nvSpPr>
        <p:spPr bwMode="auto">
          <a:xfrm>
            <a:off x="3205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726" name="AutoShape 118"/>
          <p:cNvCxnSpPr>
            <a:cxnSpLocks noChangeShapeType="1"/>
            <a:stCxn id="27724" idx="4"/>
            <a:endCxn id="27705" idx="0"/>
          </p:cNvCxnSpPr>
          <p:nvPr/>
        </p:nvCxnSpPr>
        <p:spPr bwMode="auto">
          <a:xfrm>
            <a:off x="2665413" y="51847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7" name="Text Box 119"/>
          <p:cNvSpPr txBox="1">
            <a:spLocks noChangeArrowheads="1"/>
          </p:cNvSpPr>
          <p:nvPr/>
        </p:nvSpPr>
        <p:spPr bwMode="auto">
          <a:xfrm>
            <a:off x="2114550" y="53625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28" name="AutoShape 120"/>
          <p:cNvCxnSpPr>
            <a:cxnSpLocks noChangeShapeType="1"/>
            <a:stCxn id="27724" idx="3"/>
            <a:endCxn id="27702" idx="7"/>
          </p:cNvCxnSpPr>
          <p:nvPr/>
        </p:nvCxnSpPr>
        <p:spPr bwMode="auto">
          <a:xfrm flipH="1">
            <a:off x="2058988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9" name="Text Box 121"/>
          <p:cNvSpPr txBox="1">
            <a:spLocks noChangeArrowheads="1"/>
          </p:cNvSpPr>
          <p:nvPr/>
        </p:nvSpPr>
        <p:spPr bwMode="auto">
          <a:xfrm>
            <a:off x="2046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730" name="Freeform 122"/>
          <p:cNvSpPr>
            <a:spLocks/>
          </p:cNvSpPr>
          <p:nvPr/>
        </p:nvSpPr>
        <p:spPr bwMode="auto">
          <a:xfrm>
            <a:off x="7419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Freeform 124"/>
          <p:cNvSpPr>
            <a:spLocks/>
          </p:cNvSpPr>
          <p:nvPr/>
        </p:nvSpPr>
        <p:spPr bwMode="auto">
          <a:xfrm>
            <a:off x="7305675" y="15240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Freeform 125"/>
          <p:cNvSpPr>
            <a:spLocks/>
          </p:cNvSpPr>
          <p:nvPr/>
        </p:nvSpPr>
        <p:spPr bwMode="auto">
          <a:xfrm>
            <a:off x="6688138" y="2003425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Freeform 126"/>
          <p:cNvSpPr>
            <a:spLocks/>
          </p:cNvSpPr>
          <p:nvPr/>
        </p:nvSpPr>
        <p:spPr bwMode="auto">
          <a:xfrm>
            <a:off x="6654800" y="2944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Freeform 127"/>
          <p:cNvSpPr>
            <a:spLocks/>
          </p:cNvSpPr>
          <p:nvPr/>
        </p:nvSpPr>
        <p:spPr bwMode="auto">
          <a:xfrm>
            <a:off x="6007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Freeform 128"/>
          <p:cNvSpPr>
            <a:spLocks/>
          </p:cNvSpPr>
          <p:nvPr/>
        </p:nvSpPr>
        <p:spPr bwMode="auto">
          <a:xfrm>
            <a:off x="5056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Oval 129"/>
          <p:cNvSpPr>
            <a:spLocks noChangeArrowheads="1"/>
          </p:cNvSpPr>
          <p:nvPr/>
        </p:nvSpPr>
        <p:spPr bwMode="auto">
          <a:xfrm>
            <a:off x="5537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37" name="Oval 130"/>
          <p:cNvSpPr>
            <a:spLocks noChangeArrowheads="1"/>
          </p:cNvSpPr>
          <p:nvPr/>
        </p:nvSpPr>
        <p:spPr bwMode="auto">
          <a:xfrm>
            <a:off x="7518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38" name="Oval 131"/>
          <p:cNvSpPr>
            <a:spLocks noChangeArrowheads="1"/>
          </p:cNvSpPr>
          <p:nvPr/>
        </p:nvSpPr>
        <p:spPr bwMode="auto">
          <a:xfrm>
            <a:off x="6156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39" name="Oval 132"/>
          <p:cNvSpPr>
            <a:spLocks noChangeArrowheads="1"/>
          </p:cNvSpPr>
          <p:nvPr/>
        </p:nvSpPr>
        <p:spPr bwMode="auto">
          <a:xfrm>
            <a:off x="5232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40" name="Oval 133"/>
          <p:cNvSpPr>
            <a:spLocks noChangeArrowheads="1"/>
          </p:cNvSpPr>
          <p:nvPr/>
        </p:nvSpPr>
        <p:spPr bwMode="auto">
          <a:xfrm>
            <a:off x="8204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741" name="Oval 134"/>
          <p:cNvSpPr>
            <a:spLocks noChangeArrowheads="1"/>
          </p:cNvSpPr>
          <p:nvPr/>
        </p:nvSpPr>
        <p:spPr bwMode="auto">
          <a:xfrm>
            <a:off x="6877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742" name="AutoShape 135"/>
          <p:cNvCxnSpPr>
            <a:cxnSpLocks noChangeShapeType="1"/>
            <a:stCxn id="27736" idx="5"/>
            <a:endCxn id="27738" idx="1"/>
          </p:cNvCxnSpPr>
          <p:nvPr/>
        </p:nvCxnSpPr>
        <p:spPr bwMode="auto">
          <a:xfrm>
            <a:off x="5797550" y="22431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3" name="AutoShape 136"/>
          <p:cNvCxnSpPr>
            <a:cxnSpLocks noChangeShapeType="1"/>
            <a:stCxn id="27738" idx="3"/>
            <a:endCxn id="27739" idx="7"/>
          </p:cNvCxnSpPr>
          <p:nvPr/>
        </p:nvCxnSpPr>
        <p:spPr bwMode="auto">
          <a:xfrm flipH="1">
            <a:off x="5492750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4" name="AutoShape 137"/>
          <p:cNvCxnSpPr>
            <a:cxnSpLocks noChangeShapeType="1"/>
            <a:stCxn id="27736" idx="3"/>
            <a:endCxn id="27739" idx="0"/>
          </p:cNvCxnSpPr>
          <p:nvPr/>
        </p:nvCxnSpPr>
        <p:spPr bwMode="auto">
          <a:xfrm flipH="1">
            <a:off x="5384800" y="22431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5" name="AutoShape 138"/>
          <p:cNvCxnSpPr>
            <a:cxnSpLocks noChangeShapeType="1"/>
            <a:stCxn id="27738" idx="5"/>
            <a:endCxn id="27741" idx="1"/>
          </p:cNvCxnSpPr>
          <p:nvPr/>
        </p:nvCxnSpPr>
        <p:spPr bwMode="auto">
          <a:xfrm>
            <a:off x="6416675" y="29321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6" name="AutoShape 139"/>
          <p:cNvCxnSpPr>
            <a:cxnSpLocks noChangeShapeType="1"/>
            <a:stCxn id="27739" idx="6"/>
            <a:endCxn id="27741" idx="2"/>
          </p:cNvCxnSpPr>
          <p:nvPr/>
        </p:nvCxnSpPr>
        <p:spPr bwMode="auto">
          <a:xfrm flipV="1">
            <a:off x="5546725" y="32940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AutoShape 140"/>
          <p:cNvCxnSpPr>
            <a:cxnSpLocks noChangeShapeType="1"/>
            <a:stCxn id="27736" idx="6"/>
            <a:endCxn id="27760" idx="1"/>
          </p:cNvCxnSpPr>
          <p:nvPr/>
        </p:nvCxnSpPr>
        <p:spPr bwMode="auto">
          <a:xfrm>
            <a:off x="5851525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AutoShape 141"/>
          <p:cNvCxnSpPr>
            <a:cxnSpLocks noChangeShapeType="1"/>
            <a:stCxn id="27740" idx="1"/>
            <a:endCxn id="27737" idx="5"/>
          </p:cNvCxnSpPr>
          <p:nvPr/>
        </p:nvCxnSpPr>
        <p:spPr bwMode="auto">
          <a:xfrm flipH="1" flipV="1">
            <a:off x="7778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AutoShape 142"/>
          <p:cNvCxnSpPr>
            <a:cxnSpLocks noChangeShapeType="1"/>
            <a:stCxn id="27761" idx="7"/>
            <a:endCxn id="27740" idx="3"/>
          </p:cNvCxnSpPr>
          <p:nvPr/>
        </p:nvCxnSpPr>
        <p:spPr bwMode="auto">
          <a:xfrm flipV="1">
            <a:off x="7823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0" name="Text Box 143"/>
          <p:cNvSpPr txBox="1">
            <a:spLocks noChangeArrowheads="1"/>
          </p:cNvSpPr>
          <p:nvPr/>
        </p:nvSpPr>
        <p:spPr bwMode="auto">
          <a:xfrm>
            <a:off x="8004175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51" name="Text Box 144"/>
          <p:cNvSpPr txBox="1">
            <a:spLocks noChangeArrowheads="1"/>
          </p:cNvSpPr>
          <p:nvPr/>
        </p:nvSpPr>
        <p:spPr bwMode="auto">
          <a:xfrm>
            <a:off x="5164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52" name="Text Box 145"/>
          <p:cNvSpPr txBox="1">
            <a:spLocks noChangeArrowheads="1"/>
          </p:cNvSpPr>
          <p:nvPr/>
        </p:nvSpPr>
        <p:spPr bwMode="auto">
          <a:xfrm>
            <a:off x="7004050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7753" name="Text Box 146"/>
          <p:cNvSpPr txBox="1">
            <a:spLocks noChangeArrowheads="1"/>
          </p:cNvSpPr>
          <p:nvPr/>
        </p:nvSpPr>
        <p:spPr bwMode="auto">
          <a:xfrm>
            <a:off x="5751513" y="24034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54" name="Text Box 147"/>
          <p:cNvSpPr txBox="1">
            <a:spLocks noChangeArrowheads="1"/>
          </p:cNvSpPr>
          <p:nvPr/>
        </p:nvSpPr>
        <p:spPr bwMode="auto">
          <a:xfrm>
            <a:off x="6103938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55" name="Text Box 148"/>
          <p:cNvSpPr txBox="1">
            <a:spLocks noChangeArrowheads="1"/>
          </p:cNvSpPr>
          <p:nvPr/>
        </p:nvSpPr>
        <p:spPr bwMode="auto">
          <a:xfrm>
            <a:off x="8056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56" name="Text Box 149"/>
          <p:cNvSpPr txBox="1">
            <a:spLocks noChangeArrowheads="1"/>
          </p:cNvSpPr>
          <p:nvPr/>
        </p:nvSpPr>
        <p:spPr bwMode="auto">
          <a:xfrm>
            <a:off x="6242050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57" name="Text Box 150"/>
          <p:cNvSpPr txBox="1">
            <a:spLocks noChangeArrowheads="1"/>
          </p:cNvSpPr>
          <p:nvPr/>
        </p:nvSpPr>
        <p:spPr bwMode="auto">
          <a:xfrm>
            <a:off x="5868988" y="30130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58" name="AutoShape 151"/>
          <p:cNvCxnSpPr>
            <a:cxnSpLocks noChangeShapeType="1"/>
            <a:stCxn id="27761" idx="0"/>
            <a:endCxn id="27737" idx="4"/>
          </p:cNvCxnSpPr>
          <p:nvPr/>
        </p:nvCxnSpPr>
        <p:spPr bwMode="auto">
          <a:xfrm flipH="1" flipV="1">
            <a:off x="7670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9" name="Text Box 152"/>
          <p:cNvSpPr txBox="1">
            <a:spLocks noChangeArrowheads="1"/>
          </p:cNvSpPr>
          <p:nvPr/>
        </p:nvSpPr>
        <p:spPr bwMode="auto">
          <a:xfrm>
            <a:off x="7385050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60" name="Oval 153"/>
          <p:cNvSpPr>
            <a:spLocks noChangeArrowheads="1"/>
          </p:cNvSpPr>
          <p:nvPr/>
        </p:nvSpPr>
        <p:spPr bwMode="auto">
          <a:xfrm>
            <a:off x="6870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761" name="Oval 154"/>
          <p:cNvSpPr>
            <a:spLocks noChangeArrowheads="1"/>
          </p:cNvSpPr>
          <p:nvPr/>
        </p:nvSpPr>
        <p:spPr bwMode="auto">
          <a:xfrm>
            <a:off x="7562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762" name="AutoShape 155"/>
          <p:cNvCxnSpPr>
            <a:cxnSpLocks noChangeShapeType="1"/>
            <a:stCxn id="27760" idx="4"/>
            <a:endCxn id="27741" idx="0"/>
          </p:cNvCxnSpPr>
          <p:nvPr/>
        </p:nvCxnSpPr>
        <p:spPr bwMode="auto">
          <a:xfrm>
            <a:off x="7023100" y="25304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3" name="Text Box 156"/>
          <p:cNvSpPr txBox="1">
            <a:spLocks noChangeArrowheads="1"/>
          </p:cNvSpPr>
          <p:nvPr/>
        </p:nvSpPr>
        <p:spPr bwMode="auto">
          <a:xfrm>
            <a:off x="6472238" y="27082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64" name="AutoShape 157"/>
          <p:cNvCxnSpPr>
            <a:cxnSpLocks noChangeShapeType="1"/>
            <a:stCxn id="27760" idx="3"/>
            <a:endCxn id="27738" idx="7"/>
          </p:cNvCxnSpPr>
          <p:nvPr/>
        </p:nvCxnSpPr>
        <p:spPr bwMode="auto">
          <a:xfrm flipH="1">
            <a:off x="6416675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5" name="Text Box 158"/>
          <p:cNvSpPr txBox="1">
            <a:spLocks noChangeArrowheads="1"/>
          </p:cNvSpPr>
          <p:nvPr/>
        </p:nvSpPr>
        <p:spPr bwMode="auto">
          <a:xfrm>
            <a:off x="6403975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7766" name="Freeform 159"/>
          <p:cNvSpPr>
            <a:spLocks/>
          </p:cNvSpPr>
          <p:nvPr/>
        </p:nvSpPr>
        <p:spPr bwMode="auto">
          <a:xfrm>
            <a:off x="7469188" y="5000625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7" name="Freeform 160"/>
          <p:cNvSpPr>
            <a:spLocks/>
          </p:cNvSpPr>
          <p:nvPr/>
        </p:nvSpPr>
        <p:spPr bwMode="auto">
          <a:xfrm>
            <a:off x="7354888" y="41894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Freeform 161"/>
          <p:cNvSpPr>
            <a:spLocks/>
          </p:cNvSpPr>
          <p:nvPr/>
        </p:nvSpPr>
        <p:spPr bwMode="auto">
          <a:xfrm>
            <a:off x="6738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9" name="Freeform 163"/>
          <p:cNvSpPr>
            <a:spLocks/>
          </p:cNvSpPr>
          <p:nvPr/>
        </p:nvSpPr>
        <p:spPr bwMode="auto">
          <a:xfrm>
            <a:off x="6056313" y="52244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0" name="Freeform 164"/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1" name="Oval 165"/>
          <p:cNvSpPr>
            <a:spLocks noChangeArrowheads="1"/>
          </p:cNvSpPr>
          <p:nvPr/>
        </p:nvSpPr>
        <p:spPr bwMode="auto">
          <a:xfrm>
            <a:off x="5586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7772" name="Oval 166"/>
          <p:cNvSpPr>
            <a:spLocks noChangeArrowheads="1"/>
          </p:cNvSpPr>
          <p:nvPr/>
        </p:nvSpPr>
        <p:spPr bwMode="auto">
          <a:xfrm>
            <a:off x="7567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7773" name="Oval 167"/>
          <p:cNvSpPr>
            <a:spLocks noChangeArrowheads="1"/>
          </p:cNvSpPr>
          <p:nvPr/>
        </p:nvSpPr>
        <p:spPr bwMode="auto">
          <a:xfrm>
            <a:off x="6205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774" name="Oval 168"/>
          <p:cNvSpPr>
            <a:spLocks noChangeArrowheads="1"/>
          </p:cNvSpPr>
          <p:nvPr/>
        </p:nvSpPr>
        <p:spPr bwMode="auto">
          <a:xfrm>
            <a:off x="5281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7775" name="Oval 169"/>
          <p:cNvSpPr>
            <a:spLocks noChangeArrowheads="1"/>
          </p:cNvSpPr>
          <p:nvPr/>
        </p:nvSpPr>
        <p:spPr bwMode="auto">
          <a:xfrm>
            <a:off x="8253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7776" name="Oval 170"/>
          <p:cNvSpPr>
            <a:spLocks noChangeArrowheads="1"/>
          </p:cNvSpPr>
          <p:nvPr/>
        </p:nvSpPr>
        <p:spPr bwMode="auto">
          <a:xfrm>
            <a:off x="6926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7777" name="AutoShape 171"/>
          <p:cNvCxnSpPr>
            <a:cxnSpLocks noChangeShapeType="1"/>
            <a:stCxn id="27771" idx="5"/>
            <a:endCxn id="27773" idx="1"/>
          </p:cNvCxnSpPr>
          <p:nvPr/>
        </p:nvCxnSpPr>
        <p:spPr bwMode="auto">
          <a:xfrm>
            <a:off x="5846763" y="49085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8" name="AutoShape 172"/>
          <p:cNvCxnSpPr>
            <a:cxnSpLocks noChangeShapeType="1"/>
            <a:stCxn id="27773" idx="3"/>
            <a:endCxn id="27774" idx="7"/>
          </p:cNvCxnSpPr>
          <p:nvPr/>
        </p:nvCxnSpPr>
        <p:spPr bwMode="auto">
          <a:xfrm flipH="1">
            <a:off x="5541963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9" name="AutoShape 173"/>
          <p:cNvCxnSpPr>
            <a:cxnSpLocks noChangeShapeType="1"/>
            <a:stCxn id="27771" idx="3"/>
            <a:endCxn id="27774" idx="0"/>
          </p:cNvCxnSpPr>
          <p:nvPr/>
        </p:nvCxnSpPr>
        <p:spPr bwMode="auto">
          <a:xfrm flipH="1">
            <a:off x="5434013" y="49085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0" name="AutoShape 174"/>
          <p:cNvCxnSpPr>
            <a:cxnSpLocks noChangeShapeType="1"/>
            <a:stCxn id="27773" idx="5"/>
            <a:endCxn id="27776" idx="1"/>
          </p:cNvCxnSpPr>
          <p:nvPr/>
        </p:nvCxnSpPr>
        <p:spPr bwMode="auto">
          <a:xfrm>
            <a:off x="6465888" y="55975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1" name="AutoShape 175"/>
          <p:cNvCxnSpPr>
            <a:cxnSpLocks noChangeShapeType="1"/>
            <a:stCxn id="27774" idx="6"/>
            <a:endCxn id="27776" idx="2"/>
          </p:cNvCxnSpPr>
          <p:nvPr/>
        </p:nvCxnSpPr>
        <p:spPr bwMode="auto">
          <a:xfrm flipV="1">
            <a:off x="5595938" y="59594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2" name="AutoShape 176"/>
          <p:cNvCxnSpPr>
            <a:cxnSpLocks noChangeShapeType="1"/>
            <a:stCxn id="27771" idx="6"/>
            <a:endCxn id="27795" idx="1"/>
          </p:cNvCxnSpPr>
          <p:nvPr/>
        </p:nvCxnSpPr>
        <p:spPr bwMode="auto">
          <a:xfrm>
            <a:off x="5900738" y="47910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3" name="AutoShape 177"/>
          <p:cNvCxnSpPr>
            <a:cxnSpLocks noChangeShapeType="1"/>
            <a:stCxn id="27775" idx="1"/>
            <a:endCxn id="27772" idx="5"/>
          </p:cNvCxnSpPr>
          <p:nvPr/>
        </p:nvCxnSpPr>
        <p:spPr bwMode="auto">
          <a:xfrm flipH="1" flipV="1">
            <a:off x="7827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4" name="AutoShape 178"/>
          <p:cNvCxnSpPr>
            <a:cxnSpLocks noChangeShapeType="1"/>
            <a:stCxn id="27796" idx="7"/>
            <a:endCxn id="27775" idx="3"/>
          </p:cNvCxnSpPr>
          <p:nvPr/>
        </p:nvCxnSpPr>
        <p:spPr bwMode="auto">
          <a:xfrm flipV="1">
            <a:off x="7872413" y="54006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85" name="Text Box 179"/>
          <p:cNvSpPr txBox="1">
            <a:spLocks noChangeArrowheads="1"/>
          </p:cNvSpPr>
          <p:nvPr/>
        </p:nvSpPr>
        <p:spPr bwMode="auto">
          <a:xfrm>
            <a:off x="8053388" y="4673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7786" name="Text Box 180"/>
          <p:cNvSpPr txBox="1">
            <a:spLocks noChangeArrowheads="1"/>
          </p:cNvSpPr>
          <p:nvPr/>
        </p:nvSpPr>
        <p:spPr bwMode="auto">
          <a:xfrm>
            <a:off x="5213350" y="5156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87" name="Text Box 181"/>
          <p:cNvSpPr txBox="1">
            <a:spLocks noChangeArrowheads="1"/>
          </p:cNvSpPr>
          <p:nvPr/>
        </p:nvSpPr>
        <p:spPr bwMode="auto">
          <a:xfrm>
            <a:off x="7053263" y="5283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788" name="Text Box 182"/>
          <p:cNvSpPr txBox="1">
            <a:spLocks noChangeArrowheads="1"/>
          </p:cNvSpPr>
          <p:nvPr/>
        </p:nvSpPr>
        <p:spPr bwMode="auto">
          <a:xfrm>
            <a:off x="5800725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7789" name="Text Box 183"/>
          <p:cNvSpPr txBox="1">
            <a:spLocks noChangeArrowheads="1"/>
          </p:cNvSpPr>
          <p:nvPr/>
        </p:nvSpPr>
        <p:spPr bwMode="auto">
          <a:xfrm>
            <a:off x="6153150" y="6045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7790" name="Text Box 184"/>
          <p:cNvSpPr txBox="1">
            <a:spLocks noChangeArrowheads="1"/>
          </p:cNvSpPr>
          <p:nvPr/>
        </p:nvSpPr>
        <p:spPr bwMode="auto">
          <a:xfrm>
            <a:off x="8105775" y="5530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91" name="Text Box 185"/>
          <p:cNvSpPr txBox="1">
            <a:spLocks noChangeArrowheads="1"/>
          </p:cNvSpPr>
          <p:nvPr/>
        </p:nvSpPr>
        <p:spPr bwMode="auto">
          <a:xfrm>
            <a:off x="6291263" y="4521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7792" name="Text Box 186"/>
          <p:cNvSpPr txBox="1">
            <a:spLocks noChangeArrowheads="1"/>
          </p:cNvSpPr>
          <p:nvPr/>
        </p:nvSpPr>
        <p:spPr bwMode="auto">
          <a:xfrm>
            <a:off x="5918200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7793" name="AutoShape 187"/>
          <p:cNvCxnSpPr>
            <a:cxnSpLocks noChangeShapeType="1"/>
            <a:stCxn id="27796" idx="0"/>
            <a:endCxn id="27772" idx="4"/>
          </p:cNvCxnSpPr>
          <p:nvPr/>
        </p:nvCxnSpPr>
        <p:spPr bwMode="auto">
          <a:xfrm flipH="1" flipV="1">
            <a:off x="7720013" y="46831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4" name="Text Box 188"/>
          <p:cNvSpPr txBox="1">
            <a:spLocks noChangeArrowheads="1"/>
          </p:cNvSpPr>
          <p:nvPr/>
        </p:nvSpPr>
        <p:spPr bwMode="auto">
          <a:xfrm>
            <a:off x="7434263" y="4972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7795" name="Oval 189"/>
          <p:cNvSpPr>
            <a:spLocks noChangeArrowheads="1"/>
          </p:cNvSpPr>
          <p:nvPr/>
        </p:nvSpPr>
        <p:spPr bwMode="auto">
          <a:xfrm>
            <a:off x="6919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7796" name="Oval 190"/>
          <p:cNvSpPr>
            <a:spLocks noChangeArrowheads="1"/>
          </p:cNvSpPr>
          <p:nvPr/>
        </p:nvSpPr>
        <p:spPr bwMode="auto">
          <a:xfrm>
            <a:off x="7612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7797" name="AutoShape 191"/>
          <p:cNvCxnSpPr>
            <a:cxnSpLocks noChangeShapeType="1"/>
            <a:stCxn id="27795" idx="4"/>
            <a:endCxn id="27776" idx="0"/>
          </p:cNvCxnSpPr>
          <p:nvPr/>
        </p:nvCxnSpPr>
        <p:spPr bwMode="auto">
          <a:xfrm>
            <a:off x="7072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8" name="Text Box 192"/>
          <p:cNvSpPr txBox="1">
            <a:spLocks noChangeArrowheads="1"/>
          </p:cNvSpPr>
          <p:nvPr/>
        </p:nvSpPr>
        <p:spPr bwMode="auto">
          <a:xfrm>
            <a:off x="6521450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7799" name="AutoShape 193"/>
          <p:cNvCxnSpPr>
            <a:cxnSpLocks noChangeShapeType="1"/>
            <a:stCxn id="27795" idx="3"/>
            <a:endCxn id="27773" idx="7"/>
          </p:cNvCxnSpPr>
          <p:nvPr/>
        </p:nvCxnSpPr>
        <p:spPr bwMode="auto">
          <a:xfrm flipH="1">
            <a:off x="6465888" y="51514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00" name="Text Box 194"/>
          <p:cNvSpPr txBox="1">
            <a:spLocks noChangeArrowheads="1"/>
          </p:cNvSpPr>
          <p:nvPr/>
        </p:nvSpPr>
        <p:spPr bwMode="auto">
          <a:xfrm>
            <a:off x="6453188" y="49403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/>
          <a:p>
            <a:r>
              <a:rPr lang="en-US" sz="2000"/>
              <a:t>		four steps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/>
          <a:p>
            <a:r>
              <a:rPr lang="en-US" sz="2000"/>
              <a:t>two steps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13" name="Freeform 41"/>
          <p:cNvSpPr>
            <a:spLocks/>
          </p:cNvSpPr>
          <p:nvPr/>
        </p:nvSpPr>
        <p:spPr bwMode="auto">
          <a:xfrm>
            <a:off x="3008313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Freeform 42"/>
          <p:cNvSpPr>
            <a:spLocks/>
          </p:cNvSpPr>
          <p:nvPr/>
        </p:nvSpPr>
        <p:spPr bwMode="auto">
          <a:xfrm>
            <a:off x="2357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Freeform 44"/>
          <p:cNvSpPr>
            <a:spLocks/>
          </p:cNvSpPr>
          <p:nvPr/>
        </p:nvSpPr>
        <p:spPr bwMode="auto">
          <a:xfrm>
            <a:off x="728663" y="4343400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Oval 45"/>
          <p:cNvSpPr>
            <a:spLocks noChangeArrowheads="1"/>
          </p:cNvSpPr>
          <p:nvPr/>
        </p:nvSpPr>
        <p:spPr bwMode="auto">
          <a:xfrm>
            <a:off x="1204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17" name="Oval 46"/>
          <p:cNvSpPr>
            <a:spLocks noChangeArrowheads="1"/>
          </p:cNvSpPr>
          <p:nvPr/>
        </p:nvSpPr>
        <p:spPr bwMode="auto">
          <a:xfrm>
            <a:off x="3186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18" name="Oval 47"/>
          <p:cNvSpPr>
            <a:spLocks noChangeArrowheads="1"/>
          </p:cNvSpPr>
          <p:nvPr/>
        </p:nvSpPr>
        <p:spPr bwMode="auto">
          <a:xfrm>
            <a:off x="1824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19" name="Oval 48"/>
          <p:cNvSpPr>
            <a:spLocks noChangeArrowheads="1"/>
          </p:cNvSpPr>
          <p:nvPr/>
        </p:nvSpPr>
        <p:spPr bwMode="auto">
          <a:xfrm>
            <a:off x="900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20" name="Oval 49"/>
          <p:cNvSpPr>
            <a:spLocks noChangeArrowheads="1"/>
          </p:cNvSpPr>
          <p:nvPr/>
        </p:nvSpPr>
        <p:spPr bwMode="auto">
          <a:xfrm>
            <a:off x="3871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721" name="Oval 50"/>
          <p:cNvSpPr>
            <a:spLocks noChangeArrowheads="1"/>
          </p:cNvSpPr>
          <p:nvPr/>
        </p:nvSpPr>
        <p:spPr bwMode="auto">
          <a:xfrm>
            <a:off x="2544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722" name="AutoShape 51"/>
          <p:cNvCxnSpPr>
            <a:cxnSpLocks noChangeShapeType="1"/>
            <a:stCxn id="28716" idx="5"/>
            <a:endCxn id="28718" idx="1"/>
          </p:cNvCxnSpPr>
          <p:nvPr/>
        </p:nvCxnSpPr>
        <p:spPr bwMode="auto">
          <a:xfrm>
            <a:off x="1465263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3" name="AutoShape 52"/>
          <p:cNvCxnSpPr>
            <a:cxnSpLocks noChangeShapeType="1"/>
            <a:stCxn id="28718" idx="3"/>
            <a:endCxn id="28719" idx="7"/>
          </p:cNvCxnSpPr>
          <p:nvPr/>
        </p:nvCxnSpPr>
        <p:spPr bwMode="auto">
          <a:xfrm flipH="1">
            <a:off x="1160463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53"/>
          <p:cNvCxnSpPr>
            <a:cxnSpLocks noChangeShapeType="1"/>
            <a:stCxn id="28716" idx="3"/>
            <a:endCxn id="28719" idx="0"/>
          </p:cNvCxnSpPr>
          <p:nvPr/>
        </p:nvCxnSpPr>
        <p:spPr bwMode="auto">
          <a:xfrm flipH="1">
            <a:off x="1052513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54"/>
          <p:cNvCxnSpPr>
            <a:cxnSpLocks noChangeShapeType="1"/>
            <a:stCxn id="28718" idx="5"/>
            <a:endCxn id="28721" idx="1"/>
          </p:cNvCxnSpPr>
          <p:nvPr/>
        </p:nvCxnSpPr>
        <p:spPr bwMode="auto">
          <a:xfrm>
            <a:off x="2084388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55"/>
          <p:cNvCxnSpPr>
            <a:cxnSpLocks noChangeShapeType="1"/>
            <a:stCxn id="28719" idx="6"/>
            <a:endCxn id="28721" idx="2"/>
          </p:cNvCxnSpPr>
          <p:nvPr/>
        </p:nvCxnSpPr>
        <p:spPr bwMode="auto">
          <a:xfrm flipV="1">
            <a:off x="1214438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56"/>
          <p:cNvCxnSpPr>
            <a:cxnSpLocks noChangeShapeType="1"/>
            <a:stCxn id="28716" idx="6"/>
            <a:endCxn id="28740" idx="1"/>
          </p:cNvCxnSpPr>
          <p:nvPr/>
        </p:nvCxnSpPr>
        <p:spPr bwMode="auto">
          <a:xfrm>
            <a:off x="1519238" y="4727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57"/>
          <p:cNvCxnSpPr>
            <a:cxnSpLocks noChangeShapeType="1"/>
            <a:stCxn id="28720" idx="1"/>
            <a:endCxn id="28717" idx="5"/>
          </p:cNvCxnSpPr>
          <p:nvPr/>
        </p:nvCxnSpPr>
        <p:spPr bwMode="auto">
          <a:xfrm flipH="1" flipV="1">
            <a:off x="3446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58"/>
          <p:cNvCxnSpPr>
            <a:cxnSpLocks noChangeShapeType="1"/>
            <a:stCxn id="28741" idx="7"/>
            <a:endCxn id="28720" idx="3"/>
          </p:cNvCxnSpPr>
          <p:nvPr/>
        </p:nvCxnSpPr>
        <p:spPr bwMode="auto">
          <a:xfrm flipV="1">
            <a:off x="3490913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3671888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31" name="Text Box 60"/>
          <p:cNvSpPr txBox="1">
            <a:spLocks noChangeArrowheads="1"/>
          </p:cNvSpPr>
          <p:nvPr/>
        </p:nvSpPr>
        <p:spPr bwMode="auto">
          <a:xfrm>
            <a:off x="831850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32" name="Text Box 61"/>
          <p:cNvSpPr txBox="1">
            <a:spLocks noChangeArrowheads="1"/>
          </p:cNvSpPr>
          <p:nvPr/>
        </p:nvSpPr>
        <p:spPr bwMode="auto">
          <a:xfrm>
            <a:off x="2671763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1419225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1771650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35" name="Text Box 64"/>
          <p:cNvSpPr txBox="1">
            <a:spLocks noChangeArrowheads="1"/>
          </p:cNvSpPr>
          <p:nvPr/>
        </p:nvSpPr>
        <p:spPr bwMode="auto">
          <a:xfrm>
            <a:off x="3724275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36" name="Text Box 65"/>
          <p:cNvSpPr txBox="1">
            <a:spLocks noChangeArrowheads="1"/>
          </p:cNvSpPr>
          <p:nvPr/>
        </p:nvSpPr>
        <p:spPr bwMode="auto">
          <a:xfrm>
            <a:off x="1909763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1536700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38" name="AutoShape 67"/>
          <p:cNvCxnSpPr>
            <a:cxnSpLocks noChangeShapeType="1"/>
            <a:stCxn id="28741" idx="0"/>
            <a:endCxn id="28717" idx="4"/>
          </p:cNvCxnSpPr>
          <p:nvPr/>
        </p:nvCxnSpPr>
        <p:spPr bwMode="auto">
          <a:xfrm flipH="1" flipV="1">
            <a:off x="3338513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9" name="Text Box 68"/>
          <p:cNvSpPr txBox="1">
            <a:spLocks noChangeArrowheads="1"/>
          </p:cNvSpPr>
          <p:nvPr/>
        </p:nvSpPr>
        <p:spPr bwMode="auto">
          <a:xfrm>
            <a:off x="3052763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40" name="Oval 69"/>
          <p:cNvSpPr>
            <a:spLocks noChangeArrowheads="1"/>
          </p:cNvSpPr>
          <p:nvPr/>
        </p:nvSpPr>
        <p:spPr bwMode="auto">
          <a:xfrm>
            <a:off x="2538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41" name="Oval 70"/>
          <p:cNvSpPr>
            <a:spLocks noChangeArrowheads="1"/>
          </p:cNvSpPr>
          <p:nvPr/>
        </p:nvSpPr>
        <p:spPr bwMode="auto">
          <a:xfrm>
            <a:off x="3230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42" name="AutoShape 71"/>
          <p:cNvCxnSpPr>
            <a:cxnSpLocks noChangeShapeType="1"/>
            <a:stCxn id="28740" idx="4"/>
            <a:endCxn id="28721" idx="0"/>
          </p:cNvCxnSpPr>
          <p:nvPr/>
        </p:nvCxnSpPr>
        <p:spPr bwMode="auto">
          <a:xfrm>
            <a:off x="2690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3" name="Text Box 72"/>
          <p:cNvSpPr txBox="1">
            <a:spLocks noChangeArrowheads="1"/>
          </p:cNvSpPr>
          <p:nvPr/>
        </p:nvSpPr>
        <p:spPr bwMode="auto">
          <a:xfrm>
            <a:off x="2139950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44" name="AutoShape 73"/>
          <p:cNvCxnSpPr>
            <a:cxnSpLocks noChangeShapeType="1"/>
            <a:stCxn id="28740" idx="3"/>
            <a:endCxn id="28718" idx="7"/>
          </p:cNvCxnSpPr>
          <p:nvPr/>
        </p:nvCxnSpPr>
        <p:spPr bwMode="auto">
          <a:xfrm flipH="1">
            <a:off x="2084388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5" name="Text Box 74"/>
          <p:cNvSpPr txBox="1">
            <a:spLocks noChangeArrowheads="1"/>
          </p:cNvSpPr>
          <p:nvPr/>
        </p:nvSpPr>
        <p:spPr bwMode="auto">
          <a:xfrm>
            <a:off x="2071688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46" name="Freeform 75"/>
          <p:cNvSpPr>
            <a:spLocks/>
          </p:cNvSpPr>
          <p:nvPr/>
        </p:nvSpPr>
        <p:spPr bwMode="auto">
          <a:xfrm>
            <a:off x="7461250" y="1468438"/>
            <a:ext cx="1335088" cy="2078037"/>
          </a:xfrm>
          <a:custGeom>
            <a:avLst/>
            <a:gdLst>
              <a:gd name="T0" fmla="*/ 155575 w 841"/>
              <a:gd name="T1" fmla="*/ 1544637 h 1309"/>
              <a:gd name="T2" fmla="*/ 136525 w 841"/>
              <a:gd name="T3" fmla="*/ 1874837 h 1309"/>
              <a:gd name="T4" fmla="*/ 498475 w 841"/>
              <a:gd name="T5" fmla="*/ 1947862 h 1309"/>
              <a:gd name="T6" fmla="*/ 1327150 w 841"/>
              <a:gd name="T7" fmla="*/ 1096962 h 1309"/>
              <a:gd name="T8" fmla="*/ 546100 w 841"/>
              <a:gd name="T9" fmla="*/ 144462 h 1309"/>
              <a:gd name="T10" fmla="*/ 69850 w 841"/>
              <a:gd name="T11" fmla="*/ 230187 h 1309"/>
              <a:gd name="T12" fmla="*/ 127000 w 841"/>
              <a:gd name="T13" fmla="*/ 515937 h 1309"/>
              <a:gd name="T14" fmla="*/ 650875 w 841"/>
              <a:gd name="T15" fmla="*/ 1039812 h 1309"/>
              <a:gd name="T16" fmla="*/ 508000 w 841"/>
              <a:gd name="T17" fmla="*/ 1258887 h 1309"/>
              <a:gd name="T18" fmla="*/ 155575 w 841"/>
              <a:gd name="T19" fmla="*/ 154463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Freeform 76"/>
          <p:cNvSpPr>
            <a:spLocks/>
          </p:cNvSpPr>
          <p:nvPr/>
        </p:nvSpPr>
        <p:spPr bwMode="auto">
          <a:xfrm>
            <a:off x="6810375" y="1958975"/>
            <a:ext cx="684213" cy="1674813"/>
          </a:xfrm>
          <a:custGeom>
            <a:avLst/>
            <a:gdLst>
              <a:gd name="T0" fmla="*/ 53975 w 431"/>
              <a:gd name="T1" fmla="*/ 303213 h 1055"/>
              <a:gd name="T2" fmla="*/ 128588 w 431"/>
              <a:gd name="T3" fmla="*/ 836613 h 1055"/>
              <a:gd name="T4" fmla="*/ 128588 w 431"/>
              <a:gd name="T5" fmla="*/ 1455738 h 1055"/>
              <a:gd name="T6" fmla="*/ 547688 w 431"/>
              <a:gd name="T7" fmla="*/ 1474788 h 1055"/>
              <a:gd name="T8" fmla="*/ 654050 w 431"/>
              <a:gd name="T9" fmla="*/ 258763 h 1055"/>
              <a:gd name="T10" fmla="*/ 361950 w 431"/>
              <a:gd name="T11" fmla="*/ 7938 h 1055"/>
              <a:gd name="T12" fmla="*/ 53975 w 431"/>
              <a:gd name="T13" fmla="*/ 30321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Freeform 77"/>
          <p:cNvSpPr>
            <a:spLocks/>
          </p:cNvSpPr>
          <p:nvPr/>
        </p:nvSpPr>
        <p:spPr bwMode="auto">
          <a:xfrm>
            <a:off x="5181600" y="1697038"/>
            <a:ext cx="1508125" cy="1985962"/>
          </a:xfrm>
          <a:custGeom>
            <a:avLst/>
            <a:gdLst>
              <a:gd name="T0" fmla="*/ 30163 w 950"/>
              <a:gd name="T1" fmla="*/ 1585912 h 1251"/>
              <a:gd name="T2" fmla="*/ 153988 w 950"/>
              <a:gd name="T3" fmla="*/ 1928812 h 1251"/>
              <a:gd name="T4" fmla="*/ 496888 w 950"/>
              <a:gd name="T5" fmla="*/ 1909762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2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Oval 78"/>
          <p:cNvSpPr>
            <a:spLocks noChangeArrowheads="1"/>
          </p:cNvSpPr>
          <p:nvPr/>
        </p:nvSpPr>
        <p:spPr bwMode="auto">
          <a:xfrm>
            <a:off x="5657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50" name="Oval 79"/>
          <p:cNvSpPr>
            <a:spLocks noChangeArrowheads="1"/>
          </p:cNvSpPr>
          <p:nvPr/>
        </p:nvSpPr>
        <p:spPr bwMode="auto">
          <a:xfrm>
            <a:off x="7639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51" name="Oval 80"/>
          <p:cNvSpPr>
            <a:spLocks noChangeArrowheads="1"/>
          </p:cNvSpPr>
          <p:nvPr/>
        </p:nvSpPr>
        <p:spPr bwMode="auto">
          <a:xfrm>
            <a:off x="6276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52" name="Oval 81"/>
          <p:cNvSpPr>
            <a:spLocks noChangeArrowheads="1"/>
          </p:cNvSpPr>
          <p:nvPr/>
        </p:nvSpPr>
        <p:spPr bwMode="auto">
          <a:xfrm>
            <a:off x="5353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53" name="Oval 82"/>
          <p:cNvSpPr>
            <a:spLocks noChangeArrowheads="1"/>
          </p:cNvSpPr>
          <p:nvPr/>
        </p:nvSpPr>
        <p:spPr bwMode="auto">
          <a:xfrm>
            <a:off x="8324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754" name="Oval 83"/>
          <p:cNvSpPr>
            <a:spLocks noChangeArrowheads="1"/>
          </p:cNvSpPr>
          <p:nvPr/>
        </p:nvSpPr>
        <p:spPr bwMode="auto">
          <a:xfrm>
            <a:off x="6997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755" name="AutoShape 84"/>
          <p:cNvCxnSpPr>
            <a:cxnSpLocks noChangeShapeType="1"/>
            <a:stCxn id="28749" idx="5"/>
            <a:endCxn id="28751" idx="1"/>
          </p:cNvCxnSpPr>
          <p:nvPr/>
        </p:nvCxnSpPr>
        <p:spPr bwMode="auto">
          <a:xfrm>
            <a:off x="5918200" y="2198688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6" name="AutoShape 85"/>
          <p:cNvCxnSpPr>
            <a:cxnSpLocks noChangeShapeType="1"/>
            <a:stCxn id="28751" idx="3"/>
            <a:endCxn id="28752" idx="7"/>
          </p:cNvCxnSpPr>
          <p:nvPr/>
        </p:nvCxnSpPr>
        <p:spPr bwMode="auto">
          <a:xfrm flipH="1">
            <a:off x="5613400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7" name="AutoShape 86"/>
          <p:cNvCxnSpPr>
            <a:cxnSpLocks noChangeShapeType="1"/>
            <a:stCxn id="28749" idx="3"/>
            <a:endCxn id="28752" idx="0"/>
          </p:cNvCxnSpPr>
          <p:nvPr/>
        </p:nvCxnSpPr>
        <p:spPr bwMode="auto">
          <a:xfrm flipH="1">
            <a:off x="5505450" y="219868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8" name="AutoShape 87"/>
          <p:cNvCxnSpPr>
            <a:cxnSpLocks noChangeShapeType="1"/>
            <a:stCxn id="28751" idx="5"/>
            <a:endCxn id="28754" idx="1"/>
          </p:cNvCxnSpPr>
          <p:nvPr/>
        </p:nvCxnSpPr>
        <p:spPr bwMode="auto">
          <a:xfrm>
            <a:off x="6537325" y="288766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9" name="AutoShape 88"/>
          <p:cNvCxnSpPr>
            <a:cxnSpLocks noChangeShapeType="1"/>
            <a:stCxn id="28752" idx="6"/>
            <a:endCxn id="28754" idx="2"/>
          </p:cNvCxnSpPr>
          <p:nvPr/>
        </p:nvCxnSpPr>
        <p:spPr bwMode="auto">
          <a:xfrm flipV="1">
            <a:off x="5667375" y="324961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0" name="AutoShape 89"/>
          <p:cNvCxnSpPr>
            <a:cxnSpLocks noChangeShapeType="1"/>
            <a:stCxn id="28749" idx="6"/>
            <a:endCxn id="28773" idx="1"/>
          </p:cNvCxnSpPr>
          <p:nvPr/>
        </p:nvCxnSpPr>
        <p:spPr bwMode="auto">
          <a:xfrm>
            <a:off x="5972175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1" name="AutoShape 90"/>
          <p:cNvCxnSpPr>
            <a:cxnSpLocks noChangeShapeType="1"/>
            <a:stCxn id="28753" idx="1"/>
            <a:endCxn id="28750" idx="5"/>
          </p:cNvCxnSpPr>
          <p:nvPr/>
        </p:nvCxnSpPr>
        <p:spPr bwMode="auto">
          <a:xfrm flipH="1" flipV="1">
            <a:off x="7899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2" name="AutoShape 91"/>
          <p:cNvCxnSpPr>
            <a:cxnSpLocks noChangeShapeType="1"/>
            <a:stCxn id="28774" idx="7"/>
            <a:endCxn id="28753" idx="3"/>
          </p:cNvCxnSpPr>
          <p:nvPr/>
        </p:nvCxnSpPr>
        <p:spPr bwMode="auto">
          <a:xfrm flipV="1">
            <a:off x="7943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63" name="Text Box 92"/>
          <p:cNvSpPr txBox="1">
            <a:spLocks noChangeArrowheads="1"/>
          </p:cNvSpPr>
          <p:nvPr/>
        </p:nvSpPr>
        <p:spPr bwMode="auto">
          <a:xfrm>
            <a:off x="8124825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64" name="Text Box 93"/>
          <p:cNvSpPr txBox="1">
            <a:spLocks noChangeArrowheads="1"/>
          </p:cNvSpPr>
          <p:nvPr/>
        </p:nvSpPr>
        <p:spPr bwMode="auto">
          <a:xfrm>
            <a:off x="5284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65" name="Text Box 94"/>
          <p:cNvSpPr txBox="1">
            <a:spLocks noChangeArrowheads="1"/>
          </p:cNvSpPr>
          <p:nvPr/>
        </p:nvSpPr>
        <p:spPr bwMode="auto">
          <a:xfrm>
            <a:off x="7124700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66" name="Text Box 95"/>
          <p:cNvSpPr txBox="1">
            <a:spLocks noChangeArrowheads="1"/>
          </p:cNvSpPr>
          <p:nvPr/>
        </p:nvSpPr>
        <p:spPr bwMode="auto">
          <a:xfrm>
            <a:off x="5872163" y="23590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67" name="Text Box 96"/>
          <p:cNvSpPr txBox="1">
            <a:spLocks noChangeArrowheads="1"/>
          </p:cNvSpPr>
          <p:nvPr/>
        </p:nvSpPr>
        <p:spPr bwMode="auto">
          <a:xfrm>
            <a:off x="6224588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768" name="Text Box 97"/>
          <p:cNvSpPr txBox="1">
            <a:spLocks noChangeArrowheads="1"/>
          </p:cNvSpPr>
          <p:nvPr/>
        </p:nvSpPr>
        <p:spPr bwMode="auto">
          <a:xfrm>
            <a:off x="8177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69" name="Text Box 98"/>
          <p:cNvSpPr txBox="1">
            <a:spLocks noChangeArrowheads="1"/>
          </p:cNvSpPr>
          <p:nvPr/>
        </p:nvSpPr>
        <p:spPr bwMode="auto">
          <a:xfrm>
            <a:off x="6362700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8770" name="Text Box 99"/>
          <p:cNvSpPr txBox="1">
            <a:spLocks noChangeArrowheads="1"/>
          </p:cNvSpPr>
          <p:nvPr/>
        </p:nvSpPr>
        <p:spPr bwMode="auto">
          <a:xfrm>
            <a:off x="5989638" y="2968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771" name="AutoShape 100"/>
          <p:cNvCxnSpPr>
            <a:cxnSpLocks noChangeShapeType="1"/>
            <a:stCxn id="28774" idx="0"/>
            <a:endCxn id="28750" idx="4"/>
          </p:cNvCxnSpPr>
          <p:nvPr/>
        </p:nvCxnSpPr>
        <p:spPr bwMode="auto">
          <a:xfrm flipH="1" flipV="1">
            <a:off x="7791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2" name="Text Box 101"/>
          <p:cNvSpPr txBox="1">
            <a:spLocks noChangeArrowheads="1"/>
          </p:cNvSpPr>
          <p:nvPr/>
        </p:nvSpPr>
        <p:spPr bwMode="auto">
          <a:xfrm>
            <a:off x="7505700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773" name="Oval 102"/>
          <p:cNvSpPr>
            <a:spLocks noChangeArrowheads="1"/>
          </p:cNvSpPr>
          <p:nvPr/>
        </p:nvSpPr>
        <p:spPr bwMode="auto">
          <a:xfrm>
            <a:off x="6991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774" name="Oval 103"/>
          <p:cNvSpPr>
            <a:spLocks noChangeArrowheads="1"/>
          </p:cNvSpPr>
          <p:nvPr/>
        </p:nvSpPr>
        <p:spPr bwMode="auto">
          <a:xfrm>
            <a:off x="7683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775" name="AutoShape 104"/>
          <p:cNvCxnSpPr>
            <a:cxnSpLocks noChangeShapeType="1"/>
            <a:stCxn id="28773" idx="4"/>
            <a:endCxn id="28754" idx="0"/>
          </p:cNvCxnSpPr>
          <p:nvPr/>
        </p:nvCxnSpPr>
        <p:spPr bwMode="auto">
          <a:xfrm>
            <a:off x="7143750" y="2486025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6" name="Text Box 105"/>
          <p:cNvSpPr txBox="1">
            <a:spLocks noChangeArrowheads="1"/>
          </p:cNvSpPr>
          <p:nvPr/>
        </p:nvSpPr>
        <p:spPr bwMode="auto">
          <a:xfrm>
            <a:off x="6592888" y="2663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777" name="AutoShape 106"/>
          <p:cNvCxnSpPr>
            <a:cxnSpLocks noChangeShapeType="1"/>
            <a:stCxn id="28773" idx="3"/>
            <a:endCxn id="28751" idx="7"/>
          </p:cNvCxnSpPr>
          <p:nvPr/>
        </p:nvCxnSpPr>
        <p:spPr bwMode="auto">
          <a:xfrm flipH="1">
            <a:off x="6537325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8" name="Text Box 107"/>
          <p:cNvSpPr txBox="1">
            <a:spLocks noChangeArrowheads="1"/>
          </p:cNvSpPr>
          <p:nvPr/>
        </p:nvSpPr>
        <p:spPr bwMode="auto">
          <a:xfrm>
            <a:off x="6524625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8779" name="Freeform 108"/>
          <p:cNvSpPr>
            <a:spLocks/>
          </p:cNvSpPr>
          <p:nvPr/>
        </p:nvSpPr>
        <p:spPr bwMode="auto">
          <a:xfrm>
            <a:off x="7494588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0"/>
          <p:cNvSpPr>
            <a:spLocks/>
          </p:cNvSpPr>
          <p:nvPr/>
        </p:nvSpPr>
        <p:spPr bwMode="auto">
          <a:xfrm>
            <a:off x="5214938" y="4346575"/>
            <a:ext cx="2306637" cy="2012950"/>
          </a:xfrm>
          <a:custGeom>
            <a:avLst/>
            <a:gdLst>
              <a:gd name="T0" fmla="*/ 30162 w 1453"/>
              <a:gd name="T1" fmla="*/ 1582738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8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Oval 111"/>
          <p:cNvSpPr>
            <a:spLocks noChangeArrowheads="1"/>
          </p:cNvSpPr>
          <p:nvPr/>
        </p:nvSpPr>
        <p:spPr bwMode="auto">
          <a:xfrm>
            <a:off x="5691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8782" name="Oval 112"/>
          <p:cNvSpPr>
            <a:spLocks noChangeArrowheads="1"/>
          </p:cNvSpPr>
          <p:nvPr/>
        </p:nvSpPr>
        <p:spPr bwMode="auto">
          <a:xfrm>
            <a:off x="7672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28783" name="Oval 113"/>
          <p:cNvSpPr>
            <a:spLocks noChangeArrowheads="1"/>
          </p:cNvSpPr>
          <p:nvPr/>
        </p:nvSpPr>
        <p:spPr bwMode="auto">
          <a:xfrm>
            <a:off x="6310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8784" name="Oval 114"/>
          <p:cNvSpPr>
            <a:spLocks noChangeArrowheads="1"/>
          </p:cNvSpPr>
          <p:nvPr/>
        </p:nvSpPr>
        <p:spPr bwMode="auto">
          <a:xfrm>
            <a:off x="5386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8785" name="Oval 115"/>
          <p:cNvSpPr>
            <a:spLocks noChangeArrowheads="1"/>
          </p:cNvSpPr>
          <p:nvPr/>
        </p:nvSpPr>
        <p:spPr bwMode="auto">
          <a:xfrm>
            <a:off x="8358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8786" name="Oval 116"/>
          <p:cNvSpPr>
            <a:spLocks noChangeArrowheads="1"/>
          </p:cNvSpPr>
          <p:nvPr/>
        </p:nvSpPr>
        <p:spPr bwMode="auto">
          <a:xfrm>
            <a:off x="7031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8787" name="AutoShape 117"/>
          <p:cNvCxnSpPr>
            <a:cxnSpLocks noChangeShapeType="1"/>
            <a:stCxn id="28781" idx="5"/>
            <a:endCxn id="28783" idx="1"/>
          </p:cNvCxnSpPr>
          <p:nvPr/>
        </p:nvCxnSpPr>
        <p:spPr bwMode="auto">
          <a:xfrm>
            <a:off x="5951538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AutoShape 118"/>
          <p:cNvCxnSpPr>
            <a:cxnSpLocks noChangeShapeType="1"/>
            <a:stCxn id="28783" idx="3"/>
            <a:endCxn id="28784" idx="7"/>
          </p:cNvCxnSpPr>
          <p:nvPr/>
        </p:nvCxnSpPr>
        <p:spPr bwMode="auto">
          <a:xfrm flipH="1">
            <a:off x="5646738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AutoShape 119"/>
          <p:cNvCxnSpPr>
            <a:cxnSpLocks noChangeShapeType="1"/>
            <a:stCxn id="28781" idx="3"/>
            <a:endCxn id="28784" idx="0"/>
          </p:cNvCxnSpPr>
          <p:nvPr/>
        </p:nvCxnSpPr>
        <p:spPr bwMode="auto">
          <a:xfrm flipH="1">
            <a:off x="5538788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AutoShape 120"/>
          <p:cNvCxnSpPr>
            <a:cxnSpLocks noChangeShapeType="1"/>
            <a:stCxn id="28783" idx="5"/>
            <a:endCxn id="28786" idx="1"/>
          </p:cNvCxnSpPr>
          <p:nvPr/>
        </p:nvCxnSpPr>
        <p:spPr bwMode="auto">
          <a:xfrm>
            <a:off x="6570663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AutoShape 121"/>
          <p:cNvCxnSpPr>
            <a:cxnSpLocks noChangeShapeType="1"/>
            <a:stCxn id="28784" idx="6"/>
            <a:endCxn id="28786" idx="2"/>
          </p:cNvCxnSpPr>
          <p:nvPr/>
        </p:nvCxnSpPr>
        <p:spPr bwMode="auto">
          <a:xfrm flipV="1">
            <a:off x="5700713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AutoShape 122"/>
          <p:cNvCxnSpPr>
            <a:cxnSpLocks noChangeShapeType="1"/>
            <a:stCxn id="28781" idx="6"/>
            <a:endCxn id="28805" idx="1"/>
          </p:cNvCxnSpPr>
          <p:nvPr/>
        </p:nvCxnSpPr>
        <p:spPr bwMode="auto">
          <a:xfrm>
            <a:off x="6005513" y="4727575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AutoShape 123"/>
          <p:cNvCxnSpPr>
            <a:cxnSpLocks noChangeShapeType="1"/>
            <a:stCxn id="28785" idx="1"/>
            <a:endCxn id="28782" idx="5"/>
          </p:cNvCxnSpPr>
          <p:nvPr/>
        </p:nvCxnSpPr>
        <p:spPr bwMode="auto">
          <a:xfrm flipH="1" flipV="1">
            <a:off x="7932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AutoShape 124"/>
          <p:cNvCxnSpPr>
            <a:cxnSpLocks noChangeShapeType="1"/>
            <a:stCxn id="28806" idx="7"/>
            <a:endCxn id="28785" idx="3"/>
          </p:cNvCxnSpPr>
          <p:nvPr/>
        </p:nvCxnSpPr>
        <p:spPr bwMode="auto">
          <a:xfrm flipV="1">
            <a:off x="7977188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5" name="Text Box 125"/>
          <p:cNvSpPr txBox="1">
            <a:spLocks noChangeArrowheads="1"/>
          </p:cNvSpPr>
          <p:nvPr/>
        </p:nvSpPr>
        <p:spPr bwMode="auto">
          <a:xfrm>
            <a:off x="8158163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96" name="Text Box 126"/>
          <p:cNvSpPr txBox="1">
            <a:spLocks noChangeArrowheads="1"/>
          </p:cNvSpPr>
          <p:nvPr/>
        </p:nvSpPr>
        <p:spPr bwMode="auto">
          <a:xfrm>
            <a:off x="5318125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97" name="Text Box 127"/>
          <p:cNvSpPr txBox="1">
            <a:spLocks noChangeArrowheads="1"/>
          </p:cNvSpPr>
          <p:nvPr/>
        </p:nvSpPr>
        <p:spPr bwMode="auto">
          <a:xfrm>
            <a:off x="7158038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98" name="Text Box 128"/>
          <p:cNvSpPr txBox="1">
            <a:spLocks noChangeArrowheads="1"/>
          </p:cNvSpPr>
          <p:nvPr/>
        </p:nvSpPr>
        <p:spPr bwMode="auto">
          <a:xfrm>
            <a:off x="5905500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99" name="Text Box 129"/>
          <p:cNvSpPr txBox="1">
            <a:spLocks noChangeArrowheads="1"/>
          </p:cNvSpPr>
          <p:nvPr/>
        </p:nvSpPr>
        <p:spPr bwMode="auto">
          <a:xfrm>
            <a:off x="6257925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</a:t>
            </a:r>
          </a:p>
        </p:txBody>
      </p:sp>
      <p:sp>
        <p:nvSpPr>
          <p:cNvPr id="28800" name="Text Box 130"/>
          <p:cNvSpPr txBox="1">
            <a:spLocks noChangeArrowheads="1"/>
          </p:cNvSpPr>
          <p:nvPr/>
        </p:nvSpPr>
        <p:spPr bwMode="auto">
          <a:xfrm>
            <a:off x="8210550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801" name="Text Box 131"/>
          <p:cNvSpPr txBox="1">
            <a:spLocks noChangeArrowheads="1"/>
          </p:cNvSpPr>
          <p:nvPr/>
        </p:nvSpPr>
        <p:spPr bwMode="auto">
          <a:xfrm>
            <a:off x="6396038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8802" name="Text Box 132"/>
          <p:cNvSpPr txBox="1">
            <a:spLocks noChangeArrowheads="1"/>
          </p:cNvSpPr>
          <p:nvPr/>
        </p:nvSpPr>
        <p:spPr bwMode="auto">
          <a:xfrm>
            <a:off x="6022975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cxnSp>
        <p:nvCxnSpPr>
          <p:cNvPr id="28803" name="AutoShape 133"/>
          <p:cNvCxnSpPr>
            <a:cxnSpLocks noChangeShapeType="1"/>
            <a:stCxn id="28806" idx="0"/>
            <a:endCxn id="28782" idx="4"/>
          </p:cNvCxnSpPr>
          <p:nvPr/>
        </p:nvCxnSpPr>
        <p:spPr bwMode="auto">
          <a:xfrm flipH="1" flipV="1">
            <a:off x="7824788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4" name="Text Box 134"/>
          <p:cNvSpPr txBox="1">
            <a:spLocks noChangeArrowheads="1"/>
          </p:cNvSpPr>
          <p:nvPr/>
        </p:nvSpPr>
        <p:spPr bwMode="auto">
          <a:xfrm>
            <a:off x="7539038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28805" name="Oval 135"/>
          <p:cNvSpPr>
            <a:spLocks noChangeArrowheads="1"/>
          </p:cNvSpPr>
          <p:nvPr/>
        </p:nvSpPr>
        <p:spPr bwMode="auto">
          <a:xfrm>
            <a:off x="7024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sp>
        <p:nvSpPr>
          <p:cNvPr id="28806" name="Oval 136"/>
          <p:cNvSpPr>
            <a:spLocks noChangeArrowheads="1"/>
          </p:cNvSpPr>
          <p:nvPr/>
        </p:nvSpPr>
        <p:spPr bwMode="auto">
          <a:xfrm>
            <a:off x="7716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28807" name="AutoShape 137"/>
          <p:cNvCxnSpPr>
            <a:cxnSpLocks noChangeShapeType="1"/>
            <a:stCxn id="28805" idx="4"/>
            <a:endCxn id="28786" idx="0"/>
          </p:cNvCxnSpPr>
          <p:nvPr/>
        </p:nvCxnSpPr>
        <p:spPr bwMode="auto">
          <a:xfrm>
            <a:off x="7177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8" name="Text Box 138"/>
          <p:cNvSpPr txBox="1">
            <a:spLocks noChangeArrowheads="1"/>
          </p:cNvSpPr>
          <p:nvPr/>
        </p:nvSpPr>
        <p:spPr bwMode="auto">
          <a:xfrm>
            <a:off x="6626225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28809" name="AutoShape 139"/>
          <p:cNvCxnSpPr>
            <a:cxnSpLocks noChangeShapeType="1"/>
            <a:stCxn id="28805" idx="3"/>
            <a:endCxn id="28783" idx="7"/>
          </p:cNvCxnSpPr>
          <p:nvPr/>
        </p:nvCxnSpPr>
        <p:spPr bwMode="auto">
          <a:xfrm flipH="1">
            <a:off x="6570663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10" name="Text Box 140"/>
          <p:cNvSpPr txBox="1">
            <a:spLocks noChangeArrowheads="1"/>
          </p:cNvSpPr>
          <p:nvPr/>
        </p:nvSpPr>
        <p:spPr bwMode="auto">
          <a:xfrm>
            <a:off x="6557963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Data Structure for Kruskal’s Algorithm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The algorithm maintains a forest of 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priority queue extracts the edges by increasing weight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An edge is accepted it if connects distinct 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We need a data structure that maintains a 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partition</a:t>
            </a:r>
            <a:r>
              <a:rPr lang="en-US" altLang="en-US" sz="2800" dirty="0" smtClean="0">
                <a:ea typeface="+mn-ea"/>
                <a:cs typeface="+mn-cs"/>
              </a:rPr>
              <a:t>, i.e., a collection of disjoint sets, with operations: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err="1" smtClean="0">
                <a:solidFill>
                  <a:srgbClr val="C52D2D"/>
                </a:solidFill>
              </a:rPr>
              <a:t>makeSet</a:t>
            </a:r>
            <a:r>
              <a:rPr lang="en-US" altLang="en-US" sz="2400" dirty="0" smtClean="0"/>
              <a:t>(u): create a set consisting of u</a:t>
            </a:r>
            <a:endParaRPr lang="en-US" altLang="en-US" sz="2400" dirty="0" smtClean="0">
              <a:solidFill>
                <a:srgbClr val="C52D2D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rgbClr val="C52D2D"/>
                </a:solidFill>
              </a:rPr>
              <a:t>find</a:t>
            </a:r>
            <a:r>
              <a:rPr lang="en-US" altLang="en-US" sz="2400" dirty="0" smtClean="0"/>
              <a:t>(u): return the set storing u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rgbClr val="C52D2D"/>
                </a:solidFill>
              </a:rPr>
              <a:t>union</a:t>
            </a:r>
            <a:r>
              <a:rPr lang="en-US" altLang="en-US" sz="2400" dirty="0" smtClean="0"/>
              <a:t>(A, B): replace sets A and B with their union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7B1CF3-FC99-E047-AF3B-A1936721B2D7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16EE28D-AE5D-594C-AE84-832F72604D4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05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List-based Partition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6200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Each set is stored in a sequence</a:t>
            </a:r>
          </a:p>
          <a:p>
            <a:pPr eaLnBrk="1" hangingPunct="1"/>
            <a:r>
              <a:rPr lang="en-US" sz="2400">
                <a:latin typeface="Tahoma" charset="0"/>
              </a:rPr>
              <a:t>Each element has a reference back to the set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operation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 find</a:t>
            </a:r>
            <a:r>
              <a:rPr lang="en-US" sz="2000">
                <a:latin typeface="Tahoma" charset="0"/>
              </a:rPr>
              <a:t>(u) takes O(1) time, and returns the set of which u is a member.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 operation 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union</a:t>
            </a:r>
            <a:r>
              <a:rPr lang="en-US" sz="2000">
                <a:latin typeface="Tahoma" charset="0"/>
              </a:rPr>
              <a:t>(A,B), we move the elements of the smaller set to the sequence of the larger set and update their references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time for operation </a:t>
            </a:r>
            <a:r>
              <a:rPr lang="en-US" sz="2000">
                <a:solidFill>
                  <a:srgbClr val="C52D2D"/>
                </a:solidFill>
                <a:latin typeface="Tahoma" charset="0"/>
              </a:rPr>
              <a:t>union</a:t>
            </a:r>
            <a:r>
              <a:rPr lang="en-US" sz="2000">
                <a:latin typeface="Tahoma" charset="0"/>
              </a:rPr>
              <a:t>(A,B) is min(|A|, |B|)</a:t>
            </a:r>
          </a:p>
          <a:p>
            <a:pPr eaLnBrk="1" hangingPunct="1"/>
            <a:r>
              <a:rPr lang="en-US" sz="2400">
                <a:latin typeface="Tahoma" charset="0"/>
              </a:rPr>
              <a:t>Whenever an element is processed, it goes into a set of size at least double, hence each element is processed at most log n times</a:t>
            </a:r>
            <a:endParaRPr lang="en-US" sz="2800">
              <a:latin typeface="Tahoma" charset="0"/>
            </a:endParaRPr>
          </a:p>
        </p:txBody>
      </p:sp>
      <p:pic>
        <p:nvPicPr>
          <p:cNvPr id="2416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09600"/>
            <a:ext cx="2971800" cy="1255713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Partition-Based Implementation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Partition-based version of 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Running time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 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+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Priority Queue operations: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Union-Find operations: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>
              <a:latin typeface="Tahoma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EF2CF9-4A92-3A4A-986D-C403E5F76636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7DE57B-B989-594A-B899-4D2B8C8FCCFD}" type="slidenum">
              <a:rPr lang="en-US" sz="1400"/>
              <a:pPr eaLnBrk="1" hangingPunct="1"/>
              <a:t>17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114"/>
          <a:stretch/>
        </p:blipFill>
        <p:spPr>
          <a:xfrm>
            <a:off x="760089" y="1676400"/>
            <a:ext cx="7826054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Implementation, 2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Spanning Trees</a:t>
            </a:r>
            <a:endParaRPr 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7DE57B-B989-594A-B899-4D2B8C8FCCFD}" type="slidenum">
              <a:rPr lang="en-US" sz="1400"/>
              <a:pPr eaLnBrk="1" hangingPunct="1"/>
              <a:t>18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0522"/>
          <a:stretch/>
        </p:blipFill>
        <p:spPr>
          <a:xfrm>
            <a:off x="723090" y="1676400"/>
            <a:ext cx="774505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1E6787-54F3-504B-B166-639D9C1EDC7D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Baruvka</a:t>
            </a:r>
            <a:r>
              <a:rPr lang="ja-JP" altLang="en-US" sz="4000">
                <a:latin typeface="Tahoma" charset="0"/>
              </a:rPr>
              <a:t>’</a:t>
            </a:r>
            <a:r>
              <a:rPr lang="en-US" altLang="ja-JP" sz="4000">
                <a:latin typeface="Tahoma" charset="0"/>
              </a:rPr>
              <a:t>s Algorithm (Exercise)</a:t>
            </a:r>
            <a:endParaRPr lang="en-US" sz="400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96200" cy="1981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Like Kruskal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Algorithm, Baruvka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grows many clusters at once and maintains a forest </a:t>
            </a:r>
            <a:r>
              <a:rPr lang="en-US" altLang="ja-JP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Each iteration of the while loop halves the number of connected components in forest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running time is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O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log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n</a:t>
            </a:r>
            <a:r>
              <a:rPr lang="en-US" sz="20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)</a:t>
            </a:r>
            <a:endParaRPr lang="en-US" sz="2000">
              <a:latin typeface="Tahoma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38200" y="3581400"/>
            <a:ext cx="7696200" cy="2308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BaruvkaMST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sz="1800">
                <a:latin typeface="Times New Roman" charset="0"/>
                <a:sym typeface="Symbol" charset="0"/>
              </a:rPr>
              <a:t>{just the vertices of </a:t>
            </a:r>
            <a:r>
              <a:rPr lang="en-US" sz="1800" b="1" i="1">
                <a:latin typeface="Times New Roman" charset="0"/>
                <a:sym typeface="Symbol" charset="0"/>
              </a:rPr>
              <a:t>G</a:t>
            </a:r>
            <a:r>
              <a:rPr lang="en-US" sz="1800">
                <a:latin typeface="Times New Roman" charset="0"/>
                <a:sym typeface="Symbol" charset="0"/>
              </a:rPr>
              <a:t>}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while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has fewer than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180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edges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  <a:endParaRPr lang="en-US" sz="18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connected component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Let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be the smallest-weight edge from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C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another component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is not already in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			Add edge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to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863F-8C40-D748-B365-29FD756B6B6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Minimum Spanning Trees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4086225" cy="4724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Spanning subgraph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Subgraph of a graph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containing all the vertices of </a:t>
            </a:r>
            <a:r>
              <a:rPr lang="en-US" sz="1800" b="1" i="1">
                <a:latin typeface="Times New Roman" charset="0"/>
              </a:rPr>
              <a:t>G</a:t>
            </a:r>
            <a:endParaRPr lang="en-US" sz="1800">
              <a:solidFill>
                <a:schemeClr val="tx2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Spanning 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Spanning subgraph that is itself a (free) tree</a:t>
            </a:r>
          </a:p>
          <a:p>
            <a:pPr eaLnBrk="1" hangingPunct="1">
              <a:buFont typeface="Wingdings" charset="0"/>
              <a:buNone/>
            </a:pPr>
            <a:r>
              <a:rPr lang="en-US" sz="2000">
                <a:latin typeface="Tahoma" charset="0"/>
              </a:rPr>
              <a:t>Minimum spanning tree (MST)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Spanning tree of a weighted graph with minimum total edge weight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Communications networks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Transportation networks</a:t>
            </a:r>
          </a:p>
          <a:p>
            <a:pPr lvl="1" eaLnBrk="1" hangingPunct="1"/>
            <a:endParaRPr lang="en-US" sz="1800">
              <a:latin typeface="Tahoma" charset="0"/>
            </a:endParaRP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18444" name="AutoShape 106"/>
          <p:cNvCxnSpPr>
            <a:cxnSpLocks noChangeShapeType="1"/>
            <a:stCxn id="18441" idx="7"/>
            <a:endCxn id="18437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8"/>
          <p:cNvCxnSpPr>
            <a:cxnSpLocks noChangeShapeType="1"/>
            <a:stCxn id="18440" idx="6"/>
            <a:endCxn id="18443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9"/>
          <p:cNvCxnSpPr>
            <a:cxnSpLocks noChangeShapeType="1"/>
            <a:stCxn id="18443" idx="0"/>
            <a:endCxn id="18438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10"/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4"/>
          <p:cNvCxnSpPr>
            <a:cxnSpLocks noChangeShapeType="1"/>
            <a:stCxn id="18439" idx="1"/>
            <a:endCxn id="18440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5"/>
          <p:cNvCxnSpPr>
            <a:cxnSpLocks noChangeShapeType="1"/>
            <a:stCxn id="18442" idx="7"/>
            <a:endCxn id="18440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6"/>
          <p:cNvCxnSpPr>
            <a:cxnSpLocks noChangeShapeType="1"/>
            <a:stCxn id="18441" idx="5"/>
            <a:endCxn id="18440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Text Box 127"/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18455" name="Text Box 130"/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56" name="Text Box 131"/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18457" name="Text Box 132"/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18458" name="Text Box 133"/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59" name="Text Box 134"/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0" name="Text Box 135"/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61" name="Text Box 136"/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18462" name="Text Box 137"/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63" name="Text Box 138"/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Example of Baruvka</a:t>
            </a:r>
            <a:r>
              <a:rPr lang="ja-JP" altLang="en-US" sz="4000">
                <a:latin typeface="Tahoma" charset="0"/>
                <a:cs typeface="+mj-cs"/>
              </a:rPr>
              <a:t>’</a:t>
            </a:r>
            <a:r>
              <a:rPr lang="en-US" sz="4000">
                <a:latin typeface="Tahoma" charset="0"/>
                <a:cs typeface="+mj-cs"/>
              </a:rPr>
              <a:t>s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Algorithm (animated)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Minimum Spanning Trees</a:t>
            </a:r>
            <a:endParaRPr lang="en-US" sz="1400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47B140-F458-654E-BAE1-294294904A64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1447800" y="1828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3124200" y="2590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1828800" y="2438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1752600" y="40386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7526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3581400" y="3429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2667000" y="3124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2209800" y="3581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cxnSp>
        <p:nvCxnSpPr>
          <p:cNvPr id="33806" name="AutoShape 13"/>
          <p:cNvCxnSpPr>
            <a:cxnSpLocks noChangeShapeType="1"/>
            <a:stCxn id="144388" idx="7"/>
            <a:endCxn id="144387" idx="3"/>
          </p:cNvCxnSpPr>
          <p:nvPr/>
        </p:nvCxnSpPr>
        <p:spPr bwMode="auto">
          <a:xfrm flipV="1">
            <a:off x="1273175" y="1958975"/>
            <a:ext cx="1968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4"/>
          <p:cNvCxnSpPr>
            <a:cxnSpLocks noChangeShapeType="1"/>
            <a:stCxn id="144391" idx="1"/>
            <a:endCxn id="144387" idx="5"/>
          </p:cNvCxnSpPr>
          <p:nvPr/>
        </p:nvCxnSpPr>
        <p:spPr bwMode="auto">
          <a:xfrm flipH="1" flipV="1">
            <a:off x="1577975" y="1958975"/>
            <a:ext cx="273050" cy="501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5"/>
          <p:cNvCxnSpPr>
            <a:cxnSpLocks noChangeShapeType="1"/>
            <a:stCxn id="144391" idx="2"/>
            <a:endCxn id="144388" idx="5"/>
          </p:cNvCxnSpPr>
          <p:nvPr/>
        </p:nvCxnSpPr>
        <p:spPr bwMode="auto">
          <a:xfrm flipH="1" flipV="1">
            <a:off x="1273175" y="2416175"/>
            <a:ext cx="555625" cy="98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6"/>
          <p:cNvCxnSpPr>
            <a:cxnSpLocks noChangeShapeType="1"/>
            <a:stCxn id="144393" idx="0"/>
            <a:endCxn id="144391" idx="4"/>
          </p:cNvCxnSpPr>
          <p:nvPr/>
        </p:nvCxnSpPr>
        <p:spPr bwMode="auto">
          <a:xfrm rot="5400000" flipH="1" flipV="1">
            <a:off x="1600200" y="2819400"/>
            <a:ext cx="53340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7"/>
          <p:cNvCxnSpPr>
            <a:cxnSpLocks noChangeShapeType="1"/>
            <a:stCxn id="144389" idx="1"/>
            <a:endCxn id="144388" idx="3"/>
          </p:cNvCxnSpPr>
          <p:nvPr/>
        </p:nvCxnSpPr>
        <p:spPr bwMode="auto">
          <a:xfrm rot="16200000" flipV="1">
            <a:off x="800100" y="2781300"/>
            <a:ext cx="10350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8"/>
          <p:cNvCxnSpPr>
            <a:cxnSpLocks noChangeShapeType="1"/>
            <a:stCxn id="144389" idx="7"/>
            <a:endCxn id="144393" idx="3"/>
          </p:cNvCxnSpPr>
          <p:nvPr/>
        </p:nvCxnSpPr>
        <p:spPr bwMode="auto">
          <a:xfrm flipV="1">
            <a:off x="1577975" y="3254375"/>
            <a:ext cx="196850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9"/>
          <p:cNvCxnSpPr>
            <a:cxnSpLocks noChangeShapeType="1"/>
            <a:stCxn id="144392" idx="7"/>
            <a:endCxn id="144396" idx="3"/>
          </p:cNvCxnSpPr>
          <p:nvPr/>
        </p:nvCxnSpPr>
        <p:spPr bwMode="auto">
          <a:xfrm flipV="1">
            <a:off x="1882775" y="37115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0"/>
          <p:cNvCxnSpPr>
            <a:cxnSpLocks noChangeShapeType="1"/>
            <a:stCxn id="144392" idx="1"/>
            <a:endCxn id="144389" idx="4"/>
          </p:cNvCxnSpPr>
          <p:nvPr/>
        </p:nvCxnSpPr>
        <p:spPr bwMode="auto">
          <a:xfrm flipH="1" flipV="1">
            <a:off x="1524000" y="3581400"/>
            <a:ext cx="2508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/>
          <p:cNvCxnSpPr>
            <a:cxnSpLocks noChangeShapeType="1"/>
            <a:stCxn id="144396" idx="1"/>
            <a:endCxn id="144393" idx="5"/>
          </p:cNvCxnSpPr>
          <p:nvPr/>
        </p:nvCxnSpPr>
        <p:spPr bwMode="auto">
          <a:xfrm flipH="1" flipV="1">
            <a:off x="18827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2"/>
          <p:cNvCxnSpPr>
            <a:cxnSpLocks noChangeShapeType="1"/>
            <a:stCxn id="144426" idx="0"/>
            <a:endCxn id="144390" idx="3"/>
          </p:cNvCxnSpPr>
          <p:nvPr/>
        </p:nvCxnSpPr>
        <p:spPr bwMode="auto">
          <a:xfrm rot="5400000" flipH="1" flipV="1">
            <a:off x="2752725" y="2730500"/>
            <a:ext cx="403225" cy="38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3"/>
          <p:cNvCxnSpPr>
            <a:cxnSpLocks noChangeShapeType="1"/>
            <a:stCxn id="144394" idx="0"/>
            <a:endCxn id="144390" idx="5"/>
          </p:cNvCxnSpPr>
          <p:nvPr/>
        </p:nvCxnSpPr>
        <p:spPr bwMode="auto">
          <a:xfrm flipH="1" flipV="1">
            <a:off x="3254375" y="2720975"/>
            <a:ext cx="403225" cy="708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4"/>
          <p:cNvCxnSpPr>
            <a:cxnSpLocks noChangeShapeType="1"/>
            <a:stCxn id="144394" idx="2"/>
            <a:endCxn id="144395" idx="5"/>
          </p:cNvCxnSpPr>
          <p:nvPr/>
        </p:nvCxnSpPr>
        <p:spPr bwMode="auto">
          <a:xfrm rot="10800000">
            <a:off x="2797175" y="3254375"/>
            <a:ext cx="784225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5"/>
          <p:cNvCxnSpPr>
            <a:cxnSpLocks noChangeShapeType="1"/>
            <a:stCxn id="144396" idx="7"/>
            <a:endCxn id="144395" idx="3"/>
          </p:cNvCxnSpPr>
          <p:nvPr/>
        </p:nvCxnSpPr>
        <p:spPr bwMode="auto">
          <a:xfrm flipV="1">
            <a:off x="2339975" y="3254375"/>
            <a:ext cx="349250" cy="349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6"/>
          <p:cNvCxnSpPr>
            <a:cxnSpLocks noChangeShapeType="1"/>
            <a:stCxn id="144391" idx="6"/>
            <a:endCxn id="144395" idx="1"/>
          </p:cNvCxnSpPr>
          <p:nvPr/>
        </p:nvCxnSpPr>
        <p:spPr bwMode="auto">
          <a:xfrm>
            <a:off x="1981200" y="2514600"/>
            <a:ext cx="708025" cy="631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1600200" y="33067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1371600" y="36576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057400" y="38100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981200" y="3124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1066800" y="19351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1371600" y="24685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1628775" y="19812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1828800" y="2808288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1066800" y="28194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438400" y="3382963"/>
            <a:ext cx="30797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2232025" y="2573338"/>
            <a:ext cx="307975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3371850" y="2790825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2971800" y="3352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2762250" y="2590800"/>
            <a:ext cx="307975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144425" name="Line 41"/>
          <p:cNvSpPr>
            <a:spLocks noChangeShapeType="1"/>
          </p:cNvSpPr>
          <p:nvPr/>
        </p:nvSpPr>
        <p:spPr bwMode="auto">
          <a:xfrm flipV="1">
            <a:off x="1273175" y="1958975"/>
            <a:ext cx="196850" cy="3270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6" name="Line 42"/>
          <p:cNvSpPr>
            <a:spLocks noChangeShapeType="1"/>
          </p:cNvSpPr>
          <p:nvPr/>
        </p:nvSpPr>
        <p:spPr bwMode="auto">
          <a:xfrm flipV="1">
            <a:off x="2762250" y="2720975"/>
            <a:ext cx="365125" cy="4032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 flipH="1" flipV="1">
            <a:off x="1905000" y="32766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 flipH="1" flipV="1">
            <a:off x="1295400" y="2416175"/>
            <a:ext cx="533400" cy="98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0" name="Line 46"/>
          <p:cNvSpPr>
            <a:spLocks noChangeShapeType="1"/>
          </p:cNvSpPr>
          <p:nvPr/>
        </p:nvSpPr>
        <p:spPr bwMode="auto">
          <a:xfrm flipH="1" flipV="1">
            <a:off x="2797175" y="3254375"/>
            <a:ext cx="784225" cy="2508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1" name="Line 47"/>
          <p:cNvSpPr>
            <a:spLocks noChangeShapeType="1"/>
          </p:cNvSpPr>
          <p:nvPr/>
        </p:nvSpPr>
        <p:spPr bwMode="auto">
          <a:xfrm flipV="1">
            <a:off x="1905000" y="3733800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 flipV="1">
            <a:off x="1600200" y="3276600"/>
            <a:ext cx="152400" cy="152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5410200" y="1676400"/>
            <a:ext cx="2895600" cy="2743200"/>
            <a:chOff x="5410200" y="1676400"/>
            <a:chExt cx="2895600" cy="2743200"/>
          </a:xfrm>
        </p:grpSpPr>
        <p:sp>
          <p:nvSpPr>
            <p:cNvPr id="144476" name="Oval 92"/>
            <p:cNvSpPr>
              <a:spLocks noChangeArrowheads="1"/>
            </p:cNvSpPr>
            <p:nvPr/>
          </p:nvSpPr>
          <p:spPr bwMode="auto">
            <a:xfrm>
              <a:off x="5791200" y="3048000"/>
              <a:ext cx="1222375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8" name="Oval 94"/>
            <p:cNvSpPr>
              <a:spLocks noChangeArrowheads="1"/>
            </p:cNvSpPr>
            <p:nvPr/>
          </p:nvSpPr>
          <p:spPr bwMode="auto">
            <a:xfrm>
              <a:off x="7086600" y="2438400"/>
              <a:ext cx="1219200" cy="1371600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79" name="Oval 95"/>
            <p:cNvSpPr>
              <a:spLocks noChangeArrowheads="1"/>
            </p:cNvSpPr>
            <p:nvPr/>
          </p:nvSpPr>
          <p:spPr bwMode="auto">
            <a:xfrm>
              <a:off x="5410200" y="1676400"/>
              <a:ext cx="1295400" cy="1100138"/>
            </a:xfrm>
            <a:prstGeom prst="ellipse">
              <a:avLst/>
            </a:prstGeom>
            <a:solidFill>
              <a:schemeClr val="hlink">
                <a:alpha val="14000"/>
              </a:schemeClr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8" name="Oval 54"/>
            <p:cNvSpPr>
              <a:spLocks noChangeArrowheads="1"/>
            </p:cNvSpPr>
            <p:nvPr/>
          </p:nvSpPr>
          <p:spPr bwMode="auto">
            <a:xfrm>
              <a:off x="59436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5638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59436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7467600" y="2590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2" name="Oval 58"/>
            <p:cNvSpPr>
              <a:spLocks noChangeArrowheads="1"/>
            </p:cNvSpPr>
            <p:nvPr/>
          </p:nvSpPr>
          <p:spPr bwMode="auto">
            <a:xfrm>
              <a:off x="6324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62484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62484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7924800" y="3429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7162800" y="3124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447" name="Oval 63"/>
            <p:cNvSpPr>
              <a:spLocks noChangeArrowheads="1"/>
            </p:cNvSpPr>
            <p:nvPr/>
          </p:nvSpPr>
          <p:spPr bwMode="auto">
            <a:xfrm>
              <a:off x="6705600" y="3581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99" name="AutoShape 64"/>
            <p:cNvCxnSpPr>
              <a:cxnSpLocks noChangeShapeType="1"/>
              <a:stCxn id="144439" idx="7"/>
              <a:endCxn id="144438" idx="3"/>
            </p:cNvCxnSpPr>
            <p:nvPr/>
          </p:nvCxnSpPr>
          <p:spPr bwMode="auto">
            <a:xfrm flipV="1">
              <a:off x="5768975" y="1958975"/>
              <a:ext cx="1968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0" name="AutoShape 65"/>
            <p:cNvCxnSpPr>
              <a:cxnSpLocks noChangeShapeType="1"/>
              <a:stCxn id="144442" idx="1"/>
              <a:endCxn id="144438" idx="5"/>
            </p:cNvCxnSpPr>
            <p:nvPr/>
          </p:nvCxnSpPr>
          <p:spPr bwMode="auto">
            <a:xfrm flipH="1" flipV="1">
              <a:off x="6073775" y="1958975"/>
              <a:ext cx="273050" cy="501650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1" name="AutoShape 66"/>
            <p:cNvCxnSpPr>
              <a:cxnSpLocks noChangeShapeType="1"/>
              <a:stCxn id="144442" idx="2"/>
              <a:endCxn id="144439" idx="5"/>
            </p:cNvCxnSpPr>
            <p:nvPr/>
          </p:nvCxnSpPr>
          <p:spPr bwMode="auto">
            <a:xfrm flipH="1" flipV="1">
              <a:off x="5768975" y="2416175"/>
              <a:ext cx="555625" cy="984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2" name="AutoShape 68"/>
            <p:cNvCxnSpPr>
              <a:cxnSpLocks noChangeShapeType="1"/>
              <a:stCxn id="144440" idx="1"/>
              <a:endCxn id="144439" idx="4"/>
            </p:cNvCxnSpPr>
            <p:nvPr/>
          </p:nvCxnSpPr>
          <p:spPr bwMode="auto">
            <a:xfrm rot="16200000" flipV="1">
              <a:off x="5334000" y="2819400"/>
              <a:ext cx="1012918" cy="250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3" name="AutoShape 67"/>
            <p:cNvCxnSpPr>
              <a:cxnSpLocks noChangeShapeType="1"/>
              <a:stCxn id="144444" idx="0"/>
              <a:endCxn id="144442" idx="4"/>
            </p:cNvCxnSpPr>
            <p:nvPr/>
          </p:nvCxnSpPr>
          <p:spPr bwMode="auto">
            <a:xfrm rot="5400000" flipH="1" flipV="1">
              <a:off x="6096000" y="2819400"/>
              <a:ext cx="533400" cy="76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4" name="AutoShape 69"/>
            <p:cNvCxnSpPr>
              <a:cxnSpLocks noChangeShapeType="1"/>
              <a:stCxn id="144440" idx="7"/>
              <a:endCxn id="144444" idx="3"/>
            </p:cNvCxnSpPr>
            <p:nvPr/>
          </p:nvCxnSpPr>
          <p:spPr bwMode="auto">
            <a:xfrm flipV="1">
              <a:off x="6073775" y="3254375"/>
              <a:ext cx="196850" cy="1968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5" name="AutoShape 70"/>
            <p:cNvCxnSpPr>
              <a:cxnSpLocks noChangeShapeType="1"/>
              <a:stCxn id="144443" idx="7"/>
              <a:endCxn id="144447" idx="3"/>
            </p:cNvCxnSpPr>
            <p:nvPr/>
          </p:nvCxnSpPr>
          <p:spPr bwMode="auto">
            <a:xfrm flipV="1">
              <a:off x="6378575" y="37115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6" name="AutoShape 71"/>
            <p:cNvCxnSpPr>
              <a:cxnSpLocks noChangeShapeType="1"/>
              <a:stCxn id="144443" idx="1"/>
              <a:endCxn id="144440" idx="4"/>
            </p:cNvCxnSpPr>
            <p:nvPr/>
          </p:nvCxnSpPr>
          <p:spPr bwMode="auto">
            <a:xfrm flipH="1" flipV="1">
              <a:off x="6019800" y="3581400"/>
              <a:ext cx="250825" cy="4794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7" name="AutoShape 72"/>
            <p:cNvCxnSpPr>
              <a:cxnSpLocks noChangeShapeType="1"/>
              <a:stCxn id="144447" idx="1"/>
              <a:endCxn id="144444" idx="5"/>
            </p:cNvCxnSpPr>
            <p:nvPr/>
          </p:nvCxnSpPr>
          <p:spPr bwMode="auto">
            <a:xfrm flipH="1" flipV="1">
              <a:off x="63785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8" name="AutoShape 73"/>
            <p:cNvCxnSpPr>
              <a:cxnSpLocks noChangeShapeType="1"/>
              <a:stCxn id="144446" idx="0"/>
              <a:endCxn id="144441" idx="3"/>
            </p:cNvCxnSpPr>
            <p:nvPr/>
          </p:nvCxnSpPr>
          <p:spPr bwMode="auto">
            <a:xfrm flipV="1">
              <a:off x="7239000" y="2720975"/>
              <a:ext cx="250825" cy="4032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09" name="AutoShape 74"/>
            <p:cNvCxnSpPr>
              <a:cxnSpLocks noChangeShapeType="1"/>
              <a:stCxn id="144445" idx="0"/>
              <a:endCxn id="144441" idx="5"/>
            </p:cNvCxnSpPr>
            <p:nvPr/>
          </p:nvCxnSpPr>
          <p:spPr bwMode="auto">
            <a:xfrm flipH="1" flipV="1">
              <a:off x="7597775" y="2720975"/>
              <a:ext cx="403225" cy="708025"/>
            </a:xfrm>
            <a:prstGeom prst="straightConnector1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0" name="AutoShape 75"/>
            <p:cNvCxnSpPr>
              <a:cxnSpLocks noChangeShapeType="1"/>
              <a:stCxn id="144445" idx="2"/>
              <a:endCxn id="144446" idx="5"/>
            </p:cNvCxnSpPr>
            <p:nvPr/>
          </p:nvCxnSpPr>
          <p:spPr bwMode="auto">
            <a:xfrm flipH="1" flipV="1">
              <a:off x="7292975" y="3254375"/>
              <a:ext cx="631825" cy="250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1" name="AutoShape 76"/>
            <p:cNvCxnSpPr>
              <a:cxnSpLocks noChangeShapeType="1"/>
              <a:stCxn id="144447" idx="7"/>
              <a:endCxn id="144446" idx="3"/>
            </p:cNvCxnSpPr>
            <p:nvPr/>
          </p:nvCxnSpPr>
          <p:spPr bwMode="auto">
            <a:xfrm flipV="1">
              <a:off x="6835775" y="3254375"/>
              <a:ext cx="349250" cy="349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2" name="AutoShape 77"/>
            <p:cNvCxnSpPr>
              <a:cxnSpLocks noChangeShapeType="1"/>
              <a:stCxn id="144442" idx="6"/>
              <a:endCxn id="144446" idx="1"/>
            </p:cNvCxnSpPr>
            <p:nvPr/>
          </p:nvCxnSpPr>
          <p:spPr bwMode="auto">
            <a:xfrm>
              <a:off x="6477000" y="25146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469" name="Rectangle 85"/>
            <p:cNvSpPr>
              <a:spLocks noChangeArrowheads="1"/>
            </p:cNvSpPr>
            <p:nvPr/>
          </p:nvSpPr>
          <p:spPr bwMode="auto">
            <a:xfrm>
              <a:off x="6346825" y="27606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4470" name="Rectangle 86"/>
            <p:cNvSpPr>
              <a:spLocks noChangeArrowheads="1"/>
            </p:cNvSpPr>
            <p:nvPr/>
          </p:nvSpPr>
          <p:spPr bwMode="auto">
            <a:xfrm>
              <a:off x="5559425" y="291623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44471" name="Rectangle 87"/>
            <p:cNvSpPr>
              <a:spLocks noChangeArrowheads="1"/>
            </p:cNvSpPr>
            <p:nvPr/>
          </p:nvSpPr>
          <p:spPr bwMode="auto">
            <a:xfrm>
              <a:off x="6934200" y="3382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44472" name="Rectangle 88"/>
            <p:cNvSpPr>
              <a:spLocks noChangeArrowheads="1"/>
            </p:cNvSpPr>
            <p:nvPr/>
          </p:nvSpPr>
          <p:spPr bwMode="auto">
            <a:xfrm>
              <a:off x="6780213" y="2514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144480" name="Line 96"/>
          <p:cNvSpPr>
            <a:spLocks noChangeShapeType="1"/>
          </p:cNvSpPr>
          <p:nvPr/>
        </p:nvSpPr>
        <p:spPr bwMode="auto">
          <a:xfrm flipV="1">
            <a:off x="6324600" y="25908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44481" name="Line 97"/>
          <p:cNvSpPr>
            <a:spLocks noChangeShapeType="1"/>
          </p:cNvSpPr>
          <p:nvPr/>
        </p:nvSpPr>
        <p:spPr bwMode="auto">
          <a:xfrm flipH="1">
            <a:off x="6858000" y="3254375"/>
            <a:ext cx="304800" cy="327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136" name="AutoShape 65"/>
          <p:cNvSpPr>
            <a:spLocks noChangeArrowheads="1"/>
          </p:cNvSpPr>
          <p:nvPr/>
        </p:nvSpPr>
        <p:spPr bwMode="auto">
          <a:xfrm rot="-2673095" flipH="1" flipV="1">
            <a:off x="4762500" y="4024313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AutoShape 65"/>
          <p:cNvSpPr>
            <a:spLocks noChangeArrowheads="1"/>
          </p:cNvSpPr>
          <p:nvPr/>
        </p:nvSpPr>
        <p:spPr bwMode="auto">
          <a:xfrm rot="10800000" flipH="1" flipV="1">
            <a:off x="4217988" y="2795588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8"/>
          <p:cNvGrpSpPr>
            <a:grpSpLocks/>
          </p:cNvGrpSpPr>
          <p:nvPr/>
        </p:nvGrpSpPr>
        <p:grpSpPr bwMode="auto">
          <a:xfrm>
            <a:off x="2898775" y="4038600"/>
            <a:ext cx="2667000" cy="2362200"/>
            <a:chOff x="2898898" y="4038600"/>
            <a:chExt cx="2667000" cy="2362200"/>
          </a:xfrm>
        </p:grpSpPr>
        <p:sp>
          <p:nvSpPr>
            <p:cNvPr id="143" name="Oval 3"/>
            <p:cNvSpPr>
              <a:spLocks noChangeArrowheads="1"/>
            </p:cNvSpPr>
            <p:nvPr/>
          </p:nvSpPr>
          <p:spPr bwMode="auto">
            <a:xfrm>
              <a:off x="3279898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Oval 4"/>
            <p:cNvSpPr>
              <a:spLocks noChangeArrowheads="1"/>
            </p:cNvSpPr>
            <p:nvPr/>
          </p:nvSpPr>
          <p:spPr bwMode="auto">
            <a:xfrm>
              <a:off x="2975098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Oval 5"/>
            <p:cNvSpPr>
              <a:spLocks noChangeArrowheads="1"/>
            </p:cNvSpPr>
            <p:nvPr/>
          </p:nvSpPr>
          <p:spPr bwMode="auto">
            <a:xfrm>
              <a:off x="32798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Oval 6"/>
            <p:cNvSpPr>
              <a:spLocks noChangeArrowheads="1"/>
            </p:cNvSpPr>
            <p:nvPr/>
          </p:nvSpPr>
          <p:spPr bwMode="auto">
            <a:xfrm>
              <a:off x="4956298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3660898" y="4648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Oval 8"/>
            <p:cNvSpPr>
              <a:spLocks noChangeArrowheads="1"/>
            </p:cNvSpPr>
            <p:nvPr/>
          </p:nvSpPr>
          <p:spPr bwMode="auto">
            <a:xfrm>
              <a:off x="3584698" y="624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35846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Oval 10"/>
            <p:cNvSpPr>
              <a:spLocks noChangeArrowheads="1"/>
            </p:cNvSpPr>
            <p:nvPr/>
          </p:nvSpPr>
          <p:spPr bwMode="auto">
            <a:xfrm>
              <a:off x="5413498" y="563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6" name="AutoShape 13"/>
            <p:cNvCxnSpPr>
              <a:cxnSpLocks noChangeShapeType="1"/>
              <a:stCxn id="144" idx="7"/>
              <a:endCxn id="143" idx="3"/>
            </p:cNvCxnSpPr>
            <p:nvPr/>
          </p:nvCxnSpPr>
          <p:spPr bwMode="auto">
            <a:xfrm flipV="1">
              <a:off x="3105273" y="4168775"/>
              <a:ext cx="1968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Oval 11"/>
            <p:cNvSpPr>
              <a:spLocks noChangeArrowheads="1"/>
            </p:cNvSpPr>
            <p:nvPr/>
          </p:nvSpPr>
          <p:spPr bwMode="auto">
            <a:xfrm>
              <a:off x="4499098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58" name="AutoShape 15"/>
            <p:cNvCxnSpPr>
              <a:cxnSpLocks noChangeShapeType="1"/>
              <a:stCxn id="147" idx="2"/>
              <a:endCxn id="144" idx="5"/>
            </p:cNvCxnSpPr>
            <p:nvPr/>
          </p:nvCxnSpPr>
          <p:spPr bwMode="auto">
            <a:xfrm flipH="1" flipV="1">
              <a:off x="3105273" y="4625975"/>
              <a:ext cx="555625" cy="98425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9" name="AutoShape 16"/>
            <p:cNvCxnSpPr>
              <a:cxnSpLocks noChangeShapeType="1"/>
              <a:stCxn id="149" idx="0"/>
              <a:endCxn id="147" idx="4"/>
            </p:cNvCxnSpPr>
            <p:nvPr/>
          </p:nvCxnSpPr>
          <p:spPr bwMode="auto">
            <a:xfrm rot="5400000" flipH="1" flipV="1">
              <a:off x="3432298" y="5029200"/>
              <a:ext cx="533400" cy="762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Oval 12"/>
            <p:cNvSpPr>
              <a:spLocks noChangeArrowheads="1"/>
            </p:cNvSpPr>
            <p:nvPr/>
          </p:nvSpPr>
          <p:spPr bwMode="auto">
            <a:xfrm>
              <a:off x="4041898" y="579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861" name="AutoShape 18"/>
            <p:cNvCxnSpPr>
              <a:cxnSpLocks noChangeShapeType="1"/>
              <a:stCxn id="145" idx="7"/>
              <a:endCxn id="149" idx="3"/>
            </p:cNvCxnSpPr>
            <p:nvPr/>
          </p:nvCxnSpPr>
          <p:spPr bwMode="auto">
            <a:xfrm flipV="1">
              <a:off x="3410073" y="5464175"/>
              <a:ext cx="196850" cy="1968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9"/>
            <p:cNvCxnSpPr>
              <a:cxnSpLocks noChangeShapeType="1"/>
              <a:stCxn id="148" idx="7"/>
              <a:endCxn id="152" idx="3"/>
            </p:cNvCxnSpPr>
            <p:nvPr/>
          </p:nvCxnSpPr>
          <p:spPr bwMode="auto">
            <a:xfrm flipV="1">
              <a:off x="3714873" y="59213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14"/>
            <p:cNvCxnSpPr>
              <a:cxnSpLocks noChangeShapeType="1"/>
              <a:stCxn id="147" idx="1"/>
              <a:endCxn id="143" idx="5"/>
            </p:cNvCxnSpPr>
            <p:nvPr/>
          </p:nvCxnSpPr>
          <p:spPr bwMode="auto">
            <a:xfrm flipH="1" flipV="1">
              <a:off x="3410073" y="4168775"/>
              <a:ext cx="273050" cy="501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21"/>
            <p:cNvCxnSpPr>
              <a:cxnSpLocks noChangeShapeType="1"/>
              <a:stCxn id="152" idx="1"/>
              <a:endCxn id="149" idx="5"/>
            </p:cNvCxnSpPr>
            <p:nvPr/>
          </p:nvCxnSpPr>
          <p:spPr bwMode="auto">
            <a:xfrm flipH="1" flipV="1">
              <a:off x="37148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22"/>
            <p:cNvCxnSpPr>
              <a:cxnSpLocks noChangeShapeType="1"/>
              <a:endCxn id="146" idx="3"/>
            </p:cNvCxnSpPr>
            <p:nvPr/>
          </p:nvCxnSpPr>
          <p:spPr bwMode="auto">
            <a:xfrm rot="5400000" flipH="1" flipV="1">
              <a:off x="4584762" y="4940146"/>
              <a:ext cx="403317" cy="38439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6" name="AutoShape 17"/>
            <p:cNvCxnSpPr>
              <a:cxnSpLocks noChangeShapeType="1"/>
              <a:stCxn id="145" idx="1"/>
              <a:endCxn id="144" idx="3"/>
            </p:cNvCxnSpPr>
            <p:nvPr/>
          </p:nvCxnSpPr>
          <p:spPr bwMode="auto">
            <a:xfrm rot="16200000" flipV="1">
              <a:off x="2632198" y="4991100"/>
              <a:ext cx="1035236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7" name="AutoShape 24"/>
            <p:cNvCxnSpPr>
              <a:cxnSpLocks noChangeShapeType="1"/>
              <a:stCxn id="150" idx="2"/>
              <a:endCxn id="151" idx="5"/>
            </p:cNvCxnSpPr>
            <p:nvPr/>
          </p:nvCxnSpPr>
          <p:spPr bwMode="auto">
            <a:xfrm rot="10800000">
              <a:off x="4629180" y="5464082"/>
              <a:ext cx="784318" cy="25091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8" name="AutoShape 25"/>
            <p:cNvCxnSpPr>
              <a:cxnSpLocks noChangeShapeType="1"/>
              <a:stCxn id="152" idx="7"/>
              <a:endCxn id="151" idx="3"/>
            </p:cNvCxnSpPr>
            <p:nvPr/>
          </p:nvCxnSpPr>
          <p:spPr bwMode="auto">
            <a:xfrm flipV="1">
              <a:off x="4172073" y="5464175"/>
              <a:ext cx="349250" cy="34925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9" name="AutoShape 20"/>
            <p:cNvCxnSpPr>
              <a:cxnSpLocks noChangeShapeType="1"/>
              <a:stCxn id="148" idx="1"/>
              <a:endCxn id="145" idx="4"/>
            </p:cNvCxnSpPr>
            <p:nvPr/>
          </p:nvCxnSpPr>
          <p:spPr bwMode="auto">
            <a:xfrm flipH="1" flipV="1">
              <a:off x="3356098" y="5791200"/>
              <a:ext cx="250825" cy="479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0" name="AutoShape 23"/>
            <p:cNvCxnSpPr>
              <a:cxnSpLocks noChangeShapeType="1"/>
              <a:stCxn id="150" idx="0"/>
              <a:endCxn id="146" idx="5"/>
            </p:cNvCxnSpPr>
            <p:nvPr/>
          </p:nvCxnSpPr>
          <p:spPr bwMode="auto">
            <a:xfrm flipH="1" flipV="1">
              <a:off x="5086473" y="4930775"/>
              <a:ext cx="403225" cy="7080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1" name="AutoShape 26"/>
            <p:cNvCxnSpPr>
              <a:cxnSpLocks noChangeShapeType="1"/>
              <a:stCxn id="147" idx="6"/>
              <a:endCxn id="151" idx="1"/>
            </p:cNvCxnSpPr>
            <p:nvPr/>
          </p:nvCxnSpPr>
          <p:spPr bwMode="auto">
            <a:xfrm>
              <a:off x="3813298" y="4724400"/>
              <a:ext cx="708118" cy="6319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3432298" y="55165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8" name="Rectangle 28"/>
            <p:cNvSpPr>
              <a:spLocks noChangeArrowheads="1"/>
            </p:cNvSpPr>
            <p:nvPr/>
          </p:nvSpPr>
          <p:spPr bwMode="auto">
            <a:xfrm>
              <a:off x="3203698" y="58674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69" name="Rectangle 29"/>
            <p:cNvSpPr>
              <a:spLocks noChangeArrowheads="1"/>
            </p:cNvSpPr>
            <p:nvPr/>
          </p:nvSpPr>
          <p:spPr bwMode="auto">
            <a:xfrm>
              <a:off x="3889498" y="60198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0" name="Rectangle 30"/>
            <p:cNvSpPr>
              <a:spLocks noChangeArrowheads="1"/>
            </p:cNvSpPr>
            <p:nvPr/>
          </p:nvSpPr>
          <p:spPr bwMode="auto">
            <a:xfrm>
              <a:off x="3813298" y="5334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1" name="Rectangle 31"/>
            <p:cNvSpPr>
              <a:spLocks noChangeArrowheads="1"/>
            </p:cNvSpPr>
            <p:nvPr/>
          </p:nvSpPr>
          <p:spPr bwMode="auto">
            <a:xfrm>
              <a:off x="2898898" y="41449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2" name="Rectangle 32"/>
            <p:cNvSpPr>
              <a:spLocks noChangeArrowheads="1"/>
            </p:cNvSpPr>
            <p:nvPr/>
          </p:nvSpPr>
          <p:spPr bwMode="auto">
            <a:xfrm>
              <a:off x="3203698" y="46783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3" name="Rectangle 33"/>
            <p:cNvSpPr>
              <a:spLocks noChangeArrowheads="1"/>
            </p:cNvSpPr>
            <p:nvPr/>
          </p:nvSpPr>
          <p:spPr bwMode="auto">
            <a:xfrm>
              <a:off x="3460873" y="41910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4" name="Rectangle 34"/>
            <p:cNvSpPr>
              <a:spLocks noChangeArrowheads="1"/>
            </p:cNvSpPr>
            <p:nvPr/>
          </p:nvSpPr>
          <p:spPr bwMode="auto">
            <a:xfrm>
              <a:off x="3660898" y="5018088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5" name="Rectangle 35"/>
            <p:cNvSpPr>
              <a:spLocks noChangeArrowheads="1"/>
            </p:cNvSpPr>
            <p:nvPr/>
          </p:nvSpPr>
          <p:spPr bwMode="auto">
            <a:xfrm>
              <a:off x="2898898" y="50292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4270498" y="5592763"/>
              <a:ext cx="307975" cy="338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>
              <a:off x="4064123" y="4783138"/>
              <a:ext cx="3079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78" name="Rectangle 38"/>
            <p:cNvSpPr>
              <a:spLocks noChangeArrowheads="1"/>
            </p:cNvSpPr>
            <p:nvPr/>
          </p:nvSpPr>
          <p:spPr bwMode="auto">
            <a:xfrm>
              <a:off x="5203948" y="5000625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79" name="Rectangle 39"/>
            <p:cNvSpPr>
              <a:spLocks noChangeArrowheads="1"/>
            </p:cNvSpPr>
            <p:nvPr/>
          </p:nvSpPr>
          <p:spPr bwMode="auto">
            <a:xfrm>
              <a:off x="4803898" y="5562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80" name="Rectangle 40"/>
            <p:cNvSpPr>
              <a:spLocks noChangeArrowheads="1"/>
            </p:cNvSpPr>
            <p:nvPr/>
          </p:nvSpPr>
          <p:spPr bwMode="auto">
            <a:xfrm>
              <a:off x="4594348" y="4800600"/>
              <a:ext cx="307975" cy="3381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65826-C277-4C49-ADC0-374225B0FC1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Property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581400" cy="4953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Cycle Property: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be a minimum spanning tree of a weighted graph </a:t>
            </a:r>
            <a:r>
              <a:rPr lang="en-US" sz="1800" b="1" i="1">
                <a:latin typeface="Times New Roman" charset="0"/>
              </a:rPr>
              <a:t>G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be an edge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that is not in </a:t>
            </a: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let be the cycle formed by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1800">
                <a:latin typeface="Tahoma" charset="0"/>
              </a:rPr>
              <a:t>For every edge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ahoma" charset="0"/>
              </a:rPr>
              <a:t> of </a:t>
            </a:r>
            <a:r>
              <a:rPr lang="en-US" sz="1800" b="1" i="1">
                <a:latin typeface="Times New Roman" charset="0"/>
              </a:rPr>
              <a:t>C,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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By contradiction</a:t>
            </a:r>
          </a:p>
          <a:p>
            <a:pPr lvl="1" eaLnBrk="1" hangingPunct="1"/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&gt;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we can get a spanning tree of smaller weight by replacing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f</a:t>
            </a:r>
            <a:endParaRPr lang="en-US" sz="1600">
              <a:latin typeface="Tahoma" charset="0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7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9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9"/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 better spanning tree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84ED8-52BA-3F4C-8BB2-E03658FE7FB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Freeform 150"/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30241863 w 815"/>
              <a:gd name="T1" fmla="*/ 1882555925 h 1344"/>
              <a:gd name="T2" fmla="*/ 619958198 w 815"/>
              <a:gd name="T3" fmla="*/ 2147483647 h 1344"/>
              <a:gd name="T4" fmla="*/ 1496972234 w 815"/>
              <a:gd name="T5" fmla="*/ 2147483647 h 1344"/>
              <a:gd name="T6" fmla="*/ 2048885446 w 815"/>
              <a:gd name="T7" fmla="*/ 1754028750 h 1344"/>
              <a:gd name="T8" fmla="*/ 1527214097 w 815"/>
              <a:gd name="T9" fmla="*/ 657761575 h 1344"/>
              <a:gd name="T10" fmla="*/ 378023291 w 815"/>
              <a:gd name="T11" fmla="*/ 204133450 h 1344"/>
              <a:gd name="T12" fmla="*/ 30241863 w 815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Freeform 151"/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152"/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486" name="Text Box 153"/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  <p:sp>
        <p:nvSpPr>
          <p:cNvPr id="20487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5 w 788"/>
              <a:gd name="T1" fmla="*/ 1882555925 h 1344"/>
              <a:gd name="T2" fmla="*/ 619958438 w 788"/>
              <a:gd name="T3" fmla="*/ 2147483647 h 1344"/>
              <a:gd name="T4" fmla="*/ 1496972813 w 788"/>
              <a:gd name="T5" fmla="*/ 2147483647 h 1344"/>
              <a:gd name="T6" fmla="*/ 1980842813 w 788"/>
              <a:gd name="T7" fmla="*/ 1602819375 h 1344"/>
              <a:gd name="T8" fmla="*/ 1527214688 w 788"/>
              <a:gd name="T9" fmla="*/ 657761575 h 1344"/>
              <a:gd name="T10" fmla="*/ 378023438 w 788"/>
              <a:gd name="T11" fmla="*/ 204133450 h 1344"/>
              <a:gd name="T12" fmla="*/ 30241875 w 788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 Property</a:t>
            </a:r>
          </a:p>
        </p:txBody>
      </p:sp>
      <p:sp>
        <p:nvSpPr>
          <p:cNvPr id="20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72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Consider a partition of the vertices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into subsets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There is a minimum spanning tree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containing edge </a:t>
            </a:r>
            <a:r>
              <a:rPr lang="en-US" sz="1800" b="1" i="1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be an MST of </a:t>
            </a:r>
            <a:r>
              <a:rPr lang="en-US" sz="1800" b="1" i="1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>
                <a:latin typeface="Tahoma" charset="0"/>
              </a:rPr>
              <a:t> does not contain </a:t>
            </a:r>
            <a:r>
              <a:rPr lang="en-US" sz="1800" b="1" i="1">
                <a:latin typeface="Times New Roman" charset="0"/>
              </a:rPr>
              <a:t>e,</a:t>
            </a:r>
            <a:r>
              <a:rPr lang="en-US" sz="1800">
                <a:latin typeface="Tahoma" charset="0"/>
              </a:rPr>
              <a:t> consider the cycle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formed by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with </a:t>
            </a:r>
            <a:r>
              <a:rPr lang="en-US" sz="1800" b="1" i="1">
                <a:latin typeface="Times New Roman" charset="0"/>
              </a:rPr>
              <a:t>T </a:t>
            </a:r>
            <a:r>
              <a:rPr lang="en-US" sz="1800">
                <a:latin typeface="Tahoma" charset="0"/>
              </a:rPr>
              <a:t>and let 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ahoma" charset="0"/>
              </a:rPr>
              <a:t> be an edge of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>
                <a:latin typeface="Tahoma" charset="0"/>
              </a:rPr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By the cycle property,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ahoma" charset="0"/>
              </a:rPr>
              <a:t>		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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Thus,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 b="1">
                <a:latin typeface="Symbol" charset="0"/>
                <a:sym typeface="Symbol" charset="0"/>
              </a:rPr>
              <a:t>=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obtain another MST by replacing </a:t>
            </a:r>
            <a:r>
              <a:rPr lang="en-US" sz="1800" b="1" i="1">
                <a:latin typeface="Times New Roman" charset="0"/>
              </a:rPr>
              <a:t>f  </a:t>
            </a:r>
            <a:r>
              <a:rPr lang="en-US" sz="1800">
                <a:latin typeface="Tahoma" charset="0"/>
              </a:rPr>
              <a:t>with </a:t>
            </a:r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491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61"/>
          <p:cNvCxnSpPr>
            <a:cxnSpLocks noChangeShapeType="1"/>
            <a:stCxn id="20491" idx="5"/>
            <a:endCxn id="20493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62"/>
          <p:cNvCxnSpPr>
            <a:cxnSpLocks noChangeShapeType="1"/>
            <a:stCxn id="20493" idx="3"/>
            <a:endCxn id="20494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63"/>
          <p:cNvCxnSpPr>
            <a:cxnSpLocks noChangeShapeType="1"/>
            <a:stCxn id="20491" idx="3"/>
            <a:endCxn id="20494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64"/>
          <p:cNvCxnSpPr>
            <a:cxnSpLocks noChangeShapeType="1"/>
            <a:stCxn id="20493" idx="6"/>
            <a:endCxn id="20496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65"/>
          <p:cNvCxnSpPr>
            <a:cxnSpLocks noChangeShapeType="1"/>
            <a:stCxn id="20494" idx="6"/>
            <a:endCxn id="20496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66"/>
          <p:cNvCxnSpPr>
            <a:cxnSpLocks noChangeShapeType="1"/>
            <a:stCxn id="20491" idx="6"/>
            <a:endCxn id="20492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67"/>
          <p:cNvCxnSpPr>
            <a:cxnSpLocks noChangeShapeType="1"/>
            <a:stCxn id="20493" idx="7"/>
            <a:endCxn id="20492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68"/>
          <p:cNvCxnSpPr>
            <a:cxnSpLocks noChangeShapeType="1"/>
            <a:stCxn id="20495" idx="1"/>
            <a:endCxn id="20492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9"/>
          <p:cNvCxnSpPr>
            <a:cxnSpLocks noChangeShapeType="1"/>
            <a:stCxn id="20496" idx="7"/>
            <a:endCxn id="20495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07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08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9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0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11" name="Text Box 75"/>
          <p:cNvSpPr txBox="1">
            <a:spLocks noChangeArrowheads="1"/>
          </p:cNvSpPr>
          <p:nvPr/>
        </p:nvSpPr>
        <p:spPr bwMode="auto"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20517" name="AutoShape 110"/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114"/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115"/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116"/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117"/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118"/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119"/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24" name="AutoShape 120"/>
          <p:cNvCxnSpPr>
            <a:cxnSpLocks noChangeShapeType="1"/>
            <a:stCxn id="20518" idx="5"/>
            <a:endCxn id="20520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121"/>
          <p:cNvCxnSpPr>
            <a:cxnSpLocks noChangeShapeType="1"/>
            <a:stCxn id="20520" idx="3"/>
            <a:endCxn id="20521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122"/>
          <p:cNvCxnSpPr>
            <a:cxnSpLocks noChangeShapeType="1"/>
            <a:stCxn id="20518" idx="3"/>
            <a:endCxn id="20521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23"/>
          <p:cNvCxnSpPr>
            <a:cxnSpLocks noChangeShapeType="1"/>
            <a:stCxn id="20520" idx="6"/>
            <a:endCxn id="20523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24"/>
          <p:cNvCxnSpPr>
            <a:cxnSpLocks noChangeShapeType="1"/>
            <a:stCxn id="20521" idx="6"/>
            <a:endCxn id="20523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125"/>
          <p:cNvCxnSpPr>
            <a:cxnSpLocks noChangeShapeType="1"/>
            <a:stCxn id="20518" idx="6"/>
            <a:endCxn id="20519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126"/>
          <p:cNvCxnSpPr>
            <a:cxnSpLocks noChangeShapeType="1"/>
            <a:stCxn id="20520" idx="7"/>
            <a:endCxn id="20519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127"/>
          <p:cNvCxnSpPr>
            <a:cxnSpLocks noChangeShapeType="1"/>
            <a:stCxn id="20522" idx="1"/>
            <a:endCxn id="20519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128"/>
          <p:cNvCxnSpPr>
            <a:cxnSpLocks noChangeShapeType="1"/>
            <a:stCxn id="20523" idx="7"/>
            <a:endCxn id="20522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Text Box 129"/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0534" name="Text Box 130"/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35" name="Text Box 131"/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36" name="Text Box 132"/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37" name="Text Box 133"/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38" name="Text Box 134"/>
          <p:cNvSpPr txBox="1">
            <a:spLocks noChangeArrowheads="1"/>
          </p:cNvSpPr>
          <p:nvPr/>
        </p:nvSpPr>
        <p:spPr bwMode="auto"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39" name="Text Box 135"/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40" name="Text Box 136"/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0541" name="Text Box 137"/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0542" name="Text Box 138"/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20543" name="Text Box 139"/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f</a:t>
            </a:r>
          </a:p>
        </p:txBody>
      </p:sp>
      <p:sp>
        <p:nvSpPr>
          <p:cNvPr id="20544" name="Text Box 141"/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Replacing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/>
              <a:t> with </a:t>
            </a:r>
            <a:r>
              <a:rPr lang="en-US" sz="1800" b="1" i="1">
                <a:latin typeface="Times New Roman" charset="0"/>
              </a:rPr>
              <a:t>e </a:t>
            </a:r>
            <a:r>
              <a:rPr lang="en-US" sz="1800"/>
              <a:t>yields</a:t>
            </a:r>
            <a:br>
              <a:rPr lang="en-US" sz="1800"/>
            </a:br>
            <a:r>
              <a:rPr lang="en-US" sz="1800"/>
              <a:t>another MST</a:t>
            </a:r>
          </a:p>
        </p:txBody>
      </p:sp>
      <p:sp>
        <p:nvSpPr>
          <p:cNvPr id="20545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U</a:t>
            </a:r>
          </a:p>
        </p:txBody>
      </p:sp>
      <p:sp>
        <p:nvSpPr>
          <p:cNvPr id="20546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3EEA2F-1B0D-2147-B132-0743C01EB9E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Prim-Jarnik</a:t>
            </a:r>
            <a:r>
              <a:rPr lang="ja-JP" altLang="en-US" sz="4000">
                <a:latin typeface="Tahoma" charset="0"/>
              </a:rPr>
              <a:t>’</a:t>
            </a:r>
            <a:r>
              <a:rPr lang="en-US" altLang="ja-JP" sz="4000">
                <a:latin typeface="Tahoma" charset="0"/>
              </a:rPr>
              <a:t>s Algorithm</a:t>
            </a:r>
            <a:endParaRPr lang="en-US" sz="4000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Similar to Dijkstra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We pick an arbitrary vertex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and we grow the MST as a cloud of vertices, starting from </a:t>
            </a:r>
            <a:r>
              <a:rPr lang="en-US" sz="2400" b="1" i="1">
                <a:latin typeface="Times New Roman" charset="0"/>
              </a:rPr>
              <a:t>s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We store with each vertex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 label </a:t>
            </a:r>
            <a:r>
              <a:rPr lang="en-US" sz="2400" b="1" i="1">
                <a:latin typeface="Times New Roman" charset="0"/>
              </a:rPr>
              <a:t>d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representing the smallest weight of an edge connecting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We add to the cloud the vertex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We update the labels of the vertices adjacent to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F43522-FF22-0641-B9A0-FDE66300BA2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Prim-Jarnik Pseudo-code</a:t>
            </a: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380163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18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3 w 1160"/>
              <a:gd name="T1" fmla="*/ 1801910925 h 1374"/>
              <a:gd name="T2" fmla="*/ 120967500 w 1160"/>
              <a:gd name="T3" fmla="*/ 2147483647 h 1374"/>
              <a:gd name="T4" fmla="*/ 786288750 w 1160"/>
              <a:gd name="T5" fmla="*/ 2147483647 h 1374"/>
              <a:gd name="T6" fmla="*/ 1723786875 w 1160"/>
              <a:gd name="T7" fmla="*/ 2147483647 h 1374"/>
              <a:gd name="T8" fmla="*/ 2147483647 w 1160"/>
              <a:gd name="T9" fmla="*/ 1378526263 h 1374"/>
              <a:gd name="T10" fmla="*/ 1602819375 w 1160"/>
              <a:gd name="T11" fmla="*/ 183972200 h 1374"/>
              <a:gd name="T12" fmla="*/ 423386250 w 1160"/>
              <a:gd name="T13" fmla="*/ 274696238 h 1374"/>
              <a:gd name="T14" fmla="*/ 105846563 w 1160"/>
              <a:gd name="T15" fmla="*/ 1801910925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72"/>
          <p:cNvSpPr>
            <a:spLocks noChangeArrowheads="1"/>
          </p:cNvSpPr>
          <p:nvPr/>
        </p:nvSpPr>
        <p:spPr bwMode="auto">
          <a:xfrm>
            <a:off x="5638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20" name="Oval 73"/>
          <p:cNvSpPr>
            <a:spLocks noChangeArrowheads="1"/>
          </p:cNvSpPr>
          <p:nvPr/>
        </p:nvSpPr>
        <p:spPr bwMode="auto">
          <a:xfrm>
            <a:off x="7620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23621" name="Oval 74"/>
          <p:cNvSpPr>
            <a:spLocks noChangeArrowheads="1"/>
          </p:cNvSpPr>
          <p:nvPr/>
        </p:nvSpPr>
        <p:spPr bwMode="auto">
          <a:xfrm>
            <a:off x="6324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22" name="Oval 75"/>
          <p:cNvSpPr>
            <a:spLocks noChangeArrowheads="1"/>
          </p:cNvSpPr>
          <p:nvPr/>
        </p:nvSpPr>
        <p:spPr bwMode="auto">
          <a:xfrm>
            <a:off x="5334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23" name="Oval 76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624" name="Oval 77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625" name="AutoShape 78"/>
          <p:cNvCxnSpPr>
            <a:cxnSpLocks noChangeShapeType="1"/>
            <a:stCxn id="23619" idx="5"/>
            <a:endCxn id="23621" idx="1"/>
          </p:cNvCxnSpPr>
          <p:nvPr/>
        </p:nvCxnSpPr>
        <p:spPr bwMode="auto">
          <a:xfrm>
            <a:off x="5899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AutoShape 79"/>
          <p:cNvCxnSpPr>
            <a:cxnSpLocks noChangeShapeType="1"/>
            <a:stCxn id="23621" idx="3"/>
            <a:endCxn id="23622" idx="7"/>
          </p:cNvCxnSpPr>
          <p:nvPr/>
        </p:nvCxnSpPr>
        <p:spPr bwMode="auto">
          <a:xfrm flipH="1">
            <a:off x="5594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AutoShape 80"/>
          <p:cNvCxnSpPr>
            <a:cxnSpLocks noChangeShapeType="1"/>
            <a:stCxn id="23619" idx="3"/>
            <a:endCxn id="23622" idx="0"/>
          </p:cNvCxnSpPr>
          <p:nvPr/>
        </p:nvCxnSpPr>
        <p:spPr bwMode="auto">
          <a:xfrm flipH="1">
            <a:off x="5486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8" name="AutoShape 81"/>
          <p:cNvCxnSpPr>
            <a:cxnSpLocks noChangeShapeType="1"/>
            <a:stCxn id="23621" idx="6"/>
            <a:endCxn id="23624" idx="1"/>
          </p:cNvCxnSpPr>
          <p:nvPr/>
        </p:nvCxnSpPr>
        <p:spPr bwMode="auto">
          <a:xfrm>
            <a:off x="6648450" y="2743200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9" name="AutoShape 82"/>
          <p:cNvCxnSpPr>
            <a:cxnSpLocks noChangeShapeType="1"/>
            <a:stCxn id="23622" idx="6"/>
            <a:endCxn id="23624" idx="2"/>
          </p:cNvCxnSpPr>
          <p:nvPr/>
        </p:nvCxnSpPr>
        <p:spPr bwMode="auto">
          <a:xfrm flipV="1">
            <a:off x="565785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0" name="AutoShape 83"/>
          <p:cNvCxnSpPr>
            <a:cxnSpLocks noChangeShapeType="1"/>
            <a:stCxn id="23619" idx="6"/>
            <a:endCxn id="23620" idx="2"/>
          </p:cNvCxnSpPr>
          <p:nvPr/>
        </p:nvCxnSpPr>
        <p:spPr bwMode="auto">
          <a:xfrm flipV="1">
            <a:off x="5962650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1" name="AutoShape 84"/>
          <p:cNvCxnSpPr>
            <a:cxnSpLocks noChangeShapeType="1"/>
            <a:stCxn id="23621" idx="7"/>
            <a:endCxn id="23620" idx="3"/>
          </p:cNvCxnSpPr>
          <p:nvPr/>
        </p:nvCxnSpPr>
        <p:spPr bwMode="auto">
          <a:xfrm flipV="1">
            <a:off x="6584950" y="1946275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AutoShape 85"/>
          <p:cNvCxnSpPr>
            <a:cxnSpLocks noChangeShapeType="1"/>
            <a:stCxn id="23623" idx="1"/>
            <a:endCxn id="23620" idx="5"/>
          </p:cNvCxnSpPr>
          <p:nvPr/>
        </p:nvCxnSpPr>
        <p:spPr bwMode="auto">
          <a:xfrm flipH="1" flipV="1">
            <a:off x="7880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AutoShape 86"/>
          <p:cNvCxnSpPr>
            <a:cxnSpLocks noChangeShapeType="1"/>
            <a:stCxn id="23624" idx="7"/>
            <a:endCxn id="23623" idx="3"/>
          </p:cNvCxnSpPr>
          <p:nvPr/>
        </p:nvCxnSpPr>
        <p:spPr bwMode="auto">
          <a:xfrm flipV="1">
            <a:off x="8032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4" name="Text Box 87"/>
          <p:cNvSpPr txBox="1">
            <a:spLocks noChangeArrowheads="1"/>
          </p:cNvSpPr>
          <p:nvPr/>
        </p:nvSpPr>
        <p:spPr bwMode="auto">
          <a:xfrm>
            <a:off x="661511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35" name="Text Box 88"/>
          <p:cNvSpPr txBox="1">
            <a:spLocks noChangeArrowheads="1"/>
          </p:cNvSpPr>
          <p:nvPr/>
        </p:nvSpPr>
        <p:spPr bwMode="auto">
          <a:xfrm>
            <a:off x="810577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23636" name="Text Box 89"/>
          <p:cNvSpPr txBox="1">
            <a:spLocks noChangeArrowheads="1"/>
          </p:cNvSpPr>
          <p:nvPr/>
        </p:nvSpPr>
        <p:spPr bwMode="auto">
          <a:xfrm>
            <a:off x="526573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37" name="Text Box 90"/>
          <p:cNvSpPr txBox="1">
            <a:spLocks noChangeArrowheads="1"/>
          </p:cNvSpPr>
          <p:nvPr/>
        </p:nvSpPr>
        <p:spPr bwMode="auto">
          <a:xfrm>
            <a:off x="7234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38" name="Text Box 91"/>
          <p:cNvSpPr txBox="1">
            <a:spLocks noChangeArrowheads="1"/>
          </p:cNvSpPr>
          <p:nvPr/>
        </p:nvSpPr>
        <p:spPr bwMode="auto">
          <a:xfrm>
            <a:off x="5853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39" name="Text Box 92"/>
          <p:cNvSpPr txBox="1">
            <a:spLocks noChangeArrowheads="1"/>
          </p:cNvSpPr>
          <p:nvPr/>
        </p:nvSpPr>
        <p:spPr bwMode="auto">
          <a:xfrm>
            <a:off x="649287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0" name="Text Box 93"/>
          <p:cNvSpPr txBox="1">
            <a:spLocks noChangeArrowheads="1"/>
          </p:cNvSpPr>
          <p:nvPr/>
        </p:nvSpPr>
        <p:spPr bwMode="auto">
          <a:xfrm>
            <a:off x="815816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41" name="Text Box 94"/>
          <p:cNvSpPr txBox="1">
            <a:spLocks noChangeArrowheads="1"/>
          </p:cNvSpPr>
          <p:nvPr/>
        </p:nvSpPr>
        <p:spPr bwMode="auto">
          <a:xfrm>
            <a:off x="708660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42" name="Text Box 95"/>
          <p:cNvSpPr txBox="1">
            <a:spLocks noChangeArrowheads="1"/>
          </p:cNvSpPr>
          <p:nvPr/>
        </p:nvSpPr>
        <p:spPr bwMode="auto">
          <a:xfrm>
            <a:off x="605948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43" name="Text Box 96"/>
          <p:cNvSpPr txBox="1">
            <a:spLocks noChangeArrowheads="1"/>
          </p:cNvSpPr>
          <p:nvPr/>
        </p:nvSpPr>
        <p:spPr bwMode="auto">
          <a:xfrm>
            <a:off x="510540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44" name="Text Box 97"/>
          <p:cNvSpPr txBox="1">
            <a:spLocks noChangeArrowheads="1"/>
          </p:cNvSpPr>
          <p:nvPr/>
        </p:nvSpPr>
        <p:spPr bwMode="auto">
          <a:xfrm>
            <a:off x="800100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5" name="Text Box 98"/>
          <p:cNvSpPr txBox="1">
            <a:spLocks noChangeArrowheads="1"/>
          </p:cNvSpPr>
          <p:nvPr/>
        </p:nvSpPr>
        <p:spPr bwMode="auto">
          <a:xfrm>
            <a:off x="541020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46" name="Text Box 99"/>
          <p:cNvSpPr txBox="1">
            <a:spLocks noChangeArrowheads="1"/>
          </p:cNvSpPr>
          <p:nvPr/>
        </p:nvSpPr>
        <p:spPr bwMode="auto">
          <a:xfrm>
            <a:off x="632460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47" name="Text Box 100"/>
          <p:cNvSpPr txBox="1">
            <a:spLocks noChangeArrowheads="1"/>
          </p:cNvSpPr>
          <p:nvPr/>
        </p:nvSpPr>
        <p:spPr bwMode="auto">
          <a:xfrm>
            <a:off x="8567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48" name="Text Box 101"/>
          <p:cNvSpPr txBox="1">
            <a:spLocks noChangeArrowheads="1"/>
          </p:cNvSpPr>
          <p:nvPr/>
        </p:nvSpPr>
        <p:spPr bwMode="auto">
          <a:xfrm>
            <a:off x="7847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49" name="Freeform 102"/>
          <p:cNvSpPr>
            <a:spLocks/>
          </p:cNvSpPr>
          <p:nvPr/>
        </p:nvSpPr>
        <p:spPr bwMode="auto">
          <a:xfrm>
            <a:off x="5029200" y="3889375"/>
            <a:ext cx="3336925" cy="2511425"/>
          </a:xfrm>
          <a:custGeom>
            <a:avLst/>
            <a:gdLst>
              <a:gd name="T0" fmla="*/ 206652813 w 2102"/>
              <a:gd name="T1" fmla="*/ 2147483647 h 1582"/>
              <a:gd name="T2" fmla="*/ 176410938 w 2102"/>
              <a:gd name="T3" fmla="*/ 2147483647 h 1582"/>
              <a:gd name="T4" fmla="*/ 1265118438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63 h 1582"/>
              <a:gd name="T10" fmla="*/ 2147483647 w 2102"/>
              <a:gd name="T11" fmla="*/ 57964388 h 1582"/>
              <a:gd name="T12" fmla="*/ 2147483647 w 2102"/>
              <a:gd name="T13" fmla="*/ 466229700 h 1582"/>
              <a:gd name="T14" fmla="*/ 524192500 w 2102"/>
              <a:gd name="T15" fmla="*/ 919857825 h 1582"/>
              <a:gd name="T16" fmla="*/ 206652813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Oval 103"/>
          <p:cNvSpPr>
            <a:spLocks noChangeArrowheads="1"/>
          </p:cNvSpPr>
          <p:nvPr/>
        </p:nvSpPr>
        <p:spPr bwMode="auto">
          <a:xfrm>
            <a:off x="5673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51" name="Oval 104"/>
          <p:cNvSpPr>
            <a:spLocks noChangeArrowheads="1"/>
          </p:cNvSpPr>
          <p:nvPr/>
        </p:nvSpPr>
        <p:spPr bwMode="auto">
          <a:xfrm>
            <a:off x="7654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652" name="Oval 105"/>
          <p:cNvSpPr>
            <a:spLocks noChangeArrowheads="1"/>
          </p:cNvSpPr>
          <p:nvPr/>
        </p:nvSpPr>
        <p:spPr bwMode="auto">
          <a:xfrm>
            <a:off x="6359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53" name="Oval 106"/>
          <p:cNvSpPr>
            <a:spLocks noChangeArrowheads="1"/>
          </p:cNvSpPr>
          <p:nvPr/>
        </p:nvSpPr>
        <p:spPr bwMode="auto">
          <a:xfrm>
            <a:off x="5368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54" name="Oval 107"/>
          <p:cNvSpPr>
            <a:spLocks noChangeArrowheads="1"/>
          </p:cNvSpPr>
          <p:nvPr/>
        </p:nvSpPr>
        <p:spPr bwMode="auto">
          <a:xfrm>
            <a:off x="8340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sp>
        <p:nvSpPr>
          <p:cNvPr id="23655" name="Oval 108"/>
          <p:cNvSpPr>
            <a:spLocks noChangeArrowheads="1"/>
          </p:cNvSpPr>
          <p:nvPr/>
        </p:nvSpPr>
        <p:spPr bwMode="auto">
          <a:xfrm>
            <a:off x="7807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3656" name="AutoShape 109"/>
          <p:cNvCxnSpPr>
            <a:cxnSpLocks noChangeShapeType="1"/>
            <a:stCxn id="23650" idx="5"/>
            <a:endCxn id="23652" idx="1"/>
          </p:cNvCxnSpPr>
          <p:nvPr/>
        </p:nvCxnSpPr>
        <p:spPr bwMode="auto">
          <a:xfrm>
            <a:off x="5934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AutoShape 110"/>
          <p:cNvCxnSpPr>
            <a:cxnSpLocks noChangeShapeType="1"/>
            <a:stCxn id="23652" idx="3"/>
            <a:endCxn id="23653" idx="7"/>
          </p:cNvCxnSpPr>
          <p:nvPr/>
        </p:nvCxnSpPr>
        <p:spPr bwMode="auto">
          <a:xfrm flipH="1">
            <a:off x="5629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8" name="AutoShape 111"/>
          <p:cNvCxnSpPr>
            <a:cxnSpLocks noChangeShapeType="1"/>
            <a:stCxn id="23650" idx="3"/>
            <a:endCxn id="23653" idx="0"/>
          </p:cNvCxnSpPr>
          <p:nvPr/>
        </p:nvCxnSpPr>
        <p:spPr bwMode="auto">
          <a:xfrm flipH="1">
            <a:off x="5521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9" name="AutoShape 112"/>
          <p:cNvCxnSpPr>
            <a:cxnSpLocks noChangeShapeType="1"/>
            <a:stCxn id="23652" idx="6"/>
            <a:endCxn id="23655" idx="1"/>
          </p:cNvCxnSpPr>
          <p:nvPr/>
        </p:nvCxnSpPr>
        <p:spPr bwMode="auto">
          <a:xfrm>
            <a:off x="6683375" y="5278438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0" name="AutoShape 113"/>
          <p:cNvCxnSpPr>
            <a:cxnSpLocks noChangeShapeType="1"/>
            <a:stCxn id="23653" idx="6"/>
            <a:endCxn id="23655" idx="2"/>
          </p:cNvCxnSpPr>
          <p:nvPr/>
        </p:nvCxnSpPr>
        <p:spPr bwMode="auto">
          <a:xfrm flipV="1">
            <a:off x="5692775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AutoShape 114"/>
          <p:cNvCxnSpPr>
            <a:cxnSpLocks noChangeShapeType="1"/>
            <a:stCxn id="23650" idx="6"/>
            <a:endCxn id="23651" idx="2"/>
          </p:cNvCxnSpPr>
          <p:nvPr/>
        </p:nvCxnSpPr>
        <p:spPr bwMode="auto">
          <a:xfrm flipV="1">
            <a:off x="5997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AutoShape 115"/>
          <p:cNvCxnSpPr>
            <a:cxnSpLocks noChangeShapeType="1"/>
            <a:stCxn id="23652" idx="7"/>
            <a:endCxn id="23651" idx="3"/>
          </p:cNvCxnSpPr>
          <p:nvPr/>
        </p:nvCxnSpPr>
        <p:spPr bwMode="auto">
          <a:xfrm flipV="1">
            <a:off x="6619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AutoShape 116"/>
          <p:cNvCxnSpPr>
            <a:cxnSpLocks noChangeShapeType="1"/>
            <a:stCxn id="23654" idx="1"/>
            <a:endCxn id="23651" idx="5"/>
          </p:cNvCxnSpPr>
          <p:nvPr/>
        </p:nvCxnSpPr>
        <p:spPr bwMode="auto">
          <a:xfrm flipH="1" flipV="1">
            <a:off x="7915275" y="4491038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4" name="AutoShape 117"/>
          <p:cNvCxnSpPr>
            <a:cxnSpLocks noChangeShapeType="1"/>
            <a:stCxn id="23655" idx="7"/>
            <a:endCxn id="23654" idx="3"/>
          </p:cNvCxnSpPr>
          <p:nvPr/>
        </p:nvCxnSpPr>
        <p:spPr bwMode="auto">
          <a:xfrm flipV="1">
            <a:off x="8067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5" name="Text Box 118"/>
          <p:cNvSpPr txBox="1">
            <a:spLocks noChangeArrowheads="1"/>
          </p:cNvSpPr>
          <p:nvPr/>
        </p:nvSpPr>
        <p:spPr bwMode="auto">
          <a:xfrm>
            <a:off x="6650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66" name="Text Box 119"/>
          <p:cNvSpPr txBox="1">
            <a:spLocks noChangeArrowheads="1"/>
          </p:cNvSpPr>
          <p:nvPr/>
        </p:nvSpPr>
        <p:spPr bwMode="auto">
          <a:xfrm>
            <a:off x="8140700" y="45307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667" name="Text Box 120"/>
          <p:cNvSpPr txBox="1">
            <a:spLocks noChangeArrowheads="1"/>
          </p:cNvSpPr>
          <p:nvPr/>
        </p:nvSpPr>
        <p:spPr bwMode="auto">
          <a:xfrm>
            <a:off x="5300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68" name="Text Box 121"/>
          <p:cNvSpPr txBox="1">
            <a:spLocks noChangeArrowheads="1"/>
          </p:cNvSpPr>
          <p:nvPr/>
        </p:nvSpPr>
        <p:spPr bwMode="auto">
          <a:xfrm>
            <a:off x="7269163" y="52165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69" name="Text Box 122"/>
          <p:cNvSpPr txBox="1">
            <a:spLocks noChangeArrowheads="1"/>
          </p:cNvSpPr>
          <p:nvPr/>
        </p:nvSpPr>
        <p:spPr bwMode="auto">
          <a:xfrm>
            <a:off x="5888038" y="49117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0" name="Text Box 123"/>
          <p:cNvSpPr txBox="1">
            <a:spLocks noChangeArrowheads="1"/>
          </p:cNvSpPr>
          <p:nvPr/>
        </p:nvSpPr>
        <p:spPr bwMode="auto">
          <a:xfrm>
            <a:off x="6527800" y="5902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1" name="Text Box 124"/>
          <p:cNvSpPr txBox="1">
            <a:spLocks noChangeArrowheads="1"/>
          </p:cNvSpPr>
          <p:nvPr/>
        </p:nvSpPr>
        <p:spPr bwMode="auto">
          <a:xfrm>
            <a:off x="8193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23672" name="Text Box 125"/>
          <p:cNvSpPr txBox="1">
            <a:spLocks noChangeArrowheads="1"/>
          </p:cNvSpPr>
          <p:nvPr/>
        </p:nvSpPr>
        <p:spPr bwMode="auto">
          <a:xfrm>
            <a:off x="7121525" y="4759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3673" name="Text Box 126"/>
          <p:cNvSpPr txBox="1">
            <a:spLocks noChangeArrowheads="1"/>
          </p:cNvSpPr>
          <p:nvPr/>
        </p:nvSpPr>
        <p:spPr bwMode="auto">
          <a:xfrm>
            <a:off x="6094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3674" name="Text Box 127"/>
          <p:cNvSpPr txBox="1">
            <a:spLocks noChangeArrowheads="1"/>
          </p:cNvSpPr>
          <p:nvPr/>
        </p:nvSpPr>
        <p:spPr bwMode="auto">
          <a:xfrm>
            <a:off x="5140325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75" name="Text Box 128"/>
          <p:cNvSpPr txBox="1">
            <a:spLocks noChangeArrowheads="1"/>
          </p:cNvSpPr>
          <p:nvPr/>
        </p:nvSpPr>
        <p:spPr bwMode="auto">
          <a:xfrm>
            <a:off x="8035925" y="5826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6" name="Text Box 129"/>
          <p:cNvSpPr txBox="1">
            <a:spLocks noChangeArrowheads="1"/>
          </p:cNvSpPr>
          <p:nvPr/>
        </p:nvSpPr>
        <p:spPr bwMode="auto">
          <a:xfrm>
            <a:off x="5445125" y="4302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77" name="Text Box 130"/>
          <p:cNvSpPr txBox="1">
            <a:spLocks noChangeArrowheads="1"/>
          </p:cNvSpPr>
          <p:nvPr/>
        </p:nvSpPr>
        <p:spPr bwMode="auto">
          <a:xfrm>
            <a:off x="6359525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8" name="Text Box 131"/>
          <p:cNvSpPr txBox="1">
            <a:spLocks noChangeArrowheads="1"/>
          </p:cNvSpPr>
          <p:nvPr/>
        </p:nvSpPr>
        <p:spPr bwMode="auto">
          <a:xfrm>
            <a:off x="8620125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3679" name="Text Box 132"/>
          <p:cNvSpPr txBox="1">
            <a:spLocks noChangeArrowheads="1"/>
          </p:cNvSpPr>
          <p:nvPr/>
        </p:nvSpPr>
        <p:spPr bwMode="auto">
          <a:xfrm>
            <a:off x="7881938" y="39973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3680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1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60B04D-135D-8F4B-9DF5-737860E09FBF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4580" name="Freeform 3"/>
          <p:cNvSpPr>
            <a:spLocks/>
          </p:cNvSpPr>
          <p:nvPr/>
        </p:nvSpPr>
        <p:spPr bwMode="auto">
          <a:xfrm>
            <a:off x="762000" y="1630363"/>
            <a:ext cx="4037013" cy="2557462"/>
          </a:xfrm>
          <a:custGeom>
            <a:avLst/>
            <a:gdLst>
              <a:gd name="T0" fmla="*/ 206652838 w 2543"/>
              <a:gd name="T1" fmla="*/ 2147483647 h 1611"/>
              <a:gd name="T2" fmla="*/ 176410959 w 2543"/>
              <a:gd name="T3" fmla="*/ 2147483647 h 1611"/>
              <a:gd name="T4" fmla="*/ 1265118594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505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90 h 1611"/>
              <a:gd name="T16" fmla="*/ 2147483647 w 2543"/>
              <a:gd name="T17" fmla="*/ 131048099 h 1611"/>
              <a:gd name="T18" fmla="*/ 2147483647 w 2543"/>
              <a:gd name="T19" fmla="*/ 539313332 h 1611"/>
              <a:gd name="T20" fmla="*/ 524192565 w 2543"/>
              <a:gd name="T21" fmla="*/ 992941368 h 1611"/>
              <a:gd name="T22" fmla="*/ 20665283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4587" name="AutoShape 10"/>
          <p:cNvCxnSpPr>
            <a:cxnSpLocks noChangeShapeType="1"/>
            <a:stCxn id="24581" idx="5"/>
            <a:endCxn id="24583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3" idx="3"/>
            <a:endCxn id="24584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1" idx="3"/>
            <a:endCxn id="24584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3" idx="6"/>
            <a:endCxn id="24586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1" idx="6"/>
            <a:endCxn id="24582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6"/>
          <p:cNvCxnSpPr>
            <a:cxnSpLocks noChangeShapeType="1"/>
            <a:stCxn id="24583" idx="7"/>
            <a:endCxn id="24582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7"/>
          <p:cNvCxnSpPr>
            <a:cxnSpLocks noChangeShapeType="1"/>
            <a:stCxn id="24585" idx="1"/>
            <a:endCxn id="24582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6" idx="7"/>
            <a:endCxn id="24585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611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206652838 w 2543"/>
              <a:gd name="T1" fmla="*/ 2147483647 h 1627"/>
              <a:gd name="T2" fmla="*/ 176410959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5 h 1627"/>
              <a:gd name="T12" fmla="*/ 2147483647 w 2543"/>
              <a:gd name="T13" fmla="*/ 131048150 h 1627"/>
              <a:gd name="T14" fmla="*/ 2147483647 w 2543"/>
              <a:gd name="T15" fmla="*/ 539313542 h 1627"/>
              <a:gd name="T16" fmla="*/ 524192565 w 2543"/>
              <a:gd name="T17" fmla="*/ 992941755 h 1627"/>
              <a:gd name="T18" fmla="*/ 20665283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615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616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617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618" name="AutoShape 41"/>
          <p:cNvCxnSpPr>
            <a:cxnSpLocks noChangeShapeType="1"/>
            <a:stCxn id="24612" idx="5"/>
            <a:endCxn id="24614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42"/>
          <p:cNvCxnSpPr>
            <a:cxnSpLocks noChangeShapeType="1"/>
            <a:stCxn id="24614" idx="3"/>
            <a:endCxn id="24615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43"/>
          <p:cNvCxnSpPr>
            <a:cxnSpLocks noChangeShapeType="1"/>
            <a:stCxn id="24612" idx="3"/>
            <a:endCxn id="24615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44"/>
          <p:cNvCxnSpPr>
            <a:cxnSpLocks noChangeShapeType="1"/>
            <a:stCxn id="24614" idx="6"/>
            <a:endCxn id="24617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AutoShape 45"/>
          <p:cNvCxnSpPr>
            <a:cxnSpLocks noChangeShapeType="1"/>
            <a:stCxn id="24615" idx="6"/>
            <a:endCxn id="24617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AutoShape 46"/>
          <p:cNvCxnSpPr>
            <a:cxnSpLocks noChangeShapeType="1"/>
            <a:stCxn id="24612" idx="6"/>
            <a:endCxn id="24613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AutoShape 47"/>
          <p:cNvCxnSpPr>
            <a:cxnSpLocks noChangeShapeType="1"/>
            <a:stCxn id="24614" idx="7"/>
            <a:endCxn id="24613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48"/>
          <p:cNvCxnSpPr>
            <a:cxnSpLocks noChangeShapeType="1"/>
            <a:stCxn id="24616" idx="1"/>
            <a:endCxn id="24613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AutoShape 49"/>
          <p:cNvCxnSpPr>
            <a:cxnSpLocks noChangeShapeType="1"/>
            <a:stCxn id="24617" idx="7"/>
            <a:endCxn id="24616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628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629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0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1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32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24633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4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</a:t>
            </a:r>
          </a:p>
        </p:txBody>
      </p:sp>
      <p:sp>
        <p:nvSpPr>
          <p:cNvPr id="24635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24636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37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8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9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40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41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sym typeface="Symbol" charset="0"/>
              </a:rPr>
              <a:t>7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642" name="AutoShape 65"/>
          <p:cNvSpPr>
            <a:spLocks noChangeArrowheads="1"/>
          </p:cNvSpPr>
          <p:nvPr/>
        </p:nvSpPr>
        <p:spPr bwMode="auto">
          <a:xfrm rot="-81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Minimum Spanning Trees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9A9BB8-B6EE-264C-8171-7418BC26730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560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cycle through the incident edges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set/get the distance, parent and locator labels of vertex 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(deg(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))</a:t>
            </a:r>
            <a:r>
              <a:rPr lang="en-US" sz="1800">
                <a:latin typeface="Tahoma" charset="0"/>
              </a:rPr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Setting/getting a label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(1)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vertex is inserted once into and removed once from the priority queue, where each insertion or removal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key of a vertex 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ahoma" charset="0"/>
              </a:rPr>
              <a:t> in the priority queue is modified at most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times, where each key change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Prim-Jarnik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runs in 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((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n </a:t>
            </a:r>
            <a:r>
              <a:rPr lang="en-US" altLang="ja-JP" sz="200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 m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) log </a:t>
            </a:r>
            <a:r>
              <a:rPr lang="en-US" altLang="ja-JP" sz="2000" b="1" i="1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ja-JP" sz="20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Recall that </a:t>
            </a:r>
            <a:r>
              <a:rPr lang="en-US" sz="2400" b="1">
                <a:latin typeface="Symbol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v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=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running time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since the graph is connected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7976</TotalTime>
  <Words>1373</Words>
  <Application>Microsoft Macintosh PowerPoint</Application>
  <PresentationFormat>On-screen Show (4:3)</PresentationFormat>
  <Paragraphs>529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Blueprint</vt:lpstr>
      <vt:lpstr>Minimum Spanning Trees</vt:lpstr>
      <vt:lpstr>Minimum Spanning Trees</vt:lpstr>
      <vt:lpstr>Cycle Property</vt:lpstr>
      <vt:lpstr>Partition Property</vt:lpstr>
      <vt:lpstr>Prim-Jarnik’s Algorithm</vt:lpstr>
      <vt:lpstr>Prim-Jarnik Pseudo-code</vt:lpstr>
      <vt:lpstr>Example</vt:lpstr>
      <vt:lpstr>Example (contd.)</vt:lpstr>
      <vt:lpstr>Analysis</vt:lpstr>
      <vt:lpstr>Kruskal’s Approach</vt:lpstr>
      <vt:lpstr>Kruskal’s Algorithm</vt:lpstr>
      <vt:lpstr>Example</vt:lpstr>
      <vt:lpstr>Example (contd.)</vt:lpstr>
      <vt:lpstr>Data Structure for Kruskal’s Algorithm</vt:lpstr>
      <vt:lpstr>List-based Partition</vt:lpstr>
      <vt:lpstr>Partition-Based Implementation</vt:lpstr>
      <vt:lpstr>Java Implementation</vt:lpstr>
      <vt:lpstr>Java Implementation, 2</vt:lpstr>
      <vt:lpstr>Baruvka’s Algorithm (Exercise)</vt:lpstr>
      <vt:lpstr>Example of Baruvka’s  Algorithm (animated)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Roberto Tamassia, Michael Goodrich</dc:creator>
  <cp:lastModifiedBy>Michael Goodrich</cp:lastModifiedBy>
  <cp:revision>1466</cp:revision>
  <dcterms:created xsi:type="dcterms:W3CDTF">2002-01-21T02:22:10Z</dcterms:created>
  <dcterms:modified xsi:type="dcterms:W3CDTF">2014-03-25T22:50:09Z</dcterms:modified>
</cp:coreProperties>
</file>