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57" r:id="rId3"/>
    <p:sldId id="458" r:id="rId4"/>
    <p:sldId id="460" r:id="rId5"/>
    <p:sldId id="461" r:id="rId6"/>
    <p:sldId id="462" r:id="rId7"/>
    <p:sldId id="464" r:id="rId8"/>
    <p:sldId id="465" r:id="rId9"/>
    <p:sldId id="463" r:id="rId10"/>
    <p:sldId id="448" r:id="rId11"/>
    <p:sldId id="475" r:id="rId12"/>
    <p:sldId id="474" r:id="rId13"/>
    <p:sldId id="472" r:id="rId14"/>
    <p:sldId id="473" r:id="rId15"/>
    <p:sldId id="467" r:id="rId16"/>
    <p:sldId id="468" r:id="rId17"/>
    <p:sldId id="469" r:id="rId18"/>
    <p:sldId id="470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28" y="-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9.xml"/><Relationship Id="rId8" Type="http://schemas.openxmlformats.org/officeDocument/2006/relationships/slide" Target="slides/slide10.xml"/><Relationship Id="rId9" Type="http://schemas.openxmlformats.org/officeDocument/2006/relationships/slide" Target="slides/slide13.xml"/><Relationship Id="rId10" Type="http://schemas.openxmlformats.org/officeDocument/2006/relationships/slide" Target="slides/slide14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C196246-4777-7449-B7E3-5E6E18821F74}" type="datetime8">
              <a:rPr lang="en-US"/>
              <a:pPr>
                <a:defRPr/>
              </a:pPr>
              <a:t>3/25/14 12:10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F961DD82-1433-8044-9925-9E086F2C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1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46300278-9F52-C94D-BABD-6FFD6CD3CA23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cs typeface="+mn-cs"/>
              </a:defRPr>
            </a:lvl1pPr>
          </a:lstStyle>
          <a:p>
            <a:pPr>
              <a:defRPr/>
            </a:pPr>
            <a:fld id="{850CD54C-D7AE-3740-B6E2-E08F67F50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5312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Shortest Path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D4DD1-C9B7-8C48-9A42-881A10953F93}" type="datetime8">
              <a:rPr lang="en-US" sz="1300"/>
              <a:pPr eaLnBrk="1" hangingPunct="1"/>
              <a:t>3/25/14 14:45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BEDFB9B-D212-C14D-BD9A-9A92D9731465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3F980C-CFB3-1740-9B31-50BDA68C2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42E47E5-E76C-C148-9CC4-0BEC725F3EE7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A106EC-A835-EC45-859D-B7677BCBD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BE56300-3CA7-5F44-AFA8-305D44C7FD8C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0C67D9-AF06-7F44-BC00-B4CF07254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F7466C1-B385-464F-8890-8A6FD8E83B22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377BB-8369-D44C-852D-802DEED3C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7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3B4B8142-06D9-C346-82DD-E98EB066BBB0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F7325D-B22A-D947-A508-C9E3202E6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3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C0EAF046-1813-9B48-ACA7-E1EF39D860B0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21ABBE-36D2-E24E-99A2-333E77E8F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3800C64-1F7A-D54D-BD46-55CC0CDAE3AF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CE5EC4-1DDB-174E-AA48-E0E69C9C6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E466ECF2-AA83-3141-B9E1-5A430C7C3B38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7B6465-6879-904E-9BE1-0A59D2FB3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E2E4908-1B6D-E94D-9CEE-4D348D650531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2C0153-AA1B-5944-A2EE-D86259814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245D0190-C365-8E4C-B64C-C65DD7640E68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DF7F6-2031-F048-A8F2-52242E867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447DFBC4-B047-E544-940A-8ED53080DC6D}" type="datetime8">
              <a:rPr lang="en-US"/>
              <a:pPr>
                <a:defRPr/>
              </a:pPr>
              <a:t>3/25/14 12:05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C70858-96BB-7A47-BE1A-C44BC26A8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6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Shortest Paths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65A05AC-EE42-3E42-83E5-6C518FFB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85439B-58D1-F044-A8A4-DC18D9F88C25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Paths</a:t>
            </a:r>
          </a:p>
        </p:txBody>
      </p:sp>
      <p:grpSp>
        <p:nvGrpSpPr>
          <p:cNvPr id="15364" name="Group 647"/>
          <p:cNvGrpSpPr>
            <a:grpSpLocks/>
          </p:cNvGrpSpPr>
          <p:nvPr/>
        </p:nvGrpSpPr>
        <p:grpSpPr bwMode="auto">
          <a:xfrm>
            <a:off x="4648200" y="3124200"/>
            <a:ext cx="3390900" cy="2227263"/>
            <a:chOff x="3396" y="901"/>
            <a:chExt cx="2136" cy="1403"/>
          </a:xfrm>
        </p:grpSpPr>
        <p:sp>
          <p:nvSpPr>
            <p:cNvPr id="15365" name="Freeform 648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Oval 649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15367" name="Oval 650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15368" name="Oval 651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5369" name="Oval 652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15370" name="AutoShape 653"/>
            <p:cNvCxnSpPr>
              <a:cxnSpLocks noChangeAspect="1" noChangeShapeType="1"/>
              <a:stCxn id="15368" idx="2"/>
              <a:endCxn id="15367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654"/>
            <p:cNvCxnSpPr>
              <a:cxnSpLocks noChangeAspect="1" noChangeShapeType="1"/>
              <a:stCxn id="15369" idx="2"/>
              <a:endCxn id="15367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655"/>
            <p:cNvCxnSpPr>
              <a:cxnSpLocks noChangeAspect="1" noChangeShapeType="1"/>
              <a:stCxn id="15369" idx="6"/>
              <a:endCxn id="15366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656"/>
            <p:cNvCxnSpPr>
              <a:cxnSpLocks noChangeAspect="1" noChangeShapeType="1"/>
              <a:stCxn id="15368" idx="4"/>
              <a:endCxn id="15366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657"/>
            <p:cNvCxnSpPr>
              <a:cxnSpLocks noChangeAspect="1" noChangeShapeType="1"/>
              <a:stCxn id="15367" idx="6"/>
              <a:endCxn id="15366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5" name="Oval 658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5376" name="AutoShape 659"/>
            <p:cNvCxnSpPr>
              <a:cxnSpLocks noChangeAspect="1" noChangeShapeType="1"/>
              <a:stCxn id="15379" idx="6"/>
              <a:endCxn id="15375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660"/>
            <p:cNvCxnSpPr>
              <a:cxnSpLocks noChangeAspect="1" noChangeShapeType="1"/>
              <a:stCxn id="15375" idx="0"/>
              <a:endCxn id="15368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8" name="AutoShape 661"/>
            <p:cNvCxnSpPr>
              <a:cxnSpLocks noChangeAspect="1" noChangeShapeType="1"/>
              <a:stCxn id="15366" idx="6"/>
              <a:endCxn id="15375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Oval 662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15380" name="AutoShape 663"/>
            <p:cNvCxnSpPr>
              <a:cxnSpLocks noChangeAspect="1" noChangeShapeType="1"/>
              <a:stCxn id="15366" idx="5"/>
              <a:endCxn id="15379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1" name="Text Box 664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5382" name="Text Box 665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5383" name="Text Box 666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15384" name="Text Box 667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85" name="Text Box 668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15386" name="Text Box 669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87" name="Text Box 670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15388" name="Text Box 671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15389" name="Text Box 672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15390" name="Text Box 673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5391" name="Text Box 674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15392" name="Text Box 675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5393" name="Text Box 676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5394" name="Text Box 677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5395" name="Text Box 678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3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 </a:t>
            </a:r>
            <a:r>
              <a:rPr lang="en-US" sz="1800" dirty="0" smtClean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 smtClean="0">
                <a:solidFill>
                  <a:schemeClr val="tx2"/>
                </a:solidFill>
              </a:rPr>
              <a:t>th</a:t>
            </a:r>
            <a:r>
              <a:rPr lang="en-US" sz="1800" dirty="0" smtClean="0">
                <a:solidFill>
                  <a:schemeClr val="tx2"/>
                </a:solidFill>
              </a:rPr>
              <a:t> edition</a:t>
            </a:r>
            <a:r>
              <a:rPr lang="en-US" sz="1800" dirty="0" smtClean="0"/>
              <a:t>, by M. T. Goodrich, R. Tamassia, and M. H. Goldwasser, Wiley, 2014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22CD9B-543F-B94F-8BC9-8EE36E37FB9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Graph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find all the incident edges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Label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We set/get the distance and locator labels of vertex 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ahoma" charset="0"/>
              </a:rPr>
              <a:t>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(deg(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))</a:t>
            </a:r>
            <a:r>
              <a:rPr lang="en-US" sz="1800">
                <a:latin typeface="Tahoma" charset="0"/>
              </a:rPr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Setting/getting a label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(1)</a:t>
            </a:r>
            <a:r>
              <a:rPr lang="en-US" sz="1800">
                <a:latin typeface="Tahoma" charset="0"/>
              </a:rPr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Priority queue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vertex is inserted once into and removed once from the priority queue, where each insertion or removal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key of a vertex in the priority queue is modified at most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w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times, where each key change takes </a:t>
            </a:r>
            <a:r>
              <a:rPr lang="en-US" sz="1800" b="1" i="1">
                <a:latin typeface="Times New Roman" charset="0"/>
              </a:rPr>
              <a:t>O</a:t>
            </a:r>
            <a:r>
              <a:rPr lang="en-US" sz="1800">
                <a:latin typeface="Times New Roman" charset="0"/>
              </a:rPr>
              <a:t>(log </a:t>
            </a:r>
            <a:r>
              <a:rPr lang="en-US" sz="1800" b="1" i="1">
                <a:latin typeface="Times New Roman" charset="0"/>
              </a:rPr>
              <a:t>n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Tahoma" charset="0"/>
              </a:rPr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Dijkstra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runs in </a:t>
            </a:r>
            <a:r>
              <a:rPr lang="en-US" altLang="ja-JP" sz="2000" b="1" i="1">
                <a:latin typeface="Times New Roman" charset="0"/>
              </a:rPr>
              <a:t>O</a:t>
            </a:r>
            <a:r>
              <a:rPr lang="en-US" altLang="ja-JP" sz="2000">
                <a:latin typeface="Times New Roman" charset="0"/>
              </a:rPr>
              <a:t>((</a:t>
            </a:r>
            <a:r>
              <a:rPr lang="en-US" altLang="ja-JP" sz="2000" b="1" i="1">
                <a:latin typeface="Times New Roman" charset="0"/>
              </a:rPr>
              <a:t>n </a:t>
            </a:r>
            <a:r>
              <a:rPr lang="en-US" altLang="ja-JP" sz="2000">
                <a:latin typeface="Symbol" charset="0"/>
              </a:rPr>
              <a:t>+</a:t>
            </a:r>
            <a:r>
              <a:rPr lang="en-US" altLang="ja-JP" sz="2000" b="1" i="1">
                <a:latin typeface="Times New Roman" charset="0"/>
              </a:rPr>
              <a:t> m</a:t>
            </a:r>
            <a:r>
              <a:rPr lang="en-US" altLang="ja-JP" sz="2000">
                <a:latin typeface="Times New Roman" charset="0"/>
              </a:rPr>
              <a:t>) log </a:t>
            </a:r>
            <a:r>
              <a:rPr lang="en-US" altLang="ja-JP" sz="2000" b="1" i="1">
                <a:latin typeface="Times New Roman" charset="0"/>
              </a:rPr>
              <a:t>n</a:t>
            </a:r>
            <a:r>
              <a:rPr lang="en-US" altLang="ja-JP" sz="2000">
                <a:latin typeface="Times New Roman" charset="0"/>
              </a:rPr>
              <a:t>)</a:t>
            </a:r>
            <a:r>
              <a:rPr lang="en-US" altLang="ja-JP" sz="2000">
                <a:latin typeface="Tahoma" charset="0"/>
              </a:rPr>
              <a:t> time provided the graph is represented by the adjacency list/map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Recall that </a:t>
            </a:r>
            <a:r>
              <a:rPr lang="en-US" b="1">
                <a:latin typeface="Symbol" charset="0"/>
              </a:rPr>
              <a:t>S</a:t>
            </a:r>
            <a:r>
              <a:rPr lang="en-US" sz="1800" b="1" i="1" baseline="-25000">
                <a:latin typeface="Times New Roman" charset="0"/>
              </a:rPr>
              <a:t>v </a:t>
            </a:r>
            <a:r>
              <a:rPr lang="en-US" sz="1800">
                <a:latin typeface="Times New Roman" charset="0"/>
              </a:rPr>
              <a:t>deg(</a:t>
            </a:r>
            <a:r>
              <a:rPr lang="en-US" sz="1800" b="1" i="1">
                <a:latin typeface="Times New Roman" charset="0"/>
              </a:rPr>
              <a:t>v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</a:rPr>
              <a:t>= </a:t>
            </a:r>
            <a:r>
              <a:rPr lang="en-US" sz="1800">
                <a:latin typeface="Times New Roman" charset="0"/>
              </a:rPr>
              <a:t>2</a:t>
            </a:r>
            <a:r>
              <a:rPr lang="en-US" sz="1800" b="1" i="1">
                <a:latin typeface="Times New Roman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The running time can also be expressed as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 log 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since the graph is connected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Implementation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</a:t>
            </a:r>
            <a:endParaRPr 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100863-BD7D-F744-B38E-92323A9FA6A6}" type="slidenum">
              <a:rPr lang="en-US" sz="1400"/>
              <a:pPr eaLnBrk="1" hangingPunct="1"/>
              <a:t>11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8234"/>
          <a:stretch/>
        </p:blipFill>
        <p:spPr>
          <a:xfrm>
            <a:off x="838200" y="990600"/>
            <a:ext cx="772958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2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Java </a:t>
            </a:r>
            <a:r>
              <a:rPr lang="en-US" dirty="0" smtClean="0">
                <a:latin typeface="Tahoma" charset="0"/>
              </a:rPr>
              <a:t>Implementation, 2</a:t>
            </a:r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Shortest Paths</a:t>
            </a:r>
            <a:endParaRPr lang="en-US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4100863-BD7D-F744-B38E-92323A9FA6A6}" type="slidenum">
              <a:rPr lang="en-US" sz="1400"/>
              <a:pPr eaLnBrk="1" hangingPunct="1"/>
              <a:t>12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1994"/>
          <a:stretch/>
        </p:blipFill>
        <p:spPr>
          <a:xfrm>
            <a:off x="685800" y="1600200"/>
            <a:ext cx="77129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82EC743-3C77-904A-AAA4-E4BE61D7F3D9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93088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Why 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 Works</a:t>
            </a:r>
            <a:endParaRPr lang="en-US">
              <a:latin typeface="Tahoma" charset="0"/>
            </a:endParaRP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010400" cy="117475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Dijkstra</a:t>
            </a:r>
            <a:r>
              <a:rPr lang="ja-JP" altLang="en-US" sz="2400">
                <a:latin typeface="Tahoma" charset="0"/>
              </a:rPr>
              <a:t>’</a:t>
            </a:r>
            <a:r>
              <a:rPr lang="en-US" altLang="ja-JP" sz="2400">
                <a:latin typeface="Tahoma" charset="0"/>
              </a:rPr>
              <a:t>s algorithm is based on the greedy method. It adds vertices by increasing distance.</a:t>
            </a:r>
            <a:endParaRPr lang="en-US" sz="2400">
              <a:latin typeface="Tahoma" charset="0"/>
            </a:endParaRPr>
          </a:p>
        </p:txBody>
      </p:sp>
      <p:sp>
        <p:nvSpPr>
          <p:cNvPr id="26629" name="Freeform 70"/>
          <p:cNvSpPr>
            <a:spLocks/>
          </p:cNvSpPr>
          <p:nvPr/>
        </p:nvSpPr>
        <p:spPr bwMode="auto">
          <a:xfrm>
            <a:off x="5356225" y="271780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71"/>
          <p:cNvSpPr>
            <a:spLocks noChangeAspect="1" noChangeArrowheads="1"/>
          </p:cNvSpPr>
          <p:nvPr/>
        </p:nvSpPr>
        <p:spPr bwMode="auto">
          <a:xfrm>
            <a:off x="68802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6631" name="Oval 72"/>
          <p:cNvSpPr>
            <a:spLocks noChangeAspect="1" noChangeArrowheads="1"/>
          </p:cNvSpPr>
          <p:nvPr/>
        </p:nvSpPr>
        <p:spPr bwMode="auto">
          <a:xfrm>
            <a:off x="55070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6632" name="Oval 73"/>
          <p:cNvSpPr>
            <a:spLocks noChangeAspect="1" noChangeArrowheads="1"/>
          </p:cNvSpPr>
          <p:nvPr/>
        </p:nvSpPr>
        <p:spPr bwMode="auto">
          <a:xfrm>
            <a:off x="68786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6633" name="Oval 74"/>
          <p:cNvSpPr>
            <a:spLocks noChangeAspect="1" noChangeArrowheads="1"/>
          </p:cNvSpPr>
          <p:nvPr/>
        </p:nvSpPr>
        <p:spPr bwMode="auto">
          <a:xfrm>
            <a:off x="61166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6634" name="AutoShape 75"/>
          <p:cNvCxnSpPr>
            <a:cxnSpLocks noChangeAspect="1" noChangeShapeType="1"/>
            <a:stCxn id="26632" idx="2"/>
            <a:endCxn id="26631" idx="0"/>
          </p:cNvCxnSpPr>
          <p:nvPr/>
        </p:nvCxnSpPr>
        <p:spPr bwMode="auto">
          <a:xfrm rot="10800000" flipV="1">
            <a:off x="56896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AutoShape 76"/>
          <p:cNvCxnSpPr>
            <a:cxnSpLocks noChangeAspect="1" noChangeShapeType="1"/>
            <a:stCxn id="26633" idx="2"/>
            <a:endCxn id="26631" idx="4"/>
          </p:cNvCxnSpPr>
          <p:nvPr/>
        </p:nvCxnSpPr>
        <p:spPr bwMode="auto">
          <a:xfrm rot="10800000">
            <a:off x="56896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77"/>
          <p:cNvCxnSpPr>
            <a:cxnSpLocks noChangeAspect="1" noChangeShapeType="1"/>
            <a:stCxn id="26633" idx="6"/>
            <a:endCxn id="26630" idx="3"/>
          </p:cNvCxnSpPr>
          <p:nvPr/>
        </p:nvCxnSpPr>
        <p:spPr bwMode="auto">
          <a:xfrm flipV="1">
            <a:off x="65008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78"/>
          <p:cNvCxnSpPr>
            <a:cxnSpLocks noChangeAspect="1" noChangeShapeType="1"/>
            <a:stCxn id="26632" idx="4"/>
            <a:endCxn id="26630" idx="0"/>
          </p:cNvCxnSpPr>
          <p:nvPr/>
        </p:nvCxnSpPr>
        <p:spPr bwMode="auto">
          <a:xfrm>
            <a:off x="70612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79"/>
          <p:cNvCxnSpPr>
            <a:cxnSpLocks noChangeAspect="1" noChangeShapeType="1"/>
            <a:stCxn id="26631" idx="6"/>
            <a:endCxn id="26630" idx="2"/>
          </p:cNvCxnSpPr>
          <p:nvPr/>
        </p:nvCxnSpPr>
        <p:spPr bwMode="auto">
          <a:xfrm>
            <a:off x="58912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Oval 80"/>
          <p:cNvSpPr>
            <a:spLocks noChangeAspect="1" noChangeArrowheads="1"/>
          </p:cNvSpPr>
          <p:nvPr/>
        </p:nvSpPr>
        <p:spPr bwMode="auto">
          <a:xfrm>
            <a:off x="82423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6640" name="AutoShape 81"/>
          <p:cNvCxnSpPr>
            <a:cxnSpLocks noChangeAspect="1" noChangeShapeType="1"/>
            <a:stCxn id="26643" idx="6"/>
            <a:endCxn id="26639" idx="4"/>
          </p:cNvCxnSpPr>
          <p:nvPr/>
        </p:nvCxnSpPr>
        <p:spPr bwMode="auto">
          <a:xfrm flipV="1">
            <a:off x="80057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82"/>
          <p:cNvCxnSpPr>
            <a:cxnSpLocks noChangeAspect="1" noChangeShapeType="1"/>
            <a:stCxn id="26639" idx="0"/>
            <a:endCxn id="26632" idx="6"/>
          </p:cNvCxnSpPr>
          <p:nvPr/>
        </p:nvCxnSpPr>
        <p:spPr bwMode="auto">
          <a:xfrm rot="5400000" flipH="1">
            <a:off x="75422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83"/>
          <p:cNvCxnSpPr>
            <a:cxnSpLocks noChangeAspect="1" noChangeShapeType="1"/>
            <a:stCxn id="26630" idx="6"/>
            <a:endCxn id="26639" idx="2"/>
          </p:cNvCxnSpPr>
          <p:nvPr/>
        </p:nvCxnSpPr>
        <p:spPr bwMode="auto">
          <a:xfrm>
            <a:off x="72644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84"/>
          <p:cNvSpPr>
            <a:spLocks noChangeAspect="1" noChangeArrowheads="1"/>
          </p:cNvSpPr>
          <p:nvPr/>
        </p:nvSpPr>
        <p:spPr bwMode="auto">
          <a:xfrm>
            <a:off x="76311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6644" name="AutoShape 85"/>
          <p:cNvCxnSpPr>
            <a:cxnSpLocks noChangeAspect="1" noChangeShapeType="1"/>
            <a:stCxn id="26630" idx="5"/>
            <a:endCxn id="26643" idx="2"/>
          </p:cNvCxnSpPr>
          <p:nvPr/>
        </p:nvCxnSpPr>
        <p:spPr bwMode="auto">
          <a:xfrm rot="16200000" flipH="1">
            <a:off x="70770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Text Box 86"/>
          <p:cNvSpPr txBox="1">
            <a:spLocks noChangeArrowheads="1"/>
          </p:cNvSpPr>
          <p:nvPr/>
        </p:nvSpPr>
        <p:spPr bwMode="auto">
          <a:xfrm>
            <a:off x="7113588" y="2698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6646" name="Text Box 87"/>
          <p:cNvSpPr txBox="1">
            <a:spLocks noChangeArrowheads="1"/>
          </p:cNvSpPr>
          <p:nvPr/>
        </p:nvSpPr>
        <p:spPr bwMode="auto">
          <a:xfrm>
            <a:off x="85042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6647" name="Text Box 88"/>
          <p:cNvSpPr txBox="1">
            <a:spLocks noChangeArrowheads="1"/>
          </p:cNvSpPr>
          <p:nvPr/>
        </p:nvSpPr>
        <p:spPr bwMode="auto">
          <a:xfrm>
            <a:off x="7145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6648" name="Text Box 89"/>
          <p:cNvSpPr txBox="1">
            <a:spLocks noChangeArrowheads="1"/>
          </p:cNvSpPr>
          <p:nvPr/>
        </p:nvSpPr>
        <p:spPr bwMode="auto">
          <a:xfrm>
            <a:off x="57737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6649" name="Text Box 90"/>
          <p:cNvSpPr txBox="1">
            <a:spLocks noChangeArrowheads="1"/>
          </p:cNvSpPr>
          <p:nvPr/>
        </p:nvSpPr>
        <p:spPr bwMode="auto">
          <a:xfrm>
            <a:off x="59880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6650" name="Text Box 91"/>
          <p:cNvSpPr txBox="1">
            <a:spLocks noChangeArrowheads="1"/>
          </p:cNvSpPr>
          <p:nvPr/>
        </p:nvSpPr>
        <p:spPr bwMode="auto">
          <a:xfrm>
            <a:off x="78120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6651" name="Text Box 92"/>
          <p:cNvSpPr txBox="1">
            <a:spLocks noChangeArrowheads="1"/>
          </p:cNvSpPr>
          <p:nvPr/>
        </p:nvSpPr>
        <p:spPr bwMode="auto">
          <a:xfrm>
            <a:off x="79517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6652" name="Text Box 93"/>
          <p:cNvSpPr txBox="1">
            <a:spLocks noChangeArrowheads="1"/>
          </p:cNvSpPr>
          <p:nvPr/>
        </p:nvSpPr>
        <p:spPr bwMode="auto">
          <a:xfrm>
            <a:off x="5811838" y="3003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6653" name="Text Box 94"/>
          <p:cNvSpPr txBox="1">
            <a:spLocks noChangeArrowheads="1"/>
          </p:cNvSpPr>
          <p:nvPr/>
        </p:nvSpPr>
        <p:spPr bwMode="auto">
          <a:xfrm>
            <a:off x="61928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6654" name="Text Box 95"/>
          <p:cNvSpPr txBox="1">
            <a:spLocks noChangeArrowheads="1"/>
          </p:cNvSpPr>
          <p:nvPr/>
        </p:nvSpPr>
        <p:spPr bwMode="auto">
          <a:xfrm>
            <a:off x="76406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6655" name="Text Box 96"/>
          <p:cNvSpPr txBox="1">
            <a:spLocks noChangeArrowheads="1"/>
          </p:cNvSpPr>
          <p:nvPr/>
        </p:nvSpPr>
        <p:spPr bwMode="auto">
          <a:xfrm>
            <a:off x="55070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6656" name="Text Box 97"/>
          <p:cNvSpPr txBox="1">
            <a:spLocks noChangeArrowheads="1"/>
          </p:cNvSpPr>
          <p:nvPr/>
        </p:nvSpPr>
        <p:spPr bwMode="auto">
          <a:xfrm>
            <a:off x="82502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26657" name="Text Box 98"/>
          <p:cNvSpPr txBox="1">
            <a:spLocks noChangeArrowheads="1"/>
          </p:cNvSpPr>
          <p:nvPr/>
        </p:nvSpPr>
        <p:spPr bwMode="auto">
          <a:xfrm>
            <a:off x="6726238" y="3308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6658" name="Text Box 99"/>
          <p:cNvSpPr txBox="1">
            <a:spLocks noChangeArrowheads="1"/>
          </p:cNvSpPr>
          <p:nvPr/>
        </p:nvSpPr>
        <p:spPr bwMode="auto">
          <a:xfrm>
            <a:off x="6573838" y="4146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6659" name="Text Box 100"/>
          <p:cNvSpPr txBox="1">
            <a:spLocks noChangeArrowheads="1"/>
          </p:cNvSpPr>
          <p:nvPr/>
        </p:nvSpPr>
        <p:spPr bwMode="auto">
          <a:xfrm>
            <a:off x="7221538" y="4146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6660" name="Rectangle 10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2362200"/>
            <a:ext cx="4897438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/>
              <a:t>Suppose it didn</a:t>
            </a:r>
            <a:r>
              <a:rPr lang="ja-JP" altLang="en-US" sz="2000"/>
              <a:t>’</a:t>
            </a:r>
            <a:r>
              <a:rPr lang="en-US" altLang="ja-JP" sz="2000"/>
              <a:t>t find all shortest distances. Let F be the first wrong vertex the algorithm processed.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/>
              <a:t>When the previous node, D, on the true shortest path was considered, its distance was correct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/>
              <a:t>But the edge (D,F) was </a:t>
            </a:r>
            <a:r>
              <a:rPr lang="en-US" sz="2000">
                <a:solidFill>
                  <a:schemeClr val="tx2"/>
                </a:solidFill>
              </a:rPr>
              <a:t>relaxed</a:t>
            </a:r>
            <a:r>
              <a:rPr lang="en-US" sz="2000"/>
              <a:t> at that time!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2000"/>
              <a:t>Thus, so long as d(F)</a:t>
            </a:r>
            <a:r>
              <a:rPr lang="en-US" sz="2000" u="sng"/>
              <a:t>&gt;</a:t>
            </a:r>
            <a:r>
              <a:rPr lang="en-US" sz="2000"/>
              <a:t>d(D), F</a:t>
            </a:r>
            <a:r>
              <a:rPr lang="ja-JP" altLang="en-US" sz="2000"/>
              <a:t>’</a:t>
            </a:r>
            <a:r>
              <a:rPr lang="en-US" altLang="ja-JP" sz="2000"/>
              <a:t>s distance cannot be wrong.  That is, there is no wrong vertex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3C8D1F3-B474-E847-AF59-411578C7B5CD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Why It Doesn</a:t>
            </a:r>
            <a:r>
              <a:rPr lang="ja-JP" altLang="en-US" sz="4000">
                <a:latin typeface="Tahoma" charset="0"/>
                <a:cs typeface="+mj-cs"/>
              </a:rPr>
              <a:t>’</a:t>
            </a:r>
            <a:r>
              <a:rPr lang="en-US" sz="4000">
                <a:latin typeface="Tahoma" charset="0"/>
                <a:cs typeface="+mj-cs"/>
              </a:rPr>
              <a:t>t Work for Negative-Weight Edges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3168650"/>
            <a:ext cx="4592638" cy="2470150"/>
          </a:xfrm>
        </p:spPr>
        <p:txBody>
          <a:bodyPr/>
          <a:lstStyle/>
          <a:p>
            <a:pPr lvl="1" eaLnBrk="1" hangingPunct="1"/>
            <a:r>
              <a:rPr lang="en-US" sz="2000">
                <a:latin typeface="Tahoma" charset="0"/>
              </a:rPr>
              <a:t>If a node with a negative incident edge were to be added late to the cloud, it could mess up distances for vertices already in the cloud. </a:t>
            </a:r>
          </a:p>
        </p:txBody>
      </p:sp>
      <p:sp>
        <p:nvSpPr>
          <p:cNvPr id="27653" name="Freeform 4"/>
          <p:cNvSpPr>
            <a:spLocks/>
          </p:cNvSpPr>
          <p:nvPr/>
        </p:nvSpPr>
        <p:spPr bwMode="auto">
          <a:xfrm>
            <a:off x="5203825" y="271780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Oval 5"/>
          <p:cNvSpPr>
            <a:spLocks noChangeAspect="1" noChangeArrowheads="1"/>
          </p:cNvSpPr>
          <p:nvPr/>
        </p:nvSpPr>
        <p:spPr bwMode="auto">
          <a:xfrm>
            <a:off x="6727825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7655" name="Oval 6"/>
          <p:cNvSpPr>
            <a:spLocks noChangeAspect="1" noChangeArrowheads="1"/>
          </p:cNvSpPr>
          <p:nvPr/>
        </p:nvSpPr>
        <p:spPr bwMode="auto">
          <a:xfrm>
            <a:off x="5354638" y="373380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7656" name="Oval 7"/>
          <p:cNvSpPr>
            <a:spLocks noChangeAspect="1" noChangeArrowheads="1"/>
          </p:cNvSpPr>
          <p:nvPr/>
        </p:nvSpPr>
        <p:spPr bwMode="auto">
          <a:xfrm>
            <a:off x="6726238" y="29273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7657" name="Oval 8"/>
          <p:cNvSpPr>
            <a:spLocks noChangeAspect="1" noChangeArrowheads="1"/>
          </p:cNvSpPr>
          <p:nvPr/>
        </p:nvSpPr>
        <p:spPr bwMode="auto">
          <a:xfrm>
            <a:off x="5964238" y="4541838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7658" name="AutoShape 9"/>
          <p:cNvCxnSpPr>
            <a:cxnSpLocks noChangeAspect="1" noChangeShapeType="1"/>
            <a:stCxn id="27656" idx="2"/>
            <a:endCxn id="27655" idx="0"/>
          </p:cNvCxnSpPr>
          <p:nvPr/>
        </p:nvCxnSpPr>
        <p:spPr bwMode="auto">
          <a:xfrm rot="10800000" flipV="1">
            <a:off x="5537200" y="310991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0"/>
          <p:cNvCxnSpPr>
            <a:cxnSpLocks noChangeAspect="1" noChangeShapeType="1"/>
            <a:stCxn id="27657" idx="2"/>
            <a:endCxn id="27655" idx="4"/>
          </p:cNvCxnSpPr>
          <p:nvPr/>
        </p:nvCxnSpPr>
        <p:spPr bwMode="auto">
          <a:xfrm rot="10800000">
            <a:off x="5537200" y="411797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1"/>
          <p:cNvCxnSpPr>
            <a:cxnSpLocks noChangeAspect="1" noChangeShapeType="1"/>
            <a:stCxn id="27657" idx="6"/>
            <a:endCxn id="27654" idx="3"/>
          </p:cNvCxnSpPr>
          <p:nvPr/>
        </p:nvCxnSpPr>
        <p:spPr bwMode="auto">
          <a:xfrm flipV="1">
            <a:off x="6348413" y="406558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/>
          <p:cNvCxnSpPr>
            <a:cxnSpLocks noChangeAspect="1" noChangeShapeType="1"/>
            <a:stCxn id="27656" idx="4"/>
            <a:endCxn id="27654" idx="0"/>
          </p:cNvCxnSpPr>
          <p:nvPr/>
        </p:nvCxnSpPr>
        <p:spPr bwMode="auto">
          <a:xfrm>
            <a:off x="6908800" y="3311525"/>
            <a:ext cx="1588" cy="401638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/>
          <p:cNvCxnSpPr>
            <a:cxnSpLocks noChangeAspect="1" noChangeShapeType="1"/>
            <a:stCxn id="27655" idx="6"/>
            <a:endCxn id="27654" idx="2"/>
          </p:cNvCxnSpPr>
          <p:nvPr/>
        </p:nvCxnSpPr>
        <p:spPr bwMode="auto">
          <a:xfrm>
            <a:off x="5738813" y="391636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Oval 14"/>
          <p:cNvSpPr>
            <a:spLocks noChangeAspect="1" noChangeArrowheads="1"/>
          </p:cNvSpPr>
          <p:nvPr/>
        </p:nvSpPr>
        <p:spPr bwMode="auto">
          <a:xfrm>
            <a:off x="8089900" y="37338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7664" name="AutoShape 15"/>
          <p:cNvCxnSpPr>
            <a:cxnSpLocks noChangeAspect="1" noChangeShapeType="1"/>
            <a:stCxn id="27667" idx="6"/>
            <a:endCxn id="27663" idx="4"/>
          </p:cNvCxnSpPr>
          <p:nvPr/>
        </p:nvCxnSpPr>
        <p:spPr bwMode="auto">
          <a:xfrm flipV="1">
            <a:off x="7853363" y="411797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6"/>
          <p:cNvCxnSpPr>
            <a:cxnSpLocks noChangeAspect="1" noChangeShapeType="1"/>
            <a:stCxn id="27663" idx="0"/>
            <a:endCxn id="27656" idx="6"/>
          </p:cNvCxnSpPr>
          <p:nvPr/>
        </p:nvCxnSpPr>
        <p:spPr bwMode="auto">
          <a:xfrm rot="5400000" flipH="1">
            <a:off x="7389813" y="2830513"/>
            <a:ext cx="603250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7"/>
          <p:cNvCxnSpPr>
            <a:cxnSpLocks noChangeAspect="1" noChangeShapeType="1"/>
            <a:stCxn id="27654" idx="6"/>
            <a:endCxn id="27663" idx="2"/>
          </p:cNvCxnSpPr>
          <p:nvPr/>
        </p:nvCxnSpPr>
        <p:spPr bwMode="auto">
          <a:xfrm>
            <a:off x="7112000" y="3916363"/>
            <a:ext cx="957263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Oval 18"/>
          <p:cNvSpPr>
            <a:spLocks noChangeAspect="1" noChangeArrowheads="1"/>
          </p:cNvSpPr>
          <p:nvPr/>
        </p:nvSpPr>
        <p:spPr bwMode="auto">
          <a:xfrm>
            <a:off x="7478713" y="454183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7668" name="AutoShape 19"/>
          <p:cNvCxnSpPr>
            <a:cxnSpLocks noChangeAspect="1" noChangeShapeType="1"/>
            <a:stCxn id="27654" idx="5"/>
            <a:endCxn id="27667" idx="2"/>
          </p:cNvCxnSpPr>
          <p:nvPr/>
        </p:nvCxnSpPr>
        <p:spPr bwMode="auto">
          <a:xfrm rot="16200000" flipH="1">
            <a:off x="6924676" y="4181475"/>
            <a:ext cx="658812" cy="427037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6961188" y="26987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83518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69929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5621338" y="3525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5835650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7659688" y="4249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7799388" y="294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5659438" y="3003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60404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7488238" y="3613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53546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8097838" y="441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6573838" y="3308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6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6421438" y="4146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7092950" y="41465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-8</a:t>
            </a:r>
          </a:p>
        </p:txBody>
      </p:sp>
      <p:sp>
        <p:nvSpPr>
          <p:cNvPr id="27684" name="Rectangle 3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705008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Dijkstra</a:t>
            </a:r>
            <a:r>
              <a:rPr lang="ja-JP" altLang="en-US"/>
              <a:t>’</a:t>
            </a:r>
            <a:r>
              <a:rPr lang="en-US" altLang="ja-JP"/>
              <a:t>s algorithm is based on the greedy method. It adds vertices by increasing distance.</a:t>
            </a:r>
            <a:endParaRPr lang="en-US"/>
          </a:p>
        </p:txBody>
      </p:sp>
      <p:sp>
        <p:nvSpPr>
          <p:cNvPr id="27685" name="Text Box 38"/>
          <p:cNvSpPr txBox="1">
            <a:spLocks noChangeArrowheads="1"/>
          </p:cNvSpPr>
          <p:nvPr/>
        </p:nvSpPr>
        <p:spPr bwMode="auto">
          <a:xfrm>
            <a:off x="5194300" y="5257800"/>
            <a:ext cx="3721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C</a:t>
            </a:r>
            <a:r>
              <a:rPr lang="ja-JP" altLang="en-US"/>
              <a:t>’</a:t>
            </a:r>
            <a:r>
              <a:rPr lang="en-US" altLang="ja-JP"/>
              <a:t>s true distance is 1, but it is already in the cloud with d(C)=5!</a:t>
            </a:r>
            <a:endParaRPr lang="en-US"/>
          </a:p>
        </p:txBody>
      </p:sp>
      <p:sp>
        <p:nvSpPr>
          <p:cNvPr id="27686" name="Line 39"/>
          <p:cNvSpPr>
            <a:spLocks noChangeShapeType="1"/>
          </p:cNvSpPr>
          <p:nvPr/>
        </p:nvSpPr>
        <p:spPr bwMode="auto">
          <a:xfrm flipH="1" flipV="1">
            <a:off x="6872288" y="4191000"/>
            <a:ext cx="38100" cy="1160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0DB83B-503A-F141-9249-DC2A6FA1B71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81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Bellman-Ford Algorithm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(not in book)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657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Works even with negative-weight edges</a:t>
            </a:r>
          </a:p>
          <a:p>
            <a:pPr eaLnBrk="1" hangingPunct="1"/>
            <a:r>
              <a:rPr lang="en-US" sz="2000">
                <a:latin typeface="Tahoma" charset="0"/>
              </a:rPr>
              <a:t>Must assume directed edges (for otherwise we would have negative-weight cycles)</a:t>
            </a:r>
          </a:p>
          <a:p>
            <a:pPr eaLnBrk="1" hangingPunct="1"/>
            <a:r>
              <a:rPr lang="en-US" sz="2000">
                <a:latin typeface="Tahoma" charset="0"/>
              </a:rPr>
              <a:t>Iteration i finds all shortest paths that use i edges.</a:t>
            </a:r>
          </a:p>
          <a:p>
            <a:pPr eaLnBrk="1" hangingPunct="1"/>
            <a:r>
              <a:rPr lang="en-US" sz="2000">
                <a:latin typeface="Tahoma" charset="0"/>
              </a:rPr>
              <a:t>Running time: O(nm).</a:t>
            </a:r>
          </a:p>
          <a:p>
            <a:pPr eaLnBrk="1" hangingPunct="1"/>
            <a:r>
              <a:rPr lang="en-US" sz="2000">
                <a:latin typeface="Tahoma" charset="0"/>
              </a:rPr>
              <a:t>Can be extended to detect a negative-weight cycle if it exists </a:t>
            </a:r>
          </a:p>
          <a:p>
            <a:pPr lvl="1" eaLnBrk="1" hangingPunct="1"/>
            <a:r>
              <a:rPr lang="en-US" sz="1800">
                <a:latin typeface="Tahoma" charset="0"/>
              </a:rPr>
              <a:t>How?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267200" y="1739900"/>
            <a:ext cx="4514850" cy="3746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BellmanFord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 -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G.edges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relax edge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G.origin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z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112D48-EDB3-E848-8F58-E08F36769D4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9699" name="Oval 133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0" name="Text Box 156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Bellman-Ford Example</a:t>
            </a:r>
          </a:p>
        </p:txBody>
      </p:sp>
      <p:sp>
        <p:nvSpPr>
          <p:cNvPr id="29702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3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04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05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06" name="AutoShape 9"/>
          <p:cNvCxnSpPr>
            <a:cxnSpLocks noChangeAspect="1" noChangeShapeType="1"/>
            <a:stCxn id="29704" idx="2"/>
            <a:endCxn id="29703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0"/>
          <p:cNvCxnSpPr>
            <a:cxnSpLocks noChangeAspect="1" noChangeShapeType="1"/>
            <a:stCxn id="29705" idx="2"/>
            <a:endCxn id="29703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1"/>
          <p:cNvCxnSpPr>
            <a:cxnSpLocks noChangeAspect="1" noChangeShapeType="1"/>
            <a:stCxn id="29705" idx="6"/>
            <a:endCxn id="29702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Aspect="1" noChangeShapeType="1"/>
            <a:stCxn id="29704" idx="4"/>
            <a:endCxn id="29702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Aspect="1" noChangeShapeType="1"/>
            <a:stCxn id="29703" idx="6"/>
            <a:endCxn id="29702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2" name="AutoShape 15"/>
          <p:cNvCxnSpPr>
            <a:cxnSpLocks noChangeAspect="1" noChangeShapeType="1"/>
            <a:stCxn id="29715" idx="6"/>
            <a:endCxn id="29711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/>
          <p:cNvCxnSpPr>
            <a:cxnSpLocks noChangeAspect="1" noChangeShapeType="1"/>
            <a:stCxn id="29711" idx="0"/>
            <a:endCxn id="29704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7"/>
          <p:cNvCxnSpPr>
            <a:cxnSpLocks noChangeAspect="1" noChangeShapeType="1"/>
            <a:stCxn id="29702" idx="6"/>
            <a:endCxn id="29711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16" name="AutoShape 19"/>
          <p:cNvCxnSpPr>
            <a:cxnSpLocks noChangeAspect="1" noChangeShapeType="1"/>
            <a:stCxn id="29702" idx="5"/>
            <a:endCxn id="29715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18" name="Text Box 27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19" name="Text Box 28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20" name="Text Box 29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21" name="Text Box 30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2" name="Text Box 31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23" name="Text Box 32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24" name="Text Box 33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25" name="Text Box 34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26" name="AutoShape 100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AutoShape 101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AutoShape 102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Oval 1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30" name="Oval 134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31" name="Oval 135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2" name="AutoShape 136"/>
          <p:cNvCxnSpPr>
            <a:cxnSpLocks noChangeAspect="1" noChangeShapeType="1"/>
            <a:stCxn id="29730" idx="2"/>
            <a:endCxn id="29699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137"/>
          <p:cNvCxnSpPr>
            <a:cxnSpLocks noChangeAspect="1" noChangeShapeType="1"/>
            <a:stCxn id="29731" idx="2"/>
            <a:endCxn id="29699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4" name="AutoShape 138"/>
          <p:cNvCxnSpPr>
            <a:cxnSpLocks noChangeAspect="1" noChangeShapeType="1"/>
            <a:stCxn id="29731" idx="6"/>
            <a:endCxn id="29729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AutoShape 139"/>
          <p:cNvCxnSpPr>
            <a:cxnSpLocks noChangeAspect="1" noChangeShapeType="1"/>
            <a:stCxn id="29730" idx="4"/>
            <a:endCxn id="29729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AutoShape 140"/>
          <p:cNvCxnSpPr>
            <a:cxnSpLocks noChangeAspect="1" noChangeShapeType="1"/>
            <a:stCxn id="29699" idx="6"/>
            <a:endCxn id="29729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7" name="Oval 141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38" name="AutoShape 142"/>
          <p:cNvCxnSpPr>
            <a:cxnSpLocks noChangeAspect="1" noChangeShapeType="1"/>
            <a:stCxn id="29741" idx="6"/>
            <a:endCxn id="29737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143"/>
          <p:cNvCxnSpPr>
            <a:cxnSpLocks noChangeAspect="1" noChangeShapeType="1"/>
            <a:stCxn id="29737" idx="0"/>
            <a:endCxn id="29730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AutoShape 144"/>
          <p:cNvCxnSpPr>
            <a:cxnSpLocks noChangeAspect="1" noChangeShapeType="1"/>
            <a:stCxn id="29729" idx="6"/>
            <a:endCxn id="29737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1" name="Oval 145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42" name="AutoShape 146"/>
          <p:cNvCxnSpPr>
            <a:cxnSpLocks noChangeAspect="1" noChangeShapeType="1"/>
            <a:stCxn id="29729" idx="5"/>
            <a:endCxn id="29741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3" name="Text Box 150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44" name="Text Box 151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45" name="Text Box 152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46" name="Text Box 153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47" name="Text Box 154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48" name="Text Box 155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49" name="Text Box 157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50" name="Text Box 158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51" name="Text Box 203"/>
          <p:cNvSpPr txBox="1">
            <a:spLocks noChangeArrowheads="1"/>
          </p:cNvSpPr>
          <p:nvPr/>
        </p:nvSpPr>
        <p:spPr bwMode="auto">
          <a:xfrm>
            <a:off x="2744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Nodes are labeled with their d(v) values</a:t>
            </a:r>
          </a:p>
        </p:txBody>
      </p:sp>
      <p:sp>
        <p:nvSpPr>
          <p:cNvPr id="29752" name="Text Box 210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53" name="Oval 211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54" name="Oval 212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55" name="Oval 213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29756" name="AutoShape 215"/>
          <p:cNvCxnSpPr>
            <a:cxnSpLocks noChangeAspect="1" noChangeShapeType="1"/>
            <a:stCxn id="29755" idx="2"/>
            <a:endCxn id="29754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216"/>
          <p:cNvCxnSpPr>
            <a:cxnSpLocks noChangeAspect="1" noChangeShapeType="1"/>
            <a:stCxn id="29775" idx="2"/>
            <a:endCxn id="29754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217"/>
          <p:cNvCxnSpPr>
            <a:cxnSpLocks noChangeAspect="1" noChangeShapeType="1"/>
            <a:stCxn id="29775" idx="6"/>
            <a:endCxn id="29753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218"/>
          <p:cNvCxnSpPr>
            <a:cxnSpLocks noChangeAspect="1" noChangeShapeType="1"/>
            <a:stCxn id="29755" idx="4"/>
            <a:endCxn id="29753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219"/>
          <p:cNvCxnSpPr>
            <a:cxnSpLocks noChangeAspect="1" noChangeShapeType="1"/>
            <a:stCxn id="29754" idx="6"/>
            <a:endCxn id="29753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Oval 220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29762" name="AutoShape 221"/>
          <p:cNvCxnSpPr>
            <a:cxnSpLocks noChangeAspect="1" noChangeShapeType="1"/>
            <a:stCxn id="29765" idx="6"/>
            <a:endCxn id="29761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AutoShape 222"/>
          <p:cNvCxnSpPr>
            <a:cxnSpLocks noChangeAspect="1" noChangeShapeType="1"/>
            <a:stCxn id="29761" idx="0"/>
            <a:endCxn id="29755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4" name="AutoShape 223"/>
          <p:cNvCxnSpPr>
            <a:cxnSpLocks noChangeAspect="1" noChangeShapeType="1"/>
            <a:stCxn id="29753" idx="6"/>
            <a:endCxn id="29761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5" name="Oval 224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29766" name="AutoShape 225"/>
          <p:cNvCxnSpPr>
            <a:cxnSpLocks noChangeAspect="1" noChangeShapeType="1"/>
            <a:stCxn id="29753" idx="5"/>
            <a:endCxn id="29765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7" name="Text Box 226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768" name="Text Box 227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769" name="Text Box 228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770" name="Text Box 229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771" name="Text Box 230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772" name="Text Box 231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773" name="Text Box 232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774" name="Text Box 233"/>
          <p:cNvSpPr txBox="1">
            <a:spLocks noChangeArrowheads="1"/>
          </p:cNvSpPr>
          <p:nvPr/>
        </p:nvSpPr>
        <p:spPr bwMode="auto">
          <a:xfrm>
            <a:off x="25908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775" name="Oval 214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9776" name="Oval 204"/>
          <p:cNvSpPr>
            <a:spLocks noChangeAspect="1" noChangeArrowheads="1"/>
          </p:cNvSpPr>
          <p:nvPr/>
        </p:nvSpPr>
        <p:spPr bwMode="auto">
          <a:xfrm>
            <a:off x="5029200" y="25273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9777" name="Oval 206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78" name="Oval 205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9779" name="Oval 207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29780" name="Oval 209"/>
          <p:cNvSpPr>
            <a:spLocks noChangeAspect="1" noChangeArrowheads="1"/>
          </p:cNvSpPr>
          <p:nvPr/>
        </p:nvSpPr>
        <p:spPr bwMode="auto">
          <a:xfrm>
            <a:off x="623888" y="50434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1" name="Oval 23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29782" name="Oval 208"/>
          <p:cNvSpPr>
            <a:spLocks noChangeAspect="1" noChangeArrowheads="1"/>
          </p:cNvSpPr>
          <p:nvPr/>
        </p:nvSpPr>
        <p:spPr bwMode="auto">
          <a:xfrm>
            <a:off x="1309688" y="55006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29783" name="Oval 235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29784" name="Oval 236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29785" name="Oval 237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9786" name="Oval 238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787" name="Oval 239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29788" name="AutoShape 240"/>
          <p:cNvCxnSpPr>
            <a:cxnSpLocks noChangeAspect="1" noChangeShapeType="1"/>
            <a:stCxn id="29786" idx="2"/>
            <a:endCxn id="29785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9" name="AutoShape 241"/>
          <p:cNvCxnSpPr>
            <a:cxnSpLocks noChangeAspect="1" noChangeShapeType="1"/>
            <a:stCxn id="29787" idx="2"/>
            <a:endCxn id="29785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0" name="AutoShape 242"/>
          <p:cNvCxnSpPr>
            <a:cxnSpLocks noChangeAspect="1" noChangeShapeType="1"/>
            <a:stCxn id="29787" idx="6"/>
            <a:endCxn id="29784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1" name="AutoShape 243"/>
          <p:cNvCxnSpPr>
            <a:cxnSpLocks noChangeAspect="1" noChangeShapeType="1"/>
            <a:stCxn id="29786" idx="4"/>
            <a:endCxn id="29784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2" name="AutoShape 244"/>
          <p:cNvCxnSpPr>
            <a:cxnSpLocks noChangeAspect="1" noChangeShapeType="1"/>
            <a:stCxn id="29785" idx="6"/>
            <a:endCxn id="29784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3" name="Oval 245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29794" name="AutoShape 246"/>
          <p:cNvCxnSpPr>
            <a:cxnSpLocks noChangeAspect="1" noChangeShapeType="1"/>
            <a:stCxn id="29797" idx="6"/>
            <a:endCxn id="29793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AutoShape 247"/>
          <p:cNvCxnSpPr>
            <a:cxnSpLocks noChangeAspect="1" noChangeShapeType="1"/>
            <a:stCxn id="29793" idx="0"/>
            <a:endCxn id="29786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AutoShape 248"/>
          <p:cNvCxnSpPr>
            <a:cxnSpLocks noChangeAspect="1" noChangeShapeType="1"/>
            <a:stCxn id="29784" idx="6"/>
            <a:endCxn id="29793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7" name="Oval 249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9</a:t>
            </a:r>
          </a:p>
        </p:txBody>
      </p:sp>
      <p:cxnSp>
        <p:nvCxnSpPr>
          <p:cNvPr id="29798" name="AutoShape 250"/>
          <p:cNvCxnSpPr>
            <a:cxnSpLocks noChangeAspect="1" noChangeShapeType="1"/>
            <a:stCxn id="29784" idx="5"/>
            <a:endCxn id="29797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99" name="Text Box 251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9800" name="Text Box 252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9801" name="Text Box 253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9802" name="Text Box 254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9803" name="Text Box 255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4" name="Text Box 256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9805" name="Text Box 257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29806" name="Text Box 258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9807" name="Text Box 259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9808" name="Oval 260"/>
          <p:cNvSpPr>
            <a:spLocks noChangeAspect="1" noChangeArrowheads="1"/>
          </p:cNvSpPr>
          <p:nvPr/>
        </p:nvSpPr>
        <p:spPr bwMode="auto">
          <a:xfrm>
            <a:off x="7481888" y="5729288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31690DA-BCAC-E548-93AF-0E9A2A0E58A7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00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DAG-based Algorithm </a:t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(not in book)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3276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Works even with negative-weight edges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Uses topological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Doesn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t use any fancy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Is much faster than Dijkstra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Running time: O(n+m).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267200" y="1739900"/>
            <a:ext cx="45148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DagDistances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G, s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G.vertices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=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	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v, 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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 i="1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{ Perform a topological sort of the vertices }</a:t>
            </a:r>
          </a:p>
          <a:p>
            <a:pPr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1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to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n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do    </a:t>
            </a:r>
            <a:r>
              <a:rPr lang="en-US" sz="1800">
                <a:latin typeface="Times New Roman" charset="0"/>
              </a:rPr>
              <a:t>{in topological order}</a:t>
            </a: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for each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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G.outEdges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 relax edge 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z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G.opposite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u,e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weight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getDistance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1800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setDistance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z,r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E86D4E7-C078-5B42-A720-DE04EB6B28C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1747" name="Oval 2"/>
          <p:cNvSpPr>
            <a:spLocks noChangeAspect="1" noChangeArrowheads="1"/>
          </p:cNvSpPr>
          <p:nvPr/>
        </p:nvSpPr>
        <p:spPr bwMode="auto">
          <a:xfrm>
            <a:off x="52720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64389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DAG Example</a:t>
            </a:r>
          </a:p>
        </p:txBody>
      </p:sp>
      <p:sp>
        <p:nvSpPr>
          <p:cNvPr id="31750" name="Oval 5"/>
          <p:cNvSpPr>
            <a:spLocks noChangeAspect="1" noChangeArrowheads="1"/>
          </p:cNvSpPr>
          <p:nvPr/>
        </p:nvSpPr>
        <p:spPr bwMode="auto">
          <a:xfrm>
            <a:off x="22875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51" name="Oval 6"/>
          <p:cNvSpPr>
            <a:spLocks noChangeAspect="1" noChangeArrowheads="1"/>
          </p:cNvSpPr>
          <p:nvPr/>
        </p:nvSpPr>
        <p:spPr bwMode="auto">
          <a:xfrm>
            <a:off x="914400" y="27114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52" name="Oval 7"/>
          <p:cNvSpPr>
            <a:spLocks noChangeAspect="1" noChangeArrowheads="1"/>
          </p:cNvSpPr>
          <p:nvPr/>
        </p:nvSpPr>
        <p:spPr bwMode="auto">
          <a:xfrm>
            <a:off x="22860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753" name="Oval 8"/>
          <p:cNvSpPr>
            <a:spLocks noChangeAspect="1" noChangeArrowheads="1"/>
          </p:cNvSpPr>
          <p:nvPr/>
        </p:nvSpPr>
        <p:spPr bwMode="auto">
          <a:xfrm>
            <a:off x="15240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54" name="AutoShape 9"/>
          <p:cNvCxnSpPr>
            <a:cxnSpLocks noChangeAspect="1" noChangeShapeType="1"/>
            <a:stCxn id="31752" idx="2"/>
            <a:endCxn id="31751" idx="0"/>
          </p:cNvCxnSpPr>
          <p:nvPr/>
        </p:nvCxnSpPr>
        <p:spPr bwMode="auto">
          <a:xfrm rot="10800000" flipV="1">
            <a:off x="1096963" y="20875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AutoShape 10"/>
          <p:cNvCxnSpPr>
            <a:cxnSpLocks noChangeAspect="1" noChangeShapeType="1"/>
            <a:stCxn id="31753" idx="2"/>
            <a:endCxn id="31751" idx="4"/>
          </p:cNvCxnSpPr>
          <p:nvPr/>
        </p:nvCxnSpPr>
        <p:spPr bwMode="auto">
          <a:xfrm rot="10800000">
            <a:off x="1096963" y="30861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1"/>
          <p:cNvCxnSpPr>
            <a:cxnSpLocks noChangeAspect="1" noChangeShapeType="1"/>
            <a:stCxn id="31753" idx="6"/>
            <a:endCxn id="31750" idx="3"/>
          </p:cNvCxnSpPr>
          <p:nvPr/>
        </p:nvCxnSpPr>
        <p:spPr bwMode="auto">
          <a:xfrm flipV="1">
            <a:off x="18986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2"/>
          <p:cNvCxnSpPr>
            <a:cxnSpLocks noChangeAspect="1" noChangeShapeType="1"/>
            <a:stCxn id="31752" idx="4"/>
            <a:endCxn id="31750" idx="0"/>
          </p:cNvCxnSpPr>
          <p:nvPr/>
        </p:nvCxnSpPr>
        <p:spPr bwMode="auto">
          <a:xfrm>
            <a:off x="2468563" y="22796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3"/>
          <p:cNvCxnSpPr>
            <a:cxnSpLocks noChangeAspect="1" noChangeShapeType="1"/>
            <a:stCxn id="31751" idx="6"/>
            <a:endCxn id="31750" idx="2"/>
          </p:cNvCxnSpPr>
          <p:nvPr/>
        </p:nvCxnSpPr>
        <p:spPr bwMode="auto">
          <a:xfrm>
            <a:off x="1289050" y="28940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4"/>
          <p:cNvSpPr>
            <a:spLocks noChangeAspect="1" noChangeArrowheads="1"/>
          </p:cNvSpPr>
          <p:nvPr/>
        </p:nvSpPr>
        <p:spPr bwMode="auto">
          <a:xfrm>
            <a:off x="36496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60" name="AutoShape 15"/>
          <p:cNvCxnSpPr>
            <a:cxnSpLocks noChangeAspect="1" noChangeShapeType="1"/>
            <a:stCxn id="31763" idx="6"/>
            <a:endCxn id="31759" idx="4"/>
          </p:cNvCxnSpPr>
          <p:nvPr/>
        </p:nvCxnSpPr>
        <p:spPr bwMode="auto">
          <a:xfrm flipV="1">
            <a:off x="34131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6"/>
          <p:cNvCxnSpPr>
            <a:cxnSpLocks noChangeAspect="1" noChangeShapeType="1"/>
            <a:stCxn id="31759" idx="0"/>
            <a:endCxn id="31752" idx="6"/>
          </p:cNvCxnSpPr>
          <p:nvPr/>
        </p:nvCxnSpPr>
        <p:spPr bwMode="auto">
          <a:xfrm rot="5400000" flipH="1">
            <a:off x="2940050" y="18081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17"/>
          <p:cNvCxnSpPr>
            <a:cxnSpLocks noChangeAspect="1" noChangeShapeType="1"/>
            <a:stCxn id="31750" idx="6"/>
            <a:endCxn id="31759" idx="2"/>
          </p:cNvCxnSpPr>
          <p:nvPr/>
        </p:nvCxnSpPr>
        <p:spPr bwMode="auto">
          <a:xfrm>
            <a:off x="26622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18"/>
          <p:cNvSpPr>
            <a:spLocks noChangeAspect="1" noChangeArrowheads="1"/>
          </p:cNvSpPr>
          <p:nvPr/>
        </p:nvSpPr>
        <p:spPr bwMode="auto">
          <a:xfrm>
            <a:off x="30384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64" name="AutoShape 19"/>
          <p:cNvCxnSpPr>
            <a:cxnSpLocks noChangeAspect="1" noChangeShapeType="1"/>
            <a:stCxn id="31750" idx="5"/>
            <a:endCxn id="31763" idx="2"/>
          </p:cNvCxnSpPr>
          <p:nvPr/>
        </p:nvCxnSpPr>
        <p:spPr bwMode="auto">
          <a:xfrm rot="16200000" flipH="1">
            <a:off x="24796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33591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12192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16002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30480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763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36576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2095500" y="2286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19812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773" name="Text Box 28"/>
          <p:cNvSpPr txBox="1">
            <a:spLocks noChangeArrowheads="1"/>
          </p:cNvSpPr>
          <p:nvPr/>
        </p:nvSpPr>
        <p:spPr bwMode="auto">
          <a:xfrm>
            <a:off x="26289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774" name="AutoShape 29"/>
          <p:cNvSpPr>
            <a:spLocks noChangeArrowheads="1"/>
          </p:cNvSpPr>
          <p:nvPr/>
        </p:nvSpPr>
        <p:spPr bwMode="auto">
          <a:xfrm>
            <a:off x="4343400" y="28702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AutoShape 30"/>
          <p:cNvSpPr>
            <a:spLocks noChangeArrowheads="1"/>
          </p:cNvSpPr>
          <p:nvPr/>
        </p:nvSpPr>
        <p:spPr bwMode="auto">
          <a:xfrm rot="-2224421">
            <a:off x="3962400" y="4038600"/>
            <a:ext cx="1108075" cy="442913"/>
          </a:xfrm>
          <a:prstGeom prst="leftArrow">
            <a:avLst>
              <a:gd name="adj1" fmla="val 50000"/>
              <a:gd name="adj2" fmla="val 625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AutoShape 31"/>
          <p:cNvSpPr>
            <a:spLocks noChangeArrowheads="1"/>
          </p:cNvSpPr>
          <p:nvPr/>
        </p:nvSpPr>
        <p:spPr bwMode="auto">
          <a:xfrm>
            <a:off x="4343400" y="5194300"/>
            <a:ext cx="609600" cy="520700"/>
          </a:xfrm>
          <a:prstGeom prst="rightArrow">
            <a:avLst>
              <a:gd name="adj1" fmla="val 50000"/>
              <a:gd name="adj2" fmla="val 292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2"/>
          <p:cNvSpPr>
            <a:spLocks noChangeAspect="1" noChangeArrowheads="1"/>
          </p:cNvSpPr>
          <p:nvPr/>
        </p:nvSpPr>
        <p:spPr bwMode="auto">
          <a:xfrm>
            <a:off x="6630988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778" name="Oval 33"/>
          <p:cNvSpPr>
            <a:spLocks noChangeAspect="1" noChangeArrowheads="1"/>
          </p:cNvSpPr>
          <p:nvPr/>
        </p:nvSpPr>
        <p:spPr bwMode="auto">
          <a:xfrm>
            <a:off x="6629400" y="190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779" name="Oval 34"/>
          <p:cNvSpPr>
            <a:spLocks noChangeAspect="1" noChangeArrowheads="1"/>
          </p:cNvSpPr>
          <p:nvPr/>
        </p:nvSpPr>
        <p:spPr bwMode="auto">
          <a:xfrm>
            <a:off x="5867400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80" name="AutoShape 35"/>
          <p:cNvCxnSpPr>
            <a:cxnSpLocks noChangeAspect="1" noChangeShapeType="1"/>
            <a:stCxn id="31778" idx="2"/>
            <a:endCxn id="31747" idx="0"/>
          </p:cNvCxnSpPr>
          <p:nvPr/>
        </p:nvCxnSpPr>
        <p:spPr bwMode="auto">
          <a:xfrm rot="10800000" flipV="1">
            <a:off x="5454650" y="2087563"/>
            <a:ext cx="1163638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AutoShape 36"/>
          <p:cNvCxnSpPr>
            <a:cxnSpLocks noChangeAspect="1" noChangeShapeType="1"/>
            <a:stCxn id="31779" idx="2"/>
            <a:endCxn id="31747" idx="4"/>
          </p:cNvCxnSpPr>
          <p:nvPr/>
        </p:nvCxnSpPr>
        <p:spPr bwMode="auto">
          <a:xfrm rot="10800000">
            <a:off x="5454650" y="3086100"/>
            <a:ext cx="401638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7"/>
          <p:cNvCxnSpPr>
            <a:cxnSpLocks noChangeAspect="1" noChangeShapeType="1"/>
            <a:stCxn id="31779" idx="6"/>
            <a:endCxn id="31777" idx="3"/>
          </p:cNvCxnSpPr>
          <p:nvPr/>
        </p:nvCxnSpPr>
        <p:spPr bwMode="auto">
          <a:xfrm flipV="1">
            <a:off x="6242050" y="30337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8"/>
          <p:cNvCxnSpPr>
            <a:cxnSpLocks noChangeAspect="1" noChangeShapeType="1"/>
            <a:stCxn id="31778" idx="4"/>
            <a:endCxn id="31777" idx="0"/>
          </p:cNvCxnSpPr>
          <p:nvPr/>
        </p:nvCxnSpPr>
        <p:spPr bwMode="auto">
          <a:xfrm>
            <a:off x="6811963" y="2279650"/>
            <a:ext cx="1587" cy="4206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4" name="AutoShape 39"/>
          <p:cNvCxnSpPr>
            <a:cxnSpLocks noChangeAspect="1" noChangeShapeType="1"/>
            <a:stCxn id="31747" idx="6"/>
            <a:endCxn id="31777" idx="2"/>
          </p:cNvCxnSpPr>
          <p:nvPr/>
        </p:nvCxnSpPr>
        <p:spPr bwMode="auto">
          <a:xfrm>
            <a:off x="5646738" y="2894013"/>
            <a:ext cx="9731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5" name="Oval 40"/>
          <p:cNvSpPr>
            <a:spLocks noChangeAspect="1" noChangeArrowheads="1"/>
          </p:cNvSpPr>
          <p:nvPr/>
        </p:nvSpPr>
        <p:spPr bwMode="auto">
          <a:xfrm>
            <a:off x="7993063" y="27114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86" name="AutoShape 41"/>
          <p:cNvCxnSpPr>
            <a:cxnSpLocks noChangeAspect="1" noChangeShapeType="1"/>
            <a:stCxn id="31789" idx="6"/>
            <a:endCxn id="31785" idx="4"/>
          </p:cNvCxnSpPr>
          <p:nvPr/>
        </p:nvCxnSpPr>
        <p:spPr bwMode="auto">
          <a:xfrm flipV="1">
            <a:off x="7756525" y="30861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7" name="AutoShape 42"/>
          <p:cNvCxnSpPr>
            <a:cxnSpLocks noChangeAspect="1" noChangeShapeType="1"/>
            <a:stCxn id="31785" idx="0"/>
            <a:endCxn id="31778" idx="6"/>
          </p:cNvCxnSpPr>
          <p:nvPr/>
        </p:nvCxnSpPr>
        <p:spPr bwMode="auto">
          <a:xfrm rot="5400000" flipH="1">
            <a:off x="7283450" y="1808163"/>
            <a:ext cx="612775" cy="11715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8" name="AutoShape 43"/>
          <p:cNvCxnSpPr>
            <a:cxnSpLocks noChangeAspect="1" noChangeShapeType="1"/>
            <a:stCxn id="31777" idx="6"/>
            <a:endCxn id="31785" idx="2"/>
          </p:cNvCxnSpPr>
          <p:nvPr/>
        </p:nvCxnSpPr>
        <p:spPr bwMode="auto">
          <a:xfrm>
            <a:off x="7005638" y="28940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9" name="Oval 44"/>
          <p:cNvSpPr>
            <a:spLocks noChangeAspect="1" noChangeArrowheads="1"/>
          </p:cNvSpPr>
          <p:nvPr/>
        </p:nvSpPr>
        <p:spPr bwMode="auto">
          <a:xfrm>
            <a:off x="738187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790" name="AutoShape 45"/>
          <p:cNvCxnSpPr>
            <a:cxnSpLocks noChangeAspect="1" noChangeShapeType="1"/>
            <a:stCxn id="31777" idx="5"/>
            <a:endCxn id="31789" idx="2"/>
          </p:cNvCxnSpPr>
          <p:nvPr/>
        </p:nvCxnSpPr>
        <p:spPr bwMode="auto">
          <a:xfrm rot="16200000" flipH="1">
            <a:off x="6823075" y="31543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1" name="Text Box 46"/>
          <p:cNvSpPr txBox="1">
            <a:spLocks noChangeArrowheads="1"/>
          </p:cNvSpPr>
          <p:nvPr/>
        </p:nvSpPr>
        <p:spPr bwMode="auto">
          <a:xfrm>
            <a:off x="770255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792" name="Text Box 47"/>
          <p:cNvSpPr txBox="1">
            <a:spLocks noChangeArrowheads="1"/>
          </p:cNvSpPr>
          <p:nvPr/>
        </p:nvSpPr>
        <p:spPr bwMode="auto">
          <a:xfrm>
            <a:off x="556260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793" name="Text Box 48"/>
          <p:cNvSpPr txBox="1">
            <a:spLocks noChangeArrowheads="1"/>
          </p:cNvSpPr>
          <p:nvPr/>
        </p:nvSpPr>
        <p:spPr bwMode="auto">
          <a:xfrm>
            <a:off x="59436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794" name="Text Box 49"/>
          <p:cNvSpPr txBox="1">
            <a:spLocks noChangeArrowheads="1"/>
          </p:cNvSpPr>
          <p:nvPr/>
        </p:nvSpPr>
        <p:spPr bwMode="auto">
          <a:xfrm>
            <a:off x="739140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795" name="Text Box 50"/>
          <p:cNvSpPr txBox="1">
            <a:spLocks noChangeArrowheads="1"/>
          </p:cNvSpPr>
          <p:nvPr/>
        </p:nvSpPr>
        <p:spPr bwMode="auto">
          <a:xfrm>
            <a:off x="5219700" y="33909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796" name="Text Box 51"/>
          <p:cNvSpPr txBox="1">
            <a:spLocks noChangeArrowheads="1"/>
          </p:cNvSpPr>
          <p:nvPr/>
        </p:nvSpPr>
        <p:spPr bwMode="auto">
          <a:xfrm>
            <a:off x="800100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797" name="Text Box 52"/>
          <p:cNvSpPr txBox="1">
            <a:spLocks noChangeArrowheads="1"/>
          </p:cNvSpPr>
          <p:nvPr/>
        </p:nvSpPr>
        <p:spPr bwMode="auto">
          <a:xfrm>
            <a:off x="63246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798" name="Text Box 53"/>
          <p:cNvSpPr txBox="1">
            <a:spLocks noChangeArrowheads="1"/>
          </p:cNvSpPr>
          <p:nvPr/>
        </p:nvSpPr>
        <p:spPr bwMode="auto">
          <a:xfrm>
            <a:off x="697230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799" name="Text Box 54"/>
          <p:cNvSpPr txBox="1">
            <a:spLocks noChangeArrowheads="1"/>
          </p:cNvSpPr>
          <p:nvPr/>
        </p:nvSpPr>
        <p:spPr bwMode="auto">
          <a:xfrm>
            <a:off x="2744788" y="1371600"/>
            <a:ext cx="556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Nodes are labeled with their d(v) values</a:t>
            </a:r>
          </a:p>
        </p:txBody>
      </p:sp>
      <p:sp>
        <p:nvSpPr>
          <p:cNvPr id="31800" name="Text Box 55"/>
          <p:cNvSpPr txBox="1">
            <a:spLocks noChangeArrowheads="1"/>
          </p:cNvSpPr>
          <p:nvPr/>
        </p:nvSpPr>
        <p:spPr bwMode="auto">
          <a:xfrm>
            <a:off x="2057400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801" name="Oval 56"/>
          <p:cNvSpPr>
            <a:spLocks noChangeAspect="1" noChangeArrowheads="1"/>
          </p:cNvSpPr>
          <p:nvPr/>
        </p:nvSpPr>
        <p:spPr bwMode="auto">
          <a:xfrm>
            <a:off x="22494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02" name="Oval 57"/>
          <p:cNvSpPr>
            <a:spLocks noChangeAspect="1" noChangeArrowheads="1"/>
          </p:cNvSpPr>
          <p:nvPr/>
        </p:nvSpPr>
        <p:spPr bwMode="auto">
          <a:xfrm>
            <a:off x="876300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31803" name="Oval 58"/>
          <p:cNvSpPr>
            <a:spLocks noChangeAspect="1" noChangeArrowheads="1"/>
          </p:cNvSpPr>
          <p:nvPr/>
        </p:nvSpPr>
        <p:spPr bwMode="auto">
          <a:xfrm>
            <a:off x="2247900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cxnSp>
        <p:nvCxnSpPr>
          <p:cNvPr id="31804" name="AutoShape 59"/>
          <p:cNvCxnSpPr>
            <a:cxnSpLocks noChangeAspect="1" noChangeShapeType="1"/>
            <a:stCxn id="31803" idx="2"/>
            <a:endCxn id="31802" idx="0"/>
          </p:cNvCxnSpPr>
          <p:nvPr/>
        </p:nvCxnSpPr>
        <p:spPr bwMode="auto">
          <a:xfrm rot="10800000" flipV="1">
            <a:off x="1058863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60"/>
          <p:cNvCxnSpPr>
            <a:cxnSpLocks noChangeAspect="1" noChangeShapeType="1"/>
            <a:stCxn id="31823" idx="2"/>
            <a:endCxn id="31802" idx="4"/>
          </p:cNvCxnSpPr>
          <p:nvPr/>
        </p:nvCxnSpPr>
        <p:spPr bwMode="auto">
          <a:xfrm rot="10800000">
            <a:off x="1058863" y="5524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61"/>
          <p:cNvCxnSpPr>
            <a:cxnSpLocks noChangeAspect="1" noChangeShapeType="1"/>
            <a:stCxn id="31823" idx="6"/>
            <a:endCxn id="31801" idx="3"/>
          </p:cNvCxnSpPr>
          <p:nvPr/>
        </p:nvCxnSpPr>
        <p:spPr bwMode="auto">
          <a:xfrm flipV="1">
            <a:off x="1860550" y="5472113"/>
            <a:ext cx="441325" cy="668337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62"/>
          <p:cNvCxnSpPr>
            <a:cxnSpLocks noChangeAspect="1" noChangeShapeType="1"/>
            <a:stCxn id="31803" idx="4"/>
            <a:endCxn id="31801" idx="0"/>
          </p:cNvCxnSpPr>
          <p:nvPr/>
        </p:nvCxnSpPr>
        <p:spPr bwMode="auto">
          <a:xfrm>
            <a:off x="2430463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63"/>
          <p:cNvCxnSpPr>
            <a:cxnSpLocks noChangeAspect="1" noChangeShapeType="1"/>
            <a:stCxn id="31802" idx="6"/>
            <a:endCxn id="31801" idx="2"/>
          </p:cNvCxnSpPr>
          <p:nvPr/>
        </p:nvCxnSpPr>
        <p:spPr bwMode="auto">
          <a:xfrm>
            <a:off x="1250950" y="5332413"/>
            <a:ext cx="9874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Oval 64"/>
          <p:cNvSpPr>
            <a:spLocks noChangeAspect="1" noChangeArrowheads="1"/>
          </p:cNvSpPr>
          <p:nvPr/>
        </p:nvSpPr>
        <p:spPr bwMode="auto">
          <a:xfrm>
            <a:off x="361156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cxnSp>
        <p:nvCxnSpPr>
          <p:cNvPr id="31810" name="AutoShape 65"/>
          <p:cNvCxnSpPr>
            <a:cxnSpLocks noChangeAspect="1" noChangeShapeType="1"/>
            <a:stCxn id="31813" idx="6"/>
            <a:endCxn id="31809" idx="4"/>
          </p:cNvCxnSpPr>
          <p:nvPr/>
        </p:nvCxnSpPr>
        <p:spPr bwMode="auto">
          <a:xfrm flipV="1">
            <a:off x="3375025" y="5524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AutoShape 66"/>
          <p:cNvCxnSpPr>
            <a:cxnSpLocks noChangeAspect="1" noChangeShapeType="1"/>
            <a:stCxn id="31809" idx="0"/>
            <a:endCxn id="31803" idx="6"/>
          </p:cNvCxnSpPr>
          <p:nvPr/>
        </p:nvCxnSpPr>
        <p:spPr bwMode="auto">
          <a:xfrm rot="5400000" flipH="1">
            <a:off x="2901950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2" name="AutoShape 67"/>
          <p:cNvCxnSpPr>
            <a:cxnSpLocks noChangeAspect="1" noChangeShapeType="1"/>
            <a:stCxn id="31801" idx="6"/>
            <a:endCxn id="31809" idx="2"/>
          </p:cNvCxnSpPr>
          <p:nvPr/>
        </p:nvCxnSpPr>
        <p:spPr bwMode="auto">
          <a:xfrm>
            <a:off x="2624138" y="5332413"/>
            <a:ext cx="97631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3" name="Oval 68"/>
          <p:cNvSpPr>
            <a:spLocks noChangeAspect="1" noChangeArrowheads="1"/>
          </p:cNvSpPr>
          <p:nvPr/>
        </p:nvSpPr>
        <p:spPr bwMode="auto">
          <a:xfrm>
            <a:off x="300037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cxnSp>
        <p:nvCxnSpPr>
          <p:cNvPr id="31814" name="AutoShape 69"/>
          <p:cNvCxnSpPr>
            <a:cxnSpLocks noChangeAspect="1" noChangeShapeType="1"/>
            <a:stCxn id="31801" idx="5"/>
            <a:endCxn id="31813" idx="2"/>
          </p:cNvCxnSpPr>
          <p:nvPr/>
        </p:nvCxnSpPr>
        <p:spPr bwMode="auto">
          <a:xfrm rot="16200000" flipH="1">
            <a:off x="2441575" y="5592763"/>
            <a:ext cx="668337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5" name="Text Box 70"/>
          <p:cNvSpPr txBox="1">
            <a:spLocks noChangeArrowheads="1"/>
          </p:cNvSpPr>
          <p:nvPr/>
        </p:nvSpPr>
        <p:spPr bwMode="auto">
          <a:xfrm>
            <a:off x="3321050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816" name="Text Box 71"/>
          <p:cNvSpPr txBox="1">
            <a:spLocks noChangeArrowheads="1"/>
          </p:cNvSpPr>
          <p:nvPr/>
        </p:nvSpPr>
        <p:spPr bwMode="auto">
          <a:xfrm>
            <a:off x="1181100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817" name="Text Box 72"/>
          <p:cNvSpPr txBox="1">
            <a:spLocks noChangeArrowheads="1"/>
          </p:cNvSpPr>
          <p:nvPr/>
        </p:nvSpPr>
        <p:spPr bwMode="auto">
          <a:xfrm>
            <a:off x="15621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818" name="Text Box 73"/>
          <p:cNvSpPr txBox="1">
            <a:spLocks noChangeArrowheads="1"/>
          </p:cNvSpPr>
          <p:nvPr/>
        </p:nvSpPr>
        <p:spPr bwMode="auto">
          <a:xfrm>
            <a:off x="3009900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819" name="Text Box 74"/>
          <p:cNvSpPr txBox="1">
            <a:spLocks noChangeArrowheads="1"/>
          </p:cNvSpPr>
          <p:nvPr/>
        </p:nvSpPr>
        <p:spPr bwMode="auto">
          <a:xfrm>
            <a:off x="838200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820" name="Text Box 75"/>
          <p:cNvSpPr txBox="1">
            <a:spLocks noChangeArrowheads="1"/>
          </p:cNvSpPr>
          <p:nvPr/>
        </p:nvSpPr>
        <p:spPr bwMode="auto">
          <a:xfrm>
            <a:off x="3619500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821" name="Text Box 76"/>
          <p:cNvSpPr txBox="1">
            <a:spLocks noChangeArrowheads="1"/>
          </p:cNvSpPr>
          <p:nvPr/>
        </p:nvSpPr>
        <p:spPr bwMode="auto">
          <a:xfrm>
            <a:off x="1943100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822" name="Text Box 77"/>
          <p:cNvSpPr txBox="1">
            <a:spLocks noChangeArrowheads="1"/>
          </p:cNvSpPr>
          <p:nvPr/>
        </p:nvSpPr>
        <p:spPr bwMode="auto">
          <a:xfrm>
            <a:off x="2667000" y="5486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823" name="Oval 78"/>
          <p:cNvSpPr>
            <a:spLocks noChangeAspect="1" noChangeArrowheads="1"/>
          </p:cNvSpPr>
          <p:nvPr/>
        </p:nvSpPr>
        <p:spPr bwMode="auto">
          <a:xfrm>
            <a:off x="14859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31824" name="Oval 80"/>
          <p:cNvSpPr>
            <a:spLocks noChangeAspect="1" noChangeArrowheads="1"/>
          </p:cNvSpPr>
          <p:nvPr/>
        </p:nvSpPr>
        <p:spPr bwMode="auto">
          <a:xfrm>
            <a:off x="68722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25" name="Oval 81"/>
          <p:cNvSpPr>
            <a:spLocks noChangeAspect="1" noChangeArrowheads="1"/>
          </p:cNvSpPr>
          <p:nvPr/>
        </p:nvSpPr>
        <p:spPr bwMode="auto">
          <a:xfrm>
            <a:off x="8243888" y="25146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31826" name="Oval 82"/>
          <p:cNvSpPr>
            <a:spLocks noChangeAspect="1" noChangeArrowheads="1"/>
          </p:cNvSpPr>
          <p:nvPr/>
        </p:nvSpPr>
        <p:spPr bwMode="auto">
          <a:xfrm>
            <a:off x="3862388" y="50292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sp>
        <p:nvSpPr>
          <p:cNvPr id="31827" name="Oval 84"/>
          <p:cNvSpPr>
            <a:spLocks noChangeAspect="1" noChangeArrowheads="1"/>
          </p:cNvSpPr>
          <p:nvPr/>
        </p:nvSpPr>
        <p:spPr bwMode="auto">
          <a:xfrm>
            <a:off x="14478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828" name="Oval 86"/>
          <p:cNvSpPr>
            <a:spLocks noChangeAspect="1" noChangeArrowheads="1"/>
          </p:cNvSpPr>
          <p:nvPr/>
        </p:nvSpPr>
        <p:spPr bwMode="auto">
          <a:xfrm>
            <a:off x="3124200" y="5729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31829" name="Oval 87"/>
          <p:cNvSpPr>
            <a:spLocks noChangeAspect="1" noChangeArrowheads="1"/>
          </p:cNvSpPr>
          <p:nvPr/>
        </p:nvSpPr>
        <p:spPr bwMode="auto">
          <a:xfrm>
            <a:off x="6653213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-2</a:t>
            </a:r>
          </a:p>
        </p:txBody>
      </p:sp>
      <p:sp>
        <p:nvSpPr>
          <p:cNvPr id="31830" name="Oval 88"/>
          <p:cNvSpPr>
            <a:spLocks noChangeAspect="1" noChangeArrowheads="1"/>
          </p:cNvSpPr>
          <p:nvPr/>
        </p:nvSpPr>
        <p:spPr bwMode="auto">
          <a:xfrm>
            <a:off x="5280025" y="5149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31831" name="Oval 89"/>
          <p:cNvSpPr>
            <a:spLocks noChangeAspect="1" noChangeArrowheads="1"/>
          </p:cNvSpPr>
          <p:nvPr/>
        </p:nvSpPr>
        <p:spPr bwMode="auto">
          <a:xfrm>
            <a:off x="6651625" y="43434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1832" name="Oval 90"/>
          <p:cNvSpPr>
            <a:spLocks noChangeAspect="1" noChangeArrowheads="1"/>
          </p:cNvSpPr>
          <p:nvPr/>
        </p:nvSpPr>
        <p:spPr bwMode="auto">
          <a:xfrm>
            <a:off x="5889625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cxnSp>
        <p:nvCxnSpPr>
          <p:cNvPr id="31833" name="AutoShape 91"/>
          <p:cNvCxnSpPr>
            <a:cxnSpLocks noChangeAspect="1" noChangeShapeType="1"/>
            <a:stCxn id="31831" idx="2"/>
            <a:endCxn id="31830" idx="0"/>
          </p:cNvCxnSpPr>
          <p:nvPr/>
        </p:nvCxnSpPr>
        <p:spPr bwMode="auto">
          <a:xfrm rot="10800000" flipV="1">
            <a:off x="5462588" y="4525963"/>
            <a:ext cx="1177925" cy="6127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4" name="AutoShape 92"/>
          <p:cNvCxnSpPr>
            <a:cxnSpLocks noChangeAspect="1" noChangeShapeType="1"/>
            <a:stCxn id="31832" idx="2"/>
            <a:endCxn id="31830" idx="4"/>
          </p:cNvCxnSpPr>
          <p:nvPr/>
        </p:nvCxnSpPr>
        <p:spPr bwMode="auto">
          <a:xfrm rot="10800000">
            <a:off x="5462588" y="5524500"/>
            <a:ext cx="415925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5" name="AutoShape 93"/>
          <p:cNvCxnSpPr>
            <a:cxnSpLocks noChangeAspect="1" noChangeShapeType="1"/>
            <a:stCxn id="31832" idx="6"/>
            <a:endCxn id="31829" idx="3"/>
          </p:cNvCxnSpPr>
          <p:nvPr/>
        </p:nvCxnSpPr>
        <p:spPr bwMode="auto">
          <a:xfrm flipV="1">
            <a:off x="6264275" y="5472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6" name="AutoShape 94"/>
          <p:cNvCxnSpPr>
            <a:cxnSpLocks noChangeAspect="1" noChangeShapeType="1"/>
            <a:stCxn id="31831" idx="4"/>
            <a:endCxn id="31829" idx="0"/>
          </p:cNvCxnSpPr>
          <p:nvPr/>
        </p:nvCxnSpPr>
        <p:spPr bwMode="auto">
          <a:xfrm>
            <a:off x="6834188" y="4718050"/>
            <a:ext cx="1587" cy="4206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37" name="AutoShape 95"/>
          <p:cNvCxnSpPr>
            <a:cxnSpLocks noChangeAspect="1" noChangeShapeType="1"/>
            <a:stCxn id="31830" idx="6"/>
            <a:endCxn id="31829" idx="2"/>
          </p:cNvCxnSpPr>
          <p:nvPr/>
        </p:nvCxnSpPr>
        <p:spPr bwMode="auto">
          <a:xfrm>
            <a:off x="5654675" y="5332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8" name="Oval 96"/>
          <p:cNvSpPr>
            <a:spLocks noChangeAspect="1" noChangeArrowheads="1"/>
          </p:cNvSpPr>
          <p:nvPr/>
        </p:nvSpPr>
        <p:spPr bwMode="auto">
          <a:xfrm>
            <a:off x="8015288" y="5149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-1</a:t>
            </a:r>
          </a:p>
        </p:txBody>
      </p:sp>
      <p:cxnSp>
        <p:nvCxnSpPr>
          <p:cNvPr id="31839" name="AutoShape 97"/>
          <p:cNvCxnSpPr>
            <a:cxnSpLocks noChangeAspect="1" noChangeShapeType="1"/>
            <a:stCxn id="31842" idx="6"/>
            <a:endCxn id="31838" idx="4"/>
          </p:cNvCxnSpPr>
          <p:nvPr/>
        </p:nvCxnSpPr>
        <p:spPr bwMode="auto">
          <a:xfrm flipV="1">
            <a:off x="7778750" y="5524500"/>
            <a:ext cx="4191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0" name="AutoShape 98"/>
          <p:cNvCxnSpPr>
            <a:cxnSpLocks noChangeAspect="1" noChangeShapeType="1"/>
            <a:stCxn id="31838" idx="0"/>
            <a:endCxn id="31831" idx="6"/>
          </p:cNvCxnSpPr>
          <p:nvPr/>
        </p:nvCxnSpPr>
        <p:spPr bwMode="auto">
          <a:xfrm rot="5400000" flipH="1">
            <a:off x="7305675" y="4246563"/>
            <a:ext cx="612775" cy="11715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1" name="AutoShape 99"/>
          <p:cNvCxnSpPr>
            <a:cxnSpLocks noChangeAspect="1" noChangeShapeType="1"/>
            <a:stCxn id="31829" idx="6"/>
            <a:endCxn id="31838" idx="2"/>
          </p:cNvCxnSpPr>
          <p:nvPr/>
        </p:nvCxnSpPr>
        <p:spPr bwMode="auto">
          <a:xfrm>
            <a:off x="7027863" y="5332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2" name="Oval 100"/>
          <p:cNvSpPr>
            <a:spLocks noChangeAspect="1" noChangeArrowheads="1"/>
          </p:cNvSpPr>
          <p:nvPr/>
        </p:nvSpPr>
        <p:spPr bwMode="auto">
          <a:xfrm>
            <a:off x="7404100" y="5957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cxnSp>
        <p:nvCxnSpPr>
          <p:cNvPr id="31843" name="AutoShape 101"/>
          <p:cNvCxnSpPr>
            <a:cxnSpLocks noChangeAspect="1" noChangeShapeType="1"/>
            <a:stCxn id="31829" idx="5"/>
            <a:endCxn id="31842" idx="2"/>
          </p:cNvCxnSpPr>
          <p:nvPr/>
        </p:nvCxnSpPr>
        <p:spPr bwMode="auto">
          <a:xfrm rot="16200000" flipH="1">
            <a:off x="6845300" y="5592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4" name="Text Box 102"/>
          <p:cNvSpPr txBox="1">
            <a:spLocks noChangeArrowheads="1"/>
          </p:cNvSpPr>
          <p:nvPr/>
        </p:nvSpPr>
        <p:spPr bwMode="auto">
          <a:xfrm>
            <a:off x="7724775" y="4357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31845" name="Text Box 103"/>
          <p:cNvSpPr txBox="1">
            <a:spLocks noChangeArrowheads="1"/>
          </p:cNvSpPr>
          <p:nvPr/>
        </p:nvSpPr>
        <p:spPr bwMode="auto">
          <a:xfrm>
            <a:off x="5584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31846" name="Text Box 104"/>
          <p:cNvSpPr txBox="1">
            <a:spLocks noChangeArrowheads="1"/>
          </p:cNvSpPr>
          <p:nvPr/>
        </p:nvSpPr>
        <p:spPr bwMode="auto">
          <a:xfrm>
            <a:off x="59658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31847" name="Text Box 105"/>
          <p:cNvSpPr txBox="1">
            <a:spLocks noChangeArrowheads="1"/>
          </p:cNvSpPr>
          <p:nvPr/>
        </p:nvSpPr>
        <p:spPr bwMode="auto">
          <a:xfrm>
            <a:off x="7413625" y="5029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31848" name="Text Box 106"/>
          <p:cNvSpPr txBox="1">
            <a:spLocks noChangeArrowheads="1"/>
          </p:cNvSpPr>
          <p:nvPr/>
        </p:nvSpPr>
        <p:spPr bwMode="auto">
          <a:xfrm>
            <a:off x="5241925" y="58293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-5</a:t>
            </a:r>
          </a:p>
        </p:txBody>
      </p:sp>
      <p:sp>
        <p:nvSpPr>
          <p:cNvPr id="31849" name="Text Box 107"/>
          <p:cNvSpPr txBox="1">
            <a:spLocks noChangeArrowheads="1"/>
          </p:cNvSpPr>
          <p:nvPr/>
        </p:nvSpPr>
        <p:spPr bwMode="auto">
          <a:xfrm>
            <a:off x="8023225" y="5829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31850" name="Text Box 108"/>
          <p:cNvSpPr txBox="1">
            <a:spLocks noChangeArrowheads="1"/>
          </p:cNvSpPr>
          <p:nvPr/>
        </p:nvSpPr>
        <p:spPr bwMode="auto">
          <a:xfrm>
            <a:off x="6461125" y="4724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-2</a:t>
            </a:r>
          </a:p>
        </p:txBody>
      </p:sp>
      <p:sp>
        <p:nvSpPr>
          <p:cNvPr id="31851" name="Text Box 109"/>
          <p:cNvSpPr txBox="1">
            <a:spLocks noChangeArrowheads="1"/>
          </p:cNvSpPr>
          <p:nvPr/>
        </p:nvSpPr>
        <p:spPr bwMode="auto">
          <a:xfrm>
            <a:off x="63468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31852" name="Text Box 110"/>
          <p:cNvSpPr txBox="1">
            <a:spLocks noChangeArrowheads="1"/>
          </p:cNvSpPr>
          <p:nvPr/>
        </p:nvSpPr>
        <p:spPr bwMode="auto">
          <a:xfrm>
            <a:off x="6994525" y="556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31853" name="Oval 111"/>
          <p:cNvSpPr>
            <a:spLocks noChangeAspect="1" noChangeArrowheads="1"/>
          </p:cNvSpPr>
          <p:nvPr/>
        </p:nvSpPr>
        <p:spPr bwMode="auto">
          <a:xfrm>
            <a:off x="7558088" y="571500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31854" name="Text Box 112"/>
          <p:cNvSpPr txBox="1">
            <a:spLocks noChangeArrowheads="1"/>
          </p:cNvSpPr>
          <p:nvPr/>
        </p:nvSpPr>
        <p:spPr bwMode="auto">
          <a:xfrm>
            <a:off x="214947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55" name="Text Box 114"/>
          <p:cNvSpPr txBox="1">
            <a:spLocks noChangeArrowheads="1"/>
          </p:cNvSpPr>
          <p:nvPr/>
        </p:nvSpPr>
        <p:spPr bwMode="auto">
          <a:xfrm>
            <a:off x="20891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56" name="Text Box 115"/>
          <p:cNvSpPr txBox="1">
            <a:spLocks noChangeArrowheads="1"/>
          </p:cNvSpPr>
          <p:nvPr/>
        </p:nvSpPr>
        <p:spPr bwMode="auto">
          <a:xfrm>
            <a:off x="346392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57" name="Text Box 116"/>
          <p:cNvSpPr txBox="1">
            <a:spLocks noChangeArrowheads="1"/>
          </p:cNvSpPr>
          <p:nvPr/>
        </p:nvSpPr>
        <p:spPr bwMode="auto">
          <a:xfrm>
            <a:off x="71755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58" name="Text Box 117"/>
          <p:cNvSpPr txBox="1">
            <a:spLocks noChangeArrowheads="1"/>
          </p:cNvSpPr>
          <p:nvPr/>
        </p:nvSpPr>
        <p:spPr bwMode="auto">
          <a:xfrm>
            <a:off x="1784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59" name="Text Box 118"/>
          <p:cNvSpPr txBox="1">
            <a:spLocks noChangeArrowheads="1"/>
          </p:cNvSpPr>
          <p:nvPr/>
        </p:nvSpPr>
        <p:spPr bwMode="auto">
          <a:xfrm>
            <a:off x="330835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60" name="Text Box 119"/>
          <p:cNvSpPr txBox="1">
            <a:spLocks noChangeArrowheads="1"/>
          </p:cNvSpPr>
          <p:nvPr/>
        </p:nvSpPr>
        <p:spPr bwMode="auto">
          <a:xfrm>
            <a:off x="6537325" y="16764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61" name="Text Box 120"/>
          <p:cNvSpPr txBox="1">
            <a:spLocks noChangeArrowheads="1"/>
          </p:cNvSpPr>
          <p:nvPr/>
        </p:nvSpPr>
        <p:spPr bwMode="auto">
          <a:xfrm>
            <a:off x="64770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62" name="Text Box 121"/>
          <p:cNvSpPr txBox="1">
            <a:spLocks noChangeArrowheads="1"/>
          </p:cNvSpPr>
          <p:nvPr/>
        </p:nvSpPr>
        <p:spPr bwMode="auto">
          <a:xfrm>
            <a:off x="7851775" y="25479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63" name="Text Box 122"/>
          <p:cNvSpPr txBox="1">
            <a:spLocks noChangeArrowheads="1"/>
          </p:cNvSpPr>
          <p:nvPr/>
        </p:nvSpPr>
        <p:spPr bwMode="auto">
          <a:xfrm>
            <a:off x="5105400" y="2590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64" name="Text Box 123"/>
          <p:cNvSpPr txBox="1">
            <a:spLocks noChangeArrowheads="1"/>
          </p:cNvSpPr>
          <p:nvPr/>
        </p:nvSpPr>
        <p:spPr bwMode="auto">
          <a:xfrm>
            <a:off x="6172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65" name="Text Box 124"/>
          <p:cNvSpPr txBox="1">
            <a:spLocks noChangeArrowheads="1"/>
          </p:cNvSpPr>
          <p:nvPr/>
        </p:nvSpPr>
        <p:spPr bwMode="auto">
          <a:xfrm>
            <a:off x="7696200" y="3733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66" name="Oval 79"/>
          <p:cNvSpPr>
            <a:spLocks noChangeAspect="1" noChangeArrowheads="1"/>
          </p:cNvSpPr>
          <p:nvPr/>
        </p:nvSpPr>
        <p:spPr bwMode="auto">
          <a:xfrm>
            <a:off x="5486400" y="2528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31867" name="Text Box 125"/>
          <p:cNvSpPr txBox="1">
            <a:spLocks noChangeArrowheads="1"/>
          </p:cNvSpPr>
          <p:nvPr/>
        </p:nvSpPr>
        <p:spPr bwMode="auto">
          <a:xfrm>
            <a:off x="21177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68" name="Text Box 126"/>
          <p:cNvSpPr txBox="1">
            <a:spLocks noChangeArrowheads="1"/>
          </p:cNvSpPr>
          <p:nvPr/>
        </p:nvSpPr>
        <p:spPr bwMode="auto">
          <a:xfrm>
            <a:off x="2057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69" name="Text Box 127"/>
          <p:cNvSpPr txBox="1">
            <a:spLocks noChangeArrowheads="1"/>
          </p:cNvSpPr>
          <p:nvPr/>
        </p:nvSpPr>
        <p:spPr bwMode="auto">
          <a:xfrm>
            <a:off x="34321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70" name="Text Box 128"/>
          <p:cNvSpPr txBox="1">
            <a:spLocks noChangeArrowheads="1"/>
          </p:cNvSpPr>
          <p:nvPr/>
        </p:nvSpPr>
        <p:spPr bwMode="auto">
          <a:xfrm>
            <a:off x="6858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71" name="Text Box 129"/>
          <p:cNvSpPr txBox="1">
            <a:spLocks noChangeArrowheads="1"/>
          </p:cNvSpPr>
          <p:nvPr/>
        </p:nvSpPr>
        <p:spPr bwMode="auto">
          <a:xfrm>
            <a:off x="1752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72" name="Text Box 130"/>
          <p:cNvSpPr txBox="1">
            <a:spLocks noChangeArrowheads="1"/>
          </p:cNvSpPr>
          <p:nvPr/>
        </p:nvSpPr>
        <p:spPr bwMode="auto">
          <a:xfrm>
            <a:off x="32766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73" name="Text Box 131"/>
          <p:cNvSpPr txBox="1">
            <a:spLocks noChangeArrowheads="1"/>
          </p:cNvSpPr>
          <p:nvPr/>
        </p:nvSpPr>
        <p:spPr bwMode="auto">
          <a:xfrm>
            <a:off x="6537325" y="4114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1</a:t>
            </a:r>
          </a:p>
        </p:txBody>
      </p:sp>
      <p:sp>
        <p:nvSpPr>
          <p:cNvPr id="31874" name="Text Box 132"/>
          <p:cNvSpPr txBox="1">
            <a:spLocks noChangeArrowheads="1"/>
          </p:cNvSpPr>
          <p:nvPr/>
        </p:nvSpPr>
        <p:spPr bwMode="auto">
          <a:xfrm>
            <a:off x="64770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2</a:t>
            </a:r>
          </a:p>
        </p:txBody>
      </p:sp>
      <p:sp>
        <p:nvSpPr>
          <p:cNvPr id="31875" name="Text Box 133"/>
          <p:cNvSpPr txBox="1">
            <a:spLocks noChangeArrowheads="1"/>
          </p:cNvSpPr>
          <p:nvPr/>
        </p:nvSpPr>
        <p:spPr bwMode="auto">
          <a:xfrm>
            <a:off x="7851775" y="49863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4</a:t>
            </a:r>
          </a:p>
        </p:txBody>
      </p:sp>
      <p:sp>
        <p:nvSpPr>
          <p:cNvPr id="31876" name="Text Box 134"/>
          <p:cNvSpPr txBox="1">
            <a:spLocks noChangeArrowheads="1"/>
          </p:cNvSpPr>
          <p:nvPr/>
        </p:nvSpPr>
        <p:spPr bwMode="auto">
          <a:xfrm>
            <a:off x="5105400" y="5029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3</a:t>
            </a:r>
          </a:p>
        </p:txBody>
      </p:sp>
      <p:sp>
        <p:nvSpPr>
          <p:cNvPr id="31877" name="Text Box 135"/>
          <p:cNvSpPr txBox="1">
            <a:spLocks noChangeArrowheads="1"/>
          </p:cNvSpPr>
          <p:nvPr/>
        </p:nvSpPr>
        <p:spPr bwMode="auto">
          <a:xfrm>
            <a:off x="6172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6</a:t>
            </a:r>
          </a:p>
        </p:txBody>
      </p:sp>
      <p:sp>
        <p:nvSpPr>
          <p:cNvPr id="31878" name="Text Box 136"/>
          <p:cNvSpPr txBox="1">
            <a:spLocks noChangeArrowheads="1"/>
          </p:cNvSpPr>
          <p:nvPr/>
        </p:nvSpPr>
        <p:spPr bwMode="auto">
          <a:xfrm>
            <a:off x="7696200" y="6172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31879" name="Oval 83"/>
          <p:cNvSpPr>
            <a:spLocks noChangeAspect="1" noChangeArrowheads="1"/>
          </p:cNvSpPr>
          <p:nvPr/>
        </p:nvSpPr>
        <p:spPr bwMode="auto">
          <a:xfrm>
            <a:off x="1143000" y="49672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31880" name="Oval 137"/>
          <p:cNvSpPr>
            <a:spLocks noChangeAspect="1" noChangeArrowheads="1"/>
          </p:cNvSpPr>
          <p:nvPr/>
        </p:nvSpPr>
        <p:spPr bwMode="auto">
          <a:xfrm>
            <a:off x="5791200" y="5715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tx2"/>
                </a:solidFill>
                <a:latin typeface="Times New Roman" charset="0"/>
                <a:sym typeface="Symbol" charset="0"/>
              </a:rPr>
              <a:t>0</a:t>
            </a:r>
          </a:p>
        </p:txBody>
      </p:sp>
      <p:sp>
        <p:nvSpPr>
          <p:cNvPr id="31881" name="Text Box 138"/>
          <p:cNvSpPr txBox="1">
            <a:spLocks noChangeArrowheads="1"/>
          </p:cNvSpPr>
          <p:nvPr/>
        </p:nvSpPr>
        <p:spPr bwMode="auto">
          <a:xfrm>
            <a:off x="6394450" y="6324600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(two steps)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AC52387-E7CA-EF43-8D93-47C0AB83FE70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Weighted Graphs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a weighted graph, each edge has an associated numerical value, called the weight 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In a  flight route graph, the weight of an edge represents the distance in miles between the endpoint airports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7421" name="AutoShape 12"/>
          <p:cNvCxnSpPr>
            <a:cxnSpLocks noChangeShapeType="1"/>
            <a:stCxn id="17417" idx="6"/>
            <a:endCxn id="17413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3"/>
          <p:cNvCxnSpPr>
            <a:cxnSpLocks noChangeShapeType="1"/>
            <a:stCxn id="17416" idx="0"/>
            <a:endCxn id="17413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/>
          <p:cNvCxnSpPr>
            <a:cxnSpLocks noChangeShapeType="1"/>
            <a:stCxn id="17416" idx="7"/>
            <a:endCxn id="17419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5"/>
          <p:cNvCxnSpPr>
            <a:cxnSpLocks noChangeShapeType="1"/>
            <a:stCxn id="17419" idx="0"/>
            <a:endCxn id="17414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6"/>
          <p:cNvCxnSpPr>
            <a:cxnSpLocks noChangeShapeType="1"/>
            <a:stCxn id="17413" idx="6"/>
            <a:endCxn id="17414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7"/>
          <p:cNvCxnSpPr>
            <a:cxnSpLocks noChangeShapeType="1"/>
            <a:stCxn id="17420" idx="6"/>
            <a:endCxn id="17418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8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19"/>
          <p:cNvCxnSpPr>
            <a:cxnSpLocks noChangeShapeType="1"/>
            <a:stCxn id="17419" idx="4"/>
            <a:endCxn id="17415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0"/>
          <p:cNvCxnSpPr>
            <a:cxnSpLocks noChangeShapeType="1"/>
            <a:endCxn id="17416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1"/>
          <p:cNvCxnSpPr>
            <a:cxnSpLocks noChangeShapeType="1"/>
            <a:stCxn id="17418" idx="6"/>
            <a:endCxn id="17416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2"/>
          <p:cNvCxnSpPr>
            <a:cxnSpLocks noChangeShapeType="1"/>
            <a:stCxn id="17418" idx="7"/>
            <a:endCxn id="17413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Text Box 23"/>
          <p:cNvSpPr txBox="1">
            <a:spLocks noChangeArrowheads="1"/>
          </p:cNvSpPr>
          <p:nvPr/>
        </p:nvSpPr>
        <p:spPr bwMode="auto">
          <a:xfrm rot="-34728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849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 rot="-4662247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 rot="-1544869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 rot="-2136302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1743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 rot="-68934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2555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 rot="-1891667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  <p:cxnSp>
        <p:nvCxnSpPr>
          <p:cNvPr id="17443" name="AutoShape 34"/>
          <p:cNvCxnSpPr>
            <a:cxnSpLocks noChangeShapeType="1"/>
            <a:stCxn id="17414" idx="4"/>
            <a:endCxn id="17415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4" name="Text Box 35"/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C7C024-651C-B842-9B80-A80CBD8238D6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476375"/>
            <a:ext cx="7848600" cy="286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Given a weighted graph and two vertices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, we want to find a path of minimum total weight between </a:t>
            </a:r>
            <a:r>
              <a:rPr lang="en-US" sz="2000" b="1" i="1">
                <a:latin typeface="Times New Roman" charset="0"/>
              </a:rPr>
              <a:t>u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Driving directions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8445" name="AutoShape 12"/>
          <p:cNvCxnSpPr>
            <a:cxnSpLocks noChangeShapeType="1"/>
            <a:stCxn id="18441" idx="6"/>
            <a:endCxn id="18437" idx="2"/>
          </p:cNvCxnSpPr>
          <p:nvPr/>
        </p:nvCxnSpPr>
        <p:spPr bwMode="auto">
          <a:xfrm flipV="1">
            <a:off x="3536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4979988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/>
          <p:cNvCxnSpPr>
            <a:cxnSpLocks noChangeShapeType="1"/>
            <a:stCxn id="18440" idx="7"/>
            <a:endCxn id="18443" idx="3"/>
          </p:cNvCxnSpPr>
          <p:nvPr/>
        </p:nvCxnSpPr>
        <p:spPr bwMode="auto">
          <a:xfrm flipV="1">
            <a:off x="5311775" y="52228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5"/>
          <p:cNvCxnSpPr>
            <a:cxnSpLocks noChangeShapeType="1"/>
            <a:stCxn id="18443" idx="0"/>
            <a:endCxn id="18438" idx="3"/>
          </p:cNvCxnSpPr>
          <p:nvPr/>
        </p:nvCxnSpPr>
        <p:spPr bwMode="auto">
          <a:xfrm flipV="1">
            <a:off x="6846888" y="446722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6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 flipV="1">
            <a:off x="5756275" y="428625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7"/>
          <p:cNvCxnSpPr>
            <a:cxnSpLocks noChangeShapeType="1"/>
            <a:stCxn id="18444" idx="6"/>
            <a:endCxn id="18442" idx="2"/>
          </p:cNvCxnSpPr>
          <p:nvPr/>
        </p:nvCxnSpPr>
        <p:spPr bwMode="auto">
          <a:xfrm>
            <a:off x="1717675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/>
          <p:cNvCxnSpPr>
            <a:cxnSpLocks noChangeShapeType="1"/>
            <a:stCxn id="18441" idx="4"/>
            <a:endCxn id="18442" idx="0"/>
          </p:cNvCxnSpPr>
          <p:nvPr/>
        </p:nvCxnSpPr>
        <p:spPr bwMode="auto">
          <a:xfrm>
            <a:off x="3059113" y="490855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19"/>
          <p:cNvCxnSpPr>
            <a:cxnSpLocks noChangeShapeType="1"/>
            <a:stCxn id="18443" idx="4"/>
            <a:endCxn id="18439" idx="0"/>
          </p:cNvCxnSpPr>
          <p:nvPr/>
        </p:nvCxnSpPr>
        <p:spPr bwMode="auto">
          <a:xfrm>
            <a:off x="6846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0"/>
          <p:cNvCxnSpPr>
            <a:cxnSpLocks noChangeShapeType="1"/>
            <a:endCxn id="18440" idx="6"/>
          </p:cNvCxnSpPr>
          <p:nvPr/>
        </p:nvCxnSpPr>
        <p:spPr bwMode="auto">
          <a:xfrm flipH="1" flipV="1">
            <a:off x="5457825" y="59563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1"/>
          <p:cNvCxnSpPr>
            <a:cxnSpLocks noChangeShapeType="1"/>
            <a:stCxn id="18442" idx="6"/>
            <a:endCxn id="18440" idx="2"/>
          </p:cNvCxnSpPr>
          <p:nvPr/>
        </p:nvCxnSpPr>
        <p:spPr bwMode="auto">
          <a:xfrm>
            <a:off x="3698875" y="581342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2"/>
          <p:cNvCxnSpPr>
            <a:cxnSpLocks noChangeShapeType="1"/>
            <a:stCxn id="18442" idx="7"/>
            <a:endCxn id="18437" idx="3"/>
          </p:cNvCxnSpPr>
          <p:nvPr/>
        </p:nvCxnSpPr>
        <p:spPr bwMode="auto">
          <a:xfrm flipV="1">
            <a:off x="3543300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6" name="Text Box 23"/>
          <p:cNvSpPr txBox="1">
            <a:spLocks noChangeArrowheads="1"/>
          </p:cNvSpPr>
          <p:nvPr/>
        </p:nvSpPr>
        <p:spPr bwMode="auto">
          <a:xfrm rot="-347285">
            <a:off x="6081713" y="40386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 rot="-4662247">
            <a:off x="4760119" y="47712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 rot="-1544869">
            <a:off x="5435600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1387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 rot="-2136302">
            <a:off x="3622675" y="49498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 rot="-689345">
            <a:off x="3733800" y="4213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1843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 rot="2626382">
            <a:off x="7031038" y="54165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 rot="565849">
            <a:off x="5975350" y="5721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 rot="695916">
            <a:off x="3775075" y="55403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 rot="4665015">
            <a:off x="2994819" y="50776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 rot="832501">
            <a:off x="1927225" y="5356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 rot="-1891667">
            <a:off x="6783388" y="43402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142</a:t>
            </a:r>
          </a:p>
        </p:txBody>
      </p:sp>
      <p:cxnSp>
        <p:nvCxnSpPr>
          <p:cNvPr id="18467" name="AutoShape 34"/>
          <p:cNvCxnSpPr>
            <a:cxnSpLocks noChangeShapeType="1"/>
            <a:stCxn id="18438" idx="4"/>
            <a:endCxn id="18439" idx="7"/>
          </p:cNvCxnSpPr>
          <p:nvPr/>
        </p:nvCxnSpPr>
        <p:spPr bwMode="auto">
          <a:xfrm>
            <a:off x="7783513" y="453390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8" name="Text Box 35"/>
          <p:cNvSpPr txBox="1">
            <a:spLocks noChangeArrowheads="1"/>
          </p:cNvSpPr>
          <p:nvPr/>
        </p:nvSpPr>
        <p:spPr bwMode="auto">
          <a:xfrm rot="5207815">
            <a:off x="7662863" y="49260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5B7F2E7-B6C5-D048-AB45-E8F43D48A97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Shortest Path Properties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01000" cy="2181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A subpath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Tree of shortest paths from Providence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MIA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LGA</a:t>
            </a:r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HNL</a:t>
            </a:r>
          </a:p>
        </p:txBody>
      </p:sp>
      <p:cxnSp>
        <p:nvCxnSpPr>
          <p:cNvPr id="19469" name="AutoShape 12"/>
          <p:cNvCxnSpPr>
            <a:cxnSpLocks noChangeShapeType="1"/>
            <a:stCxn id="19465" idx="6"/>
            <a:endCxn id="19461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3"/>
          <p:cNvCxnSpPr>
            <a:cxnSpLocks noChangeShapeType="1"/>
            <a:stCxn id="19464" idx="0"/>
            <a:endCxn id="19461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4"/>
          <p:cNvCxnSpPr>
            <a:cxnSpLocks noChangeShapeType="1"/>
            <a:stCxn id="19464" idx="7"/>
            <a:endCxn id="19467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5"/>
          <p:cNvCxnSpPr>
            <a:cxnSpLocks noChangeShapeType="1"/>
            <a:stCxn id="19467" idx="0"/>
            <a:endCxn id="19462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7"/>
          <p:cNvCxnSpPr>
            <a:cxnSpLocks noChangeShapeType="1"/>
            <a:stCxn id="19468" idx="6"/>
            <a:endCxn id="19466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8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19"/>
          <p:cNvCxnSpPr>
            <a:cxnSpLocks noChangeShapeType="1"/>
            <a:stCxn id="19467" idx="4"/>
            <a:endCxn id="19463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0"/>
          <p:cNvCxnSpPr>
            <a:cxnSpLocks noChangeShapeType="1"/>
            <a:endCxn id="19464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AutoShape 21"/>
          <p:cNvCxnSpPr>
            <a:cxnSpLocks noChangeShapeType="1"/>
            <a:stCxn id="19466" idx="6"/>
            <a:endCxn id="19464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2"/>
          <p:cNvCxnSpPr>
            <a:cxnSpLocks noChangeShapeType="1"/>
            <a:stCxn id="19466" idx="7"/>
            <a:endCxn id="19461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Text Box 23"/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802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1099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1120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1233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337</a:t>
            </a:r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19490" name="Text Box 33"/>
          <p:cNvSpPr txBox="1">
            <a:spLocks noChangeArrowheads="1"/>
          </p:cNvSpPr>
          <p:nvPr/>
        </p:nvSpPr>
        <p:spPr bwMode="auto">
          <a:xfrm rot="-1891667">
            <a:off x="6783388" y="42418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19491" name="AutoShape 34"/>
          <p:cNvCxnSpPr>
            <a:cxnSpLocks noChangeShapeType="1"/>
            <a:stCxn id="19462" idx="4"/>
            <a:endCxn id="19463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2" name="Text Box 35"/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1205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F5B4C9-B9DE-E147-9E7B-02E9C9877C3D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4495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distance of a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from a vertex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is the length of a shortest path between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v</a:t>
            </a:r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Dijkstra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computes the distances of all the vertices from a given start vertex </a:t>
            </a:r>
            <a:r>
              <a:rPr lang="en-US" altLang="ja-JP" sz="2000" b="1" i="1">
                <a:latin typeface="Times New Roman" charset="0"/>
              </a:rPr>
              <a:t>s</a:t>
            </a:r>
            <a:endParaRPr lang="en-US" altLang="ja-JP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Assumptions: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graph is connected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edges are undirected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edge weights are 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nonnegative</a:t>
            </a:r>
            <a:endParaRPr lang="en-US" sz="2800">
              <a:solidFill>
                <a:schemeClr val="tx2"/>
              </a:solidFill>
              <a:latin typeface="Tahoma" charset="0"/>
            </a:endParaRPr>
          </a:p>
        </p:txBody>
      </p:sp>
      <p:sp>
        <p:nvSpPr>
          <p:cNvPr id="2048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52600"/>
            <a:ext cx="41910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We grow a </a:t>
            </a:r>
            <a:r>
              <a:rPr lang="ja-JP" altLang="en-US" sz="2000">
                <a:latin typeface="Tahoma" charset="0"/>
              </a:rPr>
              <a:t>“</a:t>
            </a:r>
            <a:r>
              <a:rPr lang="en-US" altLang="ja-JP" sz="2000">
                <a:solidFill>
                  <a:schemeClr val="tx2"/>
                </a:solidFill>
                <a:latin typeface="Tahoma" charset="0"/>
              </a:rPr>
              <a:t>cloud</a:t>
            </a:r>
            <a:r>
              <a:rPr lang="ja-JP" altLang="en-US" sz="2000">
                <a:latin typeface="Tahoma" charset="0"/>
              </a:rPr>
              <a:t>”</a:t>
            </a:r>
            <a:r>
              <a:rPr lang="en-US" altLang="ja-JP" sz="2000">
                <a:latin typeface="Tahoma" charset="0"/>
              </a:rPr>
              <a:t> of vertices, beginning with </a:t>
            </a:r>
            <a:r>
              <a:rPr lang="en-US" altLang="ja-JP" sz="2000" b="1" i="1">
                <a:latin typeface="Times New Roman" charset="0"/>
              </a:rPr>
              <a:t>s</a:t>
            </a:r>
            <a:r>
              <a:rPr lang="en-US" altLang="ja-JP" sz="2000">
                <a:latin typeface="Tahoma" charset="0"/>
              </a:rPr>
              <a:t> and eventually covering all the vertices</a:t>
            </a:r>
          </a:p>
          <a:p>
            <a:pPr eaLnBrk="1" hangingPunct="1"/>
            <a:r>
              <a:rPr lang="en-US" sz="2000">
                <a:latin typeface="Tahoma" charset="0"/>
              </a:rPr>
              <a:t>We store with each vertex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a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label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representing the distance of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from </a:t>
            </a:r>
            <a:r>
              <a:rPr lang="en-US" sz="2000" b="1" i="1">
                <a:latin typeface="Times New Roman" charset="0"/>
              </a:rPr>
              <a:t>s</a:t>
            </a:r>
            <a:r>
              <a:rPr lang="en-US" sz="2000">
                <a:latin typeface="Tahoma" charset="0"/>
              </a:rPr>
              <a:t> in the subgraph consisting of the cloud and its adjacent vertices</a:t>
            </a:r>
          </a:p>
          <a:p>
            <a:pPr eaLnBrk="1" hangingPunct="1"/>
            <a:r>
              <a:rPr lang="en-US" sz="2000">
                <a:latin typeface="Tahoma" charset="0"/>
              </a:rPr>
              <a:t>At each step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add to the cloud the vertex </a:t>
            </a:r>
            <a:r>
              <a:rPr lang="en-US" sz="1800" b="1" i="1">
                <a:latin typeface="Times New Roman" charset="0"/>
              </a:rPr>
              <a:t>u </a:t>
            </a:r>
            <a:r>
              <a:rPr lang="en-US" sz="1800">
                <a:latin typeface="Tahoma" charset="0"/>
              </a:rPr>
              <a:t>outside the cloud with the smallest distance label, 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)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We update the labels of the vertices adjacent to 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ahoma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D9DB75-81FF-A64C-A86F-5AC6E41D865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Edge Relaxation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3810000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Consider an edge </a:t>
            </a:r>
            <a:r>
              <a:rPr lang="en-US" sz="2000" b="1" i="1">
                <a:latin typeface="Times New Roman" charset="0"/>
              </a:rPr>
              <a:t>e </a:t>
            </a:r>
            <a:r>
              <a:rPr lang="en-US" sz="2000" b="1" i="1">
                <a:latin typeface="Symbol" charset="0"/>
              </a:rPr>
              <a:t>=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u,z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such that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>
                <a:latin typeface="Tahoma" charset="0"/>
              </a:rPr>
              <a:t>is the vertex most recently added to the cloud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ahoma" charset="0"/>
              </a:rPr>
              <a:t> is not in the cloud</a:t>
            </a:r>
          </a:p>
          <a:p>
            <a:pPr eaLnBrk="1" hangingPunct="1"/>
            <a:endParaRPr lang="en-US" sz="2000">
              <a:latin typeface="Tahoma" charset="0"/>
            </a:endParaRPr>
          </a:p>
          <a:p>
            <a:pPr eaLnBrk="1" hangingPunct="1"/>
            <a:r>
              <a:rPr lang="en-US" sz="2000">
                <a:latin typeface="Tahoma" charset="0"/>
              </a:rPr>
              <a:t>The relaxation of edge </a:t>
            </a:r>
            <a:r>
              <a:rPr lang="en-US" sz="2000" b="1" i="1">
                <a:latin typeface="Times New Roman" charset="0"/>
              </a:rPr>
              <a:t>e </a:t>
            </a:r>
            <a:r>
              <a:rPr lang="en-US" sz="2000">
                <a:latin typeface="Tahoma" charset="0"/>
              </a:rPr>
              <a:t>updates distance </a:t>
            </a:r>
            <a:r>
              <a:rPr lang="en-US" sz="2000" b="1" i="1">
                <a:latin typeface="Times New Roman" charset="0"/>
              </a:rPr>
              <a:t>d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z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>
                <a:latin typeface="Tahoma" charset="0"/>
              </a:rPr>
              <a:t>as follows:</a:t>
            </a:r>
          </a:p>
          <a:p>
            <a:pPr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	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</a:t>
            </a:r>
            <a:r>
              <a:rPr lang="en-US" sz="1800">
                <a:latin typeface="Tahoma" charset="0"/>
              </a:rPr>
              <a:t> </a:t>
            </a:r>
            <a:r>
              <a:rPr lang="en-US" sz="1800">
                <a:latin typeface="Times New Roman" charset="0"/>
              </a:rPr>
              <a:t>min{</a:t>
            </a:r>
            <a:r>
              <a:rPr lang="en-US" sz="1800" b="1" i="1">
                <a:latin typeface="Times New Roman" charset="0"/>
              </a:rPr>
              <a:t>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z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,d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u</a:t>
            </a:r>
            <a:r>
              <a:rPr lang="en-US" sz="1800">
                <a:latin typeface="Times New Roman" charset="0"/>
              </a:rPr>
              <a:t>) </a:t>
            </a:r>
            <a:r>
              <a:rPr lang="en-US" sz="1800">
                <a:latin typeface="Symbol" charset="0"/>
                <a:sym typeface="Symbol" charset="0"/>
              </a:rPr>
              <a:t>+ </a:t>
            </a:r>
            <a:r>
              <a:rPr lang="en-US" sz="1800" b="1" i="1">
                <a:latin typeface="Times New Roman" charset="0"/>
              </a:rPr>
              <a:t>weight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</a:rPr>
              <a:t>e</a:t>
            </a:r>
            <a:r>
              <a:rPr lang="en-US" sz="1800">
                <a:latin typeface="Times New Roman" charset="0"/>
              </a:rPr>
              <a:t>)}</a:t>
            </a:r>
          </a:p>
        </p:txBody>
      </p:sp>
      <p:sp>
        <p:nvSpPr>
          <p:cNvPr id="21509" name="AutoShape 20"/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75</a:t>
            </a:r>
          </a:p>
        </p:txBody>
      </p:sp>
      <p:sp>
        <p:nvSpPr>
          <p:cNvPr id="21511" name="Freeform 13"/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50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cxnSp>
        <p:nvCxnSpPr>
          <p:cNvPr id="21513" name="AutoShape 9"/>
          <p:cNvCxnSpPr>
            <a:cxnSpLocks noChangeShapeType="1"/>
            <a:stCxn id="21516" idx="7"/>
            <a:endCxn id="21517" idx="2"/>
          </p:cNvCxnSpPr>
          <p:nvPr/>
        </p:nvCxnSpPr>
        <p:spPr bwMode="auto">
          <a:xfrm rot="-54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10"/>
          <p:cNvCxnSpPr>
            <a:cxnSpLocks noChangeShapeType="1"/>
            <a:stCxn id="21516" idx="6"/>
            <a:endCxn id="21518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1"/>
          <p:cNvCxnSpPr>
            <a:cxnSpLocks noChangeShapeType="1"/>
            <a:stCxn id="21517" idx="6"/>
            <a:endCxn id="21512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5"/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17" name="Oval 7"/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r>
              <a:rPr lang="en-US" sz="1800" b="1" i="1">
                <a:latin typeface="Times New Roman" charset="0"/>
              </a:rPr>
              <a:t> </a:t>
            </a:r>
          </a:p>
        </p:txBody>
      </p:sp>
      <p:cxnSp>
        <p:nvCxnSpPr>
          <p:cNvPr id="21519" name="AutoShape 15"/>
          <p:cNvCxnSpPr>
            <a:cxnSpLocks noChangeShapeType="1"/>
            <a:stCxn id="21518" idx="6"/>
            <a:endCxn id="21512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1" name="Rectangle 18"/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10</a:t>
            </a:r>
            <a:endParaRPr lang="en-US" sz="1800" baseline="-25000">
              <a:latin typeface="Times New Roman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charset="0"/>
              </a:rPr>
              <a:t>z</a:t>
            </a:r>
            <a:endParaRPr lang="en-US" sz="1800">
              <a:latin typeface="Times New Roman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4" name="Rectangle 23"/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25" name="Rectangle 27"/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z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20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60</a:t>
            </a:r>
          </a:p>
        </p:txBody>
      </p:sp>
      <p:sp>
        <p:nvSpPr>
          <p:cNvPr id="21526" name="Freeform 28"/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>
              <a:gd name="T0" fmla="*/ 2036763 w 1792"/>
              <a:gd name="T1" fmla="*/ 49212 h 1079"/>
              <a:gd name="T2" fmla="*/ 2760663 w 1792"/>
              <a:gd name="T3" fmla="*/ 249237 h 1079"/>
              <a:gd name="T4" fmla="*/ 2541588 w 1792"/>
              <a:gd name="T5" fmla="*/ 906462 h 1079"/>
              <a:gd name="T6" fmla="*/ 2351088 w 1792"/>
              <a:gd name="T7" fmla="*/ 1620837 h 1079"/>
              <a:gd name="T8" fmla="*/ 1208088 w 1792"/>
              <a:gd name="T9" fmla="*/ 1458912 h 1079"/>
              <a:gd name="T10" fmla="*/ 274638 w 1792"/>
              <a:gd name="T11" fmla="*/ 1454150 h 1079"/>
              <a:gd name="T12" fmla="*/ 26988 w 1792"/>
              <a:gd name="T13" fmla="*/ 992187 h 1079"/>
              <a:gd name="T14" fmla="*/ 436563 w 1792"/>
              <a:gd name="T15" fmla="*/ 544512 h 1079"/>
              <a:gd name="T16" fmla="*/ 2036763 w 1792"/>
              <a:gd name="T17" fmla="*/ 49212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Oval 29"/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cxnSp>
        <p:nvCxnSpPr>
          <p:cNvPr id="21528" name="AutoShape 30"/>
          <p:cNvCxnSpPr>
            <a:cxnSpLocks noChangeShapeType="1"/>
            <a:stCxn id="21531" idx="7"/>
            <a:endCxn id="21532" idx="2"/>
          </p:cNvCxnSpPr>
          <p:nvPr/>
        </p:nvCxnSpPr>
        <p:spPr bwMode="auto">
          <a:xfrm rot="-54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31"/>
          <p:cNvCxnSpPr>
            <a:cxnSpLocks noChangeShapeType="1"/>
            <a:stCxn id="21531" idx="6"/>
            <a:endCxn id="21533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32"/>
          <p:cNvCxnSpPr>
            <a:cxnSpLocks noChangeShapeType="1"/>
            <a:stCxn id="21532" idx="6"/>
            <a:endCxn id="21527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Oval 33"/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32" name="Oval 34"/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endParaRPr lang="en-US" sz="1800" b="1" i="1">
              <a:latin typeface="Times New Roman" charset="0"/>
            </a:endParaRPr>
          </a:p>
        </p:txBody>
      </p:sp>
      <p:sp>
        <p:nvSpPr>
          <p:cNvPr id="21533" name="Oval 35"/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/>
          <a:p>
            <a:r>
              <a:rPr lang="en-US" sz="1800" b="1" i="1">
                <a:latin typeface="Times New Roman" charset="0"/>
              </a:rPr>
              <a:t> </a:t>
            </a:r>
          </a:p>
        </p:txBody>
      </p:sp>
      <p:cxnSp>
        <p:nvCxnSpPr>
          <p:cNvPr id="21534" name="AutoShape 36"/>
          <p:cNvCxnSpPr>
            <a:cxnSpLocks noChangeShapeType="1"/>
            <a:stCxn id="21533" idx="6"/>
            <a:endCxn id="21527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Rectangle 37"/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1800">
                <a:solidFill>
                  <a:schemeClr val="tx2"/>
                </a:solidFill>
                <a:latin typeface="Symbol" charset="0"/>
              </a:rPr>
              <a:t>= 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50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6" name="Rectangle 38"/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</a:rPr>
              <a:t>10</a:t>
            </a:r>
            <a:endParaRPr lang="en-US" sz="1800" baseline="-250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7" name="Rectangle 39"/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charset="0"/>
              </a:rPr>
              <a:t>z</a:t>
            </a:r>
            <a:endParaRPr lang="en-US" sz="1800">
              <a:latin typeface="Times New Roman" charset="0"/>
            </a:endParaRPr>
          </a:p>
        </p:txBody>
      </p:sp>
      <p:sp>
        <p:nvSpPr>
          <p:cNvPr id="21538" name="Rectangle 40"/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s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39" name="Rectangle 41"/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u</a:t>
            </a:r>
            <a:endParaRPr lang="en-US" sz="18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21540" name="Text Box 43"/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latin typeface="Times New Roman" charset="0"/>
              </a:rPr>
              <a:t>e</a:t>
            </a:r>
          </a:p>
        </p:txBody>
      </p:sp>
      <p:sp>
        <p:nvSpPr>
          <p:cNvPr id="21541" name="Text Box 44"/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63FD8E-31FD-0D4F-94B9-6F2CB3FDBE73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2531" name="Freeform 71"/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522288 w 658"/>
              <a:gd name="T1" fmla="*/ 20638 h 464"/>
              <a:gd name="T2" fmla="*/ 1036638 w 658"/>
              <a:gd name="T3" fmla="*/ 411163 h 464"/>
              <a:gd name="T4" fmla="*/ 474663 w 658"/>
              <a:gd name="T5" fmla="*/ 715963 h 464"/>
              <a:gd name="T6" fmla="*/ 7938 w 658"/>
              <a:gd name="T7" fmla="*/ 287338 h 464"/>
              <a:gd name="T8" fmla="*/ 522288 w 658"/>
              <a:gd name="T9" fmla="*/ 20638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22533" name="Oval 3"/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34" name="Oval 4"/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35" name="Oval 5"/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36" name="Oval 6"/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37" name="AutoShape 7"/>
          <p:cNvCxnSpPr>
            <a:cxnSpLocks noChangeAspect="1" noChangeShapeType="1"/>
            <a:stCxn id="22535" idx="2"/>
            <a:endCxn id="22534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8"/>
          <p:cNvCxnSpPr>
            <a:cxnSpLocks noChangeAspect="1" noChangeShapeType="1"/>
            <a:stCxn id="22536" idx="2"/>
            <a:endCxn id="22534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AutoShape 9"/>
          <p:cNvCxnSpPr>
            <a:cxnSpLocks noChangeAspect="1" noChangeShapeType="1"/>
            <a:stCxn id="22536" idx="6"/>
            <a:endCxn id="22533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0"/>
          <p:cNvCxnSpPr>
            <a:cxnSpLocks noChangeAspect="1" noChangeShapeType="1"/>
            <a:stCxn id="22535" idx="4"/>
            <a:endCxn id="22533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1"/>
          <p:cNvCxnSpPr>
            <a:cxnSpLocks noChangeAspect="1" noChangeShapeType="1"/>
            <a:stCxn id="22534" idx="6"/>
            <a:endCxn id="22533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Oval 12"/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43" name="AutoShape 13"/>
          <p:cNvCxnSpPr>
            <a:cxnSpLocks noChangeAspect="1" noChangeShapeType="1"/>
            <a:stCxn id="22546" idx="6"/>
            <a:endCxn id="22542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4"/>
          <p:cNvCxnSpPr>
            <a:cxnSpLocks noChangeAspect="1" noChangeShapeType="1"/>
            <a:stCxn id="22542" idx="0"/>
            <a:endCxn id="22535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5"/>
          <p:cNvCxnSpPr>
            <a:cxnSpLocks noChangeAspect="1" noChangeShapeType="1"/>
            <a:stCxn id="22533" idx="6"/>
            <a:endCxn id="22542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6" name="Oval 16"/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47" name="AutoShape 17"/>
          <p:cNvCxnSpPr>
            <a:cxnSpLocks noChangeAspect="1" noChangeShapeType="1"/>
            <a:stCxn id="22533" idx="5"/>
            <a:endCxn id="22546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AutoShape 18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AutoShape 19"/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0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52" name="Text Box 22"/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22553" name="Text Box 23"/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Times New Roman" charset="0"/>
                <a:sym typeface="Symbol" charset="0"/>
              </a:rPr>
              <a:t>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4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1</a:t>
            </a:r>
          </a:p>
        </p:txBody>
      </p:sp>
      <p:sp>
        <p:nvSpPr>
          <p:cNvPr id="22561" name="Text Box 35"/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3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2566" name="Freeform 72"/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587375 w 676"/>
              <a:gd name="T1" fmla="*/ 11113 h 968"/>
              <a:gd name="T2" fmla="*/ 1016000 w 676"/>
              <a:gd name="T3" fmla="*/ 287338 h 968"/>
              <a:gd name="T4" fmla="*/ 930275 w 676"/>
              <a:gd name="T5" fmla="*/ 1049338 h 968"/>
              <a:gd name="T6" fmla="*/ 501650 w 676"/>
              <a:gd name="T7" fmla="*/ 1525588 h 968"/>
              <a:gd name="T8" fmla="*/ 92075 w 676"/>
              <a:gd name="T9" fmla="*/ 982663 h 968"/>
              <a:gd name="T10" fmla="*/ 82550 w 676"/>
              <a:gd name="T11" fmla="*/ 220663 h 968"/>
              <a:gd name="T12" fmla="*/ 587375 w 676"/>
              <a:gd name="T13" fmla="*/ 11113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Oval 73"/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568" name="Oval 74"/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569" name="Oval 75"/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570" name="Oval 76"/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E</a:t>
            </a:r>
          </a:p>
        </p:txBody>
      </p:sp>
      <p:cxnSp>
        <p:nvCxnSpPr>
          <p:cNvPr id="22571" name="AutoShape 77"/>
          <p:cNvCxnSpPr>
            <a:cxnSpLocks noChangeAspect="1" noChangeShapeType="1"/>
            <a:stCxn id="22569" idx="2"/>
            <a:endCxn id="22568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2" name="AutoShape 78"/>
          <p:cNvCxnSpPr>
            <a:cxnSpLocks noChangeAspect="1" noChangeShapeType="1"/>
            <a:stCxn id="22570" idx="2"/>
            <a:endCxn id="22568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3" name="AutoShape 79"/>
          <p:cNvCxnSpPr>
            <a:cxnSpLocks noChangeAspect="1" noChangeShapeType="1"/>
            <a:stCxn id="22570" idx="6"/>
            <a:endCxn id="22567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4" name="AutoShape 80"/>
          <p:cNvCxnSpPr>
            <a:cxnSpLocks noChangeAspect="1" noChangeShapeType="1"/>
            <a:stCxn id="22569" idx="4"/>
            <a:endCxn id="22567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81"/>
          <p:cNvCxnSpPr>
            <a:cxnSpLocks noChangeAspect="1" noChangeShapeType="1"/>
            <a:stCxn id="22568" idx="6"/>
            <a:endCxn id="22567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6" name="Oval 82"/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D</a:t>
            </a:r>
          </a:p>
        </p:txBody>
      </p:sp>
      <p:cxnSp>
        <p:nvCxnSpPr>
          <p:cNvPr id="22577" name="AutoShape 83"/>
          <p:cNvCxnSpPr>
            <a:cxnSpLocks noChangeAspect="1" noChangeShapeType="1"/>
            <a:stCxn id="22580" idx="6"/>
            <a:endCxn id="22576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84"/>
          <p:cNvCxnSpPr>
            <a:cxnSpLocks noChangeAspect="1" noChangeShapeType="1"/>
            <a:stCxn id="22576" idx="0"/>
            <a:endCxn id="22569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9" name="AutoShape 85"/>
          <p:cNvCxnSpPr>
            <a:cxnSpLocks noChangeAspect="1" noChangeShapeType="1"/>
            <a:stCxn id="22567" idx="6"/>
            <a:endCxn id="22576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0" name="Oval 86"/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581" name="AutoShape 87"/>
          <p:cNvCxnSpPr>
            <a:cxnSpLocks noChangeAspect="1" noChangeShapeType="1"/>
            <a:stCxn id="22567" idx="5"/>
            <a:endCxn id="22580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2" name="Text Box 88"/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2584" name="Text Box 90"/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585" name="Text Box 91"/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586" name="Text Box 92"/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587" name="Text Box 93"/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11</a:t>
            </a:r>
          </a:p>
        </p:txBody>
      </p:sp>
      <p:sp>
        <p:nvSpPr>
          <p:cNvPr id="22588" name="Text Box 94"/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2589" name="Text Box 95"/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8</a:t>
            </a:r>
          </a:p>
        </p:txBody>
      </p:sp>
      <p:sp>
        <p:nvSpPr>
          <p:cNvPr id="22590" name="Text Box 96"/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591" name="Text Box 97"/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2592" name="Text Box 98"/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2593" name="Text Box 99"/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5</a:t>
            </a:r>
          </a:p>
        </p:txBody>
      </p:sp>
      <p:sp>
        <p:nvSpPr>
          <p:cNvPr id="22594" name="Text Box 100"/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595" name="Text Box 101"/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2596" name="Text Box 102"/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9</a:t>
            </a:r>
          </a:p>
        </p:txBody>
      </p:sp>
      <p:grpSp>
        <p:nvGrpSpPr>
          <p:cNvPr id="22597" name="Group 165"/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22629" name="Freeform 103"/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Oval 104"/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C</a:t>
              </a:r>
            </a:p>
          </p:txBody>
        </p:sp>
        <p:sp>
          <p:nvSpPr>
            <p:cNvPr id="22631" name="Oval 105"/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B</a:t>
              </a:r>
            </a:p>
          </p:txBody>
        </p:sp>
        <p:sp>
          <p:nvSpPr>
            <p:cNvPr id="22632" name="Oval 106"/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22633" name="Oval 107"/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E</a:t>
              </a:r>
            </a:p>
          </p:txBody>
        </p:sp>
        <p:cxnSp>
          <p:nvCxnSpPr>
            <p:cNvPr id="22634" name="AutoShape 108"/>
            <p:cNvCxnSpPr>
              <a:cxnSpLocks noChangeAspect="1" noChangeShapeType="1"/>
              <a:stCxn id="22632" idx="2"/>
              <a:endCxn id="22631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5" name="AutoShape 109"/>
            <p:cNvCxnSpPr>
              <a:cxnSpLocks noChangeAspect="1" noChangeShapeType="1"/>
              <a:stCxn id="22633" idx="2"/>
              <a:endCxn id="22631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6" name="AutoShape 110"/>
            <p:cNvCxnSpPr>
              <a:cxnSpLocks noChangeAspect="1" noChangeShapeType="1"/>
              <a:stCxn id="22633" idx="6"/>
              <a:endCxn id="22630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7" name="AutoShape 111"/>
            <p:cNvCxnSpPr>
              <a:cxnSpLocks noChangeAspect="1" noChangeShapeType="1"/>
              <a:stCxn id="22632" idx="4"/>
              <a:endCxn id="22630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8" name="AutoShape 112"/>
            <p:cNvCxnSpPr>
              <a:cxnSpLocks noChangeAspect="1" noChangeShapeType="1"/>
              <a:stCxn id="22631" idx="6"/>
              <a:endCxn id="22630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39" name="Oval 113"/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22640" name="AutoShape 114"/>
            <p:cNvCxnSpPr>
              <a:cxnSpLocks noChangeAspect="1" noChangeShapeType="1"/>
              <a:stCxn id="22643" idx="6"/>
              <a:endCxn id="22639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1" name="AutoShape 115"/>
            <p:cNvCxnSpPr>
              <a:cxnSpLocks noChangeAspect="1" noChangeShapeType="1"/>
              <a:stCxn id="22639" idx="0"/>
              <a:endCxn id="22632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2" name="AutoShape 116"/>
            <p:cNvCxnSpPr>
              <a:cxnSpLocks noChangeAspect="1" noChangeShapeType="1"/>
              <a:stCxn id="22630" idx="6"/>
              <a:endCxn id="22639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3" name="Oval 117"/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</a:t>
              </a:r>
            </a:p>
          </p:txBody>
        </p:sp>
        <p:cxnSp>
          <p:nvCxnSpPr>
            <p:cNvPr id="22644" name="AutoShape 118"/>
            <p:cNvCxnSpPr>
              <a:cxnSpLocks noChangeAspect="1" noChangeShapeType="1"/>
              <a:stCxn id="22630" idx="5"/>
              <a:endCxn id="22643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45" name="Text Box 119"/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22646" name="Text Box 120"/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22647" name="Text Box 121"/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22648" name="Text Box 122"/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49" name="Text Box 123"/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5</a:t>
              </a:r>
            </a:p>
          </p:txBody>
        </p:sp>
        <p:sp>
          <p:nvSpPr>
            <p:cNvPr id="22650" name="Text Box 124"/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22651" name="Text Box 125"/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22652" name="Text Box 126"/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8</a:t>
              </a:r>
            </a:p>
          </p:txBody>
        </p:sp>
        <p:sp>
          <p:nvSpPr>
            <p:cNvPr id="22653" name="Text Box 127"/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22654" name="Text Box 128"/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22655" name="Text Box 129"/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2656" name="Text Box 130"/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22657" name="Text Box 131"/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22658" name="Text Box 132"/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tx2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22659" name="Text Box 133"/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Times New Roman" charset="0"/>
                </a:rPr>
                <a:t>9</a:t>
              </a:r>
            </a:p>
          </p:txBody>
        </p:sp>
      </p:grpSp>
      <p:sp>
        <p:nvSpPr>
          <p:cNvPr id="22598" name="Freeform 134"/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1406525 w 1956"/>
              <a:gd name="T1" fmla="*/ 36513 h 1506"/>
              <a:gd name="T2" fmla="*/ 2463800 w 1956"/>
              <a:gd name="T3" fmla="*/ 236538 h 1506"/>
              <a:gd name="T4" fmla="*/ 2940050 w 1956"/>
              <a:gd name="T5" fmla="*/ 1455738 h 1506"/>
              <a:gd name="T6" fmla="*/ 1473200 w 1956"/>
              <a:gd name="T7" fmla="*/ 1476375 h 1506"/>
              <a:gd name="T8" fmla="*/ 863600 w 1956"/>
              <a:gd name="T9" fmla="*/ 2247900 h 1506"/>
              <a:gd name="T10" fmla="*/ 177800 w 1956"/>
              <a:gd name="T11" fmla="*/ 2295525 h 1506"/>
              <a:gd name="T12" fmla="*/ 53975 w 1956"/>
              <a:gd name="T13" fmla="*/ 1676400 h 1506"/>
              <a:gd name="T14" fmla="*/ 501650 w 1956"/>
              <a:gd name="T15" fmla="*/ 1400175 h 1506"/>
              <a:gd name="T16" fmla="*/ 806450 w 1956"/>
              <a:gd name="T17" fmla="*/ 1025525 h 1506"/>
              <a:gd name="T18" fmla="*/ 796925 w 1956"/>
              <a:gd name="T19" fmla="*/ 263525 h 1506"/>
              <a:gd name="T20" fmla="*/ 1406525 w 1956"/>
              <a:gd name="T21" fmla="*/ 36513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Oval 135"/>
          <p:cNvSpPr>
            <a:spLocks noChangeAspect="1" noChangeArrowheads="1"/>
          </p:cNvSpPr>
          <p:nvPr/>
        </p:nvSpPr>
        <p:spPr bwMode="auto">
          <a:xfrm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2600" name="Oval 136"/>
          <p:cNvSpPr>
            <a:spLocks noChangeAspect="1" noChangeArrowheads="1"/>
          </p:cNvSpPr>
          <p:nvPr/>
        </p:nvSpPr>
        <p:spPr bwMode="auto">
          <a:xfrm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B</a:t>
            </a:r>
          </a:p>
        </p:txBody>
      </p:sp>
      <p:sp>
        <p:nvSpPr>
          <p:cNvPr id="22601" name="Oval 137"/>
          <p:cNvSpPr>
            <a:spLocks noChangeAspect="1" noChangeArrowheads="1"/>
          </p:cNvSpPr>
          <p:nvPr/>
        </p:nvSpPr>
        <p:spPr bwMode="auto">
          <a:xfrm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2602" name="Oval 138"/>
          <p:cNvSpPr>
            <a:spLocks noChangeAspect="1" noChangeArrowheads="1"/>
          </p:cNvSpPr>
          <p:nvPr/>
        </p:nvSpPr>
        <p:spPr bwMode="auto">
          <a:xfrm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2603" name="AutoShape 139"/>
          <p:cNvCxnSpPr>
            <a:cxnSpLocks noChangeAspect="1" noChangeShapeType="1"/>
            <a:stCxn id="22601" idx="2"/>
            <a:endCxn id="22600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4" name="AutoShape 140"/>
          <p:cNvCxnSpPr>
            <a:cxnSpLocks noChangeAspect="1" noChangeShapeType="1"/>
            <a:stCxn id="22602" idx="2"/>
            <a:endCxn id="22600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5" name="AutoShape 141"/>
          <p:cNvCxnSpPr>
            <a:cxnSpLocks noChangeAspect="1" noChangeShapeType="1"/>
            <a:stCxn id="22602" idx="6"/>
            <a:endCxn id="22599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6" name="AutoShape 142"/>
          <p:cNvCxnSpPr>
            <a:cxnSpLocks noChangeAspect="1" noChangeShapeType="1"/>
            <a:stCxn id="22601" idx="4"/>
            <a:endCxn id="22599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07" name="AutoShape 143"/>
          <p:cNvCxnSpPr>
            <a:cxnSpLocks noChangeAspect="1" noChangeShapeType="1"/>
            <a:stCxn id="22600" idx="6"/>
            <a:endCxn id="22599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08" name="Oval 144"/>
          <p:cNvSpPr>
            <a:spLocks noChangeAspect="1" noChangeArrowheads="1"/>
          </p:cNvSpPr>
          <p:nvPr/>
        </p:nvSpPr>
        <p:spPr bwMode="auto">
          <a:xfrm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2609" name="AutoShape 145"/>
          <p:cNvCxnSpPr>
            <a:cxnSpLocks noChangeAspect="1" noChangeShapeType="1"/>
            <a:stCxn id="22612" idx="6"/>
            <a:endCxn id="22608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10" name="AutoShape 146"/>
          <p:cNvCxnSpPr>
            <a:cxnSpLocks noChangeAspect="1" noChangeShapeType="1"/>
            <a:stCxn id="22608" idx="0"/>
            <a:endCxn id="22601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11" name="AutoShape 147"/>
          <p:cNvCxnSpPr>
            <a:cxnSpLocks noChangeAspect="1" noChangeShapeType="1"/>
            <a:stCxn id="22599" idx="6"/>
            <a:endCxn id="22608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12" name="Oval 148"/>
          <p:cNvSpPr>
            <a:spLocks noChangeAspect="1" noChangeArrowheads="1"/>
          </p:cNvSpPr>
          <p:nvPr/>
        </p:nvSpPr>
        <p:spPr bwMode="auto">
          <a:xfrm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2613" name="AutoShape 149"/>
          <p:cNvCxnSpPr>
            <a:cxnSpLocks noChangeAspect="1" noChangeShapeType="1"/>
            <a:stCxn id="22599" idx="5"/>
            <a:endCxn id="22612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14" name="Text Box 150"/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2615" name="Text Box 151"/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2616" name="Text Box 152"/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2617" name="Text Box 153"/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2618" name="Text Box 154"/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2619" name="Text Box 155"/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2620" name="Text Box 156"/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2621" name="Text Box 157"/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2622" name="Text Box 158"/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2623" name="Text Box 159"/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2624" name="Text Box 160"/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625" name="Text Box 161"/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22626" name="Text Box 162"/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2627" name="Text Box 163"/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2628" name="Text Box 164"/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Shortest Paths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8CEB94A-3603-1840-940C-0CC6B059BBB9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355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(cont.)</a:t>
            </a:r>
          </a:p>
        </p:txBody>
      </p:sp>
      <p:sp>
        <p:nvSpPr>
          <p:cNvPr id="23556" name="Freeform 2051"/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>
              <a:gd name="T0" fmla="*/ 2017713 w 2338"/>
              <a:gd name="T1" fmla="*/ 0 h 1504"/>
              <a:gd name="T2" fmla="*/ 3168650 w 2338"/>
              <a:gd name="T3" fmla="*/ 292100 h 1504"/>
              <a:gd name="T4" fmla="*/ 3503613 w 2338"/>
              <a:gd name="T5" fmla="*/ 1508125 h 1504"/>
              <a:gd name="T6" fmla="*/ 1922463 w 2338"/>
              <a:gd name="T7" fmla="*/ 1514475 h 1504"/>
              <a:gd name="T8" fmla="*/ 1455738 w 2338"/>
              <a:gd name="T9" fmla="*/ 2181225 h 1504"/>
              <a:gd name="T10" fmla="*/ 665163 w 2338"/>
              <a:gd name="T11" fmla="*/ 2352675 h 1504"/>
              <a:gd name="T12" fmla="*/ 160338 w 2338"/>
              <a:gd name="T13" fmla="*/ 1971675 h 1504"/>
              <a:gd name="T14" fmla="*/ 65088 w 2338"/>
              <a:gd name="T15" fmla="*/ 990600 h 1504"/>
              <a:gd name="T16" fmla="*/ 550863 w 2338"/>
              <a:gd name="T17" fmla="*/ 219075 h 1504"/>
              <a:gd name="T18" fmla="*/ 1370013 w 2338"/>
              <a:gd name="T19" fmla="*/ 47625 h 1504"/>
              <a:gd name="T20" fmla="*/ 2017713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Oval 2052"/>
          <p:cNvSpPr>
            <a:spLocks noChangeAspect="1" noChangeArrowheads="1"/>
          </p:cNvSpPr>
          <p:nvPr/>
        </p:nvSpPr>
        <p:spPr bwMode="auto">
          <a:xfrm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58" name="Oval 2053"/>
          <p:cNvSpPr>
            <a:spLocks noChangeAspect="1" noChangeArrowheads="1"/>
          </p:cNvSpPr>
          <p:nvPr/>
        </p:nvSpPr>
        <p:spPr bwMode="auto">
          <a:xfrm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59" name="Oval 2054"/>
          <p:cNvSpPr>
            <a:spLocks noChangeAspect="1" noChangeArrowheads="1"/>
          </p:cNvSpPr>
          <p:nvPr/>
        </p:nvSpPr>
        <p:spPr bwMode="auto">
          <a:xfrm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60" name="Oval 2055"/>
          <p:cNvSpPr>
            <a:spLocks noChangeAspect="1" noChangeArrowheads="1"/>
          </p:cNvSpPr>
          <p:nvPr/>
        </p:nvSpPr>
        <p:spPr bwMode="auto">
          <a:xfrm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3561" name="AutoShape 2056"/>
          <p:cNvCxnSpPr>
            <a:cxnSpLocks noChangeAspect="1" noChangeShapeType="1"/>
            <a:stCxn id="23559" idx="2"/>
            <a:endCxn id="23558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2057"/>
          <p:cNvCxnSpPr>
            <a:cxnSpLocks noChangeAspect="1" noChangeShapeType="1"/>
            <a:stCxn id="23560" idx="2"/>
            <a:endCxn id="23558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2058"/>
          <p:cNvCxnSpPr>
            <a:cxnSpLocks noChangeAspect="1" noChangeShapeType="1"/>
            <a:stCxn id="23560" idx="6"/>
            <a:endCxn id="23557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2059"/>
          <p:cNvCxnSpPr>
            <a:cxnSpLocks noChangeAspect="1" noChangeShapeType="1"/>
            <a:stCxn id="23559" idx="4"/>
            <a:endCxn id="23557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2060"/>
          <p:cNvCxnSpPr>
            <a:cxnSpLocks noChangeAspect="1" noChangeShapeType="1"/>
            <a:stCxn id="23558" idx="6"/>
            <a:endCxn id="23557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Oval 2061"/>
          <p:cNvSpPr>
            <a:spLocks noChangeAspect="1" noChangeArrowheads="1"/>
          </p:cNvSpPr>
          <p:nvPr/>
        </p:nvSpPr>
        <p:spPr bwMode="auto">
          <a:xfrm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3567" name="AutoShape 2062"/>
          <p:cNvCxnSpPr>
            <a:cxnSpLocks noChangeAspect="1" noChangeShapeType="1"/>
            <a:stCxn id="23570" idx="6"/>
            <a:endCxn id="23566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2063"/>
          <p:cNvCxnSpPr>
            <a:cxnSpLocks noChangeAspect="1" noChangeShapeType="1"/>
            <a:stCxn id="23566" idx="0"/>
            <a:endCxn id="23559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2064"/>
          <p:cNvCxnSpPr>
            <a:cxnSpLocks noChangeAspect="1" noChangeShapeType="1"/>
            <a:stCxn id="23557" idx="6"/>
            <a:endCxn id="23566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Oval 2065"/>
          <p:cNvSpPr>
            <a:spLocks noChangeAspect="1" noChangeArrowheads="1"/>
          </p:cNvSpPr>
          <p:nvPr/>
        </p:nvSpPr>
        <p:spPr bwMode="auto">
          <a:xfrm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F</a:t>
            </a:r>
          </a:p>
        </p:txBody>
      </p:sp>
      <p:cxnSp>
        <p:nvCxnSpPr>
          <p:cNvPr id="23571" name="AutoShape 2066"/>
          <p:cNvCxnSpPr>
            <a:cxnSpLocks noChangeAspect="1" noChangeShapeType="1"/>
            <a:stCxn id="23557" idx="5"/>
            <a:endCxn id="23570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2067"/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3573" name="Text Box 2068"/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3574" name="Text Box 2069"/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3575" name="Text Box 2070"/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3576" name="Text Box 2071"/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3577" name="Text Box 2072"/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3578" name="Text Box 2073"/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3579" name="Text Box 2074"/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3580" name="Text Box 2075"/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3581" name="Text Box 2076"/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3582" name="Text Box 2077"/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2</a:t>
            </a:r>
          </a:p>
        </p:txBody>
      </p:sp>
      <p:sp>
        <p:nvSpPr>
          <p:cNvPr id="23583" name="Text Box 2078"/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23584" name="Text Box 2079"/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3585" name="Text Box 2080"/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3586" name="Text Box 2081"/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3587" name="Freeform 2082"/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>
              <a:gd name="T0" fmla="*/ 2022475 w 2247"/>
              <a:gd name="T1" fmla="*/ 36513 h 1549"/>
              <a:gd name="T2" fmla="*/ 3079750 w 2247"/>
              <a:gd name="T3" fmla="*/ 236538 h 1549"/>
              <a:gd name="T4" fmla="*/ 3556000 w 2247"/>
              <a:gd name="T5" fmla="*/ 1455738 h 1549"/>
              <a:gd name="T6" fmla="*/ 3014663 w 2247"/>
              <a:gd name="T7" fmla="*/ 2319338 h 1549"/>
              <a:gd name="T8" fmla="*/ 717550 w 2247"/>
              <a:gd name="T9" fmla="*/ 2295525 h 1549"/>
              <a:gd name="T10" fmla="*/ 79375 w 2247"/>
              <a:gd name="T11" fmla="*/ 1647825 h 1549"/>
              <a:gd name="T12" fmla="*/ 241300 w 2247"/>
              <a:gd name="T13" fmla="*/ 723900 h 1549"/>
              <a:gd name="T14" fmla="*/ 850900 w 2247"/>
              <a:gd name="T15" fmla="*/ 219075 h 1549"/>
              <a:gd name="T16" fmla="*/ 2022475 w 2247"/>
              <a:gd name="T17" fmla="*/ 36513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Oval 2083"/>
          <p:cNvSpPr>
            <a:spLocks noChangeAspect="1" noChangeArrowheads="1"/>
          </p:cNvSpPr>
          <p:nvPr/>
        </p:nvSpPr>
        <p:spPr bwMode="auto">
          <a:xfrm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/>
              <a:t>C</a:t>
            </a:r>
          </a:p>
        </p:txBody>
      </p:sp>
      <p:sp>
        <p:nvSpPr>
          <p:cNvPr id="23589" name="Oval 2084"/>
          <p:cNvSpPr>
            <a:spLocks noChangeAspect="1" noChangeArrowheads="1"/>
          </p:cNvSpPr>
          <p:nvPr/>
        </p:nvSpPr>
        <p:spPr bwMode="auto">
          <a:xfrm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3590" name="Oval 2085"/>
          <p:cNvSpPr>
            <a:spLocks noChangeAspect="1" noChangeArrowheads="1"/>
          </p:cNvSpPr>
          <p:nvPr/>
        </p:nvSpPr>
        <p:spPr bwMode="auto">
          <a:xfrm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591" name="Oval 2086"/>
          <p:cNvSpPr>
            <a:spLocks noChangeAspect="1" noChangeArrowheads="1"/>
          </p:cNvSpPr>
          <p:nvPr/>
        </p:nvSpPr>
        <p:spPr bwMode="auto">
          <a:xfrm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23592" name="AutoShape 2087"/>
          <p:cNvCxnSpPr>
            <a:cxnSpLocks noChangeAspect="1" noChangeShapeType="1"/>
            <a:stCxn id="23590" idx="2"/>
            <a:endCxn id="23589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3" name="AutoShape 2088"/>
          <p:cNvCxnSpPr>
            <a:cxnSpLocks noChangeAspect="1" noChangeShapeType="1"/>
            <a:stCxn id="23591" idx="2"/>
            <a:endCxn id="23589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4" name="AutoShape 2089"/>
          <p:cNvCxnSpPr>
            <a:cxnSpLocks noChangeAspect="1" noChangeShapeType="1"/>
            <a:stCxn id="23591" idx="6"/>
            <a:endCxn id="23588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5" name="AutoShape 2090"/>
          <p:cNvCxnSpPr>
            <a:cxnSpLocks noChangeAspect="1" noChangeShapeType="1"/>
            <a:stCxn id="23590" idx="4"/>
            <a:endCxn id="23588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6" name="AutoShape 2091"/>
          <p:cNvCxnSpPr>
            <a:cxnSpLocks noChangeAspect="1" noChangeShapeType="1"/>
            <a:stCxn id="23589" idx="6"/>
            <a:endCxn id="23588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7" name="Oval 2092"/>
          <p:cNvSpPr>
            <a:spLocks noChangeAspect="1" noChangeArrowheads="1"/>
          </p:cNvSpPr>
          <p:nvPr/>
        </p:nvSpPr>
        <p:spPr bwMode="auto">
          <a:xfrm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23598" name="AutoShape 2093"/>
          <p:cNvCxnSpPr>
            <a:cxnSpLocks noChangeAspect="1" noChangeShapeType="1"/>
            <a:stCxn id="23601" idx="6"/>
            <a:endCxn id="23597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2094"/>
          <p:cNvCxnSpPr>
            <a:cxnSpLocks noChangeAspect="1" noChangeShapeType="1"/>
            <a:stCxn id="23597" idx="0"/>
            <a:endCxn id="23590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2095"/>
          <p:cNvCxnSpPr>
            <a:cxnSpLocks noChangeAspect="1" noChangeShapeType="1"/>
            <a:stCxn id="23588" idx="6"/>
            <a:endCxn id="23597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1" name="Oval 2096"/>
          <p:cNvSpPr>
            <a:spLocks noChangeAspect="1" noChangeArrowheads="1"/>
          </p:cNvSpPr>
          <p:nvPr/>
        </p:nvSpPr>
        <p:spPr bwMode="auto">
          <a:xfrm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3602" name="AutoShape 2097"/>
          <p:cNvCxnSpPr>
            <a:cxnSpLocks noChangeAspect="1" noChangeShapeType="1"/>
            <a:stCxn id="23588" idx="5"/>
            <a:endCxn id="23601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3" name="Text Box 2098"/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0</a:t>
            </a:r>
          </a:p>
        </p:txBody>
      </p:sp>
      <p:sp>
        <p:nvSpPr>
          <p:cNvPr id="23604" name="Text Box 2099"/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23605" name="Text Box 2100"/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23606" name="Text Box 2101"/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7</a:t>
            </a:r>
          </a:p>
        </p:txBody>
      </p:sp>
      <p:sp>
        <p:nvSpPr>
          <p:cNvPr id="23607" name="Text Box 2102"/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23608" name="Text Box 2103"/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23609" name="Text Box 2104"/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4</a:t>
            </a:r>
          </a:p>
        </p:txBody>
      </p:sp>
      <p:sp>
        <p:nvSpPr>
          <p:cNvPr id="23610" name="Text Box 2105"/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8</a:t>
            </a:r>
          </a:p>
        </p:txBody>
      </p:sp>
      <p:sp>
        <p:nvSpPr>
          <p:cNvPr id="23611" name="Text Box 2106"/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7</a:t>
            </a:r>
          </a:p>
        </p:txBody>
      </p:sp>
      <p:sp>
        <p:nvSpPr>
          <p:cNvPr id="23612" name="Text Box 2107"/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23613" name="Text Box 2108"/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3614" name="Text Box 2109"/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5</a:t>
            </a:r>
          </a:p>
        </p:txBody>
      </p:sp>
      <p:sp>
        <p:nvSpPr>
          <p:cNvPr id="23615" name="Text Box 2110"/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23616" name="Text Box 2111"/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3617" name="Text Box 2112"/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imes New Roman" charset="0"/>
              </a:rPr>
              <a:t>9</a:t>
            </a:r>
          </a:p>
        </p:txBody>
      </p:sp>
      <p:sp>
        <p:nvSpPr>
          <p:cNvPr id="23618" name="AutoShape 2113"/>
          <p:cNvSpPr>
            <a:spLocks noChangeArrowheads="1"/>
          </p:cNvSpPr>
          <p:nvPr/>
        </p:nvSpPr>
        <p:spPr bwMode="auto">
          <a:xfrm rot="-81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Dijkstra</a:t>
            </a:r>
            <a:r>
              <a:rPr lang="ja-JP" altLang="en-US">
                <a:latin typeface="Tahoma" charset="0"/>
              </a:rPr>
              <a:t>’</a:t>
            </a:r>
            <a:r>
              <a:rPr lang="en-US" altLang="ja-JP">
                <a:latin typeface="Tahoma" charset="0"/>
              </a:rPr>
              <a:t>s Algorithm</a:t>
            </a:r>
            <a:endParaRPr lang="en-US">
              <a:latin typeface="Tahoma" charset="0"/>
            </a:endParaRPr>
          </a:p>
        </p:txBody>
      </p:sp>
      <p:pic>
        <p:nvPicPr>
          <p:cNvPr id="2457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600200"/>
            <a:ext cx="8107362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8144</TotalTime>
  <Words>1358</Words>
  <Application>Microsoft Macintosh PowerPoint</Application>
  <PresentationFormat>On-screen Show (4:3)</PresentationFormat>
  <Paragraphs>579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Blueprint</vt:lpstr>
      <vt:lpstr>Shortest Paths</vt:lpstr>
      <vt:lpstr>Weighted Graphs</vt:lpstr>
      <vt:lpstr>Shortest Paths</vt:lpstr>
      <vt:lpstr>Shortest Path Properties</vt:lpstr>
      <vt:lpstr>Dijkstra’s Algorithm</vt:lpstr>
      <vt:lpstr>Edge Relaxation</vt:lpstr>
      <vt:lpstr>Example</vt:lpstr>
      <vt:lpstr>Example (cont.)</vt:lpstr>
      <vt:lpstr>Dijkstra’s Algorithm</vt:lpstr>
      <vt:lpstr>Analysis of Dijkstra’s Algorithm</vt:lpstr>
      <vt:lpstr>Java Implementation</vt:lpstr>
      <vt:lpstr>Java Implementation, 2</vt:lpstr>
      <vt:lpstr>Why Dijkstra’s Algorithm Works</vt:lpstr>
      <vt:lpstr>Why It Doesn’t Work for Negative-Weight Edges</vt:lpstr>
      <vt:lpstr>Bellman-Ford Algorithm  (not in book)</vt:lpstr>
      <vt:lpstr>Bellman-Ford Example</vt:lpstr>
      <vt:lpstr>DAG-based Algorithm  (not in book)</vt:lpstr>
      <vt:lpstr>DAG Example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Roberto Tamassia, Michael Goodrich</dc:creator>
  <cp:lastModifiedBy>Michael Goodrich</cp:lastModifiedBy>
  <cp:revision>1553</cp:revision>
  <dcterms:created xsi:type="dcterms:W3CDTF">2002-01-21T02:22:10Z</dcterms:created>
  <dcterms:modified xsi:type="dcterms:W3CDTF">2014-03-25T23:06:07Z</dcterms:modified>
</cp:coreProperties>
</file>