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8"/>
  </p:notesMasterIdLst>
  <p:handoutMasterIdLst>
    <p:handoutMasterId r:id="rId59"/>
  </p:handoutMasterIdLst>
  <p:sldIdLst>
    <p:sldId id="256" r:id="rId2"/>
    <p:sldId id="266" r:id="rId3"/>
    <p:sldId id="296" r:id="rId4"/>
    <p:sldId id="313" r:id="rId5"/>
    <p:sldId id="268" r:id="rId6"/>
    <p:sldId id="315" r:id="rId7"/>
    <p:sldId id="316" r:id="rId8"/>
    <p:sldId id="314" r:id="rId9"/>
    <p:sldId id="257" r:id="rId10"/>
    <p:sldId id="298" r:id="rId11"/>
    <p:sldId id="270" r:id="rId12"/>
    <p:sldId id="317" r:id="rId13"/>
    <p:sldId id="299" r:id="rId14"/>
    <p:sldId id="318" r:id="rId15"/>
    <p:sldId id="284" r:id="rId16"/>
    <p:sldId id="285" r:id="rId17"/>
    <p:sldId id="286" r:id="rId18"/>
    <p:sldId id="300" r:id="rId19"/>
    <p:sldId id="271" r:id="rId20"/>
    <p:sldId id="275" r:id="rId21"/>
    <p:sldId id="259" r:id="rId22"/>
    <p:sldId id="260" r:id="rId23"/>
    <p:sldId id="265" r:id="rId24"/>
    <p:sldId id="276" r:id="rId25"/>
    <p:sldId id="261" r:id="rId26"/>
    <p:sldId id="262" r:id="rId27"/>
    <p:sldId id="278" r:id="rId28"/>
    <p:sldId id="301" r:id="rId29"/>
    <p:sldId id="303" r:id="rId30"/>
    <p:sldId id="302" r:id="rId31"/>
    <p:sldId id="304" r:id="rId32"/>
    <p:sldId id="279" r:id="rId33"/>
    <p:sldId id="319" r:id="rId34"/>
    <p:sldId id="282" r:id="rId35"/>
    <p:sldId id="305" r:id="rId36"/>
    <p:sldId id="263" r:id="rId37"/>
    <p:sldId id="306" r:id="rId38"/>
    <p:sldId id="307" r:id="rId39"/>
    <p:sldId id="283" r:id="rId40"/>
    <p:sldId id="320" r:id="rId41"/>
    <p:sldId id="295" r:id="rId42"/>
    <p:sldId id="308" r:id="rId43"/>
    <p:sldId id="287" r:id="rId44"/>
    <p:sldId id="309" r:id="rId45"/>
    <p:sldId id="264" r:id="rId46"/>
    <p:sldId id="293" r:id="rId47"/>
    <p:sldId id="294" r:id="rId48"/>
    <p:sldId id="310" r:id="rId49"/>
    <p:sldId id="311" r:id="rId50"/>
    <p:sldId id="288" r:id="rId51"/>
    <p:sldId id="289" r:id="rId52"/>
    <p:sldId id="292" r:id="rId53"/>
    <p:sldId id="312" r:id="rId54"/>
    <p:sldId id="291" r:id="rId55"/>
    <p:sldId id="290" r:id="rId56"/>
    <p:sldId id="267" r:id="rId5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9/14/2015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32753698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9/14/2015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30415549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t>37</a:t>
            </a:fld>
            <a:endParaRPr lang="en-US"/>
          </a:p>
        </p:txBody>
      </p:sp>
    </p:spTree>
    <p:extLst>
      <p:ext uri="{BB962C8B-B14F-4D97-AF65-F5344CB8AC3E}">
        <p14:creationId xmlns:p14="http://schemas.microsoft.com/office/powerpoint/2010/main" val="390959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9/14/2015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9/14/2015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9/14/2015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9/14/2015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9/14/2015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9/14/2015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9/14/2015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9/14/2015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9/14/2015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9/14/2015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9/14/2015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9/14/2015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a:xfrm>
            <a:off x="457200" y="1600200"/>
            <a:ext cx="8229600" cy="4756150"/>
          </a:xfrm>
        </p:spPr>
        <p:txBody>
          <a:bodyPr/>
          <a:lstStyle/>
          <a:p>
            <a:r>
              <a:rPr lang="en-US" sz="2400" dirty="0"/>
              <a:t>It can be difficult to keep the interest of customers who are involved in the process.</a:t>
            </a:r>
          </a:p>
          <a:p>
            <a:r>
              <a:rPr lang="en-US" sz="2400" dirty="0"/>
              <a:t>Team members may be unsuited to the intense involvement that </a:t>
            </a:r>
            <a:r>
              <a:rPr lang="en-US" sz="2400" dirty="0" smtClean="0"/>
              <a:t>characterizes </a:t>
            </a:r>
            <a:r>
              <a:rPr lang="en-US" sz="2400" dirty="0"/>
              <a:t>agile methods.</a:t>
            </a:r>
          </a:p>
          <a:p>
            <a:r>
              <a:rPr lang="en-US" sz="2400" dirty="0" smtClean="0"/>
              <a:t>Prioritizing </a:t>
            </a:r>
            <a:r>
              <a:rPr lang="en-US" sz="2400" dirty="0"/>
              <a:t>changes can be difficult where there are multiple stakeholders.</a:t>
            </a:r>
          </a:p>
          <a:p>
            <a:r>
              <a:rPr lang="en-US" sz="2400" dirty="0" smtClean="0"/>
              <a:t>Contracts </a:t>
            </a:r>
            <a:r>
              <a:rPr lang="en-US" sz="2400" dirty="0"/>
              <a:t>may be a problem as with other approaches to iterative development</a:t>
            </a:r>
            <a:r>
              <a:rPr lang="en-US" sz="2400" dirty="0" smtClean="0"/>
              <a: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contracts</a:t>
            </a:r>
            <a:endParaRPr lang="en-US" dirty="0"/>
          </a:p>
        </p:txBody>
      </p:sp>
      <p:sp>
        <p:nvSpPr>
          <p:cNvPr id="3" name="Content Placeholder 2"/>
          <p:cNvSpPr>
            <a:spLocks noGrp="1"/>
          </p:cNvSpPr>
          <p:nvPr>
            <p:ph idx="1"/>
          </p:nvPr>
        </p:nvSpPr>
        <p:spPr/>
        <p:txBody>
          <a:bodyPr/>
          <a:lstStyle/>
          <a:p>
            <a:pPr marL="342900" lvl="1" indent="-342900">
              <a:spcBef>
                <a:spcPts val="600"/>
              </a:spcBef>
              <a:spcAft>
                <a:spcPts val="600"/>
              </a:spcAft>
              <a:buFont typeface="Wingdings" charset="2"/>
              <a:buChar char="²"/>
            </a:pPr>
            <a:r>
              <a:rPr lang="en-US" sz="2400" dirty="0"/>
              <a:t>Customer pays for the time required by the system rather than the development of a specific set of requirements</a:t>
            </a:r>
          </a:p>
          <a:p>
            <a:r>
              <a:rPr lang="en-US" dirty="0" smtClean="0"/>
              <a:t>If all goes well, it benefits the customer and the developers</a:t>
            </a:r>
          </a:p>
          <a:p>
            <a:r>
              <a:rPr lang="en-US" dirty="0" smtClean="0"/>
              <a:t>If problem arises it may be difficult to determine who is to blame and who should pay for the extra time and resources required to resolve the problems</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extLst>
      <p:ext uri="{BB962C8B-B14F-4D97-AF65-F5344CB8AC3E}">
        <p14:creationId xmlns:p14="http://schemas.microsoft.com/office/powerpoint/2010/main" val="1303011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r>
              <a:rPr lang="en-GB" dirty="0"/>
              <a:t>Maintenance can become more expensive</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extLst>
      <p:ext uri="{BB962C8B-B14F-4D97-AF65-F5344CB8AC3E}">
        <p14:creationId xmlns:p14="http://schemas.microsoft.com/office/powerpoint/2010/main" val="59638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r>
              <a:rPr lang="en-GB" dirty="0" smtClean="0"/>
              <a:t>What type of system is being developed? </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 </a:t>
            </a:r>
          </a:p>
          <a:p>
            <a:pPr lvl="2"/>
            <a:r>
              <a:rPr lang="en-GB" dirty="0" smtClean="0"/>
              <a:t>Long-lifetime systems may require more design documentation to communicate the original intentions of the system developers to the support team. </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r>
              <a:rPr lang="en-GB" dirty="0" smtClean="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r>
              <a:rPr lang="en-GB" dirty="0" smtClean="0"/>
              <a:t>Are there cultural or organizational issues that may affect the system development? </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 It is sometimes argued that agile methods require higher skill levels than plan-based approaches in which programmers simply translate a detailed design into code</a:t>
            </a:r>
          </a:p>
          <a:p>
            <a:pPr lvl="1"/>
            <a:r>
              <a:rPr lang="en-GB" dirty="0" smtClean="0"/>
              <a:t>Is the system subject to external regulation? </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dirty="0"/>
              <a:t>Perhaps the best-known and most widely used agile method.</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Programmers work in pairs </a:t>
            </a:r>
            <a:r>
              <a:rPr lang="en-US" dirty="0" smtClean="0"/>
              <a:t>to develop tests </a:t>
            </a:r>
            <a:r>
              <a:rPr lang="en-US" dirty="0" smtClean="0"/>
              <a:t>for each task before writing code</a:t>
            </a:r>
          </a:p>
          <a:p>
            <a:pPr lvl="1">
              <a:lnSpc>
                <a:spcPct val="90000"/>
              </a:lnSpc>
            </a:pPr>
            <a:r>
              <a:rPr lang="en-US" dirty="0" smtClean="0"/>
              <a:t>All </a:t>
            </a:r>
            <a:r>
              <a:rPr lang="en-US" dirty="0"/>
              <a:t>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Extreme programming</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a:xfrm>
            <a:off x="457200" y="1600200"/>
            <a:ext cx="8229600" cy="4634345"/>
          </a:xfrm>
        </p:spPr>
        <p:txBody>
          <a:bodyPr/>
          <a:lstStyle/>
          <a:p>
            <a:r>
              <a:rPr lang="en-US" sz="2400" dirty="0" smtClean="0"/>
              <a:t>Incremental </a:t>
            </a:r>
            <a:r>
              <a:rPr lang="en-US" sz="2400" dirty="0"/>
              <a:t>development is supported through small, frequent system releases</a:t>
            </a:r>
            <a:r>
              <a:rPr lang="en-US" sz="2400" dirty="0" smtClean="0"/>
              <a:t>.</a:t>
            </a:r>
          </a:p>
          <a:p>
            <a:r>
              <a:rPr lang="en-US" dirty="0" smtClean="0"/>
              <a:t>Requirements are based on simple customer stories</a:t>
            </a:r>
            <a:endParaRPr lang="en-US" sz="2400" dirty="0"/>
          </a:p>
          <a:p>
            <a:r>
              <a:rPr lang="en-US" sz="2400" dirty="0"/>
              <a:t>Customer involvement means full-time customer engagement with the team.</a:t>
            </a:r>
          </a:p>
          <a:p>
            <a:r>
              <a:rPr lang="en-US" sz="2400" dirty="0"/>
              <a:t>People not process through pair programming, collective ownership and a process that avoids long working hours.</a:t>
            </a:r>
          </a:p>
          <a:p>
            <a:r>
              <a:rPr lang="en-US" sz="2400" dirty="0"/>
              <a:t>Change supported through regular system </a:t>
            </a:r>
            <a:r>
              <a:rPr lang="en-US" sz="2400" dirty="0" smtClean="0"/>
              <a:t>releases</a:t>
            </a:r>
          </a:p>
          <a:p>
            <a:r>
              <a:rPr lang="en-US" sz="2400" dirty="0" smtClean="0"/>
              <a:t>Maintaining </a:t>
            </a:r>
            <a:r>
              <a:rPr lang="en-US" sz="2400" dirty="0"/>
              <a:t>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refactor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 – p.67</a:t>
            </a:r>
            <a:r>
              <a:rPr lang="en-GB" dirty="0" smtClean="0"/>
              <a:t> </a:t>
            </a:r>
            <a:endParaRPr lang="en-US" dirty="0" smtClean="0"/>
          </a:p>
        </p:txBody>
      </p:sp>
      <p:pic>
        <p:nvPicPr>
          <p:cNvPr id="4" name="Picture 3" descr="3.5 StoryCar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0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One of the important differences between incremental development and plan-driven development is there is no system specification in incremental development that can be used by an external testing team to develop system tests.</a:t>
            </a:r>
          </a:p>
          <a:p>
            <a:r>
              <a:rPr lang="en-US" dirty="0" smtClean="0"/>
              <a:t>As a consequence, some approaches to incremental development have a very informal testing process </a:t>
            </a:r>
          </a:p>
          <a:p>
            <a:r>
              <a:rPr lang="en-US" dirty="0" smtClean="0"/>
              <a:t>To avoid this, XP emphasizes the importance of testing</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in XP</a:t>
            </a:r>
            <a:endParaRPr lang="en-US" dirty="0"/>
          </a:p>
        </p:txBody>
      </p:sp>
      <p:sp>
        <p:nvSpPr>
          <p:cNvPr id="3" name="Content Placeholder 2"/>
          <p:cNvSpPr>
            <a:spLocks noGrp="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smtClean="0"/>
              <a:t>Use of automated testing frameworks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extLst>
      <p:ext uri="{BB962C8B-B14F-4D97-AF65-F5344CB8AC3E}">
        <p14:creationId xmlns:p14="http://schemas.microsoft.com/office/powerpoint/2010/main" val="2368365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 – p.70</a:t>
            </a:r>
            <a:r>
              <a:rPr lang="en-GB" dirty="0" smtClean="0"/>
              <a:t> </a:t>
            </a:r>
            <a:endParaRPr lang="en-US" dirty="0" smtClean="0"/>
          </a:p>
        </p:txBody>
      </p:sp>
      <p:pic>
        <p:nvPicPr>
          <p:cNvPr id="4" name="Picture 3" descr="3.7 DoseCheck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br>
              <a:rPr lang="en-US" dirty="0"/>
            </a:br>
            <a:endParaRPr lang="en-US" dirty="0"/>
          </a:p>
        </p:txBody>
      </p:sp>
      <p:sp>
        <p:nvSpPr>
          <p:cNvPr id="3" name="Content Placeholder 2"/>
          <p:cNvSpPr>
            <a:spLocks noGrp="1"/>
          </p:cNvSpPr>
          <p:nvPr>
            <p:ph idx="1"/>
          </p:nvPr>
        </p:nvSpPr>
        <p:spPr/>
        <p:txBody>
          <a:bodyPr/>
          <a:lstStyle/>
          <a:p>
            <a:r>
              <a:rPr lang="en-US" dirty="0" smtClean="0"/>
              <a:t>Specification</a:t>
            </a:r>
            <a:r>
              <a:rPr lang="en-US" dirty="0"/>
              <a:t>, design and implementation are inter-leaved. </a:t>
            </a:r>
          </a:p>
          <a:p>
            <a:pPr lvl="1"/>
            <a:r>
              <a:rPr lang="en-US" dirty="0"/>
              <a:t>There is no detailed system specification. Design documentation is minimized or generated automatically by the programming environment. </a:t>
            </a:r>
          </a:p>
          <a:p>
            <a:r>
              <a:rPr lang="en-US" dirty="0"/>
              <a:t>System is developed as a series of versions with stakeholders involved in version </a:t>
            </a:r>
            <a:r>
              <a:rPr lang="en-US" dirty="0" smtClean="0"/>
              <a:t>evaluation</a:t>
            </a:r>
          </a:p>
          <a:p>
            <a:pPr lvl="1"/>
            <a:r>
              <a:rPr lang="en-US" dirty="0" smtClean="0"/>
              <a:t>They may propose changes to the software and new requirements that should be implemented in a later version</a:t>
            </a:r>
            <a:endParaRPr lang="en-US" dirty="0"/>
          </a:p>
          <a:p>
            <a:r>
              <a:rPr lang="en-US" dirty="0"/>
              <a:t>User interfaces are often developed using an IDE and graphical toolset.</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extLst>
      <p:ext uri="{BB962C8B-B14F-4D97-AF65-F5344CB8AC3E}">
        <p14:creationId xmlns:p14="http://schemas.microsoft.com/office/powerpoint/2010/main" val="658749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a:t>
            </a:r>
            <a:endParaRPr lang="en-US" dirty="0"/>
          </a:p>
        </p:txBody>
      </p:sp>
      <p:sp>
        <p:nvSpPr>
          <p:cNvPr id="3" name="Content Placeholder 2"/>
          <p:cNvSpPr>
            <a:spLocks noGrp="1"/>
          </p:cNvSpPr>
          <p:nvPr>
            <p:ph idx="1"/>
          </p:nvPr>
        </p:nvSpPr>
        <p:spPr/>
        <p:txBody>
          <a:bodyPr/>
          <a:lstStyle/>
          <a:p>
            <a:r>
              <a:rPr lang="en-US" dirty="0" smtClean="0"/>
              <a:t>In summary, a large set of frequently executed tests may give the impression that the system is complete and correct, but this may not be the case.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Tree>
    <p:extLst>
      <p:ext uri="{BB962C8B-B14F-4D97-AF65-F5344CB8AC3E}">
        <p14:creationId xmlns:p14="http://schemas.microsoft.com/office/powerpoint/2010/main" val="1718243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dirty="0" smtClean="0"/>
              <a:t>It supports the idea of collective ownership and responsibility for the system. </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 </a:t>
            </a:r>
          </a:p>
          <a:p>
            <a:r>
              <a:rPr lang="en-GB"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a:xfrm>
            <a:off x="457200" y="1600200"/>
            <a:ext cx="8229600" cy="4756150"/>
          </a:xfrm>
        </p:spPr>
        <p:txBody>
          <a:bodyPr/>
          <a:lstStyle/>
          <a:p>
            <a:r>
              <a:rPr lang="en-GB" dirty="0" smtClean="0"/>
              <a:t>The Scrum approach is a general agile method but its focus is on managing iterative development rather than specific agile practices (i.e. test-first development, pair programming, </a:t>
            </a:r>
            <a:r>
              <a:rPr lang="en-GB" dirty="0" err="1" smtClean="0"/>
              <a:t>etc</a:t>
            </a:r>
            <a:r>
              <a:rPr lang="en-GB" dirty="0" smtClean="0"/>
              <a:t>).</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pic>
        <p:nvPicPr>
          <p:cNvPr id="4" name="Picture 3" descr="3.8 Scrum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 is a planning unit in which the work to be done is assessed, features are selected for development, and the software is implemented.</a:t>
            </a:r>
          </a:p>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a:t>
            </a:r>
            <a:r>
              <a:rPr lang="en-US" sz="2000" dirty="0" smtClean="0"/>
              <a:t>quickly </a:t>
            </a:r>
            <a:r>
              <a:rPr lang="en-US" sz="2000" dirty="0"/>
              <a:t>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There has been interest in scaling agile methods for larger projects</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a:t>
            </a:r>
          </a:p>
          <a:p>
            <a:r>
              <a:rPr lang="en-GB" dirty="0" smtClean="0"/>
              <a:t>When scaling agile methods it is essential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documentation</a:t>
            </a:r>
          </a:p>
          <a:p>
            <a:r>
              <a:rPr lang="en-GB" sz="2200" dirty="0" smtClean="0"/>
              <a:t>Cross-team communication mechanisms have to be designed and used. This should involve regular phone and video conferences between team members and frequent, short electronic meetings where teams update each other on progress. </a:t>
            </a:r>
          </a:p>
          <a:p>
            <a:r>
              <a:rPr lang="en-GB" sz="2200" dirty="0" smtClean="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 particular strength of extreme programming is the development of automated tests before a program feature is created. All tests must successfully execute when an increment is integrated into a system.</a:t>
            </a:r>
          </a:p>
          <a:p>
            <a:r>
              <a:rPr lang="en-GB" dirty="0" smtClean="0"/>
              <a:t>The Scrum method is an agile method that provides a project management framework. It is centred round a set of sprints, which are fixed time periods when a system increment is developed. </a:t>
            </a:r>
          </a:p>
          <a:p>
            <a:r>
              <a:rPr lang="en-GB" dirty="0" smtClean="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sp>
        <p:nvSpPr>
          <p:cNvPr id="3" name="Content Placeholder 2"/>
          <p:cNvSpPr>
            <a:spLocks noGrp="1"/>
          </p:cNvSpPr>
          <p:nvPr>
            <p:ph idx="1"/>
          </p:nvPr>
        </p:nvSpPr>
        <p:spPr/>
        <p:txBody>
          <a:bodyPr/>
          <a:lstStyle/>
          <a:p>
            <a:r>
              <a:rPr lang="en-US" dirty="0" smtClean="0"/>
              <a:t>February 11-13, 2001</a:t>
            </a:r>
          </a:p>
          <a:p>
            <a:r>
              <a:rPr lang="en-US" dirty="0" smtClean="0"/>
              <a:t>17 people met to discuss software development processes and problems</a:t>
            </a:r>
          </a:p>
          <a:p>
            <a:r>
              <a:rPr lang="en-US" dirty="0" smtClean="0"/>
              <a:t>They were independent-minded practitioners of several programming methodologies</a:t>
            </a:r>
          </a:p>
          <a:p>
            <a:r>
              <a:rPr lang="en-US" dirty="0" smtClean="0"/>
              <a:t>They didn’t agree much, but they found some common ground</a:t>
            </a:r>
          </a:p>
          <a:p>
            <a:r>
              <a:rPr lang="en-US" dirty="0" smtClean="0"/>
              <a:t>The agile manifesto resulted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326989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p>
          <a:p>
            <a:pPr lvl="1"/>
            <a:r>
              <a:rPr lang="en-US" i="1" dirty="0" smtClean="0"/>
              <a:t>Working software over comprehensive documentation </a:t>
            </a:r>
          </a:p>
          <a:p>
            <a:pPr lvl="1"/>
            <a:r>
              <a:rPr lang="en-US" i="1" dirty="0" smtClean="0"/>
              <a:t>Customer collaboration over contract negotiation </a:t>
            </a:r>
          </a:p>
          <a:p>
            <a:pPr lvl="1"/>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148853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smtClean="0"/>
              <a:t>Incremental development methods in which increments are small and, typically, new releases of the system are created and made available to customers every two or three weeks</a:t>
            </a:r>
          </a:p>
          <a:p>
            <a:r>
              <a:rPr lang="en-US" dirty="0" smtClean="0"/>
              <a:t>Customers are supposed to be involved in the development process to get rapid feedback on changing requirements</a:t>
            </a:r>
          </a:p>
          <a:p>
            <a:r>
              <a:rPr lang="en-US" dirty="0" smtClean="0"/>
              <a:t>They minimize documentation by using informal communications rather than formal meetings with written documentation</a:t>
            </a:r>
          </a:p>
          <a:p>
            <a:pPr lvl="1"/>
            <a:r>
              <a:rPr lang="en-US" dirty="0" smtClean="0"/>
              <a:t>What problems could arise here?!?</a:t>
            </a:r>
          </a:p>
          <a:p>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2070727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1791</TotalTime>
  <Words>4521</Words>
  <Application>Microsoft Office PowerPoint</Application>
  <PresentationFormat>On-screen Show (4:3)</PresentationFormat>
  <Paragraphs>393</Paragraphs>
  <Slides>56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ＭＳ Ｐゴシック</vt:lpstr>
      <vt:lpstr>Arial</vt:lpstr>
      <vt:lpstr>Calibri</vt:lpstr>
      <vt:lpstr>Times New Roman</vt:lpstr>
      <vt:lpstr>Wingdings</vt:lpstr>
      <vt:lpstr>SE9</vt:lpstr>
      <vt:lpstr>Chapter 3 – Agile Software Development</vt:lpstr>
      <vt:lpstr>Topics covered</vt:lpstr>
      <vt:lpstr>Rapid software development</vt:lpstr>
      <vt:lpstr>Rapid software development </vt:lpstr>
      <vt:lpstr>Agile methods</vt:lpstr>
      <vt:lpstr>Agile manifesto</vt:lpstr>
      <vt:lpstr>Agile manifesto </vt:lpstr>
      <vt:lpstr>Agile methods</vt:lpstr>
      <vt:lpstr>The principles of agile methods </vt:lpstr>
      <vt:lpstr>Agile method applicability</vt:lpstr>
      <vt:lpstr>Problems with agile methods</vt:lpstr>
      <vt:lpstr>Agile contracts</vt:lpstr>
      <vt:lpstr>Agile methods and software maintenance</vt:lpstr>
      <vt:lpstr>Agile methods and software maintenance</vt:lpstr>
      <vt:lpstr>Plan-driven and agile development</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 p.67 </vt:lpstr>
      <vt:lpstr>Examples of task cards for prescribing medication </vt:lpstr>
      <vt:lpstr>XP and change</vt:lpstr>
      <vt:lpstr>Refactoring</vt:lpstr>
      <vt:lpstr>Examples of refactoring</vt:lpstr>
      <vt:lpstr>Key points</vt:lpstr>
      <vt:lpstr>Chapter 3 – Agile Software Development</vt:lpstr>
      <vt:lpstr>Testing in XP</vt:lpstr>
      <vt:lpstr>Testing in XP</vt:lpstr>
      <vt:lpstr>Test-first development</vt:lpstr>
      <vt:lpstr>Customer involvement</vt:lpstr>
      <vt:lpstr>Test case description for dose checking – p.70 </vt:lpstr>
      <vt:lpstr>Test automation</vt:lpstr>
      <vt:lpstr>XP testing difficulties</vt:lpstr>
      <vt:lpstr>Pair programming</vt:lpstr>
      <vt:lpstr>XP Testing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SCHWARTZ, AMANDA</cp:lastModifiedBy>
  <cp:revision>38</cp:revision>
  <dcterms:created xsi:type="dcterms:W3CDTF">2010-01-06T20:28:26Z</dcterms:created>
  <dcterms:modified xsi:type="dcterms:W3CDTF">2015-09-14T15:24:14Z</dcterms:modified>
</cp:coreProperties>
</file>