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4" r:id="rId1"/>
  </p:sldMasterIdLst>
  <p:notesMasterIdLst>
    <p:notesMasterId r:id="rId73"/>
  </p:notesMasterIdLst>
  <p:sldIdLst>
    <p:sldId id="256" r:id="rId2"/>
    <p:sldId id="300" r:id="rId3"/>
    <p:sldId id="343" r:id="rId4"/>
    <p:sldId id="312" r:id="rId5"/>
    <p:sldId id="311" r:id="rId6"/>
    <p:sldId id="349" r:id="rId7"/>
    <p:sldId id="353" r:id="rId8"/>
    <p:sldId id="315" r:id="rId9"/>
    <p:sldId id="257" r:id="rId10"/>
    <p:sldId id="258" r:id="rId11"/>
    <p:sldId id="271" r:id="rId12"/>
    <p:sldId id="316" r:id="rId13"/>
    <p:sldId id="270" r:id="rId14"/>
    <p:sldId id="278" r:id="rId15"/>
    <p:sldId id="354" r:id="rId16"/>
    <p:sldId id="355" r:id="rId17"/>
    <p:sldId id="356" r:id="rId18"/>
    <p:sldId id="357" r:id="rId19"/>
    <p:sldId id="358" r:id="rId20"/>
    <p:sldId id="359" r:id="rId21"/>
    <p:sldId id="360" r:id="rId22"/>
    <p:sldId id="361" r:id="rId23"/>
    <p:sldId id="383" r:id="rId24"/>
    <p:sldId id="384" r:id="rId25"/>
    <p:sldId id="385" r:id="rId26"/>
    <p:sldId id="386" r:id="rId27"/>
    <p:sldId id="387" r:id="rId28"/>
    <p:sldId id="388" r:id="rId29"/>
    <p:sldId id="380" r:id="rId30"/>
    <p:sldId id="381" r:id="rId31"/>
    <p:sldId id="371" r:id="rId32"/>
    <p:sldId id="372" r:id="rId33"/>
    <p:sldId id="375" r:id="rId34"/>
    <p:sldId id="374" r:id="rId35"/>
    <p:sldId id="376" r:id="rId36"/>
    <p:sldId id="377" r:id="rId37"/>
    <p:sldId id="378" r:id="rId38"/>
    <p:sldId id="379" r:id="rId39"/>
    <p:sldId id="279" r:id="rId40"/>
    <p:sldId id="322" r:id="rId41"/>
    <p:sldId id="328" r:id="rId42"/>
    <p:sldId id="281" r:id="rId43"/>
    <p:sldId id="309" r:id="rId44"/>
    <p:sldId id="329" r:id="rId45"/>
    <p:sldId id="298" r:id="rId46"/>
    <p:sldId id="330" r:id="rId47"/>
    <p:sldId id="282" r:id="rId48"/>
    <p:sldId id="331" r:id="rId49"/>
    <p:sldId id="305" r:id="rId50"/>
    <p:sldId id="333" r:id="rId51"/>
    <p:sldId id="283" r:id="rId52"/>
    <p:sldId id="334" r:id="rId53"/>
    <p:sldId id="264" r:id="rId54"/>
    <p:sldId id="335" r:id="rId55"/>
    <p:sldId id="299" r:id="rId56"/>
    <p:sldId id="262" r:id="rId57"/>
    <p:sldId id="274" r:id="rId58"/>
    <p:sldId id="336" r:id="rId59"/>
    <p:sldId id="275" r:id="rId60"/>
    <p:sldId id="272" r:id="rId61"/>
    <p:sldId id="337" r:id="rId62"/>
    <p:sldId id="273" r:id="rId63"/>
    <p:sldId id="338" r:id="rId64"/>
    <p:sldId id="276" r:id="rId65"/>
    <p:sldId id="339" r:id="rId66"/>
    <p:sldId id="310" r:id="rId67"/>
    <p:sldId id="340" r:id="rId68"/>
    <p:sldId id="346" r:id="rId69"/>
    <p:sldId id="351" r:id="rId70"/>
    <p:sldId id="352" r:id="rId71"/>
    <p:sldId id="382" r:id="rId7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33CC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43" autoAdjust="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05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5046C01-6E52-4130-9437-2230AB2DE8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Properties of a triangle - Sum of any two sides must be &gt; than the length of 3</a:t>
            </a:r>
            <a:r>
              <a:rPr lang="en-US" altLang="en-US" baseline="30000" smtClean="0"/>
              <a:t>rd</a:t>
            </a:r>
            <a:r>
              <a:rPr lang="en-US" altLang="en-US" smtClean="0"/>
              <a:t> side.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B19C2F1-AE95-48FA-9E40-390006BB9913}" type="slidenum">
              <a:rPr lang="en-US" altLang="en-US" smtClean="0">
                <a:latin typeface="Times New Roman" panose="02020603050405020304" pitchFamily="18" charset="0"/>
              </a:rPr>
              <a:pPr/>
              <a:t>10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1,2,6… x = 11</a:t>
            </a:r>
          </a:p>
          <a:p>
            <a:r>
              <a:rPr lang="en-US" altLang="en-US" smtClean="0"/>
              <a:t>1,2,3,5,2,6… x = 10</a:t>
            </a:r>
          </a:p>
          <a:p>
            <a:endParaRPr lang="en-US" alt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EE41372-7594-4C82-85BC-8D29F82FE85F}" type="slidenum">
              <a:rPr lang="en-US" altLang="en-US" smtClean="0">
                <a:latin typeface="Times New Roman" panose="02020603050405020304" pitchFamily="18" charset="0"/>
              </a:rPr>
              <a:pPr/>
              <a:t>30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 userDrawn="1"/>
        </p:nvGrpSpPr>
        <p:grpSpPr bwMode="auto">
          <a:xfrm>
            <a:off x="0" y="0"/>
            <a:ext cx="8763000" cy="57912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>
                <a:latin typeface="Times New Roman" pitchFamily="18" charset="0"/>
                <a:ea typeface="+mn-ea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 userDrawn="1"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en-US" sz="2400" smtClean="0"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 userDrawn="1"/>
            </p:nvSpPr>
            <p:spPr bwMode="white">
              <a:xfrm>
                <a:off x="654" y="2345"/>
                <a:ext cx="4818" cy="13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en-US" sz="2400" smtClean="0"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 userDrawn="1"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 userDrawn="1"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en-US" sz="2400" smtClean="0"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 userDrawn="1"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63499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3500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103A98-01DF-4851-8AEB-65DD058C20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813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3E6D4-45CC-4E81-A8D3-D0099CFC7D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4538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277813"/>
            <a:ext cx="200025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77813"/>
            <a:ext cx="584835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B97515-70A5-4303-A160-0575E3705B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6232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6365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066800"/>
            <a:ext cx="7772400" cy="5064125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991548-0FA6-4212-BC57-13ABAA665C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1847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D27F2E-8043-45E6-8983-53F4588401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097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721681-70B8-4539-9AF0-449386216F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0695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9243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143000"/>
            <a:ext cx="39243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FC5A12-ED36-4DB7-9BAA-BAFBAE94F6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5507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B8302E-FBBE-43C2-88FB-A3CE4B1C91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0939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1D458A-E96F-4F52-A131-625A89BEBB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6054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6724A-9CD6-419B-AE9C-A14933F1EA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4580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2FE9A0-663A-47DE-9A17-588EF47905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5191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E19104-9FAD-425C-9AF6-3C79C2E6CD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02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3200400"/>
            <a:chOff x="0" y="0"/>
            <a:chExt cx="5472" cy="3072"/>
          </a:xfrm>
        </p:grpSpPr>
        <p:sp>
          <p:nvSpPr>
            <p:cNvPr id="103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>
                <a:latin typeface="Times New Roman" pitchFamily="18" charset="0"/>
                <a:ea typeface="+mn-ea"/>
              </a:endParaRPr>
            </a:p>
          </p:txBody>
        </p:sp>
        <p:grpSp>
          <p:nvGrpSpPr>
            <p:cNvPr id="1034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035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7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en-US" sz="2400" smtClean="0"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1036" name="Line 6"/>
              <p:cNvSpPr>
                <a:spLocks noChangeShapeType="1"/>
              </p:cNvSpPr>
              <p:nvPr/>
            </p:nvSpPr>
            <p:spPr bwMode="auto">
              <a:xfrm>
                <a:off x="240" y="942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80010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247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7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7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C6B0228A-67C6-4658-9550-24BC5E1BF2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2" name="Line 12"/>
          <p:cNvSpPr>
            <a:spLocks noChangeShapeType="1"/>
          </p:cNvSpPr>
          <p:nvPr/>
        </p:nvSpPr>
        <p:spPr bwMode="auto">
          <a:xfrm>
            <a:off x="0" y="32004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  <p:sldLayoutId id="214748396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MS PGothic" panose="020B0600070205080204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anose="05000000000000000000" pitchFamily="2" charset="2"/>
        <a:buChar char="n"/>
        <a:defRPr sz="23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ftwareqatest.com/qatfaq1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1676400"/>
          </a:xfrm>
        </p:spPr>
        <p:txBody>
          <a:bodyPr/>
          <a:lstStyle/>
          <a:p>
            <a:pPr eaLnBrk="1" hangingPunct="1"/>
            <a:r>
              <a:rPr lang="en-US" altLang="en-US" smtClean="0"/>
              <a:t>Software Testing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4B620E-F103-4978-9A9D-F60B96EDA714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000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Myers’ Answer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77724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dirty="0" smtClean="0"/>
              <a:t>1.    Test case for a valid scalene triangle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dirty="0" smtClean="0"/>
              <a:t>2.    Test case for a valid equilateral triangle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dirty="0" smtClean="0"/>
              <a:t>3:    Test case for a valid isosceles triangle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dirty="0" smtClean="0"/>
              <a:t>4:    All permutations of (3): (a=b, b=c, a=c)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dirty="0" smtClean="0"/>
              <a:t>5:    Test case in which one side has zero value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dirty="0" smtClean="0"/>
              <a:t>6:    Test case in which one side has a negative value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dirty="0" smtClean="0"/>
              <a:t>7:    Test case where sum of two numbers equals the third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dirty="0" smtClean="0"/>
              <a:t>8.    All permutations of (7): </a:t>
            </a:r>
            <a:r>
              <a:rPr lang="en-US" altLang="en-US" sz="2000" dirty="0" err="1" smtClean="0"/>
              <a:t>a+b</a:t>
            </a:r>
            <a:r>
              <a:rPr lang="en-US" altLang="en-US" sz="2000" dirty="0" smtClean="0"/>
              <a:t>=c, </a:t>
            </a:r>
            <a:r>
              <a:rPr lang="en-US" altLang="en-US" sz="2000" dirty="0" err="1" smtClean="0"/>
              <a:t>a+c</a:t>
            </a:r>
            <a:r>
              <a:rPr lang="en-US" altLang="en-US" sz="2000" dirty="0" smtClean="0"/>
              <a:t>=b, </a:t>
            </a:r>
            <a:r>
              <a:rPr lang="en-US" altLang="en-US" sz="2000" dirty="0" err="1" smtClean="0"/>
              <a:t>b+c</a:t>
            </a:r>
            <a:r>
              <a:rPr lang="en-US" altLang="en-US" sz="2000" dirty="0" smtClean="0"/>
              <a:t>=a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dirty="0" smtClean="0"/>
              <a:t>9:    Sum of two numbers is less than the third (e.g. 1,2,4)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dirty="0" smtClean="0"/>
              <a:t>10:  All permutations of (9)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dirty="0" smtClean="0"/>
              <a:t>11:  Test case in which all sides are 0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dirty="0" smtClean="0"/>
              <a:t>12:  Test case with non-integer values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dirty="0" smtClean="0"/>
              <a:t>13:  Test case with wrong number of values (too many, too few)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en-US" sz="20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i="1" dirty="0" smtClean="0">
                <a:solidFill>
                  <a:schemeClr val="hlink"/>
                </a:solidFill>
              </a:rPr>
              <a:t>Highly experienced professional programmers: 7.8 out of 13.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7450A79-3C54-41C0-89D4-05971A4A4709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00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Some Statements on Software Testing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7924800" cy="4800600"/>
          </a:xfrm>
        </p:spPr>
        <p:txBody>
          <a:bodyPr/>
          <a:lstStyle/>
          <a:p>
            <a:pPr eaLnBrk="1" hangingPunct="1"/>
            <a:r>
              <a:rPr lang="en-US" altLang="en-US" sz="2600" smtClean="0"/>
              <a:t>Testing is the process of demonstrating that errors are not present.</a:t>
            </a:r>
          </a:p>
          <a:p>
            <a:pPr eaLnBrk="1" hangingPunct="1"/>
            <a:endParaRPr lang="en-US" altLang="en-US" sz="2600" smtClean="0"/>
          </a:p>
          <a:p>
            <a:pPr eaLnBrk="1" hangingPunct="1"/>
            <a:r>
              <a:rPr lang="en-US" altLang="en-US" sz="2600" smtClean="0"/>
              <a:t>The purpose of testing is to show a program performs its intended functions correctly.</a:t>
            </a:r>
          </a:p>
          <a:p>
            <a:pPr eaLnBrk="1" hangingPunct="1"/>
            <a:endParaRPr lang="en-US" altLang="en-US" sz="2600" smtClean="0"/>
          </a:p>
          <a:p>
            <a:pPr eaLnBrk="1" hangingPunct="1"/>
            <a:r>
              <a:rPr lang="en-US" altLang="en-US" sz="2600" smtClean="0"/>
              <a:t>Testing is the process of establishing confidence that a program does what it is supposed to do.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6A5F925-235A-4D5F-88E6-2FE6E7E08E08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000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What Is Software Testing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458200" cy="4987925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chemeClr val="hlink"/>
                </a:solidFill>
              </a:rPr>
              <a:t>Testing is the process of executing a program with the intent of finding errors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en-US" sz="2400" smtClean="0"/>
              <a:t>Assume that the program contains errors and then test the program to find as many errors as possible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en-US" sz="2400" smtClean="0">
                <a:solidFill>
                  <a:srgbClr val="000099"/>
                </a:solidFill>
              </a:rPr>
              <a:t>Testing is a destructive process 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en-US" sz="2400" smtClean="0"/>
              <a:t>How test cases should be designed</a:t>
            </a:r>
          </a:p>
          <a:p>
            <a:pPr lvl="2" eaLnBrk="1" hangingPunct="1"/>
            <a:r>
              <a:rPr lang="en-US" altLang="en-US" sz="2500" i="1" smtClean="0">
                <a:solidFill>
                  <a:schemeClr val="hlink"/>
                </a:solidFill>
              </a:rPr>
              <a:t>A good test case is one that has a high probability of detecting an as-yet undiscovered error</a:t>
            </a:r>
          </a:p>
          <a:p>
            <a:pPr lvl="2" eaLnBrk="1" hangingPunct="1"/>
            <a:r>
              <a:rPr lang="en-US" altLang="en-US" sz="2500" i="1" smtClean="0">
                <a:solidFill>
                  <a:schemeClr val="hlink"/>
                </a:solidFill>
              </a:rPr>
              <a:t>A successful test case is one that detects an error</a:t>
            </a:r>
          </a:p>
          <a:p>
            <a:pPr eaLnBrk="1" hangingPunct="1"/>
            <a:endParaRPr lang="en-US" altLang="en-US" sz="3200" i="1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38C5A2A-5D65-4196-ABDD-65D6E917C99F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000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Testing Strategies – Black Box 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7924800" cy="5181600"/>
          </a:xfrm>
        </p:spPr>
        <p:txBody>
          <a:bodyPr/>
          <a:lstStyle/>
          <a:p>
            <a:pPr eaLnBrk="1" hangingPunct="1"/>
            <a:r>
              <a:rPr lang="en-US" altLang="en-US" smtClean="0"/>
              <a:t>What is Black Box testing?</a:t>
            </a:r>
          </a:p>
          <a:p>
            <a:pPr lvl="1" eaLnBrk="1" hangingPunct="1"/>
            <a:r>
              <a:rPr lang="en-US" altLang="en-US" sz="2400" smtClean="0"/>
              <a:t>The tester views the program as a black box. </a:t>
            </a:r>
          </a:p>
          <a:p>
            <a:pPr lvl="1" eaLnBrk="1" hangingPunct="1"/>
            <a:r>
              <a:rPr lang="en-US" altLang="en-US" sz="2400" smtClean="0"/>
              <a:t>Also called </a:t>
            </a:r>
            <a:r>
              <a:rPr lang="en-US" altLang="en-US" sz="2400" i="1" smtClean="0"/>
              <a:t>behavioral testing</a:t>
            </a:r>
            <a:r>
              <a:rPr lang="en-US" altLang="en-US" sz="2400" smtClean="0"/>
              <a:t> or </a:t>
            </a:r>
            <a:r>
              <a:rPr lang="en-US" altLang="en-US" sz="2400" i="1" smtClean="0"/>
              <a:t>functional testing</a:t>
            </a:r>
            <a:r>
              <a:rPr lang="en-US" altLang="en-US" sz="2400" smtClean="0"/>
              <a:t>, </a:t>
            </a:r>
          </a:p>
          <a:p>
            <a:pPr lvl="2" eaLnBrk="1" hangingPunct="1"/>
            <a:r>
              <a:rPr lang="en-US" altLang="en-US" sz="2100" smtClean="0"/>
              <a:t>Interested in finding circumstances in which the program does not behave according to its specifications</a:t>
            </a:r>
          </a:p>
          <a:p>
            <a:pPr lvl="1" eaLnBrk="1" hangingPunct="1"/>
            <a:r>
              <a:rPr lang="en-US" altLang="en-US" sz="2400" smtClean="0"/>
              <a:t>Unconcerned about the internal program structure</a:t>
            </a:r>
          </a:p>
          <a:p>
            <a:pPr eaLnBrk="1" hangingPunct="1"/>
            <a:r>
              <a:rPr lang="en-US" altLang="en-US" smtClean="0"/>
              <a:t>Techniques</a:t>
            </a:r>
          </a:p>
          <a:p>
            <a:pPr lvl="1" eaLnBrk="1" hangingPunct="1"/>
            <a:r>
              <a:rPr lang="en-US" altLang="en-US" sz="2400" smtClean="0"/>
              <a:t>Equivalence partitioning, boundary-value analysis, Decision Tables</a:t>
            </a:r>
            <a:endParaRPr lang="en-US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6978372-EF9A-4276-A2DD-1183DD59B3CC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000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Testing Strategies – White Box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43000"/>
            <a:ext cx="7772400" cy="4800600"/>
          </a:xfrm>
        </p:spPr>
        <p:txBody>
          <a:bodyPr/>
          <a:lstStyle/>
          <a:p>
            <a:pPr marL="457200" indent="-457200" eaLnBrk="1" hangingPunct="1">
              <a:spcBef>
                <a:spcPct val="10000"/>
              </a:spcBef>
            </a:pPr>
            <a:r>
              <a:rPr lang="en-US" altLang="en-US" smtClean="0"/>
              <a:t>White-Box/Glass-Box/Structural testing</a:t>
            </a:r>
          </a:p>
          <a:p>
            <a:pPr marL="876300" lvl="1" indent="-419100" eaLnBrk="1" hangingPunct="1">
              <a:spcBef>
                <a:spcPct val="10000"/>
              </a:spcBef>
            </a:pPr>
            <a:r>
              <a:rPr lang="en-US" altLang="en-US" sz="2400" smtClean="0"/>
              <a:t>Logic-driven: examine internal program structure </a:t>
            </a:r>
          </a:p>
          <a:p>
            <a:pPr marL="457200" indent="-457200" eaLnBrk="1" hangingPunct="1">
              <a:spcBef>
                <a:spcPct val="10000"/>
              </a:spcBef>
            </a:pPr>
            <a:r>
              <a:rPr lang="en-US" altLang="en-US" smtClean="0"/>
              <a:t>Techniques</a:t>
            </a:r>
          </a:p>
          <a:p>
            <a:pPr marL="876300" lvl="1" indent="-419100" eaLnBrk="1" hangingPunct="1">
              <a:spcBef>
                <a:spcPct val="10000"/>
              </a:spcBef>
            </a:pPr>
            <a:r>
              <a:rPr lang="en-US" altLang="en-US" sz="2400" smtClean="0"/>
              <a:t>path testing, data flow testing</a:t>
            </a:r>
          </a:p>
          <a:p>
            <a:pPr marL="457200" indent="-457200" eaLnBrk="1" hangingPunct="1">
              <a:spcBef>
                <a:spcPct val="10000"/>
              </a:spcBef>
            </a:pPr>
            <a:r>
              <a:rPr lang="en-US" altLang="en-US" smtClean="0"/>
              <a:t>Path Testing</a:t>
            </a:r>
          </a:p>
          <a:p>
            <a:pPr marL="876300" lvl="1" indent="-419100" eaLnBrk="1" hangingPunct="1">
              <a:spcBef>
                <a:spcPct val="10000"/>
              </a:spcBef>
            </a:pPr>
            <a:r>
              <a:rPr lang="en-US" altLang="en-US" sz="2400" smtClean="0"/>
              <a:t>Path: a sequence of operations that runs from start to an exit point</a:t>
            </a:r>
          </a:p>
          <a:p>
            <a:pPr marL="876300" lvl="1" indent="-419100" eaLnBrk="1" hangingPunct="1">
              <a:spcBef>
                <a:spcPct val="10000"/>
              </a:spcBef>
            </a:pPr>
            <a:r>
              <a:rPr lang="en-US" altLang="en-US" sz="2400" smtClean="0"/>
              <a:t>No credit for repeated testing of the same path using different data</a:t>
            </a:r>
          </a:p>
          <a:p>
            <a:pPr marL="876300" lvl="1" indent="-419100" eaLnBrk="1" hangingPunct="1">
              <a:spcBef>
                <a:spcPct val="10000"/>
              </a:spcBef>
            </a:pPr>
            <a:r>
              <a:rPr lang="en-US" altLang="en-US" sz="2400" smtClean="0"/>
              <a:t>Coverage criteria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A8F0455-D6E3-4EA8-A2A4-CBF7C3439E75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00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Equivalence Partitioning (Black Box)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153400" cy="4800600"/>
          </a:xfrm>
        </p:spPr>
        <p:txBody>
          <a:bodyPr/>
          <a:lstStyle/>
          <a:p>
            <a:pPr eaLnBrk="1" hangingPunct="1"/>
            <a:r>
              <a:rPr lang="en-US" altLang="en-US" smtClean="0"/>
              <a:t>Divide possible input into separate equivalence classes.</a:t>
            </a:r>
          </a:p>
          <a:p>
            <a:pPr lvl="1" eaLnBrk="1" hangingPunct="1"/>
            <a:r>
              <a:rPr lang="en-US" altLang="en-US" smtClean="0"/>
              <a:t>The classes should contain classes for both valid input and invalid input</a:t>
            </a:r>
          </a:p>
          <a:p>
            <a:pPr eaLnBrk="1" hangingPunct="1"/>
            <a:r>
              <a:rPr lang="en-US" altLang="en-US" smtClean="0"/>
              <a:t>Pick one test value from each class</a:t>
            </a:r>
          </a:p>
          <a:p>
            <a:pPr lvl="1" eaLnBrk="1" hangingPunct="1"/>
            <a:r>
              <a:rPr lang="en-US" altLang="en-US" smtClean="0"/>
              <a:t>If more than one value from the same equivalence class is picked, the same result (pass/fail) would be expected</a:t>
            </a:r>
          </a:p>
          <a:p>
            <a:pPr lvl="1" eaLnBrk="1" hangingPunct="1"/>
            <a:r>
              <a:rPr lang="en-US" altLang="en-US" sz="2800" smtClean="0"/>
              <a:t>Testing multiple members of the same equivalence class is sometimes redundant testing.</a:t>
            </a:r>
            <a:endParaRPr lang="en-US" altLang="en-US" smtClean="0"/>
          </a:p>
          <a:p>
            <a:pPr eaLnBrk="1" hangingPunct="1"/>
            <a:r>
              <a:rPr lang="en-US" altLang="en-US" i="1" smtClean="0">
                <a:solidFill>
                  <a:schemeClr val="hlink"/>
                </a:solidFill>
              </a:rPr>
              <a:t>Goal: Reduce the number of test cases needed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C783C43-C28E-4DEF-88A7-D0C2C36D62F6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000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Identifying Equivalence Classes - cont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066800"/>
            <a:ext cx="7924800" cy="5064125"/>
          </a:xfrm>
        </p:spPr>
        <p:txBody>
          <a:bodyPr/>
          <a:lstStyle/>
          <a:p>
            <a:pPr eaLnBrk="1" hangingPunct="1">
              <a:spcBef>
                <a:spcPct val="5000"/>
              </a:spcBef>
            </a:pPr>
            <a:r>
              <a:rPr lang="en-US" altLang="en-US" smtClean="0"/>
              <a:t>Consider the following example:</a:t>
            </a:r>
          </a:p>
          <a:p>
            <a:pPr lvl="1" eaLnBrk="1" hangingPunct="1">
              <a:spcBef>
                <a:spcPct val="5000"/>
              </a:spcBef>
            </a:pPr>
            <a:r>
              <a:rPr lang="en-US" altLang="en-US" smtClean="0"/>
              <a:t>The requirement is for a user to enter an integer value from 1 to 99.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en-US" smtClean="0"/>
              <a:t>What equivalence classes would you have for valid input?</a:t>
            </a:r>
          </a:p>
          <a:p>
            <a:pPr lvl="1" eaLnBrk="1" hangingPunct="1">
              <a:spcBef>
                <a:spcPct val="5000"/>
              </a:spcBef>
            </a:pPr>
            <a:r>
              <a:rPr lang="en-US" altLang="en-US" smtClean="0">
                <a:solidFill>
                  <a:srgbClr val="FF0000"/>
                </a:solidFill>
              </a:rPr>
              <a:t>1-99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en-US" smtClean="0"/>
              <a:t>How about invalid input?</a:t>
            </a:r>
          </a:p>
          <a:p>
            <a:pPr lvl="1" eaLnBrk="1" hangingPunct="1">
              <a:spcBef>
                <a:spcPct val="5000"/>
              </a:spcBef>
            </a:pPr>
            <a:r>
              <a:rPr lang="en-US" altLang="en-US" smtClean="0">
                <a:solidFill>
                  <a:srgbClr val="FF0000"/>
                </a:solidFill>
              </a:rPr>
              <a:t>&lt;1</a:t>
            </a:r>
          </a:p>
          <a:p>
            <a:pPr lvl="1" eaLnBrk="1" hangingPunct="1">
              <a:spcBef>
                <a:spcPct val="5000"/>
              </a:spcBef>
            </a:pPr>
            <a:r>
              <a:rPr lang="en-US" altLang="en-US" smtClean="0">
                <a:solidFill>
                  <a:srgbClr val="FF0000"/>
                </a:solidFill>
              </a:rPr>
              <a:t>&gt;99</a:t>
            </a:r>
          </a:p>
          <a:p>
            <a:pPr lvl="1" eaLnBrk="1" hangingPunct="1">
              <a:spcBef>
                <a:spcPct val="5000"/>
              </a:spcBef>
            </a:pPr>
            <a:r>
              <a:rPr lang="en-US" altLang="en-US" smtClean="0">
                <a:solidFill>
                  <a:srgbClr val="FF0000"/>
                </a:solidFill>
              </a:rPr>
              <a:t>Non-numeric</a:t>
            </a:r>
          </a:p>
          <a:p>
            <a:pPr lvl="1" eaLnBrk="1" hangingPunct="1">
              <a:spcBef>
                <a:spcPct val="5000"/>
              </a:spcBef>
            </a:pPr>
            <a:r>
              <a:rPr lang="en-US" altLang="en-US" smtClean="0">
                <a:solidFill>
                  <a:srgbClr val="FF0000"/>
                </a:solidFill>
              </a:rPr>
              <a:t>Non-integer (i.e. decimal)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6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6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66DEFA9-49F5-4A50-A7BC-E73EEE977A2F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000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Equivalence Partitioning Example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066800"/>
            <a:ext cx="7772400" cy="49530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defRPr/>
            </a:pPr>
            <a:r>
              <a:rPr lang="en-US" dirty="0" smtClean="0">
                <a:ea typeface="+mn-ea"/>
                <a:cs typeface="+mn-cs"/>
              </a:rPr>
              <a:t>In a particular Airline a membership system is based on number of flights taken in a year. Membership is offered with different privileges as below:</a:t>
            </a:r>
          </a:p>
          <a:p>
            <a:pPr eaLnBrk="1" hangingPunct="1">
              <a:lnSpc>
                <a:spcPct val="85000"/>
              </a:lnSpc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 eaLnBrk="1" hangingPunct="1">
              <a:lnSpc>
                <a:spcPct val="85000"/>
              </a:lnSpc>
              <a:buFont typeface="Wingdings" panose="05000000000000000000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hangingPunct="1">
              <a:lnSpc>
                <a:spcPct val="85000"/>
              </a:lnSpc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hangingPunct="1">
              <a:lnSpc>
                <a:spcPct val="85000"/>
              </a:lnSpc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hangingPunct="1">
              <a:lnSpc>
                <a:spcPct val="85000"/>
              </a:lnSpc>
              <a:defRPr/>
            </a:pPr>
            <a:endParaRPr lang="en-US" dirty="0">
              <a:ea typeface="+mn-ea"/>
              <a:cs typeface="+mn-cs"/>
            </a:endParaRPr>
          </a:p>
          <a:p>
            <a:pPr eaLnBrk="1" hangingPunct="1">
              <a:lnSpc>
                <a:spcPct val="85000"/>
              </a:lnSpc>
              <a:defRPr/>
            </a:pPr>
            <a:r>
              <a:rPr lang="en-US" dirty="0" smtClean="0">
                <a:ea typeface="+mn-ea"/>
                <a:cs typeface="+mn-cs"/>
              </a:rPr>
              <a:t>What equivalence classes would you make?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752600" y="26670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Minimum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Maximum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Membership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Silver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Gold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Platinum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Diamond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Equivalence Partitioning Example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914400" y="1260475"/>
            <a:ext cx="7772400" cy="5064125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altLang="en-US" smtClean="0"/>
              <a:t>Based on above all inputs between 5 and 40 are valid, less than 5 and more than 40 are invalid. And also any non-numeric value is also invalid.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mtClean="0"/>
              <a:t>Therefore you’d have the following equivalence classes: 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en-US" smtClean="0">
                <a:solidFill>
                  <a:srgbClr val="FF0000"/>
                </a:solidFill>
              </a:rPr>
              <a:t>&lt; 5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en-US" smtClean="0">
                <a:solidFill>
                  <a:srgbClr val="FF0000"/>
                </a:solidFill>
              </a:rPr>
              <a:t>5-10 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en-US" smtClean="0">
                <a:solidFill>
                  <a:srgbClr val="FF0000"/>
                </a:solidFill>
              </a:rPr>
              <a:t>11-15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en-US" smtClean="0">
                <a:solidFill>
                  <a:srgbClr val="FF0000"/>
                </a:solidFill>
              </a:rPr>
              <a:t>16-20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en-US" smtClean="0">
                <a:solidFill>
                  <a:srgbClr val="FF0000"/>
                </a:solidFill>
              </a:rPr>
              <a:t>21-40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en-US" smtClean="0">
                <a:solidFill>
                  <a:srgbClr val="FF0000"/>
                </a:solidFill>
              </a:rPr>
              <a:t>&gt; 40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en-US" smtClean="0">
                <a:solidFill>
                  <a:srgbClr val="FF0000"/>
                </a:solidFill>
              </a:rPr>
              <a:t>non numeric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09F352-4DA1-49FB-9966-C74782ED5187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Boundary Value Analysis (BVA)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Black Box </a:t>
            </a:r>
          </a:p>
          <a:p>
            <a:r>
              <a:rPr lang="en-US" altLang="en-US" smtClean="0"/>
              <a:t>Divide input into equivalence classes</a:t>
            </a:r>
          </a:p>
          <a:p>
            <a:r>
              <a:rPr lang="en-US" altLang="en-US" smtClean="0"/>
              <a:t>Design the test cases to test the equivalence classes at their boundaries.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9ABE939-A156-4166-B8AB-0076420CD7BD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367C249-36E1-4933-90BA-3CE728689D70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000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Major Software Failures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229600" cy="49879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15000"/>
              </a:spcBef>
            </a:pPr>
            <a:r>
              <a:rPr lang="en-US" altLang="en-US" smtClean="0"/>
              <a:t>Mars Climate Orbiter, 1999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</a:pPr>
            <a:r>
              <a:rPr lang="en-US" altLang="en-US" sz="2400" smtClean="0"/>
              <a:t>"In Oct. 1999, the $125M NASA Mars Climate Orbiter spacecraft was believed to be lost in space due to a simple </a:t>
            </a:r>
            <a:r>
              <a:rPr lang="en-US" altLang="en-US" sz="2400" i="1" u="sng" smtClean="0">
                <a:solidFill>
                  <a:schemeClr val="accent2"/>
                </a:solidFill>
              </a:rPr>
              <a:t>data conversion error</a:t>
            </a:r>
            <a:r>
              <a:rPr lang="en-US" altLang="en-US" sz="2400" smtClean="0">
                <a:solidFill>
                  <a:schemeClr val="accent2"/>
                </a:solidFill>
              </a:rPr>
              <a:t>.</a:t>
            </a:r>
            <a:r>
              <a:rPr lang="en-US" altLang="en-US" sz="2400" smtClean="0"/>
              <a:t> It was determined that spacecraft software used certain data in English units that should have been in metric units”. 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</a:pPr>
            <a:r>
              <a:rPr lang="en-US" altLang="en-US" sz="2600" smtClean="0"/>
              <a:t>Mars Polar Lander, 1999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</a:pPr>
            <a:r>
              <a:rPr lang="en-US" altLang="en-US" sz="2400" smtClean="0"/>
              <a:t> “The $165M Mars Polar Lander probe was destroyed in its final descent to the planet in 1999 </a:t>
            </a:r>
            <a:r>
              <a:rPr lang="en-US" altLang="en-US" sz="2400" i="1" smtClean="0"/>
              <a:t>probably</a:t>
            </a:r>
            <a:r>
              <a:rPr lang="en-US" altLang="en-US" sz="2400" smtClean="0"/>
              <a:t> because its </a:t>
            </a:r>
            <a:r>
              <a:rPr lang="en-US" altLang="en-US" sz="2400" i="1" u="sng" smtClean="0">
                <a:solidFill>
                  <a:schemeClr val="accent2"/>
                </a:solidFill>
              </a:rPr>
              <a:t>software</a:t>
            </a:r>
            <a:r>
              <a:rPr lang="en-US" altLang="en-US" sz="2400" smtClean="0"/>
              <a:t> shut the engines off 100 feet above the surface.” (CNN)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DAD0C01-CB0E-413F-999D-414A8BAA7E11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000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Boundary Value Analysis (BVA)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066800"/>
            <a:ext cx="7772400" cy="49530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altLang="en-US" smtClean="0"/>
              <a:t>Boundaries 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en-US" sz="2400" smtClean="0"/>
              <a:t>Marks the point of transition from one equivalence class to another. 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en-US" sz="2400" smtClean="0"/>
              <a:t>Boundary values are the biggest and smallest members of a class 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en-US" sz="2400" smtClean="0"/>
              <a:t>The program is more likely to fail at a boundary, so these are the best members of equivalence classes to use. 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en-US" sz="2400" smtClean="0"/>
              <a:t>Incorrect inequalities (e.g. &gt; instead of &gt;=) cause errors only at the boundaries 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en-US" sz="2400" smtClean="0"/>
              <a:t>Programs that fail with non-boundary values usually fail at the boundaries too.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ECC17C-7381-4F50-BAB6-E81B83700BC3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000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BVA – Cont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153400" cy="51816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defRPr/>
            </a:pPr>
            <a:r>
              <a:rPr lang="en-US" dirty="0" smtClean="0">
                <a:ea typeface="+mn-ea"/>
                <a:cs typeface="+mn-cs"/>
              </a:rPr>
              <a:t>Boundary-Value Analysis</a:t>
            </a:r>
          </a:p>
          <a:p>
            <a:pPr lvl="1" eaLnBrk="1" hangingPunct="1">
              <a:lnSpc>
                <a:spcPct val="85000"/>
              </a:lnSpc>
              <a:defRPr/>
            </a:pPr>
            <a:r>
              <a:rPr lang="en-US" sz="2400" dirty="0" smtClean="0">
                <a:ea typeface="ＭＳ Ｐゴシック" charset="0"/>
              </a:rPr>
              <a:t>Test each edge of an equivalence class, on all sides of each edge (or on, above, below the edge)</a:t>
            </a:r>
          </a:p>
          <a:p>
            <a:pPr lvl="1" eaLnBrk="1" hangingPunct="1">
              <a:lnSpc>
                <a:spcPct val="85000"/>
              </a:lnSpc>
              <a:defRPr/>
            </a:pPr>
            <a:r>
              <a:rPr lang="en-US" sz="2400" i="1" dirty="0" smtClean="0">
                <a:ea typeface="ＭＳ Ｐゴシック" charset="0"/>
              </a:rPr>
              <a:t>Note: some testers include a mid-range value in tests. Time permitting, this is a good practice</a:t>
            </a:r>
            <a:endParaRPr lang="en-US" i="1" dirty="0" smtClean="0">
              <a:ea typeface="ＭＳ Ｐゴシック" charset="0"/>
            </a:endParaRPr>
          </a:p>
          <a:p>
            <a:pPr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Examples</a:t>
            </a:r>
          </a:p>
          <a:p>
            <a:pPr lvl="1" eaLnBrk="1" hangingPunct="1">
              <a:defRPr/>
            </a:pPr>
            <a:r>
              <a:rPr lang="en-US" sz="2400" dirty="0" smtClean="0">
                <a:solidFill>
                  <a:srgbClr val="003399"/>
                </a:solidFill>
                <a:ea typeface="ＭＳ Ｐゴシック" charset="0"/>
              </a:rPr>
              <a:t>If the valid input range is 1 to 99, </a:t>
            </a:r>
          </a:p>
          <a:p>
            <a:pPr lvl="2" eaLnBrk="1" hangingPunct="1">
              <a:defRPr/>
            </a:pPr>
            <a:r>
              <a:rPr lang="en-US" sz="2100" dirty="0" smtClean="0">
                <a:solidFill>
                  <a:srgbClr val="003399"/>
                </a:solidFill>
                <a:ea typeface="ＭＳ Ｐゴシック" charset="0"/>
              </a:rPr>
              <a:t>the valid cases are 1 and 99. </a:t>
            </a:r>
          </a:p>
          <a:p>
            <a:pPr lvl="2" eaLnBrk="1" hangingPunct="1">
              <a:defRPr/>
            </a:pPr>
            <a:r>
              <a:rPr lang="en-US" sz="2100" dirty="0" smtClean="0">
                <a:solidFill>
                  <a:srgbClr val="003399"/>
                </a:solidFill>
                <a:ea typeface="ＭＳ Ｐゴシック" charset="0"/>
              </a:rPr>
              <a:t>Use 0 and 100 as tests of invalid input </a:t>
            </a:r>
          </a:p>
          <a:p>
            <a:pPr marL="914400" lvl="2" indent="0" eaLnBrk="1" hangingPunct="1">
              <a:buFont typeface="Wingdings" panose="05000000000000000000" pitchFamily="2" charset="2"/>
              <a:buNone/>
              <a:defRPr/>
            </a:pPr>
            <a:endParaRPr lang="en-US" sz="2100" dirty="0" smtClean="0">
              <a:solidFill>
                <a:srgbClr val="003399"/>
              </a:solidFill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BVA for Airplane Example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What would the </a:t>
            </a:r>
            <a:r>
              <a:rPr lang="en-US" altLang="en-US" b="1" u="sng" smtClean="0"/>
              <a:t>valid</a:t>
            </a:r>
            <a:r>
              <a:rPr lang="en-US" altLang="en-US" smtClean="0"/>
              <a:t> cases be for the airplane example we talked about previously?</a:t>
            </a:r>
          </a:p>
          <a:p>
            <a:pPr lvl="1"/>
            <a:r>
              <a:rPr lang="en-US" altLang="en-US" smtClean="0">
                <a:solidFill>
                  <a:srgbClr val="FF0000"/>
                </a:solidFill>
              </a:rPr>
              <a:t>5, 10</a:t>
            </a:r>
          </a:p>
          <a:p>
            <a:pPr lvl="1"/>
            <a:r>
              <a:rPr lang="en-US" altLang="en-US" smtClean="0">
                <a:solidFill>
                  <a:srgbClr val="FF0000"/>
                </a:solidFill>
              </a:rPr>
              <a:t>11, 15</a:t>
            </a:r>
          </a:p>
          <a:p>
            <a:pPr lvl="1"/>
            <a:r>
              <a:rPr lang="en-US" altLang="en-US" smtClean="0">
                <a:solidFill>
                  <a:srgbClr val="FF0000"/>
                </a:solidFill>
              </a:rPr>
              <a:t>16, 20</a:t>
            </a:r>
          </a:p>
          <a:p>
            <a:pPr lvl="1"/>
            <a:r>
              <a:rPr lang="en-US" altLang="en-US" smtClean="0">
                <a:solidFill>
                  <a:srgbClr val="FF0000"/>
                </a:solidFill>
              </a:rPr>
              <a:t>21, 40</a:t>
            </a:r>
          </a:p>
          <a:p>
            <a:r>
              <a:rPr lang="en-US" altLang="en-US" smtClean="0"/>
              <a:t>What would the </a:t>
            </a:r>
            <a:r>
              <a:rPr lang="en-US" altLang="en-US" b="1" u="sng" smtClean="0"/>
              <a:t>invalid</a:t>
            </a:r>
            <a:r>
              <a:rPr lang="en-US" altLang="en-US" b="1" smtClean="0"/>
              <a:t> </a:t>
            </a:r>
            <a:r>
              <a:rPr lang="en-US" altLang="en-US" smtClean="0"/>
              <a:t>cases be?</a:t>
            </a:r>
          </a:p>
          <a:p>
            <a:pPr lvl="1"/>
            <a:r>
              <a:rPr lang="en-US" altLang="en-US" smtClean="0">
                <a:solidFill>
                  <a:srgbClr val="FF0000"/>
                </a:solidFill>
              </a:rPr>
              <a:t>4</a:t>
            </a:r>
          </a:p>
          <a:p>
            <a:pPr lvl="1"/>
            <a:r>
              <a:rPr lang="en-US" altLang="en-US" smtClean="0">
                <a:solidFill>
                  <a:srgbClr val="FF0000"/>
                </a:solidFill>
              </a:rPr>
              <a:t>41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15A4DD-40EA-4A5E-91B1-49639362C206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Decision Table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Black box test design technique to determine the test scenarios for complex business logic</a:t>
            </a:r>
          </a:p>
          <a:p>
            <a:r>
              <a:rPr lang="en-US" altLang="en-US" smtClean="0"/>
              <a:t>Decision tables visually display what actions are performed in the existence of certain conditions.</a:t>
            </a:r>
          </a:p>
          <a:p>
            <a:r>
              <a:rPr lang="en-US" altLang="en-US" smtClean="0"/>
              <a:t>Decisions tables list all conditions and actions</a:t>
            </a:r>
          </a:p>
          <a:p>
            <a:endParaRPr lang="en-US" alt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3717C7A-E244-4E5A-9097-0478F006BDA9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0024B71-19E1-44BA-8024-D792D86C72AA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000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Insurance Renewal Decision Table</a:t>
            </a:r>
          </a:p>
        </p:txBody>
      </p:sp>
      <p:graphicFrame>
        <p:nvGraphicFramePr>
          <p:cNvPr id="106602" name="Group 106"/>
          <p:cNvGraphicFramePr>
            <a:graphicFrameLocks noGrp="1"/>
          </p:cNvGraphicFramePr>
          <p:nvPr>
            <p:ph idx="1"/>
          </p:nvPr>
        </p:nvGraphicFramePr>
        <p:xfrm>
          <a:off x="609600" y="990600"/>
          <a:ext cx="8001000" cy="4521199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93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Condition Section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Action Section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Variant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# claims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Insured age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Premium increase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Send warning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Cancel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25 or younger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1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26 or older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9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25 or younger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9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26 or older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09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2 to 4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25 or younger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400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25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2 to 4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26 or older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93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5+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Any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69D866E-943E-432E-A963-F0C4A6C6C074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00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Decision Table – Condition Section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066800"/>
            <a:ext cx="8001000" cy="5064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List conditions and combinations of conditions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i="1" u="sng" smtClean="0"/>
              <a:t>Decision variables</a:t>
            </a:r>
            <a:r>
              <a:rPr lang="en-US" altLang="en-US" sz="2400" smtClean="0"/>
              <a:t> are inputs or environmental factors referenced in the condition section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A </a:t>
            </a:r>
            <a:r>
              <a:rPr lang="en-US" altLang="en-US" sz="2400" i="1" u="sng" smtClean="0"/>
              <a:t>condition</a:t>
            </a:r>
            <a:r>
              <a:rPr lang="en-US" altLang="en-US" sz="2400" smtClean="0"/>
              <a:t> expresses a relationship between decision variables (true or false)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 </a:t>
            </a:r>
            <a:r>
              <a:rPr lang="en-US" altLang="en-US" i="1" u="sng" smtClean="0"/>
              <a:t>variant</a:t>
            </a:r>
            <a:r>
              <a:rPr lang="en-US" altLang="en-US" smtClean="0"/>
              <a:t> is a unique combination of conditions and actions</a:t>
            </a:r>
            <a:endParaRPr lang="en-US" altLang="en-US" i="1" u="sng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When all of the individual conditions in one variant are true, then the corresponding </a:t>
            </a:r>
            <a:r>
              <a:rPr lang="en-US" altLang="en-US" sz="2400" i="1" u="sng" smtClean="0"/>
              <a:t>action</a:t>
            </a:r>
            <a:r>
              <a:rPr lang="en-US" altLang="en-US" sz="2400" smtClean="0"/>
              <a:t> should be  produced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52EB8CD-06AE-4B36-BCE3-4240A6C01129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000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Decision Table – Action Section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066800"/>
            <a:ext cx="8001000" cy="5064125"/>
          </a:xfrm>
        </p:spPr>
        <p:txBody>
          <a:bodyPr/>
          <a:lstStyle/>
          <a:p>
            <a:pPr eaLnBrk="1" hangingPunct="1"/>
            <a:r>
              <a:rPr lang="en-US" altLang="en-US" smtClean="0"/>
              <a:t>Lists  the responses produced when corresponding conditional combinations are true</a:t>
            </a:r>
          </a:p>
          <a:p>
            <a:pPr eaLnBrk="1" hangingPunct="1"/>
            <a:r>
              <a:rPr lang="en-US" altLang="en-US" smtClean="0"/>
              <a:t>Resultant actions are determined by the current values of the decision variables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A4D98F9-4119-4628-96E1-FB7EAB00F9B1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000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From Decision Table to Truth Table</a:t>
            </a:r>
          </a:p>
        </p:txBody>
      </p:sp>
      <p:graphicFrame>
        <p:nvGraphicFramePr>
          <p:cNvPr id="110897" name="Group 305"/>
          <p:cNvGraphicFramePr>
            <a:graphicFrameLocks noGrp="1"/>
          </p:cNvGraphicFramePr>
          <p:nvPr>
            <p:ph idx="1"/>
          </p:nvPr>
        </p:nvGraphicFramePr>
        <p:xfrm>
          <a:off x="609600" y="990600"/>
          <a:ext cx="8077200" cy="5364192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3526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Var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Variant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cond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60">
                <a:tc rowSpan="6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Cond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Section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# claims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2-4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5+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age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25-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DC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26+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DC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60">
                <a:tc rowSpan="8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Action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Section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Premium increase =0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increase  =25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increase = 50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2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increase = 100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2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increase = 200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52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increase = 400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52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Send warning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52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Cancel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AA52606-86C3-427D-A566-C49F0E87D208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000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DC- Don’t Care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A variant with DC decision variable may correspond to several implementation cases</a:t>
            </a:r>
          </a:p>
          <a:p>
            <a:pPr lvl="1" eaLnBrk="1" hangingPunct="1">
              <a:defRPr/>
            </a:pPr>
            <a:r>
              <a:rPr lang="en-US" sz="2400" dirty="0" smtClean="0">
                <a:ea typeface="ＭＳ Ｐゴシック" charset="0"/>
              </a:rPr>
              <a:t>Inputs are necessary, but have no effect </a:t>
            </a:r>
          </a:p>
          <a:p>
            <a:pPr lvl="1" eaLnBrk="1" hangingPunct="1">
              <a:defRPr/>
            </a:pPr>
            <a:r>
              <a:rPr lang="en-US" sz="2400" dirty="0" smtClean="0">
                <a:ea typeface="ＭＳ Ｐゴシック" charset="0"/>
              </a:rPr>
              <a:t>Inputs may be omitted, but have no effect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dirty="0" smtClean="0">
              <a:solidFill>
                <a:srgbClr val="003399"/>
              </a:solidFill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A20C91F-43A4-4406-ADD6-1C09B9ACD683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000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Path Testing (White Box)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153400" cy="5181600"/>
          </a:xfrm>
        </p:spPr>
        <p:txBody>
          <a:bodyPr/>
          <a:lstStyle/>
          <a:p>
            <a:pPr lvl="2"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en-US" sz="2600" smtClean="0">
                <a:solidFill>
                  <a:srgbClr val="000099"/>
                </a:solidFill>
              </a:rPr>
              <a:t>IF (A&lt;B and C==5)</a:t>
            </a:r>
          </a:p>
          <a:p>
            <a:pPr lvl="2"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en-US" sz="2600" smtClean="0">
                <a:solidFill>
                  <a:srgbClr val="000099"/>
                </a:solidFill>
              </a:rPr>
              <a:t>THEN doSomething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en-US" sz="2400" smtClean="0"/>
              <a:t>What test cases would you suggest?</a:t>
            </a: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en-US" sz="2400" smtClean="0">
                <a:solidFill>
                  <a:srgbClr val="0033CC"/>
                </a:solidFill>
              </a:rPr>
              <a:t>(a) A&lt;B and C=5   (b) A&lt;B and C</a:t>
            </a:r>
            <a:r>
              <a:rPr lang="en-US" altLang="en-US" sz="2400" smtClean="0">
                <a:solidFill>
                  <a:srgbClr val="0033CC"/>
                </a:solidFill>
                <a:sym typeface="Symbol" panose="05050102010706020507" pitchFamily="18" charset="2"/>
              </a:rPr>
              <a:t></a:t>
            </a:r>
            <a:r>
              <a:rPr lang="en-US" altLang="en-US" sz="2400" smtClean="0">
                <a:solidFill>
                  <a:srgbClr val="0033CC"/>
                </a:solidFill>
              </a:rPr>
              <a:t>5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en-US" sz="2400" smtClean="0">
                <a:solidFill>
                  <a:srgbClr val="0033CC"/>
                </a:solidFill>
              </a:rPr>
              <a:t>(c) A</a:t>
            </a:r>
            <a:r>
              <a:rPr lang="en-US" altLang="en-US" sz="2400" smtClean="0">
                <a:solidFill>
                  <a:srgbClr val="0033CC"/>
                </a:solidFill>
                <a:sym typeface="Symbol" panose="05050102010706020507" pitchFamily="18" charset="2"/>
              </a:rPr>
              <a:t>B and C=5     (d) </a:t>
            </a:r>
            <a:r>
              <a:rPr lang="en-US" altLang="en-US" sz="2400" smtClean="0">
                <a:solidFill>
                  <a:srgbClr val="0033CC"/>
                </a:solidFill>
              </a:rPr>
              <a:t>A</a:t>
            </a:r>
            <a:r>
              <a:rPr lang="en-US" altLang="en-US" sz="2400" smtClean="0">
                <a:solidFill>
                  <a:srgbClr val="0033CC"/>
                </a:solidFill>
                <a:sym typeface="Symbol" panose="05050102010706020507" pitchFamily="18" charset="2"/>
              </a:rPr>
              <a:t>B and C </a:t>
            </a:r>
            <a:r>
              <a:rPr lang="en-US" altLang="en-US" sz="2400" smtClean="0">
                <a:solidFill>
                  <a:srgbClr val="0033CC"/>
                </a:solidFill>
              </a:rPr>
              <a:t>5</a:t>
            </a:r>
            <a:endParaRPr lang="en-US" altLang="en-US" smtClean="0"/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altLang="en-US" smtClean="0"/>
              <a:t>Statement coverage</a:t>
            </a:r>
            <a:r>
              <a:rPr lang="en-US" altLang="en-US" sz="2400" smtClean="0"/>
              <a:t> </a:t>
            </a: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altLang="en-US" sz="2400" smtClean="0"/>
              <a:t>Test every statement at least once. </a:t>
            </a:r>
            <a:r>
              <a:rPr lang="en-US" altLang="en-US" sz="2400" smtClean="0">
                <a:solidFill>
                  <a:srgbClr val="003399"/>
                </a:solidFill>
              </a:rPr>
              <a:t>e.g., (a)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altLang="en-US" smtClean="0"/>
              <a:t>Branch coverage</a:t>
            </a:r>
            <a:endParaRPr lang="en-US" altLang="en-US" sz="2400" smtClean="0"/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altLang="en-US" sz="2400" smtClean="0"/>
              <a:t>Every branch (decision) is tested each way (true and false), </a:t>
            </a:r>
            <a:r>
              <a:rPr lang="en-US" altLang="en-US" sz="2400" smtClean="0">
                <a:solidFill>
                  <a:srgbClr val="003399"/>
                </a:solidFill>
              </a:rPr>
              <a:t>e.g., (a) and any one of the other three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F87208-CCA5-4E3D-BA6A-E1170E562B7C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000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Major Software Failures - cont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229600" cy="5105400"/>
          </a:xfrm>
        </p:spPr>
        <p:txBody>
          <a:bodyPr/>
          <a:lstStyle/>
          <a:p>
            <a:pPr eaLnBrk="1" hangingPunct="1"/>
            <a:r>
              <a:rPr lang="en-US" altLang="en-US" smtClean="0"/>
              <a:t>Northeast Blackout, 2003</a:t>
            </a:r>
            <a:r>
              <a:rPr lang="en-US" altLang="en-US" sz="2200" smtClean="0"/>
              <a:t> (softwareqatest.com)</a:t>
            </a:r>
            <a:endParaRPr lang="en-US" altLang="en-US" smtClean="0"/>
          </a:p>
          <a:p>
            <a:pPr lvl="1" eaLnBrk="1" hangingPunct="1"/>
            <a:r>
              <a:rPr lang="en-US" altLang="en-US" sz="2400" smtClean="0"/>
              <a:t>Worst power system failure in North American history. </a:t>
            </a:r>
          </a:p>
          <a:p>
            <a:pPr lvl="2" eaLnBrk="1" hangingPunct="1"/>
            <a:r>
              <a:rPr lang="en-US" altLang="en-US" sz="2200" smtClean="0"/>
              <a:t>Involved loss of electrical power to 50M customers, </a:t>
            </a:r>
          </a:p>
          <a:p>
            <a:pPr lvl="2" eaLnBrk="1" hangingPunct="1"/>
            <a:r>
              <a:rPr lang="en-US" altLang="en-US" sz="2200" smtClean="0"/>
              <a:t>Forced shutdown of 100 power plants, and </a:t>
            </a:r>
          </a:p>
          <a:p>
            <a:pPr lvl="2" eaLnBrk="1" hangingPunct="1"/>
            <a:r>
              <a:rPr lang="en-US" altLang="en-US" sz="2200" smtClean="0"/>
              <a:t>Economic losses estimated at $6 billion.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en-US" sz="2400" i="1" smtClean="0">
                <a:solidFill>
                  <a:schemeClr val="accent2"/>
                </a:solidFill>
              </a:rPr>
              <a:t>A software bug</a:t>
            </a:r>
            <a:r>
              <a:rPr lang="en-US" altLang="en-US" sz="2400" smtClean="0"/>
              <a:t> was determined to be </a:t>
            </a:r>
            <a:r>
              <a:rPr lang="en-US" altLang="en-US" sz="2400" i="1" smtClean="0">
                <a:solidFill>
                  <a:schemeClr val="accent2"/>
                </a:solidFill>
              </a:rPr>
              <a:t>a major contributor</a:t>
            </a:r>
            <a:r>
              <a:rPr lang="en-US" altLang="en-US" sz="2400" smtClean="0"/>
              <a:t>, according to news reports in April, 2004</a:t>
            </a:r>
            <a:endParaRPr lang="en-US" altLang="en-US" sz="2200" smtClean="0"/>
          </a:p>
          <a:p>
            <a:pPr lvl="2" eaLnBrk="1" hangingPunct="1"/>
            <a:r>
              <a:rPr lang="en-US" altLang="en-US" sz="2200" smtClean="0"/>
              <a:t>The bug was reportedly in a utility company's vendor-supplied power monitoring and management system </a:t>
            </a:r>
          </a:p>
          <a:p>
            <a:pPr lvl="2" eaLnBrk="1" hangingPunct="1"/>
            <a:endParaRPr lang="en-US" altLang="en-US" sz="22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392A57-52BA-46A3-B785-9195F1F7DC19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000" smtClean="0"/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924800" cy="5635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200">
                <a:ea typeface="ＭＳ Ｐゴシック" charset="0"/>
                <a:cs typeface="+mj-cs"/>
              </a:rPr>
              <a:t>Path Testing (White Box)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3657600" cy="33528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altLang="en-US" sz="2000" b="1" smtClean="0"/>
              <a:t>Example:</a:t>
            </a:r>
            <a:r>
              <a:rPr lang="en-US" altLang="en-US" sz="2000" smtClean="0"/>
              <a:t> Source code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public int count(int x){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k = 0;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while (x &lt;= 10){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	if (x%2 != 0)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		k = k + 1;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	x = x + 1;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}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return k;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} </a:t>
            </a:r>
          </a:p>
        </p:txBody>
      </p:sp>
      <p:sp>
        <p:nvSpPr>
          <p:cNvPr id="34821" name="Oval 4"/>
          <p:cNvSpPr>
            <a:spLocks noChangeArrowheads="1"/>
          </p:cNvSpPr>
          <p:nvPr/>
        </p:nvSpPr>
        <p:spPr bwMode="auto">
          <a:xfrm>
            <a:off x="5638800" y="1219200"/>
            <a:ext cx="7620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K=0</a:t>
            </a:r>
          </a:p>
        </p:txBody>
      </p:sp>
      <p:sp>
        <p:nvSpPr>
          <p:cNvPr id="34822" name="Oval 5"/>
          <p:cNvSpPr>
            <a:spLocks noChangeArrowheads="1"/>
          </p:cNvSpPr>
          <p:nvPr/>
        </p:nvSpPr>
        <p:spPr bwMode="auto">
          <a:xfrm>
            <a:off x="5257800" y="1905000"/>
            <a:ext cx="1524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while(x&lt;=10)</a:t>
            </a:r>
          </a:p>
        </p:txBody>
      </p:sp>
      <p:sp>
        <p:nvSpPr>
          <p:cNvPr id="34823" name="Oval 6"/>
          <p:cNvSpPr>
            <a:spLocks noChangeArrowheads="1"/>
          </p:cNvSpPr>
          <p:nvPr/>
        </p:nvSpPr>
        <p:spPr bwMode="auto">
          <a:xfrm>
            <a:off x="5334000" y="2743200"/>
            <a:ext cx="1524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if(x%2 != 0)</a:t>
            </a:r>
          </a:p>
        </p:txBody>
      </p:sp>
      <p:sp>
        <p:nvSpPr>
          <p:cNvPr id="34824" name="Oval 7"/>
          <p:cNvSpPr>
            <a:spLocks noChangeArrowheads="1"/>
          </p:cNvSpPr>
          <p:nvPr/>
        </p:nvSpPr>
        <p:spPr bwMode="auto">
          <a:xfrm>
            <a:off x="5715000" y="4495800"/>
            <a:ext cx="8382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x=x+1</a:t>
            </a:r>
          </a:p>
        </p:txBody>
      </p:sp>
      <p:sp>
        <p:nvSpPr>
          <p:cNvPr id="34825" name="Oval 8"/>
          <p:cNvSpPr>
            <a:spLocks noChangeArrowheads="1"/>
          </p:cNvSpPr>
          <p:nvPr/>
        </p:nvSpPr>
        <p:spPr bwMode="auto">
          <a:xfrm>
            <a:off x="5638800" y="3657600"/>
            <a:ext cx="9144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k=k+1</a:t>
            </a:r>
          </a:p>
        </p:txBody>
      </p:sp>
      <p:sp>
        <p:nvSpPr>
          <p:cNvPr id="34826" name="Line 9"/>
          <p:cNvSpPr>
            <a:spLocks noChangeShapeType="1"/>
          </p:cNvSpPr>
          <p:nvPr/>
        </p:nvSpPr>
        <p:spPr bwMode="auto">
          <a:xfrm>
            <a:off x="6019800" y="1524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7" name="Line 10"/>
          <p:cNvSpPr>
            <a:spLocks noChangeShapeType="1"/>
          </p:cNvSpPr>
          <p:nvPr/>
        </p:nvSpPr>
        <p:spPr bwMode="auto">
          <a:xfrm>
            <a:off x="6019800" y="2362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8" name="Line 11"/>
          <p:cNvSpPr>
            <a:spLocks noChangeShapeType="1"/>
          </p:cNvSpPr>
          <p:nvPr/>
        </p:nvSpPr>
        <p:spPr bwMode="auto">
          <a:xfrm>
            <a:off x="6096000" y="3200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9" name="Line 12"/>
          <p:cNvSpPr>
            <a:spLocks noChangeShapeType="1"/>
          </p:cNvSpPr>
          <p:nvPr/>
        </p:nvSpPr>
        <p:spPr bwMode="auto">
          <a:xfrm>
            <a:off x="6096000" y="3962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0" name="Oval 13"/>
          <p:cNvSpPr>
            <a:spLocks noChangeArrowheads="1"/>
          </p:cNvSpPr>
          <p:nvPr/>
        </p:nvSpPr>
        <p:spPr bwMode="auto">
          <a:xfrm>
            <a:off x="5638800" y="5181600"/>
            <a:ext cx="9906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return k</a:t>
            </a:r>
          </a:p>
        </p:txBody>
      </p:sp>
      <p:sp>
        <p:nvSpPr>
          <p:cNvPr id="34831" name="Line 14"/>
          <p:cNvSpPr>
            <a:spLocks noChangeShapeType="1"/>
          </p:cNvSpPr>
          <p:nvPr/>
        </p:nvSpPr>
        <p:spPr bwMode="auto">
          <a:xfrm flipH="1">
            <a:off x="4114800" y="2133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2" name="Line 15"/>
          <p:cNvSpPr>
            <a:spLocks noChangeShapeType="1"/>
          </p:cNvSpPr>
          <p:nvPr/>
        </p:nvSpPr>
        <p:spPr bwMode="auto">
          <a:xfrm>
            <a:off x="4114800" y="21336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3" name="Line 16"/>
          <p:cNvSpPr>
            <a:spLocks noChangeShapeType="1"/>
          </p:cNvSpPr>
          <p:nvPr/>
        </p:nvSpPr>
        <p:spPr bwMode="auto">
          <a:xfrm>
            <a:off x="4114800" y="5334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4" name="Line 17"/>
          <p:cNvSpPr>
            <a:spLocks noChangeShapeType="1"/>
          </p:cNvSpPr>
          <p:nvPr/>
        </p:nvSpPr>
        <p:spPr bwMode="auto">
          <a:xfrm flipH="1">
            <a:off x="4724400" y="2971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5" name="Line 18"/>
          <p:cNvSpPr>
            <a:spLocks noChangeShapeType="1"/>
          </p:cNvSpPr>
          <p:nvPr/>
        </p:nvSpPr>
        <p:spPr bwMode="auto">
          <a:xfrm>
            <a:off x="4724400" y="29718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6" name="Line 19"/>
          <p:cNvSpPr>
            <a:spLocks noChangeShapeType="1"/>
          </p:cNvSpPr>
          <p:nvPr/>
        </p:nvSpPr>
        <p:spPr bwMode="auto">
          <a:xfrm flipV="1">
            <a:off x="4724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7" name="Line 20"/>
          <p:cNvSpPr>
            <a:spLocks noChangeShapeType="1"/>
          </p:cNvSpPr>
          <p:nvPr/>
        </p:nvSpPr>
        <p:spPr bwMode="auto">
          <a:xfrm>
            <a:off x="6553200" y="4648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8" name="Line 21"/>
          <p:cNvSpPr>
            <a:spLocks noChangeShapeType="1"/>
          </p:cNvSpPr>
          <p:nvPr/>
        </p:nvSpPr>
        <p:spPr bwMode="auto">
          <a:xfrm flipV="1">
            <a:off x="7924800" y="17526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9" name="Line 22"/>
          <p:cNvSpPr>
            <a:spLocks noChangeShapeType="1"/>
          </p:cNvSpPr>
          <p:nvPr/>
        </p:nvSpPr>
        <p:spPr bwMode="auto">
          <a:xfrm flipH="1" flipV="1">
            <a:off x="6019800" y="17526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0" name="Line 23"/>
          <p:cNvSpPr>
            <a:spLocks noChangeShapeType="1"/>
          </p:cNvSpPr>
          <p:nvPr/>
        </p:nvSpPr>
        <p:spPr bwMode="auto">
          <a:xfrm>
            <a:off x="6019800" y="914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1" name="Text Box 24"/>
          <p:cNvSpPr txBox="1">
            <a:spLocks noChangeArrowheads="1"/>
          </p:cNvSpPr>
          <p:nvPr/>
        </p:nvSpPr>
        <p:spPr bwMode="auto">
          <a:xfrm>
            <a:off x="6461125" y="1203325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1</a:t>
            </a:r>
          </a:p>
        </p:txBody>
      </p:sp>
      <p:sp>
        <p:nvSpPr>
          <p:cNvPr id="34842" name="Text Box 25"/>
          <p:cNvSpPr txBox="1">
            <a:spLocks noChangeArrowheads="1"/>
          </p:cNvSpPr>
          <p:nvPr/>
        </p:nvSpPr>
        <p:spPr bwMode="auto">
          <a:xfrm>
            <a:off x="6858000" y="19812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2</a:t>
            </a:r>
          </a:p>
        </p:txBody>
      </p:sp>
      <p:sp>
        <p:nvSpPr>
          <p:cNvPr id="34843" name="Text Box 26"/>
          <p:cNvSpPr txBox="1">
            <a:spLocks noChangeArrowheads="1"/>
          </p:cNvSpPr>
          <p:nvPr/>
        </p:nvSpPr>
        <p:spPr bwMode="auto">
          <a:xfrm>
            <a:off x="6934200" y="28194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3</a:t>
            </a:r>
          </a:p>
        </p:txBody>
      </p:sp>
      <p:sp>
        <p:nvSpPr>
          <p:cNvPr id="34844" name="Text Box 27"/>
          <p:cNvSpPr txBox="1">
            <a:spLocks noChangeArrowheads="1"/>
          </p:cNvSpPr>
          <p:nvPr/>
        </p:nvSpPr>
        <p:spPr bwMode="auto">
          <a:xfrm>
            <a:off x="6629400" y="36576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4</a:t>
            </a:r>
          </a:p>
        </p:txBody>
      </p:sp>
      <p:sp>
        <p:nvSpPr>
          <p:cNvPr id="34845" name="Text Box 28"/>
          <p:cNvSpPr txBox="1">
            <a:spLocks noChangeArrowheads="1"/>
          </p:cNvSpPr>
          <p:nvPr/>
        </p:nvSpPr>
        <p:spPr bwMode="auto">
          <a:xfrm>
            <a:off x="6553200" y="46482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5</a:t>
            </a:r>
          </a:p>
        </p:txBody>
      </p:sp>
      <p:sp>
        <p:nvSpPr>
          <p:cNvPr id="34846" name="Text Box 29"/>
          <p:cNvSpPr txBox="1">
            <a:spLocks noChangeArrowheads="1"/>
          </p:cNvSpPr>
          <p:nvPr/>
        </p:nvSpPr>
        <p:spPr bwMode="auto">
          <a:xfrm>
            <a:off x="6705600" y="52578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6</a:t>
            </a:r>
          </a:p>
        </p:txBody>
      </p:sp>
      <p:sp>
        <p:nvSpPr>
          <p:cNvPr id="34847" name="Text Box 30"/>
          <p:cNvSpPr txBox="1">
            <a:spLocks noChangeArrowheads="1"/>
          </p:cNvSpPr>
          <p:nvPr/>
        </p:nvSpPr>
        <p:spPr bwMode="auto">
          <a:xfrm>
            <a:off x="228600" y="43434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9728" name="Text Box 31"/>
          <p:cNvSpPr txBox="1">
            <a:spLocks noChangeArrowheads="1"/>
          </p:cNvSpPr>
          <p:nvPr/>
        </p:nvSpPr>
        <p:spPr bwMode="auto">
          <a:xfrm>
            <a:off x="212725" y="4227513"/>
            <a:ext cx="33258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Select test cases for x to cover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the following paths: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1, 2, 6	 	</a:t>
            </a:r>
            <a:r>
              <a:rPr lang="en-US" altLang="en-US" sz="1800">
                <a:solidFill>
                  <a:srgbClr val="0066FF"/>
                </a:solidFill>
              </a:rPr>
              <a:t>x = 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1, 2, 3, 5, 2, 6	</a:t>
            </a:r>
            <a:r>
              <a:rPr lang="en-US" altLang="en-US" sz="1800">
                <a:solidFill>
                  <a:srgbClr val="0066FF"/>
                </a:solidFill>
              </a:rPr>
              <a:t>x = ?</a:t>
            </a:r>
          </a:p>
        </p:txBody>
      </p:sp>
      <p:sp>
        <p:nvSpPr>
          <p:cNvPr id="34849" name="Text Box 32"/>
          <p:cNvSpPr txBox="1">
            <a:spLocks noChangeArrowheads="1"/>
          </p:cNvSpPr>
          <p:nvPr/>
        </p:nvSpPr>
        <p:spPr bwMode="auto">
          <a:xfrm>
            <a:off x="288925" y="5827713"/>
            <a:ext cx="7994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Every statement and every branch (both outcomes) has been executed once.</a:t>
            </a:r>
          </a:p>
        </p:txBody>
      </p:sp>
      <p:sp>
        <p:nvSpPr>
          <p:cNvPr id="34850" name="Text Box 33"/>
          <p:cNvSpPr txBox="1">
            <a:spLocks noChangeArrowheads="1"/>
          </p:cNvSpPr>
          <p:nvPr/>
        </p:nvSpPr>
        <p:spPr bwMode="auto">
          <a:xfrm>
            <a:off x="7527925" y="798513"/>
            <a:ext cx="1314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Flow graph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D9C9D58-8811-44B8-B1F2-954265965FD4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000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Data Flow Testing (White Box)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8458200" cy="50641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Refers to forms of structural testing that focus on </a:t>
            </a:r>
          </a:p>
          <a:p>
            <a:pPr lvl="1" eaLnBrk="1" hangingPunct="1">
              <a:defRPr/>
            </a:pPr>
            <a:r>
              <a:rPr lang="en-US" sz="2400" dirty="0" smtClean="0">
                <a:ea typeface="ＭＳ Ｐゴシック" charset="0"/>
              </a:rPr>
              <a:t>The points at which variables receive values and </a:t>
            </a:r>
          </a:p>
          <a:p>
            <a:pPr lvl="1" eaLnBrk="1" hangingPunct="1">
              <a:defRPr/>
            </a:pPr>
            <a:r>
              <a:rPr lang="en-US" sz="2400" dirty="0" smtClean="0">
                <a:ea typeface="ＭＳ Ｐゴシック" charset="0"/>
              </a:rPr>
              <a:t>The points at which the values are used or referenced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Can reveal define/reference anomalies</a:t>
            </a:r>
          </a:p>
          <a:p>
            <a:pPr lvl="1" eaLnBrk="1" hangingPunct="1">
              <a:defRPr/>
            </a:pPr>
            <a:r>
              <a:rPr lang="en-US" sz="2400" dirty="0" smtClean="0">
                <a:ea typeface="ＭＳ Ｐゴシック" charset="0"/>
              </a:rPr>
              <a:t>A variable that is defined but never used</a:t>
            </a:r>
          </a:p>
          <a:p>
            <a:pPr lvl="1" eaLnBrk="1" hangingPunct="1">
              <a:defRPr/>
            </a:pPr>
            <a:r>
              <a:rPr lang="en-US" sz="2400" dirty="0" smtClean="0">
                <a:ea typeface="ＭＳ Ｐゴシック" charset="0"/>
              </a:rPr>
              <a:t>A variable that is used but never defined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endParaRPr lang="en-US" sz="2400" dirty="0" smtClean="0"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EB37CB5-D115-4164-B510-5BF02C5DD283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000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Define/Use/Kill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066800"/>
            <a:ext cx="7924800" cy="4953000"/>
          </a:xfrm>
        </p:spPr>
        <p:txBody>
          <a:bodyPr/>
          <a:lstStyle/>
          <a:p>
            <a:pPr eaLnBrk="1" hangingPunct="1"/>
            <a:r>
              <a:rPr lang="en-US" altLang="en-US" smtClean="0"/>
              <a:t>Define: </a:t>
            </a:r>
            <a:r>
              <a:rPr lang="en-US" altLang="en-US" sz="2200" smtClean="0"/>
              <a:t>the point at which the variable is defined</a:t>
            </a:r>
          </a:p>
          <a:p>
            <a:pPr lvl="1" eaLnBrk="1" hangingPunct="1"/>
            <a:r>
              <a:rPr lang="en-US" altLang="en-US" sz="2200" smtClean="0"/>
              <a:t>The contents of the memory are changed</a:t>
            </a:r>
          </a:p>
          <a:p>
            <a:pPr lvl="1" eaLnBrk="1" hangingPunct="1"/>
            <a:r>
              <a:rPr lang="en-US" altLang="en-US" sz="2200" smtClean="0">
                <a:solidFill>
                  <a:schemeClr val="hlink"/>
                </a:solidFill>
              </a:rPr>
              <a:t>Input </a:t>
            </a:r>
            <a:r>
              <a:rPr lang="en-US" altLang="en-US" sz="2200" smtClean="0"/>
              <a:t>statements, assignment statements, loop controls, procedure calls</a:t>
            </a:r>
          </a:p>
          <a:p>
            <a:pPr eaLnBrk="1" hangingPunct="1"/>
            <a:r>
              <a:rPr lang="en-US" altLang="en-US" smtClean="0"/>
              <a:t>Use:</a:t>
            </a:r>
            <a:r>
              <a:rPr lang="en-US" altLang="en-US" sz="2400" smtClean="0"/>
              <a:t> </a:t>
            </a:r>
            <a:r>
              <a:rPr lang="en-US" altLang="en-US" sz="2200" smtClean="0"/>
              <a:t>the point at which the value of the variable is used</a:t>
            </a:r>
          </a:p>
          <a:p>
            <a:pPr lvl="1" eaLnBrk="1" hangingPunct="1"/>
            <a:r>
              <a:rPr lang="en-US" altLang="en-US" sz="2200" smtClean="0"/>
              <a:t>The contents of the memory remain unchanged</a:t>
            </a:r>
          </a:p>
          <a:p>
            <a:pPr lvl="1" eaLnBrk="1" hangingPunct="1"/>
            <a:r>
              <a:rPr lang="en-US" altLang="en-US" sz="2200" smtClean="0">
                <a:solidFill>
                  <a:schemeClr val="hlink"/>
                </a:solidFill>
              </a:rPr>
              <a:t>Output</a:t>
            </a:r>
            <a:r>
              <a:rPr lang="en-US" altLang="en-US" sz="2200" smtClean="0"/>
              <a:t> statements, assignments, conditions</a:t>
            </a:r>
          </a:p>
          <a:p>
            <a:pPr eaLnBrk="1" hangingPunct="1"/>
            <a:r>
              <a:rPr lang="en-US" altLang="en-US" smtClean="0"/>
              <a:t>Kill:</a:t>
            </a:r>
            <a:r>
              <a:rPr lang="en-US" altLang="en-US" sz="2400" smtClean="0"/>
              <a:t> object destruction</a:t>
            </a:r>
          </a:p>
          <a:p>
            <a:pPr lvl="1" eaLnBrk="1" hangingPunct="1"/>
            <a:r>
              <a:rPr lang="en-US" altLang="en-US" sz="2200" smtClean="0"/>
              <a:t>Any statement or side effect that causes an instance variable to be de-allocated, released, undefined,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C140D08-608E-4B13-BF34-0AB966E9D14C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000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Data Flow Coverage Criteria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8229600" cy="54102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>
                <a:ea typeface="+mn-ea"/>
                <a:cs typeface="+mn-cs"/>
              </a:rPr>
              <a:t>All-Definitions Criterion</a:t>
            </a:r>
          </a:p>
          <a:p>
            <a:pPr lvl="1" eaLnBrk="1" hangingPunct="1">
              <a:defRPr/>
            </a:pPr>
            <a:r>
              <a:rPr lang="en-US" sz="2200" dirty="0">
                <a:ea typeface="ＭＳ Ｐゴシック" charset="0"/>
              </a:rPr>
              <a:t>From each definition to some use</a:t>
            </a:r>
            <a:r>
              <a:rPr lang="en-US" sz="2200" dirty="0" smtClean="0">
                <a:ea typeface="ＭＳ Ｐゴシック" charset="0"/>
              </a:rPr>
              <a:t>.</a:t>
            </a:r>
            <a:endParaRPr lang="en-US" sz="2400" dirty="0" smtClean="0">
              <a:ea typeface="ＭＳ Ｐゴシック" charset="0"/>
            </a:endParaRPr>
          </a:p>
          <a:p>
            <a:pPr eaLnBrk="1" hangingPunct="1">
              <a:defRPr/>
            </a:pPr>
            <a:r>
              <a:rPr lang="en-US" sz="2400" dirty="0" smtClean="0">
                <a:ea typeface="+mn-ea"/>
                <a:cs typeface="+mn-cs"/>
              </a:rPr>
              <a:t>All DU Pairs Criterion </a:t>
            </a:r>
          </a:p>
          <a:p>
            <a:pPr lvl="1" eaLnBrk="1" hangingPunct="1">
              <a:defRPr/>
            </a:pPr>
            <a:r>
              <a:rPr lang="en-US" sz="2200" dirty="0" smtClean="0">
                <a:ea typeface="ＭＳ Ｐゴシック" charset="0"/>
              </a:rPr>
              <a:t>Every Definition-Use pair is exercised at least once.</a:t>
            </a:r>
          </a:p>
          <a:p>
            <a:pPr lvl="1" eaLnBrk="1" hangingPunct="1">
              <a:defRPr/>
            </a:pPr>
            <a:r>
              <a:rPr lang="en-US" sz="2200" dirty="0" smtClean="0">
                <a:ea typeface="ＭＳ Ｐゴシック" charset="0"/>
              </a:rPr>
              <a:t>What if several control flow paths lead from a D to a U?</a:t>
            </a:r>
          </a:p>
          <a:p>
            <a:pPr lvl="2" eaLnBrk="1" hangingPunct="1">
              <a:defRPr/>
            </a:pPr>
            <a:r>
              <a:rPr lang="en-US" sz="2000" dirty="0" smtClean="0">
                <a:ea typeface="ＭＳ Ｐゴシック" charset="0"/>
              </a:rPr>
              <a:t>Only one must be taken to achieve the DU pair.</a:t>
            </a:r>
          </a:p>
          <a:p>
            <a:pPr lvl="1" eaLnBrk="1" hangingPunct="1">
              <a:defRPr/>
            </a:pPr>
            <a:r>
              <a:rPr lang="en-US" sz="2200" dirty="0" smtClean="0">
                <a:ea typeface="ＭＳ Ｐゴシック" charset="0"/>
              </a:rPr>
              <a:t>Recommended for practical applications.</a:t>
            </a:r>
          </a:p>
          <a:p>
            <a:pPr eaLnBrk="1" hangingPunct="1">
              <a:defRPr/>
            </a:pPr>
            <a:r>
              <a:rPr lang="en-US" sz="2400" dirty="0" smtClean="0">
                <a:ea typeface="+mn-ea"/>
                <a:cs typeface="+mn-cs"/>
              </a:rPr>
              <a:t>All DU Paths Criterion </a:t>
            </a:r>
          </a:p>
          <a:p>
            <a:pPr lvl="1" eaLnBrk="1" hangingPunct="1">
              <a:defRPr/>
            </a:pPr>
            <a:r>
              <a:rPr lang="en-US" sz="2200" dirty="0" smtClean="0">
                <a:ea typeface="ＭＳ Ｐゴシック" charset="0"/>
              </a:rPr>
              <a:t>Each simple (non-looping) DU path to be traversed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sz="2200" dirty="0" smtClean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3233FB9-D9DF-454F-8A7B-6A4DD7315A8D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000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Data Flow Example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143000"/>
            <a:ext cx="7620000" cy="5181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solidFill>
                  <a:srgbClr val="000099"/>
                </a:solidFill>
              </a:rPr>
              <a:t>void bar(int x)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solidFill>
                  <a:srgbClr val="0033CC"/>
                </a:solidFill>
              </a:rPr>
              <a:t>  MyClass fred;	// Define action: constructor initializes fred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solidFill>
                  <a:srgbClr val="0033CC"/>
                </a:solidFill>
              </a:rPr>
              <a:t>                          // lines 4-7 don’t access fred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solidFill>
                  <a:srgbClr val="0033CC"/>
                </a:solidFill>
              </a:rPr>
              <a:t>  if (x&gt;0) {  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solidFill>
                  <a:srgbClr val="0033CC"/>
                </a:solidFill>
              </a:rPr>
              <a:t>    fred.set(x);    // Define action: fred is changed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solidFill>
                  <a:srgbClr val="0033CC"/>
                </a:solidFill>
              </a:rPr>
              <a:t> 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solidFill>
                  <a:srgbClr val="0033CC"/>
                </a:solidFill>
              </a:rPr>
              <a:t>  y = fred.get();	// Use action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solidFill>
                  <a:srgbClr val="0033CC"/>
                </a:solidFill>
              </a:rPr>
              <a:t>                          // lines 15-18 don’t access fred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solidFill>
                  <a:srgbClr val="0033CC"/>
                </a:solidFill>
              </a:rPr>
              <a:t>  ~fred();	// Kill action: fred is dead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solidFill>
                  <a:srgbClr val="0033CC"/>
                </a:solidFill>
              </a:rPr>
              <a:t>                          // explicit destructor used to illustrate K-action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solidFill>
                  <a:srgbClr val="000099"/>
                </a:solidFill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smtClean="0">
              <a:solidFill>
                <a:srgbClr val="000099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solidFill>
                  <a:srgbClr val="0000FF"/>
                </a:solidFill>
              </a:rPr>
              <a:t>3-8: DD path		8-14: DU path;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solidFill>
                  <a:srgbClr val="0000FF"/>
                </a:solidFill>
              </a:rPr>
              <a:t>3-14: DU path		3-19/8-19: DK path</a:t>
            </a:r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685800" y="1143000"/>
            <a:ext cx="60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/>
              <a:t> </a:t>
            </a:r>
            <a:r>
              <a:rPr lang="en-US" altLang="en-US" sz="2000" b="1">
                <a:solidFill>
                  <a:srgbClr val="6600FF"/>
                </a:solidFill>
              </a:rPr>
              <a:t>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6600FF"/>
                </a:solidFill>
              </a:rPr>
              <a:t> 3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b="1">
              <a:solidFill>
                <a:srgbClr val="6600FF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6600FF"/>
                </a:solidFill>
              </a:rPr>
              <a:t> 7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6600FF"/>
                </a:solidFill>
              </a:rPr>
              <a:t> 8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b="1">
              <a:solidFill>
                <a:srgbClr val="6600FF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6600FF"/>
                </a:solidFill>
              </a:rPr>
              <a:t>14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b="1">
              <a:solidFill>
                <a:srgbClr val="6600FF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6600FF"/>
                </a:solidFill>
              </a:rPr>
              <a:t>19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b="1">
              <a:solidFill>
                <a:srgbClr val="6600FF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6600FF"/>
                </a:solidFill>
              </a:rPr>
              <a:t>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 Flow Coverage</a:t>
            </a:r>
          </a:p>
        </p:txBody>
      </p:sp>
      <p:sp>
        <p:nvSpPr>
          <p:cNvPr id="40963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Times New Roman" panose="02020603050405020304" pitchFamily="18" charset="0"/>
              <a:buAutoNum type="arabicPeriod"/>
            </a:pP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int x;</a:t>
            </a:r>
          </a:p>
          <a:p>
            <a:pPr marL="514350" indent="-514350">
              <a:buFont typeface="Times New Roman" panose="02020603050405020304" pitchFamily="18" charset="0"/>
              <a:buAutoNum type="arabicPeriod"/>
            </a:pP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if (y &gt; 3)</a:t>
            </a:r>
          </a:p>
          <a:p>
            <a:pPr marL="514350" indent="-514350">
              <a:buFont typeface="Times New Roman" panose="02020603050405020304" pitchFamily="18" charset="0"/>
              <a:buAutoNum type="arabicPeriod"/>
            </a:pP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y = x;</a:t>
            </a:r>
          </a:p>
          <a:p>
            <a:pPr marL="514350" indent="-514350">
              <a:buFont typeface="Times New Roman" panose="02020603050405020304" pitchFamily="18" charset="0"/>
              <a:buAutoNum type="arabicPeriod"/>
            </a:pP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</a:p>
          <a:p>
            <a:pPr marL="514350" indent="-514350">
              <a:buFont typeface="Times New Roman" panose="02020603050405020304" pitchFamily="18" charset="0"/>
              <a:buAutoNum type="arabicPeriod"/>
            </a:pP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y = x * 2;</a:t>
            </a:r>
          </a:p>
          <a:p>
            <a:pPr marL="514350" indent="-514350">
              <a:buFont typeface="Times New Roman" panose="02020603050405020304" pitchFamily="18" charset="0"/>
              <a:buAutoNum type="arabicPeriod"/>
            </a:pP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if (z &lt; 0)</a:t>
            </a:r>
          </a:p>
          <a:p>
            <a:pPr marL="514350" indent="-514350">
              <a:buFont typeface="Times New Roman" panose="02020603050405020304" pitchFamily="18" charset="0"/>
              <a:buAutoNum type="arabicPeriod"/>
            </a:pP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z = x + 1;</a:t>
            </a:r>
          </a:p>
          <a:p>
            <a:pPr marL="514350" indent="-514350">
              <a:buFont typeface="Times New Roman" panose="02020603050405020304" pitchFamily="18" charset="0"/>
              <a:buAutoNum type="arabicPeriod"/>
            </a:pP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514350" indent="-514350">
              <a:buFont typeface="Times New Roman" panose="02020603050405020304" pitchFamily="18" charset="0"/>
              <a:buAutoNum type="arabicPeriod"/>
            </a:pPr>
            <a:endParaRPr lang="en-US" altLang="en-US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Times New Roman" panose="02020603050405020304" pitchFamily="18" charset="0"/>
              <a:buAutoNum type="arabicPeriod"/>
            </a:pPr>
            <a:endParaRPr lang="en-US" altLang="en-US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Times New Roman" panose="02020603050405020304" pitchFamily="18" charset="0"/>
              <a:buAutoNum type="arabicPeriod"/>
            </a:pPr>
            <a:endParaRPr lang="en-US" altLang="en-US" smtClean="0"/>
          </a:p>
          <a:p>
            <a:pPr marL="514350" indent="-514350">
              <a:buFont typeface="Times New Roman" panose="02020603050405020304" pitchFamily="18" charset="0"/>
              <a:buAutoNum type="arabicPeriod"/>
            </a:pPr>
            <a:endParaRPr lang="en-US" altLang="en-US" smtClean="0"/>
          </a:p>
          <a:p>
            <a:pPr marL="514350" indent="-514350">
              <a:buFont typeface="Times New Roman" panose="02020603050405020304" pitchFamily="18" charset="0"/>
              <a:buAutoNum type="arabicPeriod"/>
            </a:pPr>
            <a:endParaRPr lang="en-US" alt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AC39064-89BC-490B-BE0A-829CE4BB199A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000" smtClean="0"/>
          </a:p>
        </p:txBody>
      </p:sp>
      <p:grpSp>
        <p:nvGrpSpPr>
          <p:cNvPr id="40965" name="Group 57363"/>
          <p:cNvGrpSpPr>
            <a:grpSpLocks/>
          </p:cNvGrpSpPr>
          <p:nvPr/>
        </p:nvGrpSpPr>
        <p:grpSpPr bwMode="auto">
          <a:xfrm>
            <a:off x="5186363" y="1387475"/>
            <a:ext cx="3576637" cy="4937125"/>
            <a:chOff x="5186576" y="1388165"/>
            <a:chExt cx="3576424" cy="4936435"/>
          </a:xfrm>
        </p:grpSpPr>
        <p:cxnSp>
          <p:nvCxnSpPr>
            <p:cNvPr id="51" name="Straight Arrow Connector 50"/>
            <p:cNvCxnSpPr/>
            <p:nvPr/>
          </p:nvCxnSpPr>
          <p:spPr>
            <a:xfrm flipH="1">
              <a:off x="7239091" y="5334138"/>
              <a:ext cx="284146" cy="38094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40967" name="Group 57362"/>
            <p:cNvGrpSpPr>
              <a:grpSpLocks/>
            </p:cNvGrpSpPr>
            <p:nvPr/>
          </p:nvGrpSpPr>
          <p:grpSpPr bwMode="auto">
            <a:xfrm>
              <a:off x="5186576" y="1388165"/>
              <a:ext cx="3576424" cy="4936435"/>
              <a:chOff x="5186576" y="1388165"/>
              <a:chExt cx="3576424" cy="4936435"/>
            </a:xfrm>
          </p:grpSpPr>
          <p:grpSp>
            <p:nvGrpSpPr>
              <p:cNvPr id="40968" name="Group 57361"/>
              <p:cNvGrpSpPr>
                <a:grpSpLocks/>
              </p:cNvGrpSpPr>
              <p:nvPr/>
            </p:nvGrpSpPr>
            <p:grpSpPr bwMode="auto">
              <a:xfrm>
                <a:off x="5186576" y="1388165"/>
                <a:ext cx="3576424" cy="4936435"/>
                <a:chOff x="5186576" y="1388165"/>
                <a:chExt cx="3576424" cy="4936435"/>
              </a:xfrm>
            </p:grpSpPr>
            <p:grpSp>
              <p:nvGrpSpPr>
                <p:cNvPr id="40970" name="Group 57354"/>
                <p:cNvGrpSpPr>
                  <a:grpSpLocks/>
                </p:cNvGrpSpPr>
                <p:nvPr/>
              </p:nvGrpSpPr>
              <p:grpSpPr bwMode="auto">
                <a:xfrm>
                  <a:off x="5186576" y="1388165"/>
                  <a:ext cx="3576424" cy="3945835"/>
                  <a:chOff x="5186576" y="1332227"/>
                  <a:chExt cx="3576424" cy="3945835"/>
                </a:xfrm>
              </p:grpSpPr>
              <p:sp>
                <p:nvSpPr>
                  <p:cNvPr id="40972" name="Text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976708" y="3105090"/>
                    <a:ext cx="786292" cy="4001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n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3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000"/>
                      <a:t>u</a:t>
                    </a:r>
                    <a:r>
                      <a:rPr lang="en-US" altLang="en-US" sz="2000" baseline="-25000"/>
                      <a:t>2</a:t>
                    </a:r>
                    <a:r>
                      <a:rPr lang="en-US" altLang="en-US" sz="2000"/>
                      <a:t>(x)</a:t>
                    </a:r>
                  </a:p>
                </p:txBody>
              </p:sp>
              <p:grpSp>
                <p:nvGrpSpPr>
                  <p:cNvPr id="40973" name="Group 57353"/>
                  <p:cNvGrpSpPr>
                    <a:grpSpLocks/>
                  </p:cNvGrpSpPr>
                  <p:nvPr/>
                </p:nvGrpSpPr>
                <p:grpSpPr bwMode="auto">
                  <a:xfrm>
                    <a:off x="5186576" y="1332227"/>
                    <a:ext cx="3474824" cy="3945835"/>
                    <a:chOff x="5186576" y="1371600"/>
                    <a:chExt cx="3474824" cy="3945835"/>
                  </a:xfrm>
                </p:grpSpPr>
                <p:sp>
                  <p:nvSpPr>
                    <p:cNvPr id="8" name="Oval 7"/>
                    <p:cNvSpPr/>
                    <p:nvPr/>
                  </p:nvSpPr>
                  <p:spPr>
                    <a:xfrm>
                      <a:off x="6705723" y="1371600"/>
                      <a:ext cx="533368" cy="53332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/>
                    <a:p>
                      <a:pPr algn="ctr" eaLnBrk="1" hangingPunct="1">
                        <a:defRPr/>
                      </a:pPr>
                      <a:r>
                        <a:rPr lang="en-US" dirty="0"/>
                        <a:t>1</a:t>
                      </a:r>
                    </a:p>
                  </p:txBody>
                </p: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5975516" y="3054115"/>
                      <a:ext cx="533368" cy="53332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/>
                    <a:p>
                      <a:pPr algn="ctr" eaLnBrk="1" hangingPunct="1">
                        <a:defRPr/>
                      </a:pPr>
                      <a:r>
                        <a:rPr lang="en-US" dirty="0"/>
                        <a:t>3</a:t>
                      </a:r>
                    </a:p>
                  </p:txBody>
                </p:sp>
                <p:sp>
                  <p:nvSpPr>
                    <p:cNvPr id="18" name="Oval 17"/>
                    <p:cNvSpPr/>
                    <p:nvPr/>
                  </p:nvSpPr>
                  <p:spPr>
                    <a:xfrm>
                      <a:off x="6716835" y="3923943"/>
                      <a:ext cx="533368" cy="53332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/>
                    <a:p>
                      <a:pPr algn="ctr" eaLnBrk="1" hangingPunct="1">
                        <a:defRPr/>
                      </a:pPr>
                      <a:r>
                        <a:rPr lang="en-US" dirty="0"/>
                        <a:t>6</a:t>
                      </a:r>
                    </a:p>
                  </p:txBody>
                </p:sp>
                <p:sp>
                  <p:nvSpPr>
                    <p:cNvPr id="19" name="Oval 18"/>
                    <p:cNvSpPr/>
                    <p:nvPr/>
                  </p:nvSpPr>
                  <p:spPr>
                    <a:xfrm>
                      <a:off x="7250203" y="4784248"/>
                      <a:ext cx="533368" cy="53332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/>
                    <a:p>
                      <a:pPr algn="ctr" eaLnBrk="1" hangingPunct="1">
                        <a:defRPr/>
                      </a:pPr>
                      <a:r>
                        <a:rPr lang="en-US" dirty="0"/>
                        <a:t>7</a:t>
                      </a:r>
                    </a:p>
                  </p:txBody>
                </p:sp>
                <p:sp>
                  <p:nvSpPr>
                    <p:cNvPr id="20" name="Oval 19"/>
                    <p:cNvSpPr/>
                    <p:nvPr/>
                  </p:nvSpPr>
                  <p:spPr>
                    <a:xfrm>
                      <a:off x="7367671" y="3054115"/>
                      <a:ext cx="533368" cy="53332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/>
                    <a:p>
                      <a:pPr algn="ctr" eaLnBrk="1" hangingPunct="1">
                        <a:defRPr/>
                      </a:pPr>
                      <a:r>
                        <a:rPr lang="en-US" dirty="0"/>
                        <a:t>5</a:t>
                      </a:r>
                    </a:p>
                  </p:txBody>
                </p:sp>
                <p:sp>
                  <p:nvSpPr>
                    <p:cNvPr id="21" name="Oval 20"/>
                    <p:cNvSpPr/>
                    <p:nvPr/>
                  </p:nvSpPr>
                  <p:spPr>
                    <a:xfrm>
                      <a:off x="6716835" y="2362061"/>
                      <a:ext cx="533368" cy="53332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/>
                    <a:p>
                      <a:pPr algn="ctr" eaLnBrk="1" hangingPunct="1">
                        <a:defRPr/>
                      </a:pPr>
                      <a:r>
                        <a:rPr lang="en-US" dirty="0"/>
                        <a:t>2</a:t>
                      </a:r>
                    </a:p>
                  </p:txBody>
                </p:sp>
                <p:cxnSp>
                  <p:nvCxnSpPr>
                    <p:cNvPr id="22" name="Straight Arrow Connector 21"/>
                    <p:cNvCxnSpPr>
                      <a:stCxn id="8" idx="4"/>
                      <a:endCxn id="21" idx="0"/>
                    </p:cNvCxnSpPr>
                    <p:nvPr/>
                  </p:nvCxnSpPr>
                  <p:spPr>
                    <a:xfrm>
                      <a:off x="6972407" y="1904925"/>
                      <a:ext cx="11112" cy="457136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" name="Straight Arrow Connector 24"/>
                    <p:cNvCxnSpPr>
                      <a:stCxn id="21" idx="3"/>
                      <a:endCxn id="16" idx="0"/>
                    </p:cNvCxnSpPr>
                    <p:nvPr/>
                  </p:nvCxnSpPr>
                  <p:spPr>
                    <a:xfrm flipH="1">
                      <a:off x="6242200" y="2817611"/>
                      <a:ext cx="552417" cy="236504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" name="Straight Arrow Connector 28"/>
                    <p:cNvCxnSpPr>
                      <a:stCxn id="21" idx="5"/>
                      <a:endCxn id="20" idx="0"/>
                    </p:cNvCxnSpPr>
                    <p:nvPr/>
                  </p:nvCxnSpPr>
                  <p:spPr>
                    <a:xfrm>
                      <a:off x="7170833" y="2817611"/>
                      <a:ext cx="463522" cy="236504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Straight Arrow Connector 31"/>
                    <p:cNvCxnSpPr>
                      <a:stCxn id="16" idx="4"/>
                      <a:endCxn id="18" idx="1"/>
                    </p:cNvCxnSpPr>
                    <p:nvPr/>
                  </p:nvCxnSpPr>
                  <p:spPr>
                    <a:xfrm>
                      <a:off x="6242200" y="3587440"/>
                      <a:ext cx="552417" cy="41428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Straight Arrow Connector 34"/>
                    <p:cNvCxnSpPr>
                      <a:endCxn id="18" idx="7"/>
                    </p:cNvCxnSpPr>
                    <p:nvPr/>
                  </p:nvCxnSpPr>
                  <p:spPr>
                    <a:xfrm flipH="1">
                      <a:off x="7170833" y="3587440"/>
                      <a:ext cx="449235" cy="41428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Straight Arrow Connector 40"/>
                    <p:cNvCxnSpPr>
                      <a:stCxn id="18" idx="4"/>
                    </p:cNvCxnSpPr>
                    <p:nvPr/>
                  </p:nvCxnSpPr>
                  <p:spPr>
                    <a:xfrm>
                      <a:off x="6983519" y="4457268"/>
                      <a:ext cx="380977" cy="292059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0986" name="TextBox 5735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315200" y="1371600"/>
                      <a:ext cx="786292" cy="4001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2000"/>
                        <a:t>d</a:t>
                      </a:r>
                      <a:r>
                        <a:rPr lang="en-US" altLang="en-US" sz="2000" baseline="-25000"/>
                        <a:t>1</a:t>
                      </a:r>
                      <a:r>
                        <a:rPr lang="en-US" altLang="en-US" sz="2000"/>
                        <a:t>(x)</a:t>
                      </a:r>
                    </a:p>
                  </p:txBody>
                </p:sp>
                <p:sp>
                  <p:nvSpPr>
                    <p:cNvPr id="40987" name="TextBox 4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186576" y="3195055"/>
                      <a:ext cx="786292" cy="4001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2000"/>
                        <a:t>u</a:t>
                      </a:r>
                      <a:r>
                        <a:rPr lang="en-US" altLang="en-US" sz="2000" baseline="-25000"/>
                        <a:t>1</a:t>
                      </a:r>
                      <a:r>
                        <a:rPr lang="en-US" altLang="en-US" sz="2000"/>
                        <a:t>(x)</a:t>
                      </a:r>
                    </a:p>
                  </p:txBody>
                </p:sp>
                <p:sp>
                  <p:nvSpPr>
                    <p:cNvPr id="40988" name="TextBox 4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875108" y="4917325"/>
                      <a:ext cx="786292" cy="4001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2000"/>
                        <a:t>u</a:t>
                      </a:r>
                      <a:r>
                        <a:rPr lang="en-US" altLang="en-US" sz="2000" baseline="-25000"/>
                        <a:t>3</a:t>
                      </a:r>
                      <a:r>
                        <a:rPr lang="en-US" altLang="en-US" sz="2000"/>
                        <a:t>(x)</a:t>
                      </a:r>
                    </a:p>
                  </p:txBody>
                </p:sp>
              </p:grpSp>
            </p:grpSp>
            <p:sp>
              <p:nvSpPr>
                <p:cNvPr id="50" name="Oval 49"/>
                <p:cNvSpPr/>
                <p:nvPr/>
              </p:nvSpPr>
              <p:spPr>
                <a:xfrm>
                  <a:off x="6816841" y="5791275"/>
                  <a:ext cx="533368" cy="533325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r>
                    <a:rPr lang="en-US" dirty="0"/>
                    <a:t>8</a:t>
                  </a:r>
                </a:p>
              </p:txBody>
            </p:sp>
          </p:grpSp>
          <p:cxnSp>
            <p:nvCxnSpPr>
              <p:cNvPr id="55" name="Straight Arrow Connector 54"/>
              <p:cNvCxnSpPr/>
              <p:nvPr/>
            </p:nvCxnSpPr>
            <p:spPr>
              <a:xfrm>
                <a:off x="7010504" y="4511928"/>
                <a:ext cx="49210" cy="127934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 Flow Coverage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smtClean="0"/>
              <a:t>All-Definitions</a:t>
            </a:r>
          </a:p>
          <a:p>
            <a:pPr lvl="1"/>
            <a:r>
              <a:rPr lang="en-US" altLang="en-US" smtClean="0"/>
              <a:t>Requires:</a:t>
            </a:r>
          </a:p>
          <a:p>
            <a:pPr lvl="2"/>
            <a:r>
              <a:rPr lang="en-US" altLang="en-US" sz="2400" smtClean="0"/>
              <a:t>d</a:t>
            </a:r>
            <a:r>
              <a:rPr lang="en-US" altLang="en-US" sz="2400" baseline="-25000" smtClean="0"/>
              <a:t>1</a:t>
            </a:r>
            <a:r>
              <a:rPr lang="en-US" altLang="en-US" sz="2400" smtClean="0"/>
              <a:t>(x) to some use</a:t>
            </a:r>
          </a:p>
          <a:p>
            <a:pPr lvl="1"/>
            <a:r>
              <a:rPr lang="en-US" altLang="en-US" sz="2800" smtClean="0"/>
              <a:t>Example:</a:t>
            </a:r>
          </a:p>
          <a:p>
            <a:pPr lvl="2"/>
            <a:r>
              <a:rPr lang="en-US" altLang="en-US" sz="2400" smtClean="0">
                <a:solidFill>
                  <a:srgbClr val="FF0000"/>
                </a:solidFill>
              </a:rPr>
              <a:t>1,2,3,6,8</a:t>
            </a:r>
          </a:p>
          <a:p>
            <a:pPr lvl="2"/>
            <a:endParaRPr lang="en-US" altLang="en-US" sz="2400" smtClean="0"/>
          </a:p>
          <a:p>
            <a:pPr lvl="1"/>
            <a:endParaRPr lang="en-US" altLang="en-US" sz="2800" smtClean="0"/>
          </a:p>
        </p:txBody>
      </p:sp>
      <p:sp>
        <p:nvSpPr>
          <p:cNvPr id="4198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1D09FBC-7C45-4AC1-9F1D-610E2BA63AA0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000" smtClean="0"/>
          </a:p>
        </p:txBody>
      </p:sp>
      <p:grpSp>
        <p:nvGrpSpPr>
          <p:cNvPr id="41989" name="Group 41"/>
          <p:cNvGrpSpPr>
            <a:grpSpLocks/>
          </p:cNvGrpSpPr>
          <p:nvPr/>
        </p:nvGrpSpPr>
        <p:grpSpPr bwMode="auto">
          <a:xfrm>
            <a:off x="5186363" y="1387475"/>
            <a:ext cx="3576637" cy="4937125"/>
            <a:chOff x="5186576" y="1388165"/>
            <a:chExt cx="3576424" cy="4936435"/>
          </a:xfrm>
        </p:grpSpPr>
        <p:cxnSp>
          <p:nvCxnSpPr>
            <p:cNvPr id="43" name="Straight Arrow Connector 42"/>
            <p:cNvCxnSpPr/>
            <p:nvPr/>
          </p:nvCxnSpPr>
          <p:spPr>
            <a:xfrm flipH="1">
              <a:off x="7239091" y="5334138"/>
              <a:ext cx="284146" cy="38094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41991" name="Group 43"/>
            <p:cNvGrpSpPr>
              <a:grpSpLocks/>
            </p:cNvGrpSpPr>
            <p:nvPr/>
          </p:nvGrpSpPr>
          <p:grpSpPr bwMode="auto">
            <a:xfrm>
              <a:off x="5186576" y="1388165"/>
              <a:ext cx="3576424" cy="4936435"/>
              <a:chOff x="5186576" y="1388165"/>
              <a:chExt cx="3576424" cy="4936435"/>
            </a:xfrm>
          </p:grpSpPr>
          <p:grpSp>
            <p:nvGrpSpPr>
              <p:cNvPr id="41992" name="Group 44"/>
              <p:cNvGrpSpPr>
                <a:grpSpLocks/>
              </p:cNvGrpSpPr>
              <p:nvPr/>
            </p:nvGrpSpPr>
            <p:grpSpPr bwMode="auto">
              <a:xfrm>
                <a:off x="5186576" y="1388165"/>
                <a:ext cx="3576424" cy="4936435"/>
                <a:chOff x="5186576" y="1388165"/>
                <a:chExt cx="3576424" cy="4936435"/>
              </a:xfrm>
            </p:grpSpPr>
            <p:grpSp>
              <p:nvGrpSpPr>
                <p:cNvPr id="41994" name="Group 46"/>
                <p:cNvGrpSpPr>
                  <a:grpSpLocks/>
                </p:cNvGrpSpPr>
                <p:nvPr/>
              </p:nvGrpSpPr>
              <p:grpSpPr bwMode="auto">
                <a:xfrm>
                  <a:off x="5186576" y="1388165"/>
                  <a:ext cx="3576424" cy="3945835"/>
                  <a:chOff x="5186576" y="1332227"/>
                  <a:chExt cx="3576424" cy="3945835"/>
                </a:xfrm>
              </p:grpSpPr>
              <p:sp>
                <p:nvSpPr>
                  <p:cNvPr id="41996" name="TextBox 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976708" y="3105090"/>
                    <a:ext cx="786292" cy="4001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n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3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000"/>
                      <a:t>u</a:t>
                    </a:r>
                    <a:r>
                      <a:rPr lang="en-US" altLang="en-US" sz="2000" baseline="-25000"/>
                      <a:t>2</a:t>
                    </a:r>
                    <a:r>
                      <a:rPr lang="en-US" altLang="en-US" sz="2000"/>
                      <a:t>(x)</a:t>
                    </a:r>
                  </a:p>
                </p:txBody>
              </p:sp>
              <p:grpSp>
                <p:nvGrpSpPr>
                  <p:cNvPr id="41997" name="Group 49"/>
                  <p:cNvGrpSpPr>
                    <a:grpSpLocks/>
                  </p:cNvGrpSpPr>
                  <p:nvPr/>
                </p:nvGrpSpPr>
                <p:grpSpPr bwMode="auto">
                  <a:xfrm>
                    <a:off x="5186576" y="1332227"/>
                    <a:ext cx="3474824" cy="3945835"/>
                    <a:chOff x="5186576" y="1371600"/>
                    <a:chExt cx="3474824" cy="3945835"/>
                  </a:xfrm>
                </p:grpSpPr>
                <p:sp>
                  <p:nvSpPr>
                    <p:cNvPr id="51" name="Oval 50"/>
                    <p:cNvSpPr/>
                    <p:nvPr/>
                  </p:nvSpPr>
                  <p:spPr>
                    <a:xfrm>
                      <a:off x="6705723" y="1371600"/>
                      <a:ext cx="533368" cy="53332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/>
                    <a:p>
                      <a:pPr algn="ctr" eaLnBrk="1" hangingPunct="1">
                        <a:defRPr/>
                      </a:pPr>
                      <a:r>
                        <a:rPr lang="en-US" dirty="0"/>
                        <a:t>1</a:t>
                      </a:r>
                    </a:p>
                  </p:txBody>
                </p:sp>
                <p:sp>
                  <p:nvSpPr>
                    <p:cNvPr id="52" name="Oval 51"/>
                    <p:cNvSpPr/>
                    <p:nvPr/>
                  </p:nvSpPr>
                  <p:spPr>
                    <a:xfrm>
                      <a:off x="5975516" y="3054115"/>
                      <a:ext cx="533368" cy="53332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/>
                    <a:p>
                      <a:pPr algn="ctr" eaLnBrk="1" hangingPunct="1">
                        <a:defRPr/>
                      </a:pPr>
                      <a:r>
                        <a:rPr lang="en-US" dirty="0"/>
                        <a:t>3</a:t>
                      </a:r>
                    </a:p>
                  </p:txBody>
                </p:sp>
                <p:sp>
                  <p:nvSpPr>
                    <p:cNvPr id="53" name="Oval 52"/>
                    <p:cNvSpPr/>
                    <p:nvPr/>
                  </p:nvSpPr>
                  <p:spPr>
                    <a:xfrm>
                      <a:off x="6716835" y="3923943"/>
                      <a:ext cx="533368" cy="53332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/>
                    <a:p>
                      <a:pPr algn="ctr" eaLnBrk="1" hangingPunct="1">
                        <a:defRPr/>
                      </a:pPr>
                      <a:r>
                        <a:rPr lang="en-US" dirty="0"/>
                        <a:t>6</a:t>
                      </a:r>
                    </a:p>
                  </p:txBody>
                </p:sp>
                <p:sp>
                  <p:nvSpPr>
                    <p:cNvPr id="54" name="Oval 53"/>
                    <p:cNvSpPr/>
                    <p:nvPr/>
                  </p:nvSpPr>
                  <p:spPr>
                    <a:xfrm>
                      <a:off x="7250203" y="4784248"/>
                      <a:ext cx="533368" cy="53332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/>
                    <a:p>
                      <a:pPr algn="ctr" eaLnBrk="1" hangingPunct="1">
                        <a:defRPr/>
                      </a:pPr>
                      <a:r>
                        <a:rPr lang="en-US" dirty="0"/>
                        <a:t>7</a:t>
                      </a:r>
                    </a:p>
                  </p:txBody>
                </p:sp>
                <p:sp>
                  <p:nvSpPr>
                    <p:cNvPr id="55" name="Oval 54"/>
                    <p:cNvSpPr/>
                    <p:nvPr/>
                  </p:nvSpPr>
                  <p:spPr>
                    <a:xfrm>
                      <a:off x="7367671" y="3054115"/>
                      <a:ext cx="533368" cy="53332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/>
                    <a:p>
                      <a:pPr algn="ctr" eaLnBrk="1" hangingPunct="1">
                        <a:defRPr/>
                      </a:pPr>
                      <a:r>
                        <a:rPr lang="en-US" dirty="0"/>
                        <a:t>5</a:t>
                      </a:r>
                    </a:p>
                  </p:txBody>
                </p:sp>
                <p:sp>
                  <p:nvSpPr>
                    <p:cNvPr id="56" name="Oval 55"/>
                    <p:cNvSpPr/>
                    <p:nvPr/>
                  </p:nvSpPr>
                  <p:spPr>
                    <a:xfrm>
                      <a:off x="6716835" y="2362061"/>
                      <a:ext cx="533368" cy="53332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/>
                    <a:p>
                      <a:pPr algn="ctr" eaLnBrk="1" hangingPunct="1">
                        <a:defRPr/>
                      </a:pPr>
                      <a:r>
                        <a:rPr lang="en-US" dirty="0"/>
                        <a:t>2</a:t>
                      </a:r>
                    </a:p>
                  </p:txBody>
                </p:sp>
                <p:cxnSp>
                  <p:nvCxnSpPr>
                    <p:cNvPr id="57" name="Straight Arrow Connector 56"/>
                    <p:cNvCxnSpPr>
                      <a:stCxn id="51" idx="4"/>
                      <a:endCxn id="56" idx="0"/>
                    </p:cNvCxnSpPr>
                    <p:nvPr/>
                  </p:nvCxnSpPr>
                  <p:spPr>
                    <a:xfrm>
                      <a:off x="6972407" y="1904925"/>
                      <a:ext cx="11112" cy="457136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Straight Arrow Connector 57"/>
                    <p:cNvCxnSpPr>
                      <a:stCxn id="56" idx="3"/>
                      <a:endCxn id="52" idx="0"/>
                    </p:cNvCxnSpPr>
                    <p:nvPr/>
                  </p:nvCxnSpPr>
                  <p:spPr>
                    <a:xfrm flipH="1">
                      <a:off x="6242200" y="2817611"/>
                      <a:ext cx="552417" cy="236504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Straight Arrow Connector 58"/>
                    <p:cNvCxnSpPr>
                      <a:stCxn id="56" idx="5"/>
                      <a:endCxn id="55" idx="0"/>
                    </p:cNvCxnSpPr>
                    <p:nvPr/>
                  </p:nvCxnSpPr>
                  <p:spPr>
                    <a:xfrm>
                      <a:off x="7170833" y="2817611"/>
                      <a:ext cx="463522" cy="236504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Arrow Connector 59"/>
                    <p:cNvCxnSpPr>
                      <a:stCxn id="52" idx="4"/>
                      <a:endCxn id="53" idx="1"/>
                    </p:cNvCxnSpPr>
                    <p:nvPr/>
                  </p:nvCxnSpPr>
                  <p:spPr>
                    <a:xfrm>
                      <a:off x="6242200" y="3587440"/>
                      <a:ext cx="552417" cy="41428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" name="Straight Arrow Connector 60"/>
                    <p:cNvCxnSpPr>
                      <a:endCxn id="53" idx="7"/>
                    </p:cNvCxnSpPr>
                    <p:nvPr/>
                  </p:nvCxnSpPr>
                  <p:spPr>
                    <a:xfrm flipH="1">
                      <a:off x="7170833" y="3587440"/>
                      <a:ext cx="449235" cy="41428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" name="Straight Arrow Connector 61"/>
                    <p:cNvCxnSpPr>
                      <a:stCxn id="53" idx="4"/>
                    </p:cNvCxnSpPr>
                    <p:nvPr/>
                  </p:nvCxnSpPr>
                  <p:spPr>
                    <a:xfrm>
                      <a:off x="6983519" y="4457268"/>
                      <a:ext cx="380977" cy="292059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2010" name="TextBox 6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315200" y="1371600"/>
                      <a:ext cx="786292" cy="4001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2000"/>
                        <a:t>d</a:t>
                      </a:r>
                      <a:r>
                        <a:rPr lang="en-US" altLang="en-US" sz="2000" baseline="-25000"/>
                        <a:t>1</a:t>
                      </a:r>
                      <a:r>
                        <a:rPr lang="en-US" altLang="en-US" sz="2000"/>
                        <a:t>(x)</a:t>
                      </a:r>
                    </a:p>
                  </p:txBody>
                </p:sp>
                <p:sp>
                  <p:nvSpPr>
                    <p:cNvPr id="42011" name="TextBox 6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186576" y="3195055"/>
                      <a:ext cx="786292" cy="4001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2000"/>
                        <a:t>u</a:t>
                      </a:r>
                      <a:r>
                        <a:rPr lang="en-US" altLang="en-US" sz="2000" baseline="-25000"/>
                        <a:t>1</a:t>
                      </a:r>
                      <a:r>
                        <a:rPr lang="en-US" altLang="en-US" sz="2000"/>
                        <a:t>(x)</a:t>
                      </a:r>
                    </a:p>
                  </p:txBody>
                </p:sp>
                <p:sp>
                  <p:nvSpPr>
                    <p:cNvPr id="42012" name="TextBox 6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875108" y="4917325"/>
                      <a:ext cx="786292" cy="4001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2000"/>
                        <a:t>u</a:t>
                      </a:r>
                      <a:r>
                        <a:rPr lang="en-US" altLang="en-US" sz="2000" baseline="-25000"/>
                        <a:t>3</a:t>
                      </a:r>
                      <a:r>
                        <a:rPr lang="en-US" altLang="en-US" sz="2000"/>
                        <a:t>(x)</a:t>
                      </a:r>
                    </a:p>
                  </p:txBody>
                </p:sp>
              </p:grpSp>
            </p:grpSp>
            <p:sp>
              <p:nvSpPr>
                <p:cNvPr id="48" name="Oval 47"/>
                <p:cNvSpPr/>
                <p:nvPr/>
              </p:nvSpPr>
              <p:spPr>
                <a:xfrm>
                  <a:off x="6816841" y="5791275"/>
                  <a:ext cx="533368" cy="533325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r>
                    <a:rPr lang="en-US" dirty="0"/>
                    <a:t>8</a:t>
                  </a:r>
                </a:p>
              </p:txBody>
            </p:sp>
          </p:grpSp>
          <p:cxnSp>
            <p:nvCxnSpPr>
              <p:cNvPr id="46" name="Straight Arrow Connector 45"/>
              <p:cNvCxnSpPr/>
              <p:nvPr/>
            </p:nvCxnSpPr>
            <p:spPr>
              <a:xfrm>
                <a:off x="7010504" y="4511928"/>
                <a:ext cx="49210" cy="127934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 Flow Coverage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smtClean="0"/>
              <a:t>All DU-Pairs</a:t>
            </a:r>
          </a:p>
          <a:p>
            <a:r>
              <a:rPr lang="en-US" altLang="en-US" smtClean="0"/>
              <a:t>Requires:</a:t>
            </a:r>
          </a:p>
          <a:p>
            <a:pPr lvl="1"/>
            <a:r>
              <a:rPr lang="en-US" altLang="en-US" smtClean="0"/>
              <a:t>d</a:t>
            </a:r>
            <a:r>
              <a:rPr lang="en-US" altLang="en-US" baseline="-25000" smtClean="0"/>
              <a:t>1</a:t>
            </a:r>
            <a:r>
              <a:rPr lang="en-US" altLang="en-US" smtClean="0"/>
              <a:t>(x) to u</a:t>
            </a:r>
            <a:r>
              <a:rPr lang="en-US" altLang="en-US" baseline="-25000" smtClean="0"/>
              <a:t>1</a:t>
            </a:r>
            <a:r>
              <a:rPr lang="en-US" altLang="en-US" smtClean="0"/>
              <a:t>(x)</a:t>
            </a:r>
          </a:p>
          <a:p>
            <a:pPr lvl="1"/>
            <a:r>
              <a:rPr lang="en-US" altLang="en-US" smtClean="0"/>
              <a:t>d</a:t>
            </a:r>
            <a:r>
              <a:rPr lang="en-US" altLang="en-US" baseline="-25000" smtClean="0"/>
              <a:t>1</a:t>
            </a:r>
            <a:r>
              <a:rPr lang="en-US" altLang="en-US" smtClean="0"/>
              <a:t>(x) to u</a:t>
            </a:r>
            <a:r>
              <a:rPr lang="en-US" altLang="en-US" baseline="-25000" smtClean="0"/>
              <a:t>2</a:t>
            </a:r>
            <a:r>
              <a:rPr lang="en-US" altLang="en-US" smtClean="0"/>
              <a:t>(x)</a:t>
            </a:r>
          </a:p>
          <a:p>
            <a:pPr lvl="1"/>
            <a:r>
              <a:rPr lang="en-US" altLang="en-US" smtClean="0"/>
              <a:t>d</a:t>
            </a:r>
            <a:r>
              <a:rPr lang="en-US" altLang="en-US" baseline="-25000" smtClean="0"/>
              <a:t>1</a:t>
            </a:r>
            <a:r>
              <a:rPr lang="en-US" altLang="en-US" smtClean="0"/>
              <a:t>(x) to u</a:t>
            </a:r>
            <a:r>
              <a:rPr lang="en-US" altLang="en-US" baseline="-25000" smtClean="0"/>
              <a:t>3</a:t>
            </a:r>
            <a:r>
              <a:rPr lang="en-US" altLang="en-US" smtClean="0"/>
              <a:t>(x)</a:t>
            </a:r>
          </a:p>
          <a:p>
            <a:r>
              <a:rPr lang="en-US" altLang="en-US" smtClean="0"/>
              <a:t>Example:</a:t>
            </a:r>
          </a:p>
          <a:p>
            <a:pPr lvl="1"/>
            <a:r>
              <a:rPr lang="en-US" altLang="en-US" smtClean="0">
                <a:solidFill>
                  <a:srgbClr val="FF0000"/>
                </a:solidFill>
              </a:rPr>
              <a:t>1,2,3,6,8</a:t>
            </a:r>
          </a:p>
          <a:p>
            <a:pPr lvl="1"/>
            <a:r>
              <a:rPr lang="en-US" altLang="en-US" smtClean="0">
                <a:solidFill>
                  <a:srgbClr val="FF0000"/>
                </a:solidFill>
              </a:rPr>
              <a:t>1,2,5,6,7,8</a:t>
            </a:r>
          </a:p>
          <a:p>
            <a:pPr lvl="1"/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4301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01066FC-0500-456D-87A5-F16CD7311DDF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000" smtClean="0"/>
          </a:p>
        </p:txBody>
      </p:sp>
      <p:grpSp>
        <p:nvGrpSpPr>
          <p:cNvPr id="43013" name="Group 5"/>
          <p:cNvGrpSpPr>
            <a:grpSpLocks/>
          </p:cNvGrpSpPr>
          <p:nvPr/>
        </p:nvGrpSpPr>
        <p:grpSpPr bwMode="auto">
          <a:xfrm>
            <a:off x="5186363" y="1387475"/>
            <a:ext cx="3576637" cy="4937125"/>
            <a:chOff x="5186576" y="1388165"/>
            <a:chExt cx="3576424" cy="4936435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7239091" y="5334138"/>
              <a:ext cx="284146" cy="38094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43015" name="Group 7"/>
            <p:cNvGrpSpPr>
              <a:grpSpLocks/>
            </p:cNvGrpSpPr>
            <p:nvPr/>
          </p:nvGrpSpPr>
          <p:grpSpPr bwMode="auto">
            <a:xfrm>
              <a:off x="5186576" y="1388165"/>
              <a:ext cx="3576424" cy="4936435"/>
              <a:chOff x="5186576" y="1388165"/>
              <a:chExt cx="3576424" cy="4936435"/>
            </a:xfrm>
          </p:grpSpPr>
          <p:grpSp>
            <p:nvGrpSpPr>
              <p:cNvPr id="43016" name="Group 8"/>
              <p:cNvGrpSpPr>
                <a:grpSpLocks/>
              </p:cNvGrpSpPr>
              <p:nvPr/>
            </p:nvGrpSpPr>
            <p:grpSpPr bwMode="auto">
              <a:xfrm>
                <a:off x="5186576" y="1388165"/>
                <a:ext cx="3576424" cy="4936435"/>
                <a:chOff x="5186576" y="1388165"/>
                <a:chExt cx="3576424" cy="4936435"/>
              </a:xfrm>
            </p:grpSpPr>
            <p:grpSp>
              <p:nvGrpSpPr>
                <p:cNvPr id="43018" name="Group 10"/>
                <p:cNvGrpSpPr>
                  <a:grpSpLocks/>
                </p:cNvGrpSpPr>
                <p:nvPr/>
              </p:nvGrpSpPr>
              <p:grpSpPr bwMode="auto">
                <a:xfrm>
                  <a:off x="5186576" y="1388165"/>
                  <a:ext cx="3576424" cy="3945835"/>
                  <a:chOff x="5186576" y="1332227"/>
                  <a:chExt cx="3576424" cy="3945835"/>
                </a:xfrm>
              </p:grpSpPr>
              <p:sp>
                <p:nvSpPr>
                  <p:cNvPr id="43020" name="Text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976708" y="3105090"/>
                    <a:ext cx="786292" cy="4001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n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3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000"/>
                      <a:t>u</a:t>
                    </a:r>
                    <a:r>
                      <a:rPr lang="en-US" altLang="en-US" sz="2000" baseline="-25000"/>
                      <a:t>2</a:t>
                    </a:r>
                    <a:r>
                      <a:rPr lang="en-US" altLang="en-US" sz="2000"/>
                      <a:t>(x)</a:t>
                    </a:r>
                  </a:p>
                </p:txBody>
              </p:sp>
              <p:grpSp>
                <p:nvGrpSpPr>
                  <p:cNvPr id="43021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5186576" y="1332227"/>
                    <a:ext cx="3474824" cy="3945835"/>
                    <a:chOff x="5186576" y="1371600"/>
                    <a:chExt cx="3474824" cy="3945835"/>
                  </a:xfrm>
                </p:grpSpPr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6705723" y="1371600"/>
                      <a:ext cx="533368" cy="53332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/>
                    <a:p>
                      <a:pPr algn="ctr" eaLnBrk="1" hangingPunct="1">
                        <a:defRPr/>
                      </a:pPr>
                      <a:r>
                        <a:rPr lang="en-US" dirty="0"/>
                        <a:t>1</a:t>
                      </a:r>
                    </a:p>
                  </p:txBody>
                </p: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5975516" y="3054115"/>
                      <a:ext cx="533368" cy="53332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/>
                    <a:p>
                      <a:pPr algn="ctr" eaLnBrk="1" hangingPunct="1">
                        <a:defRPr/>
                      </a:pPr>
                      <a:r>
                        <a:rPr lang="en-US" dirty="0"/>
                        <a:t>3</a:t>
                      </a:r>
                    </a:p>
                  </p:txBody>
                </p:sp>
                <p:sp>
                  <p:nvSpPr>
                    <p:cNvPr id="17" name="Oval 16"/>
                    <p:cNvSpPr/>
                    <p:nvPr/>
                  </p:nvSpPr>
                  <p:spPr>
                    <a:xfrm>
                      <a:off x="6716835" y="3923943"/>
                      <a:ext cx="533368" cy="53332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/>
                    <a:p>
                      <a:pPr algn="ctr" eaLnBrk="1" hangingPunct="1">
                        <a:defRPr/>
                      </a:pPr>
                      <a:r>
                        <a:rPr lang="en-US" dirty="0"/>
                        <a:t>6</a:t>
                      </a:r>
                    </a:p>
                  </p:txBody>
                </p:sp>
                <p:sp>
                  <p:nvSpPr>
                    <p:cNvPr id="18" name="Oval 17"/>
                    <p:cNvSpPr/>
                    <p:nvPr/>
                  </p:nvSpPr>
                  <p:spPr>
                    <a:xfrm>
                      <a:off x="7250203" y="4784248"/>
                      <a:ext cx="533368" cy="53332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/>
                    <a:p>
                      <a:pPr algn="ctr" eaLnBrk="1" hangingPunct="1">
                        <a:defRPr/>
                      </a:pPr>
                      <a:r>
                        <a:rPr lang="en-US" dirty="0"/>
                        <a:t>7</a:t>
                      </a:r>
                    </a:p>
                  </p:txBody>
                </p:sp>
                <p:sp>
                  <p:nvSpPr>
                    <p:cNvPr id="19" name="Oval 18"/>
                    <p:cNvSpPr/>
                    <p:nvPr/>
                  </p:nvSpPr>
                  <p:spPr>
                    <a:xfrm>
                      <a:off x="7367671" y="3054115"/>
                      <a:ext cx="533368" cy="53332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/>
                    <a:p>
                      <a:pPr algn="ctr" eaLnBrk="1" hangingPunct="1">
                        <a:defRPr/>
                      </a:pPr>
                      <a:r>
                        <a:rPr lang="en-US" dirty="0"/>
                        <a:t>5</a:t>
                      </a:r>
                    </a:p>
                  </p:txBody>
                </p:sp>
                <p:sp>
                  <p:nvSpPr>
                    <p:cNvPr id="20" name="Oval 19"/>
                    <p:cNvSpPr/>
                    <p:nvPr/>
                  </p:nvSpPr>
                  <p:spPr>
                    <a:xfrm>
                      <a:off x="6716835" y="2362061"/>
                      <a:ext cx="533368" cy="53332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/>
                    <a:p>
                      <a:pPr algn="ctr" eaLnBrk="1" hangingPunct="1">
                        <a:defRPr/>
                      </a:pPr>
                      <a:r>
                        <a:rPr lang="en-US" dirty="0"/>
                        <a:t>2</a:t>
                      </a:r>
                    </a:p>
                  </p:txBody>
                </p:sp>
                <p:cxnSp>
                  <p:nvCxnSpPr>
                    <p:cNvPr id="21" name="Straight Arrow Connector 20"/>
                    <p:cNvCxnSpPr>
                      <a:stCxn id="15" idx="4"/>
                      <a:endCxn id="20" idx="0"/>
                    </p:cNvCxnSpPr>
                    <p:nvPr/>
                  </p:nvCxnSpPr>
                  <p:spPr>
                    <a:xfrm>
                      <a:off x="6972407" y="1904925"/>
                      <a:ext cx="11112" cy="457136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Straight Arrow Connector 21"/>
                    <p:cNvCxnSpPr>
                      <a:stCxn id="20" idx="3"/>
                      <a:endCxn id="16" idx="0"/>
                    </p:cNvCxnSpPr>
                    <p:nvPr/>
                  </p:nvCxnSpPr>
                  <p:spPr>
                    <a:xfrm flipH="1">
                      <a:off x="6242200" y="2817611"/>
                      <a:ext cx="552417" cy="236504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Straight Arrow Connector 22"/>
                    <p:cNvCxnSpPr>
                      <a:stCxn id="20" idx="5"/>
                      <a:endCxn id="19" idx="0"/>
                    </p:cNvCxnSpPr>
                    <p:nvPr/>
                  </p:nvCxnSpPr>
                  <p:spPr>
                    <a:xfrm>
                      <a:off x="7170833" y="2817611"/>
                      <a:ext cx="463522" cy="236504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Arrow Connector 23"/>
                    <p:cNvCxnSpPr>
                      <a:stCxn id="16" idx="4"/>
                      <a:endCxn id="17" idx="1"/>
                    </p:cNvCxnSpPr>
                    <p:nvPr/>
                  </p:nvCxnSpPr>
                  <p:spPr>
                    <a:xfrm>
                      <a:off x="6242200" y="3587440"/>
                      <a:ext cx="552417" cy="41428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" name="Straight Arrow Connector 24"/>
                    <p:cNvCxnSpPr>
                      <a:endCxn id="17" idx="7"/>
                    </p:cNvCxnSpPr>
                    <p:nvPr/>
                  </p:nvCxnSpPr>
                  <p:spPr>
                    <a:xfrm flipH="1">
                      <a:off x="7170833" y="3587440"/>
                      <a:ext cx="449235" cy="41428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Straight Arrow Connector 25"/>
                    <p:cNvCxnSpPr>
                      <a:stCxn id="17" idx="4"/>
                    </p:cNvCxnSpPr>
                    <p:nvPr/>
                  </p:nvCxnSpPr>
                  <p:spPr>
                    <a:xfrm>
                      <a:off x="6983519" y="4457268"/>
                      <a:ext cx="380977" cy="292059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3034" name="TextBox 2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315200" y="1371600"/>
                      <a:ext cx="786292" cy="4001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2000"/>
                        <a:t>d</a:t>
                      </a:r>
                      <a:r>
                        <a:rPr lang="en-US" altLang="en-US" sz="2000" baseline="-25000"/>
                        <a:t>1</a:t>
                      </a:r>
                      <a:r>
                        <a:rPr lang="en-US" altLang="en-US" sz="2000"/>
                        <a:t>(x)</a:t>
                      </a:r>
                    </a:p>
                  </p:txBody>
                </p:sp>
                <p:sp>
                  <p:nvSpPr>
                    <p:cNvPr id="43035" name="TextBox 2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186576" y="3195055"/>
                      <a:ext cx="786292" cy="4001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2000"/>
                        <a:t>u</a:t>
                      </a:r>
                      <a:r>
                        <a:rPr lang="en-US" altLang="en-US" sz="2000" baseline="-25000"/>
                        <a:t>1</a:t>
                      </a:r>
                      <a:r>
                        <a:rPr lang="en-US" altLang="en-US" sz="2000"/>
                        <a:t>(x)</a:t>
                      </a:r>
                    </a:p>
                  </p:txBody>
                </p:sp>
                <p:sp>
                  <p:nvSpPr>
                    <p:cNvPr id="43036" name="TextBox 2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875108" y="4917325"/>
                      <a:ext cx="786292" cy="4001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2000"/>
                        <a:t>u</a:t>
                      </a:r>
                      <a:r>
                        <a:rPr lang="en-US" altLang="en-US" sz="2000" baseline="-25000"/>
                        <a:t>3</a:t>
                      </a:r>
                      <a:r>
                        <a:rPr lang="en-US" altLang="en-US" sz="2000"/>
                        <a:t>(x)</a:t>
                      </a:r>
                    </a:p>
                  </p:txBody>
                </p:sp>
              </p:grpSp>
            </p:grpSp>
            <p:sp>
              <p:nvSpPr>
                <p:cNvPr id="12" name="Oval 11"/>
                <p:cNvSpPr/>
                <p:nvPr/>
              </p:nvSpPr>
              <p:spPr>
                <a:xfrm>
                  <a:off x="6816841" y="5791275"/>
                  <a:ext cx="533368" cy="533325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r>
                    <a:rPr lang="en-US" dirty="0"/>
                    <a:t>8</a:t>
                  </a:r>
                </a:p>
              </p:txBody>
            </p:sp>
          </p:grpSp>
          <p:cxnSp>
            <p:nvCxnSpPr>
              <p:cNvPr id="10" name="Straight Arrow Connector 9"/>
              <p:cNvCxnSpPr/>
              <p:nvPr/>
            </p:nvCxnSpPr>
            <p:spPr>
              <a:xfrm>
                <a:off x="7010504" y="4511928"/>
                <a:ext cx="49210" cy="127934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 Flow Coverage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 smtClean="0"/>
              <a:t>All DU-Paths</a:t>
            </a:r>
          </a:p>
          <a:p>
            <a:r>
              <a:rPr lang="en-US" altLang="en-US" dirty="0" smtClean="0"/>
              <a:t>Requires:</a:t>
            </a:r>
          </a:p>
          <a:p>
            <a:pPr lvl="1"/>
            <a:r>
              <a:rPr lang="en-US" altLang="en-US" dirty="0" smtClean="0"/>
              <a:t>d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(x) to u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(x)</a:t>
            </a:r>
          </a:p>
          <a:p>
            <a:pPr lvl="1"/>
            <a:r>
              <a:rPr lang="en-US" altLang="en-US" dirty="0" smtClean="0"/>
              <a:t>d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(x) to u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(x)</a:t>
            </a:r>
          </a:p>
          <a:p>
            <a:pPr lvl="1"/>
            <a:r>
              <a:rPr lang="en-US" altLang="en-US" dirty="0" smtClean="0"/>
              <a:t>All paths from d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(x) to u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(x)</a:t>
            </a:r>
          </a:p>
          <a:p>
            <a:r>
              <a:rPr lang="en-US" altLang="en-US" dirty="0" smtClean="0"/>
              <a:t>Example:</a:t>
            </a:r>
          </a:p>
          <a:p>
            <a:pPr lvl="1"/>
            <a:r>
              <a:rPr lang="en-US" altLang="en-US" dirty="0" smtClean="0">
                <a:solidFill>
                  <a:srgbClr val="FF0000"/>
                </a:solidFill>
              </a:rPr>
              <a:t>1,2,3,6,8</a:t>
            </a:r>
            <a:endParaRPr lang="en-US" altLang="en-US" dirty="0" smtClean="0">
              <a:solidFill>
                <a:srgbClr val="FF0000"/>
              </a:solidFill>
            </a:endParaRPr>
          </a:p>
          <a:p>
            <a:pPr lvl="1"/>
            <a:r>
              <a:rPr lang="en-US" altLang="en-US" dirty="0" smtClean="0">
                <a:solidFill>
                  <a:srgbClr val="FF0000"/>
                </a:solidFill>
              </a:rPr>
              <a:t>1,2,5,6,7,8</a:t>
            </a:r>
          </a:p>
          <a:p>
            <a:endParaRPr lang="en-US" altLang="en-US" dirty="0" smtClean="0"/>
          </a:p>
          <a:p>
            <a:pPr lvl="1"/>
            <a:endParaRPr lang="en-US" altLang="en-US" dirty="0" smtClean="0"/>
          </a:p>
        </p:txBody>
      </p:sp>
      <p:sp>
        <p:nvSpPr>
          <p:cNvPr id="4403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544B18-6ABA-46BC-8056-EF350D10D769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000" smtClean="0"/>
          </a:p>
        </p:txBody>
      </p:sp>
      <p:grpSp>
        <p:nvGrpSpPr>
          <p:cNvPr id="44037" name="Group 5"/>
          <p:cNvGrpSpPr>
            <a:grpSpLocks/>
          </p:cNvGrpSpPr>
          <p:nvPr/>
        </p:nvGrpSpPr>
        <p:grpSpPr bwMode="auto">
          <a:xfrm>
            <a:off x="5186363" y="1387475"/>
            <a:ext cx="3576637" cy="4937125"/>
            <a:chOff x="5186576" y="1388165"/>
            <a:chExt cx="3576424" cy="4936435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7239091" y="5334138"/>
              <a:ext cx="284146" cy="38094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44039" name="Group 7"/>
            <p:cNvGrpSpPr>
              <a:grpSpLocks/>
            </p:cNvGrpSpPr>
            <p:nvPr/>
          </p:nvGrpSpPr>
          <p:grpSpPr bwMode="auto">
            <a:xfrm>
              <a:off x="5186576" y="1388165"/>
              <a:ext cx="3576424" cy="4936435"/>
              <a:chOff x="5186576" y="1388165"/>
              <a:chExt cx="3576424" cy="4936435"/>
            </a:xfrm>
          </p:grpSpPr>
          <p:grpSp>
            <p:nvGrpSpPr>
              <p:cNvPr id="44040" name="Group 8"/>
              <p:cNvGrpSpPr>
                <a:grpSpLocks/>
              </p:cNvGrpSpPr>
              <p:nvPr/>
            </p:nvGrpSpPr>
            <p:grpSpPr bwMode="auto">
              <a:xfrm>
                <a:off x="5186576" y="1388165"/>
                <a:ext cx="3576424" cy="4936435"/>
                <a:chOff x="5186576" y="1388165"/>
                <a:chExt cx="3576424" cy="4936435"/>
              </a:xfrm>
            </p:grpSpPr>
            <p:grpSp>
              <p:nvGrpSpPr>
                <p:cNvPr id="44042" name="Group 10"/>
                <p:cNvGrpSpPr>
                  <a:grpSpLocks/>
                </p:cNvGrpSpPr>
                <p:nvPr/>
              </p:nvGrpSpPr>
              <p:grpSpPr bwMode="auto">
                <a:xfrm>
                  <a:off x="5186576" y="1388165"/>
                  <a:ext cx="3576424" cy="3945835"/>
                  <a:chOff x="5186576" y="1332227"/>
                  <a:chExt cx="3576424" cy="3945835"/>
                </a:xfrm>
              </p:grpSpPr>
              <p:sp>
                <p:nvSpPr>
                  <p:cNvPr id="44044" name="Text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976708" y="3105090"/>
                    <a:ext cx="786292" cy="4001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n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3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000"/>
                      <a:t>u</a:t>
                    </a:r>
                    <a:r>
                      <a:rPr lang="en-US" altLang="en-US" sz="2000" baseline="-25000"/>
                      <a:t>2</a:t>
                    </a:r>
                    <a:r>
                      <a:rPr lang="en-US" altLang="en-US" sz="2000"/>
                      <a:t>(x)</a:t>
                    </a:r>
                  </a:p>
                </p:txBody>
              </p:sp>
              <p:grpSp>
                <p:nvGrpSpPr>
                  <p:cNvPr id="44045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5186576" y="1332227"/>
                    <a:ext cx="3474824" cy="3945835"/>
                    <a:chOff x="5186576" y="1371600"/>
                    <a:chExt cx="3474824" cy="3945835"/>
                  </a:xfrm>
                </p:grpSpPr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6705723" y="1371600"/>
                      <a:ext cx="533368" cy="53332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/>
                    <a:p>
                      <a:pPr algn="ctr" eaLnBrk="1" hangingPunct="1">
                        <a:defRPr/>
                      </a:pPr>
                      <a:r>
                        <a:rPr lang="en-US" dirty="0"/>
                        <a:t>1</a:t>
                      </a:r>
                    </a:p>
                  </p:txBody>
                </p: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5975516" y="3054115"/>
                      <a:ext cx="533368" cy="53332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/>
                    <a:p>
                      <a:pPr algn="ctr" eaLnBrk="1" hangingPunct="1">
                        <a:defRPr/>
                      </a:pPr>
                      <a:r>
                        <a:rPr lang="en-US" dirty="0"/>
                        <a:t>3</a:t>
                      </a:r>
                    </a:p>
                  </p:txBody>
                </p:sp>
                <p:sp>
                  <p:nvSpPr>
                    <p:cNvPr id="17" name="Oval 16"/>
                    <p:cNvSpPr/>
                    <p:nvPr/>
                  </p:nvSpPr>
                  <p:spPr>
                    <a:xfrm>
                      <a:off x="6716835" y="3923943"/>
                      <a:ext cx="533368" cy="53332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/>
                    <a:p>
                      <a:pPr algn="ctr" eaLnBrk="1" hangingPunct="1">
                        <a:defRPr/>
                      </a:pPr>
                      <a:r>
                        <a:rPr lang="en-US" dirty="0"/>
                        <a:t>6</a:t>
                      </a:r>
                    </a:p>
                  </p:txBody>
                </p:sp>
                <p:sp>
                  <p:nvSpPr>
                    <p:cNvPr id="18" name="Oval 17"/>
                    <p:cNvSpPr/>
                    <p:nvPr/>
                  </p:nvSpPr>
                  <p:spPr>
                    <a:xfrm>
                      <a:off x="7250203" y="4784248"/>
                      <a:ext cx="533368" cy="53332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/>
                    <a:p>
                      <a:pPr algn="ctr" eaLnBrk="1" hangingPunct="1">
                        <a:defRPr/>
                      </a:pPr>
                      <a:r>
                        <a:rPr lang="en-US" dirty="0"/>
                        <a:t>7</a:t>
                      </a:r>
                    </a:p>
                  </p:txBody>
                </p:sp>
                <p:sp>
                  <p:nvSpPr>
                    <p:cNvPr id="19" name="Oval 18"/>
                    <p:cNvSpPr/>
                    <p:nvPr/>
                  </p:nvSpPr>
                  <p:spPr>
                    <a:xfrm>
                      <a:off x="7367671" y="3054115"/>
                      <a:ext cx="533368" cy="53332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/>
                    <a:p>
                      <a:pPr algn="ctr" eaLnBrk="1" hangingPunct="1">
                        <a:defRPr/>
                      </a:pPr>
                      <a:r>
                        <a:rPr lang="en-US" dirty="0"/>
                        <a:t>5</a:t>
                      </a:r>
                    </a:p>
                  </p:txBody>
                </p:sp>
                <p:sp>
                  <p:nvSpPr>
                    <p:cNvPr id="20" name="Oval 19"/>
                    <p:cNvSpPr/>
                    <p:nvPr/>
                  </p:nvSpPr>
                  <p:spPr>
                    <a:xfrm>
                      <a:off x="6716835" y="2362061"/>
                      <a:ext cx="533368" cy="53332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/>
                    <a:p>
                      <a:pPr algn="ctr" eaLnBrk="1" hangingPunct="1">
                        <a:defRPr/>
                      </a:pPr>
                      <a:r>
                        <a:rPr lang="en-US" dirty="0"/>
                        <a:t>2</a:t>
                      </a:r>
                    </a:p>
                  </p:txBody>
                </p:sp>
                <p:cxnSp>
                  <p:nvCxnSpPr>
                    <p:cNvPr id="21" name="Straight Arrow Connector 20"/>
                    <p:cNvCxnSpPr>
                      <a:stCxn id="15" idx="4"/>
                      <a:endCxn id="20" idx="0"/>
                    </p:cNvCxnSpPr>
                    <p:nvPr/>
                  </p:nvCxnSpPr>
                  <p:spPr>
                    <a:xfrm>
                      <a:off x="6972407" y="1904925"/>
                      <a:ext cx="11112" cy="457136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Straight Arrow Connector 21"/>
                    <p:cNvCxnSpPr>
                      <a:stCxn id="20" idx="3"/>
                      <a:endCxn id="16" idx="0"/>
                    </p:cNvCxnSpPr>
                    <p:nvPr/>
                  </p:nvCxnSpPr>
                  <p:spPr>
                    <a:xfrm flipH="1">
                      <a:off x="6242200" y="2817611"/>
                      <a:ext cx="552417" cy="236504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Straight Arrow Connector 22"/>
                    <p:cNvCxnSpPr>
                      <a:stCxn id="20" idx="5"/>
                      <a:endCxn id="19" idx="0"/>
                    </p:cNvCxnSpPr>
                    <p:nvPr/>
                  </p:nvCxnSpPr>
                  <p:spPr>
                    <a:xfrm>
                      <a:off x="7170833" y="2817611"/>
                      <a:ext cx="463522" cy="236504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Arrow Connector 23"/>
                    <p:cNvCxnSpPr>
                      <a:stCxn id="16" idx="4"/>
                      <a:endCxn id="17" idx="1"/>
                    </p:cNvCxnSpPr>
                    <p:nvPr/>
                  </p:nvCxnSpPr>
                  <p:spPr>
                    <a:xfrm>
                      <a:off x="6242200" y="3587440"/>
                      <a:ext cx="552417" cy="41428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" name="Straight Arrow Connector 24"/>
                    <p:cNvCxnSpPr>
                      <a:endCxn id="17" idx="7"/>
                    </p:cNvCxnSpPr>
                    <p:nvPr/>
                  </p:nvCxnSpPr>
                  <p:spPr>
                    <a:xfrm flipH="1">
                      <a:off x="7170833" y="3587440"/>
                      <a:ext cx="449235" cy="41428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Straight Arrow Connector 25"/>
                    <p:cNvCxnSpPr>
                      <a:stCxn id="17" idx="4"/>
                    </p:cNvCxnSpPr>
                    <p:nvPr/>
                  </p:nvCxnSpPr>
                  <p:spPr>
                    <a:xfrm>
                      <a:off x="6983519" y="4457268"/>
                      <a:ext cx="380977" cy="292059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4058" name="TextBox 2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315200" y="1371600"/>
                      <a:ext cx="786292" cy="4001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2000"/>
                        <a:t>d</a:t>
                      </a:r>
                      <a:r>
                        <a:rPr lang="en-US" altLang="en-US" sz="2000" baseline="-25000"/>
                        <a:t>1</a:t>
                      </a:r>
                      <a:r>
                        <a:rPr lang="en-US" altLang="en-US" sz="2000"/>
                        <a:t>(x)</a:t>
                      </a:r>
                    </a:p>
                  </p:txBody>
                </p:sp>
                <p:sp>
                  <p:nvSpPr>
                    <p:cNvPr id="44059" name="TextBox 2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186576" y="3195055"/>
                      <a:ext cx="786292" cy="4001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2000"/>
                        <a:t>u</a:t>
                      </a:r>
                      <a:r>
                        <a:rPr lang="en-US" altLang="en-US" sz="2000" baseline="-25000"/>
                        <a:t>1</a:t>
                      </a:r>
                      <a:r>
                        <a:rPr lang="en-US" altLang="en-US" sz="2000"/>
                        <a:t>(x)</a:t>
                      </a:r>
                    </a:p>
                  </p:txBody>
                </p:sp>
                <p:sp>
                  <p:nvSpPr>
                    <p:cNvPr id="44060" name="TextBox 2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875108" y="4917325"/>
                      <a:ext cx="786292" cy="4001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2000"/>
                        <a:t>u</a:t>
                      </a:r>
                      <a:r>
                        <a:rPr lang="en-US" altLang="en-US" sz="2000" baseline="-25000"/>
                        <a:t>3</a:t>
                      </a:r>
                      <a:r>
                        <a:rPr lang="en-US" altLang="en-US" sz="2000"/>
                        <a:t>(x)</a:t>
                      </a:r>
                    </a:p>
                  </p:txBody>
                </p:sp>
              </p:grpSp>
            </p:grpSp>
            <p:sp>
              <p:nvSpPr>
                <p:cNvPr id="12" name="Oval 11"/>
                <p:cNvSpPr/>
                <p:nvPr/>
              </p:nvSpPr>
              <p:spPr>
                <a:xfrm>
                  <a:off x="6816841" y="5791275"/>
                  <a:ext cx="533368" cy="533325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r>
                    <a:rPr lang="en-US" dirty="0"/>
                    <a:t>8</a:t>
                  </a:r>
                </a:p>
              </p:txBody>
            </p:sp>
          </p:grpSp>
          <p:cxnSp>
            <p:nvCxnSpPr>
              <p:cNvPr id="10" name="Straight Arrow Connector 9"/>
              <p:cNvCxnSpPr/>
              <p:nvPr/>
            </p:nvCxnSpPr>
            <p:spPr>
              <a:xfrm>
                <a:off x="7010504" y="4511928"/>
                <a:ext cx="49210" cy="127934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AC36A69-14CC-45B0-AFC3-2EB305005FC5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000" smtClean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Testing Strategies- Hybrid Testing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is Hybrid/Gray-Box testing?</a:t>
            </a:r>
          </a:p>
          <a:p>
            <a:pPr lvl="1" eaLnBrk="1" hangingPunct="1"/>
            <a:r>
              <a:rPr lang="en-US" altLang="en-US" sz="2400" smtClean="0"/>
              <a:t>Combine behavioral/structural strategies</a:t>
            </a:r>
          </a:p>
          <a:p>
            <a:pPr lvl="1" eaLnBrk="1" hangingPunct="1"/>
            <a:endParaRPr lang="en-US" altLang="en-US" sz="2400" smtClean="0"/>
          </a:p>
          <a:p>
            <a:pPr lvl="1" eaLnBrk="1" hangingPunct="1"/>
            <a:r>
              <a:rPr lang="en-US" altLang="en-US" sz="2400" smtClean="0"/>
              <a:t>Example: derive tests from both specifications and code coverage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C1D79BF-1B72-46DC-89F9-7835D9B617F2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000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Major Software Failures - cont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Student Loan, 2003, </a:t>
            </a:r>
            <a:r>
              <a:rPr lang="en-US" altLang="en-US" sz="2200" smtClean="0"/>
              <a:t>(softwareqatest.com)</a:t>
            </a:r>
            <a:endParaRPr lang="en-US" altLang="en-US" smtClean="0"/>
          </a:p>
          <a:p>
            <a:pPr lvl="1" eaLnBrk="1" hangingPunct="1"/>
            <a:r>
              <a:rPr lang="en-US" altLang="en-US" sz="2400" smtClean="0"/>
              <a:t>“In April 2003, it was announced that the largest student loan company in the U.S. made a </a:t>
            </a:r>
            <a:r>
              <a:rPr lang="en-US" altLang="en-US" sz="2400" i="1" u="sng" smtClean="0">
                <a:solidFill>
                  <a:schemeClr val="accent2"/>
                </a:solidFill>
              </a:rPr>
              <a:t>software error</a:t>
            </a:r>
            <a:r>
              <a:rPr lang="en-US" altLang="en-US" sz="2400" smtClean="0"/>
              <a:t> in calculating the monthly payments on 800,000 loans. </a:t>
            </a:r>
          </a:p>
          <a:p>
            <a:pPr lvl="1" eaLnBrk="1" hangingPunct="1"/>
            <a:r>
              <a:rPr lang="en-US" altLang="en-US" sz="2400" smtClean="0"/>
              <a:t>Although borrowers were to be notified of an increase in their required payments, the company will still reportedly lose $8 million in interest. </a:t>
            </a:r>
          </a:p>
          <a:p>
            <a:pPr lvl="1" eaLnBrk="1" hangingPunct="1"/>
            <a:r>
              <a:rPr lang="en-US" altLang="en-US" sz="2400" smtClean="0"/>
              <a:t>The error was uncovered when borrowers began reporting inconsistencies in their bills.”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2A4BE5-2C5B-4323-B6EB-97673242B04F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1000" smtClean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Testing Strategies - Comparison 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altLang="en-US" smtClean="0"/>
              <a:t>Unit and low-level components are often tested by the structural strategies 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smtClean="0"/>
              <a:t>Big components and system testing is dominated by behavioral strategies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smtClean="0"/>
              <a:t>Hybrid strategies are useful at all levels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smtClean="0"/>
              <a:t>No strategy is clearly superior - depending on 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en-US" sz="2400" smtClean="0"/>
              <a:t>the nature of the software tested, 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en-US" sz="2400" smtClean="0"/>
              <a:t>the nature of the bugs in the software, and 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en-US" sz="2400" smtClean="0"/>
              <a:t>the state of our knowledge</a:t>
            </a:r>
            <a:endParaRPr lang="en-US" altLang="en-US" sz="22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6594567-D5A4-494E-93CF-46DBCA9898E9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1000" smtClean="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Software Defects and Errors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600" smtClean="0"/>
              <a:t>To Be Discussed</a:t>
            </a:r>
          </a:p>
          <a:p>
            <a:pPr lvl="1" eaLnBrk="1" hangingPunct="1"/>
            <a:r>
              <a:rPr lang="en-US" altLang="en-US" sz="2500" smtClean="0"/>
              <a:t>Why does software have bugs?</a:t>
            </a:r>
          </a:p>
          <a:p>
            <a:pPr lvl="1" eaLnBrk="1" hangingPunct="1"/>
            <a:r>
              <a:rPr lang="en-US" altLang="en-US" sz="2500" smtClean="0"/>
              <a:t>Why are defects hard to find?</a:t>
            </a:r>
          </a:p>
          <a:p>
            <a:pPr lvl="1" eaLnBrk="1" hangingPunct="1"/>
            <a:r>
              <a:rPr lang="en-US" altLang="en-US" sz="2500" smtClean="0"/>
              <a:t>Common software errors</a:t>
            </a:r>
          </a:p>
          <a:p>
            <a:pPr lvl="1" eaLnBrk="1" hangingPunct="1"/>
            <a:r>
              <a:rPr lang="en-US" altLang="en-US" sz="2500" smtClean="0"/>
              <a:t>Defects and development process</a:t>
            </a:r>
          </a:p>
          <a:p>
            <a:pPr lvl="1" eaLnBrk="1" hangingPunct="1"/>
            <a:r>
              <a:rPr lang="en-US" altLang="en-US" sz="2500" smtClean="0"/>
              <a:t>Quality assurance and testing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709806F-B6BD-4638-AFDD-819308B58FC0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en-US" sz="1000" smtClean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Software Defects and Errors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305800" cy="5105400"/>
          </a:xfrm>
        </p:spPr>
        <p:txBody>
          <a:bodyPr/>
          <a:lstStyle/>
          <a:p>
            <a:pPr eaLnBrk="1" hangingPunct="1"/>
            <a:r>
              <a:rPr lang="en-US" altLang="en-US" smtClean="0"/>
              <a:t>Variety of terminology</a:t>
            </a:r>
          </a:p>
          <a:p>
            <a:pPr lvl="1" eaLnBrk="1" hangingPunct="1"/>
            <a:r>
              <a:rPr lang="en-US" altLang="en-US" sz="2400" smtClean="0"/>
              <a:t>Bug, Error, Defect, Fault, Flaw</a:t>
            </a:r>
          </a:p>
          <a:p>
            <a:pPr lvl="1" eaLnBrk="1" hangingPunct="1"/>
            <a:r>
              <a:rPr lang="en-US" altLang="en-US" sz="2400" smtClean="0"/>
              <a:t>‘Fault’ implies someone is to blame</a:t>
            </a:r>
          </a:p>
          <a:p>
            <a:pPr eaLnBrk="1" hangingPunct="1"/>
            <a:r>
              <a:rPr lang="en-US" altLang="en-US" smtClean="0"/>
              <a:t>Defect- </a:t>
            </a:r>
            <a:r>
              <a:rPr lang="en-US" altLang="en-US" sz="2400" smtClean="0"/>
              <a:t>variance from a desired product attribute.</a:t>
            </a:r>
            <a:r>
              <a:rPr lang="en-US" altLang="en-US" smtClean="0"/>
              <a:t> </a:t>
            </a:r>
          </a:p>
          <a:p>
            <a:pPr lvl="1" eaLnBrk="1" hangingPunct="1"/>
            <a:r>
              <a:rPr lang="en-US" altLang="en-US" sz="2400" smtClean="0"/>
              <a:t>Defect from product specification (wrong)</a:t>
            </a:r>
          </a:p>
          <a:p>
            <a:pPr lvl="2" eaLnBrk="1" hangingPunct="1"/>
            <a:r>
              <a:rPr lang="en-US" altLang="en-US" sz="2100" smtClean="0">
                <a:solidFill>
                  <a:srgbClr val="0033CC"/>
                </a:solidFill>
              </a:rPr>
              <a:t>Example:</a:t>
            </a:r>
            <a:r>
              <a:rPr lang="en-US" altLang="en-US" sz="2100" smtClean="0"/>
              <a:t> </a:t>
            </a:r>
            <a:r>
              <a:rPr lang="en-US" altLang="en-US" sz="2100" smtClean="0">
                <a:solidFill>
                  <a:srgbClr val="000099"/>
                </a:solidFill>
              </a:rPr>
              <a:t>the spec may say that </a:t>
            </a:r>
            <a:r>
              <a:rPr lang="en-US" altLang="en-US" sz="2100" i="1" smtClean="0">
                <a:solidFill>
                  <a:srgbClr val="000099"/>
                </a:solidFill>
              </a:rPr>
              <a:t>a</a:t>
            </a:r>
            <a:r>
              <a:rPr lang="en-US" altLang="en-US" sz="2100" smtClean="0">
                <a:solidFill>
                  <a:srgbClr val="000099"/>
                </a:solidFill>
              </a:rPr>
              <a:t> is to be added to </a:t>
            </a:r>
            <a:r>
              <a:rPr lang="en-US" altLang="en-US" sz="2100" i="1" smtClean="0">
                <a:solidFill>
                  <a:srgbClr val="000099"/>
                </a:solidFill>
              </a:rPr>
              <a:t>b</a:t>
            </a:r>
            <a:r>
              <a:rPr lang="en-US" altLang="en-US" sz="2100" smtClean="0">
                <a:solidFill>
                  <a:srgbClr val="000099"/>
                </a:solidFill>
              </a:rPr>
              <a:t> to produce </a:t>
            </a:r>
            <a:r>
              <a:rPr lang="en-US" altLang="en-US" sz="2100" i="1" smtClean="0">
                <a:solidFill>
                  <a:srgbClr val="000099"/>
                </a:solidFill>
              </a:rPr>
              <a:t>c</a:t>
            </a:r>
            <a:r>
              <a:rPr lang="en-US" altLang="en-US" sz="2100" smtClean="0">
                <a:solidFill>
                  <a:srgbClr val="000099"/>
                </a:solidFill>
              </a:rPr>
              <a:t>. If the product does not do so, it is considered to be defective.</a:t>
            </a:r>
          </a:p>
          <a:p>
            <a:pPr lvl="1" eaLnBrk="1" hangingPunct="1"/>
            <a:r>
              <a:rPr lang="en-US" altLang="en-US" sz="2400" smtClean="0"/>
              <a:t>Variance from customer expectation (missing or extra) </a:t>
            </a:r>
          </a:p>
          <a:p>
            <a:pPr lvl="2" eaLnBrk="1" hangingPunct="1"/>
            <a:r>
              <a:rPr lang="en-US" altLang="en-US" sz="2100" smtClean="0"/>
              <a:t>User wanted, not in the product, not specified to be included in the product.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99EC186-4E70-4BCC-868F-24094F325218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en-US" sz="1000" smtClean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Why Does Software Have Defects?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3058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Miscommunication or No Communication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smtClean="0"/>
              <a:t>As to specifics of what an application should or shouldn't do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Programming Errors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smtClean="0"/>
              <a:t>Programmers, like anyone else, can make mistakes.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Changing Requirements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smtClean="0"/>
              <a:t>Whether documented or undocumented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Time Pressures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smtClean="0"/>
              <a:t>Scheduling of software projects is difficult at best, often requiring a lot of </a:t>
            </a:r>
            <a:r>
              <a:rPr lang="en-US" altLang="en-US" sz="2200" i="1" smtClean="0"/>
              <a:t>guesswork</a:t>
            </a:r>
            <a:r>
              <a:rPr lang="en-US" altLang="en-US" sz="220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Egos - people prefer to say things like: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'no problem‘, 'piece of cake‘,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'I can whip that out in a few hours‘,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'it should be easy to update that old code' </a:t>
            </a:r>
            <a:endParaRPr lang="en-US" altLang="en-US" sz="22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6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6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69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69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27B605-9945-4B96-B063-111B3D3094C5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en-US" sz="1000" smtClean="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Why Does Software Have Defects?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229600" cy="49879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 smtClean="0"/>
              <a:t>Poorly documented code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dirty="0" smtClean="0"/>
              <a:t>It is tough to maintain and modify code that is badly written or poorly documented;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 smtClean="0"/>
              <a:t>Software development tools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dirty="0" smtClean="0"/>
              <a:t>visual tools, class libraries, compilers, scripting tools, etc. often introduce their own bugs or are poorly documented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 smtClean="0"/>
              <a:t>Poor development process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dirty="0" smtClean="0"/>
              <a:t>Even for mature software, bugs are caused by complexity and limited ability of humans to handle complexity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CD4D211-E55D-44ED-8AC9-EBA3338806DA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en-US" sz="1000" smtClean="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Why Are Defects Hard to Find?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001000" cy="4724400"/>
          </a:xfrm>
        </p:spPr>
        <p:txBody>
          <a:bodyPr/>
          <a:lstStyle/>
          <a:p>
            <a:pPr eaLnBrk="1" hangingPunct="1"/>
            <a:r>
              <a:rPr lang="en-US" altLang="en-US" smtClean="0"/>
              <a:t>Some reasons defects go undetected</a:t>
            </a:r>
          </a:p>
          <a:p>
            <a:pPr lvl="1" eaLnBrk="1" hangingPunct="1"/>
            <a:r>
              <a:rPr lang="en-US" altLang="en-US" sz="2400" i="1" smtClean="0">
                <a:solidFill>
                  <a:schemeClr val="hlink"/>
                </a:solidFill>
              </a:rPr>
              <a:t>Not looking</a:t>
            </a:r>
          </a:p>
          <a:p>
            <a:pPr lvl="2" eaLnBrk="1" hangingPunct="1"/>
            <a:r>
              <a:rPr lang="en-US" altLang="en-US" sz="2400" smtClean="0"/>
              <a:t>Tests often are not performed because a particular test condition was unknown; </a:t>
            </a:r>
          </a:p>
          <a:p>
            <a:pPr lvl="2" eaLnBrk="1" hangingPunct="1"/>
            <a:r>
              <a:rPr lang="en-US" altLang="en-US" sz="2400" smtClean="0"/>
              <a:t>Some parts go untested because developers assume changes do not affect them</a:t>
            </a:r>
          </a:p>
          <a:p>
            <a:pPr lvl="1" eaLnBrk="1" hangingPunct="1"/>
            <a:r>
              <a:rPr lang="en-US" altLang="en-US" sz="2400" i="1" smtClean="0">
                <a:solidFill>
                  <a:schemeClr val="hlink"/>
                </a:solidFill>
              </a:rPr>
              <a:t>Looking, but not seeing </a:t>
            </a:r>
          </a:p>
          <a:p>
            <a:pPr lvl="2" eaLnBrk="1" hangingPunct="1"/>
            <a:r>
              <a:rPr lang="en-US" altLang="en-US" sz="2400" smtClean="0"/>
              <a:t>developers become so familiar with their system that they overlook details </a:t>
            </a:r>
          </a:p>
          <a:p>
            <a:pPr lvl="2" eaLnBrk="1" hangingPunct="1"/>
            <a:r>
              <a:rPr lang="en-US" altLang="en-US" sz="2400" smtClean="0"/>
              <a:t>This is why used to provide independent v&amp;v is a fresh viewpoint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ADBE61E-771E-4232-B5B3-D6A756159B47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en-US" sz="1000" smtClean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Why Are Defects Hard to Find? - cont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10000"/>
              </a:spcBef>
            </a:pPr>
            <a:r>
              <a:rPr lang="en-US" altLang="en-US" smtClean="0"/>
              <a:t>Defects arise from various circumstances 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en-US" sz="2400" smtClean="0"/>
              <a:t>Development team improperly interprets requirements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en-US" sz="2400" smtClean="0"/>
              <a:t>Users specify the wrong requirements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en-US" sz="2400" smtClean="0"/>
              <a:t>The requirements are incorrectly recorded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en-US" sz="2400" smtClean="0"/>
              <a:t>The design specifications are incorrect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en-US" sz="2400" smtClean="0"/>
              <a:t>There are errors in program coding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en-US" sz="2400" smtClean="0"/>
              <a:t>There are data entry errors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en-US" sz="2400" smtClean="0"/>
              <a:t>There are testing errors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en-US" sz="2400" smtClean="0"/>
              <a:t>There are mistakes in error correction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en-US" sz="2400" smtClean="0"/>
              <a:t>The corrected condition causes another defect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693F38C-EE70-4FE6-BD50-1967C67243A7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en-US" sz="1000" smtClean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500" smtClean="0"/>
              <a:t>Categories of Common Software Errors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7924800" cy="5029200"/>
          </a:xfrm>
        </p:spPr>
        <p:txBody>
          <a:bodyPr/>
          <a:lstStyle/>
          <a:p>
            <a:pPr eaLnBrk="1" hangingPunct="1"/>
            <a:r>
              <a:rPr lang="en-US" altLang="en-US" smtClean="0"/>
              <a:t>User Interface Errors</a:t>
            </a:r>
          </a:p>
          <a:p>
            <a:pPr lvl="1" eaLnBrk="1" hangingPunct="1"/>
            <a:r>
              <a:rPr lang="en-US" altLang="en-US" sz="2400" smtClean="0"/>
              <a:t>Functionality problem </a:t>
            </a:r>
          </a:p>
          <a:p>
            <a:pPr lvl="2" eaLnBrk="1" hangingPunct="1"/>
            <a:r>
              <a:rPr lang="en-US" altLang="en-US" sz="2200" smtClean="0"/>
              <a:t>Something that a user expects the program to do is hard, awkward, confusing, or impossible</a:t>
            </a:r>
          </a:p>
          <a:p>
            <a:pPr lvl="1" eaLnBrk="1" hangingPunct="1"/>
            <a:r>
              <a:rPr lang="en-US" altLang="en-US" sz="2400" smtClean="0"/>
              <a:t>Communication </a:t>
            </a:r>
          </a:p>
          <a:p>
            <a:pPr lvl="2" eaLnBrk="1" hangingPunct="1"/>
            <a:r>
              <a:rPr lang="en-US" altLang="en-US" sz="2200" smtClean="0"/>
              <a:t>how do you find out how to use the program? </a:t>
            </a:r>
          </a:p>
          <a:p>
            <a:pPr lvl="2" eaLnBrk="1" hangingPunct="1"/>
            <a:r>
              <a:rPr lang="en-US" altLang="en-US" sz="2200" smtClean="0"/>
              <a:t>What info is readily available onscreen? Is there enough? </a:t>
            </a:r>
          </a:p>
          <a:p>
            <a:pPr lvl="2" eaLnBrk="1" hangingPunct="1"/>
            <a:r>
              <a:rPr lang="en-US" altLang="en-US" sz="2200" smtClean="0"/>
              <a:t>What are you told when you make a mistake? Is there enough information to be able to correct it?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7565C3-E624-45F6-9F84-1BDD3B4DFC57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en-US" sz="1000" smtClean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500" smtClean="0"/>
              <a:t>Categories of Software Errors - cont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User Interface Errors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Performance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200" smtClean="0"/>
              <a:t>Anything that makes the user feel that the program is working slowly is a 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Output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200" smtClean="0"/>
              <a:t>Are you getting what you want? Do the printouts make sense?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200" smtClean="0"/>
              <a:t>Will the program save data in a format that another program can read,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05637D-1945-4E8D-A1DD-AE11D8D32F29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en-US" sz="1000" smtClean="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500" smtClean="0"/>
              <a:t>Categories of Software Errors - cont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4582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Error Handling Errors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Failure to anticipate the possibility of errors and protect against them,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Failure to notice error conditions,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Failure to handle a detected error in a reasonable way.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100" smtClean="0"/>
              <a:t>Many programs correctly detect errors but then branch into untested error recovery routines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Boundary-Related Errors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If a program’s use and functionality can be described as running in ranges of values, the program may crash outside the boundaries.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Control Flow Errors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When the program does the wrong thing next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2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2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376A6C-086C-4700-9352-6C9CA4CBC0F0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000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Major Software Failures - cont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0010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Pentium Floating-Point Bug, 1994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smtClean="0"/>
              <a:t>Intel released the first Pentium series with a very fast floating-point unit, claiming to adhere to IEEE standard.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smtClean="0">
                <a:solidFill>
                  <a:srgbClr val="000099"/>
                </a:solidFill>
              </a:rPr>
              <a:t>Dr. Thomas Nicely, Lynchburg College in Virginia, discovered there was</a:t>
            </a:r>
            <a:r>
              <a:rPr lang="en-US" altLang="en-US" sz="2200" smtClean="0"/>
              <a:t> </a:t>
            </a:r>
            <a:r>
              <a:rPr lang="en-US" altLang="en-US" sz="2200" i="1" smtClean="0">
                <a:solidFill>
                  <a:schemeClr val="accent2"/>
                </a:solidFill>
              </a:rPr>
              <a:t>a small set of numbers for which the product of two numbers was computed differently on Pentium and 486</a:t>
            </a:r>
            <a:r>
              <a:rPr lang="en-US" altLang="en-US" sz="2200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smtClean="0">
                <a:solidFill>
                  <a:srgbClr val="0033CC"/>
                </a:solidFill>
              </a:rPr>
              <a:t>E.g. 4,195,835 - (4,195,835/3,135,727) *3,135,727 = 0 on a 486 processor, but =256 on a Pentium processor.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smtClean="0"/>
              <a:t>The bug was caused by an error in a table that was used to speed up the floating-point multiplication algorithm.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smtClean="0"/>
              <a:t>Intel claimed that under normal use a typical consumer would only notice the problem </a:t>
            </a:r>
            <a:r>
              <a:rPr lang="en-US" altLang="en-US" sz="2200" i="1" smtClean="0"/>
              <a:t>once every 27,000 years</a:t>
            </a:r>
            <a:r>
              <a:rPr lang="en-US" altLang="en-US" sz="2200" smtClean="0"/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smtClean="0">
                <a:solidFill>
                  <a:schemeClr val="hlink"/>
                </a:solidFill>
              </a:rPr>
              <a:t>Ultimately, Intel had to cave in to public demand and replaced all defective chips at a cost of about $475M.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1BE130-B76F-4E14-A3A3-C4E3668156C7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en-US" sz="1000" smtClean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500" smtClean="0"/>
              <a:t>Categories of Software Errors - cont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Initial and Later States</a:t>
            </a:r>
          </a:p>
          <a:p>
            <a:pPr lvl="1" eaLnBrk="1" hangingPunct="1"/>
            <a:r>
              <a:rPr lang="en-US" altLang="en-US" sz="2400" smtClean="0"/>
              <a:t>E.g. failure to initialize a loop control variable, or clear a flag</a:t>
            </a:r>
          </a:p>
          <a:p>
            <a:pPr eaLnBrk="1" hangingPunct="1"/>
            <a:r>
              <a:rPr lang="en-US" altLang="en-US" smtClean="0"/>
              <a:t>Errors in Handling or Interpreting Data</a:t>
            </a:r>
          </a:p>
          <a:p>
            <a:pPr lvl="1" eaLnBrk="1" hangingPunct="1"/>
            <a:r>
              <a:rPr lang="en-US" altLang="en-US" sz="2400" smtClean="0"/>
              <a:t>E.g. data might be corrupted or misinterpreted when from module to module. </a:t>
            </a:r>
          </a:p>
          <a:p>
            <a:pPr eaLnBrk="1" hangingPunct="1"/>
            <a:r>
              <a:rPr lang="en-US" altLang="en-US" smtClean="0"/>
              <a:t>Calculation Errors</a:t>
            </a:r>
          </a:p>
          <a:p>
            <a:pPr lvl="1" eaLnBrk="1" hangingPunct="1"/>
            <a:r>
              <a:rPr lang="en-US" altLang="en-US" sz="2400" smtClean="0"/>
              <a:t>Misinterpret complicated formulas, lose precision due to rounding and truncation errors</a:t>
            </a:r>
          </a:p>
          <a:p>
            <a:pPr lvl="1" eaLnBrk="1" hangingPunct="1"/>
            <a:r>
              <a:rPr lang="en-US" altLang="en-US" sz="2400" smtClean="0"/>
              <a:t>Computational errors due to incorrect algorithms</a:t>
            </a:r>
          </a:p>
          <a:p>
            <a:pPr eaLnBrk="1" hangingPunct="1"/>
            <a:endParaRPr lang="en-US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2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2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761232-58FF-453A-9DAF-5C5AA51FA2FE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altLang="en-US" sz="1000" smtClean="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500" smtClean="0"/>
              <a:t>Categories of Software Errors - cont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153400" cy="4987925"/>
          </a:xfrm>
        </p:spPr>
        <p:txBody>
          <a:bodyPr/>
          <a:lstStyle/>
          <a:p>
            <a:pPr eaLnBrk="1" hangingPunct="1"/>
            <a:r>
              <a:rPr lang="en-US" altLang="en-US" smtClean="0"/>
              <a:t>Race Conditions Between Events</a:t>
            </a:r>
          </a:p>
          <a:p>
            <a:pPr lvl="1" eaLnBrk="1" hangingPunct="1"/>
            <a:r>
              <a:rPr lang="en-US" altLang="en-US" sz="2400" smtClean="0"/>
              <a:t>Happens when a certain action is dependent upon the timing of another action</a:t>
            </a:r>
          </a:p>
          <a:p>
            <a:pPr lvl="1" eaLnBrk="1" hangingPunct="1"/>
            <a:r>
              <a:rPr lang="en-US" altLang="en-US" sz="2400" smtClean="0"/>
              <a:t>E.g. Programmer did not realize that B could win the race, but B will come first only under special conditions</a:t>
            </a:r>
          </a:p>
          <a:p>
            <a:pPr lvl="1" eaLnBrk="1" hangingPunct="1"/>
            <a:r>
              <a:rPr lang="en-US" altLang="en-US" sz="2400" smtClean="0"/>
              <a:t>Hard to replicate. </a:t>
            </a:r>
          </a:p>
          <a:p>
            <a:pPr lvl="1" eaLnBrk="1" hangingPunct="1"/>
            <a:r>
              <a:rPr lang="en-US" altLang="en-US" sz="2400" smtClean="0"/>
              <a:t>Lead to many reports of ‘irreproducible’ bugs.</a:t>
            </a:r>
          </a:p>
          <a:p>
            <a:pPr eaLnBrk="1" hangingPunct="1"/>
            <a:r>
              <a:rPr lang="en-US" altLang="en-US" smtClean="0"/>
              <a:t>Hardware</a:t>
            </a:r>
          </a:p>
          <a:p>
            <a:pPr lvl="1" eaLnBrk="1" hangingPunct="1"/>
            <a:r>
              <a:rPr lang="en-US" altLang="en-US" sz="2400" smtClean="0"/>
              <a:t>Send bad data to device, try to use devices that are busy or aren’t there, …</a:t>
            </a:r>
          </a:p>
          <a:p>
            <a:pPr eaLnBrk="1" hangingPunct="1"/>
            <a:endParaRPr lang="en-US" altLang="en-US" sz="26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1284730-8A03-4236-878C-54EA9547E1C9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US" altLang="en-US" sz="1000" smtClean="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500" smtClean="0"/>
              <a:t>Categories of Software Errors - cont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Load conditions – misbehave when overloaded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Program may fail under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100" smtClean="0"/>
              <a:t>a high volume (much work over a long period) or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100" smtClean="0"/>
              <a:t>a high stress (maximum load at one time)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runs out of memory and other resources, tries to share memory or CPU time with other programs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Issues are whether the program can meet its stated limits and how horribly it dies when the limits are exceeded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Source and Version Control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Old programs reappear if the programmer links an old version of one subroutine with the latest version of the rest of the program</a:t>
            </a:r>
            <a:endParaRPr lang="en-US" altLang="en-US" sz="22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3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E29C497-6D36-4D3E-8A92-D0E2A8A18765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US" altLang="en-US" sz="1000" smtClean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Defects vs. Development Process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0033CC"/>
                </a:solidFill>
              </a:rPr>
              <a:t>Joke?</a:t>
            </a:r>
          </a:p>
          <a:p>
            <a:pPr lvl="1" eaLnBrk="1" hangingPunct="1"/>
            <a:r>
              <a:rPr lang="en-US" altLang="en-US" sz="2400" smtClean="0">
                <a:solidFill>
                  <a:srgbClr val="000099"/>
                </a:solidFill>
              </a:rPr>
              <a:t>“If the automobile industry had developed like the software industry, we would all be driving $25 cars that get 1,000 miles to the gallon.”</a:t>
            </a:r>
          </a:p>
          <a:p>
            <a:pPr lvl="1" eaLnBrk="1" hangingPunct="1"/>
            <a:endParaRPr lang="en-US" altLang="en-US" sz="2400" smtClean="0">
              <a:solidFill>
                <a:srgbClr val="000099"/>
              </a:solidFill>
            </a:endParaRPr>
          </a:p>
          <a:p>
            <a:pPr lvl="1" eaLnBrk="1" hangingPunct="1"/>
            <a:r>
              <a:rPr lang="en-US" altLang="en-US" sz="2400" smtClean="0">
                <a:solidFill>
                  <a:schemeClr val="hlink"/>
                </a:solidFill>
              </a:rPr>
              <a:t>“Yeah, and if the cars were like software, they would crash twice a day for no reason, and when you called for service, they’d tell you  to reinstall the engine.”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A82691D-960D-41BC-AD26-112907FBCAFD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US" altLang="en-US" sz="1000" smtClean="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Defect Rate and Development Process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153400" cy="4987925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Defect rate is correlated with the maturity of the software process being used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sz="2400" smtClean="0"/>
              <a:t>For immature process, 6 defects/1000LOC not unusual.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sz="2400" smtClean="0"/>
              <a:t>Leading commercial software developers - one defect per 1000-30,000 LOC </a:t>
            </a:r>
          </a:p>
          <a:p>
            <a:pPr lvl="1" eaLnBrk="1" hangingPunct="1"/>
            <a:r>
              <a:rPr lang="en-US" altLang="en-US" sz="2400" smtClean="0"/>
              <a:t>Windows XP: 40M LOC (2001)</a:t>
            </a:r>
          </a:p>
          <a:p>
            <a:pPr lvl="1" eaLnBrk="1" hangingPunct="1"/>
            <a:r>
              <a:rPr lang="en-US" altLang="en-US" sz="2400" smtClean="0"/>
              <a:t>Windows Vista Beta 2: 50M LOC (2005)</a:t>
            </a:r>
          </a:p>
          <a:p>
            <a:pPr lvl="1" eaLnBrk="1" hangingPunct="1"/>
            <a:r>
              <a:rPr lang="en-US" altLang="en-US" sz="2400" smtClean="0"/>
              <a:t>Windows 7: ~ 50M LOC 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sz="2400" smtClean="0"/>
              <a:t>The study helps define defect expectations 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en-US" sz="2200" smtClean="0"/>
              <a:t>Any time a process is used, defects of approximately the same type and frequency will occur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4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4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4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4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4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4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328604B-C878-4F5A-90FA-602459EB747F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US" altLang="en-US" sz="1000" smtClean="0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Quality Assurance vs Testing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0010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Quality Assurance - Preventing Bugs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The earlier in the process a bug is discovered and corrected, the cheaper the correction.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i="1" smtClean="0">
                <a:solidFill>
                  <a:schemeClr val="hlink"/>
                </a:solidFill>
              </a:rPr>
              <a:t>Testing Isn’t Everything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Non-testing Activities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smtClean="0"/>
              <a:t>Prototyping – incomplete implementation that mimics the behavior we think the users need.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smtClean="0"/>
              <a:t>Requirement analysis – checking the requirements for consistency, testability and feasibility. Cannot expect users to provide valid req. who are not trained to do so.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smtClean="0"/>
              <a:t>Formal analysis, possibly mathematical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smtClean="0"/>
              <a:t>Design – ill-considered design may destroy the best req.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smtClean="0"/>
              <a:t>Formal inspection – formal inspections can catch errors that may not be caught by testing processes.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3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3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19F0FBC-4609-492D-91EB-22D166FF46FB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US" altLang="en-US" sz="1000" smtClean="0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Impossibility of Complete Testing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en-US" altLang="en-US" smtClean="0"/>
              <a:t>If tested completely, then at the end of testing, there cannot be any undiscovered errors.</a:t>
            </a:r>
          </a:p>
          <a:p>
            <a:pPr marL="533400" indent="-533400" eaLnBrk="1" hangingPunct="1"/>
            <a:endParaRPr lang="en-US" altLang="en-US" smtClean="0"/>
          </a:p>
          <a:p>
            <a:pPr marL="533400" indent="-533400" eaLnBrk="1" hangingPunct="1"/>
            <a:r>
              <a:rPr lang="en-US" altLang="en-US" smtClean="0"/>
              <a:t>Main reasons for impossibility</a:t>
            </a:r>
          </a:p>
          <a:p>
            <a:pPr marL="952500" lvl="1" indent="-495300" eaLnBrk="1" hangingPunct="1"/>
            <a:r>
              <a:rPr lang="en-US" altLang="en-US" sz="2400" smtClean="0"/>
              <a:t>Two many possible inputs to test.</a:t>
            </a:r>
          </a:p>
          <a:p>
            <a:pPr marL="952500" lvl="1" indent="-495300" eaLnBrk="1" hangingPunct="1"/>
            <a:r>
              <a:rPr lang="en-US" altLang="en-US" sz="2400" smtClean="0"/>
              <a:t>Too many paths through the program to test.</a:t>
            </a:r>
          </a:p>
          <a:p>
            <a:pPr marL="952500" lvl="1" indent="-495300" eaLnBrk="1" hangingPunct="1"/>
            <a:r>
              <a:rPr lang="en-US" altLang="en-US" sz="2400" smtClean="0"/>
              <a:t>The user interface (and thus design) issues are too complex to completely test.</a:t>
            </a:r>
          </a:p>
          <a:p>
            <a:pPr marL="952500" lvl="1" indent="-495300" eaLnBrk="1" hangingPunct="1"/>
            <a:r>
              <a:rPr lang="en-US" altLang="en-US" sz="2400" smtClean="0"/>
              <a:t>Difficult to find all design errors.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024FC25-E2F8-4D7A-B93D-6C735D60C2E7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US" altLang="en-US" sz="1000" smtClean="0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Too Many Inputs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Test all valid inputs </a:t>
            </a:r>
          </a:p>
          <a:p>
            <a:pPr eaLnBrk="1" hangingPunct="1"/>
            <a:r>
              <a:rPr lang="en-US" altLang="en-US" smtClean="0"/>
              <a:t>Test all invalid inputs </a:t>
            </a:r>
          </a:p>
          <a:p>
            <a:pPr lvl="1" eaLnBrk="1" hangingPunct="1"/>
            <a:r>
              <a:rPr lang="en-US" altLang="en-US" sz="2400" smtClean="0"/>
              <a:t>Check everything you can enter at the keyboard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AE57E8E-7E97-4945-BD8C-84573A45B619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US" altLang="en-US" sz="1000" smtClean="0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Too Many Inputs - cont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Test all variations on input timing </a:t>
            </a:r>
          </a:p>
          <a:p>
            <a:pPr lvl="1" eaLnBrk="1" hangingPunct="1"/>
            <a:r>
              <a:rPr lang="en-US" altLang="en-US" sz="2400" smtClean="0"/>
              <a:t>Try testing one event just before, just after, and in the middle of processing a second event. Will they interfere with each other?</a:t>
            </a:r>
          </a:p>
          <a:p>
            <a:pPr lvl="1" eaLnBrk="1" hangingPunct="1"/>
            <a:r>
              <a:rPr lang="en-US" altLang="en-US" sz="2400" smtClean="0"/>
              <a:t>Don’t wait to enter numbers until the computer has printed a question mark and started flashing its cursor at you</a:t>
            </a:r>
          </a:p>
          <a:p>
            <a:pPr lvl="1" eaLnBrk="1" hangingPunct="1"/>
            <a:r>
              <a:rPr lang="en-US" altLang="en-US" sz="2400" smtClean="0"/>
              <a:t>Enter numbers when it’s trying to display others, when it is adding them up, when it is printing a message, whenever it is busy</a:t>
            </a:r>
          </a:p>
          <a:p>
            <a:pPr eaLnBrk="1" hangingPunct="1"/>
            <a:r>
              <a:rPr lang="en-US" altLang="en-US" i="1" smtClean="0">
                <a:solidFill>
                  <a:schemeClr val="hlink"/>
                </a:solidFill>
              </a:rPr>
              <a:t>As soon as you skip any input value, you have abandoned completing testing</a:t>
            </a:r>
            <a:endParaRPr lang="en-US" altLang="en-US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047F467-388D-4918-A226-9ABB91F1F280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US" altLang="en-US" sz="1000" smtClean="0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Too Many Input Combinations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Variables interact</a:t>
            </a:r>
          </a:p>
          <a:p>
            <a:pPr lvl="1" eaLnBrk="1" hangingPunct="1"/>
            <a:r>
              <a:rPr lang="en-US" altLang="en-US" sz="2400" smtClean="0"/>
              <a:t>E.g. a program fails when the sum of a series of variables is too large.</a:t>
            </a:r>
          </a:p>
          <a:p>
            <a:pPr eaLnBrk="1" hangingPunct="1"/>
            <a:r>
              <a:rPr lang="en-US" altLang="en-US" smtClean="0"/>
              <a:t>Suppose the number of choices for the N variables are V</a:t>
            </a:r>
            <a:r>
              <a:rPr lang="en-US" altLang="en-US" baseline="-25000" smtClean="0"/>
              <a:t>1</a:t>
            </a:r>
            <a:r>
              <a:rPr lang="en-US" altLang="en-US" smtClean="0"/>
              <a:t>, V</a:t>
            </a:r>
            <a:r>
              <a:rPr lang="en-US" altLang="en-US" baseline="-25000" smtClean="0"/>
              <a:t>2</a:t>
            </a:r>
            <a:r>
              <a:rPr lang="en-US" altLang="en-US" smtClean="0"/>
              <a:t>, …V</a:t>
            </a:r>
            <a:r>
              <a:rPr lang="en-US" altLang="en-US" baseline="-25000" smtClean="0"/>
              <a:t>N</a:t>
            </a:r>
            <a:r>
              <a:rPr lang="en-US" altLang="en-US" smtClean="0"/>
              <a:t>. The total number of possible combinations is V</a:t>
            </a:r>
            <a:r>
              <a:rPr lang="en-US" altLang="en-US" baseline="-25000" smtClean="0"/>
              <a:t>1</a:t>
            </a:r>
            <a:r>
              <a:rPr lang="en-US" altLang="en-US" smtClean="0"/>
              <a:t> x V</a:t>
            </a:r>
            <a:r>
              <a:rPr lang="en-US" altLang="en-US" baseline="-25000" smtClean="0"/>
              <a:t>2</a:t>
            </a:r>
            <a:r>
              <a:rPr lang="en-US" altLang="en-US" smtClean="0"/>
              <a:t> x </a:t>
            </a:r>
            <a:r>
              <a:rPr lang="en-US" altLang="en-US" b="1" baseline="30000" smtClean="0"/>
              <a:t>. . .</a:t>
            </a:r>
            <a:r>
              <a:rPr lang="en-US" altLang="en-US" smtClean="0"/>
              <a:t> x V</a:t>
            </a:r>
            <a:r>
              <a:rPr lang="en-US" altLang="en-US" baseline="-25000" smtClean="0"/>
              <a:t>N</a:t>
            </a:r>
            <a:r>
              <a:rPr lang="en-US" altLang="en-US" smtClean="0"/>
              <a:t>.</a:t>
            </a:r>
            <a:r>
              <a:rPr lang="en-US" altLang="en-US" sz="2400" smtClean="0"/>
              <a:t> </a:t>
            </a:r>
          </a:p>
          <a:p>
            <a:pPr lvl="1" eaLnBrk="1" hangingPunct="1"/>
            <a:r>
              <a:rPr lang="en-US" altLang="en-US" sz="2400" smtClean="0">
                <a:solidFill>
                  <a:srgbClr val="000099"/>
                </a:solidFill>
              </a:rPr>
              <a:t>39,601 combinations of just two variables whose values could range only between -99 and 99. </a:t>
            </a:r>
          </a:p>
          <a:p>
            <a:pPr lvl="1" eaLnBrk="1" hangingPunct="1"/>
            <a:r>
              <a:rPr lang="en-US" altLang="en-US" sz="2400" smtClean="0">
                <a:solidFill>
                  <a:srgbClr val="000099"/>
                </a:solidFill>
              </a:rPr>
              <a:t>A case that isn’t so trivial: 318,979,564,000 possible combinations of the first four moves in chess.</a:t>
            </a:r>
            <a:endParaRPr lang="en-US" altLang="en-US" sz="2400" i="1" smtClean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DF287A3-77BE-4D63-9F4B-444032B1D698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000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Major Software Failures - cont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229600" cy="4987925"/>
          </a:xfrm>
        </p:spPr>
        <p:txBody>
          <a:bodyPr/>
          <a:lstStyle/>
          <a:p>
            <a:pPr eaLnBrk="1" hangingPunct="1"/>
            <a:r>
              <a:rPr lang="en-US" altLang="en-US" smtClean="0"/>
              <a:t>MS Excel Fails Math Test - NY Times, 9/28/07</a:t>
            </a:r>
          </a:p>
          <a:p>
            <a:pPr lvl="1" eaLnBrk="1" hangingPunct="1"/>
            <a:r>
              <a:rPr lang="en-US" altLang="en-US" sz="2400" smtClean="0"/>
              <a:t>When users tried to multiply some pairs of numbers and the result was 65,535, Excel would incorrectly display 100,000.</a:t>
            </a:r>
          </a:p>
          <a:p>
            <a:pPr lvl="2" eaLnBrk="1" hangingPunct="1"/>
            <a:r>
              <a:rPr lang="en-US" altLang="en-US" sz="2400" smtClean="0"/>
              <a:t>77.1 </a:t>
            </a:r>
            <a:r>
              <a:rPr lang="en-US" altLang="en-US" sz="2400" smtClean="0">
                <a:sym typeface="Symbol" panose="05050102010706020507" pitchFamily="18" charset="2"/>
              </a:rPr>
              <a:t></a:t>
            </a:r>
            <a:r>
              <a:rPr lang="en-US" altLang="en-US" sz="2400" smtClean="0"/>
              <a:t> 850, 10.2 </a:t>
            </a:r>
            <a:r>
              <a:rPr lang="en-US" altLang="en-US" sz="2400" smtClean="0">
                <a:sym typeface="Symbol" panose="05050102010706020507" pitchFamily="18" charset="2"/>
              </a:rPr>
              <a:t></a:t>
            </a:r>
            <a:r>
              <a:rPr lang="en-US" altLang="en-US" sz="2400" smtClean="0"/>
              <a:t> 6,425, 20.4 </a:t>
            </a:r>
            <a:r>
              <a:rPr lang="en-US" altLang="en-US" sz="2400" smtClean="0">
                <a:sym typeface="Symbol" panose="05050102010706020507" pitchFamily="18" charset="2"/>
              </a:rPr>
              <a:t></a:t>
            </a:r>
            <a:r>
              <a:rPr lang="en-US" altLang="en-US" sz="2400" smtClean="0"/>
              <a:t> 3,212.5</a:t>
            </a:r>
          </a:p>
          <a:p>
            <a:pPr lvl="2" eaLnBrk="1" hangingPunct="1"/>
            <a:r>
              <a:rPr lang="en-US" altLang="en-US" sz="2400" smtClean="0"/>
              <a:t>16,383.75 </a:t>
            </a:r>
            <a:r>
              <a:rPr lang="en-US" altLang="en-US" sz="2400" smtClean="0">
                <a:sym typeface="Symbol" panose="05050102010706020507" pitchFamily="18" charset="2"/>
              </a:rPr>
              <a:t></a:t>
            </a:r>
            <a:r>
              <a:rPr lang="en-US" altLang="en-US" sz="2400" smtClean="0"/>
              <a:t> 4 appears to be correct</a:t>
            </a:r>
          </a:p>
          <a:p>
            <a:pPr lvl="1" eaLnBrk="1" hangingPunct="1"/>
            <a:r>
              <a:rPr lang="en-US" altLang="en-US" sz="2400" smtClean="0"/>
              <a:t>Similar phenomenon with 65,536</a:t>
            </a:r>
          </a:p>
          <a:p>
            <a:pPr lvl="1" eaLnBrk="1" hangingPunct="1"/>
            <a:r>
              <a:rPr lang="en-US" altLang="en-US" sz="2400" smtClean="0"/>
              <a:t>This issue exists in Excel 2007, not previous versions</a:t>
            </a:r>
          </a:p>
          <a:p>
            <a:pPr lvl="2" eaLnBrk="1" hangingPunct="1"/>
            <a:r>
              <a:rPr lang="en-US" altLang="en-US" sz="2400" smtClean="0"/>
              <a:t>Not in the calculation, but in display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7FD24F8-D56C-45E2-BA96-73AB20966D7D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US" altLang="en-US" sz="1000" smtClean="0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Too Many Paths</a:t>
            </a:r>
            <a:endParaRPr lang="en-US" altLang="en-US" sz="2400" smtClean="0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15000"/>
              </a:spcBef>
            </a:pPr>
            <a:r>
              <a:rPr lang="en-US" altLang="en-US" smtClean="0"/>
              <a:t>A program path can be traced through the code from the start of the program to the program termination. </a:t>
            </a:r>
          </a:p>
          <a:p>
            <a:pPr lvl="1" eaLnBrk="1" hangingPunct="1">
              <a:spcBef>
                <a:spcPct val="15000"/>
              </a:spcBef>
            </a:pPr>
            <a:endParaRPr lang="en-US" altLang="en-US" sz="2400" smtClean="0"/>
          </a:p>
          <a:p>
            <a:pPr lvl="1" eaLnBrk="1" hangingPunct="1">
              <a:spcBef>
                <a:spcPct val="15000"/>
              </a:spcBef>
            </a:pPr>
            <a:r>
              <a:rPr lang="en-US" altLang="en-US" sz="2400" smtClean="0"/>
              <a:t>Two paths differ if the program executes different statements in each or executes the same statements but in a different order</a:t>
            </a:r>
          </a:p>
          <a:p>
            <a:pPr lvl="1" eaLnBrk="1" hangingPunct="1">
              <a:spcBef>
                <a:spcPct val="15000"/>
              </a:spcBef>
            </a:pPr>
            <a:endParaRPr lang="en-US" altLang="en-US" sz="2400" smtClean="0"/>
          </a:p>
          <a:p>
            <a:pPr lvl="1" eaLnBrk="1" hangingPunct="1">
              <a:spcBef>
                <a:spcPct val="15000"/>
              </a:spcBef>
            </a:pPr>
            <a:r>
              <a:rPr lang="en-US" altLang="en-US" sz="2400" smtClean="0">
                <a:solidFill>
                  <a:schemeClr val="hlink"/>
                </a:solidFill>
              </a:rPr>
              <a:t>You have not completely tested the program unless you have exercised every path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7D29973-CC85-4408-8F7B-550E6FAD5104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US" altLang="en-US" sz="1000" smtClean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Too Many Paths – Example 1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en-US" sz="2400" smtClean="0">
                <a:solidFill>
                  <a:srgbClr val="000099"/>
                </a:solidFill>
              </a:rPr>
              <a:t>Program starts at A.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endParaRPr lang="en-US" altLang="en-US" sz="2400" smtClean="0">
              <a:solidFill>
                <a:srgbClr val="000099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en-US" sz="2400" smtClean="0">
                <a:solidFill>
                  <a:srgbClr val="000099"/>
                </a:solidFill>
              </a:rPr>
              <a:t>From A it can go to B or C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en-US" sz="2400" smtClean="0">
                <a:solidFill>
                  <a:srgbClr val="000099"/>
                </a:solidFill>
              </a:rPr>
              <a:t>	From B it goes to X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en-US" sz="2400" smtClean="0">
                <a:solidFill>
                  <a:srgbClr val="000099"/>
                </a:solidFill>
              </a:rPr>
              <a:t>	From C it can go to D or E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en-US" sz="2400" smtClean="0">
                <a:solidFill>
                  <a:srgbClr val="000099"/>
                </a:solidFill>
              </a:rPr>
              <a:t>		    From D it can go to F or G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en-US" sz="2400" smtClean="0">
                <a:solidFill>
                  <a:srgbClr val="000099"/>
                </a:solidFill>
              </a:rPr>
              <a:t>			From F or from G it goes to X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en-US" sz="2400" smtClean="0">
                <a:solidFill>
                  <a:srgbClr val="000099"/>
                </a:solidFill>
              </a:rPr>
              <a:t>		    From E it can go to H or I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en-US" sz="2400" smtClean="0">
                <a:solidFill>
                  <a:srgbClr val="000099"/>
                </a:solidFill>
              </a:rPr>
              <a:t>			From H or from I it goes to X</a:t>
            </a:r>
          </a:p>
          <a:p>
            <a:pPr lvl="2"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en-US" sz="2400" smtClean="0">
                <a:solidFill>
                  <a:srgbClr val="000099"/>
                </a:solidFill>
              </a:rPr>
              <a:t>    From X the program can go to EXIT or back to  A. It can go back to A no more than 19 times.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F3BCACD-F321-4F73-9E45-DA0C39053305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en-US" altLang="en-US" sz="1000" smtClean="0"/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Too Many Paths - cont</a:t>
            </a:r>
            <a:endParaRPr lang="en-US" altLang="en-US" sz="2400" smtClean="0"/>
          </a:p>
        </p:txBody>
      </p:sp>
      <p:sp>
        <p:nvSpPr>
          <p:cNvPr id="68612" name="AutoShape 4"/>
          <p:cNvSpPr>
            <a:spLocks noChangeArrowheads="1"/>
          </p:cNvSpPr>
          <p:nvPr/>
        </p:nvSpPr>
        <p:spPr bwMode="auto">
          <a:xfrm>
            <a:off x="954088" y="1727200"/>
            <a:ext cx="593725" cy="447675"/>
          </a:xfrm>
          <a:prstGeom prst="diamond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1049338" y="1827213"/>
            <a:ext cx="354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A</a:t>
            </a:r>
          </a:p>
        </p:txBody>
      </p:sp>
      <p:sp>
        <p:nvSpPr>
          <p:cNvPr id="68614" name="Rectangle 6"/>
          <p:cNvSpPr>
            <a:spLocks noChangeArrowheads="1"/>
          </p:cNvSpPr>
          <p:nvPr/>
        </p:nvSpPr>
        <p:spPr bwMode="auto">
          <a:xfrm>
            <a:off x="2133600" y="1508125"/>
            <a:ext cx="498475" cy="3413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8615" name="Rectangle 7"/>
          <p:cNvSpPr>
            <a:spLocks noChangeArrowheads="1"/>
          </p:cNvSpPr>
          <p:nvPr/>
        </p:nvSpPr>
        <p:spPr bwMode="auto">
          <a:xfrm>
            <a:off x="2133600" y="1508125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B</a:t>
            </a:r>
          </a:p>
        </p:txBody>
      </p:sp>
      <p:sp>
        <p:nvSpPr>
          <p:cNvPr id="68616" name="AutoShape 8"/>
          <p:cNvSpPr>
            <a:spLocks noChangeArrowheads="1"/>
          </p:cNvSpPr>
          <p:nvPr/>
        </p:nvSpPr>
        <p:spPr bwMode="auto">
          <a:xfrm>
            <a:off x="2065338" y="2603500"/>
            <a:ext cx="593725" cy="447675"/>
          </a:xfrm>
          <a:prstGeom prst="diamond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8617" name="Rectangle 9"/>
          <p:cNvSpPr>
            <a:spLocks noChangeArrowheads="1"/>
          </p:cNvSpPr>
          <p:nvPr/>
        </p:nvSpPr>
        <p:spPr bwMode="auto">
          <a:xfrm>
            <a:off x="2127250" y="27035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</a:t>
            </a:r>
          </a:p>
        </p:txBody>
      </p:sp>
      <p:sp>
        <p:nvSpPr>
          <p:cNvPr id="68618" name="AutoShape 10"/>
          <p:cNvSpPr>
            <a:spLocks noChangeArrowheads="1"/>
          </p:cNvSpPr>
          <p:nvPr/>
        </p:nvSpPr>
        <p:spPr bwMode="auto">
          <a:xfrm>
            <a:off x="3249613" y="2084388"/>
            <a:ext cx="592137" cy="447675"/>
          </a:xfrm>
          <a:prstGeom prst="diamond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8619" name="Rectangle 11"/>
          <p:cNvSpPr>
            <a:spLocks noChangeArrowheads="1"/>
          </p:cNvSpPr>
          <p:nvPr/>
        </p:nvSpPr>
        <p:spPr bwMode="auto">
          <a:xfrm>
            <a:off x="3300413" y="2184400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D</a:t>
            </a:r>
          </a:p>
        </p:txBody>
      </p:sp>
      <p:sp>
        <p:nvSpPr>
          <p:cNvPr id="68620" name="AutoShape 12"/>
          <p:cNvSpPr>
            <a:spLocks noChangeArrowheads="1"/>
          </p:cNvSpPr>
          <p:nvPr/>
        </p:nvSpPr>
        <p:spPr bwMode="auto">
          <a:xfrm>
            <a:off x="3249613" y="3198813"/>
            <a:ext cx="592137" cy="447675"/>
          </a:xfrm>
          <a:prstGeom prst="diamond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8621" name="Rectangle 13"/>
          <p:cNvSpPr>
            <a:spLocks noChangeArrowheads="1"/>
          </p:cNvSpPr>
          <p:nvPr/>
        </p:nvSpPr>
        <p:spPr bwMode="auto">
          <a:xfrm>
            <a:off x="3309938" y="3298825"/>
            <a:ext cx="354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E</a:t>
            </a:r>
          </a:p>
        </p:txBody>
      </p:sp>
      <p:sp>
        <p:nvSpPr>
          <p:cNvPr id="68622" name="Rectangle 14"/>
          <p:cNvSpPr>
            <a:spLocks noChangeArrowheads="1"/>
          </p:cNvSpPr>
          <p:nvPr/>
        </p:nvSpPr>
        <p:spPr bwMode="auto">
          <a:xfrm>
            <a:off x="4364038" y="1852613"/>
            <a:ext cx="500062" cy="3413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8623" name="Rectangle 15"/>
          <p:cNvSpPr>
            <a:spLocks noChangeArrowheads="1"/>
          </p:cNvSpPr>
          <p:nvPr/>
        </p:nvSpPr>
        <p:spPr bwMode="auto">
          <a:xfrm>
            <a:off x="4387850" y="1765300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F</a:t>
            </a:r>
          </a:p>
        </p:txBody>
      </p:sp>
      <p:sp>
        <p:nvSpPr>
          <p:cNvPr id="68624" name="Rectangle 16"/>
          <p:cNvSpPr>
            <a:spLocks noChangeArrowheads="1"/>
          </p:cNvSpPr>
          <p:nvPr/>
        </p:nvSpPr>
        <p:spPr bwMode="auto">
          <a:xfrm>
            <a:off x="4364038" y="2417763"/>
            <a:ext cx="500062" cy="3413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8625" name="Rectangle 17"/>
          <p:cNvSpPr>
            <a:spLocks noChangeArrowheads="1"/>
          </p:cNvSpPr>
          <p:nvPr/>
        </p:nvSpPr>
        <p:spPr bwMode="auto">
          <a:xfrm>
            <a:off x="4360863" y="2446338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G</a:t>
            </a:r>
          </a:p>
        </p:txBody>
      </p:sp>
      <p:sp>
        <p:nvSpPr>
          <p:cNvPr id="68626" name="Rectangle 18"/>
          <p:cNvSpPr>
            <a:spLocks noChangeArrowheads="1"/>
          </p:cNvSpPr>
          <p:nvPr/>
        </p:nvSpPr>
        <p:spPr bwMode="auto">
          <a:xfrm>
            <a:off x="4364038" y="3071813"/>
            <a:ext cx="500062" cy="342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8627" name="Rectangle 19"/>
          <p:cNvSpPr>
            <a:spLocks noChangeArrowheads="1"/>
          </p:cNvSpPr>
          <p:nvPr/>
        </p:nvSpPr>
        <p:spPr bwMode="auto">
          <a:xfrm>
            <a:off x="4368800" y="310038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H</a:t>
            </a:r>
          </a:p>
        </p:txBody>
      </p:sp>
      <p:sp>
        <p:nvSpPr>
          <p:cNvPr id="68628" name="Rectangle 20"/>
          <p:cNvSpPr>
            <a:spLocks noChangeArrowheads="1"/>
          </p:cNvSpPr>
          <p:nvPr/>
        </p:nvSpPr>
        <p:spPr bwMode="auto">
          <a:xfrm>
            <a:off x="4364038" y="3743325"/>
            <a:ext cx="500062" cy="3413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8629" name="Rectangle 21"/>
          <p:cNvSpPr>
            <a:spLocks noChangeArrowheads="1"/>
          </p:cNvSpPr>
          <p:nvPr/>
        </p:nvSpPr>
        <p:spPr bwMode="auto">
          <a:xfrm>
            <a:off x="4445000" y="37719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I</a:t>
            </a:r>
          </a:p>
        </p:txBody>
      </p:sp>
      <p:sp>
        <p:nvSpPr>
          <p:cNvPr id="68630" name="AutoShape 22"/>
          <p:cNvSpPr>
            <a:spLocks noChangeArrowheads="1"/>
          </p:cNvSpPr>
          <p:nvPr/>
        </p:nvSpPr>
        <p:spPr bwMode="auto">
          <a:xfrm>
            <a:off x="6197600" y="2679700"/>
            <a:ext cx="592138" cy="447675"/>
          </a:xfrm>
          <a:prstGeom prst="diamond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8631" name="Rectangle 23"/>
          <p:cNvSpPr>
            <a:spLocks noChangeArrowheads="1"/>
          </p:cNvSpPr>
          <p:nvPr/>
        </p:nvSpPr>
        <p:spPr bwMode="auto">
          <a:xfrm>
            <a:off x="6351588" y="2667000"/>
            <a:ext cx="354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X</a:t>
            </a:r>
          </a:p>
        </p:txBody>
      </p:sp>
      <p:sp>
        <p:nvSpPr>
          <p:cNvPr id="68632" name="AutoShape 24"/>
          <p:cNvSpPr>
            <a:spLocks noChangeArrowheads="1"/>
          </p:cNvSpPr>
          <p:nvPr/>
        </p:nvSpPr>
        <p:spPr bwMode="auto">
          <a:xfrm>
            <a:off x="7202488" y="2747963"/>
            <a:ext cx="1196975" cy="390525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8633" name="Rectangle 25"/>
          <p:cNvSpPr>
            <a:spLocks noChangeArrowheads="1"/>
          </p:cNvSpPr>
          <p:nvPr/>
        </p:nvSpPr>
        <p:spPr bwMode="auto">
          <a:xfrm>
            <a:off x="7232650" y="2767013"/>
            <a:ext cx="74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EXIT</a:t>
            </a:r>
          </a:p>
        </p:txBody>
      </p:sp>
      <p:sp>
        <p:nvSpPr>
          <p:cNvPr id="68634" name="Line 26"/>
          <p:cNvSpPr>
            <a:spLocks noChangeShapeType="1"/>
          </p:cNvSpPr>
          <p:nvPr/>
        </p:nvSpPr>
        <p:spPr bwMode="auto">
          <a:xfrm flipV="1">
            <a:off x="1560513" y="1660525"/>
            <a:ext cx="573087" cy="2905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5" name="Line 27"/>
          <p:cNvSpPr>
            <a:spLocks noChangeShapeType="1"/>
          </p:cNvSpPr>
          <p:nvPr/>
        </p:nvSpPr>
        <p:spPr bwMode="auto">
          <a:xfrm>
            <a:off x="1560513" y="1939925"/>
            <a:ext cx="482600" cy="903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6" name="Line 28"/>
          <p:cNvSpPr>
            <a:spLocks noChangeShapeType="1"/>
          </p:cNvSpPr>
          <p:nvPr/>
        </p:nvSpPr>
        <p:spPr bwMode="auto">
          <a:xfrm flipV="1">
            <a:off x="2684463" y="2320925"/>
            <a:ext cx="552450" cy="469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7" name="Line 29"/>
          <p:cNvSpPr>
            <a:spLocks noChangeShapeType="1"/>
          </p:cNvSpPr>
          <p:nvPr/>
        </p:nvSpPr>
        <p:spPr bwMode="auto">
          <a:xfrm>
            <a:off x="2665413" y="2833688"/>
            <a:ext cx="571500" cy="5699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8" name="Line 30"/>
          <p:cNvSpPr>
            <a:spLocks noChangeShapeType="1"/>
          </p:cNvSpPr>
          <p:nvPr/>
        </p:nvSpPr>
        <p:spPr bwMode="auto">
          <a:xfrm flipV="1">
            <a:off x="3841750" y="2071688"/>
            <a:ext cx="519113" cy="2397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9" name="Line 31"/>
          <p:cNvSpPr>
            <a:spLocks noChangeShapeType="1"/>
          </p:cNvSpPr>
          <p:nvPr/>
        </p:nvSpPr>
        <p:spPr bwMode="auto">
          <a:xfrm>
            <a:off x="3860800" y="2311400"/>
            <a:ext cx="500063" cy="904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40" name="Line 32"/>
          <p:cNvSpPr>
            <a:spLocks noChangeShapeType="1"/>
          </p:cNvSpPr>
          <p:nvPr/>
        </p:nvSpPr>
        <p:spPr bwMode="auto">
          <a:xfrm>
            <a:off x="3830638" y="3429000"/>
            <a:ext cx="5461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41" name="Line 33"/>
          <p:cNvSpPr>
            <a:spLocks noChangeShapeType="1"/>
          </p:cNvSpPr>
          <p:nvPr/>
        </p:nvSpPr>
        <p:spPr bwMode="auto">
          <a:xfrm flipV="1">
            <a:off x="3795713" y="3424238"/>
            <a:ext cx="527050" cy="47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42" name="Line 34"/>
          <p:cNvSpPr>
            <a:spLocks noChangeShapeType="1"/>
          </p:cNvSpPr>
          <p:nvPr/>
        </p:nvSpPr>
        <p:spPr bwMode="auto">
          <a:xfrm flipV="1">
            <a:off x="4883150" y="2913063"/>
            <a:ext cx="1276350" cy="1025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43" name="Line 35"/>
          <p:cNvSpPr>
            <a:spLocks noChangeShapeType="1"/>
          </p:cNvSpPr>
          <p:nvPr/>
        </p:nvSpPr>
        <p:spPr bwMode="auto">
          <a:xfrm flipV="1">
            <a:off x="4906963" y="2913063"/>
            <a:ext cx="1289050" cy="3381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44" name="Line 36"/>
          <p:cNvSpPr>
            <a:spLocks noChangeShapeType="1"/>
          </p:cNvSpPr>
          <p:nvPr/>
        </p:nvSpPr>
        <p:spPr bwMode="auto">
          <a:xfrm>
            <a:off x="4895850" y="2605088"/>
            <a:ext cx="1282700" cy="296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45" name="Line 37"/>
          <p:cNvSpPr>
            <a:spLocks noChangeShapeType="1"/>
          </p:cNvSpPr>
          <p:nvPr/>
        </p:nvSpPr>
        <p:spPr bwMode="auto">
          <a:xfrm>
            <a:off x="4876800" y="2041525"/>
            <a:ext cx="13192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46" name="Line 38"/>
          <p:cNvSpPr>
            <a:spLocks noChangeShapeType="1"/>
          </p:cNvSpPr>
          <p:nvPr/>
        </p:nvSpPr>
        <p:spPr bwMode="auto">
          <a:xfrm>
            <a:off x="2609850" y="1600200"/>
            <a:ext cx="3867150" cy="9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47" name="Line 39"/>
          <p:cNvSpPr>
            <a:spLocks noChangeShapeType="1"/>
          </p:cNvSpPr>
          <p:nvPr/>
        </p:nvSpPr>
        <p:spPr bwMode="auto">
          <a:xfrm flipH="1">
            <a:off x="6477000" y="1600200"/>
            <a:ext cx="19050" cy="10715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48" name="Line 40"/>
          <p:cNvSpPr>
            <a:spLocks noChangeShapeType="1"/>
          </p:cNvSpPr>
          <p:nvPr/>
        </p:nvSpPr>
        <p:spPr bwMode="auto">
          <a:xfrm>
            <a:off x="6789738" y="2908300"/>
            <a:ext cx="404812" cy="47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49" name="Arc 41"/>
          <p:cNvSpPr>
            <a:spLocks/>
          </p:cNvSpPr>
          <p:nvPr/>
        </p:nvSpPr>
        <p:spPr bwMode="auto">
          <a:xfrm rot="-10680000">
            <a:off x="1239838" y="2200275"/>
            <a:ext cx="5203825" cy="2127250"/>
          </a:xfrm>
          <a:custGeom>
            <a:avLst/>
            <a:gdLst>
              <a:gd name="T0" fmla="*/ 0 w 41541"/>
              <a:gd name="T1" fmla="*/ 2147483646 h 21600"/>
              <a:gd name="T2" fmla="*/ 2147483646 w 41541"/>
              <a:gd name="T3" fmla="*/ 2147483646 h 21600"/>
              <a:gd name="T4" fmla="*/ 2147483646 w 41541"/>
              <a:gd name="T5" fmla="*/ 2147483646 h 21600"/>
              <a:gd name="T6" fmla="*/ 0 60000 65536"/>
              <a:gd name="T7" fmla="*/ 0 60000 65536"/>
              <a:gd name="T8" fmla="*/ 0 60000 65536"/>
              <a:gd name="T9" fmla="*/ 0 w 41541"/>
              <a:gd name="T10" fmla="*/ 0 h 21600"/>
              <a:gd name="T11" fmla="*/ 41541 w 4154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541" h="21600" fill="none" extrusionOk="0">
                <a:moveTo>
                  <a:pt x="0" y="13298"/>
                </a:moveTo>
                <a:cubicBezTo>
                  <a:pt x="3352" y="5245"/>
                  <a:pt x="11218" y="-1"/>
                  <a:pt x="19941" y="0"/>
                </a:cubicBezTo>
                <a:cubicBezTo>
                  <a:pt x="31870" y="0"/>
                  <a:pt x="41541" y="9670"/>
                  <a:pt x="41541" y="21600"/>
                </a:cubicBezTo>
              </a:path>
              <a:path w="41541" h="21600" stroke="0" extrusionOk="0">
                <a:moveTo>
                  <a:pt x="0" y="13298"/>
                </a:moveTo>
                <a:cubicBezTo>
                  <a:pt x="3352" y="5245"/>
                  <a:pt x="11218" y="-1"/>
                  <a:pt x="19941" y="0"/>
                </a:cubicBezTo>
                <a:cubicBezTo>
                  <a:pt x="31870" y="0"/>
                  <a:pt x="41541" y="9670"/>
                  <a:pt x="41541" y="21600"/>
                </a:cubicBezTo>
                <a:lnTo>
                  <a:pt x="19941" y="21600"/>
                </a:lnTo>
                <a:lnTo>
                  <a:pt x="0" y="13298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50" name="Rectangle 42"/>
          <p:cNvSpPr>
            <a:spLocks noChangeArrowheads="1"/>
          </p:cNvSpPr>
          <p:nvPr/>
        </p:nvSpPr>
        <p:spPr bwMode="auto">
          <a:xfrm>
            <a:off x="6019800" y="3413125"/>
            <a:ext cx="15367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&lt; 20 times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through the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D10F99-E863-4931-AD53-CFF2F64782FC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US" altLang="en-US" sz="1000" smtClean="0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Too Many Paths - cont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15000"/>
              </a:spcBef>
            </a:pPr>
            <a:r>
              <a:rPr lang="en-US" altLang="en-US" smtClean="0"/>
              <a:t>One path is ABX-Exit. </a:t>
            </a:r>
          </a:p>
          <a:p>
            <a:pPr lvl="1" eaLnBrk="1" hangingPunct="1">
              <a:spcBef>
                <a:spcPct val="15000"/>
              </a:spcBef>
            </a:pPr>
            <a:r>
              <a:rPr lang="en-US" altLang="en-US" sz="2400" smtClean="0"/>
              <a:t>5 ways to get to X and then to the EXIT in one pass.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en-US" smtClean="0"/>
              <a:t>Another path is ABXACDFX-Exit. </a:t>
            </a:r>
          </a:p>
          <a:p>
            <a:pPr lvl="1" eaLnBrk="1" hangingPunct="1">
              <a:spcBef>
                <a:spcPct val="15000"/>
              </a:spcBef>
            </a:pPr>
            <a:r>
              <a:rPr lang="en-US" altLang="en-US" sz="2400" smtClean="0"/>
              <a:t>5 ways to get to X the first time, </a:t>
            </a:r>
          </a:p>
          <a:p>
            <a:pPr lvl="1" eaLnBrk="1" hangingPunct="1">
              <a:spcBef>
                <a:spcPct val="15000"/>
              </a:spcBef>
            </a:pPr>
            <a:r>
              <a:rPr lang="en-US" altLang="en-US" sz="2400" smtClean="0"/>
              <a:t>5 more to get back to X the second time, </a:t>
            </a:r>
          </a:p>
          <a:p>
            <a:pPr lvl="1" eaLnBrk="1" hangingPunct="1">
              <a:spcBef>
                <a:spcPct val="15000"/>
              </a:spcBef>
            </a:pPr>
            <a:r>
              <a:rPr lang="en-US" altLang="en-US" sz="2400" smtClean="0"/>
              <a:t>so there are 5 x 5 = 25 cases like this.</a:t>
            </a:r>
          </a:p>
          <a:p>
            <a:pPr eaLnBrk="1" hangingPunct="1"/>
            <a:r>
              <a:rPr lang="en-US" altLang="en-US" smtClean="0"/>
              <a:t>5</a:t>
            </a:r>
            <a:r>
              <a:rPr lang="en-US" altLang="en-US" baseline="21000" smtClean="0"/>
              <a:t>1</a:t>
            </a:r>
            <a:r>
              <a:rPr lang="en-US" altLang="en-US" smtClean="0"/>
              <a:t> + 5</a:t>
            </a:r>
            <a:r>
              <a:rPr lang="en-US" altLang="en-US" baseline="21000" smtClean="0"/>
              <a:t>2</a:t>
            </a:r>
            <a:r>
              <a:rPr lang="en-US" altLang="en-US" smtClean="0"/>
              <a:t> + ... + 5</a:t>
            </a:r>
            <a:r>
              <a:rPr lang="en-US" altLang="en-US" baseline="21000" smtClean="0"/>
              <a:t>19</a:t>
            </a:r>
            <a:r>
              <a:rPr lang="en-US" altLang="en-US" smtClean="0"/>
              <a:t> + 5</a:t>
            </a:r>
            <a:r>
              <a:rPr lang="en-US" altLang="en-US" baseline="21000" smtClean="0"/>
              <a:t>20</a:t>
            </a:r>
            <a:r>
              <a:rPr lang="en-US" altLang="en-US" smtClean="0"/>
              <a:t> = 10</a:t>
            </a:r>
            <a:r>
              <a:rPr lang="en-US" altLang="en-US" baseline="21000" smtClean="0"/>
              <a:t>14</a:t>
            </a:r>
            <a:r>
              <a:rPr lang="en-US" altLang="en-US" smtClean="0"/>
              <a:t> = 100 trillion paths through the program to test </a:t>
            </a:r>
          </a:p>
          <a:p>
            <a:pPr lvl="1" eaLnBrk="1" hangingPunct="1"/>
            <a:r>
              <a:rPr lang="en-US" altLang="en-US" sz="2400" smtClean="0">
                <a:solidFill>
                  <a:srgbClr val="000099"/>
                </a:solidFill>
              </a:rPr>
              <a:t>Approximately </a:t>
            </a:r>
            <a:r>
              <a:rPr lang="en-US" altLang="en-US" sz="2400" i="1" smtClean="0">
                <a:solidFill>
                  <a:srgbClr val="000099"/>
                </a:solidFill>
              </a:rPr>
              <a:t>one billion years</a:t>
            </a:r>
            <a:r>
              <a:rPr lang="en-US" altLang="en-US" sz="2400" smtClean="0">
                <a:solidFill>
                  <a:srgbClr val="000099"/>
                </a:solidFill>
              </a:rPr>
              <a:t> to try every path if one could write, execute and verify a test case every five minutes.</a:t>
            </a:r>
            <a:endParaRPr lang="en-US" altLang="en-US" sz="2200" smtClean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7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7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1CC2CF8-BDF9-4D17-965C-3C85BF4CA266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en-US" altLang="en-US" sz="1000" smtClean="0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Testing Principles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153400" cy="4987925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Testing is more effective and successful if performed by another unbiased party other than the programmer</a:t>
            </a:r>
          </a:p>
          <a:p>
            <a:pPr lvl="1" eaLnBrk="1" hangingPunct="1"/>
            <a:r>
              <a:rPr lang="en-US" altLang="en-US" sz="2000" smtClean="0">
                <a:solidFill>
                  <a:srgbClr val="0033CC"/>
                </a:solidFill>
              </a:rPr>
              <a:t>Programmer may not be able to bring themselves to form the necessary mental attitude: attitude of wanting to expose errors</a:t>
            </a:r>
          </a:p>
          <a:p>
            <a:pPr lvl="1" eaLnBrk="1" hangingPunct="1"/>
            <a:r>
              <a:rPr lang="en-US" altLang="en-US" sz="2000" smtClean="0">
                <a:solidFill>
                  <a:srgbClr val="0033CC"/>
                </a:solidFill>
              </a:rPr>
              <a:t>Program may contain errors due to the programmer’s misunderstanding of the specification</a:t>
            </a:r>
          </a:p>
          <a:p>
            <a:pPr lvl="1" eaLnBrk="1" hangingPunct="1"/>
            <a:r>
              <a:rPr lang="en-US" altLang="en-US" sz="2000" smtClean="0">
                <a:solidFill>
                  <a:srgbClr val="0033CC"/>
                </a:solidFill>
              </a:rPr>
              <a:t>Testing is analogous to proofreading or writing a critique of a paper or book</a:t>
            </a:r>
          </a:p>
          <a:p>
            <a:pPr lvl="1" eaLnBrk="1" hangingPunct="1"/>
            <a:endParaRPr lang="en-US" altLang="en-US" sz="2000" smtClean="0">
              <a:solidFill>
                <a:srgbClr val="0033CC"/>
              </a:solidFill>
            </a:endParaRPr>
          </a:p>
          <a:p>
            <a:pPr eaLnBrk="1" hangingPunct="1"/>
            <a:r>
              <a:rPr lang="en-US" altLang="en-US" sz="2200" smtClean="0">
                <a:solidFill>
                  <a:srgbClr val="000099"/>
                </a:solidFill>
              </a:rPr>
              <a:t>Programmers must wear two hats: programmer’s and tester’s</a:t>
            </a:r>
          </a:p>
          <a:p>
            <a:pPr lvl="1" eaLnBrk="1" hangingPunct="1"/>
            <a:r>
              <a:rPr lang="en-US" altLang="en-US" smtClean="0">
                <a:solidFill>
                  <a:srgbClr val="000099"/>
                </a:solidFill>
              </a:rPr>
              <a:t>Self-testing is important</a:t>
            </a:r>
          </a:p>
        </p:txBody>
      </p:sp>
      <p:sp>
        <p:nvSpPr>
          <p:cNvPr id="70661" name="Text Box 4"/>
          <p:cNvSpPr txBox="1">
            <a:spLocks noChangeArrowheads="1"/>
          </p:cNvSpPr>
          <p:nvPr/>
        </p:nvSpPr>
        <p:spPr bwMode="auto">
          <a:xfrm>
            <a:off x="152400" y="6324600"/>
            <a:ext cx="563880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SzPct val="55000"/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chemeClr val="tx2"/>
                </a:solidFill>
              </a:rPr>
              <a:t>From Glen Myers, </a:t>
            </a:r>
            <a:r>
              <a:rPr lang="en-US" altLang="en-US" sz="1600" i="1">
                <a:solidFill>
                  <a:schemeClr val="tx2"/>
                </a:solidFill>
              </a:rPr>
              <a:t>The Art of Software Testing</a:t>
            </a:r>
            <a:endParaRPr lang="en-US" altLang="en-US" sz="16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4857ADC-684D-4FE5-A3F6-E24CC727293B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lang="en-US" altLang="en-US" sz="1000" smtClean="0"/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Testing Principles - cont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Examining a program to see if it does not do what it is supposed to do is only half of the battle. The other half is seeing whether</a:t>
            </a:r>
            <a:r>
              <a:rPr lang="en-US" altLang="en-US" sz="2400" smtClean="0">
                <a:solidFill>
                  <a:srgbClr val="000099"/>
                </a:solidFill>
              </a:rPr>
              <a:t> the program does what is not supposed to do</a:t>
            </a:r>
          </a:p>
          <a:p>
            <a:pPr lvl="1" eaLnBrk="1" hangingPunct="1"/>
            <a:r>
              <a:rPr lang="en-US" altLang="en-US" sz="2100" smtClean="0">
                <a:solidFill>
                  <a:schemeClr val="hlink"/>
                </a:solidFill>
              </a:rPr>
              <a:t>Test cases must be written not only for valid and expected, but also for invalid and unexpected input conditions</a:t>
            </a:r>
          </a:p>
          <a:p>
            <a:pPr eaLnBrk="1" hangingPunct="1"/>
            <a:endParaRPr lang="en-US" altLang="en-US" sz="2400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C268E0A-32BE-4C55-914B-36B99A03EDAD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endParaRPr lang="en-US" altLang="en-US" sz="1000" smtClean="0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Testing Principles - cont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Testing must be planned</a:t>
            </a:r>
          </a:p>
          <a:p>
            <a:pPr lvl="1" eaLnBrk="1" hangingPunct="1"/>
            <a:r>
              <a:rPr lang="en-US" altLang="en-US" sz="2400" smtClean="0"/>
              <a:t>Although everyone agrees, the problem is that most of us do not discipline ourselves to act on it</a:t>
            </a:r>
          </a:p>
          <a:p>
            <a:pPr lvl="1" eaLnBrk="1" hangingPunct="1"/>
            <a:r>
              <a:rPr lang="en-US" altLang="en-US" sz="2400" smtClean="0"/>
              <a:t>A good testing requires thinking about overall approach, designing test cases, and establishing expected result for each case</a:t>
            </a:r>
          </a:p>
          <a:p>
            <a:pPr lvl="1" eaLnBrk="1" hangingPunct="1"/>
            <a:r>
              <a:rPr lang="en-US" altLang="en-US" sz="2400" smtClean="0"/>
              <a:t>The planning and care we expend on that case selection accounts for much of the difference between good and poor testers</a:t>
            </a:r>
          </a:p>
          <a:p>
            <a:pPr lvl="1" eaLnBrk="1" hangingPunct="1"/>
            <a:r>
              <a:rPr lang="en-US" altLang="en-US" sz="2400" smtClean="0"/>
              <a:t>Avoid throw-away test cases unless the program is truly a throw-away program</a:t>
            </a:r>
          </a:p>
          <a:p>
            <a:pPr lvl="2" eaLnBrk="1" hangingPunct="1"/>
            <a:r>
              <a:rPr lang="en-US" altLang="en-US" sz="2400" i="1" smtClean="0">
                <a:solidFill>
                  <a:schemeClr val="hlink"/>
                </a:solidFill>
              </a:rPr>
              <a:t>Test cases represent a valuable investment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E61049E-2155-4CFF-9BCC-66FF24815227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67</a:t>
            </a:fld>
            <a:endParaRPr lang="en-US" altLang="en-US" sz="1000" smtClean="0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Testing Principles - cont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Testing must be planned – test engineering</a:t>
            </a:r>
          </a:p>
          <a:p>
            <a:pPr lvl="1" eaLnBrk="1" hangingPunct="1"/>
            <a:r>
              <a:rPr lang="en-US" altLang="en-US" sz="2400" smtClean="0"/>
              <a:t>Test plan: a document that defines the overall testing objectives and the testing approach</a:t>
            </a:r>
          </a:p>
          <a:p>
            <a:pPr lvl="1" eaLnBrk="1" hangingPunct="1"/>
            <a:r>
              <a:rPr lang="en-US" altLang="en-US" sz="2400" smtClean="0"/>
              <a:t>Test design: a document or statement that defines what we have selected to be tested and describes the expected results</a:t>
            </a:r>
          </a:p>
          <a:p>
            <a:pPr lvl="1" eaLnBrk="1" hangingPunct="1"/>
            <a:r>
              <a:rPr lang="en-US" altLang="en-US" sz="2400" smtClean="0"/>
              <a:t>Can be developed for any level of testing – requirements, designs, programs, subsystems, and complete systems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0B4FF40-B35C-4392-9A38-EAC7A5B60EE4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68</a:t>
            </a:fld>
            <a:endParaRPr lang="en-US" altLang="en-US" sz="1000" smtClean="0"/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Different Testing Stages - cont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153400" cy="5105400"/>
          </a:xfrm>
        </p:spPr>
        <p:txBody>
          <a:bodyPr/>
          <a:lstStyle/>
          <a:p>
            <a:pPr eaLnBrk="1" hangingPunct="1">
              <a:spcBef>
                <a:spcPct val="10000"/>
              </a:spcBef>
            </a:pPr>
            <a:r>
              <a:rPr lang="en-US" altLang="en-US" smtClean="0"/>
              <a:t>Unit/Module Testing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en-US" sz="2400" smtClean="0"/>
              <a:t>Testing individual modules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mtClean="0"/>
              <a:t>Integration Testing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en-US" sz="2400" smtClean="0"/>
              <a:t>Testing the composition of modules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mtClean="0"/>
              <a:t>Function Testing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en-US" sz="2400" smtClean="0"/>
              <a:t>Testing the whole system against the user documentation and requirements specification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mtClean="0"/>
              <a:t>Performance Testing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en-US" sz="2400" smtClean="0"/>
              <a:t>Testing non-functional requirements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2600" smtClean="0"/>
              <a:t>Regression Testing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en-US" sz="2400" smtClean="0"/>
              <a:t>Testing changes</a:t>
            </a:r>
          </a:p>
          <a:p>
            <a:pPr eaLnBrk="1" hangingPunct="1">
              <a:spcBef>
                <a:spcPct val="10000"/>
              </a:spcBef>
            </a:pPr>
            <a:endParaRPr lang="en-US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9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9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9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9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9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9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9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9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9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9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7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smtClean="0"/>
              <a:t>Different Testing Stages - cont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3820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en-US" smtClean="0"/>
              <a:t>Acceptance Testing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Enable the customers and users to determine if the built system meets their needs and expectations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Written, conducted, and evaluated by the customers</a:t>
            </a:r>
          </a:p>
          <a:p>
            <a:pPr lvl="2">
              <a:lnSpc>
                <a:spcPct val="90000"/>
              </a:lnSpc>
            </a:pPr>
            <a:r>
              <a:rPr lang="en-US" altLang="en-US" sz="2200" smtClean="0"/>
              <a:t>Usually those customers involved in requirements definition play a large part</a:t>
            </a:r>
          </a:p>
          <a:p>
            <a:pPr lvl="2">
              <a:lnSpc>
                <a:spcPct val="90000"/>
              </a:lnSpc>
            </a:pPr>
            <a:r>
              <a:rPr lang="en-US" altLang="en-US" sz="2200" smtClean="0"/>
              <a:t>Alpha test:  users from within our own organization</a:t>
            </a:r>
          </a:p>
          <a:p>
            <a:pPr lvl="2">
              <a:lnSpc>
                <a:spcPct val="90000"/>
              </a:lnSpc>
            </a:pPr>
            <a:r>
              <a:rPr lang="en-US" altLang="en-US" sz="2200" smtClean="0"/>
              <a:t>Beta test:  customer’s pilot</a:t>
            </a:r>
          </a:p>
          <a:p>
            <a:pPr lvl="1">
              <a:lnSpc>
                <a:spcPct val="90000"/>
              </a:lnSpc>
            </a:pPr>
            <a:r>
              <a:rPr lang="en-US" altLang="en-US" sz="2500" smtClean="0"/>
              <a:t>Results</a:t>
            </a:r>
          </a:p>
          <a:p>
            <a:pPr lvl="2">
              <a:lnSpc>
                <a:spcPct val="90000"/>
              </a:lnSpc>
            </a:pPr>
            <a:r>
              <a:rPr lang="en-US" altLang="en-US" sz="2200" smtClean="0"/>
              <a:t>The customer is satisfied, the system is accepted as stated in the contract.</a:t>
            </a:r>
          </a:p>
          <a:p>
            <a:pPr lvl="2">
              <a:lnSpc>
                <a:spcPct val="90000"/>
              </a:lnSpc>
            </a:pPr>
            <a:r>
              <a:rPr lang="en-US" altLang="en-US" sz="2200" smtClean="0"/>
              <a:t>Uncover requirements discrepancies</a:t>
            </a:r>
          </a:p>
          <a:p>
            <a:pPr lvl="2">
              <a:lnSpc>
                <a:spcPct val="90000"/>
              </a:lnSpc>
            </a:pPr>
            <a:r>
              <a:rPr lang="en-US" altLang="en-US" sz="2200" smtClean="0"/>
              <a:t>Beyond discrepancies: Discover aspects of the problem (or even new problems) of which they were not aware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3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3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3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3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" b="17854"/>
          <a:stretch>
            <a:fillRect/>
          </a:stretch>
        </p:blipFill>
        <p:spPr>
          <a:xfrm>
            <a:off x="0" y="304800"/>
            <a:ext cx="6400800" cy="5257800"/>
          </a:xfrm>
        </p:spPr>
      </p:pic>
      <p:sp>
        <p:nvSpPr>
          <p:cNvPr id="1024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6F62A83-0C04-46CD-AA7E-EFE8A012F930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000" smtClean="0"/>
          </a:p>
        </p:txBody>
      </p:sp>
      <p:sp>
        <p:nvSpPr>
          <p:cNvPr id="10244" name="TextBox 5"/>
          <p:cNvSpPr txBox="1">
            <a:spLocks noChangeArrowheads="1"/>
          </p:cNvSpPr>
          <p:nvPr/>
        </p:nvSpPr>
        <p:spPr bwMode="auto">
          <a:xfrm>
            <a:off x="6227763" y="1676400"/>
            <a:ext cx="2763837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“A few million lines of faulty code and a sign-up system that swallows enrollee applications in a single electronic gulp”</a:t>
            </a: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smtClean="0"/>
              <a:t>Different Testing Stages - cont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153400" cy="4987925"/>
          </a:xfrm>
        </p:spPr>
        <p:txBody>
          <a:bodyPr/>
          <a:lstStyle/>
          <a:p>
            <a:pPr eaLnBrk="1" hangingPunct="1">
              <a:spcBef>
                <a:spcPct val="10000"/>
              </a:spcBef>
            </a:pPr>
            <a:r>
              <a:rPr lang="en-US" altLang="en-US" smtClean="0"/>
              <a:t>Installation Testing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en-US" sz="2400" smtClean="0"/>
              <a:t>When operational and development environments are different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en-US" sz="2400" smtClean="0"/>
              <a:t>May not be needed if acceptance testing performed on-site</a:t>
            </a:r>
          </a:p>
          <a:p>
            <a:pPr lvl="1"/>
            <a:r>
              <a:rPr lang="en-US" altLang="en-US" sz="2400" smtClean="0"/>
              <a:t>Focuses on</a:t>
            </a:r>
          </a:p>
          <a:p>
            <a:pPr lvl="2"/>
            <a:r>
              <a:rPr lang="en-US" altLang="en-US" sz="2400" smtClean="0"/>
              <a:t>Completeness of the installed system</a:t>
            </a:r>
          </a:p>
          <a:p>
            <a:pPr lvl="2"/>
            <a:r>
              <a:rPr lang="en-US" altLang="en-US" sz="2400" smtClean="0"/>
              <a:t>Verification of any functional/non-functional characteristics that may be affected by site conditions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Future Plans</a:t>
            </a:r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We will be looking at JUnit automated testing framework next.</a:t>
            </a:r>
          </a:p>
          <a:p>
            <a:r>
              <a:rPr lang="en-US" altLang="en-US" smtClean="0"/>
              <a:t>If you have a laptop, it would be useful to have in class</a:t>
            </a:r>
          </a:p>
          <a:p>
            <a:r>
              <a:rPr lang="en-US" altLang="en-US" smtClean="0"/>
              <a:t>Just need Eclipse and Java installed</a:t>
            </a: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D353FE5-41FE-4CE2-B7D6-F1732589B271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71</a:t>
            </a:fld>
            <a:endParaRPr lang="en-US" altLang="en-US" sz="1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442A7EB-7CCC-4737-97CC-D610577839A9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00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Major Software Failures - cont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Many, Many More…</a:t>
            </a:r>
          </a:p>
          <a:p>
            <a:pPr lvl="1" eaLnBrk="1" hangingPunct="1"/>
            <a:r>
              <a:rPr lang="en-US" altLang="en-US" smtClean="0">
                <a:hlinkClick r:id="rId2"/>
              </a:rPr>
              <a:t>http://www.softwareqatest.com/qatfaq1.html</a:t>
            </a:r>
            <a:endParaRPr lang="en-US" altLang="en-US" smtClean="0"/>
          </a:p>
          <a:p>
            <a:pPr lvl="1"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2B62184-26AF-4F0B-AE49-CBADD071C230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000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An Opening Exercise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001000" cy="4643438"/>
          </a:xfrm>
        </p:spPr>
        <p:txBody>
          <a:bodyPr/>
          <a:lstStyle/>
          <a:p>
            <a:pPr eaLnBrk="1" hangingPunct="1"/>
            <a:r>
              <a:rPr lang="en-US" altLang="en-US" smtClean="0"/>
              <a:t>The program reads three integer values, which are interpreted as representing the lengths of the sides of a triangle. The program prints a message that states whether the triangle is scalene, isosceles, or equilateral.</a:t>
            </a:r>
          </a:p>
          <a:p>
            <a:pPr eaLnBrk="1" hangingPunct="1"/>
            <a:endParaRPr lang="en-US" altLang="en-US" i="1" smtClean="0"/>
          </a:p>
          <a:p>
            <a:pPr eaLnBrk="1" hangingPunct="1"/>
            <a:r>
              <a:rPr lang="en-US" altLang="en-US" smtClean="0">
                <a:solidFill>
                  <a:schemeClr val="hlink"/>
                </a:solidFill>
              </a:rPr>
              <a:t>Write a set of test cases that would </a:t>
            </a:r>
            <a:r>
              <a:rPr lang="en-US" altLang="en-US" i="1" smtClean="0">
                <a:solidFill>
                  <a:schemeClr val="hlink"/>
                </a:solidFill>
              </a:rPr>
              <a:t>adequately</a:t>
            </a:r>
            <a:r>
              <a:rPr lang="en-US" altLang="en-US" smtClean="0">
                <a:solidFill>
                  <a:schemeClr val="hlink"/>
                </a:solidFill>
              </a:rPr>
              <a:t> test this program.</a:t>
            </a:r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152400" y="6324600"/>
            <a:ext cx="563880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SzPct val="55000"/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chemeClr val="tx2"/>
                </a:solidFill>
              </a:rPr>
              <a:t>From Glen Myers, </a:t>
            </a:r>
            <a:r>
              <a:rPr lang="en-US" altLang="en-US" sz="1600" i="1">
                <a:solidFill>
                  <a:schemeClr val="tx2"/>
                </a:solidFill>
              </a:rPr>
              <a:t>The Art of Software Testing</a:t>
            </a:r>
            <a:endParaRPr lang="en-US" altLang="en-US" sz="16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11160</TotalTime>
  <Words>4642</Words>
  <Application>Microsoft Office PowerPoint</Application>
  <PresentationFormat>On-screen Show (4:3)</PresentationFormat>
  <Paragraphs>806</Paragraphs>
  <Slides>71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8" baseType="lpstr">
      <vt:lpstr>Arial</vt:lpstr>
      <vt:lpstr>MS PGothic</vt:lpstr>
      <vt:lpstr>Times New Roman</vt:lpstr>
      <vt:lpstr>Wingdings</vt:lpstr>
      <vt:lpstr>Symbol</vt:lpstr>
      <vt:lpstr>Courier New</vt:lpstr>
      <vt:lpstr>Layers</vt:lpstr>
      <vt:lpstr>Software Testing</vt:lpstr>
      <vt:lpstr>Major Software Failures</vt:lpstr>
      <vt:lpstr>Major Software Failures - cont</vt:lpstr>
      <vt:lpstr>Major Software Failures - cont</vt:lpstr>
      <vt:lpstr>Major Software Failures - cont</vt:lpstr>
      <vt:lpstr>Major Software Failures - cont</vt:lpstr>
      <vt:lpstr>PowerPoint Presentation</vt:lpstr>
      <vt:lpstr>Major Software Failures - cont</vt:lpstr>
      <vt:lpstr>An Opening Exercise</vt:lpstr>
      <vt:lpstr>Myers’ Answer</vt:lpstr>
      <vt:lpstr>Some Statements on Software Testing</vt:lpstr>
      <vt:lpstr>What Is Software Testing</vt:lpstr>
      <vt:lpstr>Testing Strategies – Black Box </vt:lpstr>
      <vt:lpstr>Testing Strategies – White Box</vt:lpstr>
      <vt:lpstr>Equivalence Partitioning (Black Box)</vt:lpstr>
      <vt:lpstr>Identifying Equivalence Classes - cont</vt:lpstr>
      <vt:lpstr>Equivalence Partitioning Example</vt:lpstr>
      <vt:lpstr>Equivalence Partitioning Example</vt:lpstr>
      <vt:lpstr>Boundary Value Analysis (BVA)</vt:lpstr>
      <vt:lpstr>Boundary Value Analysis (BVA)</vt:lpstr>
      <vt:lpstr>BVA – Cont</vt:lpstr>
      <vt:lpstr>BVA for Airplane Example</vt:lpstr>
      <vt:lpstr>Decision Table</vt:lpstr>
      <vt:lpstr>Insurance Renewal Decision Table</vt:lpstr>
      <vt:lpstr>Decision Table – Condition Section</vt:lpstr>
      <vt:lpstr>Decision Table – Action Section</vt:lpstr>
      <vt:lpstr>From Decision Table to Truth Table</vt:lpstr>
      <vt:lpstr>DC- Don’t Care</vt:lpstr>
      <vt:lpstr>Path Testing (White Box)</vt:lpstr>
      <vt:lpstr>Path Testing (White Box)</vt:lpstr>
      <vt:lpstr>Data Flow Testing (White Box)</vt:lpstr>
      <vt:lpstr>Define/Use/Kill</vt:lpstr>
      <vt:lpstr>Data Flow Coverage Criteria</vt:lpstr>
      <vt:lpstr>Data Flow Example</vt:lpstr>
      <vt:lpstr>Data Flow Coverage</vt:lpstr>
      <vt:lpstr>Data Flow Coverage</vt:lpstr>
      <vt:lpstr>Data Flow Coverage</vt:lpstr>
      <vt:lpstr>Data Flow Coverage</vt:lpstr>
      <vt:lpstr>Testing Strategies- Hybrid Testing</vt:lpstr>
      <vt:lpstr>Testing Strategies - Comparison </vt:lpstr>
      <vt:lpstr>Software Defects and Errors</vt:lpstr>
      <vt:lpstr>Software Defects and Errors</vt:lpstr>
      <vt:lpstr>Why Does Software Have Defects?</vt:lpstr>
      <vt:lpstr>Why Does Software Have Defects?</vt:lpstr>
      <vt:lpstr>Why Are Defects Hard to Find?</vt:lpstr>
      <vt:lpstr>Why Are Defects Hard to Find? - cont</vt:lpstr>
      <vt:lpstr>Categories of Common Software Errors</vt:lpstr>
      <vt:lpstr>Categories of Software Errors - cont</vt:lpstr>
      <vt:lpstr>Categories of Software Errors - cont</vt:lpstr>
      <vt:lpstr>Categories of Software Errors - cont</vt:lpstr>
      <vt:lpstr>Categories of Software Errors - cont</vt:lpstr>
      <vt:lpstr>Categories of Software Errors - cont</vt:lpstr>
      <vt:lpstr>Defects vs. Development Process</vt:lpstr>
      <vt:lpstr>Defect Rate and Development Process</vt:lpstr>
      <vt:lpstr>Quality Assurance vs Testing</vt:lpstr>
      <vt:lpstr>Impossibility of Complete Testing</vt:lpstr>
      <vt:lpstr>Too Many Inputs</vt:lpstr>
      <vt:lpstr>Too Many Inputs - cont</vt:lpstr>
      <vt:lpstr>Too Many Input Combinations</vt:lpstr>
      <vt:lpstr>Too Many Paths</vt:lpstr>
      <vt:lpstr>Too Many Paths – Example 1</vt:lpstr>
      <vt:lpstr>Too Many Paths - cont</vt:lpstr>
      <vt:lpstr>Too Many Paths - cont</vt:lpstr>
      <vt:lpstr>Testing Principles</vt:lpstr>
      <vt:lpstr>Testing Principles - cont</vt:lpstr>
      <vt:lpstr>Testing Principles - cont</vt:lpstr>
      <vt:lpstr>Testing Principles - cont</vt:lpstr>
      <vt:lpstr>Different Testing Stages - cont</vt:lpstr>
      <vt:lpstr>Different Testing Stages - cont</vt:lpstr>
      <vt:lpstr>Different Testing Stages - cont</vt:lpstr>
      <vt:lpstr>Future Plans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SCHWARTZ, AMANDA</dc:creator>
  <cp:lastModifiedBy>SCHWARTZ, AMANDA</cp:lastModifiedBy>
  <cp:revision>1042</cp:revision>
  <dcterms:created xsi:type="dcterms:W3CDTF">1601-01-01T00:00:00Z</dcterms:created>
  <dcterms:modified xsi:type="dcterms:W3CDTF">2018-10-30T12:25:42Z</dcterms:modified>
</cp:coreProperties>
</file>