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4" r:id="rId8"/>
    <p:sldId id="273" r:id="rId9"/>
    <p:sldId id="262" r:id="rId10"/>
    <p:sldId id="263" r:id="rId11"/>
    <p:sldId id="264" r:id="rId12"/>
    <p:sldId id="266" r:id="rId13"/>
    <p:sldId id="265" r:id="rId14"/>
    <p:sldId id="271" r:id="rId15"/>
    <p:sldId id="267" r:id="rId16"/>
    <p:sldId id="270" r:id="rId17"/>
    <p:sldId id="268" r:id="rId18"/>
    <p:sldId id="269"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9/10/2018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visualstudio.com/downloa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.net</a:t>
            </a:r>
            <a:r>
              <a:rPr lang="en-US" dirty="0" smtClean="0"/>
              <a:t> Tutorial Part 01</a:t>
            </a:r>
            <a:endParaRPr lang="en-US" dirty="0"/>
          </a:p>
        </p:txBody>
      </p:sp>
      <p:sp>
        <p:nvSpPr>
          <p:cNvPr id="3" name="Subtitle 2"/>
          <p:cNvSpPr>
            <a:spLocks noGrp="1"/>
          </p:cNvSpPr>
          <p:nvPr>
            <p:ph type="subTitle" idx="1"/>
          </p:nvPr>
        </p:nvSpPr>
        <p:spPr/>
        <p:txBody>
          <a:bodyPr/>
          <a:lstStyle/>
          <a:p>
            <a:r>
              <a:rPr lang="en-US" dirty="0" smtClean="0"/>
              <a:t>Introduction to </a:t>
            </a:r>
            <a:r>
              <a:rPr lang="en-US" dirty="0" err="1" smtClean="0"/>
              <a:t>.net</a:t>
            </a:r>
            <a:endParaRPr lang="en-US" dirty="0" smtClean="0"/>
          </a:p>
          <a:p>
            <a:r>
              <a:rPr lang="en-US" dirty="0" smtClean="0"/>
              <a:t>Introduction to Web Forms</a:t>
            </a:r>
            <a:endParaRPr lang="en-US" dirty="0"/>
          </a:p>
        </p:txBody>
      </p:sp>
    </p:spTree>
    <p:extLst>
      <p:ext uri="{BB962C8B-B14F-4D97-AF65-F5344CB8AC3E}">
        <p14:creationId xmlns:p14="http://schemas.microsoft.com/office/powerpoint/2010/main" val="402305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Project (ASP.NET Web Forms)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4035" y="1513612"/>
            <a:ext cx="6513396" cy="4528414"/>
          </a:xfrm>
        </p:spPr>
      </p:pic>
      <p:sp>
        <p:nvSpPr>
          <p:cNvPr id="5" name="Oval 4"/>
          <p:cNvSpPr/>
          <p:nvPr/>
        </p:nvSpPr>
        <p:spPr>
          <a:xfrm>
            <a:off x="1132114" y="4641669"/>
            <a:ext cx="2029097" cy="4615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3779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Project (ASP.NET Web Forms)</a:t>
            </a:r>
          </a:p>
        </p:txBody>
      </p:sp>
      <p:sp>
        <p:nvSpPr>
          <p:cNvPr id="3" name="Content Placeholder 2"/>
          <p:cNvSpPr>
            <a:spLocks noGrp="1"/>
          </p:cNvSpPr>
          <p:nvPr>
            <p:ph idx="1"/>
          </p:nvPr>
        </p:nvSpPr>
        <p:spPr/>
        <p:txBody>
          <a:bodyPr/>
          <a:lstStyle/>
          <a:p>
            <a:r>
              <a:rPr lang="en-US" dirty="0" smtClean="0"/>
              <a:t>Choose Web Forms on the next screen and click OK.</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349" y="2732869"/>
            <a:ext cx="6027942" cy="3932261"/>
          </a:xfrm>
          <a:prstGeom prst="rect">
            <a:avLst/>
          </a:prstGeom>
        </p:spPr>
      </p:pic>
    </p:spTree>
    <p:extLst>
      <p:ext uri="{BB962C8B-B14F-4D97-AF65-F5344CB8AC3E}">
        <p14:creationId xmlns:p14="http://schemas.microsoft.com/office/powerpoint/2010/main" val="3851725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 Project in Visual Studio</a:t>
            </a:r>
            <a:endParaRPr lang="en-US" dirty="0"/>
          </a:p>
        </p:txBody>
      </p:sp>
      <p:sp>
        <p:nvSpPr>
          <p:cNvPr id="3" name="Content Placeholder 2"/>
          <p:cNvSpPr>
            <a:spLocks noGrp="1"/>
          </p:cNvSpPr>
          <p:nvPr>
            <p:ph idx="1"/>
          </p:nvPr>
        </p:nvSpPr>
        <p:spPr/>
        <p:txBody>
          <a:bodyPr/>
          <a:lstStyle/>
          <a:p>
            <a:r>
              <a:rPr lang="en-US" dirty="0" smtClean="0"/>
              <a:t>When you create your project, it comes with a bunch of files and folders already created.</a:t>
            </a:r>
          </a:p>
          <a:p>
            <a:r>
              <a:rPr lang="en-US" dirty="0" smtClean="0"/>
              <a:t>Let’s take a look at what the starter site looks like by running the project</a:t>
            </a:r>
          </a:p>
          <a:p>
            <a:r>
              <a:rPr lang="en-US" dirty="0" smtClean="0"/>
              <a:t>You can run the project by:</a:t>
            </a:r>
          </a:p>
          <a:p>
            <a:pPr lvl="1"/>
            <a:r>
              <a:rPr lang="en-US" dirty="0" smtClean="0"/>
              <a:t>Clicking </a:t>
            </a:r>
            <a:r>
              <a:rPr lang="en-US" dirty="0" smtClean="0">
                <a:latin typeface="Courier New" panose="02070309020205020404" pitchFamily="49" charset="0"/>
                <a:cs typeface="Courier New" panose="02070309020205020404" pitchFamily="49" charset="0"/>
              </a:rPr>
              <a:t>Debug</a:t>
            </a:r>
            <a:r>
              <a:rPr lang="en-US" dirty="0" smtClean="0"/>
              <a:t> </a:t>
            </a:r>
            <a:r>
              <a:rPr lang="en-US" dirty="0" smtClean="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Start without Debugging</a:t>
            </a:r>
            <a:r>
              <a:rPr lang="en-US" dirty="0" smtClean="0">
                <a:sym typeface="Wingdings" panose="05000000000000000000" pitchFamily="2" charset="2"/>
              </a:rPr>
              <a:t> or clicking </a:t>
            </a:r>
            <a:r>
              <a:rPr lang="en-US" dirty="0">
                <a:latin typeface="Courier New" panose="02070309020205020404" pitchFamily="49" charset="0"/>
                <a:cs typeface="Courier New" panose="02070309020205020404" pitchFamily="49" charset="0"/>
                <a:sym typeface="Wingdings" panose="05000000000000000000" pitchFamily="2" charset="2"/>
              </a:rPr>
              <a:t>Ctrl + F</a:t>
            </a:r>
            <a:r>
              <a:rPr lang="en-US" dirty="0" smtClean="0">
                <a:latin typeface="Courier New" panose="02070309020205020404" pitchFamily="49" charset="0"/>
                <a:cs typeface="Courier New" panose="02070309020205020404" pitchFamily="49" charset="0"/>
                <a:sym typeface="Wingdings" panose="05000000000000000000" pitchFamily="2" charset="2"/>
              </a:rPr>
              <a:t>5</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89312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Pages</a:t>
            </a:r>
            <a:endParaRPr lang="en-US" dirty="0"/>
          </a:p>
        </p:txBody>
      </p:sp>
      <p:sp>
        <p:nvSpPr>
          <p:cNvPr id="3" name="Content Placeholder 2"/>
          <p:cNvSpPr>
            <a:spLocks noGrp="1"/>
          </p:cNvSpPr>
          <p:nvPr>
            <p:ph idx="1"/>
          </p:nvPr>
        </p:nvSpPr>
        <p:spPr/>
        <p:txBody>
          <a:bodyPr/>
          <a:lstStyle/>
          <a:p>
            <a:r>
              <a:rPr lang="en-US" dirty="0" smtClean="0"/>
              <a:t>Master Pages are used to maintain a consistent look and feel over a website</a:t>
            </a:r>
          </a:p>
          <a:p>
            <a:r>
              <a:rPr lang="en-US" dirty="0" smtClean="0"/>
              <a:t>Manages the header, footer, and background of the site for all pages</a:t>
            </a:r>
          </a:p>
          <a:p>
            <a:pPr lvl="1"/>
            <a:r>
              <a:rPr lang="en-US" dirty="0" smtClean="0"/>
              <a:t>The Web Forms just need to specify it has a master page.</a:t>
            </a:r>
          </a:p>
          <a:p>
            <a:r>
              <a:rPr lang="en-US" dirty="0" smtClean="0"/>
              <a:t>Let’s play around with </a:t>
            </a:r>
            <a:r>
              <a:rPr lang="en-US" dirty="0" err="1" smtClean="0">
                <a:latin typeface="Courier New" panose="02070309020205020404" pitchFamily="49" charset="0"/>
                <a:cs typeface="Courier New" panose="02070309020205020404" pitchFamily="49" charset="0"/>
              </a:rPr>
              <a:t>Site.Master</a:t>
            </a:r>
            <a:endParaRPr lang="en-US" dirty="0" smtClean="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3613642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Pages</a:t>
            </a:r>
            <a:endParaRPr lang="en-US" dirty="0"/>
          </a:p>
        </p:txBody>
      </p:sp>
      <p:sp>
        <p:nvSpPr>
          <p:cNvPr id="3" name="Content Placeholder 2"/>
          <p:cNvSpPr>
            <a:spLocks noGrp="1"/>
          </p:cNvSpPr>
          <p:nvPr>
            <p:ph idx="1"/>
          </p:nvPr>
        </p:nvSpPr>
        <p:spPr/>
        <p:txBody>
          <a:bodyPr/>
          <a:lstStyle/>
          <a:p>
            <a:r>
              <a:rPr lang="en-US" dirty="0" smtClean="0"/>
              <a:t>An application can have many different master pages and the pages can even be nested.</a:t>
            </a:r>
          </a:p>
          <a:p>
            <a:r>
              <a:rPr lang="en-US" dirty="0" smtClean="0"/>
              <a:t>For example, you might have a master page for logged out users, and a master page for logged in users.</a:t>
            </a:r>
          </a:p>
          <a:p>
            <a:pPr marL="0" indent="0">
              <a:buNone/>
            </a:pPr>
            <a:endParaRPr lang="en-US" dirty="0"/>
          </a:p>
        </p:txBody>
      </p:sp>
    </p:spTree>
    <p:extLst>
      <p:ext uri="{BB962C8B-B14F-4D97-AF65-F5344CB8AC3E}">
        <p14:creationId xmlns:p14="http://schemas.microsoft.com/office/powerpoint/2010/main" val="1130225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Forms</a:t>
            </a:r>
            <a:endParaRPr lang="en-US" dirty="0"/>
          </a:p>
        </p:txBody>
      </p:sp>
      <p:sp>
        <p:nvSpPr>
          <p:cNvPr id="3" name="Content Placeholder 2"/>
          <p:cNvSpPr>
            <a:spLocks noGrp="1"/>
          </p:cNvSpPr>
          <p:nvPr>
            <p:ph idx="1"/>
          </p:nvPr>
        </p:nvSpPr>
        <p:spPr/>
        <p:txBody>
          <a:bodyPr/>
          <a:lstStyle/>
          <a:p>
            <a:r>
              <a:rPr lang="en-US" dirty="0" smtClean="0"/>
              <a:t>This fills the “main” part of the page</a:t>
            </a:r>
          </a:p>
          <a:p>
            <a:r>
              <a:rPr lang="en-US" dirty="0" smtClean="0"/>
              <a:t>Check out Default.aspx, Contact.aspx, and About.aspx</a:t>
            </a:r>
          </a:p>
          <a:p>
            <a:r>
              <a:rPr lang="en-US" dirty="0" smtClean="0"/>
              <a:t>In the Page tag you will see:</a:t>
            </a:r>
          </a:p>
          <a:p>
            <a:pPr marL="457200" lvl="1" indent="0">
              <a:buNone/>
            </a:pPr>
            <a:r>
              <a:rPr lang="en-US" dirty="0" err="1" smtClean="0">
                <a:latin typeface="Courier New" panose="02070309020205020404" pitchFamily="49" charset="0"/>
                <a:cs typeface="Courier New" panose="02070309020205020404" pitchFamily="49" charset="0"/>
              </a:rPr>
              <a:t>MasterPageFile</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Site.Master</a:t>
            </a:r>
            <a:r>
              <a:rPr lang="en-US" dirty="0" smtClean="0">
                <a:latin typeface="Courier New" panose="02070309020205020404" pitchFamily="49" charset="0"/>
                <a:cs typeface="Courier New" panose="02070309020205020404" pitchFamily="49" charset="0"/>
              </a:rPr>
              <a:t>”</a:t>
            </a:r>
          </a:p>
          <a:p>
            <a:r>
              <a:rPr lang="en-US" dirty="0" smtClean="0"/>
              <a:t>this </a:t>
            </a:r>
            <a:r>
              <a:rPr lang="en-US" dirty="0"/>
              <a:t>specifies </a:t>
            </a:r>
            <a:r>
              <a:rPr lang="en-US" dirty="0" smtClean="0"/>
              <a:t>to use the master page </a:t>
            </a:r>
            <a:r>
              <a:rPr lang="en-US" dirty="0" err="1" smtClean="0"/>
              <a:t>site.master</a:t>
            </a:r>
            <a:r>
              <a:rPr lang="en-US" dirty="0" smtClean="0"/>
              <a:t> and therefore use the layout specified in the page.</a:t>
            </a:r>
          </a:p>
          <a:p>
            <a:endParaRPr lang="en-US" dirty="0"/>
          </a:p>
          <a:p>
            <a:pPr lvl="1"/>
            <a:endParaRPr lang="en-US" sz="1800" dirty="0"/>
          </a:p>
        </p:txBody>
      </p:sp>
    </p:spTree>
    <p:extLst>
      <p:ext uri="{BB962C8B-B14F-4D97-AF65-F5344CB8AC3E}">
        <p14:creationId xmlns:p14="http://schemas.microsoft.com/office/powerpoint/2010/main" val="694902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Forms</a:t>
            </a:r>
            <a:endParaRPr lang="en-US" dirty="0"/>
          </a:p>
        </p:txBody>
      </p:sp>
      <p:sp>
        <p:nvSpPr>
          <p:cNvPr id="3" name="Content Placeholder 2"/>
          <p:cNvSpPr>
            <a:spLocks noGrp="1"/>
          </p:cNvSpPr>
          <p:nvPr>
            <p:ph idx="1"/>
          </p:nvPr>
        </p:nvSpPr>
        <p:spPr/>
        <p:txBody>
          <a:bodyPr/>
          <a:lstStyle/>
          <a:p>
            <a:r>
              <a:rPr lang="en-US" dirty="0" smtClean="0"/>
              <a:t>Two main parts:</a:t>
            </a:r>
          </a:p>
          <a:p>
            <a:pPr lvl="1"/>
            <a:r>
              <a:rPr lang="en-US" dirty="0" smtClean="0"/>
              <a:t>A view (UI) (.</a:t>
            </a:r>
            <a:r>
              <a:rPr lang="en-US" dirty="0" err="1" smtClean="0"/>
              <a:t>aspx</a:t>
            </a:r>
            <a:r>
              <a:rPr lang="en-US" dirty="0" smtClean="0"/>
              <a:t>)</a:t>
            </a:r>
          </a:p>
          <a:p>
            <a:pPr lvl="2"/>
            <a:r>
              <a:rPr lang="en-US" dirty="0" smtClean="0"/>
              <a:t>Mixes </a:t>
            </a:r>
            <a:r>
              <a:rPr lang="en-US" dirty="0" err="1" smtClean="0"/>
              <a:t>HTMl</a:t>
            </a:r>
            <a:r>
              <a:rPr lang="en-US" dirty="0" smtClean="0"/>
              <a:t> and C# syntax</a:t>
            </a:r>
          </a:p>
          <a:p>
            <a:pPr lvl="1"/>
            <a:r>
              <a:rPr lang="en-US" dirty="0" smtClean="0"/>
              <a:t>Code-behind (Server code) (.</a:t>
            </a:r>
            <a:r>
              <a:rPr lang="en-US" dirty="0" err="1" smtClean="0"/>
              <a:t>aspx.cs</a:t>
            </a:r>
            <a:r>
              <a:rPr lang="en-US" dirty="0" smtClean="0"/>
              <a:t>)</a:t>
            </a:r>
          </a:p>
          <a:p>
            <a:pPr marL="0" indent="0">
              <a:buNone/>
            </a:pPr>
            <a:endParaRPr lang="en-US" dirty="0"/>
          </a:p>
        </p:txBody>
      </p:sp>
    </p:spTree>
    <p:extLst>
      <p:ext uri="{BB962C8B-B14F-4D97-AF65-F5344CB8AC3E}">
        <p14:creationId xmlns:p14="http://schemas.microsoft.com/office/powerpoint/2010/main" val="2654316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Forms – Creating a New Form</a:t>
            </a:r>
            <a:endParaRPr lang="en-US" dirty="0"/>
          </a:p>
        </p:txBody>
      </p:sp>
      <p:sp>
        <p:nvSpPr>
          <p:cNvPr id="3" name="Content Placeholder 2"/>
          <p:cNvSpPr>
            <a:spLocks noGrp="1"/>
          </p:cNvSpPr>
          <p:nvPr>
            <p:ph idx="1"/>
          </p:nvPr>
        </p:nvSpPr>
        <p:spPr/>
        <p:txBody>
          <a:bodyPr/>
          <a:lstStyle/>
          <a:p>
            <a:r>
              <a:rPr lang="en-US" dirty="0" smtClean="0"/>
              <a:t>Right-Click on your project, Click </a:t>
            </a:r>
            <a:r>
              <a:rPr lang="en-US" b="1" dirty="0" smtClean="0"/>
              <a:t>Add</a:t>
            </a:r>
            <a:r>
              <a:rPr lang="en-US" dirty="0" smtClean="0"/>
              <a:t> </a:t>
            </a:r>
            <a:r>
              <a:rPr lang="en-US" dirty="0" smtClean="0">
                <a:sym typeface="Wingdings" panose="05000000000000000000" pitchFamily="2" charset="2"/>
              </a:rPr>
              <a:t> </a:t>
            </a:r>
            <a:r>
              <a:rPr lang="en-US" b="1" dirty="0" smtClean="0">
                <a:sym typeface="Wingdings" panose="05000000000000000000" pitchFamily="2" charset="2"/>
              </a:rPr>
              <a:t>New Item</a:t>
            </a:r>
          </a:p>
          <a:p>
            <a:r>
              <a:rPr lang="en-US" dirty="0" smtClean="0">
                <a:sym typeface="Wingdings" panose="05000000000000000000" pitchFamily="2" charset="2"/>
              </a:rPr>
              <a:t>Under </a:t>
            </a:r>
            <a:r>
              <a:rPr lang="en-US" dirty="0">
                <a:solidFill>
                  <a:srgbClr val="00B0F0"/>
                </a:solidFill>
                <a:sym typeface="Wingdings" panose="05000000000000000000" pitchFamily="2" charset="2"/>
              </a:rPr>
              <a:t>Web</a:t>
            </a:r>
            <a:r>
              <a:rPr lang="en-US" dirty="0" smtClean="0">
                <a:sym typeface="Wingdings" panose="05000000000000000000" pitchFamily="2" charset="2"/>
              </a:rPr>
              <a:t>, choose </a:t>
            </a:r>
            <a:r>
              <a:rPr lang="en-US" dirty="0" smtClean="0">
                <a:solidFill>
                  <a:srgbClr val="00B0F0"/>
                </a:solidFill>
                <a:sym typeface="Wingdings" panose="05000000000000000000" pitchFamily="2" charset="2"/>
              </a:rPr>
              <a:t>Web Form with Master Page</a:t>
            </a:r>
          </a:p>
          <a:p>
            <a:pPr lvl="1"/>
            <a:r>
              <a:rPr lang="en-US" dirty="0" smtClean="0">
                <a:sym typeface="Wingdings" panose="05000000000000000000" pitchFamily="2" charset="2"/>
              </a:rPr>
              <a:t>Note: if you do not want the page to use a Master Page, you can just choose Web Form.</a:t>
            </a:r>
          </a:p>
          <a:p>
            <a:r>
              <a:rPr lang="en-US" dirty="0" smtClean="0">
                <a:sym typeface="Wingdings" panose="05000000000000000000" pitchFamily="2" charset="2"/>
              </a:rPr>
              <a:t>Click </a:t>
            </a:r>
            <a:r>
              <a:rPr lang="en-US" b="1" dirty="0" smtClean="0">
                <a:sym typeface="Wingdings" panose="05000000000000000000" pitchFamily="2" charset="2"/>
              </a:rPr>
              <a:t>Add</a:t>
            </a:r>
            <a:r>
              <a:rPr lang="en-US" dirty="0" smtClean="0">
                <a:sym typeface="Wingdings" panose="05000000000000000000" pitchFamily="2" charset="2"/>
              </a:rPr>
              <a:t> and choose the master page</a:t>
            </a:r>
          </a:p>
          <a:p>
            <a:r>
              <a:rPr lang="en-US" dirty="0" smtClean="0">
                <a:sym typeface="Wingdings" panose="05000000000000000000" pitchFamily="2" charset="2"/>
              </a:rPr>
              <a:t>Let’s add a link to the new page</a:t>
            </a:r>
          </a:p>
          <a:p>
            <a:pPr lvl="1"/>
            <a:r>
              <a:rPr lang="en-US" dirty="0" smtClean="0">
                <a:sym typeface="Wingdings" panose="05000000000000000000" pitchFamily="2" charset="2"/>
              </a:rPr>
              <a:t>Add some content to your new page</a:t>
            </a:r>
          </a:p>
          <a:p>
            <a:pPr lvl="1"/>
            <a:r>
              <a:rPr lang="en-US" dirty="0">
                <a:sym typeface="Wingdings" panose="05000000000000000000" pitchFamily="2" charset="2"/>
              </a:rPr>
              <a:t>Add the link in </a:t>
            </a:r>
            <a:r>
              <a:rPr lang="en-US" dirty="0" err="1" smtClean="0">
                <a:sym typeface="Wingdings" panose="05000000000000000000" pitchFamily="2" charset="2"/>
              </a:rPr>
              <a:t>Site.Master</a:t>
            </a:r>
            <a:endParaRPr lang="en-US" dirty="0" smtClean="0">
              <a:sym typeface="Wingdings" panose="05000000000000000000" pitchFamily="2" charset="2"/>
            </a:endParaRPr>
          </a:p>
          <a:p>
            <a:pPr lvl="1"/>
            <a:r>
              <a:rPr lang="en-US" dirty="0" smtClean="0">
                <a:sym typeface="Wingdings" panose="05000000000000000000" pitchFamily="2" charset="2"/>
              </a:rPr>
              <a:t>Run your project &amp; click on the new link</a:t>
            </a:r>
            <a:endParaRPr lang="en-US" dirty="0">
              <a:sym typeface="Wingdings" panose="05000000000000000000" pitchFamily="2" charset="2"/>
            </a:endParaRPr>
          </a:p>
          <a:p>
            <a:pPr lvl="1"/>
            <a:endParaRPr lang="en-US" dirty="0"/>
          </a:p>
        </p:txBody>
      </p:sp>
    </p:spTree>
    <p:extLst>
      <p:ext uri="{BB962C8B-B14F-4D97-AF65-F5344CB8AC3E}">
        <p14:creationId xmlns:p14="http://schemas.microsoft.com/office/powerpoint/2010/main" val="1669644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Drag-and-Drop GUI</a:t>
            </a:r>
            <a:endParaRPr lang="en-US" dirty="0"/>
          </a:p>
        </p:txBody>
      </p:sp>
      <p:sp>
        <p:nvSpPr>
          <p:cNvPr id="3" name="Content Placeholder 2"/>
          <p:cNvSpPr>
            <a:spLocks noGrp="1"/>
          </p:cNvSpPr>
          <p:nvPr>
            <p:ph idx="1"/>
          </p:nvPr>
        </p:nvSpPr>
        <p:spPr/>
        <p:txBody>
          <a:bodyPr/>
          <a:lstStyle/>
          <a:p>
            <a:r>
              <a:rPr lang="en-US" dirty="0" smtClean="0"/>
              <a:t>Open the Toolbox</a:t>
            </a:r>
          </a:p>
          <a:p>
            <a:r>
              <a:rPr lang="en-US" dirty="0" smtClean="0"/>
              <a:t>Let’s take a look at some controls</a:t>
            </a:r>
            <a:endParaRPr lang="en-US" dirty="0"/>
          </a:p>
        </p:txBody>
      </p:sp>
    </p:spTree>
    <p:extLst>
      <p:ext uri="{BB962C8B-B14F-4D97-AF65-F5344CB8AC3E}">
        <p14:creationId xmlns:p14="http://schemas.microsoft.com/office/powerpoint/2010/main" val="199942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Controls</a:t>
            </a:r>
            <a:endParaRPr lang="en-US" dirty="0"/>
          </a:p>
        </p:txBody>
      </p:sp>
      <p:sp>
        <p:nvSpPr>
          <p:cNvPr id="3" name="Content Placeholder 2"/>
          <p:cNvSpPr>
            <a:spLocks noGrp="1"/>
          </p:cNvSpPr>
          <p:nvPr>
            <p:ph idx="1"/>
          </p:nvPr>
        </p:nvSpPr>
        <p:spPr/>
        <p:txBody>
          <a:bodyPr/>
          <a:lstStyle/>
          <a:p>
            <a:r>
              <a:rPr lang="en-US" dirty="0" smtClean="0"/>
              <a:t>Another reuse mechanism</a:t>
            </a:r>
          </a:p>
          <a:p>
            <a:r>
              <a:rPr lang="en-US" dirty="0" smtClean="0"/>
              <a:t>Also 2 parts:</a:t>
            </a:r>
          </a:p>
          <a:p>
            <a:pPr lvl="1"/>
            <a:r>
              <a:rPr lang="en-US" dirty="0" smtClean="0"/>
              <a:t>UI (.</a:t>
            </a:r>
            <a:r>
              <a:rPr lang="en-US" dirty="0" err="1" smtClean="0"/>
              <a:t>ascx</a:t>
            </a:r>
            <a:r>
              <a:rPr lang="en-US" dirty="0" smtClean="0"/>
              <a:t>)</a:t>
            </a:r>
          </a:p>
          <a:p>
            <a:pPr lvl="1"/>
            <a:r>
              <a:rPr lang="en-US" dirty="0" smtClean="0"/>
              <a:t>Code behind (.</a:t>
            </a:r>
            <a:r>
              <a:rPr lang="en-US" dirty="0" err="1" smtClean="0"/>
              <a:t>ascx.cs</a:t>
            </a:r>
            <a:r>
              <a:rPr lang="en-US" dirty="0" smtClean="0"/>
              <a:t>)</a:t>
            </a:r>
          </a:p>
          <a:p>
            <a:r>
              <a:rPr lang="en-US" dirty="0" smtClean="0"/>
              <a:t>Like a tiny, portable .</a:t>
            </a:r>
            <a:r>
              <a:rPr lang="en-US" dirty="0" err="1" smtClean="0"/>
              <a:t>aspx</a:t>
            </a:r>
            <a:r>
              <a:rPr lang="en-US" dirty="0" smtClean="0"/>
              <a:t> page that can be put inside of other pages</a:t>
            </a:r>
          </a:p>
          <a:p>
            <a:r>
              <a:rPr lang="en-US" dirty="0" smtClean="0"/>
              <a:t>For example, if you have to have a drop-down for selecting a brand of car all over your site, all you need to do is build a user control and then add to whatever pages you need it on</a:t>
            </a:r>
          </a:p>
          <a:p>
            <a:pPr lvl="1"/>
            <a:r>
              <a:rPr lang="en-US" dirty="0" smtClean="0"/>
              <a:t>This way if you make a change, it’s changed everywhere</a:t>
            </a:r>
            <a:endParaRPr lang="en-US" dirty="0"/>
          </a:p>
        </p:txBody>
      </p:sp>
    </p:spTree>
    <p:extLst>
      <p:ext uri="{BB962C8B-B14F-4D97-AF65-F5344CB8AC3E}">
        <p14:creationId xmlns:p14="http://schemas.microsoft.com/office/powerpoint/2010/main" val="3700366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Software</a:t>
            </a:r>
            <a:endParaRPr lang="en-US" dirty="0"/>
          </a:p>
        </p:txBody>
      </p:sp>
      <p:sp>
        <p:nvSpPr>
          <p:cNvPr id="3" name="Content Placeholder 2"/>
          <p:cNvSpPr>
            <a:spLocks noGrp="1"/>
          </p:cNvSpPr>
          <p:nvPr>
            <p:ph idx="1"/>
          </p:nvPr>
        </p:nvSpPr>
        <p:spPr/>
        <p:txBody>
          <a:bodyPr/>
          <a:lstStyle/>
          <a:p>
            <a:r>
              <a:rPr lang="en-US" dirty="0" smtClean="0"/>
              <a:t>We will be using Visual Studio 2017 Community Edition</a:t>
            </a:r>
          </a:p>
          <a:p>
            <a:r>
              <a:rPr lang="en-US" dirty="0" smtClean="0"/>
              <a:t>It can be downloaded from:</a:t>
            </a:r>
          </a:p>
          <a:p>
            <a:pPr lvl="1"/>
            <a:r>
              <a:rPr lang="en-US" dirty="0">
                <a:hlinkClick r:id="rId2"/>
              </a:rPr>
              <a:t>https://www.visualstudio.com/downloads</a:t>
            </a:r>
            <a:r>
              <a:rPr lang="en-US" dirty="0" smtClean="0">
                <a:hlinkClick r:id="rId2"/>
              </a:rPr>
              <a:t>/</a:t>
            </a:r>
            <a:endParaRPr lang="en-US" dirty="0" smtClean="0"/>
          </a:p>
          <a:p>
            <a:pPr marL="0" indent="0">
              <a:buNone/>
            </a:pPr>
            <a:endParaRPr lang="en-US" dirty="0" smtClean="0"/>
          </a:p>
        </p:txBody>
      </p:sp>
    </p:spTree>
    <p:extLst>
      <p:ext uri="{BB962C8B-B14F-4D97-AF65-F5344CB8AC3E}">
        <p14:creationId xmlns:p14="http://schemas.microsoft.com/office/powerpoint/2010/main" val="528480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err="1" smtClean="0"/>
              <a:t>.net</a:t>
            </a:r>
            <a:endParaRPr lang="en-US" dirty="0"/>
          </a:p>
        </p:txBody>
      </p:sp>
      <p:sp>
        <p:nvSpPr>
          <p:cNvPr id="3" name="Content Placeholder 2"/>
          <p:cNvSpPr>
            <a:spLocks noGrp="1"/>
          </p:cNvSpPr>
          <p:nvPr>
            <p:ph idx="1"/>
          </p:nvPr>
        </p:nvSpPr>
        <p:spPr/>
        <p:txBody>
          <a:bodyPr/>
          <a:lstStyle/>
          <a:p>
            <a:r>
              <a:rPr lang="en-US" dirty="0" smtClean="0"/>
              <a:t>Software framework developed by Microsoft</a:t>
            </a:r>
          </a:p>
          <a:p>
            <a:r>
              <a:rPr lang="en-US" dirty="0" smtClean="0"/>
              <a:t>Began as a framework for Windows Applications supported only by Windows</a:t>
            </a:r>
          </a:p>
          <a:p>
            <a:r>
              <a:rPr lang="en-US" dirty="0" smtClean="0"/>
              <a:t>In 2014, Microsoft announced they were going to strive for cross-platform support</a:t>
            </a:r>
          </a:p>
        </p:txBody>
      </p:sp>
    </p:spTree>
    <p:extLst>
      <p:ext uri="{BB962C8B-B14F-4D97-AF65-F5344CB8AC3E}">
        <p14:creationId xmlns:p14="http://schemas.microsoft.com/office/powerpoint/2010/main" val="3729351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vs ASP.net Core</a:t>
            </a:r>
            <a:endParaRPr lang="en-US" dirty="0"/>
          </a:p>
        </p:txBody>
      </p:sp>
      <p:sp>
        <p:nvSpPr>
          <p:cNvPr id="3" name="Content Placeholder 2"/>
          <p:cNvSpPr>
            <a:spLocks noGrp="1"/>
          </p:cNvSpPr>
          <p:nvPr>
            <p:ph idx="1"/>
          </p:nvPr>
        </p:nvSpPr>
        <p:spPr/>
        <p:txBody>
          <a:bodyPr>
            <a:normAutofit lnSpcReduction="10000"/>
          </a:bodyPr>
          <a:lstStyle/>
          <a:p>
            <a:r>
              <a:rPr lang="en-US" dirty="0"/>
              <a:t>ASP.NET Core</a:t>
            </a:r>
          </a:p>
          <a:p>
            <a:pPr lvl="1"/>
            <a:r>
              <a:rPr lang="en-US" dirty="0"/>
              <a:t>ASP.NET Core is an open-source, cross-platform framework for building modern, cloud-based web applications on Windows, </a:t>
            </a:r>
            <a:r>
              <a:rPr lang="en-US" dirty="0" err="1"/>
              <a:t>macOS</a:t>
            </a:r>
            <a:r>
              <a:rPr lang="en-US" dirty="0"/>
              <a:t>, or Linux.</a:t>
            </a:r>
          </a:p>
          <a:p>
            <a:r>
              <a:rPr lang="en-US" dirty="0"/>
              <a:t>ASP.NET</a:t>
            </a:r>
          </a:p>
          <a:p>
            <a:pPr lvl="1"/>
            <a:r>
              <a:rPr lang="en-US" dirty="0"/>
              <a:t>ASP.NET is a mature framework that provides all the services needed to build enterprise-class, server-based web applications on Windows</a:t>
            </a:r>
            <a:r>
              <a:rPr lang="en-US" dirty="0" smtClean="0"/>
              <a:t>.</a:t>
            </a:r>
          </a:p>
          <a:p>
            <a:r>
              <a:rPr lang="en-US" dirty="0" smtClean="0"/>
              <a:t>Note: ASP.net Core is </a:t>
            </a:r>
            <a:r>
              <a:rPr lang="en-US" b="1" u="sng" dirty="0" smtClean="0"/>
              <a:t>not</a:t>
            </a:r>
            <a:r>
              <a:rPr lang="en-US" dirty="0" smtClean="0"/>
              <a:t> a continuation of ASP.net. It is a whole new framework.</a:t>
            </a:r>
          </a:p>
          <a:p>
            <a:r>
              <a:rPr lang="en-US" dirty="0" smtClean="0"/>
              <a:t>A lot of speculation is saying ASP.NET Core will make ASP.NET almost obsolete in the future (similar to how ASP.NET replaced Classic ASP)</a:t>
            </a:r>
          </a:p>
          <a:p>
            <a:r>
              <a:rPr lang="en-US" dirty="0" smtClean="0"/>
              <a:t>Currently, ASP.NET 4.6 is the more mature platform. It’s been around longer and been battle-tested. But the future is changing…</a:t>
            </a:r>
            <a:endParaRPr lang="en-US" dirty="0"/>
          </a:p>
          <a:p>
            <a:endParaRPr lang="en-US" dirty="0"/>
          </a:p>
        </p:txBody>
      </p:sp>
    </p:spTree>
    <p:extLst>
      <p:ext uri="{BB962C8B-B14F-4D97-AF65-F5344CB8AC3E}">
        <p14:creationId xmlns:p14="http://schemas.microsoft.com/office/powerpoint/2010/main" val="3691185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vs ASP.net Core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27946961"/>
              </p:ext>
            </p:extLst>
          </p:nvPr>
        </p:nvGraphicFramePr>
        <p:xfrm>
          <a:off x="677863" y="2160588"/>
          <a:ext cx="8596312" cy="239268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124678196"/>
                    </a:ext>
                  </a:extLst>
                </a:gridCol>
                <a:gridCol w="4298156">
                  <a:extLst>
                    <a:ext uri="{9D8B030D-6E8A-4147-A177-3AD203B41FA5}">
                      <a16:colId xmlns:a16="http://schemas.microsoft.com/office/drawing/2014/main" val="4218887495"/>
                    </a:ext>
                  </a:extLst>
                </a:gridCol>
              </a:tblGrid>
              <a:tr h="370840">
                <a:tc>
                  <a:txBody>
                    <a:bodyPr/>
                    <a:lstStyle/>
                    <a:p>
                      <a:r>
                        <a:rPr lang="en-US" dirty="0" smtClean="0"/>
                        <a:t>ASP.NET</a:t>
                      </a:r>
                      <a:endParaRPr lang="en-US" dirty="0"/>
                    </a:p>
                  </a:txBody>
                  <a:tcPr/>
                </a:tc>
                <a:tc>
                  <a:txBody>
                    <a:bodyPr/>
                    <a:lstStyle/>
                    <a:p>
                      <a:r>
                        <a:rPr lang="en-US" dirty="0" smtClean="0"/>
                        <a:t>ASP.NET Core</a:t>
                      </a:r>
                      <a:endParaRPr lang="en-US" dirty="0"/>
                    </a:p>
                  </a:txBody>
                  <a:tcPr/>
                </a:tc>
                <a:extLst>
                  <a:ext uri="{0D108BD9-81ED-4DB2-BD59-A6C34878D82A}">
                    <a16:rowId xmlns:a16="http://schemas.microsoft.com/office/drawing/2014/main" val="853875243"/>
                  </a:ext>
                </a:extLst>
              </a:tr>
              <a:tr h="370840">
                <a:tc>
                  <a:txBody>
                    <a:bodyPr/>
                    <a:lstStyle/>
                    <a:p>
                      <a:r>
                        <a:rPr lang="en-US" dirty="0" smtClean="0"/>
                        <a:t>Windows</a:t>
                      </a:r>
                      <a:endParaRPr lang="en-US" dirty="0"/>
                    </a:p>
                  </a:txBody>
                  <a:tcPr/>
                </a:tc>
                <a:tc>
                  <a:txBody>
                    <a:bodyPr/>
                    <a:lstStyle/>
                    <a:p>
                      <a:r>
                        <a:rPr lang="en-US" dirty="0" smtClean="0"/>
                        <a:t>Windows, Mac, or Linux</a:t>
                      </a:r>
                      <a:endParaRPr lang="en-US" dirty="0"/>
                    </a:p>
                  </a:txBody>
                  <a:tcPr/>
                </a:tc>
                <a:extLst>
                  <a:ext uri="{0D108BD9-81ED-4DB2-BD59-A6C34878D82A}">
                    <a16:rowId xmlns:a16="http://schemas.microsoft.com/office/drawing/2014/main" val="3732887036"/>
                  </a:ext>
                </a:extLst>
              </a:tr>
              <a:tr h="370840">
                <a:tc>
                  <a:txBody>
                    <a:bodyPr/>
                    <a:lstStyle/>
                    <a:p>
                      <a:r>
                        <a:rPr lang="en-US" dirty="0" smtClean="0"/>
                        <a:t>Develop</a:t>
                      </a:r>
                      <a:r>
                        <a:rPr lang="en-US" baseline="0" dirty="0" smtClean="0"/>
                        <a:t> with Visual Studio (C#, VB, or F#)</a:t>
                      </a:r>
                      <a:endParaRPr lang="en-US" dirty="0"/>
                    </a:p>
                  </a:txBody>
                  <a:tcPr/>
                </a:tc>
                <a:tc>
                  <a:txBody>
                    <a:bodyPr/>
                    <a:lstStyle/>
                    <a:p>
                      <a:r>
                        <a:rPr lang="en-US" dirty="0" smtClean="0"/>
                        <a:t>Develop with Visual Studio,</a:t>
                      </a:r>
                      <a:r>
                        <a:rPr lang="en-US" baseline="0" dirty="0" smtClean="0"/>
                        <a:t> Visual Studio for Mac, or Visual Studio Code</a:t>
                      </a:r>
                      <a:endParaRPr lang="en-US" dirty="0"/>
                    </a:p>
                  </a:txBody>
                  <a:tcPr/>
                </a:tc>
                <a:extLst>
                  <a:ext uri="{0D108BD9-81ED-4DB2-BD59-A6C34878D82A}">
                    <a16:rowId xmlns:a16="http://schemas.microsoft.com/office/drawing/2014/main" val="3388337453"/>
                  </a:ext>
                </a:extLst>
              </a:tr>
              <a:tr h="370840">
                <a:tc>
                  <a:txBody>
                    <a:bodyPr/>
                    <a:lstStyle/>
                    <a:p>
                      <a:r>
                        <a:rPr lang="en-US" dirty="0" smtClean="0"/>
                        <a:t>Good</a:t>
                      </a:r>
                      <a:r>
                        <a:rPr lang="en-US" baseline="0" dirty="0" smtClean="0"/>
                        <a:t> performance</a:t>
                      </a:r>
                      <a:endParaRPr lang="en-US" dirty="0"/>
                    </a:p>
                  </a:txBody>
                  <a:tcPr/>
                </a:tc>
                <a:tc>
                  <a:txBody>
                    <a:bodyPr/>
                    <a:lstStyle/>
                    <a:p>
                      <a:r>
                        <a:rPr lang="en-US" dirty="0" smtClean="0"/>
                        <a:t>Higher performance than ASP.net</a:t>
                      </a:r>
                      <a:endParaRPr lang="en-US" dirty="0"/>
                    </a:p>
                  </a:txBody>
                  <a:tcPr/>
                </a:tc>
                <a:extLst>
                  <a:ext uri="{0D108BD9-81ED-4DB2-BD59-A6C34878D82A}">
                    <a16:rowId xmlns:a16="http://schemas.microsoft.com/office/drawing/2014/main" val="1258951382"/>
                  </a:ext>
                </a:extLst>
              </a:tr>
              <a:tr h="370840">
                <a:tc>
                  <a:txBody>
                    <a:bodyPr/>
                    <a:lstStyle/>
                    <a:p>
                      <a:r>
                        <a:rPr lang="en-US" dirty="0" smtClean="0"/>
                        <a:t>Can use Web Forms or MVC for UI</a:t>
                      </a:r>
                      <a:endParaRPr lang="en-US" dirty="0"/>
                    </a:p>
                  </a:txBody>
                  <a:tcPr/>
                </a:tc>
                <a:tc>
                  <a:txBody>
                    <a:bodyPr/>
                    <a:lstStyle/>
                    <a:p>
                      <a:r>
                        <a:rPr lang="en-US" dirty="0" smtClean="0"/>
                        <a:t>No</a:t>
                      </a:r>
                      <a:r>
                        <a:rPr lang="en-US" baseline="0" dirty="0" smtClean="0"/>
                        <a:t> Web Form option, MVC using Razor Pages is the suggested UI approach</a:t>
                      </a:r>
                      <a:endParaRPr lang="en-US" dirty="0"/>
                    </a:p>
                  </a:txBody>
                  <a:tcPr/>
                </a:tc>
                <a:extLst>
                  <a:ext uri="{0D108BD9-81ED-4DB2-BD59-A6C34878D82A}">
                    <a16:rowId xmlns:a16="http://schemas.microsoft.com/office/drawing/2014/main" val="2164506321"/>
                  </a:ext>
                </a:extLst>
              </a:tr>
            </a:tbl>
          </a:graphicData>
        </a:graphic>
      </p:graphicFrame>
    </p:spTree>
    <p:extLst>
      <p:ext uri="{BB962C8B-B14F-4D97-AF65-F5344CB8AC3E}">
        <p14:creationId xmlns:p14="http://schemas.microsoft.com/office/powerpoint/2010/main" val="25680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Forms</a:t>
            </a:r>
            <a:endParaRPr lang="en-US" dirty="0"/>
          </a:p>
        </p:txBody>
      </p:sp>
      <p:sp>
        <p:nvSpPr>
          <p:cNvPr id="3" name="Content Placeholder 2"/>
          <p:cNvSpPr>
            <a:spLocks noGrp="1"/>
          </p:cNvSpPr>
          <p:nvPr>
            <p:ph idx="1"/>
          </p:nvPr>
        </p:nvSpPr>
        <p:spPr/>
        <p:txBody>
          <a:bodyPr/>
          <a:lstStyle/>
          <a:p>
            <a:r>
              <a:rPr lang="en-US" dirty="0" smtClean="0"/>
              <a:t>Loved by many because of the quick, simple approach to UI design (</a:t>
            </a:r>
            <a:r>
              <a:rPr lang="en-US" dirty="0" err="1" smtClean="0"/>
              <a:t>gotta</a:t>
            </a:r>
            <a:r>
              <a:rPr lang="en-US" dirty="0" smtClean="0"/>
              <a:t> love drag-and-drop)</a:t>
            </a:r>
          </a:p>
          <a:p>
            <a:r>
              <a:rPr lang="en-US" dirty="0" smtClean="0"/>
              <a:t>Often used as a tool for the RAD (Rapid-application development) approach</a:t>
            </a:r>
          </a:p>
          <a:p>
            <a:pPr lvl="1"/>
            <a:r>
              <a:rPr lang="en-US" dirty="0" smtClean="0"/>
              <a:t>RAD approaches emphasize adaptability and the necessity of adjusting requirements in response to knowledge gained as the project progresses.</a:t>
            </a:r>
          </a:p>
          <a:p>
            <a:pPr lvl="1"/>
            <a:r>
              <a:rPr lang="en-US" dirty="0" smtClean="0"/>
              <a:t>Prototypes are often used in addition to or sometimes in place of design specifications</a:t>
            </a:r>
          </a:p>
          <a:p>
            <a:pPr lvl="1"/>
            <a:r>
              <a:rPr lang="en-US" dirty="0" smtClean="0"/>
              <a:t>Especially well-suited for developing software that is driven by user interface requirements.</a:t>
            </a:r>
          </a:p>
          <a:p>
            <a:pPr lvl="1"/>
            <a:endParaRPr lang="en-US" dirty="0" smtClean="0"/>
          </a:p>
          <a:p>
            <a:pPr lvl="2"/>
            <a:endParaRPr lang="en-US" dirty="0" smtClean="0"/>
          </a:p>
        </p:txBody>
      </p:sp>
    </p:spTree>
    <p:extLst>
      <p:ext uri="{BB962C8B-B14F-4D97-AF65-F5344CB8AC3E}">
        <p14:creationId xmlns:p14="http://schemas.microsoft.com/office/powerpoint/2010/main" val="3867626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Forms</a:t>
            </a:r>
            <a:endParaRPr lang="en-US" dirty="0"/>
          </a:p>
        </p:txBody>
      </p:sp>
      <p:sp>
        <p:nvSpPr>
          <p:cNvPr id="3" name="Content Placeholder 2"/>
          <p:cNvSpPr>
            <a:spLocks noGrp="1"/>
          </p:cNvSpPr>
          <p:nvPr>
            <p:ph idx="1"/>
          </p:nvPr>
        </p:nvSpPr>
        <p:spPr/>
        <p:txBody>
          <a:bodyPr/>
          <a:lstStyle/>
          <a:p>
            <a:r>
              <a:rPr lang="en-US" dirty="0"/>
              <a:t>Criticized by many because it is not as lightweight as MVC. It contains “bulky” pre-built UI components.</a:t>
            </a:r>
          </a:p>
          <a:p>
            <a:r>
              <a:rPr lang="en-US" dirty="0"/>
              <a:t>ASP.net Core does not support Web Forms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3306" y="3488746"/>
            <a:ext cx="2560542" cy="2911092"/>
          </a:xfrm>
          <a:prstGeom prst="rect">
            <a:avLst/>
          </a:prstGeom>
        </p:spPr>
      </p:pic>
    </p:spTree>
    <p:extLst>
      <p:ext uri="{BB962C8B-B14F-4D97-AF65-F5344CB8AC3E}">
        <p14:creationId xmlns:p14="http://schemas.microsoft.com/office/powerpoint/2010/main" val="2725689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Forms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b="1" dirty="0"/>
              <a:t>Development supports state</a:t>
            </a:r>
            <a:r>
              <a:rPr lang="en-US" dirty="0"/>
              <a:t> • Gives the illusion that a web application is aware of what the user has been doing, similar to Windows applications. I.e. Makes 'wizard' functionality a little bit easier to implement. Web forms does a great job at hiding a lot of that complexity from the developer.</a:t>
            </a:r>
          </a:p>
          <a:p>
            <a:pPr fontAlgn="base"/>
            <a:r>
              <a:rPr lang="en-US" b="1" dirty="0"/>
              <a:t>Rapid Application Development (RAD)</a:t>
            </a:r>
            <a:r>
              <a:rPr lang="en-US" dirty="0"/>
              <a:t> • The ability to just 'jump in' and start delivering web forms. This is disputed by some of the MVC community, but pushed by Microsoft. In the end, it comes down to the level of expertise of the developer and what they are comfortable with. The web forms model probably has less of a learning curve to less experienced developers.</a:t>
            </a:r>
          </a:p>
          <a:p>
            <a:pPr fontAlgn="base"/>
            <a:r>
              <a:rPr lang="en-US" b="1" dirty="0"/>
              <a:t>Larger control toolbox</a:t>
            </a:r>
            <a:r>
              <a:rPr lang="en-US" dirty="0"/>
              <a:t> • ASP.NET Web Forms offers a much greater and more robust toolbox (web controls) whereas MVC offers a more primitive control set relying more on rich client-side controls via jQuery (</a:t>
            </a:r>
            <a:r>
              <a:rPr lang="en-US" dirty="0" err="1"/>
              <a:t>Javascript</a:t>
            </a:r>
            <a:r>
              <a:rPr lang="en-US" dirty="0"/>
              <a:t>).</a:t>
            </a:r>
          </a:p>
          <a:p>
            <a:pPr fontAlgn="base"/>
            <a:r>
              <a:rPr lang="en-US" b="1" dirty="0"/>
              <a:t>Mature</a:t>
            </a:r>
            <a:r>
              <a:rPr lang="en-US" dirty="0"/>
              <a:t> • It's been around since 2002 and there is an abundance of information with regards to questions, problems, etc. Offers more third-party control - need to consider your existing toolkits</a:t>
            </a:r>
            <a:r>
              <a:rPr lang="en-US" dirty="0" smtClean="0"/>
              <a:t>.</a:t>
            </a:r>
            <a:endParaRPr lang="en-US" dirty="0"/>
          </a:p>
        </p:txBody>
      </p:sp>
    </p:spTree>
    <p:extLst>
      <p:ext uri="{BB962C8B-B14F-4D97-AF65-F5344CB8AC3E}">
        <p14:creationId xmlns:p14="http://schemas.microsoft.com/office/powerpoint/2010/main" val="3416357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815009" cy="1320800"/>
          </a:xfrm>
        </p:spPr>
        <p:txBody>
          <a:bodyPr/>
          <a:lstStyle/>
          <a:p>
            <a:r>
              <a:rPr lang="en-US" dirty="0" smtClean="0"/>
              <a:t>Creating Project using ASP.net Web Forms</a:t>
            </a:r>
            <a:endParaRPr lang="en-US" dirty="0"/>
          </a:p>
        </p:txBody>
      </p:sp>
      <p:sp>
        <p:nvSpPr>
          <p:cNvPr id="3" name="Content Placeholder 2"/>
          <p:cNvSpPr>
            <a:spLocks noGrp="1"/>
          </p:cNvSpPr>
          <p:nvPr>
            <p:ph idx="1"/>
          </p:nvPr>
        </p:nvSpPr>
        <p:spPr/>
        <p:txBody>
          <a:bodyPr/>
          <a:lstStyle/>
          <a:p>
            <a:r>
              <a:rPr lang="en-US" dirty="0" smtClean="0"/>
              <a:t>Open Visual Studio 2017</a:t>
            </a:r>
          </a:p>
          <a:p>
            <a:r>
              <a:rPr lang="en-US" dirty="0" smtClean="0"/>
              <a:t>Choose </a:t>
            </a:r>
            <a:r>
              <a:rPr lang="en-US" dirty="0" smtClean="0">
                <a:latin typeface="Courier New" panose="02070309020205020404" pitchFamily="49" charset="0"/>
                <a:cs typeface="Courier New" panose="02070309020205020404" pitchFamily="49" charset="0"/>
              </a:rPr>
              <a:t>File</a:t>
            </a:r>
            <a:r>
              <a:rPr lang="en-US" dirty="0" smtClean="0"/>
              <a:t> </a:t>
            </a:r>
            <a:r>
              <a:rPr lang="en-US" dirty="0" smtClean="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New</a:t>
            </a:r>
            <a:r>
              <a:rPr lang="en-US" dirty="0" smtClean="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Project</a:t>
            </a:r>
          </a:p>
          <a:p>
            <a:r>
              <a:rPr lang="en-US" dirty="0" smtClean="0">
                <a:sym typeface="Wingdings" panose="05000000000000000000" pitchFamily="2" charset="2"/>
              </a:rPr>
              <a:t>Expand </a:t>
            </a:r>
            <a:r>
              <a:rPr lang="en-US" dirty="0">
                <a:latin typeface="Courier New" panose="02070309020205020404" pitchFamily="49" charset="0"/>
                <a:cs typeface="Courier New" panose="02070309020205020404" pitchFamily="49" charset="0"/>
                <a:sym typeface="Wingdings" panose="05000000000000000000" pitchFamily="2" charset="2"/>
              </a:rPr>
              <a:t>Installed</a:t>
            </a:r>
            <a:r>
              <a:rPr lang="en-US" dirty="0" smtClean="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Visual C#</a:t>
            </a:r>
            <a:r>
              <a:rPr lang="en-US" dirty="0" smtClean="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Web</a:t>
            </a:r>
            <a:r>
              <a:rPr lang="en-US" dirty="0" smtClean="0">
                <a:sym typeface="Wingdings" panose="05000000000000000000" pitchFamily="2" charset="2"/>
              </a:rPr>
              <a:t> and choose </a:t>
            </a:r>
            <a:r>
              <a:rPr lang="en-US" b="1" dirty="0" smtClean="0">
                <a:sym typeface="Wingdings" panose="05000000000000000000" pitchFamily="2" charset="2"/>
              </a:rPr>
              <a:t>ASP.NET Web Application (.NET Framework)</a:t>
            </a:r>
          </a:p>
          <a:p>
            <a:pPr lvl="1"/>
            <a:r>
              <a:rPr lang="en-US" dirty="0" smtClean="0">
                <a:sym typeface="Wingdings" panose="05000000000000000000" pitchFamily="2" charset="2"/>
              </a:rPr>
              <a:t>Note: If you don’t get this option, you missed installing the right package. You can launch the installer to install the package by clicking the link “</a:t>
            </a:r>
            <a:r>
              <a:rPr lang="en-US" dirty="0" smtClean="0">
                <a:solidFill>
                  <a:srgbClr val="00B0F0"/>
                </a:solidFill>
                <a:sym typeface="Wingdings" panose="05000000000000000000" pitchFamily="2" charset="2"/>
              </a:rPr>
              <a:t>Open Visual Studio Installer</a:t>
            </a:r>
            <a:r>
              <a:rPr lang="en-US" dirty="0" smtClean="0">
                <a:sym typeface="Wingdings" panose="05000000000000000000" pitchFamily="2" charset="2"/>
              </a:rPr>
              <a:t>”</a:t>
            </a:r>
          </a:p>
          <a:p>
            <a:pPr lvl="1"/>
            <a:r>
              <a:rPr lang="en-US" dirty="0" smtClean="0">
                <a:sym typeface="Wingdings" panose="05000000000000000000" pitchFamily="2" charset="2"/>
              </a:rPr>
              <a:t>Make sure under </a:t>
            </a:r>
            <a:r>
              <a:rPr lang="en-US" b="1" dirty="0" smtClean="0">
                <a:sym typeface="Wingdings" panose="05000000000000000000" pitchFamily="2" charset="2"/>
              </a:rPr>
              <a:t>Web &amp; Cloud</a:t>
            </a:r>
            <a:r>
              <a:rPr lang="en-US" dirty="0" smtClean="0">
                <a:sym typeface="Wingdings" panose="05000000000000000000" pitchFamily="2" charset="2"/>
              </a:rPr>
              <a:t> you have the </a:t>
            </a:r>
            <a:r>
              <a:rPr lang="en-US" b="1" dirty="0" smtClean="0">
                <a:sym typeface="Wingdings" panose="05000000000000000000" pitchFamily="2" charset="2"/>
              </a:rPr>
              <a:t>ASP.NET and web development</a:t>
            </a:r>
            <a:r>
              <a:rPr lang="en-US" dirty="0" smtClean="0">
                <a:sym typeface="Wingdings" panose="05000000000000000000" pitchFamily="2" charset="2"/>
              </a:rPr>
              <a:t> box checked. </a:t>
            </a:r>
            <a:endParaRPr lang="en-US" dirty="0"/>
          </a:p>
        </p:txBody>
      </p:sp>
    </p:spTree>
    <p:extLst>
      <p:ext uri="{BB962C8B-B14F-4D97-AF65-F5344CB8AC3E}">
        <p14:creationId xmlns:p14="http://schemas.microsoft.com/office/powerpoint/2010/main" val="34950963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3077</TotalTime>
  <Words>885</Words>
  <Application>Microsoft Office PowerPoint</Application>
  <PresentationFormat>Widescreen</PresentationFormat>
  <Paragraphs>97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Courier New</vt:lpstr>
      <vt:lpstr>Trebuchet MS</vt:lpstr>
      <vt:lpstr>Wingdings</vt:lpstr>
      <vt:lpstr>Wingdings 3</vt:lpstr>
      <vt:lpstr>Facet</vt:lpstr>
      <vt:lpstr>.net Tutorial Part 01</vt:lpstr>
      <vt:lpstr>Our Software</vt:lpstr>
      <vt:lpstr>About .net</vt:lpstr>
      <vt:lpstr>ASP.net vs ASP.net Core</vt:lpstr>
      <vt:lpstr>ASP.net vs ASP.net Core</vt:lpstr>
      <vt:lpstr>ASP.NET Web Forms</vt:lpstr>
      <vt:lpstr>ASP.NET Web Forms</vt:lpstr>
      <vt:lpstr>ASP.NET Web Forms</vt:lpstr>
      <vt:lpstr>Creating Project using ASP.net Web Forms</vt:lpstr>
      <vt:lpstr>Creating Project (ASP.NET Web Forms)</vt:lpstr>
      <vt:lpstr>Creating Project (ASP.NET Web Forms)</vt:lpstr>
      <vt:lpstr>Running a Project in Visual Studio</vt:lpstr>
      <vt:lpstr>Master Pages</vt:lpstr>
      <vt:lpstr>Master Pages</vt:lpstr>
      <vt:lpstr>Web Forms</vt:lpstr>
      <vt:lpstr>Web Forms</vt:lpstr>
      <vt:lpstr>Web Forms – Creating a New Form</vt:lpstr>
      <vt:lpstr>Drag-and-Drop GUI</vt:lpstr>
      <vt:lpstr>User Controls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Tutorial Part 01</dc:title>
  <dc:creator>SCHWARTZ, AMANDA</dc:creator>
  <cp:lastModifiedBy>SCHWARTZ, AMANDA</cp:lastModifiedBy>
  <cp:revision>66</cp:revision>
  <dcterms:created xsi:type="dcterms:W3CDTF">2017-08-29T15:05:14Z</dcterms:created>
  <dcterms:modified xsi:type="dcterms:W3CDTF">2018-09-11T12:02:09Z</dcterms:modified>
</cp:coreProperties>
</file>