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49"/>
  </p:handoutMasterIdLst>
  <p:sldIdLst>
    <p:sldId id="256" r:id="rId2"/>
    <p:sldId id="268" r:id="rId3"/>
    <p:sldId id="257" r:id="rId4"/>
    <p:sldId id="258" r:id="rId5"/>
    <p:sldId id="259" r:id="rId6"/>
    <p:sldId id="260" r:id="rId7"/>
    <p:sldId id="261" r:id="rId8"/>
    <p:sldId id="262" r:id="rId9"/>
    <p:sldId id="267" r:id="rId10"/>
    <p:sldId id="265" r:id="rId11"/>
    <p:sldId id="264" r:id="rId12"/>
    <p:sldId id="266" r:id="rId13"/>
    <p:sldId id="274" r:id="rId14"/>
    <p:sldId id="275" r:id="rId15"/>
    <p:sldId id="276" r:id="rId16"/>
    <p:sldId id="277" r:id="rId17"/>
    <p:sldId id="311" r:id="rId18"/>
    <p:sldId id="270" r:id="rId19"/>
    <p:sldId id="272" r:id="rId20"/>
    <p:sldId id="271" r:id="rId21"/>
    <p:sldId id="285" r:id="rId22"/>
    <p:sldId id="287" r:id="rId23"/>
    <p:sldId id="288" r:id="rId24"/>
    <p:sldId id="289" r:id="rId25"/>
    <p:sldId id="290" r:id="rId26"/>
    <p:sldId id="291" r:id="rId27"/>
    <p:sldId id="312" r:id="rId28"/>
    <p:sldId id="292" r:id="rId29"/>
    <p:sldId id="293" r:id="rId30"/>
    <p:sldId id="294" r:id="rId31"/>
    <p:sldId id="295" r:id="rId32"/>
    <p:sldId id="313" r:id="rId33"/>
    <p:sldId id="296" r:id="rId34"/>
    <p:sldId id="297" r:id="rId35"/>
    <p:sldId id="298" r:id="rId36"/>
    <p:sldId id="299" r:id="rId37"/>
    <p:sldId id="305" r:id="rId38"/>
    <p:sldId id="306" r:id="rId39"/>
    <p:sldId id="310" r:id="rId40"/>
    <p:sldId id="307" r:id="rId41"/>
    <p:sldId id="300" r:id="rId42"/>
    <p:sldId id="301" r:id="rId43"/>
    <p:sldId id="302" r:id="rId44"/>
    <p:sldId id="303" r:id="rId45"/>
    <p:sldId id="304" r:id="rId46"/>
    <p:sldId id="309" r:id="rId47"/>
    <p:sldId id="314" r:id="rId48"/>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8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84161DF5-E7A4-476F-AB8A-2CE8D7CA7B41}" type="datetimeFigureOut">
              <a:rPr lang="en-US" smtClean="0"/>
              <a:t>9/18/2018</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8EA11D13-BA33-4023-B3F9-612BA5EA163F}" type="slidenum">
              <a:rPr lang="en-US" smtClean="0"/>
              <a:t>‹#›</a:t>
            </a:fld>
            <a:endParaRPr lang="en-US"/>
          </a:p>
        </p:txBody>
      </p:sp>
    </p:spTree>
    <p:extLst>
      <p:ext uri="{BB962C8B-B14F-4D97-AF65-F5344CB8AC3E}">
        <p14:creationId xmlns:p14="http://schemas.microsoft.com/office/powerpoint/2010/main" val="37637345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.net</a:t>
            </a:r>
            <a:r>
              <a:rPr lang="en-US" dirty="0"/>
              <a:t> Tutorial Part 04</a:t>
            </a:r>
          </a:p>
        </p:txBody>
      </p:sp>
      <p:sp>
        <p:nvSpPr>
          <p:cNvPr id="3" name="Subtitle 2"/>
          <p:cNvSpPr>
            <a:spLocks noGrp="1"/>
          </p:cNvSpPr>
          <p:nvPr>
            <p:ph type="subTitle" idx="1"/>
          </p:nvPr>
        </p:nvSpPr>
        <p:spPr/>
        <p:txBody>
          <a:bodyPr/>
          <a:lstStyle/>
          <a:p>
            <a:r>
              <a:rPr lang="en-US" dirty="0"/>
              <a:t>ASP.net MVC</a:t>
            </a:r>
          </a:p>
        </p:txBody>
      </p:sp>
    </p:spTree>
    <p:extLst>
      <p:ext uri="{BB962C8B-B14F-4D97-AF65-F5344CB8AC3E}">
        <p14:creationId xmlns:p14="http://schemas.microsoft.com/office/powerpoint/2010/main" val="7321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 in MVC: Models</a:t>
            </a:r>
          </a:p>
        </p:txBody>
      </p:sp>
      <p:sp>
        <p:nvSpPr>
          <p:cNvPr id="3" name="Content Placeholder 2"/>
          <p:cNvSpPr>
            <a:spLocks noGrp="1"/>
          </p:cNvSpPr>
          <p:nvPr>
            <p:ph idx="1"/>
          </p:nvPr>
        </p:nvSpPr>
        <p:spPr/>
        <p:txBody>
          <a:bodyPr/>
          <a:lstStyle/>
          <a:p>
            <a:r>
              <a:rPr lang="en-US" dirty="0"/>
              <a:t>Data and business logic</a:t>
            </a:r>
          </a:p>
          <a:p>
            <a:r>
              <a:rPr lang="en-US" dirty="0"/>
              <a:t>Interactions with database (SELECT, INSERT, UPDATE, DELETE)</a:t>
            </a:r>
          </a:p>
          <a:p>
            <a:pPr lvl="1"/>
            <a:r>
              <a:rPr lang="en-US" dirty="0"/>
              <a:t>Relational (e.g. </a:t>
            </a:r>
            <a:r>
              <a:rPr lang="en-US" dirty="0" err="1"/>
              <a:t>mysql</a:t>
            </a:r>
            <a:r>
              <a:rPr lang="en-US" dirty="0"/>
              <a:t>) or </a:t>
            </a:r>
            <a:r>
              <a:rPr lang="en-US" dirty="0" err="1"/>
              <a:t>nosql</a:t>
            </a:r>
            <a:r>
              <a:rPr lang="en-US" dirty="0"/>
              <a:t> </a:t>
            </a:r>
          </a:p>
          <a:p>
            <a:pPr lvl="1"/>
            <a:r>
              <a:rPr lang="en-US" dirty="0"/>
              <a:t>Doesn’t actually require a database, could even just interact with a JSON file</a:t>
            </a:r>
          </a:p>
          <a:p>
            <a:r>
              <a:rPr lang="en-US" dirty="0"/>
              <a:t>Communicates with controller</a:t>
            </a:r>
          </a:p>
          <a:p>
            <a:endParaRPr lang="en-US" dirty="0"/>
          </a:p>
          <a:p>
            <a:endParaRPr lang="en-US" dirty="0"/>
          </a:p>
        </p:txBody>
      </p:sp>
    </p:spTree>
    <p:extLst>
      <p:ext uri="{BB962C8B-B14F-4D97-AF65-F5344CB8AC3E}">
        <p14:creationId xmlns:p14="http://schemas.microsoft.com/office/powerpoint/2010/main" val="116810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 in MVC: Views</a:t>
            </a:r>
          </a:p>
        </p:txBody>
      </p:sp>
      <p:sp>
        <p:nvSpPr>
          <p:cNvPr id="3" name="Content Placeholder 2"/>
          <p:cNvSpPr>
            <a:spLocks noGrp="1"/>
          </p:cNvSpPr>
          <p:nvPr>
            <p:ph idx="1"/>
          </p:nvPr>
        </p:nvSpPr>
        <p:spPr/>
        <p:txBody>
          <a:bodyPr/>
          <a:lstStyle/>
          <a:p>
            <a:r>
              <a:rPr lang="en-US" dirty="0"/>
              <a:t>Presentation and UI</a:t>
            </a:r>
          </a:p>
          <a:p>
            <a:r>
              <a:rPr lang="en-US" dirty="0"/>
              <a:t>Usually consists of HTML/CSS</a:t>
            </a:r>
          </a:p>
          <a:p>
            <a:r>
              <a:rPr lang="en-US" dirty="0"/>
              <a:t>Communicates with the controller</a:t>
            </a:r>
          </a:p>
          <a:p>
            <a:pPr marL="0" indent="0">
              <a:buNone/>
            </a:pPr>
            <a:endParaRPr lang="en-US" dirty="0"/>
          </a:p>
          <a:p>
            <a:endParaRPr lang="en-US" dirty="0"/>
          </a:p>
        </p:txBody>
      </p:sp>
    </p:spTree>
    <p:extLst>
      <p:ext uri="{BB962C8B-B14F-4D97-AF65-F5344CB8AC3E}">
        <p14:creationId xmlns:p14="http://schemas.microsoft.com/office/powerpoint/2010/main" val="168504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 in MVC: Controllers</a:t>
            </a:r>
          </a:p>
        </p:txBody>
      </p:sp>
      <p:sp>
        <p:nvSpPr>
          <p:cNvPr id="3" name="Content Placeholder 2"/>
          <p:cNvSpPr>
            <a:spLocks noGrp="1"/>
          </p:cNvSpPr>
          <p:nvPr>
            <p:ph idx="1"/>
          </p:nvPr>
        </p:nvSpPr>
        <p:spPr/>
        <p:txBody>
          <a:bodyPr/>
          <a:lstStyle/>
          <a:p>
            <a:r>
              <a:rPr lang="en-US" dirty="0"/>
              <a:t>Sort of a “middle man”</a:t>
            </a:r>
          </a:p>
          <a:p>
            <a:r>
              <a:rPr lang="en-US" dirty="0"/>
              <a:t>Link the views with the data</a:t>
            </a:r>
          </a:p>
          <a:p>
            <a:pPr lvl="1"/>
            <a:r>
              <a:rPr lang="en-US" dirty="0"/>
              <a:t>Handles user actions and control flow</a:t>
            </a:r>
          </a:p>
          <a:p>
            <a:pPr lvl="1"/>
            <a:r>
              <a:rPr lang="en-US" dirty="0"/>
              <a:t>Gets data from model</a:t>
            </a:r>
          </a:p>
          <a:p>
            <a:pPr lvl="1"/>
            <a:r>
              <a:rPr lang="en-US" dirty="0"/>
              <a:t>Passes data to view</a:t>
            </a:r>
          </a:p>
          <a:p>
            <a:endParaRPr lang="en-US" dirty="0"/>
          </a:p>
          <a:p>
            <a:endParaRPr lang="en-US" dirty="0"/>
          </a:p>
        </p:txBody>
      </p:sp>
    </p:spTree>
    <p:extLst>
      <p:ext uri="{BB962C8B-B14F-4D97-AF65-F5344CB8AC3E}">
        <p14:creationId xmlns:p14="http://schemas.microsoft.com/office/powerpoint/2010/main" val="107917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Look at MVC Request</a:t>
            </a:r>
          </a:p>
        </p:txBody>
      </p:sp>
      <p:sp>
        <p:nvSpPr>
          <p:cNvPr id="3" name="Content Placeholder 2"/>
          <p:cNvSpPr>
            <a:spLocks noGrp="1"/>
          </p:cNvSpPr>
          <p:nvPr>
            <p:ph idx="1"/>
          </p:nvPr>
        </p:nvSpPr>
        <p:spPr/>
        <p:txBody>
          <a:bodyPr/>
          <a:lstStyle/>
          <a:p>
            <a:pPr>
              <a:buFont typeface="+mj-lt"/>
              <a:buAutoNum type="arabicPeriod"/>
            </a:pPr>
            <a:r>
              <a:rPr lang="en-US" dirty="0"/>
              <a:t>User sends the request in form of URL.</a:t>
            </a:r>
          </a:p>
          <a:p>
            <a:pPr>
              <a:buFont typeface="+mj-lt"/>
              <a:buAutoNum type="arabicPeriod"/>
            </a:pPr>
            <a:r>
              <a:rPr lang="en-US" dirty="0" err="1"/>
              <a:t>UrlRoutingModule</a:t>
            </a:r>
            <a:r>
              <a:rPr lang="en-US" dirty="0"/>
              <a:t> intercepts the request and starts parsing it.</a:t>
            </a:r>
          </a:p>
          <a:p>
            <a:pPr>
              <a:buFont typeface="+mj-lt"/>
              <a:buAutoNum type="arabicPeriod"/>
            </a:pPr>
            <a:r>
              <a:rPr lang="en-US" dirty="0"/>
              <a:t>The appropriate Controller and handler will be identified from the URL by looking at the </a:t>
            </a:r>
            <a:r>
              <a:rPr lang="en-US" dirty="0" err="1"/>
              <a:t>RouteTable</a:t>
            </a:r>
            <a:r>
              <a:rPr lang="en-US" dirty="0"/>
              <a:t> collection. Also any data coming along with the request is kept in </a:t>
            </a:r>
            <a:r>
              <a:rPr lang="en-US" dirty="0" err="1"/>
              <a:t>RouteData</a:t>
            </a:r>
            <a:r>
              <a:rPr lang="en-US" dirty="0"/>
              <a:t>.</a:t>
            </a:r>
          </a:p>
          <a:p>
            <a:pPr>
              <a:buFont typeface="+mj-lt"/>
              <a:buAutoNum type="arabicPeriod"/>
            </a:pPr>
            <a:r>
              <a:rPr lang="en-US" dirty="0"/>
              <a:t>The appropriate action in the identified controller will be executed.</a:t>
            </a:r>
          </a:p>
          <a:p>
            <a:pPr>
              <a:buFont typeface="+mj-lt"/>
              <a:buAutoNum type="arabicPeriod"/>
            </a:pPr>
            <a:r>
              <a:rPr lang="en-US" dirty="0"/>
              <a:t>This action will create the Model class based on data.</a:t>
            </a:r>
          </a:p>
          <a:p>
            <a:pPr>
              <a:buFont typeface="+mj-lt"/>
              <a:buAutoNum type="arabicPeriod"/>
            </a:pPr>
            <a:r>
              <a:rPr lang="en-US" dirty="0"/>
              <a:t>The action will then pass on this created model class to some view and tell the view to proceed.</a:t>
            </a:r>
          </a:p>
          <a:p>
            <a:pPr>
              <a:buFont typeface="+mj-lt"/>
              <a:buAutoNum type="arabicPeriod"/>
            </a:pPr>
            <a:r>
              <a:rPr lang="en-US" dirty="0"/>
              <a:t>The view will then execute and create the markup based on the logic and Model's data and then push the HTML back to the browser.</a:t>
            </a:r>
          </a:p>
        </p:txBody>
      </p:sp>
    </p:spTree>
    <p:extLst>
      <p:ext uri="{BB962C8B-B14F-4D97-AF65-F5344CB8AC3E}">
        <p14:creationId xmlns:p14="http://schemas.microsoft.com/office/powerpoint/2010/main" val="139113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Look at Routing</a:t>
            </a:r>
          </a:p>
        </p:txBody>
      </p:sp>
      <p:sp>
        <p:nvSpPr>
          <p:cNvPr id="3" name="Content Placeholder 2"/>
          <p:cNvSpPr>
            <a:spLocks noGrp="1"/>
          </p:cNvSpPr>
          <p:nvPr>
            <p:ph idx="1"/>
          </p:nvPr>
        </p:nvSpPr>
        <p:spPr>
          <a:xfrm>
            <a:off x="677333" y="2160589"/>
            <a:ext cx="9039424" cy="1888897"/>
          </a:xfrm>
        </p:spPr>
        <p:txBody>
          <a:bodyPr>
            <a:normAutofit/>
          </a:bodyPr>
          <a:lstStyle/>
          <a:p>
            <a:r>
              <a:rPr lang="en-US" dirty="0"/>
              <a:t>The controller and action will be decided by the URL</a:t>
            </a:r>
          </a:p>
          <a:p>
            <a:r>
              <a:rPr lang="en-US" dirty="0"/>
              <a:t>Let’s look at how this is done.</a:t>
            </a:r>
          </a:p>
          <a:p>
            <a:r>
              <a:rPr lang="en-US" dirty="0"/>
              <a:t>In the </a:t>
            </a:r>
            <a:r>
              <a:rPr lang="en-US" dirty="0" err="1"/>
              <a:t>App_Start</a:t>
            </a:r>
            <a:r>
              <a:rPr lang="en-US" dirty="0"/>
              <a:t> folder, there is a </a:t>
            </a:r>
            <a:r>
              <a:rPr lang="en-US" dirty="0" err="1"/>
              <a:t>RouteConfig.cs</a:t>
            </a:r>
            <a:r>
              <a:rPr lang="en-US" dirty="0"/>
              <a:t> that contains a default entry in the </a:t>
            </a:r>
            <a:r>
              <a:rPr lang="en-US" dirty="0" err="1"/>
              <a:t>RouteTable</a:t>
            </a:r>
            <a:r>
              <a:rPr lang="en-US" dirty="0"/>
              <a:t>:</a:t>
            </a:r>
          </a:p>
          <a:p>
            <a:pPr marL="0" indent="0">
              <a:buNone/>
            </a:pPr>
            <a:endParaRPr lang="en-US" sz="1600" dirty="0"/>
          </a:p>
        </p:txBody>
      </p:sp>
      <p:sp>
        <p:nvSpPr>
          <p:cNvPr id="4" name="TextBox 3"/>
          <p:cNvSpPr txBox="1"/>
          <p:nvPr/>
        </p:nvSpPr>
        <p:spPr>
          <a:xfrm>
            <a:off x="657236" y="4029387"/>
            <a:ext cx="11202106" cy="1754326"/>
          </a:xfrm>
          <a:prstGeom prst="rect">
            <a:avLst/>
          </a:prstGeom>
          <a:noFill/>
        </p:spPr>
        <p:txBody>
          <a:bodyPr wrap="none" rtlCol="0">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routes.MapRoute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name: </a:t>
            </a:r>
            <a:r>
              <a:rPr lang="en-US" dirty="0">
                <a:solidFill>
                  <a:srgbClr val="A31515"/>
                </a:solidFill>
                <a:latin typeface="Consolas" panose="020B0609020204030204" pitchFamily="49" charset="0"/>
              </a:rPr>
              <a:t>"Default"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url: </a:t>
            </a:r>
            <a:r>
              <a:rPr lang="en-US" dirty="0">
                <a:solidFill>
                  <a:srgbClr val="A31515"/>
                </a:solidFill>
                <a:latin typeface="Consolas" panose="020B0609020204030204" pitchFamily="49" charset="0"/>
              </a:rPr>
              <a:t>"{controller}/{action}/{id}"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defaults: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 controller = </a:t>
            </a:r>
            <a:r>
              <a:rPr lang="en-US" dirty="0">
                <a:solidFill>
                  <a:srgbClr val="A31515"/>
                </a:solidFill>
                <a:latin typeface="Consolas" panose="020B0609020204030204" pitchFamily="49" charset="0"/>
              </a:rPr>
              <a:t>"Home"</a:t>
            </a:r>
            <a:r>
              <a:rPr lang="en-US" dirty="0">
                <a:solidFill>
                  <a:srgbClr val="000000"/>
                </a:solidFill>
                <a:latin typeface="Consolas" panose="020B0609020204030204" pitchFamily="49" charset="0"/>
              </a:rPr>
              <a:t>, action = </a:t>
            </a:r>
            <a:r>
              <a:rPr lang="en-US" dirty="0">
                <a:solidFill>
                  <a:srgbClr val="A31515"/>
                </a:solidFill>
                <a:latin typeface="Consolas" panose="020B0609020204030204" pitchFamily="49" charset="0"/>
              </a:rPr>
              <a:t>"Index"</a:t>
            </a:r>
            <a:r>
              <a:rPr lang="en-US" dirty="0">
                <a:solidFill>
                  <a:srgbClr val="000000"/>
                </a:solidFill>
                <a:latin typeface="Consolas" panose="020B0609020204030204" pitchFamily="49" charset="0"/>
              </a:rPr>
              <a:t>, id = </a:t>
            </a:r>
            <a:r>
              <a:rPr lang="en-US" dirty="0" err="1">
                <a:solidFill>
                  <a:srgbClr val="2B91AF"/>
                </a:solidFill>
                <a:latin typeface="Consolas" panose="020B0609020204030204" pitchFamily="49" charset="0"/>
              </a:rPr>
              <a:t>UrlParameter</a:t>
            </a:r>
            <a:r>
              <a:rPr lang="en-US" dirty="0" err="1">
                <a:solidFill>
                  <a:srgbClr val="000000"/>
                </a:solidFill>
                <a:latin typeface="Consolas" panose="020B0609020204030204" pitchFamily="49" charset="0"/>
              </a:rPr>
              <a:t>.Optional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87747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Look at Routing</a:t>
            </a:r>
          </a:p>
        </p:txBody>
      </p:sp>
      <p:sp>
        <p:nvSpPr>
          <p:cNvPr id="3" name="Content Placeholder 2"/>
          <p:cNvSpPr>
            <a:spLocks noGrp="1"/>
          </p:cNvSpPr>
          <p:nvPr>
            <p:ph idx="1"/>
          </p:nvPr>
        </p:nvSpPr>
        <p:spPr>
          <a:xfrm>
            <a:off x="677334" y="3205424"/>
            <a:ext cx="9200196" cy="2835938"/>
          </a:xfrm>
        </p:spPr>
        <p:txBody>
          <a:bodyPr/>
          <a:lstStyle/>
          <a:p>
            <a:r>
              <a:rPr lang="en-US" dirty="0"/>
              <a:t>The name of the route is </a:t>
            </a:r>
            <a:r>
              <a:rPr lang="en-US" dirty="0">
                <a:solidFill>
                  <a:srgbClr val="0070C0"/>
                </a:solidFill>
              </a:rPr>
              <a:t>Default</a:t>
            </a:r>
          </a:p>
          <a:p>
            <a:r>
              <a:rPr lang="en-US" dirty="0"/>
              <a:t>The second argument specifies the pattern of the URL that should lead to this route usage</a:t>
            </a:r>
          </a:p>
          <a:p>
            <a:pPr lvl="1"/>
            <a:r>
              <a:rPr lang="en-US" dirty="0"/>
              <a:t>i.e. any URL with pattern “</a:t>
            </a:r>
            <a:r>
              <a:rPr lang="en-US" dirty="0" err="1"/>
              <a:t>SiteAddress</a:t>
            </a:r>
            <a:r>
              <a:rPr lang="en-US" dirty="0"/>
              <a:t>/{controller}/{action}/{id}” will use this route</a:t>
            </a:r>
          </a:p>
          <a:p>
            <a:r>
              <a:rPr lang="en-US" dirty="0"/>
              <a:t>The final argument specifies that if this route will be used then a controller named </a:t>
            </a:r>
            <a:r>
              <a:rPr lang="en-US" dirty="0">
                <a:solidFill>
                  <a:srgbClr val="0070C0"/>
                </a:solidFill>
              </a:rPr>
              <a:t>Home</a:t>
            </a:r>
            <a:r>
              <a:rPr lang="en-US" dirty="0"/>
              <a:t> and an action </a:t>
            </a:r>
            <a:r>
              <a:rPr lang="en-US" dirty="0">
                <a:solidFill>
                  <a:srgbClr val="0070C0"/>
                </a:solidFill>
              </a:rPr>
              <a:t>Index</a:t>
            </a:r>
            <a:r>
              <a:rPr lang="en-US" dirty="0"/>
              <a:t> will be invoked.</a:t>
            </a:r>
          </a:p>
          <a:p>
            <a:r>
              <a:rPr lang="en-US" dirty="0"/>
              <a:t>id is optional, meaning it could be present or not.</a:t>
            </a:r>
          </a:p>
        </p:txBody>
      </p:sp>
      <p:sp>
        <p:nvSpPr>
          <p:cNvPr id="4" name="TextBox 3"/>
          <p:cNvSpPr txBox="1"/>
          <p:nvPr/>
        </p:nvSpPr>
        <p:spPr>
          <a:xfrm>
            <a:off x="677334" y="1451098"/>
            <a:ext cx="11202106" cy="1754326"/>
          </a:xfrm>
          <a:prstGeom prst="rect">
            <a:avLst/>
          </a:prstGeom>
          <a:noFill/>
        </p:spPr>
        <p:txBody>
          <a:bodyPr wrap="none" rtlCol="0">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routes.MapRoute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name: </a:t>
            </a:r>
            <a:r>
              <a:rPr lang="en-US" dirty="0">
                <a:solidFill>
                  <a:srgbClr val="A31515"/>
                </a:solidFill>
                <a:latin typeface="Consolas" panose="020B0609020204030204" pitchFamily="49" charset="0"/>
              </a:rPr>
              <a:t>"Default"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url: </a:t>
            </a:r>
            <a:r>
              <a:rPr lang="en-US" dirty="0">
                <a:solidFill>
                  <a:srgbClr val="A31515"/>
                </a:solidFill>
                <a:latin typeface="Consolas" panose="020B0609020204030204" pitchFamily="49" charset="0"/>
              </a:rPr>
              <a:t>"{controller}/{action}/{id}"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defaults: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 controller = </a:t>
            </a:r>
            <a:r>
              <a:rPr lang="en-US" dirty="0">
                <a:solidFill>
                  <a:srgbClr val="A31515"/>
                </a:solidFill>
                <a:latin typeface="Consolas" panose="020B0609020204030204" pitchFamily="49" charset="0"/>
              </a:rPr>
              <a:t>"Home"</a:t>
            </a:r>
            <a:r>
              <a:rPr lang="en-US" dirty="0">
                <a:solidFill>
                  <a:srgbClr val="000000"/>
                </a:solidFill>
                <a:latin typeface="Consolas" panose="020B0609020204030204" pitchFamily="49" charset="0"/>
              </a:rPr>
              <a:t>, action = </a:t>
            </a:r>
            <a:r>
              <a:rPr lang="en-US" dirty="0">
                <a:solidFill>
                  <a:srgbClr val="A31515"/>
                </a:solidFill>
                <a:latin typeface="Consolas" panose="020B0609020204030204" pitchFamily="49" charset="0"/>
              </a:rPr>
              <a:t>"Index"</a:t>
            </a:r>
            <a:r>
              <a:rPr lang="en-US" dirty="0">
                <a:solidFill>
                  <a:srgbClr val="000000"/>
                </a:solidFill>
                <a:latin typeface="Consolas" panose="020B0609020204030204" pitchFamily="49" charset="0"/>
              </a:rPr>
              <a:t>, id = </a:t>
            </a:r>
            <a:r>
              <a:rPr lang="en-US" dirty="0" err="1">
                <a:solidFill>
                  <a:srgbClr val="2B91AF"/>
                </a:solidFill>
                <a:latin typeface="Consolas" panose="020B0609020204030204" pitchFamily="49" charset="0"/>
              </a:rPr>
              <a:t>UrlParameter</a:t>
            </a:r>
            <a:r>
              <a:rPr lang="en-US" dirty="0" err="1">
                <a:solidFill>
                  <a:srgbClr val="000000"/>
                </a:solidFill>
                <a:latin typeface="Consolas" panose="020B0609020204030204" pitchFamily="49" charset="0"/>
              </a:rPr>
              <a:t>.Optional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84859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Look at Routing</a:t>
            </a:r>
          </a:p>
        </p:txBody>
      </p:sp>
      <p:sp>
        <p:nvSpPr>
          <p:cNvPr id="3" name="Content Placeholder 2"/>
          <p:cNvSpPr>
            <a:spLocks noGrp="1"/>
          </p:cNvSpPr>
          <p:nvPr>
            <p:ph idx="1"/>
          </p:nvPr>
        </p:nvSpPr>
        <p:spPr/>
        <p:txBody>
          <a:bodyPr>
            <a:normAutofit lnSpcReduction="10000"/>
          </a:bodyPr>
          <a:lstStyle/>
          <a:p>
            <a:r>
              <a:rPr lang="en-US" dirty="0"/>
              <a:t>The following URLs will invoke the respective actions and controllers:</a:t>
            </a:r>
          </a:p>
          <a:p>
            <a:pPr lvl="1"/>
            <a:r>
              <a:rPr lang="en-US" b="1" dirty="0"/>
              <a:t>Url</a:t>
            </a:r>
            <a:r>
              <a:rPr lang="en-US" dirty="0"/>
              <a:t>: www.siteaddress.com </a:t>
            </a:r>
            <a:br>
              <a:rPr lang="en-US" dirty="0"/>
            </a:br>
            <a:r>
              <a:rPr lang="en-US" b="1" dirty="0"/>
              <a:t>Controller</a:t>
            </a:r>
            <a:r>
              <a:rPr lang="en-US" dirty="0"/>
              <a:t>: Home </a:t>
            </a:r>
            <a:br>
              <a:rPr lang="en-US" dirty="0"/>
            </a:br>
            <a:r>
              <a:rPr lang="en-US" b="1" dirty="0"/>
              <a:t>Action</a:t>
            </a:r>
            <a:r>
              <a:rPr lang="en-US" dirty="0"/>
              <a:t>: Index</a:t>
            </a:r>
          </a:p>
          <a:p>
            <a:pPr lvl="1"/>
            <a:r>
              <a:rPr lang="en-US" b="1" dirty="0"/>
              <a:t>Url</a:t>
            </a:r>
            <a:r>
              <a:rPr lang="en-US" dirty="0"/>
              <a:t>: www.siteaddress.com/Home </a:t>
            </a:r>
            <a:br>
              <a:rPr lang="en-US" dirty="0"/>
            </a:br>
            <a:r>
              <a:rPr lang="en-US" b="1" dirty="0"/>
              <a:t>Controller</a:t>
            </a:r>
            <a:r>
              <a:rPr lang="en-US" dirty="0"/>
              <a:t>: Home </a:t>
            </a:r>
            <a:br>
              <a:rPr lang="en-US" dirty="0"/>
            </a:br>
            <a:r>
              <a:rPr lang="en-US" b="1" dirty="0"/>
              <a:t>Action</a:t>
            </a:r>
            <a:r>
              <a:rPr lang="en-US" dirty="0"/>
              <a:t>: Index</a:t>
            </a:r>
          </a:p>
          <a:p>
            <a:pPr lvl="1"/>
            <a:r>
              <a:rPr lang="en-US" b="1" dirty="0"/>
              <a:t>Url</a:t>
            </a:r>
            <a:r>
              <a:rPr lang="en-US" dirty="0"/>
              <a:t>: www.siteaddress.com/User/Create </a:t>
            </a:r>
            <a:br>
              <a:rPr lang="en-US" dirty="0"/>
            </a:br>
            <a:r>
              <a:rPr lang="en-US" b="1" dirty="0"/>
              <a:t>Controller</a:t>
            </a:r>
            <a:r>
              <a:rPr lang="en-US" dirty="0"/>
              <a:t>: User</a:t>
            </a:r>
            <a:br>
              <a:rPr lang="en-US" dirty="0"/>
            </a:br>
            <a:r>
              <a:rPr lang="en-US" b="1" dirty="0"/>
              <a:t>Action</a:t>
            </a:r>
            <a:r>
              <a:rPr lang="en-US" dirty="0"/>
              <a:t>: Create</a:t>
            </a:r>
          </a:p>
          <a:p>
            <a:pPr lvl="1"/>
            <a:r>
              <a:rPr lang="en-US" b="1" dirty="0"/>
              <a:t>Url</a:t>
            </a:r>
            <a:r>
              <a:rPr lang="en-US" dirty="0"/>
              <a:t>: www.siteaddress.com/User/Delete/1 </a:t>
            </a:r>
            <a:br>
              <a:rPr lang="en-US" dirty="0"/>
            </a:br>
            <a:r>
              <a:rPr lang="en-US" b="1" dirty="0"/>
              <a:t>Controller</a:t>
            </a:r>
            <a:r>
              <a:rPr lang="en-US" dirty="0"/>
              <a:t>: User </a:t>
            </a:r>
            <a:br>
              <a:rPr lang="en-US" dirty="0"/>
            </a:br>
            <a:r>
              <a:rPr lang="en-US" b="1" dirty="0"/>
              <a:t>Action</a:t>
            </a:r>
            <a:r>
              <a:rPr lang="en-US" dirty="0"/>
              <a:t>: Delete </a:t>
            </a:r>
            <a:br>
              <a:rPr lang="en-US" dirty="0"/>
            </a:br>
            <a:r>
              <a:rPr lang="en-US" b="1" dirty="0"/>
              <a:t>Id</a:t>
            </a:r>
            <a:r>
              <a:rPr lang="en-US" dirty="0"/>
              <a:t>: 1</a:t>
            </a:r>
          </a:p>
          <a:p>
            <a:pPr marL="0" indent="0">
              <a:buNone/>
            </a:pPr>
            <a:endParaRPr lang="en-US" dirty="0"/>
          </a:p>
        </p:txBody>
      </p:sp>
    </p:spTree>
    <p:extLst>
      <p:ext uri="{BB962C8B-B14F-4D97-AF65-F5344CB8AC3E}">
        <p14:creationId xmlns:p14="http://schemas.microsoft.com/office/powerpoint/2010/main" val="18588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Project</a:t>
            </a:r>
          </a:p>
        </p:txBody>
      </p:sp>
      <p:sp>
        <p:nvSpPr>
          <p:cNvPr id="3" name="Content Placeholder 2"/>
          <p:cNvSpPr>
            <a:spLocks noGrp="1"/>
          </p:cNvSpPr>
          <p:nvPr>
            <p:ph idx="1"/>
          </p:nvPr>
        </p:nvSpPr>
        <p:spPr>
          <a:xfrm>
            <a:off x="677334" y="2160589"/>
            <a:ext cx="4131430" cy="3880773"/>
          </a:xfrm>
        </p:spPr>
        <p:txBody>
          <a:bodyPr/>
          <a:lstStyle/>
          <a:p>
            <a:r>
              <a:rPr lang="en-US" dirty="0"/>
              <a:t>Choose </a:t>
            </a:r>
            <a:r>
              <a:rPr lang="en-US" b="1" dirty="0"/>
              <a:t>File</a:t>
            </a:r>
            <a:r>
              <a:rPr lang="en-US" dirty="0"/>
              <a:t> -&gt; </a:t>
            </a:r>
            <a:r>
              <a:rPr lang="en-US" b="1" dirty="0"/>
              <a:t>New -&gt; Project</a:t>
            </a:r>
          </a:p>
          <a:p>
            <a:r>
              <a:rPr lang="en-US" dirty="0"/>
              <a:t>Expand Installed -&gt; Visual C# -&gt;</a:t>
            </a:r>
          </a:p>
          <a:p>
            <a:pPr marL="0" indent="0">
              <a:buNone/>
            </a:pPr>
            <a:r>
              <a:rPr lang="en-US" b="1" dirty="0"/>
              <a:t>ASP.NET Web Application (.NET Framework)</a:t>
            </a:r>
          </a:p>
          <a:p>
            <a:endParaRPr lang="en-US" dirty="0"/>
          </a:p>
        </p:txBody>
      </p:sp>
      <p:pic>
        <p:nvPicPr>
          <p:cNvPr id="4" name="Picture 3"/>
          <p:cNvPicPr>
            <a:picLocks noChangeAspect="1"/>
          </p:cNvPicPr>
          <p:nvPr/>
        </p:nvPicPr>
        <p:blipFill>
          <a:blip r:embed="rId2"/>
          <a:stretch>
            <a:fillRect/>
          </a:stretch>
        </p:blipFill>
        <p:spPr>
          <a:xfrm>
            <a:off x="4702629" y="1705763"/>
            <a:ext cx="6890658" cy="4790423"/>
          </a:xfrm>
          <a:prstGeom prst="rect">
            <a:avLst/>
          </a:prstGeom>
        </p:spPr>
      </p:pic>
    </p:spTree>
    <p:extLst>
      <p:ext uri="{BB962C8B-B14F-4D97-AF65-F5344CB8AC3E}">
        <p14:creationId xmlns:p14="http://schemas.microsoft.com/office/powerpoint/2010/main" val="208664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Project</a:t>
            </a:r>
          </a:p>
        </p:txBody>
      </p:sp>
      <p:sp>
        <p:nvSpPr>
          <p:cNvPr id="3" name="Content Placeholder 2"/>
          <p:cNvSpPr>
            <a:spLocks noGrp="1"/>
          </p:cNvSpPr>
          <p:nvPr>
            <p:ph idx="1"/>
          </p:nvPr>
        </p:nvSpPr>
        <p:spPr/>
        <p:txBody>
          <a:bodyPr/>
          <a:lstStyle/>
          <a:p>
            <a:r>
              <a:rPr lang="en-US" dirty="0"/>
              <a:t>Name your project, click OK.</a:t>
            </a:r>
          </a:p>
          <a:p>
            <a:r>
              <a:rPr lang="en-US" dirty="0"/>
              <a:t>On the next screen </a:t>
            </a:r>
          </a:p>
          <a:p>
            <a:pPr lvl="1"/>
            <a:r>
              <a:rPr lang="en-US" dirty="0"/>
              <a:t>Choose MVC and click OK.</a:t>
            </a:r>
          </a:p>
          <a:p>
            <a:endParaRPr lang="en-US" dirty="0"/>
          </a:p>
        </p:txBody>
      </p:sp>
      <p:pic>
        <p:nvPicPr>
          <p:cNvPr id="4" name="Picture 3"/>
          <p:cNvPicPr>
            <a:picLocks noChangeAspect="1"/>
          </p:cNvPicPr>
          <p:nvPr/>
        </p:nvPicPr>
        <p:blipFill>
          <a:blip r:embed="rId2"/>
          <a:stretch>
            <a:fillRect/>
          </a:stretch>
        </p:blipFill>
        <p:spPr>
          <a:xfrm>
            <a:off x="4975668" y="1481763"/>
            <a:ext cx="7165521" cy="4660501"/>
          </a:xfrm>
          <a:prstGeom prst="rect">
            <a:avLst/>
          </a:prstGeom>
        </p:spPr>
      </p:pic>
    </p:spTree>
    <p:extLst>
      <p:ext uri="{BB962C8B-B14F-4D97-AF65-F5344CB8AC3E}">
        <p14:creationId xmlns:p14="http://schemas.microsoft.com/office/powerpoint/2010/main" val="32334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Running the Sample</a:t>
            </a:r>
          </a:p>
        </p:txBody>
      </p:sp>
      <p:sp>
        <p:nvSpPr>
          <p:cNvPr id="3" name="Content Placeholder 2"/>
          <p:cNvSpPr>
            <a:spLocks noGrp="1"/>
          </p:cNvSpPr>
          <p:nvPr>
            <p:ph idx="1"/>
          </p:nvPr>
        </p:nvSpPr>
        <p:spPr>
          <a:xfrm>
            <a:off x="677334" y="2160589"/>
            <a:ext cx="3772202" cy="3880773"/>
          </a:xfrm>
        </p:spPr>
        <p:txBody>
          <a:bodyPr/>
          <a:lstStyle/>
          <a:p>
            <a:r>
              <a:rPr lang="en-US" dirty="0"/>
              <a:t>From your new project, click F5 to run the sample project</a:t>
            </a:r>
          </a:p>
          <a:p>
            <a:pPr lvl="1"/>
            <a:r>
              <a:rPr lang="en-US" dirty="0"/>
              <a:t>Notice, there are actually resources to help learn MVC included in the template project.</a:t>
            </a:r>
          </a:p>
          <a:p>
            <a:pPr lvl="1"/>
            <a:r>
              <a:rPr lang="en-US" dirty="0"/>
              <a:t>If you click on “Learn More” there are a bunch of tutorials you can complete to learn MVC.</a:t>
            </a:r>
          </a:p>
        </p:txBody>
      </p:sp>
      <p:pic>
        <p:nvPicPr>
          <p:cNvPr id="4" name="Picture 3"/>
          <p:cNvPicPr>
            <a:picLocks noChangeAspect="1"/>
          </p:cNvPicPr>
          <p:nvPr/>
        </p:nvPicPr>
        <p:blipFill>
          <a:blip r:embed="rId2"/>
          <a:stretch>
            <a:fillRect/>
          </a:stretch>
        </p:blipFill>
        <p:spPr>
          <a:xfrm>
            <a:off x="4667250" y="1498600"/>
            <a:ext cx="7113814" cy="4989061"/>
          </a:xfrm>
          <a:prstGeom prst="rect">
            <a:avLst/>
          </a:prstGeom>
        </p:spPr>
      </p:pic>
      <p:sp>
        <p:nvSpPr>
          <p:cNvPr id="5" name="Oval 4"/>
          <p:cNvSpPr/>
          <p:nvPr/>
        </p:nvSpPr>
        <p:spPr>
          <a:xfrm>
            <a:off x="4152900" y="4229100"/>
            <a:ext cx="3048000" cy="1960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02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MVC</a:t>
            </a:r>
          </a:p>
        </p:txBody>
      </p:sp>
      <p:sp>
        <p:nvSpPr>
          <p:cNvPr id="3" name="Content Placeholder 2"/>
          <p:cNvSpPr>
            <a:spLocks noGrp="1"/>
          </p:cNvSpPr>
          <p:nvPr>
            <p:ph idx="1"/>
          </p:nvPr>
        </p:nvSpPr>
        <p:spPr/>
        <p:txBody>
          <a:bodyPr/>
          <a:lstStyle/>
          <a:p>
            <a:r>
              <a:rPr lang="en-US" dirty="0">
                <a:solidFill>
                  <a:srgbClr val="FF0000"/>
                </a:solidFill>
              </a:rPr>
              <a:t>M</a:t>
            </a:r>
            <a:r>
              <a:rPr lang="en-US" dirty="0"/>
              <a:t>odel </a:t>
            </a:r>
            <a:r>
              <a:rPr lang="en-US" dirty="0">
                <a:solidFill>
                  <a:srgbClr val="FF0000"/>
                </a:solidFill>
              </a:rPr>
              <a:t>V</a:t>
            </a:r>
            <a:r>
              <a:rPr lang="en-US" dirty="0"/>
              <a:t>iew </a:t>
            </a:r>
            <a:r>
              <a:rPr lang="en-US" dirty="0">
                <a:solidFill>
                  <a:srgbClr val="FF0000"/>
                </a:solidFill>
              </a:rPr>
              <a:t>C</a:t>
            </a:r>
            <a:r>
              <a:rPr lang="en-US" dirty="0"/>
              <a:t>ontroller</a:t>
            </a:r>
          </a:p>
          <a:p>
            <a:r>
              <a:rPr lang="en-US" dirty="0"/>
              <a:t>Software Architectural Design Pattern</a:t>
            </a:r>
          </a:p>
          <a:p>
            <a:r>
              <a:rPr lang="en-US" dirty="0"/>
              <a:t>Separates application functionality</a:t>
            </a:r>
          </a:p>
          <a:p>
            <a:r>
              <a:rPr lang="en-US" dirty="0"/>
              <a:t>Promotes organized programming with the goal of making applications easier to maintain</a:t>
            </a:r>
          </a:p>
        </p:txBody>
      </p:sp>
    </p:spTree>
    <p:extLst>
      <p:ext uri="{BB962C8B-B14F-4D97-AF65-F5344CB8AC3E}">
        <p14:creationId xmlns:p14="http://schemas.microsoft.com/office/powerpoint/2010/main" val="303097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File Structure</a:t>
            </a:r>
          </a:p>
        </p:txBody>
      </p:sp>
      <p:sp>
        <p:nvSpPr>
          <p:cNvPr id="3" name="Content Placeholder 2"/>
          <p:cNvSpPr>
            <a:spLocks noGrp="1"/>
          </p:cNvSpPr>
          <p:nvPr>
            <p:ph idx="1"/>
          </p:nvPr>
        </p:nvSpPr>
        <p:spPr>
          <a:xfrm>
            <a:off x="4335236" y="1434386"/>
            <a:ext cx="5378380" cy="5071923"/>
          </a:xfrm>
        </p:spPr>
        <p:txBody>
          <a:bodyPr/>
          <a:lstStyle/>
          <a:p>
            <a:r>
              <a:rPr lang="en-US" dirty="0"/>
              <a:t>Notice the Model, View, Controllers folders</a:t>
            </a:r>
          </a:p>
          <a:p>
            <a:pPr lvl="1"/>
            <a:r>
              <a:rPr lang="en-US" dirty="0"/>
              <a:t>Remember one of the advantages of MVC is giving you organization of your project right off the bat.</a:t>
            </a:r>
          </a:p>
          <a:p>
            <a:r>
              <a:rPr lang="en-US" dirty="0"/>
              <a:t>Notice how there is a Home controller, and then in Views there is a Home folder.</a:t>
            </a:r>
          </a:p>
          <a:p>
            <a:pPr lvl="1"/>
            <a:r>
              <a:rPr lang="en-US" dirty="0"/>
              <a:t>This folder is where any view the </a:t>
            </a:r>
            <a:r>
              <a:rPr lang="en-US" dirty="0" err="1"/>
              <a:t>HomeController</a:t>
            </a:r>
            <a:r>
              <a:rPr lang="en-US" dirty="0"/>
              <a:t> may use would be placed.</a:t>
            </a:r>
          </a:p>
          <a:p>
            <a:r>
              <a:rPr lang="en-US" dirty="0"/>
              <a:t>Run the project again and click on the About link. Notice the URL is /Home/About</a:t>
            </a:r>
          </a:p>
          <a:p>
            <a:pPr lvl="1"/>
            <a:r>
              <a:rPr lang="en-US" dirty="0"/>
              <a:t>That is using the About View from the /View/Home/About folder.</a:t>
            </a:r>
          </a:p>
          <a:p>
            <a:pPr lvl="1"/>
            <a:endParaRPr lang="en-US" dirty="0"/>
          </a:p>
        </p:txBody>
      </p:sp>
      <p:pic>
        <p:nvPicPr>
          <p:cNvPr id="6" name="Picture 5"/>
          <p:cNvPicPr>
            <a:picLocks noChangeAspect="1"/>
          </p:cNvPicPr>
          <p:nvPr/>
        </p:nvPicPr>
        <p:blipFill>
          <a:blip r:embed="rId2"/>
          <a:stretch>
            <a:fillRect/>
          </a:stretch>
        </p:blipFill>
        <p:spPr>
          <a:xfrm>
            <a:off x="648360" y="1418058"/>
            <a:ext cx="3371191" cy="5220186"/>
          </a:xfrm>
          <a:prstGeom prst="rect">
            <a:avLst/>
          </a:prstGeom>
        </p:spPr>
      </p:pic>
    </p:spTree>
    <p:extLst>
      <p:ext uri="{BB962C8B-B14F-4D97-AF65-F5344CB8AC3E}">
        <p14:creationId xmlns:p14="http://schemas.microsoft.com/office/powerpoint/2010/main" val="156260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File Structure</a:t>
            </a:r>
          </a:p>
        </p:txBody>
      </p:sp>
      <p:sp>
        <p:nvSpPr>
          <p:cNvPr id="3" name="Content Placeholder 2"/>
          <p:cNvSpPr>
            <a:spLocks noGrp="1"/>
          </p:cNvSpPr>
          <p:nvPr>
            <p:ph idx="1"/>
          </p:nvPr>
        </p:nvSpPr>
        <p:spPr>
          <a:xfrm>
            <a:off x="5425239" y="1640812"/>
            <a:ext cx="4809624" cy="4078199"/>
          </a:xfrm>
        </p:spPr>
        <p:txBody>
          <a:bodyPr/>
          <a:lstStyle/>
          <a:p>
            <a:r>
              <a:rPr lang="en-US" dirty="0"/>
              <a:t>Notice the methods in the Home controller:</a:t>
            </a:r>
          </a:p>
          <a:p>
            <a:pPr lvl="1"/>
            <a:r>
              <a:rPr lang="en-US" dirty="0"/>
              <a:t>Each method would interact with the corresponding view</a:t>
            </a:r>
          </a:p>
          <a:p>
            <a:pPr lvl="1"/>
            <a:r>
              <a:rPr lang="en-US" dirty="0"/>
              <a:t>Notice, it knows what view simply by the name</a:t>
            </a:r>
          </a:p>
          <a:p>
            <a:endParaRPr lang="en-US" dirty="0"/>
          </a:p>
        </p:txBody>
      </p:sp>
      <p:pic>
        <p:nvPicPr>
          <p:cNvPr id="4" name="Picture 3"/>
          <p:cNvPicPr>
            <a:picLocks noChangeAspect="1"/>
          </p:cNvPicPr>
          <p:nvPr/>
        </p:nvPicPr>
        <p:blipFill>
          <a:blip r:embed="rId2"/>
          <a:stretch>
            <a:fillRect/>
          </a:stretch>
        </p:blipFill>
        <p:spPr>
          <a:xfrm>
            <a:off x="349918" y="1640812"/>
            <a:ext cx="5019119" cy="3997988"/>
          </a:xfrm>
          <a:prstGeom prst="rect">
            <a:avLst/>
          </a:prstGeom>
        </p:spPr>
      </p:pic>
      <p:pic>
        <p:nvPicPr>
          <p:cNvPr id="5" name="Picture 4"/>
          <p:cNvPicPr>
            <a:picLocks noChangeAspect="1"/>
          </p:cNvPicPr>
          <p:nvPr/>
        </p:nvPicPr>
        <p:blipFill>
          <a:blip r:embed="rId3"/>
          <a:stretch>
            <a:fillRect/>
          </a:stretch>
        </p:blipFill>
        <p:spPr>
          <a:xfrm>
            <a:off x="6129838" y="3960647"/>
            <a:ext cx="3423236" cy="1559621"/>
          </a:xfrm>
          <a:prstGeom prst="rect">
            <a:avLst/>
          </a:prstGeom>
        </p:spPr>
      </p:pic>
    </p:spTree>
    <p:extLst>
      <p:ext uri="{BB962C8B-B14F-4D97-AF65-F5344CB8AC3E}">
        <p14:creationId xmlns:p14="http://schemas.microsoft.com/office/powerpoint/2010/main" val="195427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Controller</a:t>
            </a:r>
          </a:p>
        </p:txBody>
      </p:sp>
      <p:sp>
        <p:nvSpPr>
          <p:cNvPr id="3" name="Content Placeholder 2"/>
          <p:cNvSpPr>
            <a:spLocks noGrp="1"/>
          </p:cNvSpPr>
          <p:nvPr>
            <p:ph idx="1"/>
          </p:nvPr>
        </p:nvSpPr>
        <p:spPr/>
        <p:txBody>
          <a:bodyPr/>
          <a:lstStyle/>
          <a:p>
            <a:r>
              <a:rPr lang="en-US" dirty="0"/>
              <a:t>Right-click on the Controllers folder and select </a:t>
            </a:r>
            <a:r>
              <a:rPr lang="en-US" b="1" dirty="0"/>
              <a:t>Add -&gt; Controller</a:t>
            </a:r>
          </a:p>
          <a:p>
            <a:r>
              <a:rPr lang="en-US" dirty="0"/>
              <a:t>Select </a:t>
            </a:r>
            <a:r>
              <a:rPr lang="en-US" b="1" dirty="0"/>
              <a:t>MVC 5 Controller – Empty</a:t>
            </a:r>
          </a:p>
          <a:p>
            <a:r>
              <a:rPr lang="en-US" dirty="0"/>
              <a:t>Click </a:t>
            </a:r>
            <a:r>
              <a:rPr lang="en-US" b="1" dirty="0"/>
              <a:t>Add</a:t>
            </a:r>
          </a:p>
          <a:p>
            <a:r>
              <a:rPr lang="en-US" dirty="0"/>
              <a:t>Name your controller </a:t>
            </a:r>
            <a:r>
              <a:rPr lang="en-US" b="1" dirty="0" err="1"/>
              <a:t>TestController</a:t>
            </a:r>
            <a:r>
              <a:rPr lang="en-US" dirty="0"/>
              <a:t> and click </a:t>
            </a:r>
            <a:r>
              <a:rPr lang="en-US" b="1" dirty="0"/>
              <a:t>Add</a:t>
            </a:r>
            <a:endParaRPr lang="en-US" dirty="0"/>
          </a:p>
          <a:p>
            <a:pPr lvl="1"/>
            <a:r>
              <a:rPr lang="en-US" dirty="0"/>
              <a:t>Note: Keep the word Controller in the name.</a:t>
            </a:r>
          </a:p>
          <a:p>
            <a:endParaRPr lang="en-US" dirty="0"/>
          </a:p>
        </p:txBody>
      </p:sp>
    </p:spTree>
    <p:extLst>
      <p:ext uri="{BB962C8B-B14F-4D97-AF65-F5344CB8AC3E}">
        <p14:creationId xmlns:p14="http://schemas.microsoft.com/office/powerpoint/2010/main" val="7815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Controller</a:t>
            </a:r>
          </a:p>
        </p:txBody>
      </p:sp>
      <p:sp>
        <p:nvSpPr>
          <p:cNvPr id="3" name="Content Placeholder 2"/>
          <p:cNvSpPr>
            <a:spLocks noGrp="1"/>
          </p:cNvSpPr>
          <p:nvPr>
            <p:ph idx="1"/>
          </p:nvPr>
        </p:nvSpPr>
        <p:spPr/>
        <p:txBody>
          <a:bodyPr>
            <a:normAutofit/>
          </a:bodyPr>
          <a:lstStyle/>
          <a:p>
            <a:r>
              <a:rPr lang="en-US" dirty="0"/>
              <a:t>Open your new controller</a:t>
            </a:r>
          </a:p>
          <a:p>
            <a:r>
              <a:rPr lang="en-US" dirty="0"/>
              <a:t>Notice there is a method called Index</a:t>
            </a:r>
          </a:p>
          <a:p>
            <a:pPr lvl="1"/>
            <a:r>
              <a:rPr lang="en-US" dirty="0"/>
              <a:t>Delete this method and add the following method instead:</a:t>
            </a:r>
          </a:p>
          <a:p>
            <a:pPr marL="457200" lvl="1" indent="0">
              <a:spcBef>
                <a:spcPts val="1200"/>
              </a:spcBef>
              <a:buNone/>
            </a:pPr>
            <a:r>
              <a:rPr lang="en-US" dirty="0">
                <a:latin typeface="Courier New" panose="02070309020205020404" pitchFamily="49" charset="0"/>
                <a:cs typeface="Courier New" panose="02070309020205020404" pitchFamily="49" charset="0"/>
              </a:rPr>
              <a:t>public string Hello()</a:t>
            </a:r>
          </a:p>
          <a:p>
            <a:pPr marL="457200" lvl="1" indent="0">
              <a:spcBef>
                <a:spcPts val="0"/>
              </a:spcBef>
              <a:buNone/>
            </a:pPr>
            <a:r>
              <a:rPr lang="en-US" dirty="0">
                <a:latin typeface="Courier New" panose="02070309020205020404" pitchFamily="49" charset="0"/>
                <a:cs typeface="Courier New" panose="02070309020205020404" pitchFamily="49" charset="0"/>
              </a:rPr>
              <a:t>{</a:t>
            </a:r>
          </a:p>
          <a:p>
            <a:pPr marL="457200" lvl="1" indent="0">
              <a:spcBef>
                <a:spcPts val="0"/>
              </a:spcBef>
              <a:buNone/>
            </a:pPr>
            <a:r>
              <a:rPr lang="en-US" dirty="0">
                <a:latin typeface="Courier New" panose="02070309020205020404" pitchFamily="49" charset="0"/>
                <a:cs typeface="Courier New" panose="02070309020205020404" pitchFamily="49" charset="0"/>
              </a:rPr>
              <a:t>	return “Hello, World!”;</a:t>
            </a:r>
          </a:p>
          <a:p>
            <a:pPr marL="457200" lvl="1" indent="0">
              <a:spcBef>
                <a:spcPts val="0"/>
              </a:spcBef>
              <a:buNone/>
            </a:pPr>
            <a:r>
              <a:rPr lang="en-US" dirty="0">
                <a:latin typeface="Courier New" panose="02070309020205020404" pitchFamily="49" charset="0"/>
                <a:cs typeface="Courier New" panose="02070309020205020404" pitchFamily="49" charset="0"/>
              </a:rPr>
              <a:t>}</a:t>
            </a:r>
          </a:p>
          <a:p>
            <a:pPr marL="457200" lvl="1" indent="0">
              <a:buNone/>
            </a:pPr>
            <a:endParaRPr lang="en-US" dirty="0"/>
          </a:p>
        </p:txBody>
      </p:sp>
    </p:spTree>
    <p:extLst>
      <p:ext uri="{BB962C8B-B14F-4D97-AF65-F5344CB8AC3E}">
        <p14:creationId xmlns:p14="http://schemas.microsoft.com/office/powerpoint/2010/main" val="806527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Controller</a:t>
            </a:r>
          </a:p>
        </p:txBody>
      </p:sp>
      <p:sp>
        <p:nvSpPr>
          <p:cNvPr id="3" name="Content Placeholder 2"/>
          <p:cNvSpPr>
            <a:spLocks noGrp="1"/>
          </p:cNvSpPr>
          <p:nvPr>
            <p:ph idx="1"/>
          </p:nvPr>
        </p:nvSpPr>
        <p:spPr/>
        <p:txBody>
          <a:bodyPr/>
          <a:lstStyle/>
          <a:p>
            <a:r>
              <a:rPr lang="en-US" dirty="0"/>
              <a:t>Run your project by clicking F5, then add to the end of the URL “</a:t>
            </a:r>
            <a:r>
              <a:rPr lang="en-US" dirty="0" err="1"/>
              <a:t>ControllerName</a:t>
            </a:r>
            <a:r>
              <a:rPr lang="en-US" dirty="0"/>
              <a:t>/</a:t>
            </a:r>
            <a:r>
              <a:rPr lang="en-US" dirty="0" err="1"/>
              <a:t>ActionName</a:t>
            </a:r>
            <a:r>
              <a:rPr lang="en-US" dirty="0"/>
              <a:t>”</a:t>
            </a:r>
          </a:p>
          <a:p>
            <a:pPr lvl="1"/>
            <a:r>
              <a:rPr lang="en-US" dirty="0"/>
              <a:t>Similar to: localhost:57524/Test/Hello</a:t>
            </a:r>
          </a:p>
          <a:p>
            <a:pPr lvl="2"/>
            <a:r>
              <a:rPr lang="en-US" dirty="0"/>
              <a:t>Note: In this URL, I named my controller </a:t>
            </a:r>
            <a:r>
              <a:rPr lang="en-US" dirty="0" err="1"/>
              <a:t>TestController</a:t>
            </a:r>
            <a:endParaRPr lang="en-US" dirty="0"/>
          </a:p>
          <a:p>
            <a:pPr lvl="2"/>
            <a:r>
              <a:rPr lang="en-US" dirty="0" err="1"/>
              <a:t>TestController</a:t>
            </a:r>
            <a:r>
              <a:rPr lang="en-US" dirty="0"/>
              <a:t> is the name of the class, whereas Test is the controller name.</a:t>
            </a:r>
          </a:p>
          <a:p>
            <a:pPr lvl="2"/>
            <a:r>
              <a:rPr lang="en-US" dirty="0"/>
              <a:t>The Action was Hello</a:t>
            </a:r>
          </a:p>
          <a:p>
            <a:pPr lvl="3"/>
            <a:r>
              <a:rPr lang="en-US" sz="1400" dirty="0"/>
              <a:t>An action method is simply a public method inside controller which accepts user’s request and returns some response.</a:t>
            </a:r>
          </a:p>
          <a:p>
            <a:pPr lvl="3"/>
            <a:r>
              <a:rPr lang="en-US" sz="1400" dirty="0"/>
              <a:t>In the example above, action method “Hello”  is returning a string response type</a:t>
            </a:r>
          </a:p>
        </p:txBody>
      </p:sp>
    </p:spTree>
    <p:extLst>
      <p:ext uri="{BB962C8B-B14F-4D97-AF65-F5344CB8AC3E}">
        <p14:creationId xmlns:p14="http://schemas.microsoft.com/office/powerpoint/2010/main" val="1115314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View</a:t>
            </a:r>
          </a:p>
        </p:txBody>
      </p:sp>
      <p:sp>
        <p:nvSpPr>
          <p:cNvPr id="3" name="Content Placeholder 2"/>
          <p:cNvSpPr>
            <a:spLocks noGrp="1"/>
          </p:cNvSpPr>
          <p:nvPr>
            <p:ph idx="1"/>
          </p:nvPr>
        </p:nvSpPr>
        <p:spPr/>
        <p:txBody>
          <a:bodyPr/>
          <a:lstStyle/>
          <a:p>
            <a:r>
              <a:rPr lang="en-US" dirty="0"/>
              <a:t>In your new controller class, delete the Hello method and add the following method</a:t>
            </a:r>
          </a:p>
          <a:p>
            <a:pPr marL="0" indent="0">
              <a:buNone/>
            </a:pPr>
            <a:r>
              <a:rPr lang="en-US" dirty="0"/>
              <a:t>	</a:t>
            </a: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ActionResult</a:t>
            </a:r>
            <a:r>
              <a:rPr lang="en-US" dirty="0">
                <a:latin typeface="Courier New" panose="02070309020205020404" pitchFamily="49" charset="0"/>
                <a:cs typeface="Courier New" panose="02070309020205020404" pitchFamily="49" charset="0"/>
              </a:rPr>
              <a:t> Index()</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return View();</a:t>
            </a:r>
          </a:p>
          <a:p>
            <a:pPr marL="0" indent="0">
              <a:spcBef>
                <a:spcPts val="0"/>
              </a:spcBef>
              <a:buNone/>
            </a:pPr>
            <a:r>
              <a:rPr lang="en-US" dirty="0">
                <a:latin typeface="Courier New" panose="02070309020205020404" pitchFamily="49" charset="0"/>
                <a:cs typeface="Courier New" panose="02070309020205020404" pitchFamily="49" charset="0"/>
              </a:rPr>
              <a:t>   }</a:t>
            </a:r>
          </a:p>
          <a:p>
            <a:r>
              <a:rPr lang="en-US" dirty="0"/>
              <a:t>Note: this was how the class was originally created.</a:t>
            </a:r>
          </a:p>
        </p:txBody>
      </p:sp>
    </p:spTree>
    <p:extLst>
      <p:ext uri="{BB962C8B-B14F-4D97-AF65-F5344CB8AC3E}">
        <p14:creationId xmlns:p14="http://schemas.microsoft.com/office/powerpoint/2010/main" val="352497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View</a:t>
            </a:r>
          </a:p>
        </p:txBody>
      </p:sp>
      <p:sp>
        <p:nvSpPr>
          <p:cNvPr id="3" name="Content Placeholder 2"/>
          <p:cNvSpPr>
            <a:spLocks noGrp="1"/>
          </p:cNvSpPr>
          <p:nvPr>
            <p:ph idx="1"/>
          </p:nvPr>
        </p:nvSpPr>
        <p:spPr>
          <a:xfrm>
            <a:off x="677334" y="2160589"/>
            <a:ext cx="4848255" cy="3880773"/>
          </a:xfrm>
        </p:spPr>
        <p:txBody>
          <a:bodyPr/>
          <a:lstStyle/>
          <a:p>
            <a:r>
              <a:rPr lang="en-US" dirty="0"/>
              <a:t>Right-click on the Index() method and click </a:t>
            </a:r>
            <a:r>
              <a:rPr lang="en-US" b="1" dirty="0" err="1"/>
              <a:t>AddView</a:t>
            </a:r>
            <a:endParaRPr lang="en-US" b="1" dirty="0"/>
          </a:p>
          <a:p>
            <a:r>
              <a:rPr lang="en-US" dirty="0"/>
              <a:t>click </a:t>
            </a:r>
            <a:r>
              <a:rPr lang="en-US" b="1" dirty="0"/>
              <a:t>Add</a:t>
            </a:r>
            <a:r>
              <a:rPr lang="en-US" dirty="0"/>
              <a:t>.</a:t>
            </a:r>
          </a:p>
          <a:p>
            <a:r>
              <a:rPr lang="en-US" dirty="0"/>
              <a:t>A new View inside Views/Test folder should be created.</a:t>
            </a:r>
          </a:p>
        </p:txBody>
      </p:sp>
      <p:pic>
        <p:nvPicPr>
          <p:cNvPr id="4" name="Picture 3"/>
          <p:cNvPicPr>
            <a:picLocks noChangeAspect="1"/>
          </p:cNvPicPr>
          <p:nvPr/>
        </p:nvPicPr>
        <p:blipFill>
          <a:blip r:embed="rId2"/>
          <a:stretch>
            <a:fillRect/>
          </a:stretch>
        </p:blipFill>
        <p:spPr>
          <a:xfrm>
            <a:off x="6029706" y="2090058"/>
            <a:ext cx="4597472" cy="2593929"/>
          </a:xfrm>
          <a:prstGeom prst="rect">
            <a:avLst/>
          </a:prstGeom>
        </p:spPr>
      </p:pic>
    </p:spTree>
    <p:extLst>
      <p:ext uri="{BB962C8B-B14F-4D97-AF65-F5344CB8AC3E}">
        <p14:creationId xmlns:p14="http://schemas.microsoft.com/office/powerpoint/2010/main" val="1257368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View</a:t>
            </a:r>
          </a:p>
        </p:txBody>
      </p:sp>
      <p:sp>
        <p:nvSpPr>
          <p:cNvPr id="3" name="Content Placeholder 2"/>
          <p:cNvSpPr>
            <a:spLocks noGrp="1"/>
          </p:cNvSpPr>
          <p:nvPr>
            <p:ph idx="1"/>
          </p:nvPr>
        </p:nvSpPr>
        <p:spPr>
          <a:xfrm>
            <a:off x="677334" y="2160589"/>
            <a:ext cx="4155923" cy="3880773"/>
          </a:xfrm>
        </p:spPr>
        <p:txBody>
          <a:bodyPr/>
          <a:lstStyle/>
          <a:p>
            <a:r>
              <a:rPr lang="en-US" dirty="0"/>
              <a:t>Open the new View and add some text after the &lt;h2&gt; tag</a:t>
            </a:r>
          </a:p>
          <a:p>
            <a:r>
              <a:rPr lang="en-US" dirty="0"/>
              <a:t>Click F5 and navigate to the appropriate URL</a:t>
            </a:r>
          </a:p>
          <a:p>
            <a:endParaRPr lang="en-US" dirty="0"/>
          </a:p>
        </p:txBody>
      </p:sp>
      <p:pic>
        <p:nvPicPr>
          <p:cNvPr id="4" name="Picture 3"/>
          <p:cNvPicPr>
            <a:picLocks noChangeAspect="1"/>
          </p:cNvPicPr>
          <p:nvPr/>
        </p:nvPicPr>
        <p:blipFill>
          <a:blip r:embed="rId2"/>
          <a:stretch>
            <a:fillRect/>
          </a:stretch>
        </p:blipFill>
        <p:spPr>
          <a:xfrm>
            <a:off x="5160644" y="1994263"/>
            <a:ext cx="5162550" cy="2895600"/>
          </a:xfrm>
          <a:prstGeom prst="rect">
            <a:avLst/>
          </a:prstGeom>
        </p:spPr>
      </p:pic>
    </p:spTree>
    <p:extLst>
      <p:ext uri="{BB962C8B-B14F-4D97-AF65-F5344CB8AC3E}">
        <p14:creationId xmlns:p14="http://schemas.microsoft.com/office/powerpoint/2010/main" val="173434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Views – File Structure</a:t>
            </a:r>
          </a:p>
        </p:txBody>
      </p:sp>
      <p:sp>
        <p:nvSpPr>
          <p:cNvPr id="3" name="Content Placeholder 2"/>
          <p:cNvSpPr>
            <a:spLocks noGrp="1"/>
          </p:cNvSpPr>
          <p:nvPr>
            <p:ph idx="1"/>
          </p:nvPr>
        </p:nvSpPr>
        <p:spPr/>
        <p:txBody>
          <a:bodyPr/>
          <a:lstStyle/>
          <a:p>
            <a:r>
              <a:rPr lang="en-US" dirty="0"/>
              <a:t>The new view was placed in a Test folder in the Views folder because it was created from the method in the </a:t>
            </a:r>
            <a:r>
              <a:rPr lang="en-US" dirty="0" err="1"/>
              <a:t>TestController</a:t>
            </a:r>
            <a:endParaRPr lang="en-US" dirty="0"/>
          </a:p>
          <a:p>
            <a:r>
              <a:rPr lang="en-US" dirty="0"/>
              <a:t>All the views related to the </a:t>
            </a:r>
            <a:r>
              <a:rPr lang="en-US" dirty="0" err="1"/>
              <a:t>TestController</a:t>
            </a:r>
            <a:r>
              <a:rPr lang="en-US" dirty="0"/>
              <a:t> will be placed inside “~/Views/Test” and Test controller can access only those views which are inside Test folder.</a:t>
            </a:r>
          </a:p>
          <a:p>
            <a:r>
              <a:rPr lang="en-US" dirty="0"/>
              <a:t>If you want to reuse a view across multiple controllers, they need to be placed in the Shared folder in Views.</a:t>
            </a:r>
          </a:p>
          <a:p>
            <a:pPr lvl="1"/>
            <a:r>
              <a:rPr lang="en-US" dirty="0"/>
              <a:t>Then they will be available to all controllers.</a:t>
            </a:r>
          </a:p>
        </p:txBody>
      </p:sp>
    </p:spTree>
    <p:extLst>
      <p:ext uri="{BB962C8B-B14F-4D97-AF65-F5344CB8AC3E}">
        <p14:creationId xmlns:p14="http://schemas.microsoft.com/office/powerpoint/2010/main" val="316143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Models</a:t>
            </a:r>
          </a:p>
        </p:txBody>
      </p:sp>
      <p:sp>
        <p:nvSpPr>
          <p:cNvPr id="3" name="Content Placeholder 2"/>
          <p:cNvSpPr>
            <a:spLocks noGrp="1"/>
          </p:cNvSpPr>
          <p:nvPr>
            <p:ph idx="1"/>
          </p:nvPr>
        </p:nvSpPr>
        <p:spPr/>
        <p:txBody>
          <a:bodyPr/>
          <a:lstStyle/>
          <a:p>
            <a:r>
              <a:rPr lang="en-US" dirty="0"/>
              <a:t>So far we’ve looked at how controllers can drive views, but the views have consisted of static data</a:t>
            </a:r>
          </a:p>
          <a:p>
            <a:r>
              <a:rPr lang="en-US" dirty="0"/>
              <a:t>This is not realistic to a “real” software application</a:t>
            </a:r>
          </a:p>
          <a:p>
            <a:r>
              <a:rPr lang="en-US" dirty="0"/>
              <a:t>We need to be able to access, manipulate, and display data</a:t>
            </a:r>
          </a:p>
          <a:p>
            <a:r>
              <a:rPr lang="en-US" dirty="0"/>
              <a:t>ENTER: MVC Models</a:t>
            </a:r>
          </a:p>
          <a:p>
            <a:r>
              <a:rPr lang="en-US" dirty="0"/>
              <a:t>What is a model?</a:t>
            </a:r>
          </a:p>
          <a:p>
            <a:pPr lvl="1"/>
            <a:r>
              <a:rPr lang="en-US" dirty="0"/>
              <a:t>Really, just a class</a:t>
            </a:r>
          </a:p>
          <a:p>
            <a:pPr marL="0" indent="0">
              <a:buNone/>
            </a:pPr>
            <a:endParaRPr lang="en-US" dirty="0"/>
          </a:p>
        </p:txBody>
      </p:sp>
    </p:spTree>
    <p:extLst>
      <p:ext uri="{BB962C8B-B14F-4D97-AF65-F5344CB8AC3E}">
        <p14:creationId xmlns:p14="http://schemas.microsoft.com/office/powerpoint/2010/main" val="142212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a:xfrm>
            <a:off x="677333" y="2160589"/>
            <a:ext cx="9067557" cy="1409925"/>
          </a:xfrm>
        </p:spPr>
        <p:txBody>
          <a:bodyPr>
            <a:normAutofit/>
          </a:bodyPr>
          <a:lstStyle/>
          <a:p>
            <a:r>
              <a:rPr lang="en-US" dirty="0"/>
              <a:t>The state of a Web Form page is kept in a container known as </a:t>
            </a:r>
            <a:r>
              <a:rPr lang="en-US" dirty="0" err="1"/>
              <a:t>ViewState</a:t>
            </a:r>
            <a:r>
              <a:rPr lang="en-US" dirty="0"/>
              <a:t>, which can become quite large (not uncommon to see </a:t>
            </a:r>
            <a:r>
              <a:rPr lang="en-US" dirty="0" err="1"/>
              <a:t>ViewStates</a:t>
            </a:r>
            <a:r>
              <a:rPr lang="en-US" dirty="0"/>
              <a:t> pushing several megabytes in size).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346" y="3570514"/>
            <a:ext cx="2560542" cy="2911092"/>
          </a:xfrm>
          <a:prstGeom prst="rect">
            <a:avLst/>
          </a:prstGeom>
        </p:spPr>
      </p:pic>
      <p:sp>
        <p:nvSpPr>
          <p:cNvPr id="5" name="Content Placeholder 2"/>
          <p:cNvSpPr txBox="1">
            <a:spLocks/>
          </p:cNvSpPr>
          <p:nvPr/>
        </p:nvSpPr>
        <p:spPr>
          <a:xfrm>
            <a:off x="690399" y="3204103"/>
            <a:ext cx="6572550" cy="2447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 Internet scenarios, speed of transmission can affect everything from user satisfaction to search ranking.</a:t>
            </a:r>
          </a:p>
          <a:p>
            <a:r>
              <a:rPr lang="en-US" dirty="0"/>
              <a:t>The problem is compounded by the prevalence of mobile devices.</a:t>
            </a:r>
          </a:p>
          <a:p>
            <a:r>
              <a:rPr lang="en-US" dirty="0"/>
              <a:t>Bandwidth costs are of importance to many users on mobile platforms, and the time to load a large page over a cellular network can be enough to drive users away.</a:t>
            </a:r>
          </a:p>
        </p:txBody>
      </p:sp>
    </p:spTree>
    <p:extLst>
      <p:ext uri="{BB962C8B-B14F-4D97-AF65-F5344CB8AC3E}">
        <p14:creationId xmlns:p14="http://schemas.microsoft.com/office/powerpoint/2010/main" val="3520469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Model</a:t>
            </a:r>
          </a:p>
        </p:txBody>
      </p:sp>
      <p:sp>
        <p:nvSpPr>
          <p:cNvPr id="3" name="Content Placeholder 2"/>
          <p:cNvSpPr>
            <a:spLocks noGrp="1"/>
          </p:cNvSpPr>
          <p:nvPr>
            <p:ph idx="1"/>
          </p:nvPr>
        </p:nvSpPr>
        <p:spPr>
          <a:xfrm>
            <a:off x="677334" y="2160589"/>
            <a:ext cx="4095082" cy="3880773"/>
          </a:xfrm>
        </p:spPr>
        <p:txBody>
          <a:bodyPr/>
          <a:lstStyle/>
          <a:p>
            <a:r>
              <a:rPr lang="en-US" dirty="0"/>
              <a:t>Right-click on the Model folder and choose Add </a:t>
            </a:r>
            <a:r>
              <a:rPr lang="en-US" dirty="0">
                <a:sym typeface="Wingdings" panose="05000000000000000000" pitchFamily="2" charset="2"/>
              </a:rPr>
              <a:t> Class</a:t>
            </a:r>
          </a:p>
          <a:p>
            <a:r>
              <a:rPr lang="en-US" dirty="0">
                <a:sym typeface="Wingdings" panose="05000000000000000000" pitchFamily="2" charset="2"/>
              </a:rPr>
              <a:t>Name your class Employee and click Save.</a:t>
            </a:r>
            <a:endParaRPr lang="en-US" dirty="0"/>
          </a:p>
        </p:txBody>
      </p:sp>
      <p:pic>
        <p:nvPicPr>
          <p:cNvPr id="4" name="Picture 3"/>
          <p:cNvPicPr>
            <a:picLocks noChangeAspect="1"/>
          </p:cNvPicPr>
          <p:nvPr/>
        </p:nvPicPr>
        <p:blipFill>
          <a:blip r:embed="rId2"/>
          <a:stretch>
            <a:fillRect/>
          </a:stretch>
        </p:blipFill>
        <p:spPr>
          <a:xfrm>
            <a:off x="5315657" y="1886065"/>
            <a:ext cx="6425974" cy="4429820"/>
          </a:xfrm>
          <a:prstGeom prst="rect">
            <a:avLst/>
          </a:prstGeom>
        </p:spPr>
      </p:pic>
    </p:spTree>
    <p:extLst>
      <p:ext uri="{BB962C8B-B14F-4D97-AF65-F5344CB8AC3E}">
        <p14:creationId xmlns:p14="http://schemas.microsoft.com/office/powerpoint/2010/main" val="1767651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Model</a:t>
            </a:r>
          </a:p>
        </p:txBody>
      </p:sp>
      <p:sp>
        <p:nvSpPr>
          <p:cNvPr id="3" name="Content Placeholder 2"/>
          <p:cNvSpPr>
            <a:spLocks noGrp="1"/>
          </p:cNvSpPr>
          <p:nvPr>
            <p:ph idx="1"/>
          </p:nvPr>
        </p:nvSpPr>
        <p:spPr/>
        <p:txBody>
          <a:bodyPr>
            <a:normAutofit/>
          </a:bodyPr>
          <a:lstStyle/>
          <a:p>
            <a:r>
              <a:rPr lang="en-US" dirty="0"/>
              <a:t>Create the Employee class:</a:t>
            </a:r>
          </a:p>
          <a:p>
            <a:endParaRPr lang="en-US" dirty="0"/>
          </a:p>
          <a:p>
            <a:pPr marL="0" indent="0">
              <a:spcBef>
                <a:spcPts val="0"/>
              </a:spcBef>
              <a:buNone/>
            </a:pPr>
            <a:r>
              <a:rPr lang="en-US" dirty="0">
                <a:solidFill>
                  <a:srgbClr val="0070C0"/>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Employee</a:t>
            </a:r>
          </a:p>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EmployeeId</a:t>
            </a:r>
            <a:r>
              <a:rPr lang="en-US" dirty="0">
                <a:latin typeface="Courier New" panose="02070309020205020404" pitchFamily="49" charset="0"/>
                <a:cs typeface="Courier New" panose="02070309020205020404" pitchFamily="49" charset="0"/>
              </a:rPr>
              <a:t> { </a:t>
            </a:r>
            <a:r>
              <a:rPr lang="en-US" dirty="0">
                <a:solidFill>
                  <a:srgbClr val="0070C0"/>
                </a:solidFill>
                <a:latin typeface="Courier New" panose="02070309020205020404" pitchFamily="49" charset="0"/>
                <a:cs typeface="Courier New" panose="02070309020205020404" pitchFamily="49" charset="0"/>
              </a:rPr>
              <a:t>get</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solidFill>
                  <a:srgbClr val="0070C0"/>
                </a:solidFill>
                <a:latin typeface="Courier New" panose="02070309020205020404" pitchFamily="49" charset="0"/>
                <a:cs typeface="Courier New" panose="02070309020205020404" pitchFamily="49" charset="0"/>
              </a:rPr>
              <a:t>		public</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 </a:t>
            </a:r>
            <a:r>
              <a:rPr lang="en-US" dirty="0">
                <a:solidFill>
                  <a:srgbClr val="0070C0"/>
                </a:solidFill>
                <a:latin typeface="Courier New" panose="02070309020205020404" pitchFamily="49" charset="0"/>
                <a:cs typeface="Courier New" panose="02070309020205020404" pitchFamily="49" charset="0"/>
              </a:rPr>
              <a:t>get</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a:t>
            </a:r>
            <a:r>
              <a:rPr lang="en-US" dirty="0">
                <a:solidFill>
                  <a:srgbClr val="0070C0"/>
                </a:solidFill>
                <a:latin typeface="Courier New" panose="02070309020205020404" pitchFamily="49" charset="0"/>
                <a:cs typeface="Courier New" panose="02070309020205020404" pitchFamily="49" charset="0"/>
              </a:rPr>
              <a:t>get</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Required</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solidFill>
                  <a:srgbClr val="0070C0"/>
                </a:solidFill>
                <a:latin typeface="Courier New" panose="02070309020205020404" pitchFamily="49" charset="0"/>
                <a:cs typeface="Courier New" panose="02070309020205020404" pitchFamily="49" charset="0"/>
              </a:rPr>
              <a:t>		public string</a:t>
            </a:r>
            <a:r>
              <a:rPr lang="en-US" dirty="0">
                <a:latin typeface="Courier New" panose="02070309020205020404" pitchFamily="49" charset="0"/>
                <a:cs typeface="Courier New" panose="02070309020205020404" pitchFamily="49" charset="0"/>
              </a:rPr>
              <a:t> Email { </a:t>
            </a:r>
            <a:r>
              <a:rPr lang="en-US" dirty="0">
                <a:solidFill>
                  <a:srgbClr val="0070C0"/>
                </a:solidFill>
                <a:latin typeface="Courier New" panose="02070309020205020404" pitchFamily="49" charset="0"/>
                <a:cs typeface="Courier New" panose="02070309020205020404" pitchFamily="49" charset="0"/>
              </a:rPr>
              <a:t>get</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483228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Model</a:t>
            </a:r>
          </a:p>
        </p:txBody>
      </p:sp>
      <p:sp>
        <p:nvSpPr>
          <p:cNvPr id="3" name="Content Placeholder 2"/>
          <p:cNvSpPr>
            <a:spLocks noGrp="1"/>
          </p:cNvSpPr>
          <p:nvPr>
            <p:ph idx="1"/>
          </p:nvPr>
        </p:nvSpPr>
        <p:spPr>
          <a:xfrm>
            <a:off x="677334" y="2160589"/>
            <a:ext cx="4874380" cy="3880773"/>
          </a:xfrm>
        </p:spPr>
        <p:txBody>
          <a:bodyPr/>
          <a:lstStyle/>
          <a:p>
            <a:r>
              <a:rPr lang="en-US" dirty="0"/>
              <a:t>Add the using statement to get rid of the syntax error.</a:t>
            </a:r>
          </a:p>
        </p:txBody>
      </p:sp>
      <p:pic>
        <p:nvPicPr>
          <p:cNvPr id="4" name="Picture 3"/>
          <p:cNvPicPr>
            <a:picLocks noChangeAspect="1"/>
          </p:cNvPicPr>
          <p:nvPr/>
        </p:nvPicPr>
        <p:blipFill>
          <a:blip r:embed="rId2"/>
          <a:stretch>
            <a:fillRect/>
          </a:stretch>
        </p:blipFill>
        <p:spPr>
          <a:xfrm>
            <a:off x="5969726" y="1474789"/>
            <a:ext cx="4259852" cy="2305332"/>
          </a:xfrm>
          <a:prstGeom prst="rect">
            <a:avLst/>
          </a:prstGeom>
        </p:spPr>
      </p:pic>
      <p:pic>
        <p:nvPicPr>
          <p:cNvPr id="6" name="Picture 5"/>
          <p:cNvPicPr>
            <a:picLocks noChangeAspect="1"/>
          </p:cNvPicPr>
          <p:nvPr/>
        </p:nvPicPr>
        <p:blipFill>
          <a:blip r:embed="rId3"/>
          <a:stretch>
            <a:fillRect/>
          </a:stretch>
        </p:blipFill>
        <p:spPr>
          <a:xfrm>
            <a:off x="6099058" y="3780120"/>
            <a:ext cx="4207536" cy="2962177"/>
          </a:xfrm>
          <a:prstGeom prst="rect">
            <a:avLst/>
          </a:prstGeom>
        </p:spPr>
      </p:pic>
    </p:spTree>
    <p:extLst>
      <p:ext uri="{BB962C8B-B14F-4D97-AF65-F5344CB8AC3E}">
        <p14:creationId xmlns:p14="http://schemas.microsoft.com/office/powerpoint/2010/main" val="1453420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Model</a:t>
            </a:r>
          </a:p>
        </p:txBody>
      </p:sp>
      <p:sp>
        <p:nvSpPr>
          <p:cNvPr id="3" name="Content Placeholder 2"/>
          <p:cNvSpPr>
            <a:spLocks noGrp="1"/>
          </p:cNvSpPr>
          <p:nvPr>
            <p:ph idx="1"/>
          </p:nvPr>
        </p:nvSpPr>
        <p:spPr>
          <a:xfrm>
            <a:off x="249091" y="1722177"/>
            <a:ext cx="4769428" cy="4002217"/>
          </a:xfrm>
        </p:spPr>
        <p:txBody>
          <a:bodyPr/>
          <a:lstStyle/>
          <a:p>
            <a:r>
              <a:rPr lang="en-US" dirty="0"/>
              <a:t>After your model is created, you need something to be able to interact with that model.</a:t>
            </a:r>
          </a:p>
          <a:p>
            <a:r>
              <a:rPr lang="en-US" b="1" dirty="0">
                <a:solidFill>
                  <a:srgbClr val="FF0000"/>
                </a:solidFill>
              </a:rPr>
              <a:t>Note: You must build the project before adding the controller</a:t>
            </a:r>
          </a:p>
          <a:p>
            <a:r>
              <a:rPr lang="en-US" dirty="0"/>
              <a:t>Right-click on Controllers and choose Add-&gt;Controller</a:t>
            </a:r>
          </a:p>
          <a:p>
            <a:r>
              <a:rPr lang="en-US" dirty="0"/>
              <a:t>Choose </a:t>
            </a:r>
            <a:r>
              <a:rPr lang="en-US" b="1" dirty="0"/>
              <a:t>MVC 5 Controller with views, using Entity Framework</a:t>
            </a:r>
          </a:p>
          <a:p>
            <a:r>
              <a:rPr lang="en-US" dirty="0"/>
              <a:t>Choose</a:t>
            </a:r>
            <a:r>
              <a:rPr lang="en-US" b="1" dirty="0"/>
              <a:t> Add</a:t>
            </a:r>
          </a:p>
        </p:txBody>
      </p:sp>
      <p:pic>
        <p:nvPicPr>
          <p:cNvPr id="4" name="Picture 3"/>
          <p:cNvPicPr>
            <a:picLocks noChangeAspect="1"/>
          </p:cNvPicPr>
          <p:nvPr/>
        </p:nvPicPr>
        <p:blipFill>
          <a:blip r:embed="rId2"/>
          <a:stretch>
            <a:fillRect/>
          </a:stretch>
        </p:blipFill>
        <p:spPr>
          <a:xfrm>
            <a:off x="5031045" y="1290180"/>
            <a:ext cx="6776953" cy="4912877"/>
          </a:xfrm>
          <a:prstGeom prst="rect">
            <a:avLst/>
          </a:prstGeom>
        </p:spPr>
      </p:pic>
    </p:spTree>
    <p:extLst>
      <p:ext uri="{BB962C8B-B14F-4D97-AF65-F5344CB8AC3E}">
        <p14:creationId xmlns:p14="http://schemas.microsoft.com/office/powerpoint/2010/main" val="388019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Controller and Views from a Model</a:t>
            </a:r>
          </a:p>
        </p:txBody>
      </p:sp>
      <p:sp>
        <p:nvSpPr>
          <p:cNvPr id="3" name="Content Placeholder 2"/>
          <p:cNvSpPr>
            <a:spLocks noGrp="1"/>
          </p:cNvSpPr>
          <p:nvPr>
            <p:ph idx="1"/>
          </p:nvPr>
        </p:nvSpPr>
        <p:spPr>
          <a:xfrm>
            <a:off x="677334" y="2160589"/>
            <a:ext cx="4877305" cy="3880773"/>
          </a:xfrm>
        </p:spPr>
        <p:txBody>
          <a:bodyPr/>
          <a:lstStyle/>
          <a:p>
            <a:r>
              <a:rPr lang="en-US" dirty="0"/>
              <a:t>Choose the Employee class for the Model class</a:t>
            </a:r>
          </a:p>
          <a:p>
            <a:r>
              <a:rPr lang="en-US" dirty="0"/>
              <a:t>Click the + next to Data Context to add a new Data Context</a:t>
            </a:r>
          </a:p>
          <a:p>
            <a:pPr lvl="1"/>
            <a:r>
              <a:rPr lang="en-US" dirty="0"/>
              <a:t>Accept default name and click Add</a:t>
            </a:r>
          </a:p>
          <a:p>
            <a:pPr lvl="1"/>
            <a:r>
              <a:rPr lang="en-US" dirty="0"/>
              <a:t>Note: later, we will learn to connect this to your database</a:t>
            </a:r>
          </a:p>
          <a:p>
            <a:r>
              <a:rPr lang="en-US" dirty="0"/>
              <a:t>Make sure all three text boxes </a:t>
            </a:r>
            <a:r>
              <a:rPr lang="en-US"/>
              <a:t>are checked</a:t>
            </a:r>
            <a:endParaRPr lang="en-US" dirty="0"/>
          </a:p>
          <a:p>
            <a:r>
              <a:rPr lang="en-US" dirty="0"/>
              <a:t>Click Add on the Add Controller Dialog box</a:t>
            </a:r>
          </a:p>
          <a:p>
            <a:endParaRPr lang="en-US" dirty="0"/>
          </a:p>
        </p:txBody>
      </p:sp>
      <p:pic>
        <p:nvPicPr>
          <p:cNvPr id="5" name="Picture 4"/>
          <p:cNvPicPr>
            <a:picLocks noChangeAspect="1"/>
          </p:cNvPicPr>
          <p:nvPr/>
        </p:nvPicPr>
        <p:blipFill>
          <a:blip r:embed="rId2"/>
          <a:stretch>
            <a:fillRect/>
          </a:stretch>
        </p:blipFill>
        <p:spPr>
          <a:xfrm>
            <a:off x="6960357" y="5102742"/>
            <a:ext cx="4963805" cy="1537298"/>
          </a:xfrm>
          <a:prstGeom prst="rect">
            <a:avLst/>
          </a:prstGeom>
        </p:spPr>
      </p:pic>
      <p:pic>
        <p:nvPicPr>
          <p:cNvPr id="6" name="Picture 5"/>
          <p:cNvPicPr>
            <a:picLocks noChangeAspect="1"/>
          </p:cNvPicPr>
          <p:nvPr/>
        </p:nvPicPr>
        <p:blipFill>
          <a:blip r:embed="rId3"/>
          <a:stretch>
            <a:fillRect/>
          </a:stretch>
        </p:blipFill>
        <p:spPr>
          <a:xfrm>
            <a:off x="5681235" y="1314096"/>
            <a:ext cx="5440945" cy="3485489"/>
          </a:xfrm>
          <a:prstGeom prst="rect">
            <a:avLst/>
          </a:prstGeom>
        </p:spPr>
      </p:pic>
    </p:spTree>
    <p:extLst>
      <p:ext uri="{BB962C8B-B14F-4D97-AF65-F5344CB8AC3E}">
        <p14:creationId xmlns:p14="http://schemas.microsoft.com/office/powerpoint/2010/main" val="2127883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Creating A Controller and Views from a Model</a:t>
            </a:r>
          </a:p>
        </p:txBody>
      </p:sp>
      <p:sp>
        <p:nvSpPr>
          <p:cNvPr id="3" name="Content Placeholder 2"/>
          <p:cNvSpPr>
            <a:spLocks noGrp="1"/>
          </p:cNvSpPr>
          <p:nvPr>
            <p:ph idx="1"/>
          </p:nvPr>
        </p:nvSpPr>
        <p:spPr>
          <a:xfrm>
            <a:off x="677334" y="2160589"/>
            <a:ext cx="7047299" cy="3880773"/>
          </a:xfrm>
        </p:spPr>
        <p:txBody>
          <a:bodyPr/>
          <a:lstStyle/>
          <a:p>
            <a:r>
              <a:rPr lang="en-US" dirty="0"/>
              <a:t>Notice the new Employee controller</a:t>
            </a:r>
          </a:p>
          <a:p>
            <a:r>
              <a:rPr lang="en-US" dirty="0"/>
              <a:t>Also see the Views it created</a:t>
            </a:r>
          </a:p>
          <a:p>
            <a:pPr lvl="1"/>
            <a:r>
              <a:rPr lang="en-US" dirty="0"/>
              <a:t>Under Views/Employee we now have the following views:</a:t>
            </a:r>
          </a:p>
          <a:p>
            <a:pPr lvl="2"/>
            <a:r>
              <a:rPr lang="en-US" dirty="0"/>
              <a:t>Create</a:t>
            </a:r>
          </a:p>
          <a:p>
            <a:pPr lvl="2"/>
            <a:r>
              <a:rPr lang="en-US" dirty="0"/>
              <a:t>Delete</a:t>
            </a:r>
          </a:p>
          <a:p>
            <a:pPr lvl="2"/>
            <a:r>
              <a:rPr lang="en-US" dirty="0"/>
              <a:t>Details</a:t>
            </a:r>
          </a:p>
          <a:p>
            <a:pPr lvl="2"/>
            <a:r>
              <a:rPr lang="en-US" dirty="0"/>
              <a:t>Edit</a:t>
            </a:r>
          </a:p>
          <a:p>
            <a:pPr lvl="2"/>
            <a:r>
              <a:rPr lang="en-US" dirty="0"/>
              <a:t>Index</a:t>
            </a:r>
          </a:p>
        </p:txBody>
      </p:sp>
      <p:pic>
        <p:nvPicPr>
          <p:cNvPr id="4" name="Picture 3"/>
          <p:cNvPicPr>
            <a:picLocks noChangeAspect="1"/>
          </p:cNvPicPr>
          <p:nvPr/>
        </p:nvPicPr>
        <p:blipFill>
          <a:blip r:embed="rId2"/>
          <a:stretch>
            <a:fillRect/>
          </a:stretch>
        </p:blipFill>
        <p:spPr>
          <a:xfrm>
            <a:off x="7942997" y="383931"/>
            <a:ext cx="3699766" cy="6262530"/>
          </a:xfrm>
          <a:prstGeom prst="rect">
            <a:avLst/>
          </a:prstGeom>
        </p:spPr>
      </p:pic>
    </p:spTree>
    <p:extLst>
      <p:ext uri="{BB962C8B-B14F-4D97-AF65-F5344CB8AC3E}">
        <p14:creationId xmlns:p14="http://schemas.microsoft.com/office/powerpoint/2010/main" val="107246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Auto-Generated Views</a:t>
            </a:r>
          </a:p>
        </p:txBody>
      </p:sp>
      <p:sp>
        <p:nvSpPr>
          <p:cNvPr id="3" name="Content Placeholder 2"/>
          <p:cNvSpPr>
            <a:spLocks noGrp="1"/>
          </p:cNvSpPr>
          <p:nvPr>
            <p:ph idx="1"/>
          </p:nvPr>
        </p:nvSpPr>
        <p:spPr/>
        <p:txBody>
          <a:bodyPr/>
          <a:lstStyle/>
          <a:p>
            <a:r>
              <a:rPr lang="en-US" dirty="0"/>
              <a:t>Run the project, and add /Employees to the URL</a:t>
            </a:r>
          </a:p>
          <a:p>
            <a:r>
              <a:rPr lang="en-US" dirty="0"/>
              <a:t>Click the Create New link on the page</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593668" y="3011633"/>
            <a:ext cx="6924947" cy="3612732"/>
          </a:xfrm>
          <a:prstGeom prst="rect">
            <a:avLst/>
          </a:prstGeom>
        </p:spPr>
      </p:pic>
      <p:sp>
        <p:nvSpPr>
          <p:cNvPr id="5" name="Oval 4"/>
          <p:cNvSpPr/>
          <p:nvPr/>
        </p:nvSpPr>
        <p:spPr>
          <a:xfrm>
            <a:off x="1743891" y="4434840"/>
            <a:ext cx="1182189"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762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Auto-Generated Views</a:t>
            </a:r>
          </a:p>
        </p:txBody>
      </p:sp>
      <p:sp>
        <p:nvSpPr>
          <p:cNvPr id="3" name="Content Placeholder 2"/>
          <p:cNvSpPr>
            <a:spLocks noGrp="1"/>
          </p:cNvSpPr>
          <p:nvPr>
            <p:ph idx="1"/>
          </p:nvPr>
        </p:nvSpPr>
        <p:spPr/>
        <p:txBody>
          <a:bodyPr/>
          <a:lstStyle/>
          <a:p>
            <a:r>
              <a:rPr lang="en-US" dirty="0"/>
              <a:t>Enter some data and click Create.</a:t>
            </a:r>
          </a:p>
        </p:txBody>
      </p:sp>
      <p:pic>
        <p:nvPicPr>
          <p:cNvPr id="4" name="Picture 3"/>
          <p:cNvPicPr>
            <a:picLocks noChangeAspect="1"/>
          </p:cNvPicPr>
          <p:nvPr/>
        </p:nvPicPr>
        <p:blipFill>
          <a:blip r:embed="rId2"/>
          <a:stretch>
            <a:fillRect/>
          </a:stretch>
        </p:blipFill>
        <p:spPr>
          <a:xfrm>
            <a:off x="542108" y="2553923"/>
            <a:ext cx="4561386" cy="3487439"/>
          </a:xfrm>
          <a:prstGeom prst="rect">
            <a:avLst/>
          </a:prstGeom>
        </p:spPr>
      </p:pic>
    </p:spTree>
    <p:extLst>
      <p:ext uri="{BB962C8B-B14F-4D97-AF65-F5344CB8AC3E}">
        <p14:creationId xmlns:p14="http://schemas.microsoft.com/office/powerpoint/2010/main" val="3651174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Auto-Generated Views</a:t>
            </a:r>
          </a:p>
        </p:txBody>
      </p:sp>
      <p:sp>
        <p:nvSpPr>
          <p:cNvPr id="3" name="Content Placeholder 2"/>
          <p:cNvSpPr>
            <a:spLocks noGrp="1"/>
          </p:cNvSpPr>
          <p:nvPr>
            <p:ph idx="1"/>
          </p:nvPr>
        </p:nvSpPr>
        <p:spPr/>
        <p:txBody>
          <a:bodyPr/>
          <a:lstStyle/>
          <a:p>
            <a:r>
              <a:rPr lang="en-US" dirty="0"/>
              <a:t>The record is added. Notice there is an Edit, Details, and Delete as well</a:t>
            </a:r>
          </a:p>
        </p:txBody>
      </p:sp>
      <p:pic>
        <p:nvPicPr>
          <p:cNvPr id="4" name="Picture 3"/>
          <p:cNvPicPr>
            <a:picLocks noChangeAspect="1"/>
          </p:cNvPicPr>
          <p:nvPr/>
        </p:nvPicPr>
        <p:blipFill>
          <a:blip r:embed="rId2"/>
          <a:stretch>
            <a:fillRect/>
          </a:stretch>
        </p:blipFill>
        <p:spPr>
          <a:xfrm>
            <a:off x="947056" y="2522364"/>
            <a:ext cx="8899344" cy="3749187"/>
          </a:xfrm>
          <a:prstGeom prst="rect">
            <a:avLst/>
          </a:prstGeom>
        </p:spPr>
      </p:pic>
    </p:spTree>
    <p:extLst>
      <p:ext uri="{BB962C8B-B14F-4D97-AF65-F5344CB8AC3E}">
        <p14:creationId xmlns:p14="http://schemas.microsoft.com/office/powerpoint/2010/main" val="45849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Validation</a:t>
            </a:r>
          </a:p>
        </p:txBody>
      </p:sp>
      <p:sp>
        <p:nvSpPr>
          <p:cNvPr id="3" name="Content Placeholder 2"/>
          <p:cNvSpPr>
            <a:spLocks noGrp="1"/>
          </p:cNvSpPr>
          <p:nvPr>
            <p:ph idx="1"/>
          </p:nvPr>
        </p:nvSpPr>
        <p:spPr/>
        <p:txBody>
          <a:bodyPr/>
          <a:lstStyle/>
          <a:p>
            <a:r>
              <a:rPr lang="en-US" dirty="0"/>
              <a:t>Remember the [Required()] in the Email field? </a:t>
            </a:r>
          </a:p>
          <a:p>
            <a:r>
              <a:rPr lang="en-US" dirty="0"/>
              <a:t>Try to create an employee without entering an Email.</a:t>
            </a:r>
          </a:p>
        </p:txBody>
      </p:sp>
    </p:spTree>
    <p:extLst>
      <p:ext uri="{BB962C8B-B14F-4D97-AF65-F5344CB8AC3E}">
        <p14:creationId xmlns:p14="http://schemas.microsoft.com/office/powerpoint/2010/main" val="43704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p:txBody>
          <a:bodyPr>
            <a:normAutofit lnSpcReduction="10000"/>
          </a:bodyPr>
          <a:lstStyle/>
          <a:p>
            <a:r>
              <a:rPr lang="en-US" b="1" dirty="0"/>
              <a:t>Separation of concerns (</a:t>
            </a:r>
            <a:r>
              <a:rPr lang="en-US" b="1" dirty="0" err="1"/>
              <a:t>SoC</a:t>
            </a:r>
            <a:r>
              <a:rPr lang="en-US" b="1" dirty="0"/>
              <a:t>)</a:t>
            </a:r>
            <a:r>
              <a:rPr lang="en-US" dirty="0"/>
              <a:t> • From a technical standpoint, the organization of code within MVC is very clean, organized and granular, making it easier (hopefully) for a web application to scale in terms of functionality. Promotes great design from a development standpoint.</a:t>
            </a:r>
          </a:p>
          <a:p>
            <a:r>
              <a:rPr lang="en-US" b="1" dirty="0"/>
              <a:t>Easier integration with client side tools (rich user interface tools)</a:t>
            </a:r>
            <a:r>
              <a:rPr lang="en-US" dirty="0"/>
              <a:t> • More than ever, web applications are increasingly becoming as rich as the applications you see on your desktops. With MVC, it gives you the ability to integrate with such toolkits (such as jQuery) with greater ease and more seamless than in Web Forms.</a:t>
            </a:r>
          </a:p>
          <a:p>
            <a:r>
              <a:rPr lang="en-US" b="1" dirty="0"/>
              <a:t>Search Engine Optimization (SEO) Friendly / Stateless</a:t>
            </a:r>
            <a:r>
              <a:rPr lang="en-US" dirty="0"/>
              <a:t> • URL's are more friendly to search engines. Similarly, since MVC is stateless, this removes the headache of users who spawn multiple web browsers from the same window (session collisions). Along those same lines, MVC adheres to the stateless web protocol rather than 'battling' against it.</a:t>
            </a:r>
          </a:p>
          <a:p>
            <a:endParaRPr lang="en-US" dirty="0"/>
          </a:p>
          <a:p>
            <a:pPr lvl="1"/>
            <a:endParaRPr lang="en-US" dirty="0"/>
          </a:p>
          <a:p>
            <a:pPr lvl="1"/>
            <a:endParaRPr lang="en-US" dirty="0"/>
          </a:p>
        </p:txBody>
      </p:sp>
    </p:spTree>
    <p:extLst>
      <p:ext uri="{BB962C8B-B14F-4D97-AF65-F5344CB8AC3E}">
        <p14:creationId xmlns:p14="http://schemas.microsoft.com/office/powerpoint/2010/main" val="117520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Auto- Generated Views</a:t>
            </a:r>
          </a:p>
        </p:txBody>
      </p:sp>
      <p:sp>
        <p:nvSpPr>
          <p:cNvPr id="3" name="Content Placeholder 2"/>
          <p:cNvSpPr>
            <a:spLocks noGrp="1"/>
          </p:cNvSpPr>
          <p:nvPr>
            <p:ph idx="1"/>
          </p:nvPr>
        </p:nvSpPr>
        <p:spPr/>
        <p:txBody>
          <a:bodyPr/>
          <a:lstStyle/>
          <a:p>
            <a:r>
              <a:rPr lang="en-US" dirty="0"/>
              <a:t>Close the application and reopen to the ~/Employees URL</a:t>
            </a:r>
          </a:p>
          <a:p>
            <a:r>
              <a:rPr lang="en-US" dirty="0"/>
              <a:t>Notice the data is still there!</a:t>
            </a:r>
          </a:p>
        </p:txBody>
      </p:sp>
      <p:pic>
        <p:nvPicPr>
          <p:cNvPr id="5" name="Picture 4"/>
          <p:cNvPicPr>
            <a:picLocks noChangeAspect="1"/>
          </p:cNvPicPr>
          <p:nvPr/>
        </p:nvPicPr>
        <p:blipFill>
          <a:blip r:embed="rId2"/>
          <a:stretch>
            <a:fillRect/>
          </a:stretch>
        </p:blipFill>
        <p:spPr>
          <a:xfrm>
            <a:off x="822959" y="3050674"/>
            <a:ext cx="7645309" cy="3220877"/>
          </a:xfrm>
          <a:prstGeom prst="rect">
            <a:avLst/>
          </a:prstGeom>
        </p:spPr>
      </p:pic>
    </p:spTree>
    <p:extLst>
      <p:ext uri="{BB962C8B-B14F-4D97-AF65-F5344CB8AC3E}">
        <p14:creationId xmlns:p14="http://schemas.microsoft.com/office/powerpoint/2010/main" val="340603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Voodoo magic?</a:t>
            </a:r>
          </a:p>
        </p:txBody>
      </p:sp>
      <p:sp>
        <p:nvSpPr>
          <p:cNvPr id="3" name="Content Placeholder 2"/>
          <p:cNvSpPr>
            <a:spLocks noGrp="1"/>
          </p:cNvSpPr>
          <p:nvPr>
            <p:ph idx="1"/>
          </p:nvPr>
        </p:nvSpPr>
        <p:spPr>
          <a:xfrm>
            <a:off x="677334" y="2160589"/>
            <a:ext cx="7265663" cy="3880773"/>
          </a:xfrm>
        </p:spPr>
        <p:txBody>
          <a:bodyPr/>
          <a:lstStyle/>
          <a:p>
            <a:r>
              <a:rPr lang="en-US" dirty="0"/>
              <a:t>That’s pretty neat, but where the heck is that data going?</a:t>
            </a:r>
          </a:p>
          <a:p>
            <a:pPr lvl="1"/>
            <a:r>
              <a:rPr lang="en-US" dirty="0"/>
              <a:t>It is going in a database that was created for you through the scaffolding process</a:t>
            </a:r>
          </a:p>
          <a:p>
            <a:r>
              <a:rPr lang="en-US" dirty="0"/>
              <a:t>And where is this database?</a:t>
            </a:r>
          </a:p>
          <a:p>
            <a:pPr lvl="1"/>
            <a:r>
              <a:rPr lang="en-US" dirty="0"/>
              <a:t>First, it is important to know about an essential file in all </a:t>
            </a:r>
            <a:r>
              <a:rPr lang="en-US" dirty="0" err="1"/>
              <a:t>.net</a:t>
            </a:r>
            <a:r>
              <a:rPr lang="en-US" dirty="0"/>
              <a:t> web applications, the </a:t>
            </a:r>
            <a:r>
              <a:rPr lang="en-US" b="1" dirty="0" err="1"/>
              <a:t>web.config</a:t>
            </a:r>
            <a:r>
              <a:rPr lang="en-US" dirty="0"/>
              <a:t>.</a:t>
            </a:r>
          </a:p>
          <a:p>
            <a:pPr lvl="1"/>
            <a:r>
              <a:rPr lang="en-US" dirty="0"/>
              <a:t>The </a:t>
            </a:r>
            <a:r>
              <a:rPr lang="en-US" dirty="0" err="1"/>
              <a:t>web.config</a:t>
            </a:r>
            <a:r>
              <a:rPr lang="en-US" dirty="0"/>
              <a:t> stores important configuration information for a website, such as the database connection string (how to connect to the database for the application)</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8198395" y="1270000"/>
            <a:ext cx="3629025" cy="4410075"/>
          </a:xfrm>
          <a:prstGeom prst="rect">
            <a:avLst/>
          </a:prstGeom>
        </p:spPr>
      </p:pic>
    </p:spTree>
    <p:extLst>
      <p:ext uri="{BB962C8B-B14F-4D97-AF65-F5344CB8AC3E}">
        <p14:creationId xmlns:p14="http://schemas.microsoft.com/office/powerpoint/2010/main" val="4269241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a:t>
            </a:r>
            <a:r>
              <a:rPr lang="en-US" dirty="0" err="1"/>
              <a:t>Web.config</a:t>
            </a:r>
            <a:endParaRPr lang="en-US" dirty="0"/>
          </a:p>
        </p:txBody>
      </p:sp>
      <p:sp>
        <p:nvSpPr>
          <p:cNvPr id="3" name="Content Placeholder 2"/>
          <p:cNvSpPr>
            <a:spLocks noGrp="1"/>
          </p:cNvSpPr>
          <p:nvPr>
            <p:ph idx="1"/>
          </p:nvPr>
        </p:nvSpPr>
        <p:spPr>
          <a:xfrm>
            <a:off x="677333" y="2160589"/>
            <a:ext cx="11127979" cy="3880773"/>
          </a:xfrm>
        </p:spPr>
        <p:txBody>
          <a:bodyPr/>
          <a:lstStyle/>
          <a:p>
            <a:r>
              <a:rPr lang="en-US" dirty="0"/>
              <a:t>In the </a:t>
            </a:r>
            <a:r>
              <a:rPr lang="en-US" dirty="0" err="1"/>
              <a:t>Web.config</a:t>
            </a:r>
            <a:r>
              <a:rPr lang="en-US" dirty="0"/>
              <a:t>, you will see the following entry:</a:t>
            </a:r>
          </a:p>
          <a:p>
            <a:pPr marL="0" indent="0">
              <a:buNone/>
            </a:pPr>
            <a:r>
              <a:rPr lang="en-US" dirty="0">
                <a:solidFill>
                  <a:srgbClr val="0000FF"/>
                </a:solidFill>
                <a:latin typeface="Consolas" panose="020B0609020204030204" pitchFamily="49" charset="0"/>
              </a:rPr>
              <a:t> &lt;</a:t>
            </a:r>
            <a:r>
              <a:rPr lang="en-US" dirty="0" err="1">
                <a:solidFill>
                  <a:srgbClr val="A31515"/>
                </a:solidFill>
                <a:latin typeface="Consolas" panose="020B0609020204030204" pitchFamily="49" charset="0"/>
              </a:rPr>
              <a:t>connectionStrings</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add</a:t>
            </a:r>
            <a:r>
              <a:rPr lang="en-US" dirty="0">
                <a:solidFill>
                  <a:srgbClr val="0000FF"/>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MVCWebApplicationExampleContext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err="1">
                <a:solidFill>
                  <a:srgbClr val="FF0000"/>
                </a:solidFill>
                <a:latin typeface="Consolas" panose="020B0609020204030204" pitchFamily="49" charset="0"/>
              </a:rPr>
              <a:t>connectionString</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Data Source=(</a:t>
            </a:r>
            <a:r>
              <a:rPr lang="en-US" dirty="0" err="1">
                <a:solidFill>
                  <a:srgbClr val="0000FF"/>
                </a:solidFill>
                <a:latin typeface="Consolas" panose="020B0609020204030204" pitchFamily="49" charset="0"/>
              </a:rPr>
              <a:t>localdb</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MSSQLLocalDB</a:t>
            </a:r>
            <a:r>
              <a:rPr lang="en-US" dirty="0">
                <a:solidFill>
                  <a:srgbClr val="0000FF"/>
                </a:solidFill>
                <a:latin typeface="Consolas" panose="020B0609020204030204" pitchFamily="49" charset="0"/>
              </a:rPr>
              <a:t>; Initial Catalog=MVCWebApplicationExampleContext-20170912131333; Integrated Security=True; </a:t>
            </a:r>
            <a:r>
              <a:rPr lang="en-US" dirty="0" err="1">
                <a:solidFill>
                  <a:srgbClr val="0000FF"/>
                </a:solidFill>
                <a:latin typeface="Consolas" panose="020B0609020204030204" pitchFamily="49" charset="0"/>
              </a:rPr>
              <a:t>MultipleActiveResultSets</a:t>
            </a:r>
            <a:r>
              <a:rPr lang="en-US" dirty="0">
                <a:solidFill>
                  <a:srgbClr val="0000FF"/>
                </a:solidFill>
                <a:latin typeface="Consolas" panose="020B0609020204030204" pitchFamily="49" charset="0"/>
              </a:rPr>
              <a:t>=True; </a:t>
            </a:r>
            <a:r>
              <a:rPr lang="en-US" dirty="0" err="1">
                <a:solidFill>
                  <a:srgbClr val="0000FF"/>
                </a:solidFill>
                <a:latin typeface="Consolas" panose="020B0609020204030204" pitchFamily="49" charset="0"/>
              </a:rPr>
              <a:t>AttachDbFilename</a:t>
            </a:r>
            <a:r>
              <a:rPr lang="en-US" dirty="0">
                <a:solidFill>
                  <a:srgbClr val="0000FF"/>
                </a:solidFill>
                <a:latin typeface="Consolas" panose="020B0609020204030204" pitchFamily="49" charset="0"/>
              </a:rPr>
              <a:t>=|DataDirectory|MVCWebApplicationExampleContext-20170912131333.mdf</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a:t>
            </a:r>
            <a:r>
              <a:rPr lang="en-US" dirty="0" err="1">
                <a:solidFill>
                  <a:srgbClr val="FF0000"/>
                </a:solidFill>
                <a:latin typeface="Consolas" panose="020B0609020204030204" pitchFamily="49" charset="0"/>
              </a:rPr>
              <a:t>providerName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System.Data.SqlClient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&lt;/</a:t>
            </a:r>
            <a:r>
              <a:rPr lang="en-US" dirty="0" err="1">
                <a:solidFill>
                  <a:srgbClr val="A31515"/>
                </a:solidFill>
                <a:latin typeface="Consolas" panose="020B0609020204030204" pitchFamily="49" charset="0"/>
              </a:rPr>
              <a:t>connectionStrings</a:t>
            </a:r>
            <a:r>
              <a:rPr lang="en-US" dirty="0">
                <a:solidFill>
                  <a:srgbClr val="0000FF"/>
                </a:solidFill>
                <a:latin typeface="Consolas" panose="020B0609020204030204" pitchFamily="49" charset="0"/>
              </a:rPr>
              <a:t>&gt;</a:t>
            </a:r>
          </a:p>
          <a:p>
            <a:r>
              <a:rPr lang="en-US" dirty="0"/>
              <a:t>This entry tells the application where to find the database.</a:t>
            </a:r>
          </a:p>
          <a:p>
            <a:pPr marL="0" indent="0">
              <a:buNone/>
            </a:pPr>
            <a:endParaRPr lang="en-US" dirty="0"/>
          </a:p>
        </p:txBody>
      </p:sp>
    </p:spTree>
    <p:extLst>
      <p:ext uri="{BB962C8B-B14F-4D97-AF65-F5344CB8AC3E}">
        <p14:creationId xmlns:p14="http://schemas.microsoft.com/office/powerpoint/2010/main" val="2893927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dude, where’s my data?</a:t>
            </a:r>
          </a:p>
        </p:txBody>
      </p:sp>
      <p:sp>
        <p:nvSpPr>
          <p:cNvPr id="3" name="Content Placeholder 2"/>
          <p:cNvSpPr>
            <a:spLocks noGrp="1"/>
          </p:cNvSpPr>
          <p:nvPr>
            <p:ph idx="1"/>
          </p:nvPr>
        </p:nvSpPr>
        <p:spPr/>
        <p:txBody>
          <a:bodyPr/>
          <a:lstStyle/>
          <a:p>
            <a:r>
              <a:rPr lang="en-US" dirty="0"/>
              <a:t>Let’s try to locate this file</a:t>
            </a:r>
          </a:p>
          <a:p>
            <a:r>
              <a:rPr lang="en-US" dirty="0"/>
              <a:t>The folder </a:t>
            </a:r>
            <a:r>
              <a:rPr lang="en-US" dirty="0" err="1"/>
              <a:t>App_Data</a:t>
            </a:r>
            <a:r>
              <a:rPr lang="en-US" dirty="0"/>
              <a:t> seems like a good place to start</a:t>
            </a:r>
          </a:p>
          <a:p>
            <a:pPr lvl="1"/>
            <a:r>
              <a:rPr lang="en-US" dirty="0"/>
              <a:t>Wait, it’s empty?</a:t>
            </a:r>
          </a:p>
          <a:p>
            <a:r>
              <a:rPr lang="en-US" dirty="0"/>
              <a:t>Not really, the application just doesn’t show it by default</a:t>
            </a:r>
          </a:p>
          <a:p>
            <a:r>
              <a:rPr lang="en-US" dirty="0"/>
              <a:t>You need to click “Show all files” in Solution Explorer</a:t>
            </a:r>
          </a:p>
        </p:txBody>
      </p:sp>
      <p:pic>
        <p:nvPicPr>
          <p:cNvPr id="4" name="Picture 3"/>
          <p:cNvPicPr>
            <a:picLocks noChangeAspect="1"/>
          </p:cNvPicPr>
          <p:nvPr/>
        </p:nvPicPr>
        <p:blipFill>
          <a:blip r:embed="rId2"/>
          <a:stretch>
            <a:fillRect/>
          </a:stretch>
        </p:blipFill>
        <p:spPr>
          <a:xfrm>
            <a:off x="7161306" y="1467312"/>
            <a:ext cx="4638675" cy="5267325"/>
          </a:xfrm>
          <a:prstGeom prst="rect">
            <a:avLst/>
          </a:prstGeom>
        </p:spPr>
      </p:pic>
      <p:sp>
        <p:nvSpPr>
          <p:cNvPr id="5" name="Oval 4"/>
          <p:cNvSpPr/>
          <p:nvPr/>
        </p:nvSpPr>
        <p:spPr>
          <a:xfrm>
            <a:off x="9621671" y="1733266"/>
            <a:ext cx="423081" cy="30025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64668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dude, where’s my data?</a:t>
            </a:r>
          </a:p>
        </p:txBody>
      </p:sp>
      <p:sp>
        <p:nvSpPr>
          <p:cNvPr id="3" name="Content Placeholder 2"/>
          <p:cNvSpPr>
            <a:spLocks noGrp="1"/>
          </p:cNvSpPr>
          <p:nvPr>
            <p:ph idx="1"/>
          </p:nvPr>
        </p:nvSpPr>
        <p:spPr/>
        <p:txBody>
          <a:bodyPr/>
          <a:lstStyle/>
          <a:p>
            <a:r>
              <a:rPr lang="en-US" dirty="0"/>
              <a:t>Now expand </a:t>
            </a:r>
            <a:r>
              <a:rPr lang="en-US" dirty="0" err="1"/>
              <a:t>App_Data</a:t>
            </a:r>
            <a:endParaRPr lang="en-US" dirty="0"/>
          </a:p>
          <a:p>
            <a:pPr lvl="1"/>
            <a:r>
              <a:rPr lang="en-US" dirty="0"/>
              <a:t>There’s your database</a:t>
            </a:r>
          </a:p>
        </p:txBody>
      </p:sp>
      <p:pic>
        <p:nvPicPr>
          <p:cNvPr id="5" name="Picture 4"/>
          <p:cNvPicPr>
            <a:picLocks noChangeAspect="1"/>
          </p:cNvPicPr>
          <p:nvPr/>
        </p:nvPicPr>
        <p:blipFill>
          <a:blip r:embed="rId2"/>
          <a:stretch>
            <a:fillRect/>
          </a:stretch>
        </p:blipFill>
        <p:spPr>
          <a:xfrm>
            <a:off x="5163473" y="1759850"/>
            <a:ext cx="3857625" cy="3638550"/>
          </a:xfrm>
          <a:prstGeom prst="rect">
            <a:avLst/>
          </a:prstGeom>
        </p:spPr>
      </p:pic>
    </p:spTree>
    <p:extLst>
      <p:ext uri="{BB962C8B-B14F-4D97-AF65-F5344CB8AC3E}">
        <p14:creationId xmlns:p14="http://schemas.microsoft.com/office/powerpoint/2010/main" val="4087218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dude, where’s my data?</a:t>
            </a:r>
          </a:p>
        </p:txBody>
      </p:sp>
      <p:sp>
        <p:nvSpPr>
          <p:cNvPr id="3" name="Content Placeholder 2"/>
          <p:cNvSpPr>
            <a:spLocks noGrp="1"/>
          </p:cNvSpPr>
          <p:nvPr>
            <p:ph idx="1"/>
          </p:nvPr>
        </p:nvSpPr>
        <p:spPr>
          <a:xfrm>
            <a:off x="677334" y="2160589"/>
            <a:ext cx="6105206" cy="3880773"/>
          </a:xfrm>
        </p:spPr>
        <p:txBody>
          <a:bodyPr/>
          <a:lstStyle/>
          <a:p>
            <a:r>
              <a:rPr lang="en-US" dirty="0"/>
              <a:t>If you double-click on the file, you can view the tables, etc.</a:t>
            </a:r>
          </a:p>
          <a:p>
            <a:r>
              <a:rPr lang="en-US" dirty="0"/>
              <a:t>We will spend a lot more time talking about databases and proper database structure in future classes</a:t>
            </a:r>
          </a:p>
          <a:p>
            <a:pPr marL="0" indent="0">
              <a:buNone/>
            </a:pPr>
            <a:endParaRPr lang="en-US" dirty="0"/>
          </a:p>
        </p:txBody>
      </p:sp>
      <p:pic>
        <p:nvPicPr>
          <p:cNvPr id="4" name="Picture 3"/>
          <p:cNvPicPr>
            <a:picLocks noChangeAspect="1"/>
          </p:cNvPicPr>
          <p:nvPr/>
        </p:nvPicPr>
        <p:blipFill>
          <a:blip r:embed="rId2"/>
          <a:stretch>
            <a:fillRect/>
          </a:stretch>
        </p:blipFill>
        <p:spPr>
          <a:xfrm>
            <a:off x="6990213" y="2929400"/>
            <a:ext cx="2933700" cy="2343150"/>
          </a:xfrm>
          <a:prstGeom prst="rect">
            <a:avLst/>
          </a:prstGeom>
        </p:spPr>
      </p:pic>
    </p:spTree>
    <p:extLst>
      <p:ext uri="{BB962C8B-B14F-4D97-AF65-F5344CB8AC3E}">
        <p14:creationId xmlns:p14="http://schemas.microsoft.com/office/powerpoint/2010/main" val="1736339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Example – Customizing a View</a:t>
            </a:r>
          </a:p>
        </p:txBody>
      </p:sp>
      <p:sp>
        <p:nvSpPr>
          <p:cNvPr id="3" name="Content Placeholder 2"/>
          <p:cNvSpPr>
            <a:spLocks noGrp="1"/>
          </p:cNvSpPr>
          <p:nvPr>
            <p:ph idx="1"/>
          </p:nvPr>
        </p:nvSpPr>
        <p:spPr/>
        <p:txBody>
          <a:bodyPr/>
          <a:lstStyle/>
          <a:p>
            <a:r>
              <a:rPr lang="en-US" dirty="0"/>
              <a:t>You can easily customize how the fields are labeled on a view by making a simple modification to the model class.</a:t>
            </a:r>
          </a:p>
          <a:p>
            <a:r>
              <a:rPr lang="en-US" dirty="0"/>
              <a:t>For example, you can change </a:t>
            </a:r>
            <a:r>
              <a:rPr lang="en-US" dirty="0" err="1"/>
              <a:t>FirstName</a:t>
            </a:r>
            <a:r>
              <a:rPr lang="en-US" dirty="0"/>
              <a:t> to First Name by the following code:</a:t>
            </a:r>
          </a:p>
          <a:p>
            <a:pPr marL="0" indent="0">
              <a:buNone/>
            </a:pP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Display</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"First Name"</a:t>
            </a:r>
            <a:r>
              <a:rPr lang="en-US" dirty="0">
                <a:solidFill>
                  <a:srgbClr val="000000"/>
                </a:solidFill>
                <a:latin typeface="Consolas" panose="020B0609020204030204" pitchFamily="49" charset="0"/>
              </a:rPr>
              <a:t>)]</a:t>
            </a:r>
            <a:endParaRPr lang="en-US" dirty="0"/>
          </a:p>
          <a:p>
            <a:r>
              <a:rPr lang="en-US" dirty="0"/>
              <a:t>Run your project and notice that change is reflective on all the views, Home, Create, Edit, Details, and Delete.</a:t>
            </a:r>
          </a:p>
        </p:txBody>
      </p:sp>
    </p:spTree>
    <p:extLst>
      <p:ext uri="{BB962C8B-B14F-4D97-AF65-F5344CB8AC3E}">
        <p14:creationId xmlns:p14="http://schemas.microsoft.com/office/powerpoint/2010/main" val="1639189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Database-First MVC</a:t>
            </a:r>
          </a:p>
        </p:txBody>
      </p:sp>
      <p:sp>
        <p:nvSpPr>
          <p:cNvPr id="3" name="Content Placeholder 2"/>
          <p:cNvSpPr>
            <a:spLocks noGrp="1"/>
          </p:cNvSpPr>
          <p:nvPr>
            <p:ph idx="1"/>
          </p:nvPr>
        </p:nvSpPr>
        <p:spPr/>
        <p:txBody>
          <a:bodyPr/>
          <a:lstStyle/>
          <a:p>
            <a:r>
              <a:rPr lang="en-US" dirty="0"/>
              <a:t>Create the Model from the Database like shown previously</a:t>
            </a:r>
          </a:p>
          <a:p>
            <a:pPr lvl="1"/>
            <a:r>
              <a:rPr lang="en-US" dirty="0"/>
              <a:t>Right-click on the Models folder</a:t>
            </a:r>
          </a:p>
          <a:p>
            <a:pPr lvl="1"/>
            <a:r>
              <a:rPr lang="en-US" dirty="0"/>
              <a:t>Choose Add -&gt; New Item </a:t>
            </a:r>
            <a:r>
              <a:rPr lang="en-US" dirty="0">
                <a:sym typeface="Wingdings" panose="05000000000000000000" pitchFamily="2" charset="2"/>
              </a:rPr>
              <a:t> ADO.net Entity Data Model</a:t>
            </a:r>
          </a:p>
          <a:p>
            <a:pPr lvl="1"/>
            <a:r>
              <a:rPr lang="en-US" dirty="0">
                <a:sym typeface="Wingdings" panose="05000000000000000000" pitchFamily="2" charset="2"/>
              </a:rPr>
              <a:t>Follow the wizard (as shown in previous slides)</a:t>
            </a:r>
          </a:p>
          <a:p>
            <a:r>
              <a:rPr lang="en-US" dirty="0">
                <a:sym typeface="Wingdings" panose="05000000000000000000" pitchFamily="2" charset="2"/>
              </a:rPr>
              <a:t>Add a Controller</a:t>
            </a:r>
          </a:p>
          <a:p>
            <a:pPr lvl="1"/>
            <a:r>
              <a:rPr lang="en-US" dirty="0">
                <a:sym typeface="Wingdings" panose="05000000000000000000" pitchFamily="2" charset="2"/>
              </a:rPr>
              <a:t>In the Data Context Class, choose the model created </a:t>
            </a:r>
            <a:r>
              <a:rPr lang="en-US">
                <a:sym typeface="Wingdings" panose="05000000000000000000" pitchFamily="2" charset="2"/>
              </a:rPr>
              <a:t>in previous step</a:t>
            </a:r>
          </a:p>
          <a:p>
            <a:pPr lvl="1"/>
            <a:endParaRPr lang="en-US"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26036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p:txBody>
          <a:bodyPr/>
          <a:lstStyle/>
          <a:p>
            <a:pPr fontAlgn="base"/>
            <a:r>
              <a:rPr lang="en-US" b="1" dirty="0"/>
              <a:t>Works well with developers who need high degree of control</a:t>
            </a:r>
            <a:r>
              <a:rPr lang="en-US" dirty="0"/>
              <a:t> • Many controls in ASP.NET web forms automatically generate much of the raw HTML you see when an page is rendered. This can cause headaches for developers. With MVC, it lends itself better towards having complete control with what is rendered and there are no surprises. Even more important, is that the HTML forms typically are much smaller than the Web forms which can equate to a performance boost - something to seriously consider.</a:t>
            </a:r>
          </a:p>
          <a:p>
            <a:pPr fontAlgn="base"/>
            <a:r>
              <a:rPr lang="en-US" b="1" dirty="0"/>
              <a:t>Test Driven Development (TDD)</a:t>
            </a:r>
            <a:r>
              <a:rPr lang="en-US" dirty="0"/>
              <a:t> • With MVC, you can more easily create tests for the web side of things. An additional layer of testing will provide yet another layer of defense against unexpected behavior.</a:t>
            </a:r>
          </a:p>
          <a:p>
            <a:endParaRPr lang="en-US" dirty="0"/>
          </a:p>
        </p:txBody>
      </p:sp>
    </p:spTree>
    <p:extLst>
      <p:ext uri="{BB962C8B-B14F-4D97-AF65-F5344CB8AC3E}">
        <p14:creationId xmlns:p14="http://schemas.microsoft.com/office/powerpoint/2010/main" val="154353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p:txBody>
          <a:bodyPr/>
          <a:lstStyle/>
          <a:p>
            <a:r>
              <a:rPr lang="en-US" dirty="0"/>
              <a:t>The teams inside Microsoft make a great effort to maintain backward compatibility with previous versions of a product. While ASP.NET MVC is superior in many ways to Web Forms, it was never intended as a replacement so much as a second way of building a web application. </a:t>
            </a:r>
          </a:p>
          <a:p>
            <a:r>
              <a:rPr lang="en-US" dirty="0"/>
              <a:t>Web Forms still have some advantages over ASP.NET MVC</a:t>
            </a:r>
          </a:p>
          <a:p>
            <a:r>
              <a:rPr lang="en-US" dirty="0"/>
              <a:t>You do not necessarily need to make a decision about which approach to take, because you can mix MVC and Web Forms together in a single project.</a:t>
            </a:r>
          </a:p>
        </p:txBody>
      </p:sp>
    </p:spTree>
    <p:extLst>
      <p:ext uri="{BB962C8B-B14F-4D97-AF65-F5344CB8AC3E}">
        <p14:creationId xmlns:p14="http://schemas.microsoft.com/office/powerpoint/2010/main" val="4201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p:txBody>
          <a:bodyPr>
            <a:normAutofit/>
          </a:bodyPr>
          <a:lstStyle/>
          <a:p>
            <a:r>
              <a:rPr lang="en-US" dirty="0"/>
              <a:t>ASP.NET MVC is closer to the wire than Web Forms, stripping away many of the abstractions that made Web Forms both heavy weight and easy to work with. </a:t>
            </a:r>
          </a:p>
          <a:p>
            <a:r>
              <a:rPr lang="en-US" dirty="0"/>
              <a:t>ASP.NET MVC is built on top of the Model-View-Controller pattern, and encourages isolating UI concerns in a view, behavior concerns in a controller, and storage and communication concerns in a model.</a:t>
            </a:r>
          </a:p>
        </p:txBody>
      </p:sp>
    </p:spTree>
    <p:extLst>
      <p:ext uri="{BB962C8B-B14F-4D97-AF65-F5344CB8AC3E}">
        <p14:creationId xmlns:p14="http://schemas.microsoft.com/office/powerpoint/2010/main" val="112914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p:txBody>
          <a:bodyPr/>
          <a:lstStyle/>
          <a:p>
            <a:r>
              <a:rPr lang="en-US" dirty="0"/>
              <a:t>When a request arrives at an ASP.NET MVC site, one of the first things it encounters is the routing table, which directs the request to a destination that might be a file or it might be a chunk of code in a controller.</a:t>
            </a:r>
          </a:p>
          <a:p>
            <a:r>
              <a:rPr lang="en-US" dirty="0"/>
              <a:t>It enables custom URLs that are handy for giving users hints as to what is on the page as well as for search engine optimization.</a:t>
            </a:r>
          </a:p>
          <a:p>
            <a:r>
              <a:rPr lang="en-US" dirty="0"/>
              <a:t>It is now trivial to make a URL like:</a:t>
            </a:r>
          </a:p>
          <a:p>
            <a:pPr marL="457200" lvl="1" indent="0">
              <a:buNone/>
            </a:pPr>
            <a:r>
              <a:rPr lang="en-US" dirty="0"/>
              <a:t>	https://site.com/{CompanyName}/User/Add</a:t>
            </a:r>
          </a:p>
          <a:p>
            <a:pPr marL="0" indent="0">
              <a:buNone/>
            </a:pPr>
            <a:r>
              <a:rPr lang="en-US" dirty="0"/>
              <a:t>	instead of</a:t>
            </a:r>
          </a:p>
          <a:p>
            <a:pPr marL="457200" lvl="1" indent="0">
              <a:buNone/>
            </a:pPr>
            <a:r>
              <a:rPr lang="en-US" dirty="0"/>
              <a:t>	https://site.com/User/Add?companyId=15</a:t>
            </a:r>
          </a:p>
        </p:txBody>
      </p:sp>
    </p:spTree>
    <p:extLst>
      <p:ext uri="{BB962C8B-B14F-4D97-AF65-F5344CB8AC3E}">
        <p14:creationId xmlns:p14="http://schemas.microsoft.com/office/powerpoint/2010/main" val="9246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p>
        </p:txBody>
      </p:sp>
      <p:sp>
        <p:nvSpPr>
          <p:cNvPr id="3" name="Content Placeholder 2"/>
          <p:cNvSpPr>
            <a:spLocks noGrp="1"/>
          </p:cNvSpPr>
          <p:nvPr>
            <p:ph idx="1"/>
          </p:nvPr>
        </p:nvSpPr>
        <p:spPr/>
        <p:txBody>
          <a:bodyPr/>
          <a:lstStyle/>
          <a:p>
            <a:r>
              <a:rPr lang="en-US" dirty="0"/>
              <a:t>A browser does not just request web pages, in MVC the browser interacts with the application.</a:t>
            </a:r>
          </a:p>
          <a:p>
            <a:pPr lvl="1"/>
            <a:r>
              <a:rPr lang="en-US" dirty="0"/>
              <a:t> is able to invoke methods of a controller class</a:t>
            </a:r>
          </a:p>
          <a:p>
            <a:endParaRPr lang="en-US" dirty="0"/>
          </a:p>
          <a:p>
            <a:endParaRPr lang="en-US" dirty="0"/>
          </a:p>
        </p:txBody>
      </p:sp>
    </p:spTree>
    <p:extLst>
      <p:ext uri="{BB962C8B-B14F-4D97-AF65-F5344CB8AC3E}">
        <p14:creationId xmlns:p14="http://schemas.microsoft.com/office/powerpoint/2010/main" val="37545942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5065</TotalTime>
  <Words>2234</Words>
  <Application>Microsoft Office PowerPoint</Application>
  <PresentationFormat>Widescreen</PresentationFormat>
  <Paragraphs>248</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Courier New</vt:lpstr>
      <vt:lpstr>Trebuchet MS</vt:lpstr>
      <vt:lpstr>Wingdings</vt:lpstr>
      <vt:lpstr>Wingdings 3</vt:lpstr>
      <vt:lpstr>Facet</vt:lpstr>
      <vt:lpstr>.net Tutorial Part 04</vt:lpstr>
      <vt:lpstr>What is MVC</vt:lpstr>
      <vt:lpstr>ASP.NET MVC</vt:lpstr>
      <vt:lpstr>ASP.NET MVC</vt:lpstr>
      <vt:lpstr>ASP.NET MVC</vt:lpstr>
      <vt:lpstr>ASP.NET MVC</vt:lpstr>
      <vt:lpstr>ASP.NET MVC</vt:lpstr>
      <vt:lpstr>ASP.NET MVC</vt:lpstr>
      <vt:lpstr>ASP.net MVC</vt:lpstr>
      <vt:lpstr>The M in MVC: Models</vt:lpstr>
      <vt:lpstr>The V in MVC: Views</vt:lpstr>
      <vt:lpstr>The C in MVC: Controllers</vt:lpstr>
      <vt:lpstr>A Look at MVC Request</vt:lpstr>
      <vt:lpstr>A Quick Look at Routing</vt:lpstr>
      <vt:lpstr>A Quick Look at Routing</vt:lpstr>
      <vt:lpstr>A Quick Look at Routing</vt:lpstr>
      <vt:lpstr>MVC Example – Creating Project</vt:lpstr>
      <vt:lpstr>MVC Example – Creating Project</vt:lpstr>
      <vt:lpstr>MVC Example – Running the Sample</vt:lpstr>
      <vt:lpstr>MVC Example – File Structure</vt:lpstr>
      <vt:lpstr>MVC Example – File Structure</vt:lpstr>
      <vt:lpstr>MVC Example – Creating a Controller</vt:lpstr>
      <vt:lpstr>MVC Example – Creating a Controller</vt:lpstr>
      <vt:lpstr>MVC Example – Creating a Controller</vt:lpstr>
      <vt:lpstr>MVC Example – Creating A View</vt:lpstr>
      <vt:lpstr>MVC Example – Creating A View</vt:lpstr>
      <vt:lpstr>MVC Example – Creating a View</vt:lpstr>
      <vt:lpstr>MVC Views – File Structure</vt:lpstr>
      <vt:lpstr>MVC Models</vt:lpstr>
      <vt:lpstr>MVC Example – Creating A Model</vt:lpstr>
      <vt:lpstr>MVC Example – Creating A Model</vt:lpstr>
      <vt:lpstr>MVC Example – Creating a Model</vt:lpstr>
      <vt:lpstr>MVC Example – Creating A Model</vt:lpstr>
      <vt:lpstr>MVC Example – Creating A Controller and Views from a Model</vt:lpstr>
      <vt:lpstr>MVC Example – Creating A Controller and Views from a Model</vt:lpstr>
      <vt:lpstr>MVC Example – Auto-Generated Views</vt:lpstr>
      <vt:lpstr>MVC Example - Auto-Generated Views</vt:lpstr>
      <vt:lpstr>MVC Example – Auto-Generated Views</vt:lpstr>
      <vt:lpstr>MVC Example - Validation</vt:lpstr>
      <vt:lpstr>MVC Example – Auto- Generated Views</vt:lpstr>
      <vt:lpstr>MVC Example – Voodoo magic?</vt:lpstr>
      <vt:lpstr>MVC Example – Web.config</vt:lpstr>
      <vt:lpstr>MVC Example – dude, where’s my data?</vt:lpstr>
      <vt:lpstr>MVC Example – dude, where’s my data?</vt:lpstr>
      <vt:lpstr>MVC Example – dude, where’s my data?</vt:lpstr>
      <vt:lpstr>MVC Example – Customizing a View</vt:lpstr>
      <vt:lpstr>Database-First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Tutorial Part 01</dc:title>
  <dc:creator>SCHWARTZ, AMANDA</dc:creator>
  <cp:lastModifiedBy>Duncan Russel Seaman</cp:lastModifiedBy>
  <cp:revision>191</cp:revision>
  <cp:lastPrinted>2018-09-17T14:22:27Z</cp:lastPrinted>
  <dcterms:created xsi:type="dcterms:W3CDTF">2017-08-29T18:18:48Z</dcterms:created>
  <dcterms:modified xsi:type="dcterms:W3CDTF">2018-09-18T18:51:04Z</dcterms:modified>
</cp:coreProperties>
</file>