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2"/>
  </p:notesMasterIdLst>
  <p:handoutMasterIdLst>
    <p:handoutMasterId r:id="rId23"/>
  </p:handoutMasterIdLst>
  <p:sldIdLst>
    <p:sldId id="1142" r:id="rId2"/>
    <p:sldId id="1143" r:id="rId3"/>
    <p:sldId id="1144" r:id="rId4"/>
    <p:sldId id="1145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1146" r:id="rId17"/>
    <p:sldId id="1147" r:id="rId18"/>
    <p:sldId id="1148" r:id="rId19"/>
    <p:sldId id="1149" r:id="rId20"/>
    <p:sldId id="677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75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10313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405839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5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50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466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17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019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784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59300"/>
            <a:ext cx="6303962" cy="4322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267" tIns="47780" rIns="97267" bIns="47780"/>
          <a:lstStyle/>
          <a:p>
            <a:pPr eaLnBrk="1" hangingPunct="1"/>
            <a:r>
              <a:rPr lang="en-US" dirty="0" smtClean="0"/>
              <a:t>One of the most important thing you need to know before you start designing a processor is how the instructions look like.</a:t>
            </a:r>
          </a:p>
          <a:p>
            <a:pPr eaLnBrk="1" hangingPunct="1"/>
            <a:r>
              <a:rPr lang="en-US" dirty="0" smtClean="0"/>
              <a:t>Or in more technical term, you need to know the instruction format. One good thing about the MIPS instruction set is that it is very simple.</a:t>
            </a:r>
          </a:p>
          <a:p>
            <a:pPr eaLnBrk="1" hangingPunct="1"/>
            <a:r>
              <a:rPr lang="en-US" dirty="0" smtClean="0"/>
              <a:t>First of all, all MIPS instructions are 32 bits long and there are only three instruction formats: (a) R-type, (b) I-type, and (c) J-type.</a:t>
            </a:r>
          </a:p>
          <a:p>
            <a:pPr eaLnBrk="1" hangingPunct="1"/>
            <a:r>
              <a:rPr lang="en-US" dirty="0" smtClean="0"/>
              <a:t>The different fields of the R-type instructions are:</a:t>
            </a:r>
          </a:p>
          <a:p>
            <a:pPr eaLnBrk="1" hangingPunct="1"/>
            <a:r>
              <a:rPr lang="en-US" dirty="0" smtClean="0"/>
              <a:t>(a) OP specifies the operation of the instruction.</a:t>
            </a:r>
          </a:p>
          <a:p>
            <a:pPr eaLnBrk="1" hangingPunct="1"/>
            <a:r>
              <a:rPr lang="en-US" dirty="0" smtClean="0"/>
              <a:t>(b)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and Rd are the source and destination register </a:t>
            </a:r>
            <a:r>
              <a:rPr lang="en-US" dirty="0" err="1" smtClean="0"/>
              <a:t>specifiers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(c) </a:t>
            </a:r>
            <a:r>
              <a:rPr lang="en-US" dirty="0" err="1" smtClean="0"/>
              <a:t>Shamt</a:t>
            </a:r>
            <a:r>
              <a:rPr lang="en-US" dirty="0" smtClean="0"/>
              <a:t> specifies the amount you need to shift for the shift instructions.</a:t>
            </a:r>
          </a:p>
          <a:p>
            <a:pPr eaLnBrk="1" hangingPunct="1"/>
            <a:r>
              <a:rPr lang="en-US" dirty="0" smtClean="0"/>
              <a:t>(d) </a:t>
            </a:r>
            <a:r>
              <a:rPr lang="en-US" dirty="0" err="1" smtClean="0"/>
              <a:t>Funct</a:t>
            </a:r>
            <a:r>
              <a:rPr lang="en-US" dirty="0" smtClean="0"/>
              <a:t> selects the variant of the operation specified in the “op” field.</a:t>
            </a:r>
          </a:p>
          <a:p>
            <a:pPr eaLnBrk="1" hangingPunct="1"/>
            <a:r>
              <a:rPr lang="en-US" dirty="0" smtClean="0"/>
              <a:t>For the I-type instruction, bits 0 to 15 are used as an immediate field.  I will show you how this immediate field is used differently by different instructions.</a:t>
            </a:r>
          </a:p>
          <a:p>
            <a:pPr eaLnBrk="1" hangingPunct="1"/>
            <a:r>
              <a:rPr lang="en-US" dirty="0" smtClean="0"/>
              <a:t>Finally for the J-type instruction, bits 0 to 25 become the target address of the jump.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+3 = 10 min. (X:50)</a:t>
            </a:r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619125"/>
            <a:ext cx="4779963" cy="3584575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77679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n-US" smtClean="0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854075"/>
            <a:ext cx="4800600" cy="3600450"/>
          </a:xfrm>
          <a:ln cap="flat"/>
        </p:spPr>
      </p:sp>
    </p:spTree>
    <p:extLst>
      <p:ext uri="{BB962C8B-B14F-4D97-AF65-F5344CB8AC3E}">
        <p14:creationId xmlns:p14="http://schemas.microsoft.com/office/powerpoint/2010/main" val="285926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21CBB4C-9923-4BDE-8716-FB6EEB7F10C6}" type="datetime3">
              <a:rPr lang="en-AU"/>
              <a:pPr/>
              <a:t>28 January, 2019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C1A9545-B1A9-49E8-80C3-7838ABE581FB}" type="slidenum">
              <a:rPr lang="en-AU"/>
              <a:pPr/>
              <a:t>11</a:t>
            </a:fld>
            <a:endParaRPr lang="en-AU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0691153-FA4F-4829-A56D-D2B36757C22A}" type="datetime3">
              <a:rPr lang="en-AU"/>
              <a:pPr/>
              <a:t>28 January, 2019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0C7E392-5F5E-4B3B-90A5-8FDBAAFE8C2D}" type="slidenum">
              <a:rPr lang="en-AU"/>
              <a:pPr/>
              <a:t>12</a:t>
            </a:fld>
            <a:endParaRPr lang="en-AU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jpe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310 01 Introduction to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Computer Architecture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Spring 2019 - Lecture </a:t>
            </a:r>
            <a:r>
              <a:rPr lang="en-US" sz="1800" dirty="0" smtClean="0"/>
              <a:t>4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January </a:t>
            </a:r>
            <a:r>
              <a:rPr lang="en-US" sz="1800" dirty="0" smtClean="0"/>
              <a:t>28,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067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Review: The ALU Diagram</a:t>
            </a:r>
          </a:p>
        </p:txBody>
      </p:sp>
      <p:pic>
        <p:nvPicPr>
          <p:cNvPr id="30723" name="Picture 3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4"/>
          <a:stretch>
            <a:fillRect/>
          </a:stretch>
        </p:blipFill>
        <p:spPr bwMode="auto">
          <a:xfrm>
            <a:off x="6096000" y="3733800"/>
            <a:ext cx="27701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7"/>
          <a:stretch>
            <a:fillRect/>
          </a:stretch>
        </p:blipFill>
        <p:spPr bwMode="auto">
          <a:xfrm>
            <a:off x="5984875" y="1093787"/>
            <a:ext cx="2778125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17~Figure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891088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3352800" y="1066800"/>
            <a:ext cx="2819400" cy="20574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800" b="1" dirty="0">
                <a:solidFill>
                  <a:srgbClr val="C00000"/>
                </a:solidFill>
                <a:latin typeface="Arial" charset="0"/>
              </a:rPr>
              <a:t>ALU control lines:</a:t>
            </a:r>
            <a:br>
              <a:rPr lang="en-US" sz="18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0000 = and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0001 = or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0010 = add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0110 = subtract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0111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1100 = NOR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772400" y="29718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ALU 0~30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129588" y="6172200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ALU 31</a:t>
            </a:r>
          </a:p>
        </p:txBody>
      </p:sp>
    </p:spTree>
    <p:extLst>
      <p:ext uri="{BB962C8B-B14F-4D97-AF65-F5344CB8AC3E}">
        <p14:creationId xmlns:p14="http://schemas.microsoft.com/office/powerpoint/2010/main" val="2334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/>
          <a:lstStyle/>
          <a:p>
            <a:r>
              <a:rPr lang="en-US" b="1" dirty="0"/>
              <a:t>ALU Control</a:t>
            </a:r>
            <a:endParaRPr lang="en-AU" b="1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270875" cy="2381250"/>
          </a:xfrm>
        </p:spPr>
        <p:txBody>
          <a:bodyPr/>
          <a:lstStyle/>
          <a:p>
            <a:r>
              <a:rPr lang="en-US" dirty="0"/>
              <a:t>ALU used for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Load/Store: F = add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Branch: F = subtract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R-type: F depends on </a:t>
            </a:r>
            <a:r>
              <a:rPr lang="en-US" b="1" dirty="0" err="1">
                <a:solidFill>
                  <a:srgbClr val="C00000"/>
                </a:solidFill>
              </a:rPr>
              <a:t>funct</a:t>
            </a:r>
            <a:r>
              <a:rPr lang="en-US" b="1" dirty="0">
                <a:solidFill>
                  <a:srgbClr val="C00000"/>
                </a:solidFill>
              </a:rPr>
              <a:t> field</a:t>
            </a:r>
            <a:endParaRPr lang="en-AU" b="1" dirty="0">
              <a:solidFill>
                <a:srgbClr val="C00000"/>
              </a:solidFill>
            </a:endParaRP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3902"/>
              </p:ext>
            </p:extLst>
          </p:nvPr>
        </p:nvGraphicFramePr>
        <p:xfrm>
          <a:off x="1219200" y="3276600"/>
          <a:ext cx="6096000" cy="256032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ALU control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Function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AND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OR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add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subtract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set-on-less-than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NOR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r>
              <a:rPr lang="en-US" b="1" dirty="0"/>
              <a:t>ALU Control</a:t>
            </a:r>
            <a:endParaRPr lang="en-AU" b="1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153400" cy="3444875"/>
          </a:xfrm>
        </p:spPr>
        <p:txBody>
          <a:bodyPr/>
          <a:lstStyle/>
          <a:p>
            <a:r>
              <a:rPr lang="en-US" dirty="0"/>
              <a:t>Assume 2-bit </a:t>
            </a:r>
            <a:r>
              <a:rPr lang="en-US" dirty="0" err="1"/>
              <a:t>ALUOp</a:t>
            </a:r>
            <a:r>
              <a:rPr lang="en-US" dirty="0"/>
              <a:t> derived from </a:t>
            </a:r>
            <a:r>
              <a:rPr lang="en-US" dirty="0" err="1"/>
              <a:t>opcode</a:t>
            </a:r>
            <a:endParaRPr lang="en-US" dirty="0"/>
          </a:p>
          <a:p>
            <a:pPr lvl="1"/>
            <a:r>
              <a:rPr lang="en-US" dirty="0"/>
              <a:t>Combinational logic derives ALU control</a:t>
            </a:r>
            <a:endParaRPr lang="en-AU" dirty="0"/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59203"/>
              </p:ext>
            </p:extLst>
          </p:nvPr>
        </p:nvGraphicFramePr>
        <p:xfrm>
          <a:off x="685800" y="2286000"/>
          <a:ext cx="7921625" cy="3025776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ALUOp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 function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 control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word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XXXXXX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word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XXXXXX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equal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XXXXXX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R-type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100101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set-on-less-than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set-on-less-than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848600" cy="4648200"/>
          </a:xfrm>
          <a:noFill/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What should the ALU do with this instruction</a:t>
            </a:r>
          </a:p>
          <a:p>
            <a:pPr>
              <a:lnSpc>
                <a:spcPct val="90000"/>
              </a:lnSpc>
            </a:pPr>
            <a:r>
              <a:rPr lang="en-US" sz="1800" b="1" dirty="0" smtClean="0">
                <a:solidFill>
                  <a:srgbClr val="C00000"/>
                </a:solidFill>
              </a:rPr>
              <a:t>Example:  </a:t>
            </a:r>
            <a:r>
              <a:rPr lang="en-US" sz="1800" b="1" dirty="0" err="1" smtClean="0">
                <a:solidFill>
                  <a:srgbClr val="C00000"/>
                </a:solidFill>
              </a:rPr>
              <a:t>lw</a:t>
            </a:r>
            <a:r>
              <a:rPr lang="en-US" sz="1800" b="1" dirty="0" smtClean="0">
                <a:solidFill>
                  <a:srgbClr val="C00000"/>
                </a:solidFill>
              </a:rPr>
              <a:t> $1, 100($2)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35	               2	  1	       100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op	              </a:t>
            </a:r>
            <a:r>
              <a:rPr lang="en-US" sz="1800" dirty="0" err="1" smtClean="0"/>
              <a:t>rs</a:t>
            </a:r>
            <a:r>
              <a:rPr lang="en-US" sz="1800" dirty="0" smtClean="0"/>
              <a:t>	  </a:t>
            </a:r>
            <a:r>
              <a:rPr lang="en-US" sz="1800" dirty="0" err="1" smtClean="0"/>
              <a:t>rt</a:t>
            </a:r>
            <a:r>
              <a:rPr lang="en-US" sz="1800" dirty="0" smtClean="0"/>
              <a:t>	           16 bit offset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ALU control input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smtClean="0">
                <a:latin typeface="Courier New" pitchFamily="49" charset="0"/>
              </a:rPr>
              <a:t>0000 	AND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0001	OR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0010	add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0110	subtract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0111	set-on-less-than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1100	NOR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3174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924800" cy="1303337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ALU Control Signal Generation (1/2)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923925" y="2122488"/>
            <a:ext cx="6088063" cy="1016000"/>
            <a:chOff x="582" y="1337"/>
            <a:chExt cx="3835" cy="640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582" y="1337"/>
              <a:ext cx="639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1221" y="1337"/>
              <a:ext cx="639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1860" y="1337"/>
              <a:ext cx="639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582" y="1764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1233" y="1764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1860" y="1764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2499" y="1764"/>
              <a:ext cx="1918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2499" y="1337"/>
              <a:ext cx="1918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007581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01000" cy="3444875"/>
          </a:xfrm>
          <a:noFill/>
        </p:spPr>
        <p:txBody>
          <a:bodyPr/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Must describe hardware to compute 4-bit ALU control input</a:t>
            </a:r>
          </a:p>
          <a:p>
            <a:pPr lvl="1"/>
            <a:r>
              <a:rPr lang="en-US" sz="1800" dirty="0" smtClean="0"/>
              <a:t>given instruction type </a:t>
            </a:r>
            <a:br>
              <a:rPr lang="en-US" sz="1800" dirty="0" smtClean="0"/>
            </a:br>
            <a:r>
              <a:rPr lang="en-US" sz="1800" dirty="0" smtClean="0"/>
              <a:t>		00 = </a:t>
            </a:r>
            <a:r>
              <a:rPr lang="en-US" sz="1800" dirty="0" err="1" smtClean="0"/>
              <a:t>lw</a:t>
            </a:r>
            <a:r>
              <a:rPr lang="en-US" sz="1800" dirty="0" smtClean="0"/>
              <a:t>, </a:t>
            </a:r>
            <a:r>
              <a:rPr lang="en-US" sz="1800" dirty="0" err="1" smtClean="0"/>
              <a:t>sw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01 = </a:t>
            </a:r>
            <a:r>
              <a:rPr lang="en-US" sz="1800" dirty="0" err="1" smtClean="0"/>
              <a:t>beq</a:t>
            </a:r>
            <a:r>
              <a:rPr lang="en-US" sz="1800" dirty="0" smtClean="0"/>
              <a:t>, </a:t>
            </a:r>
            <a:br>
              <a:rPr lang="en-US" sz="1800" dirty="0" smtClean="0"/>
            </a:br>
            <a:r>
              <a:rPr lang="en-US" sz="1800" dirty="0" smtClean="0"/>
              <a:t>		10 = arithmetic</a:t>
            </a:r>
          </a:p>
          <a:p>
            <a:pPr lvl="1"/>
            <a:r>
              <a:rPr lang="en-US" sz="1800" dirty="0" smtClean="0"/>
              <a:t>function code for arithmetic</a:t>
            </a:r>
          </a:p>
          <a:p>
            <a:r>
              <a:rPr lang="en-US" sz="1800" dirty="0" smtClean="0"/>
              <a:t>Describe it using a truth table (can turn into gates):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3277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ALU Control Signal Generation (2/2)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117973" y="1990726"/>
            <a:ext cx="3349627" cy="719138"/>
            <a:chOff x="2594" y="1254"/>
            <a:chExt cx="2137" cy="453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209" y="1296"/>
              <a:ext cx="1522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 err="1">
                  <a:solidFill>
                    <a:srgbClr val="000000"/>
                  </a:solidFill>
                </a:rPr>
                <a:t>ALUOp</a:t>
              </a:r>
              <a:r>
                <a:rPr lang="en-US" sz="1800" b="1" dirty="0">
                  <a:solidFill>
                    <a:srgbClr val="000000"/>
                  </a:solidFill>
                </a:rPr>
                <a:t> </a:t>
              </a:r>
              <a:r>
                <a:rPr lang="en-US" sz="1800" b="1" dirty="0" smtClean="0">
                  <a:solidFill>
                    <a:srgbClr val="000000"/>
                  </a:solidFill>
                </a:rPr>
                <a:t>computed </a:t>
              </a:r>
              <a:r>
                <a:rPr lang="en-US" sz="1800" b="1" dirty="0">
                  <a:solidFill>
                    <a:srgbClr val="000000"/>
                  </a:solidFill>
                </a:rPr>
                <a:t>from instruction type</a:t>
              </a:r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2603" y="1254"/>
              <a:ext cx="581" cy="1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 flipV="1">
              <a:off x="2594" y="1451"/>
              <a:ext cx="581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535863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379164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How do the </a:t>
            </a:r>
            <a:r>
              <a:rPr lang="en-US" sz="2400" b="1" dirty="0" err="1" smtClean="0"/>
              <a:t>Datapath</a:t>
            </a:r>
            <a:r>
              <a:rPr lang="en-US" sz="2400" b="1" dirty="0" smtClean="0"/>
              <a:t> Implement a </a:t>
            </a:r>
            <a:r>
              <a:rPr lang="en-US" sz="2400" b="1" dirty="0" err="1" smtClean="0"/>
              <a:t>Beq</a:t>
            </a:r>
            <a:r>
              <a:rPr lang="en-US" sz="2400" b="1" dirty="0" smtClean="0"/>
              <a:t> Function?</a:t>
            </a:r>
          </a:p>
        </p:txBody>
      </p:sp>
      <p:pic>
        <p:nvPicPr>
          <p:cNvPr id="1028" name="Picture 5" descr="15~Figur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042025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4232" name="Line 8"/>
          <p:cNvSpPr>
            <a:spLocks noChangeShapeType="1"/>
          </p:cNvSpPr>
          <p:nvPr/>
        </p:nvSpPr>
        <p:spPr bwMode="auto">
          <a:xfrm>
            <a:off x="2667000" y="429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3" name="Line 9"/>
          <p:cNvSpPr>
            <a:spLocks noChangeShapeType="1"/>
          </p:cNvSpPr>
          <p:nvPr/>
        </p:nvSpPr>
        <p:spPr bwMode="auto">
          <a:xfrm>
            <a:off x="27432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6" name="Text Box 12"/>
          <p:cNvSpPr txBox="1">
            <a:spLocks noChangeArrowheads="1"/>
          </p:cNvSpPr>
          <p:nvPr/>
        </p:nvSpPr>
        <p:spPr bwMode="auto">
          <a:xfrm>
            <a:off x="3352800" y="5257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X</a:t>
            </a:r>
          </a:p>
        </p:txBody>
      </p:sp>
      <p:sp>
        <p:nvSpPr>
          <p:cNvPr id="1204237" name="Line 13"/>
          <p:cNvSpPr>
            <a:spLocks noChangeShapeType="1"/>
          </p:cNvSpPr>
          <p:nvPr/>
        </p:nvSpPr>
        <p:spPr bwMode="auto">
          <a:xfrm>
            <a:off x="4724400" y="444817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8" name="Line 14"/>
          <p:cNvSpPr>
            <a:spLocks noChangeShapeType="1"/>
          </p:cNvSpPr>
          <p:nvPr/>
        </p:nvSpPr>
        <p:spPr bwMode="auto">
          <a:xfrm>
            <a:off x="47244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9" name="Line 15"/>
          <p:cNvSpPr>
            <a:spLocks noChangeShapeType="1"/>
          </p:cNvSpPr>
          <p:nvPr/>
        </p:nvSpPr>
        <p:spPr bwMode="auto">
          <a:xfrm>
            <a:off x="5181600" y="50292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0" name="Text Box 16"/>
          <p:cNvSpPr txBox="1">
            <a:spLocks noChangeArrowheads="1"/>
          </p:cNvSpPr>
          <p:nvPr/>
        </p:nvSpPr>
        <p:spPr bwMode="auto">
          <a:xfrm>
            <a:off x="51054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41" name="Text Box 17"/>
          <p:cNvSpPr txBox="1">
            <a:spLocks noChangeArrowheads="1"/>
          </p:cNvSpPr>
          <p:nvPr/>
        </p:nvSpPr>
        <p:spPr bwMode="auto">
          <a:xfrm>
            <a:off x="5410200" y="6096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04242" name="Text Box 18"/>
          <p:cNvSpPr txBox="1">
            <a:spLocks noChangeArrowheads="1"/>
          </p:cNvSpPr>
          <p:nvPr/>
        </p:nvSpPr>
        <p:spPr bwMode="auto">
          <a:xfrm>
            <a:off x="5715000" y="2743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204243" name="Line 19"/>
          <p:cNvSpPr>
            <a:spLocks noChangeShapeType="1"/>
          </p:cNvSpPr>
          <p:nvPr/>
        </p:nvSpPr>
        <p:spPr bwMode="auto">
          <a:xfrm>
            <a:off x="5943600" y="45720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4" name="Line 20"/>
          <p:cNvSpPr>
            <a:spLocks noChangeShapeType="1"/>
          </p:cNvSpPr>
          <p:nvPr/>
        </p:nvSpPr>
        <p:spPr bwMode="auto">
          <a:xfrm flipV="1">
            <a:off x="6049963" y="3200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6" name="Line 22"/>
          <p:cNvSpPr>
            <a:spLocks noChangeShapeType="1"/>
          </p:cNvSpPr>
          <p:nvPr/>
        </p:nvSpPr>
        <p:spPr bwMode="auto">
          <a:xfrm flipV="1">
            <a:off x="1828800" y="2133600"/>
            <a:ext cx="0" cy="2209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7" name="Line 23"/>
          <p:cNvSpPr>
            <a:spLocks noChangeShapeType="1"/>
          </p:cNvSpPr>
          <p:nvPr/>
        </p:nvSpPr>
        <p:spPr bwMode="auto">
          <a:xfrm>
            <a:off x="1828800" y="213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8" name="Line 24"/>
          <p:cNvSpPr>
            <a:spLocks noChangeShapeType="1"/>
          </p:cNvSpPr>
          <p:nvPr/>
        </p:nvSpPr>
        <p:spPr bwMode="auto">
          <a:xfrm>
            <a:off x="2590800" y="24384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9" name="Line 25"/>
          <p:cNvSpPr>
            <a:spLocks noChangeShapeType="1"/>
          </p:cNvSpPr>
          <p:nvPr/>
        </p:nvSpPr>
        <p:spPr bwMode="auto">
          <a:xfrm flipV="1">
            <a:off x="4724400" y="22098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0" name="Line 26"/>
          <p:cNvSpPr>
            <a:spLocks noChangeShapeType="1"/>
          </p:cNvSpPr>
          <p:nvPr/>
        </p:nvSpPr>
        <p:spPr bwMode="auto">
          <a:xfrm>
            <a:off x="4724400" y="22098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1" name="Line 27"/>
          <p:cNvSpPr>
            <a:spLocks noChangeShapeType="1"/>
          </p:cNvSpPr>
          <p:nvPr/>
        </p:nvSpPr>
        <p:spPr bwMode="auto">
          <a:xfrm>
            <a:off x="2667000" y="47244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2" name="Line 28"/>
          <p:cNvSpPr>
            <a:spLocks noChangeShapeType="1"/>
          </p:cNvSpPr>
          <p:nvPr/>
        </p:nvSpPr>
        <p:spPr bwMode="auto">
          <a:xfrm>
            <a:off x="2667000" y="57912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3" name="Line 29"/>
          <p:cNvSpPr>
            <a:spLocks noChangeShapeType="1"/>
          </p:cNvSpPr>
          <p:nvPr/>
        </p:nvSpPr>
        <p:spPr bwMode="auto">
          <a:xfrm>
            <a:off x="4572000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4" name="Line 30"/>
          <p:cNvSpPr>
            <a:spLocks noChangeShapeType="1"/>
          </p:cNvSpPr>
          <p:nvPr/>
        </p:nvSpPr>
        <p:spPr bwMode="auto">
          <a:xfrm flipV="1">
            <a:off x="4916488" y="29718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5" name="Line 31"/>
          <p:cNvSpPr>
            <a:spLocks noChangeShapeType="1"/>
          </p:cNvSpPr>
          <p:nvPr/>
        </p:nvSpPr>
        <p:spPr bwMode="auto">
          <a:xfrm>
            <a:off x="4953000" y="29718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6" name="Line 32"/>
          <p:cNvSpPr>
            <a:spLocks noChangeShapeType="1"/>
          </p:cNvSpPr>
          <p:nvPr/>
        </p:nvSpPr>
        <p:spPr bwMode="auto">
          <a:xfrm>
            <a:off x="5334000" y="29718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7" name="Line 33"/>
          <p:cNvSpPr>
            <a:spLocks noChangeShapeType="1"/>
          </p:cNvSpPr>
          <p:nvPr/>
        </p:nvSpPr>
        <p:spPr bwMode="auto">
          <a:xfrm>
            <a:off x="4724400" y="23622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8" name="Line 34"/>
          <p:cNvSpPr>
            <a:spLocks noChangeShapeType="1"/>
          </p:cNvSpPr>
          <p:nvPr/>
        </p:nvSpPr>
        <p:spPr bwMode="auto">
          <a:xfrm>
            <a:off x="6019800" y="2667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9" name="Line 35"/>
          <p:cNvSpPr>
            <a:spLocks noChangeShapeType="1"/>
          </p:cNvSpPr>
          <p:nvPr/>
        </p:nvSpPr>
        <p:spPr bwMode="auto">
          <a:xfrm>
            <a:off x="6553200" y="24384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0" name="Line 36"/>
          <p:cNvSpPr>
            <a:spLocks noChangeShapeType="1"/>
          </p:cNvSpPr>
          <p:nvPr/>
        </p:nvSpPr>
        <p:spPr bwMode="auto">
          <a:xfrm flipV="1">
            <a:off x="6629400" y="19050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1" name="Line 37"/>
          <p:cNvSpPr>
            <a:spLocks noChangeShapeType="1"/>
          </p:cNvSpPr>
          <p:nvPr/>
        </p:nvSpPr>
        <p:spPr bwMode="auto">
          <a:xfrm flipH="1">
            <a:off x="1447800" y="1905000"/>
            <a:ext cx="518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2" name="Line 38"/>
          <p:cNvSpPr>
            <a:spLocks noChangeShapeType="1"/>
          </p:cNvSpPr>
          <p:nvPr/>
        </p:nvSpPr>
        <p:spPr bwMode="auto">
          <a:xfrm>
            <a:off x="1447800" y="1905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838200" y="1066800"/>
          <a:ext cx="7391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Worksheet" r:id="rId4" imgW="6972303" imgH="714244" progId="Excel.Sheet.8">
                  <p:embed/>
                </p:oleObj>
              </mc:Choice>
              <mc:Fallback>
                <p:oleObj name="Worksheet" r:id="rId4" imgW="6972303" imgH="714244" progId="Excel.Sheet.8">
                  <p:embed/>
                  <p:pic>
                    <p:nvPicPr>
                      <p:cNvPr id="102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91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65" name="Text Box 41"/>
          <p:cNvSpPr txBox="1">
            <a:spLocks noChangeArrowheads="1"/>
          </p:cNvSpPr>
          <p:nvPr/>
        </p:nvSpPr>
        <p:spPr bwMode="auto">
          <a:xfrm>
            <a:off x="6477000" y="4114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66" name="Text Box 42"/>
          <p:cNvSpPr txBox="1">
            <a:spLocks noChangeArrowheads="1"/>
          </p:cNvSpPr>
          <p:nvPr/>
        </p:nvSpPr>
        <p:spPr bwMode="auto">
          <a:xfrm>
            <a:off x="6400800" y="5791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67" name="Text Box 43"/>
          <p:cNvSpPr txBox="1">
            <a:spLocks noChangeArrowheads="1"/>
          </p:cNvSpPr>
          <p:nvPr/>
        </p:nvSpPr>
        <p:spPr bwMode="auto">
          <a:xfrm>
            <a:off x="41910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68" name="Line 44"/>
          <p:cNvSpPr>
            <a:spLocks noChangeShapeType="1"/>
          </p:cNvSpPr>
          <p:nvPr/>
        </p:nvSpPr>
        <p:spPr bwMode="auto">
          <a:xfrm>
            <a:off x="1752600" y="43434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9" name="Text Box 45"/>
          <p:cNvSpPr txBox="1">
            <a:spLocks noChangeArrowheads="1"/>
          </p:cNvSpPr>
          <p:nvPr/>
        </p:nvSpPr>
        <p:spPr bwMode="auto">
          <a:xfrm>
            <a:off x="69342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X</a:t>
            </a:r>
          </a:p>
        </p:txBody>
      </p:sp>
      <p:sp>
        <p:nvSpPr>
          <p:cNvPr id="1204270" name="Text Box 46"/>
          <p:cNvSpPr txBox="1">
            <a:spLocks noChangeArrowheads="1"/>
          </p:cNvSpPr>
          <p:nvPr/>
        </p:nvSpPr>
        <p:spPr bwMode="auto">
          <a:xfrm>
            <a:off x="5562600" y="50292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0110</a:t>
            </a:r>
          </a:p>
        </p:txBody>
      </p:sp>
    </p:spTree>
    <p:extLst>
      <p:ext uri="{BB962C8B-B14F-4D97-AF65-F5344CB8AC3E}">
        <p14:creationId xmlns:p14="http://schemas.microsoft.com/office/powerpoint/2010/main" val="4316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32" grpId="0" animBg="1"/>
      <p:bldP spid="1204233" grpId="0" animBg="1"/>
      <p:bldP spid="1204236" grpId="0"/>
      <p:bldP spid="1204237" grpId="0" animBg="1"/>
      <p:bldP spid="1204238" grpId="0" animBg="1"/>
      <p:bldP spid="1204239" grpId="0" animBg="1"/>
      <p:bldP spid="1204240" grpId="0"/>
      <p:bldP spid="1204241" grpId="0"/>
      <p:bldP spid="1204242" grpId="0"/>
      <p:bldP spid="1204243" grpId="0" animBg="1"/>
      <p:bldP spid="1204244" grpId="0" animBg="1"/>
      <p:bldP spid="1204246" grpId="0" animBg="1"/>
      <p:bldP spid="1204247" grpId="0" animBg="1"/>
      <p:bldP spid="1204248" grpId="0" animBg="1"/>
      <p:bldP spid="1204249" grpId="0" animBg="1"/>
      <p:bldP spid="1204250" grpId="0" animBg="1"/>
      <p:bldP spid="1204251" grpId="0" animBg="1"/>
      <p:bldP spid="1204252" grpId="0" animBg="1"/>
      <p:bldP spid="1204253" grpId="0" animBg="1"/>
      <p:bldP spid="1204254" grpId="0" animBg="1"/>
      <p:bldP spid="1204255" grpId="0" animBg="1"/>
      <p:bldP spid="1204256" grpId="0" animBg="1"/>
      <p:bldP spid="1204257" grpId="0" animBg="1"/>
      <p:bldP spid="1204258" grpId="0" animBg="1"/>
      <p:bldP spid="1204259" grpId="0" animBg="1"/>
      <p:bldP spid="1204260" grpId="0" animBg="1"/>
      <p:bldP spid="1204261" grpId="0" animBg="1"/>
      <p:bldP spid="1204262" grpId="0" animBg="1"/>
      <p:bldP spid="1204265" grpId="0"/>
      <p:bldP spid="1204266" grpId="0"/>
      <p:bldP spid="1204267" grpId="0"/>
      <p:bldP spid="1204268" grpId="0" animBg="1"/>
      <p:bldP spid="1204269" grpId="0"/>
      <p:bldP spid="12042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62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100" b="1" dirty="0" smtClean="0"/>
              <a:t>How do the Processor Implement a  </a:t>
            </a:r>
            <a:r>
              <a:rPr lang="en-US" sz="2100" b="1" dirty="0" err="1" smtClean="0"/>
              <a:t>beq</a:t>
            </a:r>
            <a:r>
              <a:rPr lang="en-US" sz="2100" b="1" dirty="0" smtClean="0"/>
              <a:t> Function (</a:t>
            </a:r>
            <a:r>
              <a:rPr lang="en-US" sz="2100" b="1" dirty="0" err="1" smtClean="0"/>
              <a:t>beq</a:t>
            </a:r>
            <a:r>
              <a:rPr lang="en-US" sz="2100" b="1" dirty="0" smtClean="0"/>
              <a:t> $t1, $t2, L)?</a:t>
            </a:r>
          </a:p>
        </p:txBody>
      </p:sp>
      <p:pic>
        <p:nvPicPr>
          <p:cNvPr id="1028" name="Picture 5" descr="15~Figure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042025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4232" name="Line 8"/>
          <p:cNvSpPr>
            <a:spLocks noChangeShapeType="1"/>
          </p:cNvSpPr>
          <p:nvPr/>
        </p:nvSpPr>
        <p:spPr bwMode="auto">
          <a:xfrm>
            <a:off x="2667000" y="429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3" name="Line 9"/>
          <p:cNvSpPr>
            <a:spLocks noChangeShapeType="1"/>
          </p:cNvSpPr>
          <p:nvPr/>
        </p:nvSpPr>
        <p:spPr bwMode="auto">
          <a:xfrm>
            <a:off x="27432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6" name="Text Box 12"/>
          <p:cNvSpPr txBox="1">
            <a:spLocks noChangeArrowheads="1"/>
          </p:cNvSpPr>
          <p:nvPr/>
        </p:nvSpPr>
        <p:spPr bwMode="auto">
          <a:xfrm>
            <a:off x="3352800" y="5257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X</a:t>
            </a:r>
          </a:p>
        </p:txBody>
      </p:sp>
      <p:sp>
        <p:nvSpPr>
          <p:cNvPr id="1204237" name="Line 13"/>
          <p:cNvSpPr>
            <a:spLocks noChangeShapeType="1"/>
          </p:cNvSpPr>
          <p:nvPr/>
        </p:nvSpPr>
        <p:spPr bwMode="auto">
          <a:xfrm>
            <a:off x="4724400" y="444817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8" name="Line 14"/>
          <p:cNvSpPr>
            <a:spLocks noChangeShapeType="1"/>
          </p:cNvSpPr>
          <p:nvPr/>
        </p:nvSpPr>
        <p:spPr bwMode="auto">
          <a:xfrm>
            <a:off x="47244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39" name="Line 15"/>
          <p:cNvSpPr>
            <a:spLocks noChangeShapeType="1"/>
          </p:cNvSpPr>
          <p:nvPr/>
        </p:nvSpPr>
        <p:spPr bwMode="auto">
          <a:xfrm>
            <a:off x="5181600" y="50292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0" name="Text Box 16"/>
          <p:cNvSpPr txBox="1">
            <a:spLocks noChangeArrowheads="1"/>
          </p:cNvSpPr>
          <p:nvPr/>
        </p:nvSpPr>
        <p:spPr bwMode="auto">
          <a:xfrm>
            <a:off x="51054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41" name="Text Box 17"/>
          <p:cNvSpPr txBox="1">
            <a:spLocks noChangeArrowheads="1"/>
          </p:cNvSpPr>
          <p:nvPr/>
        </p:nvSpPr>
        <p:spPr bwMode="auto">
          <a:xfrm>
            <a:off x="5410200" y="6096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01</a:t>
            </a:r>
          </a:p>
        </p:txBody>
      </p:sp>
      <p:sp>
        <p:nvSpPr>
          <p:cNvPr id="1204242" name="Text Box 18"/>
          <p:cNvSpPr txBox="1">
            <a:spLocks noChangeArrowheads="1"/>
          </p:cNvSpPr>
          <p:nvPr/>
        </p:nvSpPr>
        <p:spPr bwMode="auto">
          <a:xfrm>
            <a:off x="5715000" y="2743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204243" name="Line 19"/>
          <p:cNvSpPr>
            <a:spLocks noChangeShapeType="1"/>
          </p:cNvSpPr>
          <p:nvPr/>
        </p:nvSpPr>
        <p:spPr bwMode="auto">
          <a:xfrm>
            <a:off x="5943600" y="45720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4" name="Line 20"/>
          <p:cNvSpPr>
            <a:spLocks noChangeShapeType="1"/>
          </p:cNvSpPr>
          <p:nvPr/>
        </p:nvSpPr>
        <p:spPr bwMode="auto">
          <a:xfrm flipV="1">
            <a:off x="6049963" y="3200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6" name="Line 22"/>
          <p:cNvSpPr>
            <a:spLocks noChangeShapeType="1"/>
          </p:cNvSpPr>
          <p:nvPr/>
        </p:nvSpPr>
        <p:spPr bwMode="auto">
          <a:xfrm flipV="1">
            <a:off x="1828800" y="2133600"/>
            <a:ext cx="0" cy="2209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7" name="Line 23"/>
          <p:cNvSpPr>
            <a:spLocks noChangeShapeType="1"/>
          </p:cNvSpPr>
          <p:nvPr/>
        </p:nvSpPr>
        <p:spPr bwMode="auto">
          <a:xfrm>
            <a:off x="1828800" y="213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8" name="Line 24"/>
          <p:cNvSpPr>
            <a:spLocks noChangeShapeType="1"/>
          </p:cNvSpPr>
          <p:nvPr/>
        </p:nvSpPr>
        <p:spPr bwMode="auto">
          <a:xfrm>
            <a:off x="2590800" y="24384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49" name="Line 25"/>
          <p:cNvSpPr>
            <a:spLocks noChangeShapeType="1"/>
          </p:cNvSpPr>
          <p:nvPr/>
        </p:nvSpPr>
        <p:spPr bwMode="auto">
          <a:xfrm flipV="1">
            <a:off x="4724400" y="22098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0" name="Line 26"/>
          <p:cNvSpPr>
            <a:spLocks noChangeShapeType="1"/>
          </p:cNvSpPr>
          <p:nvPr/>
        </p:nvSpPr>
        <p:spPr bwMode="auto">
          <a:xfrm>
            <a:off x="4724400" y="22098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1" name="Line 27"/>
          <p:cNvSpPr>
            <a:spLocks noChangeShapeType="1"/>
          </p:cNvSpPr>
          <p:nvPr/>
        </p:nvSpPr>
        <p:spPr bwMode="auto">
          <a:xfrm>
            <a:off x="2667000" y="47244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2" name="Line 28"/>
          <p:cNvSpPr>
            <a:spLocks noChangeShapeType="1"/>
          </p:cNvSpPr>
          <p:nvPr/>
        </p:nvSpPr>
        <p:spPr bwMode="auto">
          <a:xfrm>
            <a:off x="2667000" y="57912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3" name="Line 29"/>
          <p:cNvSpPr>
            <a:spLocks noChangeShapeType="1"/>
          </p:cNvSpPr>
          <p:nvPr/>
        </p:nvSpPr>
        <p:spPr bwMode="auto">
          <a:xfrm>
            <a:off x="4572000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4" name="Line 30"/>
          <p:cNvSpPr>
            <a:spLocks noChangeShapeType="1"/>
          </p:cNvSpPr>
          <p:nvPr/>
        </p:nvSpPr>
        <p:spPr bwMode="auto">
          <a:xfrm flipV="1">
            <a:off x="4916488" y="29718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5" name="Line 31"/>
          <p:cNvSpPr>
            <a:spLocks noChangeShapeType="1"/>
          </p:cNvSpPr>
          <p:nvPr/>
        </p:nvSpPr>
        <p:spPr bwMode="auto">
          <a:xfrm>
            <a:off x="4953000" y="29718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6" name="Line 32"/>
          <p:cNvSpPr>
            <a:spLocks noChangeShapeType="1"/>
          </p:cNvSpPr>
          <p:nvPr/>
        </p:nvSpPr>
        <p:spPr bwMode="auto">
          <a:xfrm>
            <a:off x="5334000" y="29718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7" name="Line 33"/>
          <p:cNvSpPr>
            <a:spLocks noChangeShapeType="1"/>
          </p:cNvSpPr>
          <p:nvPr/>
        </p:nvSpPr>
        <p:spPr bwMode="auto">
          <a:xfrm>
            <a:off x="4724400" y="23622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8" name="Line 34"/>
          <p:cNvSpPr>
            <a:spLocks noChangeShapeType="1"/>
          </p:cNvSpPr>
          <p:nvPr/>
        </p:nvSpPr>
        <p:spPr bwMode="auto">
          <a:xfrm>
            <a:off x="6019800" y="2667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59" name="Line 35"/>
          <p:cNvSpPr>
            <a:spLocks noChangeShapeType="1"/>
          </p:cNvSpPr>
          <p:nvPr/>
        </p:nvSpPr>
        <p:spPr bwMode="auto">
          <a:xfrm>
            <a:off x="6553200" y="24384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0" name="Line 36"/>
          <p:cNvSpPr>
            <a:spLocks noChangeShapeType="1"/>
          </p:cNvSpPr>
          <p:nvPr/>
        </p:nvSpPr>
        <p:spPr bwMode="auto">
          <a:xfrm flipV="1">
            <a:off x="6629400" y="19050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1" name="Line 37"/>
          <p:cNvSpPr>
            <a:spLocks noChangeShapeType="1"/>
          </p:cNvSpPr>
          <p:nvPr/>
        </p:nvSpPr>
        <p:spPr bwMode="auto">
          <a:xfrm flipH="1">
            <a:off x="1447800" y="1905000"/>
            <a:ext cx="518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2" name="Line 38"/>
          <p:cNvSpPr>
            <a:spLocks noChangeShapeType="1"/>
          </p:cNvSpPr>
          <p:nvPr/>
        </p:nvSpPr>
        <p:spPr bwMode="auto">
          <a:xfrm>
            <a:off x="1447800" y="1905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04264" name="Object 40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8200" y="1066800"/>
          <a:ext cx="74469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Worksheet" r:id="rId4" imgW="7086532" imgH="714223" progId="Excel.Sheet.8">
                  <p:embed/>
                </p:oleObj>
              </mc:Choice>
              <mc:Fallback>
                <p:oleObj name="Worksheet" r:id="rId4" imgW="7086532" imgH="714223" progId="Excel.Sheet.8">
                  <p:embed/>
                  <p:pic>
                    <p:nvPicPr>
                      <p:cNvPr id="1204264" name="Object 4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4469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65" name="Text Box 41"/>
          <p:cNvSpPr txBox="1">
            <a:spLocks noChangeArrowheads="1"/>
          </p:cNvSpPr>
          <p:nvPr/>
        </p:nvSpPr>
        <p:spPr bwMode="auto">
          <a:xfrm>
            <a:off x="6477000" y="4114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66" name="Text Box 42"/>
          <p:cNvSpPr txBox="1">
            <a:spLocks noChangeArrowheads="1"/>
          </p:cNvSpPr>
          <p:nvPr/>
        </p:nvSpPr>
        <p:spPr bwMode="auto">
          <a:xfrm>
            <a:off x="6400800" y="5791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67" name="Text Box 43"/>
          <p:cNvSpPr txBox="1">
            <a:spLocks noChangeArrowheads="1"/>
          </p:cNvSpPr>
          <p:nvPr/>
        </p:nvSpPr>
        <p:spPr bwMode="auto">
          <a:xfrm>
            <a:off x="41910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04268" name="Line 44"/>
          <p:cNvSpPr>
            <a:spLocks noChangeShapeType="1"/>
          </p:cNvSpPr>
          <p:nvPr/>
        </p:nvSpPr>
        <p:spPr bwMode="auto">
          <a:xfrm>
            <a:off x="1752600" y="43434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4269" name="Text Box 45"/>
          <p:cNvSpPr txBox="1">
            <a:spLocks noChangeArrowheads="1"/>
          </p:cNvSpPr>
          <p:nvPr/>
        </p:nvSpPr>
        <p:spPr bwMode="auto">
          <a:xfrm>
            <a:off x="69342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X</a:t>
            </a:r>
          </a:p>
        </p:txBody>
      </p:sp>
      <p:sp>
        <p:nvSpPr>
          <p:cNvPr id="1204270" name="Text Box 46"/>
          <p:cNvSpPr txBox="1">
            <a:spLocks noChangeArrowheads="1"/>
          </p:cNvSpPr>
          <p:nvPr/>
        </p:nvSpPr>
        <p:spPr bwMode="auto">
          <a:xfrm>
            <a:off x="5562600" y="50292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0110</a:t>
            </a:r>
          </a:p>
        </p:txBody>
      </p:sp>
    </p:spTree>
    <p:extLst>
      <p:ext uri="{BB962C8B-B14F-4D97-AF65-F5344CB8AC3E}">
        <p14:creationId xmlns:p14="http://schemas.microsoft.com/office/powerpoint/2010/main" val="340639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32" grpId="0" animBg="1"/>
      <p:bldP spid="1204233" grpId="0" animBg="1"/>
      <p:bldP spid="1204236" grpId="0"/>
      <p:bldP spid="1204237" grpId="0" animBg="1"/>
      <p:bldP spid="1204238" grpId="0" animBg="1"/>
      <p:bldP spid="1204239" grpId="0" animBg="1"/>
      <p:bldP spid="1204240" grpId="0"/>
      <p:bldP spid="1204241" grpId="0"/>
      <p:bldP spid="1204242" grpId="0"/>
      <p:bldP spid="1204243" grpId="0" animBg="1"/>
      <p:bldP spid="1204244" grpId="0" animBg="1"/>
      <p:bldP spid="1204246" grpId="0" animBg="1"/>
      <p:bldP spid="1204247" grpId="0" animBg="1"/>
      <p:bldP spid="1204248" grpId="0" animBg="1"/>
      <p:bldP spid="1204249" grpId="0" animBg="1"/>
      <p:bldP spid="1204250" grpId="0" animBg="1"/>
      <p:bldP spid="1204251" grpId="0" animBg="1"/>
      <p:bldP spid="1204252" grpId="0" animBg="1"/>
      <p:bldP spid="1204253" grpId="0" animBg="1"/>
      <p:bldP spid="1204254" grpId="0" animBg="1"/>
      <p:bldP spid="1204255" grpId="0" animBg="1"/>
      <p:bldP spid="1204256" grpId="0" animBg="1"/>
      <p:bldP spid="1204257" grpId="0" animBg="1"/>
      <p:bldP spid="1204258" grpId="0" animBg="1"/>
      <p:bldP spid="1204259" grpId="0" animBg="1"/>
      <p:bldP spid="1204260" grpId="0" animBg="1"/>
      <p:bldP spid="1204261" grpId="0" animBg="1"/>
      <p:bldP spid="1204262" grpId="0" animBg="1"/>
      <p:bldP spid="1204265" grpId="0"/>
      <p:bldP spid="1204266" grpId="0"/>
      <p:bldP spid="1204267" grpId="0"/>
      <p:bldP spid="1204268" grpId="0" animBg="1"/>
      <p:bldP spid="1204269" grpId="0"/>
      <p:bldP spid="12042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13~Figure_5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325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/>
              <a:t>How do the Processor Implement an </a:t>
            </a:r>
            <a:r>
              <a:rPr lang="en-US" sz="2000" b="1" dirty="0" err="1" smtClean="0"/>
              <a:t>addu</a:t>
            </a:r>
            <a:r>
              <a:rPr lang="en-US" sz="2000" b="1" dirty="0" smtClean="0"/>
              <a:t> Function (</a:t>
            </a:r>
            <a:r>
              <a:rPr lang="en-US" sz="2000" b="1" dirty="0" err="1" smtClean="0"/>
              <a:t>addu</a:t>
            </a:r>
            <a:r>
              <a:rPr lang="en-US" sz="2000" b="1" dirty="0" smtClean="0"/>
              <a:t> $t1, $t2, $t3)?</a:t>
            </a:r>
          </a:p>
        </p:txBody>
      </p:sp>
      <p:sp>
        <p:nvSpPr>
          <p:cNvPr id="1216517" name="Line 5"/>
          <p:cNvSpPr>
            <a:spLocks noChangeShapeType="1"/>
          </p:cNvSpPr>
          <p:nvPr/>
        </p:nvSpPr>
        <p:spPr bwMode="auto">
          <a:xfrm>
            <a:off x="1828800" y="4419600"/>
            <a:ext cx="152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18" name="Line 6"/>
          <p:cNvSpPr>
            <a:spLocks noChangeShapeType="1"/>
          </p:cNvSpPr>
          <p:nvPr/>
        </p:nvSpPr>
        <p:spPr bwMode="auto">
          <a:xfrm>
            <a:off x="2743200" y="4419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19" name="Line 7"/>
          <p:cNvSpPr>
            <a:spLocks noChangeShapeType="1"/>
          </p:cNvSpPr>
          <p:nvPr/>
        </p:nvSpPr>
        <p:spPr bwMode="auto">
          <a:xfrm>
            <a:off x="2743200" y="4724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20" name="Line 8"/>
          <p:cNvSpPr>
            <a:spLocks noChangeShapeType="1"/>
          </p:cNvSpPr>
          <p:nvPr/>
        </p:nvSpPr>
        <p:spPr bwMode="auto">
          <a:xfrm>
            <a:off x="4800600" y="4495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21" name="Line 9"/>
          <p:cNvSpPr>
            <a:spLocks noChangeShapeType="1"/>
          </p:cNvSpPr>
          <p:nvPr/>
        </p:nvSpPr>
        <p:spPr bwMode="auto">
          <a:xfrm>
            <a:off x="4800600" y="4953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22" name="Line 10"/>
          <p:cNvSpPr>
            <a:spLocks noChangeShapeType="1"/>
          </p:cNvSpPr>
          <p:nvPr/>
        </p:nvSpPr>
        <p:spPr bwMode="auto">
          <a:xfrm>
            <a:off x="5257800" y="51054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23" name="Text Box 11"/>
          <p:cNvSpPr txBox="1">
            <a:spLocks noChangeArrowheads="1"/>
          </p:cNvSpPr>
          <p:nvPr/>
        </p:nvSpPr>
        <p:spPr bwMode="auto">
          <a:xfrm>
            <a:off x="51816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16524" name="Line 12"/>
          <p:cNvSpPr>
            <a:spLocks noChangeShapeType="1"/>
          </p:cNvSpPr>
          <p:nvPr/>
        </p:nvSpPr>
        <p:spPr bwMode="auto">
          <a:xfrm>
            <a:off x="6096000" y="4953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25" name="Line 13"/>
          <p:cNvSpPr>
            <a:spLocks noChangeShapeType="1"/>
          </p:cNvSpPr>
          <p:nvPr/>
        </p:nvSpPr>
        <p:spPr bwMode="auto">
          <a:xfrm>
            <a:off x="6096000" y="5867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26" name="Line 14"/>
          <p:cNvSpPr>
            <a:spLocks noChangeShapeType="1"/>
          </p:cNvSpPr>
          <p:nvPr/>
        </p:nvSpPr>
        <p:spPr bwMode="auto">
          <a:xfrm flipV="1">
            <a:off x="70866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28" name="Text Box 16"/>
          <p:cNvSpPr txBox="1">
            <a:spLocks noChangeArrowheads="1"/>
          </p:cNvSpPr>
          <p:nvPr/>
        </p:nvSpPr>
        <p:spPr bwMode="auto">
          <a:xfrm>
            <a:off x="6934200" y="4495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16530" name="Line 18"/>
          <p:cNvSpPr>
            <a:spLocks noChangeShapeType="1"/>
          </p:cNvSpPr>
          <p:nvPr/>
        </p:nvSpPr>
        <p:spPr bwMode="auto">
          <a:xfrm flipV="1">
            <a:off x="5715000" y="5181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31" name="Text Box 19"/>
          <p:cNvSpPr txBox="1">
            <a:spLocks noChangeArrowheads="1"/>
          </p:cNvSpPr>
          <p:nvPr/>
        </p:nvSpPr>
        <p:spPr bwMode="auto">
          <a:xfrm>
            <a:off x="5562600" y="59436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0010</a:t>
            </a:r>
          </a:p>
        </p:txBody>
      </p:sp>
      <p:sp>
        <p:nvSpPr>
          <p:cNvPr id="1216532" name="Line 20"/>
          <p:cNvSpPr>
            <a:spLocks noChangeShapeType="1"/>
          </p:cNvSpPr>
          <p:nvPr/>
        </p:nvSpPr>
        <p:spPr bwMode="auto">
          <a:xfrm>
            <a:off x="7467600" y="51054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33" name="Line 21"/>
          <p:cNvSpPr>
            <a:spLocks noChangeShapeType="1"/>
          </p:cNvSpPr>
          <p:nvPr/>
        </p:nvSpPr>
        <p:spPr bwMode="auto">
          <a:xfrm flipH="1">
            <a:off x="3810000" y="6553200"/>
            <a:ext cx="3657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34" name="Line 22"/>
          <p:cNvSpPr>
            <a:spLocks noChangeShapeType="1"/>
          </p:cNvSpPr>
          <p:nvPr/>
        </p:nvSpPr>
        <p:spPr bwMode="auto">
          <a:xfrm flipV="1">
            <a:off x="3810000" y="5334000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35" name="Line 23"/>
          <p:cNvSpPr>
            <a:spLocks noChangeShapeType="1"/>
          </p:cNvSpPr>
          <p:nvPr/>
        </p:nvSpPr>
        <p:spPr bwMode="auto">
          <a:xfrm>
            <a:off x="2743200" y="51816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24"/>
          <p:cNvSpPr>
            <a:spLocks noChangeShapeType="1"/>
          </p:cNvSpPr>
          <p:nvPr/>
        </p:nvSpPr>
        <p:spPr bwMode="auto">
          <a:xfrm>
            <a:off x="3810000" y="50292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37" name="Text Box 25"/>
          <p:cNvSpPr txBox="1">
            <a:spLocks noChangeArrowheads="1"/>
          </p:cNvSpPr>
          <p:nvPr/>
        </p:nvSpPr>
        <p:spPr bwMode="auto">
          <a:xfrm>
            <a:off x="3276600" y="5181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216538" name="Line 26"/>
          <p:cNvSpPr>
            <a:spLocks noChangeShapeType="1"/>
          </p:cNvSpPr>
          <p:nvPr/>
        </p:nvSpPr>
        <p:spPr bwMode="auto">
          <a:xfrm flipV="1">
            <a:off x="1905000" y="22860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39" name="Line 27"/>
          <p:cNvSpPr>
            <a:spLocks noChangeShapeType="1"/>
          </p:cNvSpPr>
          <p:nvPr/>
        </p:nvSpPr>
        <p:spPr bwMode="auto">
          <a:xfrm>
            <a:off x="1905000" y="2209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40" name="Line 28"/>
          <p:cNvSpPr>
            <a:spLocks noChangeShapeType="1"/>
          </p:cNvSpPr>
          <p:nvPr/>
        </p:nvSpPr>
        <p:spPr bwMode="auto">
          <a:xfrm>
            <a:off x="2667000" y="25146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41" name="Line 29"/>
          <p:cNvSpPr>
            <a:spLocks noChangeShapeType="1"/>
          </p:cNvSpPr>
          <p:nvPr/>
        </p:nvSpPr>
        <p:spPr bwMode="auto">
          <a:xfrm flipV="1">
            <a:off x="4800600" y="22860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42" name="Line 30"/>
          <p:cNvSpPr>
            <a:spLocks noChangeShapeType="1"/>
          </p:cNvSpPr>
          <p:nvPr/>
        </p:nvSpPr>
        <p:spPr bwMode="auto">
          <a:xfrm>
            <a:off x="4800600" y="22860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43" name="Line 31"/>
          <p:cNvSpPr>
            <a:spLocks noChangeShapeType="1"/>
          </p:cNvSpPr>
          <p:nvPr/>
        </p:nvSpPr>
        <p:spPr bwMode="auto">
          <a:xfrm>
            <a:off x="6629400" y="2514600"/>
            <a:ext cx="76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44" name="Line 32"/>
          <p:cNvSpPr>
            <a:spLocks noChangeShapeType="1"/>
          </p:cNvSpPr>
          <p:nvPr/>
        </p:nvSpPr>
        <p:spPr bwMode="auto">
          <a:xfrm flipV="1">
            <a:off x="6705600" y="19050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45" name="Text Box 33"/>
          <p:cNvSpPr txBox="1">
            <a:spLocks noChangeArrowheads="1"/>
          </p:cNvSpPr>
          <p:nvPr/>
        </p:nvSpPr>
        <p:spPr bwMode="auto">
          <a:xfrm>
            <a:off x="6324600" y="1828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16546" name="Line 34"/>
          <p:cNvSpPr>
            <a:spLocks noChangeShapeType="1"/>
          </p:cNvSpPr>
          <p:nvPr/>
        </p:nvSpPr>
        <p:spPr bwMode="auto">
          <a:xfrm flipH="1">
            <a:off x="1524000" y="1905000"/>
            <a:ext cx="518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6547" name="Line 35"/>
          <p:cNvSpPr>
            <a:spLocks noChangeShapeType="1"/>
          </p:cNvSpPr>
          <p:nvPr/>
        </p:nvSpPr>
        <p:spPr bwMode="auto">
          <a:xfrm>
            <a:off x="1524000" y="1905000"/>
            <a:ext cx="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16548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1066800"/>
          <a:ext cx="74739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Worksheet" r:id="rId5" imgW="7086532" imgH="704854" progId="Excel.Sheet.8">
                  <p:embed/>
                </p:oleObj>
              </mc:Choice>
              <mc:Fallback>
                <p:oleObj name="Worksheet" r:id="rId5" imgW="7086532" imgH="704854" progId="Excel.Sheet.8">
                  <p:embed/>
                  <p:pic>
                    <p:nvPicPr>
                      <p:cNvPr id="1216548" name="Object 3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4739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49" name="Text Box 37"/>
          <p:cNvSpPr txBox="1">
            <a:spLocks noChangeArrowheads="1"/>
          </p:cNvSpPr>
          <p:nvPr/>
        </p:nvSpPr>
        <p:spPr bwMode="auto">
          <a:xfrm>
            <a:off x="42672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216550" name="Text Box 38"/>
          <p:cNvSpPr txBox="1">
            <a:spLocks noChangeArrowheads="1"/>
          </p:cNvSpPr>
          <p:nvPr/>
        </p:nvSpPr>
        <p:spPr bwMode="auto">
          <a:xfrm>
            <a:off x="66294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16551" name="Text Box 39"/>
          <p:cNvSpPr txBox="1">
            <a:spLocks noChangeArrowheads="1"/>
          </p:cNvSpPr>
          <p:nvPr/>
        </p:nvSpPr>
        <p:spPr bwMode="auto">
          <a:xfrm>
            <a:off x="6553200" y="6019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672844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7" grpId="0" animBg="1"/>
      <p:bldP spid="1216518" grpId="0" animBg="1"/>
      <p:bldP spid="1216519" grpId="0" animBg="1"/>
      <p:bldP spid="1216520" grpId="0" animBg="1"/>
      <p:bldP spid="1216521" grpId="0" animBg="1"/>
      <p:bldP spid="1216522" grpId="0" animBg="1"/>
      <p:bldP spid="1216523" grpId="0"/>
      <p:bldP spid="1216524" grpId="0" animBg="1"/>
      <p:bldP spid="1216525" grpId="0" animBg="1"/>
      <p:bldP spid="1216526" grpId="0" animBg="1"/>
      <p:bldP spid="1216528" grpId="0"/>
      <p:bldP spid="1216530" grpId="0" animBg="1"/>
      <p:bldP spid="1216531" grpId="0"/>
      <p:bldP spid="1216532" grpId="0" animBg="1"/>
      <p:bldP spid="1216533" grpId="0" animBg="1"/>
      <p:bldP spid="1216534" grpId="0" animBg="1"/>
      <p:bldP spid="1216535" grpId="0" animBg="1"/>
      <p:bldP spid="1216537" grpId="0"/>
      <p:bldP spid="1216538" grpId="0" animBg="1"/>
      <p:bldP spid="1216539" grpId="0" animBg="1"/>
      <p:bldP spid="1216540" grpId="0" animBg="1"/>
      <p:bldP spid="1216541" grpId="0" animBg="1"/>
      <p:bldP spid="1216542" grpId="0" animBg="1"/>
      <p:bldP spid="1216543" grpId="0" animBg="1"/>
      <p:bldP spid="1216544" grpId="0" animBg="1"/>
      <p:bldP spid="1216545" grpId="0"/>
      <p:bldP spid="1216546" grpId="0" animBg="1"/>
      <p:bldP spid="1216547" grpId="0" animBg="1"/>
      <p:bldP spid="1216549" grpId="0"/>
      <p:bldP spid="1216550" grpId="0"/>
      <p:bldP spid="12165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13~Figure_5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325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100" b="1" dirty="0" smtClean="0"/>
              <a:t>How do the Processor Implement an </a:t>
            </a:r>
            <a:r>
              <a:rPr lang="en-US" sz="2100" b="1" dirty="0" err="1" smtClean="0"/>
              <a:t>sw</a:t>
            </a:r>
            <a:r>
              <a:rPr lang="en-US" sz="2100" b="1" dirty="0" smtClean="0"/>
              <a:t> Function (</a:t>
            </a:r>
            <a:r>
              <a:rPr lang="en-US" sz="2100" b="1" dirty="0" err="1" smtClean="0"/>
              <a:t>sw</a:t>
            </a:r>
            <a:r>
              <a:rPr lang="en-US" sz="2100" b="1" dirty="0" smtClean="0"/>
              <a:t> $t1 100($t2))?</a:t>
            </a:r>
          </a:p>
        </p:txBody>
      </p:sp>
      <p:sp>
        <p:nvSpPr>
          <p:cNvPr id="1221636" name="Line 4"/>
          <p:cNvSpPr>
            <a:spLocks noChangeShapeType="1"/>
          </p:cNvSpPr>
          <p:nvPr/>
        </p:nvSpPr>
        <p:spPr bwMode="auto">
          <a:xfrm>
            <a:off x="1828800" y="4419600"/>
            <a:ext cx="152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37" name="Line 5"/>
          <p:cNvSpPr>
            <a:spLocks noChangeShapeType="1"/>
          </p:cNvSpPr>
          <p:nvPr/>
        </p:nvSpPr>
        <p:spPr bwMode="auto">
          <a:xfrm>
            <a:off x="2743200" y="4419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39" name="Line 7"/>
          <p:cNvSpPr>
            <a:spLocks noChangeShapeType="1"/>
          </p:cNvSpPr>
          <p:nvPr/>
        </p:nvSpPr>
        <p:spPr bwMode="auto">
          <a:xfrm>
            <a:off x="2743200" y="48006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0" name="Line 8"/>
          <p:cNvSpPr>
            <a:spLocks noChangeShapeType="1"/>
          </p:cNvSpPr>
          <p:nvPr/>
        </p:nvSpPr>
        <p:spPr bwMode="auto">
          <a:xfrm>
            <a:off x="2743200" y="58674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1" name="Line 9"/>
          <p:cNvSpPr>
            <a:spLocks noChangeShapeType="1"/>
          </p:cNvSpPr>
          <p:nvPr/>
        </p:nvSpPr>
        <p:spPr bwMode="auto">
          <a:xfrm>
            <a:off x="4648200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2" name="Line 10"/>
          <p:cNvSpPr>
            <a:spLocks noChangeShapeType="1"/>
          </p:cNvSpPr>
          <p:nvPr/>
        </p:nvSpPr>
        <p:spPr bwMode="auto">
          <a:xfrm flipV="1">
            <a:off x="4953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3" name="Line 11"/>
          <p:cNvSpPr>
            <a:spLocks noChangeShapeType="1"/>
          </p:cNvSpPr>
          <p:nvPr/>
        </p:nvSpPr>
        <p:spPr bwMode="auto">
          <a:xfrm>
            <a:off x="4953000" y="53340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4" name="Line 12"/>
          <p:cNvSpPr>
            <a:spLocks noChangeShapeType="1"/>
          </p:cNvSpPr>
          <p:nvPr/>
        </p:nvSpPr>
        <p:spPr bwMode="auto">
          <a:xfrm>
            <a:off x="4800600" y="4495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5" name="Line 13"/>
          <p:cNvSpPr>
            <a:spLocks noChangeShapeType="1"/>
          </p:cNvSpPr>
          <p:nvPr/>
        </p:nvSpPr>
        <p:spPr bwMode="auto">
          <a:xfrm>
            <a:off x="5257800" y="51054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6" name="Text Box 14"/>
          <p:cNvSpPr txBox="1">
            <a:spLocks noChangeArrowheads="1"/>
          </p:cNvSpPr>
          <p:nvPr/>
        </p:nvSpPr>
        <p:spPr bwMode="auto">
          <a:xfrm>
            <a:off x="51054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221647" name="Line 15"/>
          <p:cNvSpPr>
            <a:spLocks noChangeShapeType="1"/>
          </p:cNvSpPr>
          <p:nvPr/>
        </p:nvSpPr>
        <p:spPr bwMode="auto">
          <a:xfrm>
            <a:off x="2743200" y="4724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8" name="Line 16"/>
          <p:cNvSpPr>
            <a:spLocks noChangeShapeType="1"/>
          </p:cNvSpPr>
          <p:nvPr/>
        </p:nvSpPr>
        <p:spPr bwMode="auto">
          <a:xfrm>
            <a:off x="4876800" y="49530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9" name="Line 17"/>
          <p:cNvSpPr>
            <a:spLocks noChangeShapeType="1"/>
          </p:cNvSpPr>
          <p:nvPr/>
        </p:nvSpPr>
        <p:spPr bwMode="auto">
          <a:xfrm>
            <a:off x="4876800" y="54864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0" name="Line 18"/>
          <p:cNvSpPr>
            <a:spLocks noChangeShapeType="1"/>
          </p:cNvSpPr>
          <p:nvPr/>
        </p:nvSpPr>
        <p:spPr bwMode="auto">
          <a:xfrm>
            <a:off x="6019800" y="49530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1" name="Text Box 19"/>
          <p:cNvSpPr txBox="1">
            <a:spLocks noChangeArrowheads="1"/>
          </p:cNvSpPr>
          <p:nvPr/>
        </p:nvSpPr>
        <p:spPr bwMode="auto">
          <a:xfrm>
            <a:off x="6613525" y="4202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221652" name="Text Box 20"/>
          <p:cNvSpPr txBox="1">
            <a:spLocks noChangeArrowheads="1"/>
          </p:cNvSpPr>
          <p:nvPr/>
        </p:nvSpPr>
        <p:spPr bwMode="auto">
          <a:xfrm>
            <a:off x="6400800" y="6019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21653" name="Text Box 21"/>
          <p:cNvSpPr txBox="1">
            <a:spLocks noChangeArrowheads="1"/>
          </p:cNvSpPr>
          <p:nvPr/>
        </p:nvSpPr>
        <p:spPr bwMode="auto">
          <a:xfrm>
            <a:off x="5546725" y="587851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FF"/>
                </a:solidFill>
                <a:latin typeface="Arial" charset="0"/>
              </a:rPr>
              <a:t>0010</a:t>
            </a:r>
          </a:p>
        </p:txBody>
      </p:sp>
      <p:sp>
        <p:nvSpPr>
          <p:cNvPr id="1221654" name="Line 22"/>
          <p:cNvSpPr>
            <a:spLocks noChangeShapeType="1"/>
          </p:cNvSpPr>
          <p:nvPr/>
        </p:nvSpPr>
        <p:spPr bwMode="auto">
          <a:xfrm flipV="1">
            <a:off x="1905000" y="22860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5" name="Line 23"/>
          <p:cNvSpPr>
            <a:spLocks noChangeShapeType="1"/>
          </p:cNvSpPr>
          <p:nvPr/>
        </p:nvSpPr>
        <p:spPr bwMode="auto">
          <a:xfrm>
            <a:off x="1905000" y="2286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6" name="Line 24"/>
          <p:cNvSpPr>
            <a:spLocks noChangeShapeType="1"/>
          </p:cNvSpPr>
          <p:nvPr/>
        </p:nvSpPr>
        <p:spPr bwMode="auto">
          <a:xfrm>
            <a:off x="2667000" y="25146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7" name="Line 25"/>
          <p:cNvSpPr>
            <a:spLocks noChangeShapeType="1"/>
          </p:cNvSpPr>
          <p:nvPr/>
        </p:nvSpPr>
        <p:spPr bwMode="auto">
          <a:xfrm flipV="1">
            <a:off x="4800600" y="22860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8" name="Line 26"/>
          <p:cNvSpPr>
            <a:spLocks noChangeShapeType="1"/>
          </p:cNvSpPr>
          <p:nvPr/>
        </p:nvSpPr>
        <p:spPr bwMode="auto">
          <a:xfrm>
            <a:off x="4800600" y="22860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9" name="Text Box 27"/>
          <p:cNvSpPr txBox="1">
            <a:spLocks noChangeArrowheads="1"/>
          </p:cNvSpPr>
          <p:nvPr/>
        </p:nvSpPr>
        <p:spPr bwMode="auto">
          <a:xfrm>
            <a:off x="6172200" y="1905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21660" name="Line 28"/>
          <p:cNvSpPr>
            <a:spLocks noChangeShapeType="1"/>
          </p:cNvSpPr>
          <p:nvPr/>
        </p:nvSpPr>
        <p:spPr bwMode="auto">
          <a:xfrm>
            <a:off x="6629400" y="25146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61" name="Line 29"/>
          <p:cNvSpPr>
            <a:spLocks noChangeShapeType="1"/>
          </p:cNvSpPr>
          <p:nvPr/>
        </p:nvSpPr>
        <p:spPr bwMode="auto">
          <a:xfrm flipV="1">
            <a:off x="6705600" y="19050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62" name="Line 30"/>
          <p:cNvSpPr>
            <a:spLocks noChangeShapeType="1"/>
          </p:cNvSpPr>
          <p:nvPr/>
        </p:nvSpPr>
        <p:spPr bwMode="auto">
          <a:xfrm flipH="1">
            <a:off x="1524000" y="1905000"/>
            <a:ext cx="518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63" name="Line 31"/>
          <p:cNvSpPr>
            <a:spLocks noChangeShapeType="1"/>
          </p:cNvSpPr>
          <p:nvPr/>
        </p:nvSpPr>
        <p:spPr bwMode="auto">
          <a:xfrm>
            <a:off x="1524000" y="1905000"/>
            <a:ext cx="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64" name="Text Box 32"/>
          <p:cNvSpPr txBox="1">
            <a:spLocks noChangeArrowheads="1"/>
          </p:cNvSpPr>
          <p:nvPr/>
        </p:nvSpPr>
        <p:spPr bwMode="auto">
          <a:xfrm>
            <a:off x="4267200" y="3962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221665" name="Text Box 33"/>
          <p:cNvSpPr txBox="1">
            <a:spLocks noChangeArrowheads="1"/>
          </p:cNvSpPr>
          <p:nvPr/>
        </p:nvSpPr>
        <p:spPr bwMode="auto">
          <a:xfrm>
            <a:off x="7239000" y="4419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X</a:t>
            </a:r>
          </a:p>
        </p:txBody>
      </p:sp>
      <p:sp>
        <p:nvSpPr>
          <p:cNvPr id="1221666" name="Text Box 34"/>
          <p:cNvSpPr txBox="1">
            <a:spLocks noChangeArrowheads="1"/>
          </p:cNvSpPr>
          <p:nvPr/>
        </p:nvSpPr>
        <p:spPr bwMode="auto">
          <a:xfrm>
            <a:off x="3429000" y="54102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  <a:latin typeface="Arial" charset="0"/>
              </a:rPr>
              <a:t>X</a:t>
            </a:r>
          </a:p>
        </p:txBody>
      </p:sp>
      <p:graphicFrame>
        <p:nvGraphicFramePr>
          <p:cNvPr id="1221667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9938" y="1074738"/>
          <a:ext cx="74739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Worksheet" r:id="rId5" imgW="7086532" imgH="714223" progId="Excel.Sheet.8">
                  <p:embed/>
                </p:oleObj>
              </mc:Choice>
              <mc:Fallback>
                <p:oleObj name="Worksheet" r:id="rId5" imgW="7086532" imgH="714223" progId="Excel.Sheet.8">
                  <p:embed/>
                  <p:pic>
                    <p:nvPicPr>
                      <p:cNvPr id="1221667" name="Object 3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074738"/>
                        <a:ext cx="74739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228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6" grpId="0" animBg="1"/>
      <p:bldP spid="1221637" grpId="0" animBg="1"/>
      <p:bldP spid="1221639" grpId="0" animBg="1"/>
      <p:bldP spid="1221640" grpId="0" animBg="1"/>
      <p:bldP spid="1221641" grpId="0" animBg="1"/>
      <p:bldP spid="1221642" grpId="0" animBg="1"/>
      <p:bldP spid="1221643" grpId="0" animBg="1"/>
      <p:bldP spid="1221644" grpId="0" animBg="1"/>
      <p:bldP spid="1221645" grpId="0" animBg="1"/>
      <p:bldP spid="1221646" grpId="0"/>
      <p:bldP spid="1221647" grpId="0" animBg="1"/>
      <p:bldP spid="1221648" grpId="0" animBg="1"/>
      <p:bldP spid="1221649" grpId="0" animBg="1"/>
      <p:bldP spid="1221650" grpId="0" animBg="1"/>
      <p:bldP spid="1221651" grpId="0"/>
      <p:bldP spid="1221652" grpId="0"/>
      <p:bldP spid="1221653" grpId="0"/>
      <p:bldP spid="1221654" grpId="0" animBg="1"/>
      <p:bldP spid="1221655" grpId="0" animBg="1"/>
      <p:bldP spid="1221656" grpId="0" animBg="1"/>
      <p:bldP spid="1221657" grpId="0" animBg="1"/>
      <p:bldP spid="1221658" grpId="0" animBg="1"/>
      <p:bldP spid="1221659" grpId="0"/>
      <p:bldP spid="1221660" grpId="0" animBg="1"/>
      <p:bldP spid="1221661" grpId="0" animBg="1"/>
      <p:bldP spid="1221662" grpId="0" animBg="1"/>
      <p:bldP spid="1221663" grpId="0" animBg="1"/>
      <p:bldP spid="1221664" grpId="0"/>
      <p:bldP spid="1221665" grpId="0"/>
      <p:bldP spid="12216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762000" y="990600"/>
          <a:ext cx="74676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Worksheet" r:id="rId4" imgW="7467480" imgH="1471320" progId="Excel.Sheet.8">
                  <p:embed/>
                </p:oleObj>
              </mc:Choice>
              <mc:Fallback>
                <p:oleObj name="Worksheet" r:id="rId4" imgW="7467480" imgH="1471320" progId="Excel.Sheet.8">
                  <p:embed/>
                  <p:pic>
                    <p:nvPicPr>
                      <p:cNvPr id="4098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74676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 descr="13~Figure_5"/>
          <p:cNvPicPr>
            <a:picLocks noChangeAspect="1" noChangeArrowheads="1"/>
          </p:cNvPicPr>
          <p:nvPr/>
        </p:nvPicPr>
        <p:blipFill>
          <a:blip r:embed="rId6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5715000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8001000" cy="130333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Single Processor Control Signal Summary</a:t>
            </a:r>
          </a:p>
        </p:txBody>
      </p:sp>
    </p:spTree>
    <p:extLst>
      <p:ext uri="{BB962C8B-B14F-4D97-AF65-F5344CB8AC3E}">
        <p14:creationId xmlns:p14="http://schemas.microsoft.com/office/powerpoint/2010/main" val="1776074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2810" y="1363133"/>
            <a:ext cx="814661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began </a:t>
            </a:r>
            <a:r>
              <a:rPr lang="en-US" sz="2800" dirty="0"/>
              <a:t>to cover how a </a:t>
            </a:r>
            <a:r>
              <a:rPr lang="en-US" sz="2800" dirty="0" err="1"/>
              <a:t>datapath</a:t>
            </a:r>
            <a:r>
              <a:rPr lang="en-US" sz="2800" dirty="0"/>
              <a:t> is built to implement MIPS instructions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We will discuss how </a:t>
            </a:r>
            <a:r>
              <a:rPr lang="en-US" sz="2400" dirty="0" smtClean="0"/>
              <a:t>to built a Control Signal Generation for data path </a:t>
            </a:r>
            <a:endParaRPr lang="en-US" sz="2400" dirty="0"/>
          </a:p>
          <a:p>
            <a:r>
              <a:rPr lang="en-US" sz="2800" dirty="0" smtClean="0">
                <a:solidFill>
                  <a:schemeClr val="tx1"/>
                </a:solidFill>
              </a:rPr>
              <a:t>Please read the syllabus and sign on the acknowledgement sheet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HW </a:t>
            </a:r>
            <a:r>
              <a:rPr lang="en-US" sz="2800" dirty="0" smtClean="0">
                <a:solidFill>
                  <a:schemeClr val="tx1"/>
                </a:solidFill>
              </a:rPr>
              <a:t>2 will post on Blackboard soon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We will have quiz 2 on Monday, January 4, which will cover Lectures 3-5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will discuss feedback on proposal </a:t>
            </a:r>
            <a:r>
              <a:rPr lang="en-US" sz="2800" b="1" dirty="0" smtClean="0">
                <a:solidFill>
                  <a:srgbClr val="C00000"/>
                </a:solidFill>
              </a:rPr>
              <a:t>proposal</a:t>
            </a:r>
            <a:r>
              <a:rPr lang="en-US" sz="2800" b="1" dirty="0" smtClean="0">
                <a:solidFill>
                  <a:srgbClr val="C00000"/>
                </a:solidFill>
              </a:rPr>
              <a:t> next class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763000" cy="474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Review: J-Format Instructions (1/2)</a:t>
            </a:r>
          </a:p>
        </p:txBody>
      </p:sp>
      <p:sp>
        <p:nvSpPr>
          <p:cNvPr id="337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848600" cy="781050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Define “fields” of the following number of bits each: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457200" y="1981200"/>
            <a:ext cx="8153400" cy="519113"/>
            <a:chOff x="336" y="1488"/>
            <a:chExt cx="5136" cy="327"/>
          </a:xfrm>
        </p:grpSpPr>
        <p:sp>
          <p:nvSpPr>
            <p:cNvPr id="33804" name="Text Box 5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6 bits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5" name="Text Box 6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26 bits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8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7" name="Group 9"/>
          <p:cNvGrpSpPr>
            <a:grpSpLocks/>
          </p:cNvGrpSpPr>
          <p:nvPr/>
        </p:nvGrpSpPr>
        <p:grpSpPr bwMode="auto">
          <a:xfrm>
            <a:off x="533400" y="3352800"/>
            <a:ext cx="8153400" cy="519113"/>
            <a:chOff x="336" y="1488"/>
            <a:chExt cx="5136" cy="327"/>
          </a:xfrm>
        </p:grpSpPr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1" name="Text Box 11"/>
            <p:cNvSpPr txBox="1">
              <a:spLocks noChangeArrowheads="1"/>
            </p:cNvSpPr>
            <p:nvPr/>
          </p:nvSpPr>
          <p:spPr bwMode="auto">
            <a:xfrm>
              <a:off x="2360" y="1488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</a:rPr>
                <a:t>target address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3802" name="Line 12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3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Rectangle 14"/>
          <p:cNvSpPr>
            <a:spLocks noChangeArrowheads="1"/>
          </p:cNvSpPr>
          <p:nvPr/>
        </p:nvSpPr>
        <p:spPr bwMode="auto">
          <a:xfrm>
            <a:off x="685800" y="2743200"/>
            <a:ext cx="7848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As usual, each field has a name:</a:t>
            </a:r>
          </a:p>
        </p:txBody>
      </p:sp>
      <p:sp>
        <p:nvSpPr>
          <p:cNvPr id="33799" name="Rectangle 15"/>
          <p:cNvSpPr>
            <a:spLocks noChangeArrowheads="1"/>
          </p:cNvSpPr>
          <p:nvPr/>
        </p:nvSpPr>
        <p:spPr bwMode="auto">
          <a:xfrm>
            <a:off x="685800" y="4111625"/>
            <a:ext cx="7848600" cy="195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</a:t>
            </a:r>
          </a:p>
          <a:p>
            <a:pPr marL="685800" lvl="1" indent="-19050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identical to R-format and I-format for consistency.</a:t>
            </a:r>
          </a:p>
          <a:p>
            <a:pPr marL="685800" lvl="1" indent="-19050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all other fields to make room for large target address.</a:t>
            </a:r>
          </a:p>
        </p:txBody>
      </p:sp>
    </p:spTree>
    <p:extLst>
      <p:ext uri="{BB962C8B-B14F-4D97-AF65-F5344CB8AC3E}">
        <p14:creationId xmlns:p14="http://schemas.microsoft.com/office/powerpoint/2010/main" val="20585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11~Figure_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667000"/>
            <a:ext cx="5795962" cy="3876675"/>
          </a:xfrm>
          <a:prstGeom prst="rect">
            <a:avLst/>
          </a:prstGeom>
          <a:noFill/>
        </p:spPr>
      </p:pic>
      <p:sp>
        <p:nvSpPr>
          <p:cNvPr id="204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143000"/>
          </a:xfrm>
          <a:noFill/>
        </p:spPr>
        <p:txBody>
          <a:bodyPr/>
          <a:lstStyle/>
          <a:p>
            <a:r>
              <a:rPr lang="en-US" b="1" dirty="0" smtClean="0"/>
              <a:t>Building the </a:t>
            </a:r>
            <a:r>
              <a:rPr lang="en-US" b="1" dirty="0" err="1" smtClean="0"/>
              <a:t>Datapath</a:t>
            </a:r>
            <a:r>
              <a:rPr lang="en-US" b="1" dirty="0" smtClean="0"/>
              <a:t> (for R-Type)</a:t>
            </a:r>
          </a:p>
        </p:txBody>
      </p:sp>
      <p:sp>
        <p:nvSpPr>
          <p:cNvPr id="20498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143000"/>
            <a:ext cx="8305800" cy="762000"/>
          </a:xfrm>
          <a:noFill/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addu</a:t>
            </a:r>
            <a:r>
              <a:rPr lang="en-US" dirty="0" smtClean="0"/>
              <a:t> $t0, $s1, $s2 </a:t>
            </a:r>
          </a:p>
        </p:txBody>
      </p:sp>
      <p:sp>
        <p:nvSpPr>
          <p:cNvPr id="1134598" name="Line 6"/>
          <p:cNvSpPr>
            <a:spLocks noChangeShapeType="1"/>
          </p:cNvSpPr>
          <p:nvPr/>
        </p:nvSpPr>
        <p:spPr bwMode="auto">
          <a:xfrm>
            <a:off x="5943600" y="49530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599" name="Line 7"/>
          <p:cNvSpPr>
            <a:spLocks noChangeShapeType="1"/>
          </p:cNvSpPr>
          <p:nvPr/>
        </p:nvSpPr>
        <p:spPr bwMode="auto">
          <a:xfrm>
            <a:off x="6400800" y="5105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0" name="Line 8"/>
          <p:cNvSpPr>
            <a:spLocks noChangeShapeType="1"/>
          </p:cNvSpPr>
          <p:nvPr/>
        </p:nvSpPr>
        <p:spPr bwMode="auto">
          <a:xfrm>
            <a:off x="7315200" y="49530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1" name="Line 9"/>
          <p:cNvSpPr>
            <a:spLocks noChangeShapeType="1"/>
          </p:cNvSpPr>
          <p:nvPr/>
        </p:nvSpPr>
        <p:spPr bwMode="auto">
          <a:xfrm>
            <a:off x="7315200" y="60198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2" name="Line 10"/>
          <p:cNvSpPr>
            <a:spLocks noChangeShapeType="1"/>
          </p:cNvSpPr>
          <p:nvPr/>
        </p:nvSpPr>
        <p:spPr bwMode="auto">
          <a:xfrm flipV="1">
            <a:off x="8435975" y="5334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3" name="Line 11"/>
          <p:cNvSpPr>
            <a:spLocks noChangeShapeType="1"/>
          </p:cNvSpPr>
          <p:nvPr/>
        </p:nvSpPr>
        <p:spPr bwMode="auto">
          <a:xfrm>
            <a:off x="8458200" y="53340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4" name="Line 12"/>
          <p:cNvSpPr>
            <a:spLocks noChangeShapeType="1"/>
          </p:cNvSpPr>
          <p:nvPr/>
        </p:nvSpPr>
        <p:spPr bwMode="auto">
          <a:xfrm>
            <a:off x="8839200" y="51054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5" name="Line 13"/>
          <p:cNvSpPr>
            <a:spLocks noChangeShapeType="1"/>
          </p:cNvSpPr>
          <p:nvPr/>
        </p:nvSpPr>
        <p:spPr bwMode="auto">
          <a:xfrm>
            <a:off x="4572000" y="6553200"/>
            <a:ext cx="426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6" name="Line 14"/>
          <p:cNvSpPr>
            <a:spLocks noChangeShapeType="1"/>
          </p:cNvSpPr>
          <p:nvPr/>
        </p:nvSpPr>
        <p:spPr bwMode="auto">
          <a:xfrm flipV="1">
            <a:off x="4572000" y="53340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7" name="Line 15"/>
          <p:cNvSpPr>
            <a:spLocks noChangeShapeType="1"/>
          </p:cNvSpPr>
          <p:nvPr/>
        </p:nvSpPr>
        <p:spPr bwMode="auto">
          <a:xfrm>
            <a:off x="4572000" y="5334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8" name="Line 16"/>
          <p:cNvSpPr>
            <a:spLocks noChangeShapeType="1"/>
          </p:cNvSpPr>
          <p:nvPr/>
        </p:nvSpPr>
        <p:spPr bwMode="auto">
          <a:xfrm>
            <a:off x="4495800" y="43434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09" name="Line 17"/>
          <p:cNvSpPr>
            <a:spLocks noChangeShapeType="1"/>
          </p:cNvSpPr>
          <p:nvPr/>
        </p:nvSpPr>
        <p:spPr bwMode="auto">
          <a:xfrm>
            <a:off x="4495800" y="46482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10" name="Line 18"/>
          <p:cNvSpPr>
            <a:spLocks noChangeShapeType="1"/>
          </p:cNvSpPr>
          <p:nvPr/>
        </p:nvSpPr>
        <p:spPr bwMode="auto">
          <a:xfrm>
            <a:off x="4495800" y="49530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611" name="Line 19"/>
          <p:cNvSpPr>
            <a:spLocks noChangeShapeType="1"/>
          </p:cNvSpPr>
          <p:nvPr/>
        </p:nvSpPr>
        <p:spPr bwMode="auto">
          <a:xfrm>
            <a:off x="3505200" y="44196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609600" y="2971800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Fetch Instruction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Read Two Registers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ALU Operation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Write Register</a:t>
            </a:r>
          </a:p>
        </p:txBody>
      </p:sp>
      <p:grpSp>
        <p:nvGrpSpPr>
          <p:cNvPr id="20500" name="Group 21"/>
          <p:cNvGrpSpPr>
            <a:grpSpLocks/>
          </p:cNvGrpSpPr>
          <p:nvPr/>
        </p:nvGrpSpPr>
        <p:grpSpPr bwMode="auto">
          <a:xfrm>
            <a:off x="685800" y="1676400"/>
            <a:ext cx="6327775" cy="1003300"/>
            <a:chOff x="1790" y="1096"/>
            <a:chExt cx="3986" cy="632"/>
          </a:xfrm>
        </p:grpSpPr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1855" y="129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1851" y="1292"/>
              <a:ext cx="66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2048" y="1248"/>
              <a:ext cx="28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" pitchFamily="18" charset="0"/>
                </a:rPr>
                <a:t>op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2523" y="1292"/>
              <a:ext cx="61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2702" y="1248"/>
              <a:ext cx="24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" pitchFamily="18" charset="0"/>
                </a:rPr>
                <a:t>rs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3147" y="1292"/>
              <a:ext cx="61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3326" y="1248"/>
              <a:ext cx="23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" pitchFamily="18" charset="0"/>
                </a:rPr>
                <a:t>rt</a:t>
              </a:r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3792" y="1296"/>
              <a:ext cx="61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3950" y="1248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" pitchFamily="18" charset="0"/>
                </a:rPr>
                <a:t>rd</a:t>
              </a:r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4395" y="1292"/>
              <a:ext cx="61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4478" y="1248"/>
              <a:ext cx="5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" pitchFamily="18" charset="0"/>
                </a:rPr>
                <a:t>shamt</a:t>
              </a:r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5019" y="1292"/>
              <a:ext cx="66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5216" y="1248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Times" pitchFamily="18" charset="0"/>
                </a:rPr>
                <a:t>funct</a:t>
              </a: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5582" y="1096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0</a:t>
              </a: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4862" y="1096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6</a:t>
              </a:r>
            </a:p>
          </p:txBody>
        </p:sp>
        <p:sp>
          <p:nvSpPr>
            <p:cNvPr id="20517" name="Rectangle 37"/>
            <p:cNvSpPr>
              <a:spLocks noChangeArrowheads="1"/>
            </p:cNvSpPr>
            <p:nvPr/>
          </p:nvSpPr>
          <p:spPr bwMode="auto">
            <a:xfrm>
              <a:off x="4190" y="109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11</a:t>
              </a: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3566" y="109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16</a:t>
              </a: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2942" y="109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21</a:t>
              </a:r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2318" y="109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26</a:t>
              </a:r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1790" y="109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31</a:t>
              </a:r>
            </a:p>
          </p:txBody>
        </p:sp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2030" y="148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6 bits</a:t>
              </a:r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5198" y="148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6 bits</a:t>
              </a:r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4526" y="148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5 bits</a:t>
              </a:r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3902" y="148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5 bits</a:t>
              </a:r>
            </a:p>
          </p:txBody>
        </p:sp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3278" y="148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5 bits</a:t>
              </a:r>
            </a:p>
          </p:txBody>
        </p:sp>
        <p:sp>
          <p:nvSpPr>
            <p:cNvPr id="20527" name="Rectangle 47"/>
            <p:cNvSpPr>
              <a:spLocks noChangeArrowheads="1"/>
            </p:cNvSpPr>
            <p:nvPr/>
          </p:nvSpPr>
          <p:spPr bwMode="auto">
            <a:xfrm>
              <a:off x="2654" y="148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5 bits</a:t>
              </a:r>
            </a:p>
          </p:txBody>
        </p:sp>
      </p:grpSp>
      <p:sp>
        <p:nvSpPr>
          <p:cNvPr id="1134640" name="Line 48"/>
          <p:cNvSpPr>
            <a:spLocks noChangeShapeType="1"/>
          </p:cNvSpPr>
          <p:nvPr/>
        </p:nvSpPr>
        <p:spPr bwMode="auto">
          <a:xfrm>
            <a:off x="5867400" y="44958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48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8" grpId="0" animBg="1"/>
      <p:bldP spid="1134599" grpId="0" animBg="1"/>
      <p:bldP spid="1134600" grpId="0" animBg="1"/>
      <p:bldP spid="1134601" grpId="0" animBg="1"/>
      <p:bldP spid="1134602" grpId="0" animBg="1"/>
      <p:bldP spid="1134603" grpId="0" animBg="1"/>
      <p:bldP spid="1134604" grpId="0" animBg="1"/>
      <p:bldP spid="1134605" grpId="0" animBg="1"/>
      <p:bldP spid="1134606" grpId="0" animBg="1"/>
      <p:bldP spid="1134607" grpId="0" animBg="1"/>
      <p:bldP spid="1134608" grpId="0" animBg="1"/>
      <p:bldP spid="1134609" grpId="0" animBg="1"/>
      <p:bldP spid="1134610" grpId="0" animBg="1"/>
      <p:bldP spid="1134611" grpId="0" animBg="1"/>
      <p:bldP spid="11346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11~Figure_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2667000"/>
            <a:ext cx="5795962" cy="3876675"/>
          </a:xfrm>
          <a:prstGeom prst="rect">
            <a:avLst/>
          </a:prstGeom>
          <a:noFill/>
        </p:spPr>
      </p:pic>
      <p:sp>
        <p:nvSpPr>
          <p:cNvPr id="21519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the </a:t>
            </a:r>
            <a:r>
              <a:rPr lang="en-US" b="1" dirty="0" err="1" smtClean="0"/>
              <a:t>Datapath</a:t>
            </a:r>
            <a:r>
              <a:rPr lang="en-US" b="1" dirty="0" smtClean="0"/>
              <a:t> (for Immediate)</a:t>
            </a:r>
          </a:p>
        </p:txBody>
      </p:sp>
      <p:sp>
        <p:nvSpPr>
          <p:cNvPr id="21520" name="AutoShape 1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143000"/>
            <a:ext cx="8305800" cy="762000"/>
          </a:xfrm>
          <a:noFill/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addi</a:t>
            </a:r>
            <a:r>
              <a:rPr lang="en-US" dirty="0" smtClean="0"/>
              <a:t> $t0, $s1, 100</a:t>
            </a:r>
          </a:p>
        </p:txBody>
      </p:sp>
      <p:sp>
        <p:nvSpPr>
          <p:cNvPr id="1168389" name="Line 5"/>
          <p:cNvSpPr>
            <a:spLocks noChangeShapeType="1"/>
          </p:cNvSpPr>
          <p:nvPr/>
        </p:nvSpPr>
        <p:spPr bwMode="auto">
          <a:xfrm>
            <a:off x="6324600" y="5334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0" name="Line 6"/>
          <p:cNvSpPr>
            <a:spLocks noChangeShapeType="1"/>
          </p:cNvSpPr>
          <p:nvPr/>
        </p:nvSpPr>
        <p:spPr bwMode="auto">
          <a:xfrm>
            <a:off x="7315200" y="49530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1" name="Line 7"/>
          <p:cNvSpPr>
            <a:spLocks noChangeShapeType="1"/>
          </p:cNvSpPr>
          <p:nvPr/>
        </p:nvSpPr>
        <p:spPr bwMode="auto">
          <a:xfrm>
            <a:off x="7315200" y="60198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2" name="Line 8"/>
          <p:cNvSpPr>
            <a:spLocks noChangeShapeType="1"/>
          </p:cNvSpPr>
          <p:nvPr/>
        </p:nvSpPr>
        <p:spPr bwMode="auto">
          <a:xfrm flipV="1">
            <a:off x="8399463" y="5334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3" name="Line 9"/>
          <p:cNvSpPr>
            <a:spLocks noChangeShapeType="1"/>
          </p:cNvSpPr>
          <p:nvPr/>
        </p:nvSpPr>
        <p:spPr bwMode="auto">
          <a:xfrm>
            <a:off x="8458200" y="53340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4" name="Line 10"/>
          <p:cNvSpPr>
            <a:spLocks noChangeShapeType="1"/>
          </p:cNvSpPr>
          <p:nvPr/>
        </p:nvSpPr>
        <p:spPr bwMode="auto">
          <a:xfrm>
            <a:off x="9067800" y="5105400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5" name="Line 11"/>
          <p:cNvSpPr>
            <a:spLocks noChangeShapeType="1"/>
          </p:cNvSpPr>
          <p:nvPr/>
        </p:nvSpPr>
        <p:spPr bwMode="auto">
          <a:xfrm>
            <a:off x="4724400" y="6553200"/>
            <a:ext cx="426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6" name="Line 12"/>
          <p:cNvSpPr>
            <a:spLocks noChangeShapeType="1"/>
          </p:cNvSpPr>
          <p:nvPr/>
        </p:nvSpPr>
        <p:spPr bwMode="auto">
          <a:xfrm flipV="1">
            <a:off x="4800600" y="53340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7" name="Line 13"/>
          <p:cNvSpPr>
            <a:spLocks noChangeShapeType="1"/>
          </p:cNvSpPr>
          <p:nvPr/>
        </p:nvSpPr>
        <p:spPr bwMode="auto">
          <a:xfrm>
            <a:off x="4800600" y="5334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98" name="Line 14"/>
          <p:cNvSpPr>
            <a:spLocks noChangeShapeType="1"/>
          </p:cNvSpPr>
          <p:nvPr/>
        </p:nvSpPr>
        <p:spPr bwMode="auto">
          <a:xfrm>
            <a:off x="4495800" y="43434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00" name="Line 16"/>
          <p:cNvSpPr>
            <a:spLocks noChangeShapeType="1"/>
          </p:cNvSpPr>
          <p:nvPr/>
        </p:nvSpPr>
        <p:spPr bwMode="auto">
          <a:xfrm>
            <a:off x="4495800" y="50292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01" name="Line 17"/>
          <p:cNvSpPr>
            <a:spLocks noChangeShapeType="1"/>
          </p:cNvSpPr>
          <p:nvPr/>
        </p:nvSpPr>
        <p:spPr bwMode="auto">
          <a:xfrm>
            <a:off x="3505200" y="44196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20"/>
          <p:cNvSpPr txBox="1">
            <a:spLocks noChangeArrowheads="1"/>
          </p:cNvSpPr>
          <p:nvPr/>
        </p:nvSpPr>
        <p:spPr bwMode="auto">
          <a:xfrm>
            <a:off x="685800" y="2971800"/>
            <a:ext cx="2743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Fetch Instruction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Read One Register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Signed extend immediate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Calculation Result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Read Data from Memory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Write Register</a:t>
            </a:r>
          </a:p>
        </p:txBody>
      </p:sp>
      <p:grpSp>
        <p:nvGrpSpPr>
          <p:cNvPr id="21522" name="Group 48"/>
          <p:cNvGrpSpPr>
            <a:grpSpLocks/>
          </p:cNvGrpSpPr>
          <p:nvPr/>
        </p:nvGrpSpPr>
        <p:grpSpPr bwMode="auto">
          <a:xfrm>
            <a:off x="685800" y="1752600"/>
            <a:ext cx="5949950" cy="942975"/>
            <a:chOff x="1043" y="794"/>
            <a:chExt cx="3748" cy="594"/>
          </a:xfrm>
        </p:grpSpPr>
        <p:sp>
          <p:nvSpPr>
            <p:cNvPr id="21528" name="Rectangle 49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29" name="Group 50"/>
            <p:cNvGrpSpPr>
              <a:grpSpLocks/>
            </p:cNvGrpSpPr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21547" name="Rectangle 51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52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18" charset="0"/>
                  </a:rPr>
                  <a:t>op</a:t>
                </a:r>
              </a:p>
            </p:txBody>
          </p:sp>
        </p:grpSp>
        <p:grpSp>
          <p:nvGrpSpPr>
            <p:cNvPr id="21530" name="Group 53"/>
            <p:cNvGrpSpPr>
              <a:grpSpLocks/>
            </p:cNvGrpSpPr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21545" name="Rectangle 54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55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18" charset="0"/>
                  </a:rPr>
                  <a:t>rs</a:t>
                </a:r>
              </a:p>
            </p:txBody>
          </p:sp>
        </p:grpSp>
        <p:grpSp>
          <p:nvGrpSpPr>
            <p:cNvPr id="21531" name="Group 56"/>
            <p:cNvGrpSpPr>
              <a:grpSpLocks/>
            </p:cNvGrpSpPr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21543" name="Rectangle 57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Rectangle 58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18" charset="0"/>
                  </a:rPr>
                  <a:t>rt</a:t>
                </a:r>
              </a:p>
            </p:txBody>
          </p:sp>
        </p:grpSp>
        <p:sp>
          <p:nvSpPr>
            <p:cNvPr id="21532" name="Rectangle 59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Rectangle 60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18" charset="0"/>
                </a:rPr>
                <a:t>immediate</a:t>
              </a:r>
            </a:p>
          </p:txBody>
        </p:sp>
        <p:sp>
          <p:nvSpPr>
            <p:cNvPr id="21534" name="Rectangle 61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0</a:t>
              </a:r>
            </a:p>
          </p:txBody>
        </p:sp>
        <p:sp>
          <p:nvSpPr>
            <p:cNvPr id="21535" name="Rectangle 62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16</a:t>
              </a:r>
            </a:p>
          </p:txBody>
        </p:sp>
        <p:sp>
          <p:nvSpPr>
            <p:cNvPr id="21536" name="Rectangle 63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21</a:t>
              </a:r>
            </a:p>
          </p:txBody>
        </p:sp>
        <p:sp>
          <p:nvSpPr>
            <p:cNvPr id="21537" name="Rectangle 64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26</a:t>
              </a:r>
            </a:p>
          </p:txBody>
        </p:sp>
        <p:sp>
          <p:nvSpPr>
            <p:cNvPr id="21538" name="Rectangle 65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31</a:t>
              </a:r>
            </a:p>
          </p:txBody>
        </p:sp>
        <p:sp>
          <p:nvSpPr>
            <p:cNvPr id="21539" name="Rectangle 66"/>
            <p:cNvSpPr>
              <a:spLocks noChangeArrowheads="1"/>
            </p:cNvSpPr>
            <p:nvPr/>
          </p:nvSpPr>
          <p:spPr bwMode="auto">
            <a:xfrm>
              <a:off x="1268" y="1178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6 bits</a:t>
              </a:r>
            </a:p>
          </p:txBody>
        </p:sp>
        <p:sp>
          <p:nvSpPr>
            <p:cNvPr id="21540" name="Rectangle 67"/>
            <p:cNvSpPr>
              <a:spLocks noChangeArrowheads="1"/>
            </p:cNvSpPr>
            <p:nvPr/>
          </p:nvSpPr>
          <p:spPr bwMode="auto">
            <a:xfrm>
              <a:off x="3573" y="1178"/>
              <a:ext cx="45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16 bits</a:t>
              </a:r>
            </a:p>
          </p:txBody>
        </p:sp>
        <p:sp>
          <p:nvSpPr>
            <p:cNvPr id="21541" name="Rectangle 68"/>
            <p:cNvSpPr>
              <a:spLocks noChangeArrowheads="1"/>
            </p:cNvSpPr>
            <p:nvPr/>
          </p:nvSpPr>
          <p:spPr bwMode="auto">
            <a:xfrm>
              <a:off x="2443" y="1178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  <p:sp>
          <p:nvSpPr>
            <p:cNvPr id="21542" name="Rectangle 69"/>
            <p:cNvSpPr>
              <a:spLocks noChangeArrowheads="1"/>
            </p:cNvSpPr>
            <p:nvPr/>
          </p:nvSpPr>
          <p:spPr bwMode="auto">
            <a:xfrm>
              <a:off x="1856" y="1178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</p:grpSp>
      <p:sp>
        <p:nvSpPr>
          <p:cNvPr id="1168454" name="Line 70"/>
          <p:cNvSpPr>
            <a:spLocks noChangeShapeType="1"/>
          </p:cNvSpPr>
          <p:nvPr/>
        </p:nvSpPr>
        <p:spPr bwMode="auto">
          <a:xfrm>
            <a:off x="4495800" y="5029200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55" name="Line 71"/>
          <p:cNvSpPr>
            <a:spLocks noChangeShapeType="1"/>
          </p:cNvSpPr>
          <p:nvPr/>
        </p:nvSpPr>
        <p:spPr bwMode="auto">
          <a:xfrm>
            <a:off x="4495800" y="60198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56" name="Line 72"/>
          <p:cNvSpPr>
            <a:spLocks noChangeShapeType="1"/>
          </p:cNvSpPr>
          <p:nvPr/>
        </p:nvSpPr>
        <p:spPr bwMode="auto">
          <a:xfrm>
            <a:off x="5791200" y="60198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57" name="Line 73"/>
          <p:cNvSpPr>
            <a:spLocks noChangeShapeType="1"/>
          </p:cNvSpPr>
          <p:nvPr/>
        </p:nvSpPr>
        <p:spPr bwMode="auto">
          <a:xfrm flipV="1">
            <a:off x="6248400" y="5300663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58" name="Line 74"/>
          <p:cNvSpPr>
            <a:spLocks noChangeShapeType="1"/>
          </p:cNvSpPr>
          <p:nvPr/>
        </p:nvSpPr>
        <p:spPr bwMode="auto">
          <a:xfrm>
            <a:off x="5867400" y="44958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658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9" grpId="0" animBg="1"/>
      <p:bldP spid="1168390" grpId="0" animBg="1"/>
      <p:bldP spid="1168391" grpId="0" animBg="1"/>
      <p:bldP spid="1168392" grpId="0" animBg="1"/>
      <p:bldP spid="1168393" grpId="0" animBg="1"/>
      <p:bldP spid="1168394" grpId="0" animBg="1"/>
      <p:bldP spid="1168395" grpId="0" animBg="1"/>
      <p:bldP spid="1168396" grpId="0" animBg="1"/>
      <p:bldP spid="1168397" grpId="0" animBg="1"/>
      <p:bldP spid="1168398" grpId="0" animBg="1"/>
      <p:bldP spid="1168400" grpId="0" animBg="1"/>
      <p:bldP spid="1168401" grpId="0" animBg="1"/>
      <p:bldP spid="1168454" grpId="0" animBg="1"/>
      <p:bldP spid="1168455" grpId="0" animBg="1"/>
      <p:bldP spid="1168456" grpId="0" animBg="1"/>
      <p:bldP spid="1168457" grpId="0" animBg="1"/>
      <p:bldP spid="11684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the </a:t>
            </a:r>
            <a:r>
              <a:rPr lang="en-US" b="1" dirty="0" err="1" smtClean="0"/>
              <a:t>Datapath</a:t>
            </a:r>
            <a:r>
              <a:rPr lang="en-US" b="1" dirty="0" smtClean="0"/>
              <a:t> (for Load/Store)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143000"/>
            <a:ext cx="8305800" cy="762000"/>
          </a:xfrm>
          <a:noFill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lw</a:t>
            </a:r>
            <a:r>
              <a:rPr lang="en-US" dirty="0" smtClean="0"/>
              <a:t> $s1, offset($s0)</a:t>
            </a:r>
          </a:p>
        </p:txBody>
      </p:sp>
      <p:pic>
        <p:nvPicPr>
          <p:cNvPr id="25604" name="Picture 5" descr="11~Figure_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590800"/>
            <a:ext cx="5795962" cy="3876675"/>
          </a:xfrm>
          <a:prstGeom prst="rect">
            <a:avLst/>
          </a:prstGeom>
          <a:noFill/>
        </p:spPr>
      </p:pic>
      <p:sp>
        <p:nvSpPr>
          <p:cNvPr id="1136646" name="Line 6"/>
          <p:cNvSpPr>
            <a:spLocks noChangeShapeType="1"/>
          </p:cNvSpPr>
          <p:nvPr/>
        </p:nvSpPr>
        <p:spPr bwMode="auto">
          <a:xfrm>
            <a:off x="4419600" y="42672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7" name="Line 7"/>
          <p:cNvSpPr>
            <a:spLocks noChangeShapeType="1"/>
          </p:cNvSpPr>
          <p:nvPr/>
        </p:nvSpPr>
        <p:spPr bwMode="auto">
          <a:xfrm>
            <a:off x="4419600" y="47244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8" name="Line 8"/>
          <p:cNvSpPr>
            <a:spLocks noChangeShapeType="1"/>
          </p:cNvSpPr>
          <p:nvPr/>
        </p:nvSpPr>
        <p:spPr bwMode="auto">
          <a:xfrm>
            <a:off x="4419600" y="59436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>
            <a:off x="5715000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0" name="Line 10"/>
          <p:cNvSpPr>
            <a:spLocks noChangeShapeType="1"/>
          </p:cNvSpPr>
          <p:nvPr/>
        </p:nvSpPr>
        <p:spPr bwMode="auto">
          <a:xfrm flipV="1">
            <a:off x="6019800" y="5181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1" name="Line 11"/>
          <p:cNvSpPr>
            <a:spLocks noChangeShapeType="1"/>
          </p:cNvSpPr>
          <p:nvPr/>
        </p:nvSpPr>
        <p:spPr bwMode="auto">
          <a:xfrm>
            <a:off x="6096000" y="52578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2" name="Line 12"/>
          <p:cNvSpPr>
            <a:spLocks noChangeShapeType="1"/>
          </p:cNvSpPr>
          <p:nvPr/>
        </p:nvSpPr>
        <p:spPr bwMode="auto">
          <a:xfrm>
            <a:off x="6324600" y="50292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3" name="Line 13"/>
          <p:cNvSpPr>
            <a:spLocks noChangeShapeType="1"/>
          </p:cNvSpPr>
          <p:nvPr/>
        </p:nvSpPr>
        <p:spPr bwMode="auto">
          <a:xfrm>
            <a:off x="5791200" y="44196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4" name="Line 14"/>
          <p:cNvSpPr>
            <a:spLocks noChangeShapeType="1"/>
          </p:cNvSpPr>
          <p:nvPr/>
        </p:nvSpPr>
        <p:spPr bwMode="auto">
          <a:xfrm>
            <a:off x="7162800" y="4843463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5" name="Line 15"/>
          <p:cNvSpPr>
            <a:spLocks noChangeShapeType="1"/>
          </p:cNvSpPr>
          <p:nvPr/>
        </p:nvSpPr>
        <p:spPr bwMode="auto">
          <a:xfrm>
            <a:off x="8229600" y="48768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6" name="Line 16"/>
          <p:cNvSpPr>
            <a:spLocks noChangeShapeType="1"/>
          </p:cNvSpPr>
          <p:nvPr/>
        </p:nvSpPr>
        <p:spPr bwMode="auto">
          <a:xfrm>
            <a:off x="8763000" y="50292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7" name="Line 17"/>
          <p:cNvSpPr>
            <a:spLocks noChangeShapeType="1"/>
          </p:cNvSpPr>
          <p:nvPr/>
        </p:nvSpPr>
        <p:spPr bwMode="auto">
          <a:xfrm flipH="1">
            <a:off x="4495800" y="6400800"/>
            <a:ext cx="426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8" name="Line 18"/>
          <p:cNvSpPr>
            <a:spLocks noChangeShapeType="1"/>
          </p:cNvSpPr>
          <p:nvPr/>
        </p:nvSpPr>
        <p:spPr bwMode="auto">
          <a:xfrm flipV="1">
            <a:off x="4495800" y="52578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59" name="Line 19"/>
          <p:cNvSpPr>
            <a:spLocks noChangeShapeType="1"/>
          </p:cNvSpPr>
          <p:nvPr/>
        </p:nvSpPr>
        <p:spPr bwMode="auto">
          <a:xfrm>
            <a:off x="4495800" y="52578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60" name="Line 20"/>
          <p:cNvSpPr>
            <a:spLocks noChangeShapeType="1"/>
          </p:cNvSpPr>
          <p:nvPr/>
        </p:nvSpPr>
        <p:spPr bwMode="auto">
          <a:xfrm>
            <a:off x="4419600" y="48768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2743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Fetch Instruction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Read One </a:t>
            </a:r>
            <a:r>
              <a:rPr lang="en-US" sz="2000" b="1" dirty="0" smtClean="0">
                <a:latin typeface="Arial" charset="0"/>
              </a:rPr>
              <a:t>Register ($s0)</a:t>
            </a:r>
            <a:endParaRPr lang="en-US" sz="2000" b="1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Signed extend </a:t>
            </a:r>
            <a:r>
              <a:rPr lang="en-US" sz="2000" b="1" dirty="0" smtClean="0">
                <a:latin typeface="Arial" charset="0"/>
              </a:rPr>
              <a:t>immediate (offset)</a:t>
            </a:r>
            <a:endParaRPr lang="en-US" sz="2000" b="1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Calculation Address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Read Data from Memory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Write </a:t>
            </a:r>
            <a:r>
              <a:rPr lang="en-US" sz="2000" b="1" dirty="0" smtClean="0">
                <a:latin typeface="Arial" charset="0"/>
              </a:rPr>
              <a:t>Register ($s1)</a:t>
            </a:r>
            <a:endParaRPr lang="en-US" sz="2000" b="1" dirty="0">
              <a:latin typeface="Arial" charset="0"/>
            </a:endParaRPr>
          </a:p>
        </p:txBody>
      </p:sp>
      <p:grpSp>
        <p:nvGrpSpPr>
          <p:cNvPr id="25621" name="Group 22"/>
          <p:cNvGrpSpPr>
            <a:grpSpLocks/>
          </p:cNvGrpSpPr>
          <p:nvPr/>
        </p:nvGrpSpPr>
        <p:grpSpPr bwMode="auto">
          <a:xfrm>
            <a:off x="609600" y="1676400"/>
            <a:ext cx="5949950" cy="942975"/>
            <a:chOff x="1043" y="794"/>
            <a:chExt cx="3748" cy="594"/>
          </a:xfrm>
        </p:grpSpPr>
        <p:sp>
          <p:nvSpPr>
            <p:cNvPr id="25622" name="Rectangle 23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23" name="Group 24"/>
            <p:cNvGrpSpPr>
              <a:grpSpLocks/>
            </p:cNvGrpSpPr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25641" name="Rectangle 25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Rectangle 26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18" charset="0"/>
                  </a:rPr>
                  <a:t>op</a:t>
                </a:r>
              </a:p>
            </p:txBody>
          </p:sp>
        </p:grpSp>
        <p:grpSp>
          <p:nvGrpSpPr>
            <p:cNvPr id="25624" name="Group 27"/>
            <p:cNvGrpSpPr>
              <a:grpSpLocks/>
            </p:cNvGrpSpPr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25639" name="Rectangle 28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Rectangle 29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18" charset="0"/>
                  </a:rPr>
                  <a:t>rs</a:t>
                </a:r>
              </a:p>
            </p:txBody>
          </p:sp>
        </p:grpSp>
        <p:grpSp>
          <p:nvGrpSpPr>
            <p:cNvPr id="25625" name="Group 30"/>
            <p:cNvGrpSpPr>
              <a:grpSpLocks/>
            </p:cNvGrpSpPr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25637" name="Rectangle 31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Rectangle 32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18" charset="0"/>
                  </a:rPr>
                  <a:t>rt</a:t>
                </a:r>
              </a:p>
            </p:txBody>
          </p:sp>
        </p:grpSp>
        <p:sp>
          <p:nvSpPr>
            <p:cNvPr id="25626" name="Rectangle 33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Rectangle 34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18" charset="0"/>
                </a:rPr>
                <a:t>immediate</a:t>
              </a:r>
            </a:p>
          </p:txBody>
        </p:sp>
        <p:sp>
          <p:nvSpPr>
            <p:cNvPr id="25628" name="Rectangle 35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0</a:t>
              </a:r>
            </a:p>
          </p:txBody>
        </p:sp>
        <p:sp>
          <p:nvSpPr>
            <p:cNvPr id="25629" name="Rectangle 36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16</a:t>
              </a:r>
            </a:p>
          </p:txBody>
        </p:sp>
        <p:sp>
          <p:nvSpPr>
            <p:cNvPr id="25630" name="Rectangle 37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21</a:t>
              </a:r>
            </a:p>
          </p:txBody>
        </p:sp>
        <p:sp>
          <p:nvSpPr>
            <p:cNvPr id="25631" name="Rectangle 38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26</a:t>
              </a:r>
            </a:p>
          </p:txBody>
        </p:sp>
        <p:sp>
          <p:nvSpPr>
            <p:cNvPr id="25632" name="Rectangle 39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31</a:t>
              </a:r>
            </a:p>
          </p:txBody>
        </p:sp>
        <p:sp>
          <p:nvSpPr>
            <p:cNvPr id="25633" name="Rectangle 40"/>
            <p:cNvSpPr>
              <a:spLocks noChangeArrowheads="1"/>
            </p:cNvSpPr>
            <p:nvPr/>
          </p:nvSpPr>
          <p:spPr bwMode="auto">
            <a:xfrm>
              <a:off x="1268" y="1178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6 bits</a:t>
              </a:r>
            </a:p>
          </p:txBody>
        </p:sp>
        <p:sp>
          <p:nvSpPr>
            <p:cNvPr id="25634" name="Rectangle 41"/>
            <p:cNvSpPr>
              <a:spLocks noChangeArrowheads="1"/>
            </p:cNvSpPr>
            <p:nvPr/>
          </p:nvSpPr>
          <p:spPr bwMode="auto">
            <a:xfrm>
              <a:off x="3573" y="1178"/>
              <a:ext cx="45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16 bits</a:t>
              </a:r>
            </a:p>
          </p:txBody>
        </p:sp>
        <p:sp>
          <p:nvSpPr>
            <p:cNvPr id="25635" name="Rectangle 42"/>
            <p:cNvSpPr>
              <a:spLocks noChangeArrowheads="1"/>
            </p:cNvSpPr>
            <p:nvPr/>
          </p:nvSpPr>
          <p:spPr bwMode="auto">
            <a:xfrm>
              <a:off x="2443" y="1178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  <p:sp>
          <p:nvSpPr>
            <p:cNvPr id="25636" name="Rectangle 43"/>
            <p:cNvSpPr>
              <a:spLocks noChangeArrowheads="1"/>
            </p:cNvSpPr>
            <p:nvPr/>
          </p:nvSpPr>
          <p:spPr bwMode="auto">
            <a:xfrm>
              <a:off x="1856" y="1178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4296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6" grpId="0" animBg="1"/>
      <p:bldP spid="1136647" grpId="0" animBg="1"/>
      <p:bldP spid="1136648" grpId="0" animBg="1"/>
      <p:bldP spid="1136649" grpId="0" animBg="1"/>
      <p:bldP spid="1136650" grpId="0" animBg="1"/>
      <p:bldP spid="1136651" grpId="0" animBg="1"/>
      <p:bldP spid="1136652" grpId="0" animBg="1"/>
      <p:bldP spid="1136653" grpId="0" animBg="1"/>
      <p:bldP spid="1136654" grpId="0" animBg="1"/>
      <p:bldP spid="1136655" grpId="0" animBg="1"/>
      <p:bldP spid="1136656" grpId="0" animBg="1"/>
      <p:bldP spid="1136657" grpId="0" animBg="1"/>
      <p:bldP spid="1136658" grpId="0" animBg="1"/>
      <p:bldP spid="1136659" grpId="0" animBg="1"/>
      <p:bldP spid="11366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534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the </a:t>
            </a:r>
            <a:r>
              <a:rPr lang="en-US" b="1" dirty="0" err="1" smtClean="0"/>
              <a:t>Datapath</a:t>
            </a:r>
            <a:r>
              <a:rPr lang="en-US" b="1" dirty="0" smtClean="0"/>
              <a:t> (Branch function)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143000"/>
            <a:ext cx="8305800" cy="762000"/>
          </a:xfrm>
          <a:noFill/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beq</a:t>
            </a:r>
            <a:r>
              <a:rPr lang="en-US" dirty="0" smtClean="0"/>
              <a:t>, $t1, $t2, offset</a:t>
            </a:r>
          </a:p>
        </p:txBody>
      </p:sp>
      <p:pic>
        <p:nvPicPr>
          <p:cNvPr id="26628" name="Picture 5" descr="11~Figure_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9440" y="2468472"/>
            <a:ext cx="5795962" cy="3876675"/>
          </a:xfrm>
          <a:prstGeom prst="rect">
            <a:avLst/>
          </a:prstGeom>
          <a:noFill/>
        </p:spPr>
      </p:pic>
      <p:sp>
        <p:nvSpPr>
          <p:cNvPr id="1138694" name="Line 6"/>
          <p:cNvSpPr>
            <a:spLocks noChangeShapeType="1"/>
          </p:cNvSpPr>
          <p:nvPr/>
        </p:nvSpPr>
        <p:spPr bwMode="auto">
          <a:xfrm>
            <a:off x="4495800" y="41148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5" name="Line 7"/>
          <p:cNvSpPr>
            <a:spLocks noChangeShapeType="1"/>
          </p:cNvSpPr>
          <p:nvPr/>
        </p:nvSpPr>
        <p:spPr bwMode="auto">
          <a:xfrm>
            <a:off x="4495800" y="44196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6" name="Line 8"/>
          <p:cNvSpPr>
            <a:spLocks noChangeShapeType="1"/>
          </p:cNvSpPr>
          <p:nvPr/>
        </p:nvSpPr>
        <p:spPr bwMode="auto">
          <a:xfrm>
            <a:off x="5867400" y="42672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7" name="Line 9"/>
          <p:cNvSpPr>
            <a:spLocks noChangeShapeType="1"/>
          </p:cNvSpPr>
          <p:nvPr/>
        </p:nvSpPr>
        <p:spPr bwMode="auto">
          <a:xfrm>
            <a:off x="5867400" y="4724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8" name="Line 10"/>
          <p:cNvSpPr>
            <a:spLocks noChangeShapeType="1"/>
          </p:cNvSpPr>
          <p:nvPr/>
        </p:nvSpPr>
        <p:spPr bwMode="auto">
          <a:xfrm>
            <a:off x="7239000" y="44196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0" name="Line 12"/>
          <p:cNvSpPr>
            <a:spLocks noChangeShapeType="1"/>
          </p:cNvSpPr>
          <p:nvPr/>
        </p:nvSpPr>
        <p:spPr bwMode="auto">
          <a:xfrm>
            <a:off x="4495800" y="48006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1" name="Line 13"/>
          <p:cNvSpPr>
            <a:spLocks noChangeShapeType="1"/>
          </p:cNvSpPr>
          <p:nvPr/>
        </p:nvSpPr>
        <p:spPr bwMode="auto">
          <a:xfrm>
            <a:off x="4495800" y="60198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2" name="Line 14"/>
          <p:cNvSpPr>
            <a:spLocks noChangeShapeType="1"/>
          </p:cNvSpPr>
          <p:nvPr/>
        </p:nvSpPr>
        <p:spPr bwMode="auto">
          <a:xfrm>
            <a:off x="5867400" y="60198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3" name="Line 15"/>
          <p:cNvSpPr>
            <a:spLocks noChangeShapeType="1"/>
          </p:cNvSpPr>
          <p:nvPr/>
        </p:nvSpPr>
        <p:spPr bwMode="auto">
          <a:xfrm flipV="1">
            <a:off x="6096000" y="38862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4" name="Line 16"/>
          <p:cNvSpPr>
            <a:spLocks noChangeShapeType="1"/>
          </p:cNvSpPr>
          <p:nvPr/>
        </p:nvSpPr>
        <p:spPr bwMode="auto">
          <a:xfrm>
            <a:off x="7315200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5" name="Line 17"/>
          <p:cNvSpPr>
            <a:spLocks noChangeShapeType="1"/>
          </p:cNvSpPr>
          <p:nvPr/>
        </p:nvSpPr>
        <p:spPr bwMode="auto">
          <a:xfrm>
            <a:off x="7842069" y="30480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6" name="Line 18"/>
          <p:cNvSpPr>
            <a:spLocks noChangeShapeType="1"/>
          </p:cNvSpPr>
          <p:nvPr/>
        </p:nvSpPr>
        <p:spPr bwMode="auto">
          <a:xfrm flipV="1">
            <a:off x="7994469" y="2440577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7" name="Line 19"/>
          <p:cNvSpPr>
            <a:spLocks noChangeShapeType="1"/>
          </p:cNvSpPr>
          <p:nvPr/>
        </p:nvSpPr>
        <p:spPr bwMode="auto">
          <a:xfrm flipH="1">
            <a:off x="3124200" y="2440577"/>
            <a:ext cx="487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8" name="Line 20"/>
          <p:cNvSpPr>
            <a:spLocks noChangeShapeType="1"/>
          </p:cNvSpPr>
          <p:nvPr/>
        </p:nvSpPr>
        <p:spPr bwMode="auto">
          <a:xfrm>
            <a:off x="3139440" y="2476500"/>
            <a:ext cx="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9" name="Line 21"/>
          <p:cNvSpPr>
            <a:spLocks noChangeShapeType="1"/>
          </p:cNvSpPr>
          <p:nvPr/>
        </p:nvSpPr>
        <p:spPr bwMode="auto">
          <a:xfrm>
            <a:off x="3124200" y="4191000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10" name="Line 22"/>
          <p:cNvSpPr>
            <a:spLocks noChangeShapeType="1"/>
          </p:cNvSpPr>
          <p:nvPr/>
        </p:nvSpPr>
        <p:spPr bwMode="auto">
          <a:xfrm>
            <a:off x="6553200" y="3657600"/>
            <a:ext cx="7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Text Box 23"/>
          <p:cNvSpPr txBox="1">
            <a:spLocks noChangeArrowheads="1"/>
          </p:cNvSpPr>
          <p:nvPr/>
        </p:nvSpPr>
        <p:spPr bwMode="auto">
          <a:xfrm>
            <a:off x="587375" y="2561601"/>
            <a:ext cx="2590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Fetch Instruction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Read Two Registers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ALU Operations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</a:rPr>
              <a:t>ALU 1 perform Subtraction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b="1" dirty="0">
                <a:latin typeface="Arial" charset="0"/>
              </a:rPr>
              <a:t>ALU 2 calculate PC+4+Offset</a:t>
            </a:r>
          </a:p>
          <a:p>
            <a:pPr eaLnBrk="1" hangingPunct="1">
              <a:buFontTx/>
              <a:buChar char="•"/>
            </a:pPr>
            <a:r>
              <a:rPr lang="en-US" sz="2000" b="1" dirty="0">
                <a:latin typeface="Arial" charset="0"/>
              </a:rPr>
              <a:t>ALU Zero decide the next PC value</a:t>
            </a:r>
          </a:p>
        </p:txBody>
      </p:sp>
      <p:grpSp>
        <p:nvGrpSpPr>
          <p:cNvPr id="26646" name="Group 24"/>
          <p:cNvGrpSpPr>
            <a:grpSpLocks/>
          </p:cNvGrpSpPr>
          <p:nvPr/>
        </p:nvGrpSpPr>
        <p:grpSpPr bwMode="auto">
          <a:xfrm>
            <a:off x="533400" y="1447800"/>
            <a:ext cx="5975350" cy="1155700"/>
            <a:chOff x="1139" y="506"/>
            <a:chExt cx="3764" cy="632"/>
          </a:xfrm>
        </p:grpSpPr>
        <p:sp>
          <p:nvSpPr>
            <p:cNvPr id="26651" name="Rectangle 25"/>
            <p:cNvSpPr>
              <a:spLocks noChangeArrowheads="1"/>
            </p:cNvSpPr>
            <p:nvPr/>
          </p:nvSpPr>
          <p:spPr bwMode="auto">
            <a:xfrm>
              <a:off x="1204" y="70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52" name="Group 26"/>
            <p:cNvGrpSpPr>
              <a:grpSpLocks/>
            </p:cNvGrpSpPr>
            <p:nvPr/>
          </p:nvGrpSpPr>
          <p:grpSpPr bwMode="auto">
            <a:xfrm>
              <a:off x="1200" y="698"/>
              <a:ext cx="624" cy="248"/>
              <a:chOff x="1200" y="698"/>
              <a:chExt cx="624" cy="248"/>
            </a:xfrm>
          </p:grpSpPr>
          <p:sp>
            <p:nvSpPr>
              <p:cNvPr id="26670" name="Rectangle 27"/>
              <p:cNvSpPr>
                <a:spLocks noChangeArrowheads="1"/>
              </p:cNvSpPr>
              <p:nvPr/>
            </p:nvSpPr>
            <p:spPr bwMode="auto">
              <a:xfrm>
                <a:off x="1200" y="70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Rectangle 28"/>
              <p:cNvSpPr>
                <a:spLocks noChangeArrowheads="1"/>
              </p:cNvSpPr>
              <p:nvPr/>
            </p:nvSpPr>
            <p:spPr bwMode="auto">
              <a:xfrm>
                <a:off x="1382" y="698"/>
                <a:ext cx="28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latin typeface="Times" pitchFamily="18" charset="0"/>
                  </a:rPr>
                  <a:t>op</a:t>
                </a:r>
              </a:p>
            </p:txBody>
          </p:sp>
        </p:grpSp>
        <p:grpSp>
          <p:nvGrpSpPr>
            <p:cNvPr id="26653" name="Group 29"/>
            <p:cNvGrpSpPr>
              <a:grpSpLocks/>
            </p:cNvGrpSpPr>
            <p:nvPr/>
          </p:nvGrpSpPr>
          <p:grpSpPr bwMode="auto">
            <a:xfrm>
              <a:off x="1832" y="698"/>
              <a:ext cx="580" cy="248"/>
              <a:chOff x="1832" y="698"/>
              <a:chExt cx="580" cy="248"/>
            </a:xfrm>
          </p:grpSpPr>
          <p:sp>
            <p:nvSpPr>
              <p:cNvPr id="26668" name="Rectangle 30"/>
              <p:cNvSpPr>
                <a:spLocks noChangeArrowheads="1"/>
              </p:cNvSpPr>
              <p:nvPr/>
            </p:nvSpPr>
            <p:spPr bwMode="auto">
              <a:xfrm>
                <a:off x="1832" y="702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Rectangle 31"/>
              <p:cNvSpPr>
                <a:spLocks noChangeArrowheads="1"/>
              </p:cNvSpPr>
              <p:nvPr/>
            </p:nvSpPr>
            <p:spPr bwMode="auto">
              <a:xfrm>
                <a:off x="1997" y="698"/>
                <a:ext cx="24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latin typeface="Times" pitchFamily="18" charset="0"/>
                  </a:rPr>
                  <a:t>rs</a:t>
                </a:r>
              </a:p>
            </p:txBody>
          </p:sp>
        </p:grpSp>
        <p:grpSp>
          <p:nvGrpSpPr>
            <p:cNvPr id="26654" name="Group 32"/>
            <p:cNvGrpSpPr>
              <a:grpSpLocks/>
            </p:cNvGrpSpPr>
            <p:nvPr/>
          </p:nvGrpSpPr>
          <p:grpSpPr bwMode="auto">
            <a:xfrm>
              <a:off x="2420" y="698"/>
              <a:ext cx="579" cy="248"/>
              <a:chOff x="2420" y="698"/>
              <a:chExt cx="579" cy="248"/>
            </a:xfrm>
          </p:grpSpPr>
          <p:sp>
            <p:nvSpPr>
              <p:cNvPr id="26666" name="Rectangle 33"/>
              <p:cNvSpPr>
                <a:spLocks noChangeArrowheads="1"/>
              </p:cNvSpPr>
              <p:nvPr/>
            </p:nvSpPr>
            <p:spPr bwMode="auto">
              <a:xfrm>
                <a:off x="2420" y="702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Rectangle 34"/>
              <p:cNvSpPr>
                <a:spLocks noChangeArrowheads="1"/>
              </p:cNvSpPr>
              <p:nvPr/>
            </p:nvSpPr>
            <p:spPr bwMode="auto">
              <a:xfrm>
                <a:off x="2584" y="698"/>
                <a:ext cx="23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>
                    <a:latin typeface="Times" pitchFamily="18" charset="0"/>
                  </a:rPr>
                  <a:t>rt</a:t>
                </a:r>
              </a:p>
            </p:txBody>
          </p:sp>
        </p:grpSp>
        <p:sp>
          <p:nvSpPr>
            <p:cNvPr id="26655" name="Rectangle 35"/>
            <p:cNvSpPr>
              <a:spLocks noChangeArrowheads="1"/>
            </p:cNvSpPr>
            <p:nvPr/>
          </p:nvSpPr>
          <p:spPr bwMode="auto">
            <a:xfrm>
              <a:off x="3007" y="70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6"/>
            <p:cNvSpPr>
              <a:spLocks noChangeArrowheads="1"/>
            </p:cNvSpPr>
            <p:nvPr/>
          </p:nvSpPr>
          <p:spPr bwMode="auto">
            <a:xfrm>
              <a:off x="3510" y="698"/>
              <a:ext cx="83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" pitchFamily="18" charset="0"/>
                </a:rPr>
                <a:t>immediate</a:t>
              </a:r>
            </a:p>
          </p:txBody>
        </p:sp>
        <p:sp>
          <p:nvSpPr>
            <p:cNvPr id="26657" name="Rectangle 37"/>
            <p:cNvSpPr>
              <a:spLocks noChangeArrowheads="1"/>
            </p:cNvSpPr>
            <p:nvPr/>
          </p:nvSpPr>
          <p:spPr bwMode="auto">
            <a:xfrm>
              <a:off x="4709" y="506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0</a:t>
              </a:r>
            </a:p>
          </p:txBody>
        </p:sp>
        <p:sp>
          <p:nvSpPr>
            <p:cNvPr id="26658" name="Rectangle 38"/>
            <p:cNvSpPr>
              <a:spLocks noChangeArrowheads="1"/>
            </p:cNvSpPr>
            <p:nvPr/>
          </p:nvSpPr>
          <p:spPr bwMode="auto">
            <a:xfrm>
              <a:off x="2811" y="50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16</a:t>
              </a:r>
            </a:p>
          </p:txBody>
        </p:sp>
        <p:sp>
          <p:nvSpPr>
            <p:cNvPr id="26659" name="Rectangle 39"/>
            <p:cNvSpPr>
              <a:spLocks noChangeArrowheads="1"/>
            </p:cNvSpPr>
            <p:nvPr/>
          </p:nvSpPr>
          <p:spPr bwMode="auto">
            <a:xfrm>
              <a:off x="2223" y="50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21</a:t>
              </a:r>
            </a:p>
          </p:txBody>
        </p:sp>
        <p:sp>
          <p:nvSpPr>
            <p:cNvPr id="26660" name="Rectangle 40"/>
            <p:cNvSpPr>
              <a:spLocks noChangeArrowheads="1"/>
            </p:cNvSpPr>
            <p:nvPr/>
          </p:nvSpPr>
          <p:spPr bwMode="auto">
            <a:xfrm>
              <a:off x="1635" y="50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26</a:t>
              </a:r>
            </a:p>
          </p:txBody>
        </p:sp>
        <p:sp>
          <p:nvSpPr>
            <p:cNvPr id="26661" name="Rectangle 41"/>
            <p:cNvSpPr>
              <a:spLocks noChangeArrowheads="1"/>
            </p:cNvSpPr>
            <p:nvPr/>
          </p:nvSpPr>
          <p:spPr bwMode="auto">
            <a:xfrm>
              <a:off x="1139" y="50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31</a:t>
              </a:r>
            </a:p>
          </p:txBody>
        </p:sp>
        <p:sp>
          <p:nvSpPr>
            <p:cNvPr id="26662" name="Rectangle 42"/>
            <p:cNvSpPr>
              <a:spLocks noChangeArrowheads="1"/>
            </p:cNvSpPr>
            <p:nvPr/>
          </p:nvSpPr>
          <p:spPr bwMode="auto">
            <a:xfrm>
              <a:off x="1364" y="89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6 bits</a:t>
              </a:r>
            </a:p>
          </p:txBody>
        </p:sp>
        <p:sp>
          <p:nvSpPr>
            <p:cNvPr id="26663" name="Rectangle 43"/>
            <p:cNvSpPr>
              <a:spLocks noChangeArrowheads="1"/>
            </p:cNvSpPr>
            <p:nvPr/>
          </p:nvSpPr>
          <p:spPr bwMode="auto">
            <a:xfrm>
              <a:off x="3669" y="890"/>
              <a:ext cx="54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16 bits</a:t>
              </a:r>
            </a:p>
          </p:txBody>
        </p:sp>
        <p:sp>
          <p:nvSpPr>
            <p:cNvPr id="26664" name="Rectangle 44"/>
            <p:cNvSpPr>
              <a:spLocks noChangeArrowheads="1"/>
            </p:cNvSpPr>
            <p:nvPr/>
          </p:nvSpPr>
          <p:spPr bwMode="auto">
            <a:xfrm>
              <a:off x="2539" y="89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5 bits</a:t>
              </a:r>
            </a:p>
          </p:txBody>
        </p:sp>
        <p:sp>
          <p:nvSpPr>
            <p:cNvPr id="26665" name="Rectangle 45"/>
            <p:cNvSpPr>
              <a:spLocks noChangeArrowheads="1"/>
            </p:cNvSpPr>
            <p:nvPr/>
          </p:nvSpPr>
          <p:spPr bwMode="auto">
            <a:xfrm>
              <a:off x="1952" y="890"/>
              <a:ext cx="4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" pitchFamily="18" charset="0"/>
                </a:rPr>
                <a:t>5 bits</a:t>
              </a:r>
            </a:p>
          </p:txBody>
        </p:sp>
      </p:grpSp>
      <p:sp>
        <p:nvSpPr>
          <p:cNvPr id="1138734" name="Line 46"/>
          <p:cNvSpPr>
            <a:spLocks noChangeShapeType="1"/>
          </p:cNvSpPr>
          <p:nvPr/>
        </p:nvSpPr>
        <p:spPr bwMode="auto">
          <a:xfrm>
            <a:off x="4419600" y="3048000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35" name="Line 47"/>
          <p:cNvSpPr>
            <a:spLocks noChangeShapeType="1"/>
          </p:cNvSpPr>
          <p:nvPr/>
        </p:nvSpPr>
        <p:spPr bwMode="auto">
          <a:xfrm>
            <a:off x="5867400" y="28194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36" name="Line 48"/>
          <p:cNvSpPr>
            <a:spLocks noChangeShapeType="1"/>
          </p:cNvSpPr>
          <p:nvPr/>
        </p:nvSpPr>
        <p:spPr bwMode="auto">
          <a:xfrm>
            <a:off x="5867400" y="28194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37" name="Line 49"/>
          <p:cNvSpPr>
            <a:spLocks noChangeShapeType="1"/>
          </p:cNvSpPr>
          <p:nvPr/>
        </p:nvSpPr>
        <p:spPr bwMode="auto">
          <a:xfrm>
            <a:off x="7772400" y="22860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23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4" grpId="0" animBg="1"/>
      <p:bldP spid="1138695" grpId="0" animBg="1"/>
      <p:bldP spid="1138696" grpId="0" animBg="1"/>
      <p:bldP spid="1138697" grpId="0" animBg="1"/>
      <p:bldP spid="1138698" grpId="0" animBg="1"/>
      <p:bldP spid="1138700" grpId="0" animBg="1"/>
      <p:bldP spid="1138701" grpId="0" animBg="1"/>
      <p:bldP spid="1138702" grpId="0" animBg="1"/>
      <p:bldP spid="1138703" grpId="0" animBg="1"/>
      <p:bldP spid="1138704" grpId="0" animBg="1"/>
      <p:bldP spid="1138705" grpId="0" animBg="1"/>
      <p:bldP spid="1138706" grpId="0" animBg="1"/>
      <p:bldP spid="1138707" grpId="0" animBg="1"/>
      <p:bldP spid="1138708" grpId="0" animBg="1"/>
      <p:bldP spid="1138709" grpId="0" animBg="1"/>
      <p:bldP spid="1138710" grpId="0" animBg="1"/>
      <p:bldP spid="1138734" grpId="0" animBg="1"/>
      <p:bldP spid="1138735" grpId="0" animBg="1"/>
      <p:bldP spid="1138736" grpId="0" animBg="1"/>
      <p:bldP spid="11387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305800" cy="589905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sz="3500" b="1" dirty="0" smtClean="0"/>
              <a:t>Review: The MIPS Instruction Formats</a:t>
            </a:r>
          </a:p>
        </p:txBody>
      </p:sp>
      <p:sp>
        <p:nvSpPr>
          <p:cNvPr id="2765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90600"/>
            <a:ext cx="8458200" cy="5465086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400" dirty="0" smtClean="0"/>
              <a:t>All MIPS instructions are 32 bits long.  3 formats:</a:t>
            </a:r>
            <a:br>
              <a:rPr lang="en-US" sz="2400" dirty="0" smtClean="0"/>
            </a:br>
            <a:endParaRPr lang="en-US" sz="2400" dirty="0" smtClean="0"/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000" dirty="0" smtClean="0"/>
              <a:t>R-type</a:t>
            </a:r>
            <a:br>
              <a:rPr lang="en-US" sz="2000" dirty="0" smtClean="0"/>
            </a:br>
            <a:endParaRPr lang="en-US" sz="2800" dirty="0" smtClean="0"/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000" dirty="0" smtClean="0"/>
              <a:t>I-type</a:t>
            </a:r>
            <a:br>
              <a:rPr lang="en-US" sz="2000" dirty="0" smtClean="0"/>
            </a:br>
            <a:endParaRPr lang="en-US" sz="2800" dirty="0" smtClean="0"/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2000" dirty="0" smtClean="0"/>
              <a:t>J-type</a:t>
            </a:r>
            <a:br>
              <a:rPr lang="en-US" sz="2000" dirty="0" smtClean="0"/>
            </a:br>
            <a:endParaRPr lang="en-US" sz="2000" dirty="0" smtClean="0"/>
          </a:p>
          <a:p>
            <a:pPr marL="203200" indent="-203200" eaLnBrk="1" hangingPunct="1">
              <a:lnSpc>
                <a:spcPct val="70000"/>
              </a:lnSpc>
              <a:spcBef>
                <a:spcPct val="30000"/>
              </a:spcBef>
            </a:pPr>
            <a:endParaRPr lang="en-US" sz="2400" dirty="0" smtClean="0"/>
          </a:p>
          <a:p>
            <a:pPr marL="203200" indent="-2032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1800" dirty="0" smtClean="0"/>
              <a:t>The different fields are:</a:t>
            </a:r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1800" dirty="0" smtClean="0">
                <a:solidFill>
                  <a:schemeClr val="accent1"/>
                </a:solidFill>
              </a:rPr>
              <a:t>op</a:t>
            </a:r>
            <a:r>
              <a:rPr lang="en-US" sz="1800" dirty="0" smtClean="0"/>
              <a:t>: operation (“</a:t>
            </a:r>
            <a:r>
              <a:rPr lang="en-US" sz="1800" dirty="0" err="1" smtClean="0"/>
              <a:t>opcode</a:t>
            </a:r>
            <a:r>
              <a:rPr lang="en-US" sz="1800" dirty="0" smtClean="0"/>
              <a:t>”) of the instruction</a:t>
            </a:r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1800" dirty="0" err="1" smtClean="0">
                <a:solidFill>
                  <a:schemeClr val="accent2"/>
                </a:solidFill>
              </a:rPr>
              <a:t>rs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rt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rd</a:t>
            </a:r>
            <a:r>
              <a:rPr lang="en-US" sz="1800" dirty="0" smtClean="0"/>
              <a:t>: the source and destination register </a:t>
            </a:r>
            <a:r>
              <a:rPr lang="en-US" sz="1800" dirty="0" err="1" smtClean="0"/>
              <a:t>specifiers</a:t>
            </a:r>
            <a:endParaRPr lang="en-US" sz="1800" dirty="0" smtClean="0"/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1800" dirty="0" err="1" smtClean="0">
                <a:solidFill>
                  <a:srgbClr val="008000"/>
                </a:solidFill>
              </a:rPr>
              <a:t>shamt</a:t>
            </a:r>
            <a:r>
              <a:rPr lang="en-US" sz="1800" dirty="0" smtClean="0"/>
              <a:t>: shift amount</a:t>
            </a:r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1800" dirty="0" err="1" smtClean="0">
                <a:solidFill>
                  <a:srgbClr val="FF00FF"/>
                </a:solidFill>
              </a:rPr>
              <a:t>funct</a:t>
            </a:r>
            <a:r>
              <a:rPr lang="en-US" sz="1800" dirty="0" smtClean="0"/>
              <a:t>: selects the variant of the operation in the “op” field</a:t>
            </a:r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1800" dirty="0" smtClean="0">
                <a:solidFill>
                  <a:schemeClr val="hlink"/>
                </a:solidFill>
              </a:rPr>
              <a:t>address / immediate</a:t>
            </a:r>
            <a:r>
              <a:rPr lang="en-US" sz="1800" dirty="0" smtClean="0"/>
              <a:t>: address offset or immediate value</a:t>
            </a:r>
          </a:p>
          <a:p>
            <a:pPr marL="508000" lvl="1" indent="-190500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sz="1800" dirty="0" smtClean="0">
                <a:solidFill>
                  <a:srgbClr val="800080"/>
                </a:solidFill>
              </a:rPr>
              <a:t>target address</a:t>
            </a:r>
            <a:r>
              <a:rPr lang="en-US" sz="1800" dirty="0" smtClean="0"/>
              <a:t>: target address of jump instruction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09800" y="3200400"/>
            <a:ext cx="6302375" cy="942975"/>
            <a:chOff x="1575" y="1824"/>
            <a:chExt cx="3970" cy="594"/>
          </a:xfrm>
        </p:grpSpPr>
        <p:sp>
          <p:nvSpPr>
            <p:cNvPr id="27711" name="Rectangle 5"/>
            <p:cNvSpPr>
              <a:spLocks noChangeArrowheads="1"/>
            </p:cNvSpPr>
            <p:nvPr/>
          </p:nvSpPr>
          <p:spPr bwMode="auto">
            <a:xfrm>
              <a:off x="1640" y="202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12" name="Group 6"/>
            <p:cNvGrpSpPr>
              <a:grpSpLocks/>
            </p:cNvGrpSpPr>
            <p:nvPr/>
          </p:nvGrpSpPr>
          <p:grpSpPr bwMode="auto">
            <a:xfrm>
              <a:off x="1636" y="2016"/>
              <a:ext cx="664" cy="210"/>
              <a:chOff x="1636" y="2016"/>
              <a:chExt cx="664" cy="210"/>
            </a:xfrm>
          </p:grpSpPr>
          <p:sp>
            <p:nvSpPr>
              <p:cNvPr id="27720" name="Rectangle 7"/>
              <p:cNvSpPr>
                <a:spLocks noChangeArrowheads="1"/>
              </p:cNvSpPr>
              <p:nvPr/>
            </p:nvSpPr>
            <p:spPr bwMode="auto">
              <a:xfrm>
                <a:off x="1636" y="202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1" name="Rectangle 8"/>
              <p:cNvSpPr>
                <a:spLocks noChangeArrowheads="1"/>
              </p:cNvSpPr>
              <p:nvPr/>
            </p:nvSpPr>
            <p:spPr bwMode="auto">
              <a:xfrm>
                <a:off x="1833" y="201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1"/>
                    </a:solidFill>
                    <a:latin typeface="Times" pitchFamily="18" charset="0"/>
                  </a:rPr>
                  <a:t>op</a:t>
                </a:r>
                <a:endParaRPr lang="en-US" sz="1600" b="1">
                  <a:latin typeface="Times" pitchFamily="18" charset="0"/>
                </a:endParaRPr>
              </a:p>
            </p:txBody>
          </p:sp>
        </p:grpSp>
        <p:sp>
          <p:nvSpPr>
            <p:cNvPr id="27713" name="Rectangle 9"/>
            <p:cNvSpPr>
              <a:spLocks noChangeArrowheads="1"/>
            </p:cNvSpPr>
            <p:nvPr/>
          </p:nvSpPr>
          <p:spPr bwMode="auto">
            <a:xfrm>
              <a:off x="2308" y="2020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Rectangle 10"/>
            <p:cNvSpPr>
              <a:spLocks noChangeArrowheads="1"/>
            </p:cNvSpPr>
            <p:nvPr/>
          </p:nvSpPr>
          <p:spPr bwMode="auto">
            <a:xfrm>
              <a:off x="3314" y="2016"/>
              <a:ext cx="89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800080"/>
                  </a:solidFill>
                  <a:latin typeface="Times" pitchFamily="18" charset="0"/>
                </a:rPr>
                <a:t>target address</a:t>
              </a:r>
              <a:endParaRPr lang="en-US" sz="1600" b="1">
                <a:latin typeface="Times" pitchFamily="18" charset="0"/>
              </a:endParaRPr>
            </a:p>
          </p:txBody>
        </p:sp>
        <p:sp>
          <p:nvSpPr>
            <p:cNvPr id="27715" name="Rectangle 11"/>
            <p:cNvSpPr>
              <a:spLocks noChangeArrowheads="1"/>
            </p:cNvSpPr>
            <p:nvPr/>
          </p:nvSpPr>
          <p:spPr bwMode="auto">
            <a:xfrm>
              <a:off x="5367" y="182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0</a:t>
              </a:r>
            </a:p>
          </p:txBody>
        </p:sp>
        <p:sp>
          <p:nvSpPr>
            <p:cNvPr id="27716" name="Rectangle 12"/>
            <p:cNvSpPr>
              <a:spLocks noChangeArrowheads="1"/>
            </p:cNvSpPr>
            <p:nvPr/>
          </p:nvSpPr>
          <p:spPr bwMode="auto">
            <a:xfrm>
              <a:off x="2103" y="182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26</a:t>
              </a:r>
            </a:p>
          </p:txBody>
        </p:sp>
        <p:sp>
          <p:nvSpPr>
            <p:cNvPr id="27717" name="Rectangle 13"/>
            <p:cNvSpPr>
              <a:spLocks noChangeArrowheads="1"/>
            </p:cNvSpPr>
            <p:nvPr/>
          </p:nvSpPr>
          <p:spPr bwMode="auto">
            <a:xfrm>
              <a:off x="1575" y="182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31</a:t>
              </a:r>
            </a:p>
          </p:txBody>
        </p:sp>
        <p:sp>
          <p:nvSpPr>
            <p:cNvPr id="27718" name="Rectangle 14"/>
            <p:cNvSpPr>
              <a:spLocks noChangeArrowheads="1"/>
            </p:cNvSpPr>
            <p:nvPr/>
          </p:nvSpPr>
          <p:spPr bwMode="auto">
            <a:xfrm>
              <a:off x="1815" y="2208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6 bits</a:t>
              </a:r>
            </a:p>
          </p:txBody>
        </p:sp>
        <p:sp>
          <p:nvSpPr>
            <p:cNvPr id="27719" name="Rectangle 15"/>
            <p:cNvSpPr>
              <a:spLocks noChangeArrowheads="1"/>
            </p:cNvSpPr>
            <p:nvPr/>
          </p:nvSpPr>
          <p:spPr bwMode="auto">
            <a:xfrm>
              <a:off x="3591" y="2208"/>
              <a:ext cx="45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26 bits</a:t>
              </a:r>
            </a:p>
          </p:txBody>
        </p:sp>
      </p:grpSp>
      <p:grpSp>
        <p:nvGrpSpPr>
          <p:cNvPr id="27653" name="Group 16"/>
          <p:cNvGrpSpPr>
            <a:grpSpLocks/>
          </p:cNvGrpSpPr>
          <p:nvPr/>
        </p:nvGrpSpPr>
        <p:grpSpPr bwMode="auto">
          <a:xfrm>
            <a:off x="2286000" y="1447800"/>
            <a:ext cx="6302375" cy="942975"/>
            <a:chOff x="1575" y="768"/>
            <a:chExt cx="3970" cy="594"/>
          </a:xfrm>
        </p:grpSpPr>
        <p:grpSp>
          <p:nvGrpSpPr>
            <p:cNvPr id="27676" name="Group 17"/>
            <p:cNvGrpSpPr>
              <a:grpSpLocks/>
            </p:cNvGrpSpPr>
            <p:nvPr/>
          </p:nvGrpSpPr>
          <p:grpSpPr bwMode="auto">
            <a:xfrm>
              <a:off x="1575" y="768"/>
              <a:ext cx="3970" cy="402"/>
              <a:chOff x="1575" y="768"/>
              <a:chExt cx="3970" cy="402"/>
            </a:xfrm>
          </p:grpSpPr>
          <p:grpSp>
            <p:nvGrpSpPr>
              <p:cNvPr id="27683" name="Group 18"/>
              <p:cNvGrpSpPr>
                <a:grpSpLocks/>
              </p:cNvGrpSpPr>
              <p:nvPr/>
            </p:nvGrpSpPr>
            <p:grpSpPr bwMode="auto">
              <a:xfrm>
                <a:off x="1636" y="960"/>
                <a:ext cx="3832" cy="210"/>
                <a:chOff x="1636" y="960"/>
                <a:chExt cx="3832" cy="210"/>
              </a:xfrm>
            </p:grpSpPr>
            <p:sp>
              <p:nvSpPr>
                <p:cNvPr id="27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0" y="968"/>
                  <a:ext cx="382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692" name="Group 20"/>
                <p:cNvGrpSpPr>
                  <a:grpSpLocks/>
                </p:cNvGrpSpPr>
                <p:nvPr/>
              </p:nvGrpSpPr>
              <p:grpSpPr bwMode="auto">
                <a:xfrm>
                  <a:off x="1636" y="960"/>
                  <a:ext cx="3832" cy="210"/>
                  <a:chOff x="1636" y="960"/>
                  <a:chExt cx="3832" cy="210"/>
                </a:xfrm>
              </p:grpSpPr>
              <p:grpSp>
                <p:nvGrpSpPr>
                  <p:cNvPr id="27693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636" y="960"/>
                    <a:ext cx="664" cy="210"/>
                    <a:chOff x="1636" y="960"/>
                    <a:chExt cx="664" cy="210"/>
                  </a:xfrm>
                </p:grpSpPr>
                <p:sp>
                  <p:nvSpPr>
                    <p:cNvPr id="2770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6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10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3" y="960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sz="1600" b="1">
                          <a:solidFill>
                            <a:schemeClr val="accent1"/>
                          </a:solidFill>
                          <a:latin typeface="Times" pitchFamily="18" charset="0"/>
                        </a:rPr>
                        <a:t>op</a:t>
                      </a:r>
                      <a:endParaRPr lang="en-US" sz="1600" b="1">
                        <a:latin typeface="Times" pitchFamily="18" charset="0"/>
                      </a:endParaRPr>
                    </a:p>
                  </p:txBody>
                </p:sp>
              </p:grpSp>
              <p:grpSp>
                <p:nvGrpSpPr>
                  <p:cNvPr id="2769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08" y="960"/>
                    <a:ext cx="616" cy="210"/>
                    <a:chOff x="2308" y="960"/>
                    <a:chExt cx="616" cy="210"/>
                  </a:xfrm>
                </p:grpSpPr>
                <p:sp>
                  <p:nvSpPr>
                    <p:cNvPr id="27707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8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08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7" y="960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sz="1600" b="1">
                          <a:solidFill>
                            <a:schemeClr val="accent2"/>
                          </a:solidFill>
                          <a:latin typeface="Times" pitchFamily="18" charset="0"/>
                        </a:rPr>
                        <a:t>rs</a:t>
                      </a:r>
                      <a:endParaRPr lang="en-US" sz="1600" b="1">
                        <a:latin typeface="Times" pitchFamily="18" charset="0"/>
                      </a:endParaRPr>
                    </a:p>
                  </p:txBody>
                </p:sp>
              </p:grpSp>
              <p:grpSp>
                <p:nvGrpSpPr>
                  <p:cNvPr id="2769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932" y="960"/>
                    <a:ext cx="616" cy="210"/>
                    <a:chOff x="2932" y="960"/>
                    <a:chExt cx="616" cy="210"/>
                  </a:xfrm>
                </p:grpSpPr>
                <p:sp>
                  <p:nvSpPr>
                    <p:cNvPr id="27705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06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1" y="960"/>
                      <a:ext cx="213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sz="1600" b="1">
                          <a:solidFill>
                            <a:schemeClr val="accent2"/>
                          </a:solidFill>
                          <a:latin typeface="Times" pitchFamily="18" charset="0"/>
                        </a:rPr>
                        <a:t>rt</a:t>
                      </a:r>
                      <a:endParaRPr lang="en-US" sz="1600" b="1">
                        <a:latin typeface="Times" pitchFamily="18" charset="0"/>
                      </a:endParaRPr>
                    </a:p>
                  </p:txBody>
                </p:sp>
              </p:grpSp>
              <p:grpSp>
                <p:nvGrpSpPr>
                  <p:cNvPr id="2769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556" y="960"/>
                    <a:ext cx="616" cy="210"/>
                    <a:chOff x="3556" y="960"/>
                    <a:chExt cx="616" cy="210"/>
                  </a:xfrm>
                </p:grpSpPr>
                <p:sp>
                  <p:nvSpPr>
                    <p:cNvPr id="27703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6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04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5" y="960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sz="1600" b="1">
                          <a:solidFill>
                            <a:schemeClr val="accent2"/>
                          </a:solidFill>
                          <a:latin typeface="Times" pitchFamily="18" charset="0"/>
                        </a:rPr>
                        <a:t>rd</a:t>
                      </a:r>
                      <a:endParaRPr lang="en-US" sz="1600" b="1">
                        <a:latin typeface="Times" pitchFamily="18" charset="0"/>
                      </a:endParaRPr>
                    </a:p>
                  </p:txBody>
                </p:sp>
              </p:grpSp>
              <p:grpSp>
                <p:nvGrpSpPr>
                  <p:cNvPr id="2769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4180" y="960"/>
                    <a:ext cx="616" cy="210"/>
                    <a:chOff x="4180" y="960"/>
                    <a:chExt cx="616" cy="210"/>
                  </a:xfrm>
                </p:grpSpPr>
                <p:sp>
                  <p:nvSpPr>
                    <p:cNvPr id="27701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0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02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63" y="960"/>
                      <a:ext cx="448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sz="1600" b="1">
                          <a:solidFill>
                            <a:srgbClr val="008000"/>
                          </a:solidFill>
                          <a:latin typeface="Times" pitchFamily="18" charset="0"/>
                        </a:rPr>
                        <a:t>shamt</a:t>
                      </a:r>
                      <a:endParaRPr lang="en-US" sz="1600" b="1">
                        <a:latin typeface="Times" pitchFamily="18" charset="0"/>
                      </a:endParaRPr>
                    </a:p>
                  </p:txBody>
                </p:sp>
              </p:grpSp>
              <p:grpSp>
                <p:nvGrpSpPr>
                  <p:cNvPr id="2769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804" y="960"/>
                    <a:ext cx="664" cy="210"/>
                    <a:chOff x="4804" y="960"/>
                    <a:chExt cx="664" cy="210"/>
                  </a:xfrm>
                </p:grpSpPr>
                <p:sp>
                  <p:nvSpPr>
                    <p:cNvPr id="27699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00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1" y="960"/>
                      <a:ext cx="400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lang="en-US" sz="1600" b="1">
                          <a:solidFill>
                            <a:srgbClr val="FF00FF"/>
                          </a:solidFill>
                          <a:latin typeface="Times" pitchFamily="18" charset="0"/>
                        </a:rPr>
                        <a:t>funct</a:t>
                      </a:r>
                      <a:endParaRPr lang="en-US" sz="1600" b="1">
                        <a:latin typeface="Times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27684" name="Rectangle 39"/>
              <p:cNvSpPr>
                <a:spLocks noChangeArrowheads="1"/>
              </p:cNvSpPr>
              <p:nvPr/>
            </p:nvSpPr>
            <p:spPr bwMode="auto">
              <a:xfrm>
                <a:off x="536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" pitchFamily="18" charset="0"/>
                  </a:rPr>
                  <a:t>0</a:t>
                </a:r>
              </a:p>
            </p:txBody>
          </p:sp>
          <p:sp>
            <p:nvSpPr>
              <p:cNvPr id="27685" name="Rectangle 40"/>
              <p:cNvSpPr>
                <a:spLocks noChangeArrowheads="1"/>
              </p:cNvSpPr>
              <p:nvPr/>
            </p:nvSpPr>
            <p:spPr bwMode="auto">
              <a:xfrm>
                <a:off x="464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" pitchFamily="18" charset="0"/>
                  </a:rPr>
                  <a:t>6</a:t>
                </a:r>
              </a:p>
            </p:txBody>
          </p:sp>
          <p:sp>
            <p:nvSpPr>
              <p:cNvPr id="27686" name="Rectangle 41"/>
              <p:cNvSpPr>
                <a:spLocks noChangeArrowheads="1"/>
              </p:cNvSpPr>
              <p:nvPr/>
            </p:nvSpPr>
            <p:spPr bwMode="auto">
              <a:xfrm>
                <a:off x="39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" pitchFamily="18" charset="0"/>
                  </a:rPr>
                  <a:t>11</a:t>
                </a:r>
              </a:p>
            </p:txBody>
          </p:sp>
          <p:sp>
            <p:nvSpPr>
              <p:cNvPr id="27687" name="Rectangle 42"/>
              <p:cNvSpPr>
                <a:spLocks noChangeArrowheads="1"/>
              </p:cNvSpPr>
              <p:nvPr/>
            </p:nvSpPr>
            <p:spPr bwMode="auto">
              <a:xfrm>
                <a:off x="3351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" pitchFamily="18" charset="0"/>
                  </a:rPr>
                  <a:t>16</a:t>
                </a:r>
              </a:p>
            </p:txBody>
          </p:sp>
          <p:sp>
            <p:nvSpPr>
              <p:cNvPr id="27688" name="Rectangle 43"/>
              <p:cNvSpPr>
                <a:spLocks noChangeArrowheads="1"/>
              </p:cNvSpPr>
              <p:nvPr/>
            </p:nvSpPr>
            <p:spPr bwMode="auto">
              <a:xfrm>
                <a:off x="2727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" pitchFamily="18" charset="0"/>
                  </a:rPr>
                  <a:t>21</a:t>
                </a:r>
              </a:p>
            </p:txBody>
          </p:sp>
          <p:sp>
            <p:nvSpPr>
              <p:cNvPr id="27689" name="Rectangle 44"/>
              <p:cNvSpPr>
                <a:spLocks noChangeArrowheads="1"/>
              </p:cNvSpPr>
              <p:nvPr/>
            </p:nvSpPr>
            <p:spPr bwMode="auto">
              <a:xfrm>
                <a:off x="2103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" pitchFamily="18" charset="0"/>
                  </a:rPr>
                  <a:t>26</a:t>
                </a:r>
              </a:p>
            </p:txBody>
          </p:sp>
          <p:sp>
            <p:nvSpPr>
              <p:cNvPr id="27690" name="Rectangle 45"/>
              <p:cNvSpPr>
                <a:spLocks noChangeArrowheads="1"/>
              </p:cNvSpPr>
              <p:nvPr/>
            </p:nvSpPr>
            <p:spPr bwMode="auto">
              <a:xfrm>
                <a:off x="15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" pitchFamily="18" charset="0"/>
                  </a:rPr>
                  <a:t>31</a:t>
                </a:r>
              </a:p>
            </p:txBody>
          </p:sp>
        </p:grpSp>
        <p:sp>
          <p:nvSpPr>
            <p:cNvPr id="27677" name="Rectangle 46"/>
            <p:cNvSpPr>
              <a:spLocks noChangeArrowheads="1"/>
            </p:cNvSpPr>
            <p:nvPr/>
          </p:nvSpPr>
          <p:spPr bwMode="auto">
            <a:xfrm>
              <a:off x="1815" y="1152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6 bits</a:t>
              </a:r>
            </a:p>
          </p:txBody>
        </p:sp>
        <p:sp>
          <p:nvSpPr>
            <p:cNvPr id="27678" name="Rectangle 47"/>
            <p:cNvSpPr>
              <a:spLocks noChangeArrowheads="1"/>
            </p:cNvSpPr>
            <p:nvPr/>
          </p:nvSpPr>
          <p:spPr bwMode="auto">
            <a:xfrm>
              <a:off x="4983" y="1152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6 bits</a:t>
              </a:r>
            </a:p>
          </p:txBody>
        </p:sp>
        <p:sp>
          <p:nvSpPr>
            <p:cNvPr id="27679" name="Rectangle 48"/>
            <p:cNvSpPr>
              <a:spLocks noChangeArrowheads="1"/>
            </p:cNvSpPr>
            <p:nvPr/>
          </p:nvSpPr>
          <p:spPr bwMode="auto">
            <a:xfrm>
              <a:off x="4311" y="1152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  <p:sp>
          <p:nvSpPr>
            <p:cNvPr id="27680" name="Rectangle 49"/>
            <p:cNvSpPr>
              <a:spLocks noChangeArrowheads="1"/>
            </p:cNvSpPr>
            <p:nvPr/>
          </p:nvSpPr>
          <p:spPr bwMode="auto">
            <a:xfrm>
              <a:off x="3687" y="1152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  <p:sp>
          <p:nvSpPr>
            <p:cNvPr id="27681" name="Rectangle 50"/>
            <p:cNvSpPr>
              <a:spLocks noChangeArrowheads="1"/>
            </p:cNvSpPr>
            <p:nvPr/>
          </p:nvSpPr>
          <p:spPr bwMode="auto">
            <a:xfrm>
              <a:off x="3063" y="1152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  <p:sp>
          <p:nvSpPr>
            <p:cNvPr id="27682" name="Rectangle 51"/>
            <p:cNvSpPr>
              <a:spLocks noChangeArrowheads="1"/>
            </p:cNvSpPr>
            <p:nvPr/>
          </p:nvSpPr>
          <p:spPr bwMode="auto">
            <a:xfrm>
              <a:off x="2439" y="1152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</p:grpSp>
      <p:grpSp>
        <p:nvGrpSpPr>
          <p:cNvPr id="27654" name="Group 52"/>
          <p:cNvGrpSpPr>
            <a:grpSpLocks/>
          </p:cNvGrpSpPr>
          <p:nvPr/>
        </p:nvGrpSpPr>
        <p:grpSpPr bwMode="auto">
          <a:xfrm>
            <a:off x="2362200" y="2362200"/>
            <a:ext cx="6302375" cy="942975"/>
            <a:chOff x="1575" y="1296"/>
            <a:chExt cx="3970" cy="594"/>
          </a:xfrm>
        </p:grpSpPr>
        <p:sp>
          <p:nvSpPr>
            <p:cNvPr id="27655" name="Rectangle 53"/>
            <p:cNvSpPr>
              <a:spLocks noChangeArrowheads="1"/>
            </p:cNvSpPr>
            <p:nvPr/>
          </p:nvSpPr>
          <p:spPr bwMode="auto">
            <a:xfrm>
              <a:off x="1640" y="149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56" name="Group 54"/>
            <p:cNvGrpSpPr>
              <a:grpSpLocks/>
            </p:cNvGrpSpPr>
            <p:nvPr/>
          </p:nvGrpSpPr>
          <p:grpSpPr bwMode="auto">
            <a:xfrm>
              <a:off x="1636" y="1488"/>
              <a:ext cx="664" cy="210"/>
              <a:chOff x="1636" y="1488"/>
              <a:chExt cx="664" cy="210"/>
            </a:xfrm>
          </p:grpSpPr>
          <p:sp>
            <p:nvSpPr>
              <p:cNvPr id="27674" name="Rectangle 55"/>
              <p:cNvSpPr>
                <a:spLocks noChangeArrowheads="1"/>
              </p:cNvSpPr>
              <p:nvPr/>
            </p:nvSpPr>
            <p:spPr bwMode="auto">
              <a:xfrm>
                <a:off x="1636" y="149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Rectangle 56"/>
              <p:cNvSpPr>
                <a:spLocks noChangeArrowheads="1"/>
              </p:cNvSpPr>
              <p:nvPr/>
            </p:nvSpPr>
            <p:spPr bwMode="auto">
              <a:xfrm>
                <a:off x="1833" y="1488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1"/>
                    </a:solidFill>
                    <a:latin typeface="Times" pitchFamily="18" charset="0"/>
                  </a:rPr>
                  <a:t>op</a:t>
                </a:r>
                <a:endParaRPr lang="en-US" sz="1600" b="1">
                  <a:latin typeface="Times" pitchFamily="18" charset="0"/>
                </a:endParaRPr>
              </a:p>
            </p:txBody>
          </p:sp>
        </p:grpSp>
        <p:grpSp>
          <p:nvGrpSpPr>
            <p:cNvPr id="27657" name="Group 57"/>
            <p:cNvGrpSpPr>
              <a:grpSpLocks/>
            </p:cNvGrpSpPr>
            <p:nvPr/>
          </p:nvGrpSpPr>
          <p:grpSpPr bwMode="auto">
            <a:xfrm>
              <a:off x="2308" y="1488"/>
              <a:ext cx="616" cy="210"/>
              <a:chOff x="2308" y="1488"/>
              <a:chExt cx="616" cy="210"/>
            </a:xfrm>
          </p:grpSpPr>
          <p:sp>
            <p:nvSpPr>
              <p:cNvPr id="27672" name="Rectangle 58"/>
              <p:cNvSpPr>
                <a:spLocks noChangeArrowheads="1"/>
              </p:cNvSpPr>
              <p:nvPr/>
            </p:nvSpPr>
            <p:spPr bwMode="auto">
              <a:xfrm>
                <a:off x="2308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Rectangle 59"/>
              <p:cNvSpPr>
                <a:spLocks noChangeArrowheads="1"/>
              </p:cNvSpPr>
              <p:nvPr/>
            </p:nvSpPr>
            <p:spPr bwMode="auto">
              <a:xfrm>
                <a:off x="2487" y="1488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 err="1">
                    <a:solidFill>
                      <a:schemeClr val="accent2"/>
                    </a:solidFill>
                    <a:latin typeface="Times" pitchFamily="18" charset="0"/>
                  </a:rPr>
                  <a:t>rs</a:t>
                </a:r>
                <a:endParaRPr lang="en-US" sz="1600" b="1" dirty="0">
                  <a:latin typeface="Times" pitchFamily="18" charset="0"/>
                </a:endParaRPr>
              </a:p>
            </p:txBody>
          </p:sp>
        </p:grpSp>
        <p:grpSp>
          <p:nvGrpSpPr>
            <p:cNvPr id="27658" name="Group 60"/>
            <p:cNvGrpSpPr>
              <a:grpSpLocks/>
            </p:cNvGrpSpPr>
            <p:nvPr/>
          </p:nvGrpSpPr>
          <p:grpSpPr bwMode="auto">
            <a:xfrm>
              <a:off x="2932" y="1488"/>
              <a:ext cx="616" cy="210"/>
              <a:chOff x="2932" y="1488"/>
              <a:chExt cx="616" cy="210"/>
            </a:xfrm>
          </p:grpSpPr>
          <p:sp>
            <p:nvSpPr>
              <p:cNvPr id="27670" name="Rectangle 61"/>
              <p:cNvSpPr>
                <a:spLocks noChangeArrowheads="1"/>
              </p:cNvSpPr>
              <p:nvPr/>
            </p:nvSpPr>
            <p:spPr bwMode="auto">
              <a:xfrm>
                <a:off x="2932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Rectangle 62"/>
              <p:cNvSpPr>
                <a:spLocks noChangeArrowheads="1"/>
              </p:cNvSpPr>
              <p:nvPr/>
            </p:nvSpPr>
            <p:spPr bwMode="auto">
              <a:xfrm>
                <a:off x="3111" y="1488"/>
                <a:ext cx="21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" pitchFamily="18" charset="0"/>
                  </a:rPr>
                  <a:t>rt</a:t>
                </a:r>
                <a:endParaRPr lang="en-US" sz="1600" b="1">
                  <a:latin typeface="Times" pitchFamily="18" charset="0"/>
                </a:endParaRPr>
              </a:p>
            </p:txBody>
          </p:sp>
        </p:grpSp>
        <p:sp>
          <p:nvSpPr>
            <p:cNvPr id="27659" name="Rectangle 63"/>
            <p:cNvSpPr>
              <a:spLocks noChangeArrowheads="1"/>
            </p:cNvSpPr>
            <p:nvPr/>
          </p:nvSpPr>
          <p:spPr bwMode="auto">
            <a:xfrm>
              <a:off x="3556" y="1492"/>
              <a:ext cx="19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Rectangle 64"/>
            <p:cNvSpPr>
              <a:spLocks noChangeArrowheads="1"/>
            </p:cNvSpPr>
            <p:nvPr/>
          </p:nvSpPr>
          <p:spPr bwMode="auto">
            <a:xfrm>
              <a:off x="4136" y="1477"/>
              <a:ext cx="11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chemeClr val="hlink"/>
                  </a:solidFill>
                  <a:latin typeface="Times" pitchFamily="18" charset="0"/>
                </a:rPr>
                <a:t>address/immediate</a:t>
              </a:r>
              <a:endParaRPr lang="en-US" sz="1600" b="1">
                <a:latin typeface="Times" pitchFamily="18" charset="0"/>
              </a:endParaRPr>
            </a:p>
          </p:txBody>
        </p:sp>
        <p:sp>
          <p:nvSpPr>
            <p:cNvPr id="27661" name="Rectangle 65"/>
            <p:cNvSpPr>
              <a:spLocks noChangeArrowheads="1"/>
            </p:cNvSpPr>
            <p:nvPr/>
          </p:nvSpPr>
          <p:spPr bwMode="auto">
            <a:xfrm>
              <a:off x="5367" y="1296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0</a:t>
              </a:r>
            </a:p>
          </p:txBody>
        </p:sp>
        <p:sp>
          <p:nvSpPr>
            <p:cNvPr id="27662" name="Rectangle 66"/>
            <p:cNvSpPr>
              <a:spLocks noChangeArrowheads="1"/>
            </p:cNvSpPr>
            <p:nvPr/>
          </p:nvSpPr>
          <p:spPr bwMode="auto">
            <a:xfrm>
              <a:off x="3351" y="1296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16</a:t>
              </a:r>
            </a:p>
          </p:txBody>
        </p:sp>
        <p:sp>
          <p:nvSpPr>
            <p:cNvPr id="27663" name="Rectangle 67"/>
            <p:cNvSpPr>
              <a:spLocks noChangeArrowheads="1"/>
            </p:cNvSpPr>
            <p:nvPr/>
          </p:nvSpPr>
          <p:spPr bwMode="auto">
            <a:xfrm>
              <a:off x="2727" y="1296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21</a:t>
              </a:r>
            </a:p>
          </p:txBody>
        </p:sp>
        <p:sp>
          <p:nvSpPr>
            <p:cNvPr id="27664" name="Rectangle 68"/>
            <p:cNvSpPr>
              <a:spLocks noChangeArrowheads="1"/>
            </p:cNvSpPr>
            <p:nvPr/>
          </p:nvSpPr>
          <p:spPr bwMode="auto">
            <a:xfrm>
              <a:off x="2103" y="1296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26</a:t>
              </a:r>
            </a:p>
          </p:txBody>
        </p:sp>
        <p:sp>
          <p:nvSpPr>
            <p:cNvPr id="27665" name="Rectangle 69"/>
            <p:cNvSpPr>
              <a:spLocks noChangeArrowheads="1"/>
            </p:cNvSpPr>
            <p:nvPr/>
          </p:nvSpPr>
          <p:spPr bwMode="auto">
            <a:xfrm>
              <a:off x="1575" y="1296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31</a:t>
              </a:r>
            </a:p>
          </p:txBody>
        </p:sp>
        <p:sp>
          <p:nvSpPr>
            <p:cNvPr id="27666" name="Rectangle 70"/>
            <p:cNvSpPr>
              <a:spLocks noChangeArrowheads="1"/>
            </p:cNvSpPr>
            <p:nvPr/>
          </p:nvSpPr>
          <p:spPr bwMode="auto">
            <a:xfrm>
              <a:off x="1815" y="1680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6 bits</a:t>
              </a:r>
            </a:p>
          </p:txBody>
        </p:sp>
        <p:sp>
          <p:nvSpPr>
            <p:cNvPr id="27667" name="Rectangle 71"/>
            <p:cNvSpPr>
              <a:spLocks noChangeArrowheads="1"/>
            </p:cNvSpPr>
            <p:nvPr/>
          </p:nvSpPr>
          <p:spPr bwMode="auto">
            <a:xfrm>
              <a:off x="4263" y="1680"/>
              <a:ext cx="45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latin typeface="Times" pitchFamily="18" charset="0"/>
                </a:rPr>
                <a:t>16 bits</a:t>
              </a:r>
            </a:p>
          </p:txBody>
        </p:sp>
        <p:sp>
          <p:nvSpPr>
            <p:cNvPr id="27668" name="Rectangle 72"/>
            <p:cNvSpPr>
              <a:spLocks noChangeArrowheads="1"/>
            </p:cNvSpPr>
            <p:nvPr/>
          </p:nvSpPr>
          <p:spPr bwMode="auto">
            <a:xfrm>
              <a:off x="3063" y="1680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  <p:sp>
          <p:nvSpPr>
            <p:cNvPr id="27669" name="Rectangle 73"/>
            <p:cNvSpPr>
              <a:spLocks noChangeArrowheads="1"/>
            </p:cNvSpPr>
            <p:nvPr/>
          </p:nvSpPr>
          <p:spPr bwMode="auto">
            <a:xfrm>
              <a:off x="2439" y="1680"/>
              <a:ext cx="3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" pitchFamily="18" charset="0"/>
                </a:rPr>
                <a:t>5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625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153400" cy="1303337"/>
          </a:xfrm>
          <a:noFill/>
        </p:spPr>
        <p:txBody>
          <a:bodyPr/>
          <a:lstStyle/>
          <a:p>
            <a:r>
              <a:rPr lang="en-US" b="1" dirty="0" smtClean="0"/>
              <a:t>Control Signal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848600" cy="44958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Selecting the operations to perform (ALU, read/write, etc.)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Controlling the flow of data (multiplexor inputs)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Information comes from the 32 bits of the instruction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add $t0, $s1, $s2 	Instruction Format: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>
                <a:latin typeface="Courier New" pitchFamily="49" charset="0"/>
              </a:rPr>
              <a:t>	000000	 10001	 10010	 01000	 00000	100000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  op	  </a:t>
            </a:r>
            <a:r>
              <a:rPr lang="en-US" sz="1800" dirty="0" err="1" smtClean="0">
                <a:latin typeface="Courier New" pitchFamily="49" charset="0"/>
              </a:rPr>
              <a:t>rs</a:t>
            </a:r>
            <a:r>
              <a:rPr lang="en-US" sz="1800" dirty="0" smtClean="0">
                <a:latin typeface="Courier New" pitchFamily="49" charset="0"/>
              </a:rPr>
              <a:t>	  </a:t>
            </a:r>
            <a:r>
              <a:rPr lang="en-US" sz="1800" dirty="0" err="1" smtClean="0">
                <a:latin typeface="Courier New" pitchFamily="49" charset="0"/>
              </a:rPr>
              <a:t>rt</a:t>
            </a:r>
            <a:r>
              <a:rPr lang="en-US" sz="1800" dirty="0" smtClean="0">
                <a:latin typeface="Courier New" pitchFamily="49" charset="0"/>
              </a:rPr>
              <a:t>	  </a:t>
            </a:r>
            <a:r>
              <a:rPr lang="en-US" sz="1800" dirty="0" err="1" smtClean="0">
                <a:latin typeface="Courier New" pitchFamily="49" charset="0"/>
              </a:rPr>
              <a:t>rd</a:t>
            </a:r>
            <a:r>
              <a:rPr lang="en-US" sz="1800" dirty="0" smtClean="0">
                <a:latin typeface="Courier New" pitchFamily="49" charset="0"/>
              </a:rPr>
              <a:t>	 </a:t>
            </a:r>
            <a:r>
              <a:rPr lang="en-US" sz="1800" dirty="0" err="1" smtClean="0">
                <a:latin typeface="Courier New" pitchFamily="49" charset="0"/>
              </a:rPr>
              <a:t>shamt</a:t>
            </a:r>
            <a:r>
              <a:rPr lang="en-US" sz="1800" dirty="0" smtClean="0">
                <a:latin typeface="Courier New" pitchFamily="49" charset="0"/>
              </a:rPr>
              <a:t>	 </a:t>
            </a:r>
            <a:r>
              <a:rPr lang="en-US" sz="1800" dirty="0" err="1" smtClean="0">
                <a:latin typeface="Courier New" pitchFamily="49" charset="0"/>
              </a:rPr>
              <a:t>funct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ALU's operation based on </a:t>
            </a:r>
            <a:r>
              <a:rPr lang="en-US" sz="1800" b="1" dirty="0" smtClean="0">
                <a:solidFill>
                  <a:srgbClr val="C00000"/>
                </a:solidFill>
              </a:rPr>
              <a:t>instruction type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function code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301750" y="3937000"/>
            <a:ext cx="5549900" cy="977900"/>
            <a:chOff x="820" y="2404"/>
            <a:chExt cx="3496" cy="616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820" y="2404"/>
              <a:ext cx="3496" cy="232"/>
              <a:chOff x="820" y="2404"/>
              <a:chExt cx="3496" cy="232"/>
            </a:xfrm>
          </p:grpSpPr>
          <p:sp>
            <p:nvSpPr>
              <p:cNvPr id="28685" name="Rectangle 6"/>
              <p:cNvSpPr>
                <a:spLocks noChangeArrowheads="1"/>
              </p:cNvSpPr>
              <p:nvPr/>
            </p:nvSpPr>
            <p:spPr bwMode="auto">
              <a:xfrm>
                <a:off x="820" y="2404"/>
                <a:ext cx="616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6" name="Rectangle 7"/>
              <p:cNvSpPr>
                <a:spLocks noChangeArrowheads="1"/>
              </p:cNvSpPr>
              <p:nvPr/>
            </p:nvSpPr>
            <p:spPr bwMode="auto">
              <a:xfrm>
                <a:off x="1444" y="2404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7" name="Rectangle 8"/>
              <p:cNvSpPr>
                <a:spLocks noChangeArrowheads="1"/>
              </p:cNvSpPr>
              <p:nvPr/>
            </p:nvSpPr>
            <p:spPr bwMode="auto">
              <a:xfrm>
                <a:off x="2020" y="2404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Rectangle 9"/>
              <p:cNvSpPr>
                <a:spLocks noChangeArrowheads="1"/>
              </p:cNvSpPr>
              <p:nvPr/>
            </p:nvSpPr>
            <p:spPr bwMode="auto">
              <a:xfrm>
                <a:off x="2596" y="2404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9" name="Rectangle 10"/>
              <p:cNvSpPr>
                <a:spLocks noChangeArrowheads="1"/>
              </p:cNvSpPr>
              <p:nvPr/>
            </p:nvSpPr>
            <p:spPr bwMode="auto">
              <a:xfrm>
                <a:off x="3172" y="2404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Rectangle 11"/>
              <p:cNvSpPr>
                <a:spLocks noChangeArrowheads="1"/>
              </p:cNvSpPr>
              <p:nvPr/>
            </p:nvSpPr>
            <p:spPr bwMode="auto">
              <a:xfrm>
                <a:off x="3748" y="2404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78" name="Group 12"/>
            <p:cNvGrpSpPr>
              <a:grpSpLocks/>
            </p:cNvGrpSpPr>
            <p:nvPr/>
          </p:nvGrpSpPr>
          <p:grpSpPr bwMode="auto">
            <a:xfrm>
              <a:off x="820" y="2788"/>
              <a:ext cx="3496" cy="232"/>
              <a:chOff x="820" y="2788"/>
              <a:chExt cx="3496" cy="232"/>
            </a:xfrm>
          </p:grpSpPr>
          <p:sp>
            <p:nvSpPr>
              <p:cNvPr id="28679" name="Rectangle 13"/>
              <p:cNvSpPr>
                <a:spLocks noChangeArrowheads="1"/>
              </p:cNvSpPr>
              <p:nvPr/>
            </p:nvSpPr>
            <p:spPr bwMode="auto">
              <a:xfrm>
                <a:off x="820" y="2788"/>
                <a:ext cx="616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0" name="Rectangle 14"/>
              <p:cNvSpPr>
                <a:spLocks noChangeArrowheads="1"/>
              </p:cNvSpPr>
              <p:nvPr/>
            </p:nvSpPr>
            <p:spPr bwMode="auto">
              <a:xfrm>
                <a:off x="1444" y="2788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1" name="Rectangle 15"/>
              <p:cNvSpPr>
                <a:spLocks noChangeArrowheads="1"/>
              </p:cNvSpPr>
              <p:nvPr/>
            </p:nvSpPr>
            <p:spPr bwMode="auto">
              <a:xfrm>
                <a:off x="2020" y="2788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2" name="Rectangle 16"/>
              <p:cNvSpPr>
                <a:spLocks noChangeArrowheads="1"/>
              </p:cNvSpPr>
              <p:nvPr/>
            </p:nvSpPr>
            <p:spPr bwMode="auto">
              <a:xfrm>
                <a:off x="2596" y="2788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3" name="Rectangle 17"/>
              <p:cNvSpPr>
                <a:spLocks noChangeArrowheads="1"/>
              </p:cNvSpPr>
              <p:nvPr/>
            </p:nvSpPr>
            <p:spPr bwMode="auto">
              <a:xfrm>
                <a:off x="3172" y="2788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Rectangle 18"/>
              <p:cNvSpPr>
                <a:spLocks noChangeArrowheads="1"/>
              </p:cNvSpPr>
              <p:nvPr/>
            </p:nvSpPr>
            <p:spPr bwMode="auto">
              <a:xfrm>
                <a:off x="3748" y="2788"/>
                <a:ext cx="568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8999207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The Simple </a:t>
            </a:r>
            <a:r>
              <a:rPr lang="en-US" b="1" dirty="0" err="1" smtClean="0"/>
              <a:t>Datapath</a:t>
            </a:r>
            <a:r>
              <a:rPr lang="en-US" b="1" dirty="0" smtClean="0"/>
              <a:t> with Control Unit</a:t>
            </a:r>
          </a:p>
        </p:txBody>
      </p:sp>
      <p:pic>
        <p:nvPicPr>
          <p:cNvPr id="29699" name="Picture 5" descr="13~Figure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0325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6553200" y="1219200"/>
            <a:ext cx="237757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Arial" charset="0"/>
              </a:rPr>
              <a:t>Control Unit Output</a:t>
            </a:r>
          </a:p>
          <a:p>
            <a:pPr lvl="1" eaLnBrk="1" hangingPunct="1">
              <a:buFontTx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Branch</a:t>
            </a:r>
          </a:p>
          <a:p>
            <a:pPr lvl="1" eaLnBrk="1" hangingPunct="1">
              <a:buFontTx/>
              <a:buChar char="•"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MemRead</a:t>
            </a:r>
            <a:endParaRPr lang="en-US" sz="1800" dirty="0" smtClean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buFontTx/>
              <a:buChar char="•"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MemtoReg</a:t>
            </a:r>
            <a:endParaRPr lang="en-US" sz="1800" dirty="0" smtClean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buFontTx/>
              <a:buChar char="•"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ALUOp</a:t>
            </a:r>
            <a:endParaRPr lang="en-US" sz="1800" dirty="0" smtClean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buFontTx/>
              <a:buChar char="•"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MemWrite</a:t>
            </a:r>
            <a:endParaRPr lang="en-US" sz="1800" dirty="0" smtClean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buFontTx/>
              <a:buChar char="•"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ALUSrc</a:t>
            </a:r>
            <a:endParaRPr lang="en-US" sz="1800" dirty="0" smtClean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buFontTx/>
              <a:buChar char="•"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RegWrite</a:t>
            </a:r>
            <a:endParaRPr lang="en-US" sz="18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29453</TotalTime>
  <Words>1006</Words>
  <Application>Microsoft Office PowerPoint</Application>
  <PresentationFormat>On-screen Show (4:3)</PresentationFormat>
  <Paragraphs>324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Courier New</vt:lpstr>
      <vt:lpstr>Garamond</vt:lpstr>
      <vt:lpstr>Helvetica</vt:lpstr>
      <vt:lpstr>Times</vt:lpstr>
      <vt:lpstr>Times New Roman</vt:lpstr>
      <vt:lpstr>Trebuchet MS</vt:lpstr>
      <vt:lpstr>Wingdings</vt:lpstr>
      <vt:lpstr>Organic</vt:lpstr>
      <vt:lpstr>Worksheet</vt:lpstr>
      <vt:lpstr>CSCIU 310 01 Introduction to  Computer Architecture AKM Jahangir A Majumder, PhD</vt:lpstr>
      <vt:lpstr>Review and Learning Outcomes</vt:lpstr>
      <vt:lpstr>Building the Datapath (for R-Type)</vt:lpstr>
      <vt:lpstr>Building the Datapath (for Immediate)</vt:lpstr>
      <vt:lpstr>Building the Datapath (for Load/Store)</vt:lpstr>
      <vt:lpstr>Building the Datapath (Branch function)</vt:lpstr>
      <vt:lpstr>Review: The MIPS Instruction Formats</vt:lpstr>
      <vt:lpstr>Control Signal</vt:lpstr>
      <vt:lpstr>The Simple Datapath with Control Unit</vt:lpstr>
      <vt:lpstr>Review: The ALU Diagram</vt:lpstr>
      <vt:lpstr>ALU Control</vt:lpstr>
      <vt:lpstr>ALU Control</vt:lpstr>
      <vt:lpstr>ALU Control Signal Generation (1/2)</vt:lpstr>
      <vt:lpstr>ALU Control Signal Generation (2/2)</vt:lpstr>
      <vt:lpstr>How do the Datapath Implement a Beq Function?</vt:lpstr>
      <vt:lpstr>How do the Processor Implement a  beq Function (beq $t1, $t2, L)?</vt:lpstr>
      <vt:lpstr>How do the Processor Implement an addu Function (addu $t1, $t2, $t3)?</vt:lpstr>
      <vt:lpstr>How do the Processor Implement an sw Function (sw $t1 100($t2))?</vt:lpstr>
      <vt:lpstr>Single Processor Control Signal Summary</vt:lpstr>
      <vt:lpstr>Review: J-Format Instructions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848</cp:revision>
  <cp:lastPrinted>2013-11-25T17:13:45Z</cp:lastPrinted>
  <dcterms:created xsi:type="dcterms:W3CDTF">2012-08-10T22:02:17Z</dcterms:created>
  <dcterms:modified xsi:type="dcterms:W3CDTF">2019-01-29T21:50:47Z</dcterms:modified>
</cp:coreProperties>
</file>