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1162" r:id="rId2"/>
    <p:sldId id="1163" r:id="rId3"/>
    <p:sldId id="677" r:id="rId4"/>
    <p:sldId id="678" r:id="rId5"/>
    <p:sldId id="679" r:id="rId6"/>
    <p:sldId id="1165" r:id="rId7"/>
    <p:sldId id="681" r:id="rId8"/>
    <p:sldId id="682" r:id="rId9"/>
    <p:sldId id="683" r:id="rId10"/>
    <p:sldId id="1150" r:id="rId11"/>
    <p:sldId id="1151" r:id="rId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43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747149F-C265-46AC-82F5-2BBDE9854685}" type="datetime3">
              <a:rPr lang="en-AU"/>
              <a:pPr/>
              <a:t>29 January, 2019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922ED1C-864D-49EF-9713-8B3E2B0B8232}" type="slidenum">
              <a:rPr lang="en-AU"/>
              <a:pPr/>
              <a:t>8</a:t>
            </a:fld>
            <a:endParaRPr lang="en-AU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580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F1897DA-CC66-4F5B-B8B1-990D9416E458}" type="datetime3">
              <a:rPr lang="en-AU"/>
              <a:pPr/>
              <a:t>29 January, 2019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FEFA51F-FF32-4049-858F-E6E53396E7C0}" type="slidenum">
              <a:rPr lang="en-AU"/>
              <a:pPr/>
              <a:t>10</a:t>
            </a:fld>
            <a:endParaRPr lang="en-AU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1D73BB7-9550-4D32-8C2C-51CF3ED541C2}" type="datetime3">
              <a:rPr lang="en-AU"/>
              <a:pPr/>
              <a:t>29 January, 2019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E186D36-46E9-4079-8084-2A7E425F2E95}" type="slidenum">
              <a:rPr lang="en-AU"/>
              <a:pPr/>
              <a:t>11</a:t>
            </a:fld>
            <a:endParaRPr lang="en-AU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310 01 Introduction to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Computer Architecture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Spring 2019 - Lecture </a:t>
            </a:r>
            <a:r>
              <a:rPr lang="en-US" sz="1800" dirty="0" smtClean="0"/>
              <a:t>5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January </a:t>
            </a:r>
            <a:r>
              <a:rPr lang="en-US" sz="1800" dirty="0" smtClean="0"/>
              <a:t>30</a:t>
            </a:r>
            <a:r>
              <a:rPr lang="en-US" sz="1800" dirty="0" smtClean="0"/>
              <a:t>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506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763000" cy="1303337"/>
          </a:xfrm>
          <a:noFill/>
          <a:ln/>
        </p:spPr>
        <p:txBody>
          <a:bodyPr>
            <a:normAutofit/>
          </a:bodyPr>
          <a:lstStyle/>
          <a:p>
            <a:r>
              <a:rPr lang="en-US" sz="3400" b="1" dirty="0"/>
              <a:t>Single Cycle </a:t>
            </a:r>
            <a:r>
              <a:rPr lang="en-US" sz="3400" b="1" dirty="0" smtClean="0"/>
              <a:t>Computer Performance Issues</a:t>
            </a:r>
            <a:endParaRPr lang="en-AU" sz="34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153400" cy="34448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Longest delay determines clock period</a:t>
            </a:r>
          </a:p>
          <a:p>
            <a:pPr lvl="1"/>
            <a:r>
              <a:rPr lang="en-US" dirty="0"/>
              <a:t>Critical path: load instruction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Instruction memory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register file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ALU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data memory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register file</a:t>
            </a:r>
          </a:p>
          <a:p>
            <a:r>
              <a:rPr lang="en-US" dirty="0"/>
              <a:t>Not feasible to vary period for different instructions</a:t>
            </a:r>
          </a:p>
          <a:p>
            <a:r>
              <a:rPr lang="en-US" dirty="0"/>
              <a:t>Violates design principle</a:t>
            </a:r>
          </a:p>
          <a:p>
            <a:pPr lvl="1"/>
            <a:r>
              <a:rPr lang="en-US" dirty="0"/>
              <a:t>Making the common case fast</a:t>
            </a:r>
          </a:p>
          <a:p>
            <a:r>
              <a:rPr lang="en-US" b="1" dirty="0">
                <a:solidFill>
                  <a:srgbClr val="C00000"/>
                </a:solidFill>
              </a:rPr>
              <a:t>We </a:t>
            </a:r>
            <a:r>
              <a:rPr lang="en-US" b="1" dirty="0" smtClean="0">
                <a:solidFill>
                  <a:srgbClr val="C00000"/>
                </a:solidFill>
              </a:rPr>
              <a:t>can </a:t>
            </a:r>
            <a:r>
              <a:rPr lang="en-US" b="1" dirty="0">
                <a:solidFill>
                  <a:srgbClr val="C00000"/>
                </a:solidFill>
              </a:rPr>
              <a:t>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42002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92" name="Picture 8" descr="f04-2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484687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r>
              <a:rPr lang="en-US" b="1" dirty="0"/>
              <a:t>Pipelining Analogy</a:t>
            </a:r>
            <a:endParaRPr lang="en-AU" b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270875" cy="1228725"/>
          </a:xfrm>
        </p:spPr>
        <p:txBody>
          <a:bodyPr/>
          <a:lstStyle/>
          <a:p>
            <a:r>
              <a:rPr lang="en-US" dirty="0"/>
              <a:t>Pipelined laundry: overlapping execution</a:t>
            </a:r>
          </a:p>
          <a:p>
            <a:pPr lvl="1"/>
            <a:r>
              <a:rPr lang="en-US" dirty="0"/>
              <a:t>Parallelism improves performance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5257800" y="2286000"/>
            <a:ext cx="37353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loads: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b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8/3.5 = 2.3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Non-stop: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2n/0.5n + 1.5 ≈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31264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3345" y="1188599"/>
            <a:ext cx="811613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We began </a:t>
            </a:r>
            <a:r>
              <a:rPr lang="en-US" dirty="0"/>
              <a:t>to cover how a </a:t>
            </a:r>
            <a:r>
              <a:rPr lang="en-US" dirty="0" err="1"/>
              <a:t>datapath</a:t>
            </a:r>
            <a:r>
              <a:rPr lang="en-US" dirty="0"/>
              <a:t> is built to implement MIPS </a:t>
            </a:r>
            <a:r>
              <a:rPr lang="en-US" dirty="0" smtClean="0"/>
              <a:t>instructions</a:t>
            </a:r>
            <a:endParaRPr lang="en-US" dirty="0" smtClean="0"/>
          </a:p>
          <a:p>
            <a:r>
              <a:rPr lang="en-US" dirty="0" smtClean="0"/>
              <a:t>We will also discuss </a:t>
            </a:r>
            <a:r>
              <a:rPr lang="en-US" dirty="0"/>
              <a:t>the following </a:t>
            </a:r>
            <a:r>
              <a:rPr lang="en-US" dirty="0" smtClean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how the control signal can be generated in a processor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issues of single cycle processor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HW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is posted </a:t>
            </a:r>
            <a:r>
              <a:rPr lang="en-US" dirty="0" smtClean="0">
                <a:solidFill>
                  <a:schemeClr val="tx1"/>
                </a:solidFill>
              </a:rPr>
              <a:t>on Blackboard </a:t>
            </a:r>
            <a:r>
              <a:rPr lang="en-US" dirty="0" smtClean="0">
                <a:solidFill>
                  <a:schemeClr val="tx1"/>
                </a:solidFill>
              </a:rPr>
              <a:t>which is due on Wednesday, Feb 6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will have quiz 2 on Monday, </a:t>
            </a:r>
            <a:r>
              <a:rPr lang="en-US" dirty="0" smtClean="0">
                <a:solidFill>
                  <a:schemeClr val="tx1"/>
                </a:solidFill>
              </a:rPr>
              <a:t>Feb 11, </a:t>
            </a:r>
            <a:r>
              <a:rPr lang="en-US" dirty="0" smtClean="0">
                <a:solidFill>
                  <a:schemeClr val="tx1"/>
                </a:solidFill>
              </a:rPr>
              <a:t>which will cover Lectures </a:t>
            </a:r>
            <a:r>
              <a:rPr lang="en-US" dirty="0" smtClean="0">
                <a:solidFill>
                  <a:schemeClr val="tx1"/>
                </a:solidFill>
              </a:rPr>
              <a:t>3-5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Quiz 1 grades and keys are posted on Blackboard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We will discuss feedback on proposal </a:t>
            </a:r>
            <a:r>
              <a:rPr lang="en-US" b="1" dirty="0" err="1" smtClean="0">
                <a:solidFill>
                  <a:srgbClr val="C00000"/>
                </a:solidFill>
              </a:rPr>
              <a:t>proposal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C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4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763000" cy="474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Review: J-Format Instructions (1/2)</a:t>
            </a:r>
          </a:p>
        </p:txBody>
      </p:sp>
      <p:sp>
        <p:nvSpPr>
          <p:cNvPr id="337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848600" cy="78105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Define “fields” of the following number of bits each: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57200" y="1981200"/>
            <a:ext cx="8153400" cy="519113"/>
            <a:chOff x="336" y="1488"/>
            <a:chExt cx="5136" cy="327"/>
          </a:xfrm>
        </p:grpSpPr>
        <p:sp>
          <p:nvSpPr>
            <p:cNvPr id="33804" name="Text Box 5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6 bits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26 bits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8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7" name="Group 9"/>
          <p:cNvGrpSpPr>
            <a:grpSpLocks/>
          </p:cNvGrpSpPr>
          <p:nvPr/>
        </p:nvGrpSpPr>
        <p:grpSpPr bwMode="auto">
          <a:xfrm>
            <a:off x="533400" y="3352800"/>
            <a:ext cx="8153400" cy="519113"/>
            <a:chOff x="336" y="1488"/>
            <a:chExt cx="5136" cy="327"/>
          </a:xfrm>
        </p:grpSpPr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2360" y="148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target address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3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Rectangle 14"/>
          <p:cNvSpPr>
            <a:spLocks noChangeArrowheads="1"/>
          </p:cNvSpPr>
          <p:nvPr/>
        </p:nvSpPr>
        <p:spPr bwMode="auto">
          <a:xfrm>
            <a:off x="685800" y="2743200"/>
            <a:ext cx="7848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As usual, each field has a name:</a:t>
            </a:r>
          </a:p>
        </p:txBody>
      </p:sp>
      <p:sp>
        <p:nvSpPr>
          <p:cNvPr id="33799" name="Rectangle 15"/>
          <p:cNvSpPr>
            <a:spLocks noChangeArrowheads="1"/>
          </p:cNvSpPr>
          <p:nvPr/>
        </p:nvSpPr>
        <p:spPr bwMode="auto">
          <a:xfrm>
            <a:off x="685800" y="4111625"/>
            <a:ext cx="7848600" cy="195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identical to R-format and I-format for consistency.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all other fields to make room for large target address.</a:t>
            </a:r>
          </a:p>
        </p:txBody>
      </p:sp>
    </p:spTree>
    <p:extLst>
      <p:ext uri="{BB962C8B-B14F-4D97-AF65-F5344CB8AC3E}">
        <p14:creationId xmlns:p14="http://schemas.microsoft.com/office/powerpoint/2010/main" val="20585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838200"/>
            <a:ext cx="8001000" cy="474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Review: J-Format Instructions (2/2)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7801"/>
            <a:ext cx="8153400" cy="541020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Summary:</a:t>
            </a:r>
          </a:p>
          <a:p>
            <a:pPr marL="685800" lvl="1" indent="-190500" eaLnBrk="1" hangingPunct="1"/>
            <a:r>
              <a:rPr lang="en-US" b="1" dirty="0" smtClean="0">
                <a:solidFill>
                  <a:srgbClr val="C00000"/>
                </a:solidFill>
              </a:rPr>
              <a:t>New PC = {PC[31..28], target address, 00}</a:t>
            </a:r>
          </a:p>
          <a:p>
            <a:pPr marL="203200" indent="-203200" eaLnBrk="1" hangingPunct="1"/>
            <a:r>
              <a:rPr lang="en-US" dirty="0" smtClean="0"/>
              <a:t>Understand where each part came from!</a:t>
            </a:r>
          </a:p>
          <a:p>
            <a:pPr marL="203200" indent="-203200" eaLnBrk="1" hangingPunct="1"/>
            <a:r>
              <a:rPr lang="en-US" dirty="0" smtClean="0"/>
              <a:t>Note: { , , } means concatenation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{4 bits , 26 bits , 2 bits} = 32 bits address</a:t>
            </a:r>
          </a:p>
          <a:p>
            <a:pPr marL="685800" lvl="1" indent="-190500" eaLnBrk="1" hangingPunct="1"/>
            <a:r>
              <a:rPr lang="en-US" dirty="0" smtClean="0"/>
              <a:t>{1010, 11111111111111111111111111, 00} = 10101111111111111111111111111100</a:t>
            </a:r>
          </a:p>
          <a:p>
            <a:pPr marL="685800" lvl="1" indent="-190500" eaLnBrk="1" hangingPunct="1"/>
            <a:r>
              <a:rPr lang="en-US" dirty="0" smtClean="0"/>
              <a:t>Note: Book uses ||, Verilog uses { , , }</a:t>
            </a:r>
          </a:p>
        </p:txBody>
      </p:sp>
    </p:spTree>
    <p:extLst>
      <p:ext uri="{BB962C8B-B14F-4D97-AF65-F5344CB8AC3E}">
        <p14:creationId xmlns:p14="http://schemas.microsoft.com/office/powerpoint/2010/main" val="22004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Original Simple </a:t>
            </a:r>
            <a:r>
              <a:rPr lang="en-US" b="1" dirty="0" err="1" smtClean="0"/>
              <a:t>Datapath</a:t>
            </a:r>
            <a:endParaRPr lang="en-US" b="1" dirty="0" smtClean="0"/>
          </a:p>
        </p:txBody>
      </p:sp>
      <p:pic>
        <p:nvPicPr>
          <p:cNvPr id="35843" name="Picture 5" descr="13~Figure_5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5438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5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17~Figur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399"/>
            <a:ext cx="6097588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Extended </a:t>
            </a:r>
            <a:r>
              <a:rPr lang="en-US" sz="2400" b="1" dirty="0" err="1" smtClean="0"/>
              <a:t>Datapath</a:t>
            </a:r>
            <a:r>
              <a:rPr lang="en-US" sz="2400" b="1" dirty="0" smtClean="0"/>
              <a:t> for Jump Function Implementation</a:t>
            </a:r>
          </a:p>
        </p:txBody>
      </p:sp>
      <p:sp>
        <p:nvSpPr>
          <p:cNvPr id="1183748" name="Line 4"/>
          <p:cNvSpPr>
            <a:spLocks noChangeShapeType="1"/>
          </p:cNvSpPr>
          <p:nvPr/>
        </p:nvSpPr>
        <p:spPr bwMode="auto">
          <a:xfrm flipV="1">
            <a:off x="2743200" y="16002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49" name="Line 5"/>
          <p:cNvSpPr>
            <a:spLocks noChangeShapeType="1"/>
          </p:cNvSpPr>
          <p:nvPr/>
        </p:nvSpPr>
        <p:spPr bwMode="auto">
          <a:xfrm flipV="1">
            <a:off x="2743200" y="1571625"/>
            <a:ext cx="685800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0" name="Line 6"/>
          <p:cNvSpPr>
            <a:spLocks noChangeShapeType="1"/>
          </p:cNvSpPr>
          <p:nvPr/>
        </p:nvSpPr>
        <p:spPr bwMode="auto">
          <a:xfrm>
            <a:off x="3810000" y="1600200"/>
            <a:ext cx="3276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1" name="Line 7"/>
          <p:cNvSpPr>
            <a:spLocks noChangeShapeType="1"/>
          </p:cNvSpPr>
          <p:nvPr/>
        </p:nvSpPr>
        <p:spPr bwMode="auto">
          <a:xfrm>
            <a:off x="7467600" y="19050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2" name="Line 8"/>
          <p:cNvSpPr>
            <a:spLocks noChangeShapeType="1"/>
          </p:cNvSpPr>
          <p:nvPr/>
        </p:nvSpPr>
        <p:spPr bwMode="auto">
          <a:xfrm flipV="1">
            <a:off x="7543800" y="1295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3" name="Line 9"/>
          <p:cNvSpPr>
            <a:spLocks noChangeShapeType="1"/>
          </p:cNvSpPr>
          <p:nvPr/>
        </p:nvSpPr>
        <p:spPr bwMode="auto">
          <a:xfrm flipH="1">
            <a:off x="1524000" y="1295400"/>
            <a:ext cx="601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4" name="Line 10"/>
          <p:cNvSpPr>
            <a:spLocks noChangeShapeType="1"/>
          </p:cNvSpPr>
          <p:nvPr/>
        </p:nvSpPr>
        <p:spPr bwMode="auto">
          <a:xfrm>
            <a:off x="1524000" y="1295400"/>
            <a:ext cx="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55" name="Line 11"/>
          <p:cNvSpPr>
            <a:spLocks noChangeShapeType="1"/>
          </p:cNvSpPr>
          <p:nvPr/>
        </p:nvSpPr>
        <p:spPr bwMode="auto">
          <a:xfrm>
            <a:off x="1828800" y="3886200"/>
            <a:ext cx="152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6858000" y="2286000"/>
            <a:ext cx="0" cy="3810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6858000" y="2649538"/>
            <a:ext cx="45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7315200" y="22860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75556" y="923766"/>
            <a:ext cx="651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Note: Some Corrections has been made in the figure</a:t>
            </a:r>
          </a:p>
        </p:txBody>
      </p:sp>
      <p:sp>
        <p:nvSpPr>
          <p:cNvPr id="1183760" name="Text Box 16"/>
          <p:cNvSpPr txBox="1">
            <a:spLocks noChangeArrowheads="1"/>
          </p:cNvSpPr>
          <p:nvPr/>
        </p:nvSpPr>
        <p:spPr bwMode="auto">
          <a:xfrm>
            <a:off x="6934200" y="114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3015"/>
              </p:ext>
            </p:extLst>
          </p:nvPr>
        </p:nvGraphicFramePr>
        <p:xfrm>
          <a:off x="1981200" y="4899501"/>
          <a:ext cx="6859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Worksheet" r:id="rId4" imgW="7381828" imgH="933639" progId="Excel.Sheet.8">
                  <p:embed/>
                </p:oleObj>
              </mc:Choice>
              <mc:Fallback>
                <p:oleObj name="Worksheet" r:id="rId4" imgW="7381828" imgH="933639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99501"/>
                        <a:ext cx="68595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41733"/>
              </p:ext>
            </p:extLst>
          </p:nvPr>
        </p:nvGraphicFramePr>
        <p:xfrm>
          <a:off x="2018506" y="5654913"/>
          <a:ext cx="6859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Worksheet" r:id="rId6" imgW="7381828" imgH="933639" progId="Excel.Sheet.8">
                  <p:embed/>
                </p:oleObj>
              </mc:Choice>
              <mc:Fallback>
                <p:oleObj name="Worksheet" r:id="rId6" imgW="7381828" imgH="933639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506" y="5654913"/>
                        <a:ext cx="68595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9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nimBg="1"/>
      <p:bldP spid="1183749" grpId="0" animBg="1"/>
      <p:bldP spid="1183750" grpId="0" animBg="1"/>
      <p:bldP spid="1183751" grpId="0" animBg="1"/>
      <p:bldP spid="1183752" grpId="0" animBg="1"/>
      <p:bldP spid="1183753" grpId="0" animBg="1"/>
      <p:bldP spid="1183754" grpId="0" animBg="1"/>
      <p:bldP spid="1183755" grpId="0" animBg="1"/>
      <p:bldP spid="11837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Control Signal Generation</a:t>
            </a:r>
          </a:p>
        </p:txBody>
      </p:sp>
      <p:sp>
        <p:nvSpPr>
          <p:cNvPr id="3789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610600" cy="3444875"/>
          </a:xfrm>
          <a:noFill/>
        </p:spPr>
        <p:txBody>
          <a:bodyPr/>
          <a:lstStyle/>
          <a:p>
            <a:r>
              <a:rPr lang="en-US" dirty="0" smtClean="0"/>
              <a:t>Simple combinational logic (truth tables)</a:t>
            </a:r>
          </a:p>
        </p:txBody>
      </p:sp>
      <p:pic>
        <p:nvPicPr>
          <p:cNvPr id="37892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41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55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5" name="Picture 3" descr="f04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20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  <a:noFill/>
        </p:spPr>
        <p:txBody>
          <a:bodyPr/>
          <a:lstStyle/>
          <a:p>
            <a:r>
              <a:rPr lang="en-US" b="1" dirty="0" smtClean="0"/>
              <a:t>Where we are headed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4958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Single Cycle Problems: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what if we had a more complicated instruction like floating point?</a:t>
            </a:r>
          </a:p>
          <a:p>
            <a:pPr lvl="1"/>
            <a:r>
              <a:rPr lang="en-US" dirty="0" smtClean="0"/>
              <a:t>wasteful of area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use a “smaller” cycle time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have different instructions take different numbers of cycles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 “</a:t>
            </a:r>
            <a:r>
              <a:rPr lang="en-US" b="1" dirty="0" err="1" smtClean="0">
                <a:solidFill>
                  <a:srgbClr val="C00000"/>
                </a:solidFill>
              </a:rPr>
              <a:t>multicycle</a:t>
            </a:r>
            <a:r>
              <a:rPr lang="en-US" b="1" dirty="0" smtClean="0">
                <a:solidFill>
                  <a:srgbClr val="C00000"/>
                </a:solidFill>
              </a:rPr>
              <a:t>” </a:t>
            </a:r>
            <a:r>
              <a:rPr lang="en-US" b="1" dirty="0" err="1" smtClean="0">
                <a:solidFill>
                  <a:srgbClr val="C00000"/>
                </a:solidFill>
              </a:rPr>
              <a:t>datapath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8277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29004</TotalTime>
  <Words>399</Words>
  <Application>Microsoft Office PowerPoint</Application>
  <PresentationFormat>On-screen Show (4:3)</PresentationFormat>
  <Paragraphs>79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Helvetica</vt:lpstr>
      <vt:lpstr>Symbol</vt:lpstr>
      <vt:lpstr>Times New Roman</vt:lpstr>
      <vt:lpstr>Trebuchet MS</vt:lpstr>
      <vt:lpstr>Wingdings</vt:lpstr>
      <vt:lpstr>Organic</vt:lpstr>
      <vt:lpstr>Microsoft Excel 97-2003 Worksheet</vt:lpstr>
      <vt:lpstr>CSCIU 310 01 Introduction to  Computer Architecture AKM Jahangir A Majumder, PhD</vt:lpstr>
      <vt:lpstr>Review and Learning Outcomes</vt:lpstr>
      <vt:lpstr>Review: J-Format Instructions (1/2)</vt:lpstr>
      <vt:lpstr>Review: J-Format Instructions (2/2)</vt:lpstr>
      <vt:lpstr>Original Simple Datapath</vt:lpstr>
      <vt:lpstr>Extended Datapath for Jump Function Implementation</vt:lpstr>
      <vt:lpstr>Control Signal Generation</vt:lpstr>
      <vt:lpstr>PowerPoint Presentation</vt:lpstr>
      <vt:lpstr>Where we are headed</vt:lpstr>
      <vt:lpstr>Single Cycle Computer Performance Issues</vt:lpstr>
      <vt:lpstr>Pipelining Analogy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861</cp:revision>
  <cp:lastPrinted>2013-11-25T17:13:45Z</cp:lastPrinted>
  <dcterms:created xsi:type="dcterms:W3CDTF">2012-08-10T22:02:17Z</dcterms:created>
  <dcterms:modified xsi:type="dcterms:W3CDTF">2019-01-30T22:55:26Z</dcterms:modified>
</cp:coreProperties>
</file>