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3" r:id="rId3"/>
    <p:sldId id="265" r:id="rId4"/>
    <p:sldId id="280" r:id="rId5"/>
    <p:sldId id="281" r:id="rId6"/>
    <p:sldId id="266" r:id="rId7"/>
    <p:sldId id="267" r:id="rId8"/>
    <p:sldId id="270" r:id="rId9"/>
    <p:sldId id="290" r:id="rId10"/>
    <p:sldId id="282" r:id="rId11"/>
    <p:sldId id="279" r:id="rId12"/>
    <p:sldId id="283" r:id="rId13"/>
    <p:sldId id="284" r:id="rId14"/>
    <p:sldId id="285" r:id="rId15"/>
    <p:sldId id="287" r:id="rId16"/>
    <p:sldId id="286" r:id="rId17"/>
    <p:sldId id="288" r:id="rId18"/>
    <p:sldId id="289" r:id="rId19"/>
    <p:sldId id="274" r:id="rId20"/>
    <p:sldId id="268" r:id="rId21"/>
    <p:sldId id="269" r:id="rId22"/>
    <p:sldId id="272" r:id="rId23"/>
    <p:sldId id="273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349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00686-A1CE-450B-BAF3-4CF92F666F9F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D510E-F61D-49C5-A31A-D5A81FBDF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84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E6D5-B64C-4063-9E7B-C30977A84571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1E99-96E0-4B47-B04A-01F2D1F1F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5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E6D5-B64C-4063-9E7B-C30977A84571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1E99-96E0-4B47-B04A-01F2D1F1F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7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E6D5-B64C-4063-9E7B-C30977A84571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1E99-96E0-4B47-B04A-01F2D1F1F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E6D5-B64C-4063-9E7B-C30977A84571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1E99-96E0-4B47-B04A-01F2D1F1F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E6D5-B64C-4063-9E7B-C30977A84571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1E99-96E0-4B47-B04A-01F2D1F1F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0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E6D5-B64C-4063-9E7B-C30977A84571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1E99-96E0-4B47-B04A-01F2D1F1F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3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E6D5-B64C-4063-9E7B-C30977A84571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1E99-96E0-4B47-B04A-01F2D1F1F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E6D5-B64C-4063-9E7B-C30977A84571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1E99-96E0-4B47-B04A-01F2D1F1F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9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E6D5-B64C-4063-9E7B-C30977A84571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1E99-96E0-4B47-B04A-01F2D1F1F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6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E6D5-B64C-4063-9E7B-C30977A84571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1E99-96E0-4B47-B04A-01F2D1F1F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2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E6D5-B64C-4063-9E7B-C30977A84571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1E99-96E0-4B47-B04A-01F2D1F1F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9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CE6D5-B64C-4063-9E7B-C30977A84571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61E99-96E0-4B47-B04A-01F2D1F1F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6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Development Lectures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5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</a:t>
            </a:r>
            <a:r>
              <a:rPr lang="en-US" i="1" dirty="0" smtClean="0"/>
              <a:t>can</a:t>
            </a:r>
            <a:r>
              <a:rPr lang="en-US" dirty="0" smtClean="0"/>
              <a:t> have multiple fields as your primary key, called a composite primary key</a:t>
            </a:r>
          </a:p>
          <a:p>
            <a:r>
              <a:rPr lang="en-US" dirty="0" smtClean="0"/>
              <a:t>I am not a fan of this because</a:t>
            </a:r>
          </a:p>
          <a:p>
            <a:pPr lvl="1"/>
            <a:r>
              <a:rPr lang="en-US" b="1" dirty="0"/>
              <a:t>Problems with concurrency</a:t>
            </a:r>
          </a:p>
          <a:p>
            <a:pPr lvl="2"/>
            <a:r>
              <a:rPr lang="en-US" dirty="0"/>
              <a:t>If two users are currently working with the same information set, such as a customer row, and one of the users modifies a field in the composite key, then an update by the second user will fail because the field they were using no longer </a:t>
            </a:r>
            <a:r>
              <a:rPr lang="en-US" dirty="0" smtClean="0"/>
              <a:t>exists </a:t>
            </a:r>
          </a:p>
          <a:p>
            <a:pPr lvl="1"/>
            <a:r>
              <a:rPr lang="en-US" dirty="0" smtClean="0"/>
              <a:t>JOINS can become a pain</a:t>
            </a:r>
          </a:p>
          <a:p>
            <a:pPr lvl="1"/>
            <a:r>
              <a:rPr lang="en-US" dirty="0" smtClean="0"/>
              <a:t>DB must maintain two indexes instead of one, and therefore can be slower</a:t>
            </a:r>
          </a:p>
        </p:txBody>
      </p:sp>
    </p:spTree>
    <p:extLst>
      <p:ext uri="{BB962C8B-B14F-4D97-AF65-F5344CB8AC3E}">
        <p14:creationId xmlns:p14="http://schemas.microsoft.com/office/powerpoint/2010/main" val="117758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one table refers to another table, this is called a relationship.</a:t>
            </a:r>
          </a:p>
          <a:p>
            <a:r>
              <a:rPr lang="en-US" dirty="0"/>
              <a:t>There are several types of database </a:t>
            </a:r>
            <a:r>
              <a:rPr lang="en-US" dirty="0" smtClean="0"/>
              <a:t>relationships: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to One Relationships</a:t>
            </a:r>
          </a:p>
          <a:p>
            <a:pPr lvl="1"/>
            <a:r>
              <a:rPr lang="en-US" dirty="0"/>
              <a:t>One to Many and Many to One Relationships</a:t>
            </a:r>
          </a:p>
          <a:p>
            <a:pPr lvl="1"/>
            <a:r>
              <a:rPr lang="en-US" dirty="0"/>
              <a:t>Many to Many Relationships</a:t>
            </a:r>
          </a:p>
          <a:p>
            <a:pPr lvl="1"/>
            <a:r>
              <a:rPr lang="en-US" dirty="0"/>
              <a:t>Self Referencing Relationships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0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One-to-One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Let's say you have a table for </a:t>
            </a:r>
            <a:r>
              <a:rPr lang="en-US" dirty="0" smtClean="0"/>
              <a:t>customers: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customer address information </a:t>
            </a:r>
            <a:r>
              <a:rPr lang="en-US" dirty="0" smtClean="0"/>
              <a:t>could be in a </a:t>
            </a:r>
            <a:r>
              <a:rPr lang="en-US" dirty="0"/>
              <a:t>separate </a:t>
            </a:r>
            <a:r>
              <a:rPr lang="en-US" dirty="0" smtClean="0"/>
              <a:t>table.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41529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24754"/>
            <a:ext cx="37719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448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One-to-One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</a:t>
            </a:r>
            <a:r>
              <a:rPr lang="en-US" dirty="0" smtClean="0"/>
              <a:t>there is </a:t>
            </a:r>
            <a:r>
              <a:rPr lang="en-US" dirty="0"/>
              <a:t>a relationship between the Customers table and the Addresses table.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each address can belong to only one customer, this relationship is "One to One". </a:t>
            </a:r>
            <a:endParaRPr lang="en-US" dirty="0" smtClean="0"/>
          </a:p>
          <a:p>
            <a:r>
              <a:rPr lang="en-US" dirty="0" smtClean="0"/>
              <a:t>Keep </a:t>
            </a:r>
            <a:r>
              <a:rPr lang="en-US" dirty="0"/>
              <a:t>in mind that this kind of relationship is not very common</a:t>
            </a:r>
            <a:r>
              <a:rPr lang="en-US" dirty="0" smtClean="0"/>
              <a:t>. Most times, one-to-one relationships could just be placed in one table.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6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One to Many and Many to One </a:t>
            </a:r>
            <a:r>
              <a:rPr lang="en-US" b="1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most commonly used type of relationship. </a:t>
            </a:r>
            <a:endParaRPr lang="en-US" dirty="0" smtClean="0"/>
          </a:p>
          <a:p>
            <a:r>
              <a:rPr lang="en-US" dirty="0" smtClean="0"/>
              <a:t>Consider </a:t>
            </a:r>
            <a:r>
              <a:rPr lang="en-US" dirty="0"/>
              <a:t>an e-commerce website, with the following:</a:t>
            </a:r>
          </a:p>
          <a:p>
            <a:pPr lvl="1"/>
            <a:r>
              <a:rPr lang="en-US" dirty="0"/>
              <a:t>Customers can make many orders.</a:t>
            </a:r>
          </a:p>
          <a:p>
            <a:pPr lvl="1"/>
            <a:r>
              <a:rPr lang="en-US" dirty="0"/>
              <a:t>Orders can contain many items.</a:t>
            </a:r>
          </a:p>
          <a:p>
            <a:pPr lvl="1"/>
            <a:r>
              <a:rPr lang="en-US" dirty="0"/>
              <a:t>Items can have descriptions in many languages.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97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One to Many and Many to One </a:t>
            </a:r>
            <a:r>
              <a:rPr lang="en-US" b="1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these cases we would need to create "One to Many" relationships. Here is an example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Each customer may have zero, one or multiple orders. But an order can belong to only one customer.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062" y="2667000"/>
            <a:ext cx="33528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964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Many to Many </a:t>
            </a:r>
            <a:r>
              <a:rPr lang="en-US" b="1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some cases, you may need multiple instances on both sides of the relationship.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each order can contain multiple items. And each item can also be in multiple orders.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Many to Many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these relationships, we need to create an extra table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19400"/>
            <a:ext cx="40767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61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Self Referencing </a:t>
            </a:r>
            <a:r>
              <a:rPr lang="en-US" b="1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used when a table needs to have a relationship with itself.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let's say you have a referral program. Customers can refer other customers to your shopping website. The table may look like this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953000"/>
            <a:ext cx="36861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404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Properly Formed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more to database design than identifying tables and attributes</a:t>
            </a:r>
          </a:p>
          <a:p>
            <a:r>
              <a:rPr lang="en-US" dirty="0" smtClean="0"/>
              <a:t>Normalization is the process of making sure your database is formed properly</a:t>
            </a:r>
            <a:endParaRPr lang="en-US" dirty="0"/>
          </a:p>
          <a:p>
            <a:pPr lvl="1"/>
            <a:r>
              <a:rPr lang="en-US" dirty="0" smtClean="0"/>
              <a:t>Minimizes redundancy and dependency</a:t>
            </a:r>
          </a:p>
          <a:p>
            <a:r>
              <a:rPr lang="en-US" dirty="0" smtClean="0"/>
              <a:t>There are many different normal forms, but a database is accepted as “normalized” if it meets 1</a:t>
            </a:r>
            <a:r>
              <a:rPr lang="en-US" baseline="30000" dirty="0" smtClean="0"/>
              <a:t>st,</a:t>
            </a:r>
            <a:r>
              <a:rPr lang="en-US" dirty="0" smtClean="0"/>
              <a:t> 2</a:t>
            </a:r>
            <a:r>
              <a:rPr lang="en-US" baseline="30000" dirty="0" smtClean="0"/>
              <a:t>nd</a:t>
            </a:r>
            <a:r>
              <a:rPr lang="en-US" dirty="0" smtClean="0"/>
              <a:t>, and 3</a:t>
            </a:r>
            <a:r>
              <a:rPr lang="en-US" baseline="30000" dirty="0" smtClean="0"/>
              <a:t>rd</a:t>
            </a:r>
            <a:r>
              <a:rPr lang="en-US" dirty="0" smtClean="0"/>
              <a:t> normal form</a:t>
            </a:r>
          </a:p>
        </p:txBody>
      </p:sp>
    </p:spTree>
    <p:extLst>
      <p:ext uri="{BB962C8B-B14F-4D97-AF65-F5344CB8AC3E}">
        <p14:creationId xmlns:p14="http://schemas.microsoft.com/office/powerpoint/2010/main" val="291385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purpose of a database is to store information</a:t>
            </a:r>
            <a:endParaRPr lang="en-US" dirty="0"/>
          </a:p>
          <a:p>
            <a:r>
              <a:rPr lang="en-US" dirty="0" smtClean="0"/>
              <a:t>Why not just use a flat file?</a:t>
            </a:r>
          </a:p>
          <a:p>
            <a:pPr lvl="1"/>
            <a:r>
              <a:rPr lang="en-US" dirty="0" smtClean="0"/>
              <a:t>Querying</a:t>
            </a:r>
          </a:p>
          <a:p>
            <a:pPr lvl="1"/>
            <a:r>
              <a:rPr lang="en-US" dirty="0" smtClean="0"/>
              <a:t>Easy updates</a:t>
            </a:r>
          </a:p>
          <a:p>
            <a:pPr lvl="1"/>
            <a:r>
              <a:rPr lang="en-US" dirty="0" smtClean="0"/>
              <a:t>Data integrity</a:t>
            </a:r>
          </a:p>
          <a:p>
            <a:pPr lvl="1"/>
            <a:r>
              <a:rPr lang="en-US" dirty="0" smtClean="0"/>
              <a:t>Reduced Redundancy</a:t>
            </a:r>
          </a:p>
          <a:p>
            <a:pPr lvl="1"/>
            <a:r>
              <a:rPr lang="en-US" dirty="0" smtClean="0"/>
              <a:t>Concurrent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2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normal form</a:t>
            </a:r>
          </a:p>
          <a:p>
            <a:pPr lvl="1"/>
            <a:r>
              <a:rPr lang="en-US" dirty="0" smtClean="0"/>
              <a:t>Table has a primary key</a:t>
            </a:r>
          </a:p>
          <a:p>
            <a:pPr lvl="1"/>
            <a:r>
              <a:rPr lang="en-US" dirty="0" smtClean="0"/>
              <a:t>No repeating groups of columns in an entity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141439"/>
              </p:ext>
            </p:extLst>
          </p:nvPr>
        </p:nvGraphicFramePr>
        <p:xfrm>
          <a:off x="914400" y="3886200"/>
          <a:ext cx="1219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209800" y="4800600"/>
            <a:ext cx="533400" cy="3048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209800" y="5105400"/>
            <a:ext cx="533400" cy="4572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19400" y="463927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 repeating column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979541"/>
              </p:ext>
            </p:extLst>
          </p:nvPr>
        </p:nvGraphicFramePr>
        <p:xfrm>
          <a:off x="4876800" y="3840480"/>
          <a:ext cx="1447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OrderID</a:t>
                      </a:r>
                      <a:r>
                        <a:rPr lang="en-US" dirty="0" smtClean="0"/>
                        <a:t> &lt;PK&gt;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OrderDate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429758"/>
              </p:ext>
            </p:extLst>
          </p:nvPr>
        </p:nvGraphicFramePr>
        <p:xfrm>
          <a:off x="6858000" y="3840480"/>
          <a:ext cx="1905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OrderItems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OrderItemID</a:t>
                      </a:r>
                      <a:r>
                        <a:rPr lang="en-US" dirty="0" smtClean="0"/>
                        <a:t> &lt;PK&gt;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OrderID</a:t>
                      </a:r>
                      <a:r>
                        <a:rPr lang="en-US" dirty="0" smtClean="0"/>
                        <a:t> &lt;FK&gt;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6248400" y="4419600"/>
            <a:ext cx="685800" cy="38100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80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normal form</a:t>
            </a:r>
          </a:p>
          <a:p>
            <a:pPr lvl="1"/>
            <a:r>
              <a:rPr lang="en-US" dirty="0" smtClean="0"/>
              <a:t>All attributes of an entity should be fully dependent on the whole primary key (this situation happens when there is a composite primary key)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359334"/>
              </p:ext>
            </p:extLst>
          </p:nvPr>
        </p:nvGraphicFramePr>
        <p:xfrm>
          <a:off x="4038600" y="3785632"/>
          <a:ext cx="1828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OrderItems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OrderID</a:t>
                      </a:r>
                      <a:r>
                        <a:rPr lang="en-US" dirty="0" smtClean="0"/>
                        <a:t> &lt;PK&gt;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ProductID</a:t>
                      </a:r>
                      <a:r>
                        <a:rPr lang="en-US" dirty="0" smtClean="0"/>
                        <a:t> &lt;PK&gt;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5410200" y="5109773"/>
            <a:ext cx="8382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8400" y="4691950"/>
            <a:ext cx="2057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 dependent upon </a:t>
            </a:r>
            <a:r>
              <a:rPr lang="en-US" sz="1400" dirty="0" err="1" smtClean="0"/>
              <a:t>ProductID</a:t>
            </a:r>
            <a:r>
              <a:rPr lang="en-US" sz="1400" dirty="0" smtClean="0"/>
              <a:t>, so doesn’t belong in this table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4828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normal form</a:t>
            </a:r>
          </a:p>
          <a:p>
            <a:pPr lvl="1"/>
            <a:r>
              <a:rPr lang="en-US" dirty="0" smtClean="0"/>
              <a:t>All attributes need to be directly dependent on the primary key, and not on other attributes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080897"/>
              </p:ext>
            </p:extLst>
          </p:nvPr>
        </p:nvGraphicFramePr>
        <p:xfrm>
          <a:off x="914400" y="3429000"/>
          <a:ext cx="1676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OrderItems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OrderID</a:t>
                      </a:r>
                      <a:r>
                        <a:rPr lang="en-US" dirty="0" smtClean="0"/>
                        <a:t> &lt;PK&gt;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ProductID</a:t>
                      </a:r>
                      <a:r>
                        <a:rPr lang="en-US" dirty="0" smtClean="0"/>
                        <a:t> &lt;PK&gt;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UnitPrice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29000" y="4724400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can be derived by multiplying the unit price by the quantity, therefore it is not fully dependent upon the primary key and should be removed from the table.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52600" y="5463064"/>
            <a:ext cx="16002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0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normal form </a:t>
            </a:r>
          </a:p>
          <a:p>
            <a:pPr lvl="1"/>
            <a:r>
              <a:rPr lang="en-US" dirty="0" smtClean="0"/>
              <a:t>To be third normal form, you will not always remove an attribute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644"/>
              </p:ext>
            </p:extLst>
          </p:nvPr>
        </p:nvGraphicFramePr>
        <p:xfrm>
          <a:off x="76200" y="3505200"/>
          <a:ext cx="2514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EmployeeNumber</a:t>
                      </a:r>
                      <a:r>
                        <a:rPr lang="en-US" dirty="0" smtClean="0"/>
                        <a:t> &lt;PK&gt;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DepartmentNumber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DepartmentName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67000" y="5124271"/>
            <a:ext cx="190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DepartmentName</a:t>
            </a:r>
            <a:r>
              <a:rPr lang="en-US" sz="1600" dirty="0" smtClean="0"/>
              <a:t> is dependent on </a:t>
            </a:r>
            <a:r>
              <a:rPr lang="en-US" sz="1600" dirty="0" err="1" smtClean="0"/>
              <a:t>DepartmentNumber</a:t>
            </a:r>
            <a:r>
              <a:rPr lang="en-US" sz="1600" dirty="0" smtClean="0"/>
              <a:t>, not </a:t>
            </a:r>
            <a:r>
              <a:rPr lang="en-US" sz="1600" dirty="0" err="1" smtClean="0"/>
              <a:t>EmployeeNumber</a:t>
            </a:r>
            <a:endParaRPr lang="en-US" sz="16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81200" y="5562600"/>
            <a:ext cx="7620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652960"/>
              </p:ext>
            </p:extLst>
          </p:nvPr>
        </p:nvGraphicFramePr>
        <p:xfrm>
          <a:off x="4648200" y="3352800"/>
          <a:ext cx="1981200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EmployeeNumber</a:t>
                      </a:r>
                      <a:r>
                        <a:rPr lang="en-US" sz="1600" dirty="0" smtClean="0"/>
                        <a:t> &lt;PK&gt;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FirstName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LastName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DepartmentNumber</a:t>
                      </a:r>
                      <a:r>
                        <a:rPr lang="en-US" sz="1600" dirty="0" smtClean="0"/>
                        <a:t> &lt;FK&gt;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52792"/>
              </p:ext>
            </p:extLst>
          </p:nvPr>
        </p:nvGraphicFramePr>
        <p:xfrm>
          <a:off x="6781800" y="3352800"/>
          <a:ext cx="228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Department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DepartmentNumber</a:t>
                      </a:r>
                      <a:r>
                        <a:rPr lang="en-US" dirty="0" smtClean="0"/>
                        <a:t> &lt;PK&gt;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DepartmentName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>
            <a:endCxn id="10" idx="1"/>
          </p:cNvCxnSpPr>
          <p:nvPr/>
        </p:nvCxnSpPr>
        <p:spPr>
          <a:xfrm flipV="1">
            <a:off x="6477000" y="4043680"/>
            <a:ext cx="304800" cy="1080592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6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normal form – third example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914283"/>
              </p:ext>
            </p:extLst>
          </p:nvPr>
        </p:nvGraphicFramePr>
        <p:xfrm>
          <a:off x="381000" y="3048000"/>
          <a:ext cx="228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InventoryItem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InventoryItemID</a:t>
                      </a:r>
                      <a:r>
                        <a:rPr lang="en-US" dirty="0" smtClean="0"/>
                        <a:t> &lt;PK&gt;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PartNumber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PartName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WarehouseID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Warehouse_Address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544135"/>
              </p:ext>
            </p:extLst>
          </p:nvPr>
        </p:nvGraphicFramePr>
        <p:xfrm>
          <a:off x="3581400" y="2971800"/>
          <a:ext cx="228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InventoryItem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InventoryPartID</a:t>
                      </a:r>
                      <a:r>
                        <a:rPr lang="en-US" dirty="0" smtClean="0"/>
                        <a:t> &lt;PK&gt;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PartNumber</a:t>
                      </a:r>
                      <a:r>
                        <a:rPr lang="en-US" dirty="0" smtClean="0"/>
                        <a:t>  &lt;FK&gt;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WarehouseID</a:t>
                      </a:r>
                      <a:r>
                        <a:rPr lang="en-US" dirty="0" smtClean="0"/>
                        <a:t>  &lt;FK&gt;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303966"/>
              </p:ext>
            </p:extLst>
          </p:nvPr>
        </p:nvGraphicFramePr>
        <p:xfrm>
          <a:off x="6172200" y="4267200"/>
          <a:ext cx="228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Warehouse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WarehouseID</a:t>
                      </a:r>
                      <a:r>
                        <a:rPr lang="en-US" dirty="0" smtClean="0"/>
                        <a:t>  &lt;PK&gt;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Warehouse_Address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472291"/>
              </p:ext>
            </p:extLst>
          </p:nvPr>
        </p:nvGraphicFramePr>
        <p:xfrm>
          <a:off x="6172200" y="2971800"/>
          <a:ext cx="228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PartNumber</a:t>
                      </a:r>
                      <a:r>
                        <a:rPr lang="en-US" dirty="0" smtClean="0"/>
                        <a:t> &lt;PK&gt;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>
            <a:endCxn id="7" idx="1"/>
          </p:cNvCxnSpPr>
          <p:nvPr/>
        </p:nvCxnSpPr>
        <p:spPr>
          <a:xfrm flipV="1">
            <a:off x="5486400" y="3528060"/>
            <a:ext cx="685800" cy="3581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62600" y="4267200"/>
            <a:ext cx="609600" cy="4800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15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take a look at an Excel sheet (Database_Exercise.xls) I made and discuss the problems with it.</a:t>
            </a:r>
          </a:p>
        </p:txBody>
      </p:sp>
    </p:spTree>
    <p:extLst>
      <p:ext uri="{BB962C8B-B14F-4D97-AF65-F5344CB8AC3E}">
        <p14:creationId xmlns:p14="http://schemas.microsoft.com/office/powerpoint/2010/main" val="292163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relational database</a:t>
            </a:r>
            <a:r>
              <a:rPr lang="en-US" dirty="0"/>
              <a:t> stores information in tables.  Each informational topic is stored in its own table.</a:t>
            </a:r>
          </a:p>
          <a:p>
            <a:r>
              <a:rPr lang="en-US" dirty="0" smtClean="0"/>
              <a:t>For example, a </a:t>
            </a:r>
            <a:r>
              <a:rPr lang="en-US" dirty="0"/>
              <a:t>Project List </a:t>
            </a:r>
            <a:r>
              <a:rPr lang="en-US" dirty="0" smtClean="0"/>
              <a:t>could be </a:t>
            </a:r>
            <a:r>
              <a:rPr lang="en-US" dirty="0"/>
              <a:t>divided into a CUSTOMER Table, a PROJECT Table, </a:t>
            </a:r>
            <a:r>
              <a:rPr lang="en-US" dirty="0" smtClean="0"/>
              <a:t>a </a:t>
            </a:r>
            <a:r>
              <a:rPr lang="en-US" dirty="0"/>
              <a:t>PROJECT_MANAGER </a:t>
            </a:r>
            <a:r>
              <a:rPr lang="en-US" dirty="0" smtClean="0"/>
              <a:t>Table, and a PROJECT_TEAM table.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97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 </a:t>
            </a:r>
            <a:r>
              <a:rPr lang="en-US" dirty="0" smtClean="0"/>
              <a:t>a relational </a:t>
            </a:r>
            <a:r>
              <a:rPr lang="en-US" dirty="0"/>
              <a:t>database, </a:t>
            </a:r>
            <a:r>
              <a:rPr lang="en-US" dirty="0" smtClean="0"/>
              <a:t>data is stored in several </a:t>
            </a:r>
            <a:r>
              <a:rPr lang="en-US" dirty="0"/>
              <a:t>tables.  </a:t>
            </a:r>
            <a:r>
              <a:rPr lang="en-US" dirty="0" smtClean="0"/>
              <a:t>Sometimes the </a:t>
            </a:r>
            <a:r>
              <a:rPr lang="en-US" dirty="0"/>
              <a:t>tables must be </a:t>
            </a:r>
            <a:r>
              <a:rPr lang="en-US" i="1" dirty="0"/>
              <a:t>joined</a:t>
            </a:r>
            <a:r>
              <a:rPr lang="en-US" dirty="0"/>
              <a:t> back </a:t>
            </a:r>
            <a:r>
              <a:rPr lang="en-US" dirty="0" smtClean="0"/>
              <a:t>together in order to retrieve all of the desired data.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Tables are </a:t>
            </a:r>
            <a:r>
              <a:rPr lang="en-US" dirty="0"/>
              <a:t>joined together using the value of </a:t>
            </a:r>
            <a:r>
              <a:rPr lang="en-US" dirty="0" smtClean="0"/>
              <a:t>certain data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If a PROJECT has a CUSTOMER, the </a:t>
            </a:r>
            <a:r>
              <a:rPr lang="en-US" dirty="0" err="1"/>
              <a:t>Customer_ID</a:t>
            </a:r>
            <a:r>
              <a:rPr lang="en-US" dirty="0"/>
              <a:t> is stored as a column in the PROJECT table.  The value stored in this column can be used to retrieve specific customer information from the CUSTOMER table.</a:t>
            </a: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3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Tables (Entities)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People, things, events, and locations</a:t>
            </a:r>
          </a:p>
          <a:p>
            <a:r>
              <a:rPr lang="en-US" dirty="0" smtClean="0"/>
              <a:t>If an item you are considering as an entity doesn’t fit into one of these categories, chances are it is not an entity, but likely an attribute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67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Fields (Attributes)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Property or characteristic that describes an entity.</a:t>
            </a:r>
          </a:p>
          <a:p>
            <a:r>
              <a:rPr lang="en-US" dirty="0" smtClean="0"/>
              <a:t>The fields / columns in the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79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Primary Key </a:t>
            </a:r>
            <a:r>
              <a:rPr lang="en-US" dirty="0" smtClean="0"/>
              <a:t>– a field (or collection of fields) that uniquely identify each record in a table.</a:t>
            </a:r>
          </a:p>
          <a:p>
            <a:r>
              <a:rPr lang="en-US" b="1" dirty="0" smtClean="0"/>
              <a:t>Foreign Key </a:t>
            </a:r>
            <a:r>
              <a:rPr lang="en-US" dirty="0" smtClean="0"/>
              <a:t>– a field in one table that maps to a field in another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1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Natural Key </a:t>
            </a:r>
            <a:r>
              <a:rPr lang="en-US" dirty="0" smtClean="0"/>
              <a:t>– A key that is formed of attributes that already exist in the data (e.g. SSN)</a:t>
            </a:r>
          </a:p>
          <a:p>
            <a:r>
              <a:rPr lang="en-US" b="1" dirty="0" smtClean="0"/>
              <a:t>Surrogate Key </a:t>
            </a:r>
            <a:r>
              <a:rPr lang="en-US" dirty="0" smtClean="0"/>
              <a:t>– a key with no business meaning</a:t>
            </a:r>
          </a:p>
          <a:p>
            <a:r>
              <a:rPr lang="en-US" b="1" dirty="0" smtClean="0"/>
              <a:t>Composite Key </a:t>
            </a:r>
            <a:r>
              <a:rPr lang="en-US" dirty="0" smtClean="0"/>
              <a:t>– a key that is composed of two or more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6538</TotalTime>
  <Words>1055</Words>
  <Application>Microsoft Office PowerPoint</Application>
  <PresentationFormat>On-screen Show (4:3)</PresentationFormat>
  <Paragraphs>157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Development Lectures</vt:lpstr>
      <vt:lpstr>Database</vt:lpstr>
      <vt:lpstr>Why Database?</vt:lpstr>
      <vt:lpstr>Relational Database</vt:lpstr>
      <vt:lpstr>Relational Database</vt:lpstr>
      <vt:lpstr>Identifying Tables (Entities)</vt:lpstr>
      <vt:lpstr>Identifying Fields (Attributes)</vt:lpstr>
      <vt:lpstr>Keys</vt:lpstr>
      <vt:lpstr>Keys</vt:lpstr>
      <vt:lpstr>Composite Primary Key</vt:lpstr>
      <vt:lpstr>Relationships</vt:lpstr>
      <vt:lpstr>One-to-One Relationships</vt:lpstr>
      <vt:lpstr>One-to-One Relationships</vt:lpstr>
      <vt:lpstr>One to Many and Many to One Relationships</vt:lpstr>
      <vt:lpstr>One to Many and Many to One Relationships</vt:lpstr>
      <vt:lpstr>Many to Many Relationships</vt:lpstr>
      <vt:lpstr>Many to Many Relationships</vt:lpstr>
      <vt:lpstr>Self Referencing Relationships</vt:lpstr>
      <vt:lpstr>Properly Formed Databases</vt:lpstr>
      <vt:lpstr>Normalization</vt:lpstr>
      <vt:lpstr>Normalization</vt:lpstr>
      <vt:lpstr>Normalization</vt:lpstr>
      <vt:lpstr>Normalization</vt:lpstr>
      <vt:lpstr>Normalization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Tools</dc:title>
  <dc:creator>ITS</dc:creator>
  <cp:lastModifiedBy>SCHWARTZ, AMANDA</cp:lastModifiedBy>
  <cp:revision>101</cp:revision>
  <dcterms:created xsi:type="dcterms:W3CDTF">2013-10-03T13:16:21Z</dcterms:created>
  <dcterms:modified xsi:type="dcterms:W3CDTF">2017-09-15T17:05:35Z</dcterms:modified>
</cp:coreProperties>
</file>