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notesMasterIdLst>
    <p:notesMasterId r:id="rId167"/>
  </p:notesMasterIdLst>
  <p:handoutMasterIdLst>
    <p:handoutMasterId r:id="rId168"/>
  </p:handoutMasterIdLst>
  <p:sldIdLst>
    <p:sldId id="647" r:id="rId2"/>
    <p:sldId id="648" r:id="rId3"/>
    <p:sldId id="1138" r:id="rId4"/>
    <p:sldId id="978" r:id="rId5"/>
    <p:sldId id="979" r:id="rId6"/>
    <p:sldId id="980" r:id="rId7"/>
    <p:sldId id="981" r:id="rId8"/>
    <p:sldId id="982" r:id="rId9"/>
    <p:sldId id="983" r:id="rId10"/>
    <p:sldId id="984" r:id="rId11"/>
    <p:sldId id="985" r:id="rId12"/>
    <p:sldId id="986" r:id="rId13"/>
    <p:sldId id="987" r:id="rId14"/>
    <p:sldId id="988" r:id="rId15"/>
    <p:sldId id="989" r:id="rId16"/>
    <p:sldId id="990" r:id="rId17"/>
    <p:sldId id="991" r:id="rId18"/>
    <p:sldId id="992" r:id="rId19"/>
    <p:sldId id="993" r:id="rId20"/>
    <p:sldId id="994" r:id="rId21"/>
    <p:sldId id="995" r:id="rId22"/>
    <p:sldId id="996" r:id="rId23"/>
    <p:sldId id="997" r:id="rId24"/>
    <p:sldId id="998" r:id="rId25"/>
    <p:sldId id="999" r:id="rId26"/>
    <p:sldId id="1000" r:id="rId27"/>
    <p:sldId id="1001" r:id="rId28"/>
    <p:sldId id="1002" r:id="rId29"/>
    <p:sldId id="1003" r:id="rId30"/>
    <p:sldId id="1004" r:id="rId31"/>
    <p:sldId id="1005" r:id="rId32"/>
    <p:sldId id="1006" r:id="rId33"/>
    <p:sldId id="1007" r:id="rId34"/>
    <p:sldId id="1008" r:id="rId35"/>
    <p:sldId id="1140" r:id="rId36"/>
    <p:sldId id="1009" r:id="rId37"/>
    <p:sldId id="1010" r:id="rId38"/>
    <p:sldId id="1011" r:id="rId39"/>
    <p:sldId id="1012" r:id="rId40"/>
    <p:sldId id="1013" r:id="rId41"/>
    <p:sldId id="1014" r:id="rId42"/>
    <p:sldId id="1015" r:id="rId43"/>
    <p:sldId id="1016" r:id="rId44"/>
    <p:sldId id="1017" r:id="rId45"/>
    <p:sldId id="1018" r:id="rId46"/>
    <p:sldId id="1019" r:id="rId47"/>
    <p:sldId id="1020" r:id="rId48"/>
    <p:sldId id="1021" r:id="rId49"/>
    <p:sldId id="1022" r:id="rId50"/>
    <p:sldId id="1023" r:id="rId51"/>
    <p:sldId id="1024" r:id="rId52"/>
    <p:sldId id="1025" r:id="rId53"/>
    <p:sldId id="1026" r:id="rId54"/>
    <p:sldId id="1027" r:id="rId55"/>
    <p:sldId id="1028" r:id="rId56"/>
    <p:sldId id="1029" r:id="rId57"/>
    <p:sldId id="1030" r:id="rId58"/>
    <p:sldId id="1031" r:id="rId59"/>
    <p:sldId id="1032" r:id="rId60"/>
    <p:sldId id="1033" r:id="rId61"/>
    <p:sldId id="1034" r:id="rId62"/>
    <p:sldId id="1035" r:id="rId63"/>
    <p:sldId id="1036" r:id="rId64"/>
    <p:sldId id="1037" r:id="rId65"/>
    <p:sldId id="1038" r:id="rId66"/>
    <p:sldId id="1039" r:id="rId67"/>
    <p:sldId id="1040" r:id="rId68"/>
    <p:sldId id="1041" r:id="rId69"/>
    <p:sldId id="1042" r:id="rId70"/>
    <p:sldId id="1043" r:id="rId71"/>
    <p:sldId id="1044" r:id="rId72"/>
    <p:sldId id="1045" r:id="rId73"/>
    <p:sldId id="1046" r:id="rId74"/>
    <p:sldId id="1047" r:id="rId75"/>
    <p:sldId id="1048" r:id="rId76"/>
    <p:sldId id="1049" r:id="rId77"/>
    <p:sldId id="1050" r:id="rId78"/>
    <p:sldId id="1051" r:id="rId79"/>
    <p:sldId id="1052" r:id="rId80"/>
    <p:sldId id="1053" r:id="rId81"/>
    <p:sldId id="1054" r:id="rId82"/>
    <p:sldId id="1055" r:id="rId83"/>
    <p:sldId id="1056" r:id="rId84"/>
    <p:sldId id="1057" r:id="rId85"/>
    <p:sldId id="1058" r:id="rId86"/>
    <p:sldId id="1059" r:id="rId87"/>
    <p:sldId id="1060" r:id="rId88"/>
    <p:sldId id="1061" r:id="rId89"/>
    <p:sldId id="1062" r:id="rId90"/>
    <p:sldId id="1063" r:id="rId91"/>
    <p:sldId id="1064" r:id="rId92"/>
    <p:sldId id="1065" r:id="rId93"/>
    <p:sldId id="1066" r:id="rId94"/>
    <p:sldId id="1067" r:id="rId95"/>
    <p:sldId id="1068" r:id="rId96"/>
    <p:sldId id="1069" r:id="rId97"/>
    <p:sldId id="1070" r:id="rId98"/>
    <p:sldId id="1071" r:id="rId99"/>
    <p:sldId id="1072" r:id="rId100"/>
    <p:sldId id="1073" r:id="rId101"/>
    <p:sldId id="1074" r:id="rId102"/>
    <p:sldId id="1075" r:id="rId103"/>
    <p:sldId id="1076" r:id="rId104"/>
    <p:sldId id="1077" r:id="rId105"/>
    <p:sldId id="1078" r:id="rId106"/>
    <p:sldId id="1079" r:id="rId107"/>
    <p:sldId id="1080" r:id="rId108"/>
    <p:sldId id="1081" r:id="rId109"/>
    <p:sldId id="1082" r:id="rId110"/>
    <p:sldId id="1083" r:id="rId111"/>
    <p:sldId id="1084" r:id="rId112"/>
    <p:sldId id="1085" r:id="rId113"/>
    <p:sldId id="1086" r:id="rId114"/>
    <p:sldId id="1087" r:id="rId115"/>
    <p:sldId id="1088" r:id="rId116"/>
    <p:sldId id="1089" r:id="rId117"/>
    <p:sldId id="1090" r:id="rId118"/>
    <p:sldId id="1091" r:id="rId119"/>
    <p:sldId id="1092" r:id="rId120"/>
    <p:sldId id="1093" r:id="rId121"/>
    <p:sldId id="1094" r:id="rId122"/>
    <p:sldId id="1095" r:id="rId123"/>
    <p:sldId id="1096" r:id="rId124"/>
    <p:sldId id="1097" r:id="rId125"/>
    <p:sldId id="1098" r:id="rId126"/>
    <p:sldId id="1099" r:id="rId127"/>
    <p:sldId id="1100" r:id="rId128"/>
    <p:sldId id="1101" r:id="rId129"/>
    <p:sldId id="1102" r:id="rId130"/>
    <p:sldId id="1103" r:id="rId131"/>
    <p:sldId id="1104" r:id="rId132"/>
    <p:sldId id="1105" r:id="rId133"/>
    <p:sldId id="1106" r:id="rId134"/>
    <p:sldId id="1107" r:id="rId135"/>
    <p:sldId id="1108" r:id="rId136"/>
    <p:sldId id="1109" r:id="rId137"/>
    <p:sldId id="1110" r:id="rId138"/>
    <p:sldId id="1111" r:id="rId139"/>
    <p:sldId id="1112" r:id="rId140"/>
    <p:sldId id="1113" r:id="rId141"/>
    <p:sldId id="1114" r:id="rId142"/>
    <p:sldId id="1115" r:id="rId143"/>
    <p:sldId id="1116" r:id="rId144"/>
    <p:sldId id="1117" r:id="rId145"/>
    <p:sldId id="1118" r:id="rId146"/>
    <p:sldId id="1119" r:id="rId147"/>
    <p:sldId id="1120" r:id="rId148"/>
    <p:sldId id="1121" r:id="rId149"/>
    <p:sldId id="1122" r:id="rId150"/>
    <p:sldId id="1123" r:id="rId151"/>
    <p:sldId id="1124" r:id="rId152"/>
    <p:sldId id="1125" r:id="rId153"/>
    <p:sldId id="1126" r:id="rId154"/>
    <p:sldId id="1127" r:id="rId155"/>
    <p:sldId id="1128" r:id="rId156"/>
    <p:sldId id="1129" r:id="rId157"/>
    <p:sldId id="1130" r:id="rId158"/>
    <p:sldId id="1131" r:id="rId159"/>
    <p:sldId id="1132" r:id="rId160"/>
    <p:sldId id="1133" r:id="rId161"/>
    <p:sldId id="1134" r:id="rId162"/>
    <p:sldId id="1135" r:id="rId163"/>
    <p:sldId id="1136" r:id="rId164"/>
    <p:sldId id="1137" r:id="rId165"/>
    <p:sldId id="1139" r:id="rId16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55" autoAdjust="0"/>
  </p:normalViewPr>
  <p:slideViewPr>
    <p:cSldViewPr>
      <p:cViewPr varScale="1">
        <p:scale>
          <a:sx n="73" d="100"/>
          <a:sy n="73" d="100"/>
        </p:scale>
        <p:origin x="1320" y="72"/>
      </p:cViewPr>
      <p:guideLst>
        <p:guide orient="horz" pos="2160"/>
        <p:guide pos="2880"/>
      </p:guideLst>
    </p:cSldViewPr>
  </p:slideViewPr>
  <p:notesTextViewPr>
    <p:cViewPr>
      <p:scale>
        <a:sx n="1" d="1"/>
        <a:sy n="1" d="1"/>
      </p:scale>
      <p:origin x="0" y="0"/>
    </p:cViewPr>
  </p:notesTextViewPr>
  <p:sorterViewPr>
    <p:cViewPr>
      <p:scale>
        <a:sx n="100" d="100"/>
        <a:sy n="100" d="100"/>
      </p:scale>
      <p:origin x="0" y="-1006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9C0C825F-C7E7-4636-94F1-AC6DDFB96CCE}" type="datetimeFigureOut">
              <a:rPr lang="en-US" smtClean="0"/>
              <a:t>1/16/2019</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D06CDCF2-22E6-45FC-BFFF-F9FE793DAF6B}" type="slidenum">
              <a:rPr lang="en-US" smtClean="0"/>
              <a:t>‹#›</a:t>
            </a:fld>
            <a:endParaRPr lang="en-US"/>
          </a:p>
        </p:txBody>
      </p:sp>
    </p:spTree>
    <p:extLst>
      <p:ext uri="{BB962C8B-B14F-4D97-AF65-F5344CB8AC3E}">
        <p14:creationId xmlns:p14="http://schemas.microsoft.com/office/powerpoint/2010/main" val="799244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CDC545A4-FC33-4A93-9C6A-791085183A95}" type="datetimeFigureOut">
              <a:rPr lang="en-US" smtClean="0"/>
              <a:t>1/16/2019</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834B4D12-0171-4CB0-80BD-A229CE42D0D9}" type="slidenum">
              <a:rPr lang="en-US" smtClean="0"/>
              <a:t>‹#›</a:t>
            </a:fld>
            <a:endParaRPr lang="en-US"/>
          </a:p>
        </p:txBody>
      </p:sp>
    </p:spTree>
    <p:extLst>
      <p:ext uri="{BB962C8B-B14F-4D97-AF65-F5344CB8AC3E}">
        <p14:creationId xmlns:p14="http://schemas.microsoft.com/office/powerpoint/2010/main" val="249048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146924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77925" y="854075"/>
            <a:ext cx="4799013" cy="3598863"/>
          </a:xfrm>
          <a:ln cap="flat"/>
        </p:spPr>
      </p:sp>
      <p:sp>
        <p:nvSpPr>
          <p:cNvPr id="32771" name="Rectangle 3"/>
          <p:cNvSpPr>
            <a:spLocks noGrp="1" noChangeArrowheads="1"/>
          </p:cNvSpPr>
          <p:nvPr>
            <p:ph type="body" idx="1"/>
          </p:nvPr>
        </p:nvSpPr>
        <p:spPr>
          <a:xfrm>
            <a:off x="461963" y="5094288"/>
            <a:ext cx="4957762" cy="50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0138" tIns="28529" rIns="20138" bIns="28529"/>
          <a:lstStyle/>
          <a:p>
            <a:pPr>
              <a:lnSpc>
                <a:spcPts val="2800"/>
              </a:lnSpc>
              <a:spcBef>
                <a:spcPct val="0"/>
              </a:spcBef>
              <a:buClr>
                <a:srgbClr val="000000"/>
              </a:buClr>
              <a:buFontTx/>
              <a:buChar char="•"/>
              <a:tabLst>
                <a:tab pos="457200" algn="l"/>
                <a:tab pos="914400" algn="l"/>
                <a:tab pos="1371600" algn="l"/>
              </a:tabLst>
            </a:pPr>
            <a:r>
              <a:rPr lang="en-US" sz="2400" b="1" smtClean="0">
                <a:solidFill>
                  <a:srgbClr val="000000"/>
                </a:solidFill>
                <a:latin typeface="Arial" charset="0"/>
              </a:rPr>
              <a:t>Board work:  Binary Numbers</a:t>
            </a:r>
          </a:p>
        </p:txBody>
      </p:sp>
    </p:spTree>
    <p:extLst>
      <p:ext uri="{BB962C8B-B14F-4D97-AF65-F5344CB8AC3E}">
        <p14:creationId xmlns:p14="http://schemas.microsoft.com/office/powerpoint/2010/main" val="2097088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5606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550863" y="4559300"/>
            <a:ext cx="63039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0" tIns="46986" rIns="95650" bIns="46986"/>
          <a:lstStyle/>
          <a:p>
            <a:pPr eaLnBrk="1" hangingPunct="1"/>
            <a:r>
              <a:rPr lang="en-US" smtClean="0"/>
              <a:t>That is, any computer, no matter how primitive or advance, can be divided into five parts:</a:t>
            </a:r>
          </a:p>
          <a:p>
            <a:pPr eaLnBrk="1" hangingPunct="1"/>
            <a:r>
              <a:rPr lang="en-US" smtClean="0"/>
              <a:t>1. The input devices bring the data from the outside world into the computer.</a:t>
            </a:r>
          </a:p>
          <a:p>
            <a:pPr eaLnBrk="1" hangingPunct="1"/>
            <a:r>
              <a:rPr lang="en-US" smtClean="0"/>
              <a:t>2. These data are kept in the computer’s memory  until ...</a:t>
            </a:r>
          </a:p>
          <a:p>
            <a:pPr eaLnBrk="1" hangingPunct="1"/>
            <a:r>
              <a:rPr lang="en-US" smtClean="0"/>
              <a:t>3. The datapath request and process them.</a:t>
            </a:r>
          </a:p>
          <a:p>
            <a:pPr eaLnBrk="1" hangingPunct="1"/>
            <a:r>
              <a:rPr lang="en-US" smtClean="0"/>
              <a:t>4. The operation of the datapath is controlled by the computer’s controller.</a:t>
            </a:r>
          </a:p>
          <a:p>
            <a:pPr eaLnBrk="1" hangingPunct="1"/>
            <a:r>
              <a:rPr lang="en-US" smtClean="0"/>
              <a:t>All the work done by the computer will NOT do us any good unless we can get the data back to the outside world. </a:t>
            </a:r>
          </a:p>
          <a:p>
            <a:pPr eaLnBrk="1" hangingPunct="1"/>
            <a:r>
              <a:rPr lang="en-US" smtClean="0"/>
              <a:t> 5. Getting the data back to the outside world is the job of the output devices.</a:t>
            </a:r>
          </a:p>
          <a:p>
            <a:pPr eaLnBrk="1" hangingPunct="1"/>
            <a:endParaRPr lang="en-US" smtClean="0"/>
          </a:p>
          <a:p>
            <a:pPr eaLnBrk="1" hangingPunct="1"/>
            <a:r>
              <a:rPr lang="en-US" smtClean="0"/>
              <a:t>The most COMMON way to connect these 5 components together is to use a network of busses.</a:t>
            </a:r>
          </a:p>
        </p:txBody>
      </p:sp>
      <p:sp>
        <p:nvSpPr>
          <p:cNvPr id="34819" name="Rectangle 3"/>
          <p:cNvSpPr>
            <a:spLocks noGrp="1" noRot="1" noChangeAspect="1" noChangeArrowheads="1" noTextEdit="1"/>
          </p:cNvSpPr>
          <p:nvPr>
            <p:ph type="sldImg"/>
          </p:nvPr>
        </p:nvSpPr>
        <p:spPr>
          <a:xfrm>
            <a:off x="1273175" y="617538"/>
            <a:ext cx="4781550" cy="3586162"/>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98659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65189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81263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0075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273175" y="615950"/>
            <a:ext cx="4783138" cy="3587750"/>
          </a:xfrm>
          <a:ln/>
        </p:spPr>
      </p:sp>
      <p:sp>
        <p:nvSpPr>
          <p:cNvPr id="37891" name="Rectangle 3"/>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90184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273175" y="615950"/>
            <a:ext cx="4783138" cy="3587750"/>
          </a:xfrm>
          <a:ln/>
        </p:spPr>
      </p:sp>
      <p:sp>
        <p:nvSpPr>
          <p:cNvPr id="38915" name="Rectangle 3"/>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2506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77925" y="854075"/>
            <a:ext cx="4799013" cy="3598863"/>
          </a:xfrm>
          <a:ln cap="flat"/>
        </p:spPr>
      </p:sp>
      <p:sp>
        <p:nvSpPr>
          <p:cNvPr id="39939" name="Rectangle 3"/>
          <p:cNvSpPr>
            <a:spLocks noGrp="1" noChangeArrowheads="1"/>
          </p:cNvSpPr>
          <p:nvPr>
            <p:ph type="body" idx="1"/>
          </p:nvPr>
        </p:nvSpPr>
        <p:spPr>
          <a:xfrm>
            <a:off x="461963" y="5094288"/>
            <a:ext cx="4957762" cy="50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0138" tIns="28529" rIns="20138" bIns="28529"/>
          <a:lstStyle/>
          <a:p>
            <a:pPr>
              <a:lnSpc>
                <a:spcPts val="2800"/>
              </a:lnSpc>
              <a:spcBef>
                <a:spcPct val="0"/>
              </a:spcBef>
              <a:buClr>
                <a:srgbClr val="000000"/>
              </a:buClr>
              <a:buFontTx/>
              <a:buChar char="•"/>
              <a:tabLst>
                <a:tab pos="457200" algn="l"/>
                <a:tab pos="914400" algn="l"/>
                <a:tab pos="1371600" algn="l"/>
              </a:tabLst>
            </a:pPr>
            <a:r>
              <a:rPr lang="en-US" sz="2400" b="1" smtClean="0">
                <a:solidFill>
                  <a:srgbClr val="000000"/>
                </a:solidFill>
                <a:latin typeface="Arial" charset="0"/>
              </a:rPr>
              <a:t>Board work:  Binary Numbers</a:t>
            </a:r>
          </a:p>
        </p:txBody>
      </p:sp>
    </p:spTree>
    <p:extLst>
      <p:ext uri="{BB962C8B-B14F-4D97-AF65-F5344CB8AC3E}">
        <p14:creationId xmlns:p14="http://schemas.microsoft.com/office/powerpoint/2010/main" val="2977771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3" name="Rectangle 3"/>
          <p:cNvSpPr>
            <a:spLocks noGrp="1" noRot="1" noChangeAspect="1" noChangeArrowheads="1" noTextEdit="1"/>
          </p:cNvSpPr>
          <p:nvPr>
            <p:ph type="sldImg"/>
          </p:nvPr>
        </p:nvSpPr>
        <p:spPr>
          <a:xfrm>
            <a:off x="1177925" y="854075"/>
            <a:ext cx="4799013" cy="3598863"/>
          </a:xfrm>
          <a:ln cap="flat"/>
        </p:spPr>
      </p:sp>
    </p:spTree>
    <p:extLst>
      <p:ext uri="{BB962C8B-B14F-4D97-AF65-F5344CB8AC3E}">
        <p14:creationId xmlns:p14="http://schemas.microsoft.com/office/powerpoint/2010/main" val="120328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038049" cy="464316"/>
          </a:xfrm>
          <a:prstGeom prst="rect">
            <a:avLst/>
          </a:prstGeom>
          <a:ln/>
        </p:spPr>
        <p:txBody>
          <a:bodyPr lIns="88139" tIns="44070" rIns="88139" bIns="44070"/>
          <a:lstStyle/>
          <a:p>
            <a:r>
              <a:rPr lang="en-US"/>
              <a:t>Morgan Kaufmann Publishers</a:t>
            </a:r>
          </a:p>
        </p:txBody>
      </p:sp>
      <p:sp>
        <p:nvSpPr>
          <p:cNvPr id="5" name="Rectangle 3"/>
          <p:cNvSpPr>
            <a:spLocks noGrp="1" noChangeArrowheads="1"/>
          </p:cNvSpPr>
          <p:nvPr>
            <p:ph type="dt" idx="1"/>
          </p:nvPr>
        </p:nvSpPr>
        <p:spPr>
          <a:xfrm>
            <a:off x="3970784" y="0"/>
            <a:ext cx="3038049" cy="464316"/>
          </a:xfrm>
          <a:prstGeom prst="rect">
            <a:avLst/>
          </a:prstGeom>
          <a:ln/>
        </p:spPr>
        <p:txBody>
          <a:bodyPr lIns="88139" tIns="44070" rIns="88139" bIns="44070"/>
          <a:lstStyle/>
          <a:p>
            <a:fld id="{B9CF4CC7-A1B9-496B-A652-9D7BF1D15706}" type="datetime4">
              <a:rPr lang="en-US"/>
              <a:pPr/>
              <a:t>January 16, 2019</a:t>
            </a:fld>
            <a:endParaRPr lang="en-US"/>
          </a:p>
        </p:txBody>
      </p:sp>
      <p:sp>
        <p:nvSpPr>
          <p:cNvPr id="6" name="Rectangle 6"/>
          <p:cNvSpPr>
            <a:spLocks noGrp="1" noChangeArrowheads="1"/>
          </p:cNvSpPr>
          <p:nvPr>
            <p:ph type="ftr" sz="quarter" idx="4"/>
          </p:nvPr>
        </p:nvSpPr>
        <p:spPr>
          <a:xfrm>
            <a:off x="1" y="8830643"/>
            <a:ext cx="3038049" cy="464316"/>
          </a:xfrm>
          <a:prstGeom prst="rect">
            <a:avLst/>
          </a:prstGeom>
          <a:ln/>
        </p:spPr>
        <p:txBody>
          <a:bodyPr lIns="88139" tIns="44070" rIns="88139" bIns="44070"/>
          <a:lstStyle/>
          <a:p>
            <a:r>
              <a:rPr lang="en-US"/>
              <a:t>Chapter 1 — Computer Abstractions and Technology</a:t>
            </a:r>
          </a:p>
        </p:txBody>
      </p:sp>
      <p:sp>
        <p:nvSpPr>
          <p:cNvPr id="7" name="Rectangle 7"/>
          <p:cNvSpPr>
            <a:spLocks noGrp="1" noChangeArrowheads="1"/>
          </p:cNvSpPr>
          <p:nvPr>
            <p:ph type="sldNum" sz="quarter" idx="5"/>
          </p:nvPr>
        </p:nvSpPr>
        <p:spPr>
          <a:xfrm>
            <a:off x="3970784" y="8830643"/>
            <a:ext cx="3038049" cy="464316"/>
          </a:xfrm>
          <a:prstGeom prst="rect">
            <a:avLst/>
          </a:prstGeom>
          <a:ln/>
        </p:spPr>
        <p:txBody>
          <a:bodyPr lIns="88139" tIns="44070" rIns="88139" bIns="44070"/>
          <a:lstStyle/>
          <a:p>
            <a:fld id="{C3041CED-3909-433D-8AF9-593BD1E5894B}" type="slidenum">
              <a:rPr lang="en-US"/>
              <a:pPr/>
              <a:t>4</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5447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273175" y="615950"/>
            <a:ext cx="4783138" cy="3587750"/>
          </a:xfrm>
          <a:ln/>
        </p:spPr>
      </p:sp>
      <p:sp>
        <p:nvSpPr>
          <p:cNvPr id="34819" name="Rectangle 3"/>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3041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277938" y="615950"/>
            <a:ext cx="4784725" cy="3587750"/>
          </a:xfrm>
          <a:ln/>
        </p:spPr>
      </p:sp>
      <p:sp>
        <p:nvSpPr>
          <p:cNvPr id="35843" name="Rectangle 3"/>
          <p:cNvSpPr>
            <a:spLocks noGrp="1" noChangeArrowheads="1"/>
          </p:cNvSpPr>
          <p:nvPr>
            <p:ph type="body" idx="1"/>
          </p:nvPr>
        </p:nvSpPr>
        <p:spPr>
          <a:xfrm>
            <a:off x="550863" y="4564063"/>
            <a:ext cx="6302375"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buFontTx/>
              <a:buAutoNum type="arabicPeriod"/>
            </a:pPr>
            <a:r>
              <a:rPr lang="en-US" smtClean="0"/>
              <a:t>Do goto first</a:t>
            </a:r>
          </a:p>
          <a:p>
            <a:pPr marL="209550" indent="-209550" eaLnBrk="1" hangingPunct="1">
              <a:buFontTx/>
              <a:buAutoNum type="arabicPeriod"/>
            </a:pPr>
            <a:r>
              <a:rPr lang="en-US" smtClean="0"/>
              <a:t>Then I = I + J</a:t>
            </a:r>
          </a:p>
          <a:p>
            <a:pPr marL="209550" indent="-209550" eaLnBrk="1" hangingPunct="1">
              <a:buFontTx/>
              <a:buAutoNum type="arabicPeriod"/>
            </a:pPr>
            <a:r>
              <a:rPr lang="en-US" smtClean="0"/>
              <a:t>Then 1</a:t>
            </a:r>
            <a:r>
              <a:rPr lang="en-US" baseline="30000" smtClean="0"/>
              <a:t>st</a:t>
            </a:r>
            <a:r>
              <a:rPr lang="en-US" smtClean="0"/>
              <a:t> 4</a:t>
            </a:r>
          </a:p>
        </p:txBody>
      </p:sp>
    </p:spTree>
    <p:extLst>
      <p:ext uri="{BB962C8B-B14F-4D97-AF65-F5344CB8AC3E}">
        <p14:creationId xmlns:p14="http://schemas.microsoft.com/office/powerpoint/2010/main" val="2457254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3" name="Rectangle 3"/>
          <p:cNvSpPr>
            <a:spLocks noGrp="1" noRot="1" noChangeAspect="1" noChangeArrowheads="1" noTextEdit="1"/>
          </p:cNvSpPr>
          <p:nvPr>
            <p:ph type="sldImg"/>
          </p:nvPr>
        </p:nvSpPr>
        <p:spPr>
          <a:xfrm>
            <a:off x="1177925" y="854075"/>
            <a:ext cx="4799013" cy="3598863"/>
          </a:xfrm>
          <a:ln cap="flat"/>
        </p:spPr>
      </p:sp>
    </p:spTree>
    <p:extLst>
      <p:ext uri="{BB962C8B-B14F-4D97-AF65-F5344CB8AC3E}">
        <p14:creationId xmlns:p14="http://schemas.microsoft.com/office/powerpoint/2010/main" val="2012811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rIns="95655"/>
          <a:lstStyle/>
          <a:p>
            <a:pPr eaLnBrk="1" hangingPunct="1"/>
            <a:endParaRPr lang="en-US" smtClean="0"/>
          </a:p>
        </p:txBody>
      </p:sp>
      <p:sp>
        <p:nvSpPr>
          <p:cNvPr id="37891" name="Rectangle 3"/>
          <p:cNvSpPr>
            <a:spLocks noGrp="1" noRot="1" noChangeAspect="1" noChangeArrowheads="1" noTextEdit="1"/>
          </p:cNvSpPr>
          <p:nvPr>
            <p:ph type="sldImg"/>
          </p:nvPr>
        </p:nvSpPr>
        <p:spPr>
          <a:xfrm>
            <a:off x="1273175" y="615950"/>
            <a:ext cx="4783138" cy="35877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859419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273175" y="615950"/>
            <a:ext cx="4783138" cy="3587750"/>
          </a:xfrm>
          <a:ln/>
        </p:spPr>
      </p:sp>
      <p:sp>
        <p:nvSpPr>
          <p:cNvPr id="34819" name="Rectangle 3"/>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53643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277938" y="615950"/>
            <a:ext cx="4784725" cy="3587750"/>
          </a:xfrm>
          <a:ln/>
        </p:spPr>
      </p:sp>
      <p:sp>
        <p:nvSpPr>
          <p:cNvPr id="35843" name="Rectangle 3"/>
          <p:cNvSpPr>
            <a:spLocks noGrp="1" noChangeArrowheads="1"/>
          </p:cNvSpPr>
          <p:nvPr>
            <p:ph type="body" idx="1"/>
          </p:nvPr>
        </p:nvSpPr>
        <p:spPr>
          <a:xfrm>
            <a:off x="550863" y="4564063"/>
            <a:ext cx="6302375"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buFontTx/>
              <a:buAutoNum type="arabicPeriod"/>
            </a:pPr>
            <a:r>
              <a:rPr lang="en-US" smtClean="0"/>
              <a:t>Do goto first</a:t>
            </a:r>
          </a:p>
          <a:p>
            <a:pPr marL="209550" indent="-209550" eaLnBrk="1" hangingPunct="1">
              <a:buFontTx/>
              <a:buAutoNum type="arabicPeriod"/>
            </a:pPr>
            <a:r>
              <a:rPr lang="en-US" smtClean="0"/>
              <a:t>Then I = I + J</a:t>
            </a:r>
          </a:p>
          <a:p>
            <a:pPr marL="209550" indent="-209550" eaLnBrk="1" hangingPunct="1">
              <a:buFontTx/>
              <a:buAutoNum type="arabicPeriod"/>
            </a:pPr>
            <a:r>
              <a:rPr lang="en-US" smtClean="0"/>
              <a:t>Then 1</a:t>
            </a:r>
            <a:r>
              <a:rPr lang="en-US" baseline="30000" smtClean="0"/>
              <a:t>st</a:t>
            </a:r>
            <a:r>
              <a:rPr lang="en-US" smtClean="0"/>
              <a:t> 4</a:t>
            </a:r>
          </a:p>
        </p:txBody>
      </p:sp>
    </p:spTree>
    <p:extLst>
      <p:ext uri="{BB962C8B-B14F-4D97-AF65-F5344CB8AC3E}">
        <p14:creationId xmlns:p14="http://schemas.microsoft.com/office/powerpoint/2010/main" val="1975655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97660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78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34483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35681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cap="flat"/>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41855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038049" cy="464316"/>
          </a:xfrm>
          <a:prstGeom prst="rect">
            <a:avLst/>
          </a:prstGeom>
          <a:ln/>
        </p:spPr>
        <p:txBody>
          <a:bodyPr lIns="88139" tIns="44070" rIns="88139" bIns="44070"/>
          <a:lstStyle/>
          <a:p>
            <a:r>
              <a:rPr lang="en-US"/>
              <a:t>Morgan Kaufmann Publishers</a:t>
            </a:r>
          </a:p>
        </p:txBody>
      </p:sp>
      <p:sp>
        <p:nvSpPr>
          <p:cNvPr id="5" name="Rectangle 3"/>
          <p:cNvSpPr>
            <a:spLocks noGrp="1" noChangeArrowheads="1"/>
          </p:cNvSpPr>
          <p:nvPr>
            <p:ph type="dt" idx="1"/>
          </p:nvPr>
        </p:nvSpPr>
        <p:spPr>
          <a:xfrm>
            <a:off x="3970784" y="0"/>
            <a:ext cx="3038049" cy="464316"/>
          </a:xfrm>
          <a:prstGeom prst="rect">
            <a:avLst/>
          </a:prstGeom>
          <a:ln/>
        </p:spPr>
        <p:txBody>
          <a:bodyPr lIns="88139" tIns="44070" rIns="88139" bIns="44070"/>
          <a:lstStyle/>
          <a:p>
            <a:fld id="{2F395A92-3ED5-4D6F-AE48-C4E601A1B422}" type="datetime4">
              <a:rPr lang="en-US"/>
              <a:pPr/>
              <a:t>January 16, 2019</a:t>
            </a:fld>
            <a:endParaRPr lang="en-US"/>
          </a:p>
        </p:txBody>
      </p:sp>
      <p:sp>
        <p:nvSpPr>
          <p:cNvPr id="6" name="Rectangle 6"/>
          <p:cNvSpPr>
            <a:spLocks noGrp="1" noChangeArrowheads="1"/>
          </p:cNvSpPr>
          <p:nvPr>
            <p:ph type="ftr" sz="quarter" idx="4"/>
          </p:nvPr>
        </p:nvSpPr>
        <p:spPr>
          <a:xfrm>
            <a:off x="1" y="8830643"/>
            <a:ext cx="3038049" cy="464316"/>
          </a:xfrm>
          <a:prstGeom prst="rect">
            <a:avLst/>
          </a:prstGeom>
          <a:ln/>
        </p:spPr>
        <p:txBody>
          <a:bodyPr lIns="88139" tIns="44070" rIns="88139" bIns="44070"/>
          <a:lstStyle/>
          <a:p>
            <a:r>
              <a:rPr lang="en-US"/>
              <a:t>Chapter 1 — Computer Abstractions and Technology</a:t>
            </a:r>
          </a:p>
        </p:txBody>
      </p:sp>
      <p:sp>
        <p:nvSpPr>
          <p:cNvPr id="7" name="Rectangle 7"/>
          <p:cNvSpPr>
            <a:spLocks noGrp="1" noChangeArrowheads="1"/>
          </p:cNvSpPr>
          <p:nvPr>
            <p:ph type="sldNum" sz="quarter" idx="5"/>
          </p:nvPr>
        </p:nvSpPr>
        <p:spPr>
          <a:xfrm>
            <a:off x="3970784" y="8830643"/>
            <a:ext cx="3038049" cy="464316"/>
          </a:xfrm>
          <a:prstGeom prst="rect">
            <a:avLst/>
          </a:prstGeom>
          <a:ln/>
        </p:spPr>
        <p:txBody>
          <a:bodyPr lIns="88139" tIns="44070" rIns="88139" bIns="44070"/>
          <a:lstStyle/>
          <a:p>
            <a:fld id="{1952006E-D0E9-4A90-AA5E-B2B115AED012}" type="slidenum">
              <a:rPr lang="en-US"/>
              <a:pPr/>
              <a:t>5</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434326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Do example on pp. 81 and 83</a:t>
            </a:r>
          </a:p>
        </p:txBody>
      </p:sp>
    </p:spTree>
    <p:extLst>
      <p:ext uri="{BB962C8B-B14F-4D97-AF65-F5344CB8AC3E}">
        <p14:creationId xmlns:p14="http://schemas.microsoft.com/office/powerpoint/2010/main" val="2790556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09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5485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0814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038049" cy="464316"/>
          </a:xfrm>
          <a:prstGeom prst="rect">
            <a:avLst/>
          </a:prstGeom>
          <a:ln/>
        </p:spPr>
        <p:txBody>
          <a:bodyPr lIns="88139" tIns="44070" rIns="88139" bIns="44070"/>
          <a:lstStyle/>
          <a:p>
            <a:r>
              <a:rPr lang="en-US"/>
              <a:t>Morgan Kaufmann Publishers</a:t>
            </a:r>
          </a:p>
        </p:txBody>
      </p:sp>
      <p:sp>
        <p:nvSpPr>
          <p:cNvPr id="5" name="Rectangle 3"/>
          <p:cNvSpPr>
            <a:spLocks noGrp="1" noChangeArrowheads="1"/>
          </p:cNvSpPr>
          <p:nvPr>
            <p:ph type="dt" idx="1"/>
          </p:nvPr>
        </p:nvSpPr>
        <p:spPr>
          <a:xfrm>
            <a:off x="3970784" y="0"/>
            <a:ext cx="3038049" cy="464316"/>
          </a:xfrm>
          <a:prstGeom prst="rect">
            <a:avLst/>
          </a:prstGeom>
          <a:ln/>
        </p:spPr>
        <p:txBody>
          <a:bodyPr lIns="88139" tIns="44070" rIns="88139" bIns="44070"/>
          <a:lstStyle/>
          <a:p>
            <a:fld id="{44383984-CE83-475A-9CC3-B89933326D68}" type="datetime4">
              <a:rPr lang="en-US"/>
              <a:pPr/>
              <a:t>January 16, 2019</a:t>
            </a:fld>
            <a:endParaRPr lang="en-US"/>
          </a:p>
        </p:txBody>
      </p:sp>
      <p:sp>
        <p:nvSpPr>
          <p:cNvPr id="6" name="Rectangle 6"/>
          <p:cNvSpPr>
            <a:spLocks noGrp="1" noChangeArrowheads="1"/>
          </p:cNvSpPr>
          <p:nvPr>
            <p:ph type="ftr" sz="quarter" idx="4"/>
          </p:nvPr>
        </p:nvSpPr>
        <p:spPr>
          <a:xfrm>
            <a:off x="1" y="8830643"/>
            <a:ext cx="3038049" cy="464316"/>
          </a:xfrm>
          <a:prstGeom prst="rect">
            <a:avLst/>
          </a:prstGeom>
          <a:ln/>
        </p:spPr>
        <p:txBody>
          <a:bodyPr lIns="88139" tIns="44070" rIns="88139" bIns="44070"/>
          <a:lstStyle/>
          <a:p>
            <a:r>
              <a:rPr lang="en-US"/>
              <a:t>Chapter 1 — Computer Abstractions and Technology</a:t>
            </a:r>
          </a:p>
        </p:txBody>
      </p:sp>
      <p:sp>
        <p:nvSpPr>
          <p:cNvPr id="7" name="Rectangle 7"/>
          <p:cNvSpPr>
            <a:spLocks noGrp="1" noChangeArrowheads="1"/>
          </p:cNvSpPr>
          <p:nvPr>
            <p:ph type="sldNum" sz="quarter" idx="5"/>
          </p:nvPr>
        </p:nvSpPr>
        <p:spPr>
          <a:xfrm>
            <a:off x="3970784" y="8830643"/>
            <a:ext cx="3038049" cy="464316"/>
          </a:xfrm>
          <a:prstGeom prst="rect">
            <a:avLst/>
          </a:prstGeom>
          <a:ln/>
        </p:spPr>
        <p:txBody>
          <a:bodyPr lIns="88139" tIns="44070" rIns="88139" bIns="44070"/>
          <a:lstStyle/>
          <a:p>
            <a:fld id="{FEB01FDF-E90C-4C40-84FD-459C9A0CB313}" type="slidenum">
              <a:rPr lang="en-US"/>
              <a:pPr/>
              <a:t>6</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9897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US"/>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5F3CC891-3AE7-43D9-9562-733227608F2A}" type="datetime4">
              <a:rPr lang="en-US"/>
              <a:pPr/>
              <a:t>January 16, 2019</a:t>
            </a:fld>
            <a:endParaRPr lang="en-US"/>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US"/>
              <a:t>Chapter 1 — Computer Abstractions and Technology</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4375AC8C-AF76-4B8A-A345-3AE3DB7A7042}" type="slidenum">
              <a:rPr lang="en-US"/>
              <a:pPr/>
              <a:t>7</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945635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US"/>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42F605F7-BC58-45C4-AC84-5CCA0DCEDC98}" type="datetime4">
              <a:rPr lang="en-US"/>
              <a:pPr/>
              <a:t>January 16, 2019</a:t>
            </a:fld>
            <a:endParaRPr lang="en-US"/>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US"/>
              <a:t>Chapter 1 — Computer Abstractions and Technology</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820E58EE-7BD8-4742-BACF-87BE4F4C6318}" type="slidenum">
              <a:rPr lang="en-US"/>
              <a:pPr/>
              <a:t>8</a:t>
            </a:fld>
            <a:endParaRPr 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88101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50863" y="4560888"/>
            <a:ext cx="6302375"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2" tIns="48662" rIns="97322" bIns="48662"/>
          <a:lstStyle/>
          <a:p>
            <a:pPr eaLnBrk="1" hangingPunct="1"/>
            <a:r>
              <a:rPr lang="en-US" smtClean="0"/>
              <a:t>So far we have been looking at combinational logic, let’s look at the timing characteristic of a storage element.</a:t>
            </a:r>
          </a:p>
          <a:p>
            <a:pPr eaLnBrk="1" hangingPunct="1"/>
            <a:r>
              <a:rPr lang="en-US" smtClean="0"/>
              <a:t>The storage element you will use is a D type flip-flop trigger on the negative clock edge.</a:t>
            </a:r>
          </a:p>
          <a:p>
            <a:pPr eaLnBrk="1" hangingPunct="1"/>
            <a:r>
              <a:rPr lang="en-US" smtClean="0"/>
              <a:t>In order for the data to latch into the flip flop correctly, the input must be stable slightly before the falling edge of the clock.  This time is called the Setup time.</a:t>
            </a:r>
          </a:p>
          <a:p>
            <a:pPr eaLnBrk="1" hangingPunct="1"/>
            <a:r>
              <a:rPr lang="en-US" smtClean="0"/>
              <a:t>After the clock edge has arrived, the data must remain stable for a short amount of time AFTER the trigger clock edge.  This is called the hold time.</a:t>
            </a:r>
          </a:p>
          <a:p>
            <a:pPr eaLnBrk="1" hangingPunct="1"/>
            <a:r>
              <a:rPr lang="en-US" smtClean="0"/>
              <a:t>The output cannot change instantaneously at the trigger clock edge. The time it takes for the output to change to its new value after the clock is called the Clock-to-Q time.</a:t>
            </a:r>
          </a:p>
          <a:p>
            <a:pPr eaLnBrk="1" hangingPunct="1"/>
            <a:r>
              <a:rPr lang="en-US" smtClean="0"/>
              <a:t>Similar to delay in logic gates, the Clock-to-Q time has two components:</a:t>
            </a:r>
          </a:p>
          <a:p>
            <a:pPr eaLnBrk="1" hangingPunct="1"/>
            <a:r>
              <a:rPr lang="en-US" smtClean="0"/>
              <a:t>(a) The internal Clock-to-Q time: the time it takes the output to change if output load is zero.</a:t>
            </a:r>
          </a:p>
          <a:p>
            <a:pPr eaLnBrk="1" hangingPunct="1"/>
            <a:r>
              <a:rPr lang="en-US" smtClean="0"/>
              <a:t>(b) And the load dependent Clock-to-Q time.</a:t>
            </a:r>
          </a:p>
          <a:p>
            <a:pPr eaLnBrk="1" hangingPunct="1"/>
            <a:endParaRPr lang="en-US" smtClean="0"/>
          </a:p>
          <a:p>
            <a:pPr eaLnBrk="1" hangingPunct="1"/>
            <a:r>
              <a:rPr lang="en-US" smtClean="0"/>
              <a:t>+2 = 50 min. (Y:30)</a:t>
            </a:r>
          </a:p>
        </p:txBody>
      </p:sp>
      <p:sp>
        <p:nvSpPr>
          <p:cNvPr id="26627" name="Rectangle 3"/>
          <p:cNvSpPr>
            <a:spLocks noGrp="1" noRot="1" noChangeAspect="1" noChangeArrowheads="1" noTextEdit="1"/>
          </p:cNvSpPr>
          <p:nvPr>
            <p:ph type="sldImg"/>
          </p:nvPr>
        </p:nvSpPr>
        <p:spPr>
          <a:xfrm>
            <a:off x="1257300" y="604838"/>
            <a:ext cx="4818063" cy="36131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44452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89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55936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rIns="95655"/>
          <a:lstStyle/>
          <a:p>
            <a:pPr eaLnBrk="1" hangingPunct="1"/>
            <a:endParaRPr lang="en-US" smtClean="0"/>
          </a:p>
        </p:txBody>
      </p:sp>
      <p:sp>
        <p:nvSpPr>
          <p:cNvPr id="31747" name="Rectangle 3"/>
          <p:cNvSpPr>
            <a:spLocks noGrp="1" noRot="1" noChangeAspect="1" noChangeArrowheads="1" noTextEdit="1"/>
          </p:cNvSpPr>
          <p:nvPr>
            <p:ph type="sldImg"/>
          </p:nvPr>
        </p:nvSpPr>
        <p:spPr>
          <a:xfrm>
            <a:off x="1273175" y="615950"/>
            <a:ext cx="4783138" cy="35877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117979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A2BFDF0-BC6B-4878-B0FE-CBEDACD39006}" type="datetime1">
              <a:rPr lang="en-US" smtClean="0"/>
              <a:t>1/16/2019</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USC Upstate, 27 Feb 2018</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37414DE-F678-4EE7-9EAD-7B639402245E}"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46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0FA8A-9414-419C-A1B6-F05C352D81E6}" type="datetime1">
              <a:rPr lang="en-US" smtClean="0"/>
              <a:t>1/16/2019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89375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E28A0-2375-42D0-ACA7-8C47CF48DF50}"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243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03FFED-1387-462E-8FBC-4C0389BAFEDA}"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smtClean="0">
                <a:solidFill>
                  <a:schemeClr val="tx1"/>
                </a:solidFill>
                <a:effectLst/>
              </a:rPr>
              <a:t>“</a:t>
            </a:r>
            <a:endParaRPr lang="en-US" sz="7200" dirty="0">
              <a:solidFill>
                <a:schemeClr val="tx1"/>
              </a:solidFill>
              <a:effectLst/>
            </a:endParaRP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smtClean="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47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5AB40-E574-487F-9065-39F531F4A021}"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751762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D2E67-7AFF-4C70-8D7F-396B1827E89E}"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3713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BD90C0-120B-4C69-912E-D6B64A5298FB}"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870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BBEF2-5102-4894-BEF1-CEAC36FEC95B}"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39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C9A50-ADBC-4738-B39D-A154D14848BB}"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43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E6003C-4810-4A49-983E-07682957FE21}"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638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0C3B7-97CD-4C18-A3B5-B56B24BA388E}"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080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F57893-D22F-4317-A749-7DC7FB0F08BC}" type="datetime1">
              <a:rPr lang="en-US" smtClean="0"/>
              <a:t>1/16/2019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19341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A422C0-1D20-477C-A2AA-34CEEACEEB21}" type="datetime1">
              <a:rPr lang="en-US" smtClean="0"/>
              <a:t>1/16/2019</a:t>
            </a:fld>
            <a:endParaRPr lang="en-US"/>
          </a:p>
        </p:txBody>
      </p:sp>
      <p:sp>
        <p:nvSpPr>
          <p:cNvPr id="8" name="Footer Placeholder 7"/>
          <p:cNvSpPr>
            <a:spLocks noGrp="1"/>
          </p:cNvSpPr>
          <p:nvPr>
            <p:ph type="ftr" sz="quarter" idx="11"/>
          </p:nvPr>
        </p:nvSpPr>
        <p:spPr/>
        <p:txBody>
          <a:bodyPr/>
          <a:lstStyle/>
          <a:p>
            <a:r>
              <a:rPr lang="en-US" smtClean="0"/>
              <a:t>USC Upstate, 27 Feb 2018</a:t>
            </a:r>
            <a:endParaRPr lang="en-US"/>
          </a:p>
        </p:txBody>
      </p:sp>
      <p:sp>
        <p:nvSpPr>
          <p:cNvPr id="9" name="Slide Number Placeholder 8"/>
          <p:cNvSpPr>
            <a:spLocks noGrp="1"/>
          </p:cNvSpPr>
          <p:nvPr>
            <p:ph type="sldNum" sz="quarter" idx="12"/>
          </p:nvPr>
        </p:nvSpPr>
        <p:spPr/>
        <p:txBody>
          <a:bodyPr/>
          <a:lstStyle/>
          <a:p>
            <a:fld id="{E37414DE-F678-4EE7-9EAD-7B639402245E}"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93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5B8912-2D8A-4A49-9DC9-67ECF6C188CA}" type="datetime1">
              <a:rPr lang="en-US" smtClean="0"/>
              <a:t>1/16/2019</a:t>
            </a:fld>
            <a:endParaRPr lang="en-US"/>
          </a:p>
        </p:txBody>
      </p:sp>
      <p:sp>
        <p:nvSpPr>
          <p:cNvPr id="4" name="Footer Placeholder 3"/>
          <p:cNvSpPr>
            <a:spLocks noGrp="1"/>
          </p:cNvSpPr>
          <p:nvPr>
            <p:ph type="ftr" sz="quarter" idx="11"/>
          </p:nvPr>
        </p:nvSpPr>
        <p:spPr/>
        <p:txBody>
          <a:bodyPr/>
          <a:lstStyle/>
          <a:p>
            <a:r>
              <a:rPr lang="en-US" smtClean="0"/>
              <a:t>USC Upstate, 27 Feb 2018</a:t>
            </a:r>
            <a:endParaRPr lang="en-US"/>
          </a:p>
        </p:txBody>
      </p:sp>
      <p:sp>
        <p:nvSpPr>
          <p:cNvPr id="5" name="Slide Number Placeholder 4"/>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8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8868-C4DF-4EDE-A4CA-72CE65D3D43B}" type="datetime1">
              <a:rPr lang="en-US" smtClean="0"/>
              <a:t>1/16/2019</a:t>
            </a:fld>
            <a:endParaRPr lang="en-US"/>
          </a:p>
        </p:txBody>
      </p:sp>
      <p:sp>
        <p:nvSpPr>
          <p:cNvPr id="3" name="Footer Placeholder 2"/>
          <p:cNvSpPr>
            <a:spLocks noGrp="1"/>
          </p:cNvSpPr>
          <p:nvPr>
            <p:ph type="ftr" sz="quarter" idx="11"/>
          </p:nvPr>
        </p:nvSpPr>
        <p:spPr/>
        <p:txBody>
          <a:bodyPr/>
          <a:lstStyle/>
          <a:p>
            <a:r>
              <a:rPr lang="en-US" smtClean="0"/>
              <a:t>USC Upstate, 27 Feb 2018</a:t>
            </a:r>
            <a:endParaRPr lang="en-US"/>
          </a:p>
        </p:txBody>
      </p:sp>
      <p:sp>
        <p:nvSpPr>
          <p:cNvPr id="4" name="Slide Number Placeholder 3"/>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8695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FE4D-D92B-4C34-A129-1B2A04785BCB}" type="datetime1">
              <a:rPr lang="en-US" smtClean="0"/>
              <a:t>1/16/2019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52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635F5-2ED4-456D-9587-1B8A1FE90AD1}" type="datetime1">
              <a:rPr lang="en-US" smtClean="0"/>
              <a:t>1/16/2019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
        <p:nvSpPr>
          <p:cNvPr id="17" name="Picture Placeholder 2"/>
          <p:cNvSpPr>
            <a:spLocks noGrp="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37812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F79A34-E34C-4FAD-93D2-3707A35D19E6}" type="datetime1">
              <a:rPr lang="en-US" smtClean="0"/>
              <a:t>1/16/2019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USC Upstate, 27 Feb 2018</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7414DE-F678-4EE7-9EAD-7B639402245E}" type="slidenum">
              <a:rPr lang="en-US" smtClean="0"/>
              <a:t>‹#›</a:t>
            </a:fld>
            <a:endParaRPr lang="en-US"/>
          </a:p>
        </p:txBody>
      </p:sp>
    </p:spTree>
    <p:extLst>
      <p:ext uri="{BB962C8B-B14F-4D97-AF65-F5344CB8AC3E}">
        <p14:creationId xmlns:p14="http://schemas.microsoft.com/office/powerpoint/2010/main" val="267844871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6.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www.cs.wisc.edu/~larus/spim.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ctrTitle"/>
          </p:nvPr>
        </p:nvSpPr>
        <p:spPr bwMode="auto">
          <a:xfrm>
            <a:off x="762000" y="2274463"/>
            <a:ext cx="7772400" cy="1057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ctr"/>
            <a:r>
              <a:rPr lang="en-US" sz="2400" b="1" dirty="0" smtClean="0">
                <a:solidFill>
                  <a:schemeClr val="tx1"/>
                </a:solidFill>
              </a:rPr>
              <a:t>CSCIU 310 01 Introduction to </a:t>
            </a:r>
            <a:br>
              <a:rPr lang="en-US" sz="2400" b="1" dirty="0" smtClean="0">
                <a:solidFill>
                  <a:schemeClr val="tx1"/>
                </a:solidFill>
              </a:rPr>
            </a:br>
            <a:r>
              <a:rPr lang="en-US" sz="2400" b="1" dirty="0" smtClean="0">
                <a:solidFill>
                  <a:schemeClr val="tx1"/>
                </a:solidFill>
              </a:rPr>
              <a:t>Computer Architecture</a:t>
            </a:r>
            <a:r>
              <a:rPr lang="en-US" sz="2400" dirty="0" smtClean="0">
                <a:solidFill>
                  <a:schemeClr val="tx1"/>
                </a:solidFill>
              </a:rPr>
              <a:t/>
            </a:r>
            <a:br>
              <a:rPr lang="en-US" sz="2400" dirty="0" smtClean="0">
                <a:solidFill>
                  <a:schemeClr val="tx1"/>
                </a:solidFill>
              </a:rPr>
            </a:br>
            <a:r>
              <a:rPr lang="en-US" sz="2400" dirty="0" smtClean="0">
                <a:solidFill>
                  <a:schemeClr val="tx1"/>
                </a:solidFill>
              </a:rPr>
              <a:t>AKM Jahangir A </a:t>
            </a:r>
            <a:r>
              <a:rPr lang="en-US" sz="2400" dirty="0" err="1" smtClean="0">
                <a:solidFill>
                  <a:schemeClr val="tx1"/>
                </a:solidFill>
              </a:rPr>
              <a:t>Majumder,</a:t>
            </a:r>
            <a:r>
              <a:rPr lang="en-US" sz="2400" dirty="0" smtClean="0">
                <a:solidFill>
                  <a:schemeClr val="tx1"/>
                </a:solidFill>
              </a:rPr>
              <a:t> PhD</a:t>
            </a:r>
          </a:p>
        </p:txBody>
      </p:sp>
      <p:sp>
        <p:nvSpPr>
          <p:cNvPr id="12291" name="Rectangle 6"/>
          <p:cNvSpPr>
            <a:spLocks noGrp="1" noChangeArrowheads="1"/>
          </p:cNvSpPr>
          <p:nvPr>
            <p:ph type="subTitle" idx="1"/>
          </p:nvPr>
        </p:nvSpPr>
        <p:spPr>
          <a:xfrm>
            <a:off x="1219200" y="3581400"/>
            <a:ext cx="6400800" cy="609600"/>
          </a:xfrm>
        </p:spPr>
        <p:txBody>
          <a:bodyPr>
            <a:normAutofit lnSpcReduction="10000"/>
          </a:bodyPr>
          <a:lstStyle/>
          <a:p>
            <a:pPr>
              <a:lnSpc>
                <a:spcPct val="80000"/>
              </a:lnSpc>
            </a:pPr>
            <a:r>
              <a:rPr lang="en-US" sz="1800" dirty="0" smtClean="0"/>
              <a:t>Spring 2019 - Lecture </a:t>
            </a:r>
            <a:r>
              <a:rPr lang="en-US" sz="1800" dirty="0" smtClean="0"/>
              <a:t>2</a:t>
            </a:r>
            <a:endParaRPr lang="en-US" sz="1800" dirty="0" smtClean="0"/>
          </a:p>
          <a:p>
            <a:pPr>
              <a:lnSpc>
                <a:spcPct val="80000"/>
              </a:lnSpc>
            </a:pPr>
            <a:r>
              <a:rPr lang="en-US" sz="1800" dirty="0" smtClean="0"/>
              <a:t>January </a:t>
            </a:r>
            <a:r>
              <a:rPr lang="en-US" sz="1800" dirty="0" smtClean="0"/>
              <a:t>1</a:t>
            </a:r>
            <a:r>
              <a:rPr lang="en-US" sz="1800" dirty="0"/>
              <a:t>6</a:t>
            </a:r>
            <a:r>
              <a:rPr lang="en-US" sz="1800" dirty="0" smtClean="0"/>
              <a:t>, </a:t>
            </a:r>
            <a:r>
              <a:rPr lang="en-US" sz="1800" dirty="0" smtClean="0"/>
              <a:t>2019</a:t>
            </a:r>
          </a:p>
        </p:txBody>
      </p:sp>
      <p:sp>
        <p:nvSpPr>
          <p:cNvPr id="2" name="Slide Number Placeholder 1"/>
          <p:cNvSpPr>
            <a:spLocks noGrp="1"/>
          </p:cNvSpPr>
          <p:nvPr>
            <p:ph type="sldNum" sz="quarter" idx="12"/>
          </p:nvPr>
        </p:nvSpPr>
        <p:spPr/>
        <p:txBody>
          <a:bodyPr/>
          <a:lstStyle/>
          <a:p>
            <a:pPr>
              <a:defRPr/>
            </a:pPr>
            <a:fld id="{E81FA446-8554-4AF8-AA37-8EBC0573AF11}" type="slidenum">
              <a:rPr lang="en-US" smtClean="0"/>
              <a:pPr>
                <a:defRPr/>
              </a:pPr>
              <a:t>1</a:t>
            </a:fld>
            <a:endParaRPr lang="en-US"/>
          </a:p>
        </p:txBody>
      </p:sp>
      <p:sp>
        <p:nvSpPr>
          <p:cNvPr id="12292" name="Rectangle 6"/>
          <p:cNvSpPr txBox="1">
            <a:spLocks noChangeArrowheads="1"/>
          </p:cNvSpPr>
          <p:nvPr/>
        </p:nvSpPr>
        <p:spPr bwMode="auto">
          <a:xfrm>
            <a:off x="1600200" y="4555278"/>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20000"/>
              </a:spcBef>
            </a:pPr>
            <a:r>
              <a:rPr lang="en-US" sz="1600" b="1" i="1" dirty="0"/>
              <a:t>Note:</a:t>
            </a:r>
            <a:r>
              <a:rPr lang="en-US" sz="1600" i="1" dirty="0"/>
              <a:t>  Some slides are adapted from those used by previous </a:t>
            </a:r>
            <a:r>
              <a:rPr lang="en-US" sz="1600" i="1" dirty="0" smtClean="0"/>
              <a:t>instructors </a:t>
            </a:r>
            <a:r>
              <a:rPr lang="en-US" sz="1600" i="1" dirty="0"/>
              <a:t>and some slides include figures from the </a:t>
            </a:r>
            <a:r>
              <a:rPr lang="en-US" sz="1600" i="1" dirty="0" smtClean="0"/>
              <a:t>textbook.</a:t>
            </a:r>
            <a:endParaRPr lang="en-US" sz="1600" i="1" dirty="0"/>
          </a:p>
        </p:txBody>
      </p:sp>
    </p:spTree>
    <p:extLst>
      <p:ext uri="{BB962C8B-B14F-4D97-AF65-F5344CB8AC3E}">
        <p14:creationId xmlns:p14="http://schemas.microsoft.com/office/powerpoint/2010/main" val="3974243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457200"/>
            <a:ext cx="8001000" cy="1303337"/>
          </a:xfrm>
        </p:spPr>
        <p:txBody>
          <a:bodyPr/>
          <a:lstStyle/>
          <a:p>
            <a:pPr eaLnBrk="1" hangingPunct="1"/>
            <a:r>
              <a:rPr lang="en-US" b="1" dirty="0" smtClean="0"/>
              <a:t>Boolean Algebra and Truth Table </a:t>
            </a:r>
          </a:p>
        </p:txBody>
      </p:sp>
      <p:sp>
        <p:nvSpPr>
          <p:cNvPr id="25603" name="AutoShape 3"/>
          <p:cNvSpPr>
            <a:spLocks noGrp="1" noChangeArrowheads="1"/>
          </p:cNvSpPr>
          <p:nvPr>
            <p:ph type="body" idx="4294967295"/>
          </p:nvPr>
        </p:nvSpPr>
        <p:spPr>
          <a:xfrm>
            <a:off x="685800" y="1905000"/>
            <a:ext cx="7924800" cy="3444875"/>
          </a:xfrm>
        </p:spPr>
        <p:txBody>
          <a:bodyPr>
            <a:normAutofit fontScale="92500" lnSpcReduction="20000"/>
          </a:bodyPr>
          <a:lstStyle/>
          <a:p>
            <a:pPr eaLnBrk="1" hangingPunct="1">
              <a:lnSpc>
                <a:spcPct val="90000"/>
              </a:lnSpc>
            </a:pPr>
            <a:r>
              <a:rPr lang="en-US" sz="2400" dirty="0" smtClean="0"/>
              <a:t>Boolean algebra can be used to describe binary logic.</a:t>
            </a:r>
          </a:p>
          <a:p>
            <a:pPr eaLnBrk="1" hangingPunct="1">
              <a:lnSpc>
                <a:spcPct val="90000"/>
              </a:lnSpc>
            </a:pPr>
            <a:r>
              <a:rPr lang="en-US" sz="2400" dirty="0" smtClean="0"/>
              <a:t>Boolean algebra operators (in the order of priority):</a:t>
            </a:r>
          </a:p>
          <a:p>
            <a:pPr lvl="1" eaLnBrk="1" hangingPunct="1">
              <a:lnSpc>
                <a:spcPct val="90000"/>
              </a:lnSpc>
              <a:buFont typeface="Wingdings" pitchFamily="2" charset="2"/>
              <a:buChar char="Ø"/>
            </a:pPr>
            <a:r>
              <a:rPr lang="en-US" sz="2000" dirty="0" smtClean="0"/>
              <a:t>()		: Parenthesis</a:t>
            </a:r>
          </a:p>
          <a:p>
            <a:pPr lvl="1" eaLnBrk="1" hangingPunct="1">
              <a:lnSpc>
                <a:spcPct val="90000"/>
              </a:lnSpc>
              <a:buFont typeface="Wingdings" pitchFamily="2" charset="2"/>
              <a:buChar char="Ø"/>
            </a:pPr>
            <a:r>
              <a:rPr lang="en-US" sz="2000" dirty="0" smtClean="0"/>
              <a:t>‘		: NOT</a:t>
            </a:r>
          </a:p>
          <a:p>
            <a:pPr lvl="1" eaLnBrk="1" hangingPunct="1">
              <a:lnSpc>
                <a:spcPct val="90000"/>
              </a:lnSpc>
              <a:buFont typeface="Wingdings" pitchFamily="2" charset="2"/>
              <a:buChar char="Ø"/>
            </a:pPr>
            <a:r>
              <a:rPr lang="en-US" sz="2000" dirty="0" smtClean="0">
                <a:sym typeface="Symbol" pitchFamily="18" charset="2"/>
              </a:rPr>
              <a:t>		: AND</a:t>
            </a:r>
          </a:p>
          <a:p>
            <a:pPr lvl="1" eaLnBrk="1" hangingPunct="1">
              <a:lnSpc>
                <a:spcPct val="90000"/>
              </a:lnSpc>
              <a:buFont typeface="Wingdings" pitchFamily="2" charset="2"/>
              <a:buChar char="Ø"/>
            </a:pPr>
            <a:r>
              <a:rPr lang="en-US" sz="2000" dirty="0" smtClean="0">
                <a:sym typeface="Symbol" pitchFamily="18" charset="2"/>
              </a:rPr>
              <a:t>+		: OR</a:t>
            </a:r>
          </a:p>
          <a:p>
            <a:pPr eaLnBrk="1" hangingPunct="1">
              <a:lnSpc>
                <a:spcPct val="90000"/>
              </a:lnSpc>
            </a:pPr>
            <a:r>
              <a:rPr lang="en-US" sz="2400" b="1" dirty="0" smtClean="0">
                <a:solidFill>
                  <a:srgbClr val="C00000"/>
                </a:solidFill>
                <a:sym typeface="Symbol" pitchFamily="18" charset="2"/>
              </a:rPr>
              <a:t>Truth table can be used to represent input-output relations of a digital system.</a:t>
            </a:r>
          </a:p>
          <a:p>
            <a:pPr eaLnBrk="1" hangingPunct="1">
              <a:lnSpc>
                <a:spcPct val="90000"/>
              </a:lnSpc>
            </a:pPr>
            <a:r>
              <a:rPr lang="en-US" sz="2400" b="1" dirty="0" smtClean="0">
                <a:solidFill>
                  <a:srgbClr val="C00000"/>
                </a:solidFill>
                <a:sym typeface="Symbol" pitchFamily="18" charset="2"/>
              </a:rPr>
              <a:t>You should be able to derive a truth table for a given logic circuit or Boolean algebra presentation and vice versa.</a:t>
            </a:r>
          </a:p>
        </p:txBody>
      </p:sp>
    </p:spTree>
    <p:extLst>
      <p:ext uri="{BB962C8B-B14F-4D97-AF65-F5344CB8AC3E}">
        <p14:creationId xmlns:p14="http://schemas.microsoft.com/office/powerpoint/2010/main" val="154647183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09600" y="533400"/>
            <a:ext cx="8001000" cy="550862"/>
          </a:xfrm>
        </p:spPr>
        <p:txBody>
          <a:bodyPr>
            <a:normAutofit fontScale="90000"/>
          </a:bodyPr>
          <a:lstStyle/>
          <a:p>
            <a:pPr eaLnBrk="1" hangingPunct="1"/>
            <a:r>
              <a:rPr lang="en-US" b="1" dirty="0" smtClean="0"/>
              <a:t>Shift Instruction Syntax</a:t>
            </a:r>
          </a:p>
        </p:txBody>
      </p:sp>
      <p:sp>
        <p:nvSpPr>
          <p:cNvPr id="11267" name="AutoShape 3"/>
          <p:cNvSpPr>
            <a:spLocks noGrp="1" noChangeArrowheads="1"/>
          </p:cNvSpPr>
          <p:nvPr>
            <p:ph type="body" idx="4294967295"/>
          </p:nvPr>
        </p:nvSpPr>
        <p:spPr>
          <a:xfrm>
            <a:off x="838200" y="1143000"/>
            <a:ext cx="7848600" cy="5494338"/>
          </a:xfrm>
        </p:spPr>
        <p:txBody>
          <a:bodyPr/>
          <a:lstStyle/>
          <a:p>
            <a:pPr marL="203200" indent="-203200" eaLnBrk="1" hangingPunct="1">
              <a:lnSpc>
                <a:spcPct val="65000"/>
              </a:lnSpc>
            </a:pPr>
            <a:r>
              <a:rPr lang="en-US" sz="1800" dirty="0" smtClean="0"/>
              <a:t>MIPS shift instructions:</a:t>
            </a:r>
          </a:p>
          <a:p>
            <a:pPr marL="203200" indent="-203200" eaLnBrk="1" hangingPunct="1">
              <a:lnSpc>
                <a:spcPct val="65000"/>
              </a:lnSpc>
            </a:pPr>
            <a:endParaRPr lang="en-US" sz="1800" dirty="0" smtClean="0"/>
          </a:p>
          <a:p>
            <a:pPr marL="203200" indent="-203200" eaLnBrk="1" hangingPunct="1">
              <a:lnSpc>
                <a:spcPct val="75000"/>
              </a:lnSpc>
              <a:buFontTx/>
              <a:buNone/>
            </a:pPr>
            <a:r>
              <a:rPr lang="en-US" sz="1800" dirty="0" smtClean="0"/>
              <a:t>1. </a:t>
            </a:r>
            <a:r>
              <a:rPr lang="en-US" sz="1800" dirty="0" err="1" smtClean="0">
                <a:solidFill>
                  <a:schemeClr val="accent2"/>
                </a:solidFill>
                <a:latin typeface="Courier New" pitchFamily="49" charset="0"/>
              </a:rPr>
              <a:t>sll</a:t>
            </a:r>
            <a:r>
              <a:rPr lang="en-US" sz="1800" dirty="0" smtClean="0"/>
              <a:t> (shift left logical): shifts left and </a:t>
            </a:r>
            <a:r>
              <a:rPr lang="en-US" sz="1800" u="sng" dirty="0" smtClean="0"/>
              <a:t>fills emptied bits with 0s</a:t>
            </a:r>
            <a:endParaRPr lang="en-US" sz="1800" dirty="0" smtClean="0"/>
          </a:p>
          <a:p>
            <a:pPr marL="203200" indent="-203200" eaLnBrk="1" hangingPunct="1">
              <a:lnSpc>
                <a:spcPct val="75000"/>
              </a:lnSpc>
              <a:buFontTx/>
              <a:buNone/>
            </a:pPr>
            <a:r>
              <a:rPr lang="en-US" sz="1800" dirty="0" smtClean="0"/>
              <a:t>2. </a:t>
            </a:r>
            <a:r>
              <a:rPr lang="en-US" sz="1800" dirty="0" err="1" smtClean="0">
                <a:solidFill>
                  <a:schemeClr val="accent2"/>
                </a:solidFill>
                <a:latin typeface="Courier New" pitchFamily="49" charset="0"/>
              </a:rPr>
              <a:t>srl</a:t>
            </a:r>
            <a:r>
              <a:rPr lang="en-US" sz="1800" dirty="0" smtClean="0"/>
              <a:t> (shift right logical): shifts right and </a:t>
            </a:r>
            <a:r>
              <a:rPr lang="en-US" sz="1800" u="sng" dirty="0" smtClean="0"/>
              <a:t>fills emptied bits with 0s</a:t>
            </a:r>
          </a:p>
          <a:p>
            <a:pPr marL="203200" indent="-203200" eaLnBrk="1" hangingPunct="1">
              <a:lnSpc>
                <a:spcPct val="75000"/>
              </a:lnSpc>
              <a:buFontTx/>
              <a:buNone/>
            </a:pPr>
            <a:endParaRPr lang="en-US" sz="1800" u="sng" dirty="0" smtClean="0"/>
          </a:p>
          <a:p>
            <a:pPr marL="203200" indent="-203200" eaLnBrk="1" hangingPunct="1">
              <a:lnSpc>
                <a:spcPct val="75000"/>
              </a:lnSpc>
              <a:buFontTx/>
              <a:buNone/>
            </a:pPr>
            <a:endParaRPr lang="en-US" sz="1800" dirty="0" smtClean="0"/>
          </a:p>
          <a:p>
            <a:pPr marL="203200" indent="-203200" eaLnBrk="1" hangingPunct="1">
              <a:lnSpc>
                <a:spcPct val="75000"/>
              </a:lnSpc>
              <a:buFontTx/>
              <a:buNone/>
            </a:pPr>
            <a:r>
              <a:rPr lang="en-US" sz="1800" dirty="0" smtClean="0"/>
              <a:t>Machine version of “</a:t>
            </a:r>
            <a:r>
              <a:rPr lang="en-US" sz="1800" dirty="0" err="1" smtClean="0"/>
              <a:t>sll</a:t>
            </a:r>
            <a:r>
              <a:rPr lang="en-US" sz="1800" dirty="0" smtClean="0"/>
              <a:t> $t2, $s0, 4”:</a:t>
            </a:r>
          </a:p>
          <a:p>
            <a:pPr marL="203200" indent="-203200" eaLnBrk="1" hangingPunct="1">
              <a:lnSpc>
                <a:spcPct val="75000"/>
              </a:lnSpc>
              <a:buFontTx/>
              <a:buNone/>
            </a:pPr>
            <a:endParaRPr lang="en-US" sz="1800" dirty="0" smtClean="0"/>
          </a:p>
          <a:p>
            <a:pPr marL="203200" indent="-203200" eaLnBrk="1" hangingPunct="1">
              <a:lnSpc>
                <a:spcPct val="75000"/>
              </a:lnSpc>
              <a:buFontTx/>
              <a:buNone/>
            </a:pPr>
            <a:r>
              <a:rPr lang="en-US" sz="1800" b="0" dirty="0" smtClean="0"/>
              <a:t>         op	       </a:t>
            </a:r>
            <a:r>
              <a:rPr lang="en-US" sz="1800" b="0" dirty="0" err="1" smtClean="0"/>
              <a:t>rs</a:t>
            </a:r>
            <a:r>
              <a:rPr lang="en-US" sz="1800" b="0" dirty="0" smtClean="0"/>
              <a:t>	      </a:t>
            </a:r>
            <a:r>
              <a:rPr lang="en-US" sz="1800" b="0" dirty="0" err="1" smtClean="0"/>
              <a:t>rt</a:t>
            </a:r>
            <a:r>
              <a:rPr lang="en-US" sz="1800" b="0" dirty="0" smtClean="0"/>
              <a:t>	 </a:t>
            </a:r>
            <a:r>
              <a:rPr lang="en-US" sz="1800" b="0" dirty="0" err="1" smtClean="0"/>
              <a:t>rd</a:t>
            </a:r>
            <a:r>
              <a:rPr lang="en-US" sz="1800" b="0" dirty="0" smtClean="0"/>
              <a:t>	       </a:t>
            </a:r>
            <a:r>
              <a:rPr lang="en-US" sz="1800" b="0" dirty="0" err="1" smtClean="0"/>
              <a:t>shamt</a:t>
            </a:r>
            <a:r>
              <a:rPr lang="en-US" sz="1800" b="0" dirty="0" smtClean="0"/>
              <a:t>	</a:t>
            </a:r>
            <a:r>
              <a:rPr lang="en-US" sz="1800" b="0" dirty="0" err="1" smtClean="0"/>
              <a:t>funct</a:t>
            </a:r>
            <a:endParaRPr lang="en-US" sz="1800" dirty="0" smtClean="0"/>
          </a:p>
          <a:p>
            <a:pPr marL="203200" indent="-203200" eaLnBrk="1" hangingPunct="1">
              <a:lnSpc>
                <a:spcPct val="75000"/>
              </a:lnSpc>
              <a:buFontTx/>
              <a:buNone/>
            </a:pPr>
            <a:endParaRPr lang="en-US" sz="1800" dirty="0" smtClean="0"/>
          </a:p>
          <a:p>
            <a:pPr marL="203200" indent="-203200" eaLnBrk="1" hangingPunct="1">
              <a:lnSpc>
                <a:spcPct val="75000"/>
              </a:lnSpc>
              <a:buFontTx/>
              <a:buNone/>
            </a:pPr>
            <a:r>
              <a:rPr lang="en-US" sz="1800" dirty="0" smtClean="0"/>
              <a:t>        0             0            16         10            4             0</a:t>
            </a:r>
          </a:p>
          <a:p>
            <a:pPr marL="203200" indent="-203200" eaLnBrk="1" hangingPunct="1">
              <a:lnSpc>
                <a:spcPct val="75000"/>
              </a:lnSpc>
              <a:buFontTx/>
              <a:buNone/>
            </a:pPr>
            <a:endParaRPr lang="en-US" sz="1800" dirty="0" smtClean="0"/>
          </a:p>
        </p:txBody>
      </p:sp>
      <p:grpSp>
        <p:nvGrpSpPr>
          <p:cNvPr id="11268" name="Group 4"/>
          <p:cNvGrpSpPr>
            <a:grpSpLocks/>
          </p:cNvGrpSpPr>
          <p:nvPr/>
        </p:nvGrpSpPr>
        <p:grpSpPr bwMode="auto">
          <a:xfrm>
            <a:off x="838200" y="3810000"/>
            <a:ext cx="5626100" cy="292100"/>
            <a:chOff x="820" y="2308"/>
            <a:chExt cx="3544" cy="184"/>
          </a:xfrm>
        </p:grpSpPr>
        <p:sp>
          <p:nvSpPr>
            <p:cNvPr id="11269" name="Rectangle 5"/>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0" name="Line 6"/>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1" name="Line 7"/>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2" name="Line 8"/>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3" name="Line 9"/>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4" name="Line 10"/>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220769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09600" y="609600"/>
            <a:ext cx="8001000" cy="550862"/>
          </a:xfrm>
        </p:spPr>
        <p:txBody>
          <a:bodyPr>
            <a:normAutofit fontScale="90000"/>
          </a:bodyPr>
          <a:lstStyle/>
          <a:p>
            <a:pPr eaLnBrk="1" hangingPunct="1"/>
            <a:r>
              <a:rPr lang="en-US" b="1" dirty="0" smtClean="0"/>
              <a:t>Exercise: Shift Operations</a:t>
            </a:r>
          </a:p>
        </p:txBody>
      </p:sp>
      <p:sp>
        <p:nvSpPr>
          <p:cNvPr id="12291" name="AutoShape 3"/>
          <p:cNvSpPr>
            <a:spLocks noGrp="1" noChangeArrowheads="1"/>
          </p:cNvSpPr>
          <p:nvPr>
            <p:ph type="body" idx="4294967295"/>
          </p:nvPr>
        </p:nvSpPr>
        <p:spPr>
          <a:xfrm>
            <a:off x="838200" y="1295400"/>
            <a:ext cx="8001000" cy="4876800"/>
          </a:xfrm>
        </p:spPr>
        <p:txBody>
          <a:bodyPr/>
          <a:lstStyle/>
          <a:p>
            <a:pPr marL="203200" indent="-203200" eaLnBrk="1" hangingPunct="1">
              <a:buFontTx/>
              <a:buNone/>
            </a:pPr>
            <a:r>
              <a:rPr lang="en-US" sz="2400" dirty="0" smtClean="0"/>
              <a:t>Let $S0= 0001 0010 0011 0100 0101 0110 0111 1000</a:t>
            </a:r>
          </a:p>
          <a:p>
            <a:pPr marL="203200" indent="-203200" eaLnBrk="1" hangingPunct="1">
              <a:buFontTx/>
              <a:buNone/>
            </a:pPr>
            <a:endParaRPr lang="en-US" sz="2400" dirty="0" smtClean="0"/>
          </a:p>
          <a:p>
            <a:pPr marL="203200" indent="-203200" eaLnBrk="1" hangingPunct="1">
              <a:buFontTx/>
              <a:buNone/>
            </a:pPr>
            <a:r>
              <a:rPr lang="en-US" sz="2400" dirty="0" err="1" smtClean="0"/>
              <a:t>sll</a:t>
            </a:r>
            <a:r>
              <a:rPr lang="en-US" sz="2400" dirty="0" smtClean="0"/>
              <a:t> $t2, $s0, 4</a:t>
            </a:r>
          </a:p>
          <a:p>
            <a:pPr marL="203200" indent="-203200" eaLnBrk="1" hangingPunct="1">
              <a:buFontTx/>
              <a:buNone/>
            </a:pPr>
            <a:endParaRPr lang="en-US" sz="2400" dirty="0" smtClean="0"/>
          </a:p>
          <a:p>
            <a:pPr marL="203200" indent="-203200" eaLnBrk="1" hangingPunct="1">
              <a:buFontTx/>
              <a:buNone/>
            </a:pPr>
            <a:r>
              <a:rPr lang="en-US" sz="2400" b="1" dirty="0" smtClean="0">
                <a:solidFill>
                  <a:srgbClr val="C00000"/>
                </a:solidFill>
              </a:rPr>
              <a:t>$t2 = ?</a:t>
            </a:r>
          </a:p>
          <a:p>
            <a:pPr marL="203200" indent="-203200" eaLnBrk="1" hangingPunct="1">
              <a:buFontTx/>
              <a:buNone/>
            </a:pPr>
            <a:endParaRPr lang="en-US" sz="2400" dirty="0" smtClean="0">
              <a:solidFill>
                <a:srgbClr val="FF0000"/>
              </a:solidFill>
            </a:endParaRPr>
          </a:p>
          <a:p>
            <a:pPr marL="203200" indent="-203200" eaLnBrk="1" hangingPunct="1">
              <a:buFontTx/>
              <a:buNone/>
            </a:pPr>
            <a:r>
              <a:rPr lang="en-US" dirty="0" err="1"/>
              <a:t>s</a:t>
            </a:r>
            <a:r>
              <a:rPr lang="en-US" sz="2400" dirty="0" err="1" smtClean="0"/>
              <a:t>rl</a:t>
            </a:r>
            <a:r>
              <a:rPr lang="en-US" dirty="0" smtClean="0"/>
              <a:t> </a:t>
            </a:r>
            <a:r>
              <a:rPr lang="en-US" sz="2400" dirty="0" smtClean="0"/>
              <a:t> $t2, $s0, 8</a:t>
            </a:r>
          </a:p>
          <a:p>
            <a:pPr marL="203200" indent="-203200" eaLnBrk="1" hangingPunct="1">
              <a:buFontTx/>
              <a:buNone/>
            </a:pPr>
            <a:endParaRPr lang="en-US" sz="2400" dirty="0" smtClean="0"/>
          </a:p>
          <a:p>
            <a:pPr marL="203200" indent="-203200" eaLnBrk="1" hangingPunct="1">
              <a:buFontTx/>
              <a:buNone/>
            </a:pPr>
            <a:r>
              <a:rPr lang="en-US" sz="2400" b="1" dirty="0" smtClean="0">
                <a:solidFill>
                  <a:srgbClr val="C00000"/>
                </a:solidFill>
              </a:rPr>
              <a:t>$t2 = ?</a:t>
            </a:r>
          </a:p>
        </p:txBody>
      </p:sp>
    </p:spTree>
    <p:extLst>
      <p:ext uri="{BB962C8B-B14F-4D97-AF65-F5344CB8AC3E}">
        <p14:creationId xmlns:p14="http://schemas.microsoft.com/office/powerpoint/2010/main" val="374328987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609600"/>
            <a:ext cx="8001000" cy="458787"/>
          </a:xfrm>
        </p:spPr>
        <p:txBody>
          <a:bodyPr>
            <a:normAutofit fontScale="90000"/>
          </a:bodyPr>
          <a:lstStyle/>
          <a:p>
            <a:pPr eaLnBrk="1" hangingPunct="1"/>
            <a:r>
              <a:rPr lang="en-US" b="1" dirty="0" smtClean="0"/>
              <a:t>Loops in C/Assembly (1/3)</a:t>
            </a:r>
          </a:p>
        </p:txBody>
      </p:sp>
      <p:sp>
        <p:nvSpPr>
          <p:cNvPr id="14339" name="AutoShape 3"/>
          <p:cNvSpPr>
            <a:spLocks noGrp="1" noChangeArrowheads="1"/>
          </p:cNvSpPr>
          <p:nvPr>
            <p:ph type="body" idx="4294967295"/>
          </p:nvPr>
        </p:nvSpPr>
        <p:spPr>
          <a:xfrm>
            <a:off x="762000" y="1426593"/>
            <a:ext cx="7848600" cy="5468938"/>
          </a:xfrm>
        </p:spPr>
        <p:txBody>
          <a:bodyPr/>
          <a:lstStyle/>
          <a:p>
            <a:pPr marL="203200" indent="-203200" eaLnBrk="1" hangingPunct="1"/>
            <a:r>
              <a:rPr lang="en-US" sz="2000" dirty="0" smtClean="0"/>
              <a:t>Simple loop in C;  </a:t>
            </a:r>
            <a:r>
              <a:rPr lang="en-US" sz="2000" dirty="0" smtClean="0">
                <a:latin typeface="Courier New" pitchFamily="49" charset="0"/>
              </a:rPr>
              <a:t>A[]</a:t>
            </a:r>
            <a:r>
              <a:rPr lang="en-US" sz="2000" dirty="0" smtClean="0"/>
              <a:t> is an array of </a:t>
            </a:r>
            <a:r>
              <a:rPr lang="en-US" sz="2000" dirty="0" smtClean="0">
                <a:latin typeface="Courier New" pitchFamily="49" charset="0"/>
              </a:rPr>
              <a:t>integers</a:t>
            </a:r>
          </a:p>
          <a:p>
            <a:pPr marL="685800" lvl="1" indent="-190500" eaLnBrk="1" hangingPunct="1">
              <a:buFontTx/>
              <a:buNone/>
            </a:pPr>
            <a:r>
              <a:rPr lang="en-US" sz="2000" dirty="0" smtClean="0">
                <a:latin typeface="Courier New" pitchFamily="49" charset="0"/>
              </a:rPr>
              <a:t>	do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rgbClr val="800000"/>
                </a:solidFill>
                <a:latin typeface="Courier New" pitchFamily="49" charset="0"/>
              </a:rPr>
              <a:t>A</a:t>
            </a:r>
            <a:r>
              <a:rPr lang="en-US" sz="2000" dirty="0" smtClean="0">
                <a:latin typeface="Courier New" pitchFamily="49" charset="0"/>
              </a:rPr>
              <a:t>[</a:t>
            </a:r>
            <a:r>
              <a:rPr lang="en-US" sz="2000" dirty="0" err="1" smtClean="0">
                <a:solidFill>
                  <a:schemeClr val="accent2"/>
                </a:solidFill>
                <a:latin typeface="Courier New" pitchFamily="49" charset="0"/>
              </a:rPr>
              <a:t>i</a:t>
            </a:r>
            <a:r>
              <a:rPr lang="en-US" sz="2000" dirty="0" smtClean="0">
                <a:latin typeface="Courier New" pitchFamily="49" charset="0"/>
              </a:rPr>
              <a:t>];</a:t>
            </a:r>
          </a:p>
          <a:p>
            <a:pPr marL="685800" lvl="1" indent="-190500" eaLnBrk="1" hangingPunct="1">
              <a:buFontTx/>
              <a:buNone/>
            </a:pPr>
            <a:r>
              <a:rPr lang="en-US" sz="2000" dirty="0" smtClean="0">
                <a:latin typeface="Courier New" pitchFamily="49" charset="0"/>
              </a:rPr>
              <a:t>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FF00FF"/>
                </a:solidFill>
                <a:latin typeface="Courier New" pitchFamily="49" charset="0"/>
              </a:rPr>
              <a:t>j</a:t>
            </a:r>
            <a:r>
              <a:rPr lang="en-US" sz="2000" dirty="0" smtClean="0">
                <a:latin typeface="Courier New" pitchFamily="49" charset="0"/>
              </a:rPr>
              <a:t>;</a:t>
            </a:r>
            <a:r>
              <a:rPr lang="en-US" dirty="0">
                <a:latin typeface="Courier New" pitchFamily="49" charset="0"/>
              </a:rPr>
              <a:t> </a:t>
            </a:r>
            <a:r>
              <a:rPr lang="en-US" sz="2000" dirty="0" smtClean="0">
                <a:latin typeface="Courier New" pitchFamily="49" charset="0"/>
              </a:rPr>
              <a:t>} while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008000"/>
                </a:solidFill>
                <a:latin typeface="Courier New" pitchFamily="49" charset="0"/>
              </a:rPr>
              <a:t>h</a:t>
            </a:r>
            <a:r>
              <a:rPr lang="en-US" sz="2000" dirty="0" smtClean="0">
                <a:latin typeface="Courier New" pitchFamily="49" charset="0"/>
              </a:rPr>
              <a:t>);</a:t>
            </a:r>
          </a:p>
          <a:p>
            <a:pPr marL="203200" indent="-203200" eaLnBrk="1" hangingPunct="1"/>
            <a:r>
              <a:rPr lang="en-US" sz="1800" dirty="0" smtClean="0"/>
              <a:t>We can rewrite this as:</a:t>
            </a:r>
          </a:p>
          <a:p>
            <a:pPr marL="685800" lvl="1" indent="-190500" eaLnBrk="1" hangingPunct="1">
              <a:buFontTx/>
              <a:buNone/>
            </a:pPr>
            <a:r>
              <a:rPr lang="en-US" sz="1800" dirty="0" smtClean="0">
                <a:latin typeface="Courier New" pitchFamily="49" charset="0"/>
              </a:rPr>
              <a:t>	Loop:	</a:t>
            </a:r>
            <a:r>
              <a:rPr lang="en-US" sz="1800" dirty="0" smtClean="0">
                <a:solidFill>
                  <a:schemeClr val="accent1"/>
                </a:solidFill>
                <a:latin typeface="Courier New" pitchFamily="49" charset="0"/>
              </a:rPr>
              <a:t>g</a:t>
            </a:r>
            <a:r>
              <a:rPr lang="en-US" sz="1800" dirty="0" smtClean="0">
                <a:latin typeface="Courier New" pitchFamily="49" charset="0"/>
              </a:rPr>
              <a:t> = </a:t>
            </a:r>
            <a:r>
              <a:rPr lang="en-US" sz="1800" dirty="0" smtClean="0">
                <a:solidFill>
                  <a:schemeClr val="accent1"/>
                </a:solidFill>
                <a:latin typeface="Courier New" pitchFamily="49" charset="0"/>
              </a:rPr>
              <a:t>g</a:t>
            </a:r>
            <a:r>
              <a:rPr lang="en-US" sz="1800" dirty="0" smtClean="0">
                <a:latin typeface="Courier New" pitchFamily="49" charset="0"/>
              </a:rPr>
              <a:t> + </a:t>
            </a:r>
            <a:r>
              <a:rPr lang="en-US" sz="1800" dirty="0" smtClean="0">
                <a:solidFill>
                  <a:srgbClr val="800000"/>
                </a:solidFill>
                <a:latin typeface="Courier New" pitchFamily="49" charset="0"/>
              </a:rPr>
              <a:t>A</a:t>
            </a:r>
            <a:r>
              <a:rPr lang="en-US" sz="1800" dirty="0" smtClean="0">
                <a:latin typeface="Courier New" pitchFamily="49" charset="0"/>
              </a:rPr>
              <a:t>[</a:t>
            </a:r>
            <a:r>
              <a:rPr lang="en-US" sz="1800" dirty="0" err="1" smtClean="0">
                <a:solidFill>
                  <a:schemeClr val="accent2"/>
                </a:solidFill>
                <a:latin typeface="Courier New" pitchFamily="49" charset="0"/>
              </a:rPr>
              <a:t>i</a:t>
            </a:r>
            <a:r>
              <a:rPr lang="en-US" sz="1800" dirty="0" smtClean="0">
                <a:latin typeface="Courier New" pitchFamily="49" charset="0"/>
              </a:rPr>
              <a:t>];</a:t>
            </a:r>
            <a:br>
              <a:rPr lang="en-US" sz="1800" dirty="0" smtClean="0">
                <a:latin typeface="Courier New" pitchFamily="49" charset="0"/>
              </a:rPr>
            </a:br>
            <a:r>
              <a:rPr lang="en-US" sz="1800" dirty="0" smtClean="0">
                <a:latin typeface="Courier New" pitchFamily="49" charset="0"/>
              </a:rPr>
              <a:t>		</a:t>
            </a:r>
            <a:r>
              <a:rPr lang="en-US" sz="1800" dirty="0" err="1" smtClean="0">
                <a:solidFill>
                  <a:schemeClr val="accent2"/>
                </a:solidFill>
                <a:latin typeface="Courier New" pitchFamily="49" charset="0"/>
              </a:rPr>
              <a:t>i</a:t>
            </a:r>
            <a:r>
              <a:rPr lang="en-US" sz="1800" dirty="0" smtClean="0">
                <a:latin typeface="Courier New" pitchFamily="49" charset="0"/>
              </a:rPr>
              <a:t> = </a:t>
            </a:r>
            <a:r>
              <a:rPr lang="en-US" sz="1800" dirty="0" err="1" smtClean="0">
                <a:solidFill>
                  <a:schemeClr val="accent2"/>
                </a:solidFill>
                <a:latin typeface="Courier New" pitchFamily="49" charset="0"/>
              </a:rPr>
              <a:t>i</a:t>
            </a:r>
            <a:r>
              <a:rPr lang="en-US" sz="1800" dirty="0" smtClean="0">
                <a:latin typeface="Courier New" pitchFamily="49" charset="0"/>
              </a:rPr>
              <a:t> + </a:t>
            </a:r>
            <a:r>
              <a:rPr lang="en-US" sz="1800" dirty="0" smtClean="0">
                <a:solidFill>
                  <a:srgbClr val="FF00FF"/>
                </a:solidFill>
                <a:latin typeface="Courier New" pitchFamily="49" charset="0"/>
              </a:rPr>
              <a:t>j</a:t>
            </a:r>
            <a:r>
              <a:rPr lang="en-US" sz="1800" dirty="0" smtClean="0">
                <a:latin typeface="Courier New" pitchFamily="49" charset="0"/>
              </a:rPr>
              <a:t>;</a:t>
            </a:r>
            <a:br>
              <a:rPr lang="en-US" sz="1800" dirty="0" smtClean="0">
                <a:latin typeface="Courier New" pitchFamily="49" charset="0"/>
              </a:rPr>
            </a:br>
            <a:r>
              <a:rPr lang="en-US" sz="1800" dirty="0" smtClean="0">
                <a:latin typeface="Courier New" pitchFamily="49" charset="0"/>
              </a:rPr>
              <a:t>		if (</a:t>
            </a:r>
            <a:r>
              <a:rPr lang="en-US" sz="1800" dirty="0" err="1" smtClean="0">
                <a:solidFill>
                  <a:schemeClr val="accent2"/>
                </a:solidFill>
                <a:latin typeface="Courier New" pitchFamily="49" charset="0"/>
              </a:rPr>
              <a:t>i</a:t>
            </a:r>
            <a:r>
              <a:rPr lang="en-US" sz="1800" dirty="0" smtClean="0">
                <a:latin typeface="Courier New" pitchFamily="49" charset="0"/>
              </a:rPr>
              <a:t> != </a:t>
            </a:r>
            <a:r>
              <a:rPr lang="en-US" sz="1800" dirty="0" smtClean="0">
                <a:solidFill>
                  <a:srgbClr val="008000"/>
                </a:solidFill>
                <a:latin typeface="Courier New" pitchFamily="49" charset="0"/>
              </a:rPr>
              <a:t>h</a:t>
            </a:r>
            <a:r>
              <a:rPr lang="en-US" sz="1800" dirty="0" smtClean="0">
                <a:latin typeface="Courier New" pitchFamily="49" charset="0"/>
              </a:rPr>
              <a:t>) </a:t>
            </a:r>
            <a:r>
              <a:rPr lang="en-US" sz="1800" dirty="0" err="1" smtClean="0">
                <a:latin typeface="Courier New" pitchFamily="49" charset="0"/>
              </a:rPr>
              <a:t>goto</a:t>
            </a:r>
            <a:r>
              <a:rPr lang="en-US" sz="1800" dirty="0" smtClean="0">
                <a:latin typeface="Courier New" pitchFamily="49" charset="0"/>
              </a:rPr>
              <a:t> Loop;</a:t>
            </a:r>
            <a:endParaRPr lang="en-US" sz="1800" dirty="0" smtClean="0"/>
          </a:p>
          <a:p>
            <a:pPr marL="203200" indent="-203200" eaLnBrk="1" hangingPunct="1"/>
            <a:r>
              <a:rPr lang="en-US" sz="1800" dirty="0" smtClean="0"/>
              <a:t>Use this mapping:</a:t>
            </a:r>
            <a:br>
              <a:rPr lang="en-US" sz="1800" dirty="0" smtClean="0"/>
            </a:br>
            <a:r>
              <a:rPr lang="en-US" sz="1800" dirty="0" smtClean="0">
                <a:latin typeface="Courier New" pitchFamily="49" charset="0"/>
              </a:rPr>
              <a:t>  </a:t>
            </a:r>
            <a:r>
              <a:rPr lang="en-US" sz="1800" dirty="0" smtClean="0">
                <a:solidFill>
                  <a:schemeClr val="accent1"/>
                </a:solidFill>
                <a:latin typeface="Courier New" pitchFamily="49" charset="0"/>
              </a:rPr>
              <a:t>g</a:t>
            </a:r>
            <a:r>
              <a:rPr lang="en-US" sz="1800" dirty="0" smtClean="0">
                <a:latin typeface="Courier New" pitchFamily="49" charset="0"/>
              </a:rPr>
              <a:t>,  </a:t>
            </a:r>
            <a:r>
              <a:rPr lang="en-US" sz="1800" dirty="0" smtClean="0">
                <a:solidFill>
                  <a:srgbClr val="008000"/>
                </a:solidFill>
                <a:latin typeface="Courier New" pitchFamily="49" charset="0"/>
              </a:rPr>
              <a:t> h</a:t>
            </a:r>
            <a:r>
              <a:rPr lang="en-US" sz="1800" dirty="0" smtClean="0">
                <a:latin typeface="Courier New" pitchFamily="49" charset="0"/>
              </a:rPr>
              <a:t>,   </a:t>
            </a:r>
            <a:r>
              <a:rPr lang="en-US" sz="1800" dirty="0" err="1" smtClean="0">
                <a:solidFill>
                  <a:schemeClr val="accent2"/>
                </a:solidFill>
                <a:latin typeface="Courier New" pitchFamily="49" charset="0"/>
              </a:rPr>
              <a:t>i</a:t>
            </a:r>
            <a:r>
              <a:rPr lang="en-US" sz="1800" dirty="0" smtClean="0">
                <a:latin typeface="Courier New" pitchFamily="49" charset="0"/>
              </a:rPr>
              <a:t>,   </a:t>
            </a:r>
            <a:r>
              <a:rPr lang="en-US" sz="1800" dirty="0" smtClean="0">
                <a:solidFill>
                  <a:srgbClr val="FF00FF"/>
                </a:solidFill>
                <a:latin typeface="Courier New" pitchFamily="49" charset="0"/>
              </a:rPr>
              <a:t>j</a:t>
            </a:r>
            <a:r>
              <a:rPr lang="en-US" sz="1800" dirty="0" smtClean="0">
                <a:latin typeface="Courier New" pitchFamily="49" charset="0"/>
              </a:rPr>
              <a:t>, </a:t>
            </a:r>
            <a:r>
              <a:rPr lang="en-US" sz="1800" dirty="0" smtClean="0">
                <a:solidFill>
                  <a:srgbClr val="800000"/>
                </a:solidFill>
                <a:latin typeface="Courier New" pitchFamily="49" charset="0"/>
              </a:rPr>
              <a:t>base of A</a:t>
            </a:r>
            <a:r>
              <a:rPr lang="en-US" sz="1800" dirty="0" smtClean="0">
                <a:latin typeface="Courier New" pitchFamily="49" charset="0"/>
              </a:rPr>
              <a:t/>
            </a:r>
            <a:br>
              <a:rPr lang="en-US" sz="1800" dirty="0" smtClean="0">
                <a:latin typeface="Courier New" pitchFamily="49" charset="0"/>
              </a:rPr>
            </a:br>
            <a:r>
              <a:rPr lang="en-US" sz="1800" dirty="0" smtClean="0">
                <a:latin typeface="Courier New" pitchFamily="49" charset="0"/>
              </a:rPr>
              <a:t> </a:t>
            </a:r>
            <a:r>
              <a:rPr lang="en-US" sz="1800" dirty="0" smtClean="0">
                <a:solidFill>
                  <a:schemeClr val="accent1"/>
                </a:solidFill>
                <a:latin typeface="Courier New" pitchFamily="49" charset="0"/>
              </a:rPr>
              <a:t>$s1</a:t>
            </a:r>
            <a:r>
              <a:rPr lang="en-US" sz="1800" dirty="0" smtClean="0">
                <a:latin typeface="Courier New" pitchFamily="49" charset="0"/>
              </a:rPr>
              <a:t>, </a:t>
            </a:r>
            <a:r>
              <a:rPr lang="en-US" sz="1800" dirty="0" smtClean="0">
                <a:solidFill>
                  <a:srgbClr val="008000"/>
                </a:solidFill>
                <a:latin typeface="Courier New" pitchFamily="49" charset="0"/>
              </a:rPr>
              <a:t>$s2</a:t>
            </a:r>
            <a:r>
              <a:rPr lang="en-US" sz="1800" dirty="0" smtClean="0">
                <a:latin typeface="Courier New" pitchFamily="49" charset="0"/>
              </a:rPr>
              <a:t>, </a:t>
            </a:r>
            <a:r>
              <a:rPr lang="en-US" sz="1800" dirty="0" smtClean="0">
                <a:solidFill>
                  <a:schemeClr val="accent2"/>
                </a:solidFill>
                <a:latin typeface="Courier New" pitchFamily="49" charset="0"/>
              </a:rPr>
              <a:t>$s3</a:t>
            </a:r>
            <a:r>
              <a:rPr lang="en-US" sz="1800" dirty="0" smtClean="0">
                <a:latin typeface="Courier New" pitchFamily="49" charset="0"/>
              </a:rPr>
              <a:t>, </a:t>
            </a:r>
            <a:r>
              <a:rPr lang="en-US" sz="1800" dirty="0" smtClean="0">
                <a:solidFill>
                  <a:srgbClr val="FF00FF"/>
                </a:solidFill>
                <a:latin typeface="Courier New" pitchFamily="49" charset="0"/>
              </a:rPr>
              <a:t>$s4</a:t>
            </a:r>
            <a:r>
              <a:rPr lang="en-US" sz="1800" dirty="0" smtClean="0">
                <a:latin typeface="Courier New" pitchFamily="49" charset="0"/>
              </a:rPr>
              <a:t>, </a:t>
            </a:r>
            <a:r>
              <a:rPr lang="en-US" sz="1800" dirty="0" smtClean="0">
                <a:solidFill>
                  <a:srgbClr val="800000"/>
                </a:solidFill>
                <a:latin typeface="Courier New" pitchFamily="49" charset="0"/>
              </a:rPr>
              <a:t>$s5</a:t>
            </a:r>
            <a:endParaRPr lang="en-US" sz="1800" dirty="0" smtClean="0">
              <a:latin typeface="Courier New" pitchFamily="49" charset="0"/>
            </a:endParaRPr>
          </a:p>
        </p:txBody>
      </p:sp>
    </p:spTree>
    <p:extLst>
      <p:ext uri="{BB962C8B-B14F-4D97-AF65-F5344CB8AC3E}">
        <p14:creationId xmlns:p14="http://schemas.microsoft.com/office/powerpoint/2010/main" val="32585294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09600" y="685800"/>
            <a:ext cx="8001000" cy="458787"/>
          </a:xfrm>
        </p:spPr>
        <p:txBody>
          <a:bodyPr>
            <a:normAutofit fontScale="90000"/>
          </a:bodyPr>
          <a:lstStyle/>
          <a:p>
            <a:pPr eaLnBrk="1" hangingPunct="1"/>
            <a:r>
              <a:rPr lang="en-US" b="1" dirty="0" smtClean="0"/>
              <a:t>Loops in C/Assembly (2/3)</a:t>
            </a:r>
          </a:p>
        </p:txBody>
      </p:sp>
      <p:sp>
        <p:nvSpPr>
          <p:cNvPr id="15363" name="AutoShape 3"/>
          <p:cNvSpPr>
            <a:spLocks noGrp="1" noChangeArrowheads="1"/>
          </p:cNvSpPr>
          <p:nvPr>
            <p:ph type="body" idx="4294967295"/>
          </p:nvPr>
        </p:nvSpPr>
        <p:spPr>
          <a:xfrm>
            <a:off x="697173" y="1219200"/>
            <a:ext cx="8458200" cy="5233988"/>
          </a:xfrm>
        </p:spPr>
        <p:txBody>
          <a:bodyPr>
            <a:normAutofit lnSpcReduction="10000"/>
          </a:bodyPr>
          <a:lstStyle/>
          <a:p>
            <a:pPr marL="203200" indent="-203200" eaLnBrk="1" hangingPunct="1"/>
            <a:r>
              <a:rPr lang="en-US" dirty="0" smtClean="0"/>
              <a:t>Final compiled MIPS code:</a:t>
            </a:r>
            <a:endParaRPr lang="en-US" dirty="0" smtClean="0">
              <a:latin typeface="Courier New" pitchFamily="49" charset="0"/>
            </a:endParaRPr>
          </a:p>
          <a:p>
            <a:pPr marL="203200" indent="-203200" eaLnBrk="1" hangingPunct="1">
              <a:buFontTx/>
              <a:buNone/>
            </a:pPr>
            <a:r>
              <a:rPr lang="en-US" sz="2000" dirty="0" smtClean="0">
                <a:solidFill>
                  <a:srgbClr val="800080"/>
                </a:solidFill>
                <a:latin typeface="Courier New" pitchFamily="49" charset="0"/>
              </a:rPr>
              <a:t>Loop:</a:t>
            </a:r>
            <a:r>
              <a:rPr lang="en-US" sz="2000" dirty="0" smtClean="0">
                <a:latin typeface="Courier New" pitchFamily="49" charset="0"/>
              </a:rPr>
              <a:t> </a:t>
            </a:r>
            <a:r>
              <a:rPr lang="en-US" sz="2000" dirty="0" err="1" smtClean="0">
                <a:latin typeface="Courier New" pitchFamily="49" charset="0"/>
              </a:rPr>
              <a:t>sll</a:t>
            </a:r>
            <a:r>
              <a:rPr lang="en-US" sz="2000" dirty="0" smtClean="0">
                <a:latin typeface="Courier New" pitchFamily="49" charset="0"/>
              </a:rPr>
              <a:t> $t1,</a:t>
            </a:r>
            <a:r>
              <a:rPr lang="en-US" sz="2000" dirty="0" smtClean="0">
                <a:solidFill>
                  <a:schemeClr val="accent2"/>
                </a:solidFill>
                <a:latin typeface="Courier New" pitchFamily="49" charset="0"/>
              </a:rPr>
              <a:t>$s3</a:t>
            </a:r>
            <a:r>
              <a:rPr lang="en-US" sz="2000" dirty="0" smtClean="0">
                <a:latin typeface="Courier New" pitchFamily="49" charset="0"/>
              </a:rPr>
              <a:t>,2   </a:t>
            </a:r>
            <a:r>
              <a:rPr lang="en-US" sz="2000" b="1" dirty="0" smtClean="0">
                <a:solidFill>
                  <a:srgbClr val="C00000"/>
                </a:solidFill>
                <a:latin typeface="Courier New" pitchFamily="49" charset="0"/>
              </a:rPr>
              <a:t>#$t1= 4*</a:t>
            </a:r>
            <a:r>
              <a:rPr lang="en-US" sz="2000" b="1" dirty="0" err="1" smtClean="0">
                <a:solidFill>
                  <a:srgbClr val="C00000"/>
                </a:solidFill>
                <a:latin typeface="Courier New" pitchFamily="49" charset="0"/>
              </a:rPr>
              <a:t>i</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add $t1,$t1,</a:t>
            </a:r>
            <a:r>
              <a:rPr lang="en-US" sz="2000" dirty="0" smtClean="0">
                <a:solidFill>
                  <a:srgbClr val="800000"/>
                </a:solidFill>
                <a:latin typeface="Courier New" pitchFamily="49" charset="0"/>
              </a:rPr>
              <a:t>$s5</a:t>
            </a:r>
            <a:r>
              <a:rPr lang="en-US" sz="2000" dirty="0" smtClean="0">
                <a:latin typeface="Courier New" pitchFamily="49" charset="0"/>
              </a:rPr>
              <a:t> </a:t>
            </a:r>
            <a:r>
              <a:rPr lang="en-US" sz="2000" b="1" dirty="0" smtClean="0">
                <a:solidFill>
                  <a:srgbClr val="C00000"/>
                </a:solidFill>
                <a:latin typeface="Courier New" pitchFamily="49" charset="0"/>
              </a:rPr>
              <a:t>#$t1=</a:t>
            </a:r>
            <a:r>
              <a:rPr lang="en-US" sz="2000" b="1" dirty="0" err="1" smtClean="0">
                <a:solidFill>
                  <a:srgbClr val="C00000"/>
                </a:solidFill>
                <a:latin typeface="Courier New" pitchFamily="49" charset="0"/>
              </a:rPr>
              <a:t>addr</a:t>
            </a:r>
            <a:r>
              <a:rPr lang="en-US" sz="2000" b="1" dirty="0" smtClean="0">
                <a:solidFill>
                  <a:srgbClr val="C00000"/>
                </a:solidFill>
                <a:latin typeface="Courier New" pitchFamily="49" charset="0"/>
              </a:rPr>
              <a:t> A</a:t>
            </a:r>
            <a:r>
              <a:rPr lang="en-US" sz="2000" dirty="0" smtClean="0">
                <a:solidFill>
                  <a:schemeClr val="bg2"/>
                </a:solidFill>
                <a:latin typeface="Courier New" pitchFamily="49" charset="0"/>
              </a:rPr>
              <a:t/>
            </a:r>
            <a:br>
              <a:rPr lang="en-US" sz="2000" dirty="0" smtClean="0">
                <a:solidFill>
                  <a:schemeClr val="bg2"/>
                </a:solidFill>
                <a:latin typeface="Courier New" pitchFamily="49" charset="0"/>
              </a:rPr>
            </a:br>
            <a:r>
              <a:rPr lang="en-US" sz="2000" dirty="0" smtClean="0">
                <a:solidFill>
                  <a:schemeClr val="bg2"/>
                </a:solidFill>
                <a:latin typeface="Courier New" pitchFamily="49" charset="0"/>
              </a:rPr>
              <a:t>     </a:t>
            </a:r>
            <a:r>
              <a:rPr lang="en-US" sz="2000" dirty="0" err="1" smtClean="0">
                <a:latin typeface="Courier New" pitchFamily="49" charset="0"/>
              </a:rPr>
              <a:t>lw</a:t>
            </a:r>
            <a:r>
              <a:rPr lang="en-US" sz="2000" dirty="0" smtClean="0">
                <a:latin typeface="Courier New" pitchFamily="49" charset="0"/>
              </a:rPr>
              <a:t>  $t1,0($t1)  </a:t>
            </a:r>
            <a:r>
              <a:rPr lang="en-US" sz="2000" b="1" dirty="0" smtClean="0">
                <a:solidFill>
                  <a:srgbClr val="C00000"/>
                </a:solidFill>
                <a:latin typeface="Courier New" pitchFamily="49" charset="0"/>
              </a:rPr>
              <a:t>#$t1=A[</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a:t>
            </a:r>
            <a:r>
              <a:rPr lang="en-US" sz="2000" i="1" dirty="0" smtClean="0">
                <a:latin typeface="Courier New" pitchFamily="49" charset="0"/>
              </a:rPr>
              <a:t/>
            </a:r>
            <a:br>
              <a:rPr lang="en-US" sz="2000" i="1" dirty="0" smtClean="0">
                <a:latin typeface="Courier New" pitchFamily="49" charset="0"/>
              </a:rPr>
            </a:br>
            <a:r>
              <a:rPr lang="en-US" sz="2000" i="1" dirty="0" smtClean="0">
                <a:latin typeface="Courier New" pitchFamily="49" charset="0"/>
              </a:rPr>
              <a:t>     </a:t>
            </a:r>
            <a:r>
              <a:rPr lang="en-US" sz="2000" dirty="0" smtClean="0">
                <a:latin typeface="Courier New" pitchFamily="49" charset="0"/>
              </a:rPr>
              <a:t>add </a:t>
            </a:r>
            <a:r>
              <a:rPr lang="en-US" sz="2000" dirty="0" smtClean="0">
                <a:solidFill>
                  <a:schemeClr val="accent1"/>
                </a:solidFill>
                <a:latin typeface="Courier New" pitchFamily="49" charset="0"/>
              </a:rPr>
              <a:t>$s1</a:t>
            </a:r>
            <a:r>
              <a:rPr lang="en-US" sz="2000" dirty="0" smtClean="0">
                <a:latin typeface="Courier New" pitchFamily="49" charset="0"/>
              </a:rPr>
              <a:t>,</a:t>
            </a:r>
            <a:r>
              <a:rPr lang="en-US" sz="2000" dirty="0" smtClean="0">
                <a:solidFill>
                  <a:schemeClr val="accent1"/>
                </a:solidFill>
                <a:latin typeface="Courier New" pitchFamily="49" charset="0"/>
              </a:rPr>
              <a:t>$s1</a:t>
            </a:r>
            <a:r>
              <a:rPr lang="en-US" sz="2000" dirty="0" smtClean="0">
                <a:latin typeface="Courier New" pitchFamily="49" charset="0"/>
              </a:rPr>
              <a:t>,$t1 </a:t>
            </a:r>
            <a:r>
              <a:rPr lang="en-US" sz="2000" b="1" dirty="0" smtClean="0">
                <a:solidFill>
                  <a:srgbClr val="C00000"/>
                </a:solidFill>
                <a:latin typeface="Courier New" pitchFamily="49" charset="0"/>
              </a:rPr>
              <a:t>#g=</a:t>
            </a:r>
            <a:r>
              <a:rPr lang="en-US" sz="2000" b="1" dirty="0" err="1" smtClean="0">
                <a:solidFill>
                  <a:srgbClr val="C00000"/>
                </a:solidFill>
                <a:latin typeface="Courier New" pitchFamily="49" charset="0"/>
              </a:rPr>
              <a:t>g+A</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a:t>
            </a:r>
            <a:r>
              <a:rPr lang="en-US" sz="2000" dirty="0" smtClean="0">
                <a:solidFill>
                  <a:schemeClr val="bg2"/>
                </a:solidFill>
                <a:latin typeface="Courier New" pitchFamily="49" charset="0"/>
              </a:rPr>
              <a:t/>
            </a:r>
            <a:br>
              <a:rPr lang="en-US" sz="2000" dirty="0" smtClean="0">
                <a:solidFill>
                  <a:schemeClr val="bg2"/>
                </a:solidFill>
                <a:latin typeface="Courier New" pitchFamily="49" charset="0"/>
              </a:rPr>
            </a:br>
            <a:r>
              <a:rPr lang="en-US" sz="2000" dirty="0" smtClean="0">
                <a:solidFill>
                  <a:schemeClr val="bg2"/>
                </a:solidFill>
                <a:latin typeface="Courier New" pitchFamily="49" charset="0"/>
              </a:rPr>
              <a:t>     </a:t>
            </a:r>
            <a:r>
              <a:rPr lang="en-US" sz="2000" dirty="0" smtClean="0">
                <a:latin typeface="Courier New" pitchFamily="49" charset="0"/>
              </a:rPr>
              <a:t>add </a:t>
            </a:r>
            <a:r>
              <a:rPr lang="en-US" sz="2000" dirty="0" smtClean="0">
                <a:solidFill>
                  <a:schemeClr val="accent2"/>
                </a:solidFill>
                <a:latin typeface="Courier New" pitchFamily="49" charset="0"/>
              </a:rPr>
              <a:t>$s3</a:t>
            </a:r>
            <a:r>
              <a:rPr lang="en-US" sz="2000" dirty="0" smtClean="0">
                <a:latin typeface="Courier New" pitchFamily="49" charset="0"/>
              </a:rPr>
              <a:t>,</a:t>
            </a:r>
            <a:r>
              <a:rPr lang="en-US" sz="2000" dirty="0" smtClean="0">
                <a:solidFill>
                  <a:schemeClr val="accent2"/>
                </a:solidFill>
                <a:latin typeface="Courier New" pitchFamily="49" charset="0"/>
              </a:rPr>
              <a:t>$s3</a:t>
            </a:r>
            <a:r>
              <a:rPr lang="en-US" sz="2000" dirty="0" smtClean="0">
                <a:latin typeface="Courier New" pitchFamily="49" charset="0"/>
              </a:rPr>
              <a:t>,</a:t>
            </a:r>
            <a:r>
              <a:rPr lang="en-US" sz="2000" dirty="0" smtClean="0">
                <a:solidFill>
                  <a:srgbClr val="FF00FF"/>
                </a:solidFill>
                <a:latin typeface="Courier New" pitchFamily="49" charset="0"/>
              </a:rPr>
              <a:t>$s4</a:t>
            </a:r>
            <a:r>
              <a:rPr lang="en-US" sz="2000" dirty="0" smtClean="0">
                <a:latin typeface="Courier New" pitchFamily="49" charset="0"/>
              </a:rPr>
              <a:t> </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i+j</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bne</a:t>
            </a:r>
            <a:r>
              <a:rPr lang="en-US" sz="2000" dirty="0" smtClean="0">
                <a:latin typeface="Courier New" pitchFamily="49" charset="0"/>
              </a:rPr>
              <a:t> </a:t>
            </a:r>
            <a:r>
              <a:rPr lang="en-US" sz="2000" dirty="0" smtClean="0">
                <a:solidFill>
                  <a:schemeClr val="accent2"/>
                </a:solidFill>
                <a:latin typeface="Courier New" pitchFamily="49" charset="0"/>
              </a:rPr>
              <a:t>$s3</a:t>
            </a:r>
            <a:r>
              <a:rPr lang="en-US" sz="2000" dirty="0" smtClean="0">
                <a:latin typeface="Courier New" pitchFamily="49" charset="0"/>
              </a:rPr>
              <a:t>,</a:t>
            </a:r>
            <a:r>
              <a:rPr lang="en-US" sz="2000" dirty="0" smtClean="0">
                <a:solidFill>
                  <a:srgbClr val="008000"/>
                </a:solidFill>
                <a:latin typeface="Courier New" pitchFamily="49" charset="0"/>
              </a:rPr>
              <a:t>$s2</a:t>
            </a:r>
            <a:r>
              <a:rPr lang="en-US" sz="2000" dirty="0" smtClean="0">
                <a:latin typeface="Courier New" pitchFamily="49" charset="0"/>
              </a:rPr>
              <a:t>,</a:t>
            </a:r>
            <a:r>
              <a:rPr lang="en-US" sz="2000" dirty="0" smtClean="0">
                <a:solidFill>
                  <a:srgbClr val="800080"/>
                </a:solidFill>
                <a:latin typeface="Courier New" pitchFamily="49" charset="0"/>
              </a:rPr>
              <a:t>Loop</a:t>
            </a:r>
            <a:r>
              <a:rPr lang="en-US" sz="2000" b="1" dirty="0" smtClean="0">
                <a:solidFill>
                  <a:srgbClr val="C00000"/>
                </a:solidFill>
                <a:latin typeface="Courier New" pitchFamily="49" charset="0"/>
              </a:rPr>
              <a:t># </a:t>
            </a:r>
            <a:r>
              <a:rPr lang="en-US" sz="2000" b="1" dirty="0" err="1" smtClean="0">
                <a:solidFill>
                  <a:srgbClr val="C00000"/>
                </a:solidFill>
                <a:latin typeface="Courier New" pitchFamily="49" charset="0"/>
              </a:rPr>
              <a:t>goto</a:t>
            </a:r>
            <a:r>
              <a:rPr lang="en-US" sz="2000" b="1" dirty="0" smtClean="0">
                <a:solidFill>
                  <a:srgbClr val="C00000"/>
                </a:solidFill>
                <a:latin typeface="Courier New" pitchFamily="49" charset="0"/>
              </a:rPr>
              <a:t> Loop</a:t>
            </a:r>
            <a:r>
              <a:rPr lang="en-US" sz="2000" i="1" dirty="0" smtClean="0">
                <a:latin typeface="Courier New" pitchFamily="49" charset="0"/>
              </a:rPr>
              <a:t/>
            </a:r>
            <a:br>
              <a:rPr lang="en-US" sz="2000" i="1" dirty="0" smtClean="0">
                <a:latin typeface="Courier New" pitchFamily="49" charset="0"/>
              </a:rPr>
            </a:br>
            <a:r>
              <a:rPr lang="en-US" sz="2000" i="1" dirty="0" smtClean="0">
                <a:latin typeface="Courier New" pitchFamily="49" charset="0"/>
              </a:rPr>
              <a:t>                     </a:t>
            </a:r>
            <a:r>
              <a:rPr lang="en-US" sz="2000" b="1" dirty="0" smtClean="0">
                <a:solidFill>
                  <a:srgbClr val="C00000"/>
                </a:solidFill>
                <a:latin typeface="Courier New" pitchFamily="49" charset="0"/>
              </a:rPr>
              <a:t># if </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!=h</a:t>
            </a:r>
          </a:p>
          <a:p>
            <a:pPr marL="203200" indent="-203200" eaLnBrk="1" hangingPunct="1"/>
            <a:r>
              <a:rPr lang="en-US" sz="2000" dirty="0" smtClean="0"/>
              <a:t>Original code:</a:t>
            </a:r>
          </a:p>
          <a:p>
            <a:pPr marL="685800" lvl="1" indent="-190500" eaLnBrk="1" hangingPunct="1">
              <a:buFontTx/>
              <a:buNone/>
            </a:pPr>
            <a:r>
              <a:rPr lang="en-US" sz="2000" dirty="0" smtClean="0">
                <a:latin typeface="Courier New" pitchFamily="49" charset="0"/>
              </a:rPr>
              <a:t>	Loop: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rgbClr val="800000"/>
                </a:solidFill>
                <a:latin typeface="Courier New" pitchFamily="49" charset="0"/>
              </a:rPr>
              <a:t>A</a:t>
            </a:r>
            <a:r>
              <a:rPr lang="en-US" sz="2000" dirty="0" smtClean="0">
                <a:latin typeface="Courier New" pitchFamily="49" charset="0"/>
              </a:rPr>
              <a:t>[</a:t>
            </a:r>
            <a:r>
              <a:rPr lang="en-US" sz="2000" dirty="0" err="1" smtClean="0">
                <a:solidFill>
                  <a:schemeClr val="accent2"/>
                </a:solidFill>
                <a:latin typeface="Courier New" pitchFamily="49" charset="0"/>
              </a:rPr>
              <a:t>i</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FF00FF"/>
                </a:solidFill>
                <a:latin typeface="Courier New" pitchFamily="49" charset="0"/>
              </a:rPr>
              <a:t>j</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		if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008000"/>
                </a:solidFill>
                <a:latin typeface="Courier New" pitchFamily="49" charset="0"/>
              </a:rPr>
              <a:t>h</a:t>
            </a:r>
            <a:r>
              <a:rPr lang="en-US" sz="2000" dirty="0" smtClean="0">
                <a:latin typeface="Courier New" pitchFamily="49" charset="0"/>
              </a:rPr>
              <a:t>) </a:t>
            </a:r>
            <a:r>
              <a:rPr lang="en-US" sz="2000" dirty="0" err="1" smtClean="0">
                <a:latin typeface="Courier New" pitchFamily="49" charset="0"/>
              </a:rPr>
              <a:t>goto</a:t>
            </a:r>
            <a:r>
              <a:rPr lang="en-US" sz="2000" dirty="0" smtClean="0">
                <a:latin typeface="Courier New" pitchFamily="49" charset="0"/>
              </a:rPr>
              <a:t> </a:t>
            </a:r>
            <a:r>
              <a:rPr lang="en-US" sz="2000" dirty="0" smtClean="0">
                <a:solidFill>
                  <a:srgbClr val="800080"/>
                </a:solidFill>
                <a:latin typeface="Courier New" pitchFamily="49" charset="0"/>
              </a:rPr>
              <a:t>Loop</a:t>
            </a:r>
            <a:r>
              <a:rPr lang="en-US" sz="2000" dirty="0" smtClean="0">
                <a:latin typeface="Courier New" pitchFamily="49" charset="0"/>
              </a:rPr>
              <a:t>;</a:t>
            </a:r>
          </a:p>
          <a:p>
            <a:pPr marL="203200" indent="-203200" eaLnBrk="1" hangingPunct="1"/>
            <a:r>
              <a:rPr lang="en-US" sz="2000" dirty="0" smtClean="0"/>
              <a:t>Use this mapping:</a:t>
            </a:r>
            <a:br>
              <a:rPr lang="en-US" sz="2000" dirty="0" smtClean="0"/>
            </a:br>
            <a:r>
              <a:rPr lang="en-US" sz="2000" dirty="0" smtClean="0">
                <a:latin typeface="Courier New" pitchFamily="49" charset="0"/>
              </a:rPr>
              <a:t>  </a:t>
            </a:r>
            <a:r>
              <a:rPr lang="en-US" sz="2000" dirty="0" smtClean="0">
                <a:solidFill>
                  <a:schemeClr val="accent1"/>
                </a:solidFill>
                <a:latin typeface="Courier New" pitchFamily="49" charset="0"/>
              </a:rPr>
              <a:t>g</a:t>
            </a:r>
            <a:r>
              <a:rPr lang="en-US" sz="2000" dirty="0" smtClean="0">
                <a:latin typeface="Courier New" pitchFamily="49" charset="0"/>
              </a:rPr>
              <a:t>,  </a:t>
            </a:r>
            <a:r>
              <a:rPr lang="en-US" sz="2000" dirty="0" smtClean="0">
                <a:solidFill>
                  <a:srgbClr val="008000"/>
                </a:solidFill>
                <a:latin typeface="Courier New" pitchFamily="49" charset="0"/>
              </a:rPr>
              <a:t> h</a:t>
            </a:r>
            <a:r>
              <a:rPr lang="en-US" sz="2000" dirty="0" smtClean="0">
                <a:latin typeface="Courier New" pitchFamily="49" charset="0"/>
              </a:rPr>
              <a:t>,   </a:t>
            </a:r>
            <a:r>
              <a:rPr lang="en-US" sz="2000" dirty="0" err="1" smtClean="0">
                <a:solidFill>
                  <a:schemeClr val="accent2"/>
                </a:solidFill>
                <a:latin typeface="Courier New" pitchFamily="49" charset="0"/>
              </a:rPr>
              <a:t>i</a:t>
            </a:r>
            <a:r>
              <a:rPr lang="en-US" sz="2000" dirty="0" smtClean="0">
                <a:latin typeface="Courier New" pitchFamily="49" charset="0"/>
              </a:rPr>
              <a:t>,   </a:t>
            </a:r>
            <a:r>
              <a:rPr lang="en-US" sz="2000" dirty="0" smtClean="0">
                <a:solidFill>
                  <a:srgbClr val="FF00FF"/>
                </a:solidFill>
                <a:latin typeface="Courier New" pitchFamily="49" charset="0"/>
              </a:rPr>
              <a:t>j</a:t>
            </a:r>
            <a:r>
              <a:rPr lang="en-US" sz="2000" dirty="0" smtClean="0">
                <a:latin typeface="Courier New" pitchFamily="49" charset="0"/>
              </a:rPr>
              <a:t>, </a:t>
            </a:r>
            <a:r>
              <a:rPr lang="en-US" sz="2000" dirty="0" smtClean="0">
                <a:solidFill>
                  <a:srgbClr val="800000"/>
                </a:solidFill>
                <a:latin typeface="Courier New" pitchFamily="49" charset="0"/>
              </a:rPr>
              <a:t>base of A</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t>
            </a:r>
            <a:r>
              <a:rPr lang="en-US" sz="2000" dirty="0" smtClean="0">
                <a:solidFill>
                  <a:schemeClr val="accent1"/>
                </a:solidFill>
                <a:latin typeface="Courier New" pitchFamily="49" charset="0"/>
              </a:rPr>
              <a:t>$s1</a:t>
            </a:r>
            <a:r>
              <a:rPr lang="en-US" sz="2000" dirty="0" smtClean="0">
                <a:latin typeface="Courier New" pitchFamily="49" charset="0"/>
              </a:rPr>
              <a:t>, </a:t>
            </a:r>
            <a:r>
              <a:rPr lang="en-US" sz="2000" dirty="0" smtClean="0">
                <a:solidFill>
                  <a:srgbClr val="008000"/>
                </a:solidFill>
                <a:latin typeface="Courier New" pitchFamily="49" charset="0"/>
              </a:rPr>
              <a:t>$s2</a:t>
            </a:r>
            <a:r>
              <a:rPr lang="en-US" sz="2000" dirty="0" smtClean="0">
                <a:latin typeface="Courier New" pitchFamily="49" charset="0"/>
              </a:rPr>
              <a:t>, </a:t>
            </a:r>
            <a:r>
              <a:rPr lang="en-US" sz="2000" dirty="0" smtClean="0">
                <a:solidFill>
                  <a:schemeClr val="accent2"/>
                </a:solidFill>
                <a:latin typeface="Courier New" pitchFamily="49" charset="0"/>
              </a:rPr>
              <a:t>$s3</a:t>
            </a:r>
            <a:r>
              <a:rPr lang="en-US" sz="2000" dirty="0" smtClean="0">
                <a:latin typeface="Courier New" pitchFamily="49" charset="0"/>
              </a:rPr>
              <a:t>, </a:t>
            </a:r>
            <a:r>
              <a:rPr lang="en-US" sz="2000" dirty="0" smtClean="0">
                <a:solidFill>
                  <a:srgbClr val="FF00FF"/>
                </a:solidFill>
                <a:latin typeface="Courier New" pitchFamily="49" charset="0"/>
              </a:rPr>
              <a:t>$s4</a:t>
            </a:r>
            <a:r>
              <a:rPr lang="en-US" sz="2000" dirty="0" smtClean="0">
                <a:latin typeface="Courier New" pitchFamily="49" charset="0"/>
              </a:rPr>
              <a:t>, </a:t>
            </a:r>
            <a:r>
              <a:rPr lang="en-US" sz="2000" dirty="0" smtClean="0">
                <a:solidFill>
                  <a:srgbClr val="800000"/>
                </a:solidFill>
                <a:latin typeface="Courier New" pitchFamily="49" charset="0"/>
              </a:rPr>
              <a:t>$s5</a:t>
            </a:r>
            <a:endParaRPr lang="en-US" sz="2000" dirty="0" smtClean="0">
              <a:latin typeface="Courier New" pitchFamily="49" charset="0"/>
            </a:endParaRPr>
          </a:p>
          <a:p>
            <a:pPr marL="685800" lvl="1" indent="-190500" eaLnBrk="1" hangingPunct="1">
              <a:buFontTx/>
              <a:buNone/>
            </a:pPr>
            <a:endParaRPr lang="en-US" sz="2000" dirty="0" smtClean="0">
              <a:latin typeface="Courier New" pitchFamily="49" charset="0"/>
            </a:endParaRPr>
          </a:p>
        </p:txBody>
      </p:sp>
    </p:spTree>
    <p:extLst>
      <p:ext uri="{BB962C8B-B14F-4D97-AF65-F5344CB8AC3E}">
        <p14:creationId xmlns:p14="http://schemas.microsoft.com/office/powerpoint/2010/main" val="76221652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09600" y="457200"/>
            <a:ext cx="8001000" cy="763587"/>
          </a:xfrm>
        </p:spPr>
        <p:txBody>
          <a:bodyPr>
            <a:normAutofit/>
          </a:bodyPr>
          <a:lstStyle/>
          <a:p>
            <a:pPr eaLnBrk="1" hangingPunct="1"/>
            <a:r>
              <a:rPr lang="en-US" b="1" dirty="0" smtClean="0"/>
              <a:t>Loops in C/Assembly (3/3)</a:t>
            </a:r>
          </a:p>
        </p:txBody>
      </p:sp>
      <p:sp>
        <p:nvSpPr>
          <p:cNvPr id="16387" name="AutoShape 3"/>
          <p:cNvSpPr>
            <a:spLocks noGrp="1" noChangeArrowheads="1"/>
          </p:cNvSpPr>
          <p:nvPr>
            <p:ph type="body" idx="4294967295"/>
          </p:nvPr>
        </p:nvSpPr>
        <p:spPr>
          <a:xfrm>
            <a:off x="609600" y="1524000"/>
            <a:ext cx="7924800" cy="5211763"/>
          </a:xfrm>
        </p:spPr>
        <p:txBody>
          <a:bodyPr/>
          <a:lstStyle/>
          <a:p>
            <a:pPr marL="203200" indent="-203200" eaLnBrk="1" hangingPunct="1"/>
            <a:r>
              <a:rPr lang="en-US" dirty="0" smtClean="0"/>
              <a:t>There are three types of loops in C:</a:t>
            </a:r>
          </a:p>
          <a:p>
            <a:pPr marL="685800" lvl="1" indent="-190500" eaLnBrk="1" hangingPunct="1"/>
            <a:r>
              <a:rPr lang="en-US" dirty="0" smtClean="0">
                <a:latin typeface="Courier New" pitchFamily="49" charset="0"/>
              </a:rPr>
              <a:t>while</a:t>
            </a:r>
            <a:endParaRPr lang="en-US" dirty="0" smtClean="0"/>
          </a:p>
          <a:p>
            <a:pPr marL="685800" lvl="1" indent="-190500" eaLnBrk="1" hangingPunct="1"/>
            <a:r>
              <a:rPr lang="en-US" dirty="0" smtClean="0">
                <a:latin typeface="Courier New" pitchFamily="49" charset="0"/>
              </a:rPr>
              <a:t>do</a:t>
            </a:r>
            <a:r>
              <a:rPr lang="en-US" dirty="0" smtClean="0"/>
              <a:t>… </a:t>
            </a:r>
            <a:r>
              <a:rPr lang="en-US" dirty="0" smtClean="0">
                <a:latin typeface="Courier New" pitchFamily="49" charset="0"/>
              </a:rPr>
              <a:t>while</a:t>
            </a:r>
            <a:endParaRPr lang="en-US" dirty="0" smtClean="0"/>
          </a:p>
          <a:p>
            <a:pPr marL="685800" lvl="1" indent="-190500" eaLnBrk="1" hangingPunct="1"/>
            <a:r>
              <a:rPr lang="en-US" dirty="0" smtClean="0">
                <a:latin typeface="Courier New" pitchFamily="49" charset="0"/>
              </a:rPr>
              <a:t>for</a:t>
            </a:r>
            <a:endParaRPr lang="en-US" dirty="0" smtClean="0"/>
          </a:p>
          <a:p>
            <a:pPr marL="203200" indent="-203200" eaLnBrk="1" hangingPunct="1"/>
            <a:r>
              <a:rPr lang="en-US" dirty="0" smtClean="0"/>
              <a:t>Each can be rewritten as either of the other two, so the method used in the previous example can be applied to </a:t>
            </a:r>
            <a:r>
              <a:rPr lang="en-US" dirty="0" smtClean="0">
                <a:latin typeface="Courier New" pitchFamily="49" charset="0"/>
              </a:rPr>
              <a:t>while</a:t>
            </a:r>
            <a:r>
              <a:rPr lang="en-US" dirty="0" smtClean="0"/>
              <a:t> and </a:t>
            </a:r>
            <a:r>
              <a:rPr lang="en-US" dirty="0" smtClean="0">
                <a:latin typeface="Courier New" pitchFamily="49" charset="0"/>
              </a:rPr>
              <a:t>for</a:t>
            </a:r>
            <a:r>
              <a:rPr lang="en-US" dirty="0" smtClean="0"/>
              <a:t> loops as well.</a:t>
            </a:r>
          </a:p>
          <a:p>
            <a:pPr marL="203200" indent="-203200" eaLnBrk="1" hangingPunct="1"/>
            <a:r>
              <a:rPr lang="en-US" dirty="0" smtClean="0">
                <a:solidFill>
                  <a:schemeClr val="accent1"/>
                </a:solidFill>
              </a:rPr>
              <a:t>Key Concept</a:t>
            </a:r>
            <a:r>
              <a:rPr lang="en-US" dirty="0" smtClean="0"/>
              <a:t>: Though there are multiple ways of writing a loop in MIPS, the key to decision making is </a:t>
            </a:r>
            <a:r>
              <a:rPr lang="en-US" b="1" dirty="0" smtClean="0">
                <a:solidFill>
                  <a:srgbClr val="C00000"/>
                </a:solidFill>
              </a:rPr>
              <a:t>conditional branch</a:t>
            </a:r>
          </a:p>
        </p:txBody>
      </p:sp>
    </p:spTree>
    <p:extLst>
      <p:ext uri="{BB962C8B-B14F-4D97-AF65-F5344CB8AC3E}">
        <p14:creationId xmlns:p14="http://schemas.microsoft.com/office/powerpoint/2010/main" val="37992528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Partial SPIM System Service List</a:t>
            </a:r>
          </a:p>
        </p:txBody>
      </p:sp>
      <p:sp>
        <p:nvSpPr>
          <p:cNvPr id="17411" name="AutoShape 3"/>
          <p:cNvSpPr>
            <a:spLocks noGrp="1" noChangeArrowheads="1"/>
          </p:cNvSpPr>
          <p:nvPr>
            <p:ph type="body" idx="4294967295"/>
          </p:nvPr>
        </p:nvSpPr>
        <p:spPr>
          <a:xfrm>
            <a:off x="762000" y="1828800"/>
            <a:ext cx="7772400" cy="4343400"/>
          </a:xfrm>
        </p:spPr>
        <p:txBody>
          <a:bodyPr>
            <a:normAutofit lnSpcReduction="10000"/>
          </a:bodyPr>
          <a:lstStyle/>
          <a:p>
            <a:pPr marL="914400" lvl="1" indent="-457200" eaLnBrk="1" hangingPunct="1">
              <a:buFontTx/>
              <a:buAutoNum type="arabicPeriod"/>
            </a:pPr>
            <a:r>
              <a:rPr lang="en-US" dirty="0" smtClean="0"/>
              <a:t>print_int		       $a0=integer</a:t>
            </a:r>
          </a:p>
          <a:p>
            <a:pPr marL="914400" lvl="1" indent="-457200" eaLnBrk="1" hangingPunct="1">
              <a:buFontTx/>
              <a:buAutoNum type="arabicPeriod"/>
            </a:pPr>
            <a:r>
              <a:rPr lang="en-US" dirty="0" smtClean="0"/>
              <a:t>print_float		$f12=float</a:t>
            </a:r>
          </a:p>
          <a:p>
            <a:pPr marL="914400" lvl="1" indent="-457200" eaLnBrk="1" hangingPunct="1">
              <a:buFontTx/>
              <a:buAutoNum type="arabicPeriod"/>
            </a:pPr>
            <a:r>
              <a:rPr lang="en-US" dirty="0" err="1" smtClean="0"/>
              <a:t>print_double</a:t>
            </a:r>
            <a:r>
              <a:rPr lang="en-US" dirty="0" smtClean="0"/>
              <a:t>   	$f12=double</a:t>
            </a:r>
          </a:p>
          <a:p>
            <a:pPr marL="914400" lvl="1" indent="-457200" eaLnBrk="1" hangingPunct="1">
              <a:buFontTx/>
              <a:buAutoNum type="arabicPeriod"/>
            </a:pPr>
            <a:r>
              <a:rPr lang="en-US" dirty="0" smtClean="0"/>
              <a:t>print_string		$a0=string</a:t>
            </a:r>
          </a:p>
          <a:p>
            <a:pPr marL="914400" lvl="1" indent="-457200" eaLnBrk="1" hangingPunct="1">
              <a:buFontTx/>
              <a:buAutoNum type="arabicPeriod"/>
            </a:pPr>
            <a:r>
              <a:rPr lang="en-US" dirty="0" smtClean="0"/>
              <a:t>read_int		       put integer in $v0</a:t>
            </a:r>
          </a:p>
          <a:p>
            <a:pPr marL="914400" lvl="1" indent="-457200" eaLnBrk="1" hangingPunct="1">
              <a:buFontTx/>
              <a:buAutoNum type="arabicPeriod"/>
            </a:pPr>
            <a:r>
              <a:rPr lang="en-US" dirty="0" smtClean="0"/>
              <a:t>read_float		put float number in $</a:t>
            </a:r>
            <a:r>
              <a:rPr lang="en-US" dirty="0" err="1" smtClean="0"/>
              <a:t>fo</a:t>
            </a:r>
            <a:endParaRPr lang="en-US" dirty="0" smtClean="0"/>
          </a:p>
          <a:p>
            <a:pPr marL="914400" lvl="1" indent="-457200" eaLnBrk="1" hangingPunct="1">
              <a:buFontTx/>
              <a:buAutoNum type="arabicPeriod"/>
            </a:pPr>
            <a:r>
              <a:rPr lang="en-US" dirty="0" smtClean="0"/>
              <a:t>read_double		put double in $</a:t>
            </a:r>
            <a:r>
              <a:rPr lang="en-US" dirty="0" err="1" smtClean="0"/>
              <a:t>fo</a:t>
            </a:r>
            <a:endParaRPr lang="en-US" dirty="0" smtClean="0"/>
          </a:p>
          <a:p>
            <a:pPr marL="914400" lvl="1" indent="-457200" eaLnBrk="1" hangingPunct="1">
              <a:buFontTx/>
              <a:buAutoNum type="arabicPeriod"/>
            </a:pPr>
            <a:r>
              <a:rPr lang="en-US" b="1" dirty="0" smtClean="0">
                <a:solidFill>
                  <a:srgbClr val="C00000"/>
                </a:solidFill>
              </a:rPr>
              <a:t>read_string		$a0=buffer, $a1=length</a:t>
            </a:r>
          </a:p>
          <a:p>
            <a:pPr marL="914400" lvl="1" indent="-457200" eaLnBrk="1" hangingPunct="1">
              <a:buFontTx/>
              <a:buAutoNum type="arabicPeriod"/>
            </a:pPr>
            <a:r>
              <a:rPr lang="en-US" dirty="0" err="1" smtClean="0"/>
              <a:t>sbrk</a:t>
            </a:r>
            <a:r>
              <a:rPr lang="en-US" dirty="0" smtClean="0"/>
              <a:t>			        address in $</a:t>
            </a:r>
            <a:r>
              <a:rPr lang="en-US" dirty="0" err="1" smtClean="0"/>
              <a:t>vo</a:t>
            </a:r>
            <a:endParaRPr lang="en-US" dirty="0" smtClean="0"/>
          </a:p>
          <a:p>
            <a:pPr marL="914400" lvl="1" indent="-457200" eaLnBrk="1" hangingPunct="1">
              <a:buFontTx/>
              <a:buAutoNum type="arabicPeriod"/>
            </a:pPr>
            <a:r>
              <a:rPr lang="en-US" dirty="0" smtClean="0"/>
              <a:t>exit</a:t>
            </a:r>
          </a:p>
        </p:txBody>
      </p:sp>
    </p:spTree>
    <p:extLst>
      <p:ext uri="{BB962C8B-B14F-4D97-AF65-F5344CB8AC3E}">
        <p14:creationId xmlns:p14="http://schemas.microsoft.com/office/powerpoint/2010/main" val="278375115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5425" y="312738"/>
            <a:ext cx="15906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9459" name="AutoShape 3"/>
          <p:cNvSpPr>
            <a:spLocks noGrp="1" noChangeArrowheads="1"/>
          </p:cNvSpPr>
          <p:nvPr>
            <p:ph type="body" idx="4294967295"/>
          </p:nvPr>
        </p:nvSpPr>
        <p:spPr>
          <a:xfrm>
            <a:off x="762000" y="1295400"/>
            <a:ext cx="7696200" cy="4876800"/>
          </a:xfrm>
          <a:noFill/>
        </p:spPr>
        <p:txBody>
          <a:bodyPr>
            <a:normAutofit lnSpcReduction="10000"/>
          </a:bodyPr>
          <a:lstStyle/>
          <a:p>
            <a:r>
              <a:rPr lang="en-US" sz="1800" dirty="0" smtClean="0"/>
              <a:t>Small constants are used quite frequently (50% of operands) </a:t>
            </a:r>
            <a:br>
              <a:rPr lang="en-US" sz="1800" dirty="0" smtClean="0"/>
            </a:br>
            <a:r>
              <a:rPr lang="en-US" sz="1800" dirty="0" smtClean="0"/>
              <a:t>	e.g., 	A = A + 5;</a:t>
            </a:r>
            <a:br>
              <a:rPr lang="en-US" sz="1800" dirty="0" smtClean="0"/>
            </a:br>
            <a:r>
              <a:rPr lang="en-US" sz="1800" dirty="0" smtClean="0"/>
              <a:t>		B = B + 1;</a:t>
            </a:r>
            <a:br>
              <a:rPr lang="en-US" sz="1800" dirty="0" smtClean="0"/>
            </a:br>
            <a:r>
              <a:rPr lang="en-US" sz="1800" dirty="0" smtClean="0"/>
              <a:t>		C = C - 18;</a:t>
            </a:r>
          </a:p>
          <a:p>
            <a:r>
              <a:rPr lang="en-US" sz="1800" dirty="0" smtClean="0"/>
              <a:t>Solutions?  Why not?</a:t>
            </a:r>
          </a:p>
          <a:p>
            <a:pPr lvl="1"/>
            <a:r>
              <a:rPr lang="en-US" sz="1800" dirty="0" smtClean="0"/>
              <a:t>put 'typical constants' in memory and load them.  </a:t>
            </a:r>
          </a:p>
          <a:p>
            <a:pPr lvl="1"/>
            <a:r>
              <a:rPr lang="en-US" sz="1800" dirty="0" smtClean="0"/>
              <a:t>create hard-wired registers (like $zero) for constants like one.</a:t>
            </a:r>
            <a:br>
              <a:rPr lang="en-US" sz="1800" dirty="0" smtClean="0"/>
            </a:br>
            <a:endParaRPr lang="en-US" sz="1800" dirty="0" smtClean="0"/>
          </a:p>
          <a:p>
            <a:r>
              <a:rPr lang="en-US" sz="1800" dirty="0" smtClean="0"/>
              <a:t>MIPS Instructions:</a:t>
            </a:r>
            <a:br>
              <a:rPr lang="en-US" sz="1800" dirty="0" smtClean="0"/>
            </a:br>
            <a:r>
              <a:rPr lang="en-US" sz="1800" dirty="0" smtClean="0"/>
              <a:t/>
            </a:r>
            <a:br>
              <a:rPr lang="en-US" sz="1800" dirty="0" smtClean="0"/>
            </a:br>
            <a:r>
              <a:rPr lang="en-US" sz="1800" dirty="0" smtClean="0">
                <a:latin typeface="Courier New" pitchFamily="49" charset="0"/>
              </a:rPr>
              <a:t> </a:t>
            </a: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addi</a:t>
            </a:r>
            <a:r>
              <a:rPr lang="en-US" sz="1800" dirty="0" smtClean="0">
                <a:solidFill>
                  <a:srgbClr val="000000"/>
                </a:solidFill>
                <a:latin typeface="Courier New" pitchFamily="49" charset="0"/>
              </a:rPr>
              <a:t> $29, $29, 4	</a:t>
            </a:r>
            <a:br>
              <a:rPr lang="en-US" sz="1800" dirty="0" smtClean="0">
                <a:solidFill>
                  <a:srgbClr val="000000"/>
                </a:solidFill>
                <a:latin typeface="Courier New" pitchFamily="49" charset="0"/>
              </a:rPr>
            </a:b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slti</a:t>
            </a:r>
            <a:r>
              <a:rPr lang="en-US" sz="1800" dirty="0" smtClean="0">
                <a:solidFill>
                  <a:srgbClr val="000000"/>
                </a:solidFill>
                <a:latin typeface="Courier New" pitchFamily="49" charset="0"/>
              </a:rPr>
              <a:t> $8, $18, 10	</a:t>
            </a:r>
            <a:br>
              <a:rPr lang="en-US" sz="1800" dirty="0" smtClean="0">
                <a:solidFill>
                  <a:srgbClr val="000000"/>
                </a:solidFill>
                <a:latin typeface="Courier New" pitchFamily="49" charset="0"/>
              </a:rPr>
            </a:b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andi</a:t>
            </a:r>
            <a:r>
              <a:rPr lang="en-US" sz="1800" dirty="0" smtClean="0">
                <a:solidFill>
                  <a:srgbClr val="000000"/>
                </a:solidFill>
                <a:latin typeface="Courier New" pitchFamily="49" charset="0"/>
              </a:rPr>
              <a:t> $29, $29, 6</a:t>
            </a:r>
            <a:br>
              <a:rPr lang="en-US" sz="1800" dirty="0" smtClean="0">
                <a:solidFill>
                  <a:srgbClr val="000000"/>
                </a:solidFill>
                <a:latin typeface="Courier New" pitchFamily="49" charset="0"/>
              </a:rPr>
            </a:b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ori</a:t>
            </a:r>
            <a:r>
              <a:rPr lang="en-US" sz="1800" dirty="0" smtClean="0">
                <a:solidFill>
                  <a:srgbClr val="000000"/>
                </a:solidFill>
                <a:latin typeface="Courier New" pitchFamily="49" charset="0"/>
              </a:rPr>
              <a:t> $29, $29, 4</a:t>
            </a:r>
            <a:br>
              <a:rPr lang="en-US" sz="1800" dirty="0" smtClean="0">
                <a:solidFill>
                  <a:srgbClr val="000000"/>
                </a:solidFill>
                <a:latin typeface="Courier New" pitchFamily="49" charset="0"/>
              </a:rPr>
            </a:br>
            <a:endParaRPr lang="en-US" sz="1800" dirty="0" smtClean="0">
              <a:solidFill>
                <a:srgbClr val="000000"/>
              </a:solidFill>
              <a:latin typeface="Courier New" pitchFamily="49" charset="0"/>
            </a:endParaRPr>
          </a:p>
          <a:p>
            <a:r>
              <a:rPr lang="en-US" sz="1800" dirty="0" smtClean="0"/>
              <a:t>Design Principle:  Make the common case fast.    </a:t>
            </a:r>
            <a:r>
              <a:rPr lang="en-US" sz="1800" i="1" dirty="0" smtClean="0"/>
              <a:t>Which format?</a:t>
            </a:r>
          </a:p>
        </p:txBody>
      </p:sp>
      <p:sp>
        <p:nvSpPr>
          <p:cNvPr id="19460" name="Rectangle 4"/>
          <p:cNvSpPr>
            <a:spLocks noGrp="1" noChangeArrowheads="1"/>
          </p:cNvSpPr>
          <p:nvPr>
            <p:ph type="title" idx="4294967295"/>
          </p:nvPr>
        </p:nvSpPr>
        <p:spPr>
          <a:xfrm>
            <a:off x="609600" y="304800"/>
            <a:ext cx="8001000" cy="1303337"/>
          </a:xfrm>
          <a:noFill/>
        </p:spPr>
        <p:txBody>
          <a:bodyPr/>
          <a:lstStyle/>
          <a:p>
            <a:r>
              <a:rPr lang="en-US" b="1" dirty="0" smtClean="0"/>
              <a:t>Constants</a:t>
            </a:r>
          </a:p>
        </p:txBody>
      </p:sp>
    </p:spTree>
    <p:extLst>
      <p:ext uri="{BB962C8B-B14F-4D97-AF65-F5344CB8AC3E}">
        <p14:creationId xmlns:p14="http://schemas.microsoft.com/office/powerpoint/2010/main" val="2101930067"/>
      </p:ext>
    </p:extLst>
  </p:cSld>
  <p:clrMapOvr>
    <a:masterClrMapping/>
  </p:clrMapOvr>
  <p:transition spd="slow" advTm="2000"/>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5425" y="312738"/>
            <a:ext cx="42592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483" name="AutoShape 3"/>
          <p:cNvSpPr>
            <a:spLocks noGrp="1" noChangeArrowheads="1"/>
          </p:cNvSpPr>
          <p:nvPr>
            <p:ph type="body" idx="4294967295"/>
          </p:nvPr>
        </p:nvSpPr>
        <p:spPr>
          <a:xfrm>
            <a:off x="685800" y="1295400"/>
            <a:ext cx="6799262" cy="3444875"/>
          </a:xfrm>
          <a:noFill/>
        </p:spPr>
        <p:txBody>
          <a:bodyPr/>
          <a:lstStyle/>
          <a:p>
            <a:r>
              <a:rPr lang="en-US" sz="1800" dirty="0" smtClean="0"/>
              <a:t>We'd like to be able to load a 32 bit constant into a register</a:t>
            </a:r>
          </a:p>
          <a:p>
            <a:r>
              <a:rPr lang="en-US" sz="1800" dirty="0" smtClean="0"/>
              <a:t>Must use two instructions, new "load upper immediate" instruction</a:t>
            </a:r>
            <a:br>
              <a:rPr lang="en-US" sz="1800" dirty="0" smtClean="0"/>
            </a:br>
            <a:r>
              <a:rPr lang="en-US" sz="1800" dirty="0" smtClean="0"/>
              <a:t/>
            </a:r>
            <a:br>
              <a:rPr lang="en-US" sz="1800" dirty="0" smtClean="0"/>
            </a:br>
            <a:r>
              <a:rPr lang="en-US" sz="1800" dirty="0" smtClean="0">
                <a:latin typeface="Courier New" pitchFamily="49" charset="0"/>
              </a:rPr>
              <a:t>	</a:t>
            </a:r>
            <a:r>
              <a:rPr lang="en-US" sz="1800" dirty="0" err="1" smtClean="0">
                <a:latin typeface="Courier New" pitchFamily="49" charset="0"/>
              </a:rPr>
              <a:t>lui</a:t>
            </a:r>
            <a:r>
              <a:rPr lang="en-US" sz="1800" dirty="0" smtClean="0">
                <a:latin typeface="Courier New" pitchFamily="49" charset="0"/>
              </a:rPr>
              <a:t> $t0, 1010101010101010</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r>
              <a:rPr lang="en-US" sz="1800" dirty="0" smtClean="0"/>
              <a:t>Then must get the lower order bits right, i.e.,</a:t>
            </a:r>
            <a:br>
              <a:rPr lang="en-US" sz="1800" dirty="0" smtClean="0"/>
            </a:br>
            <a:r>
              <a:rPr lang="en-US" sz="1800" dirty="0" smtClean="0"/>
              <a:t>	</a:t>
            </a:r>
            <a:br>
              <a:rPr lang="en-US" sz="1800" dirty="0" smtClean="0"/>
            </a:br>
            <a:r>
              <a:rPr lang="en-US" sz="1800" dirty="0" smtClean="0"/>
              <a:t>	</a:t>
            </a:r>
            <a:r>
              <a:rPr lang="en-US" sz="1800" dirty="0" err="1" smtClean="0">
                <a:latin typeface="Courier New" pitchFamily="49" charset="0"/>
              </a:rPr>
              <a:t>ori</a:t>
            </a:r>
            <a:r>
              <a:rPr lang="en-US" sz="1800" dirty="0" smtClean="0">
                <a:latin typeface="Courier New" pitchFamily="49" charset="0"/>
              </a:rPr>
              <a:t> $t0, $t0, 1010101010101010</a:t>
            </a:r>
          </a:p>
        </p:txBody>
      </p:sp>
      <p:sp>
        <p:nvSpPr>
          <p:cNvPr id="20494" name="Rectangle 31"/>
          <p:cNvSpPr>
            <a:spLocks noGrp="1" noChangeArrowheads="1"/>
          </p:cNvSpPr>
          <p:nvPr>
            <p:ph type="title" idx="4294967295"/>
          </p:nvPr>
        </p:nvSpPr>
        <p:spPr>
          <a:xfrm>
            <a:off x="609600" y="381000"/>
            <a:ext cx="8001000" cy="1303337"/>
          </a:xfrm>
          <a:noFill/>
        </p:spPr>
        <p:txBody>
          <a:bodyPr/>
          <a:lstStyle/>
          <a:p>
            <a:r>
              <a:rPr lang="en-US" b="1" dirty="0" smtClean="0"/>
              <a:t>How about larger constants?</a:t>
            </a:r>
          </a:p>
        </p:txBody>
      </p:sp>
      <p:grpSp>
        <p:nvGrpSpPr>
          <p:cNvPr id="20484" name="Group 4"/>
          <p:cNvGrpSpPr>
            <a:grpSpLocks/>
          </p:cNvGrpSpPr>
          <p:nvPr/>
        </p:nvGrpSpPr>
        <p:grpSpPr bwMode="auto">
          <a:xfrm>
            <a:off x="1784350" y="4819650"/>
            <a:ext cx="4084638" cy="325438"/>
            <a:chOff x="1124" y="3036"/>
            <a:chExt cx="2573" cy="205"/>
          </a:xfrm>
        </p:grpSpPr>
        <p:sp>
          <p:nvSpPr>
            <p:cNvPr id="20510" name="Rectangle 5"/>
            <p:cNvSpPr>
              <a:spLocks noChangeArrowheads="1"/>
            </p:cNvSpPr>
            <p:nvPr/>
          </p:nvSpPr>
          <p:spPr bwMode="auto">
            <a:xfrm>
              <a:off x="1124" y="3036"/>
              <a:ext cx="1286" cy="20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11" name="Rectangle 6"/>
            <p:cNvSpPr>
              <a:spLocks noChangeArrowheads="1"/>
            </p:cNvSpPr>
            <p:nvPr/>
          </p:nvSpPr>
          <p:spPr bwMode="auto">
            <a:xfrm>
              <a:off x="2411" y="3036"/>
              <a:ext cx="1286" cy="20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485" name="Rectangle 7"/>
          <p:cNvSpPr>
            <a:spLocks noChangeArrowheads="1"/>
          </p:cNvSpPr>
          <p:nvPr/>
        </p:nvSpPr>
        <p:spPr bwMode="auto">
          <a:xfrm>
            <a:off x="1941513" y="4802188"/>
            <a:ext cx="26304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latin typeface="Courier New" pitchFamily="49" charset="0"/>
              </a:rPr>
              <a:t>1010101010101010</a:t>
            </a:r>
          </a:p>
        </p:txBody>
      </p:sp>
      <p:sp>
        <p:nvSpPr>
          <p:cNvPr id="20486" name="Rectangle 8"/>
          <p:cNvSpPr>
            <a:spLocks noChangeArrowheads="1"/>
          </p:cNvSpPr>
          <p:nvPr/>
        </p:nvSpPr>
        <p:spPr bwMode="auto">
          <a:xfrm>
            <a:off x="3970338" y="4802188"/>
            <a:ext cx="203041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latin typeface="Courier New" pitchFamily="49" charset="0"/>
              </a:rPr>
              <a:t>0000000000000000</a:t>
            </a:r>
          </a:p>
        </p:txBody>
      </p:sp>
      <p:grpSp>
        <p:nvGrpSpPr>
          <p:cNvPr id="20487" name="Group 9"/>
          <p:cNvGrpSpPr>
            <a:grpSpLocks/>
          </p:cNvGrpSpPr>
          <p:nvPr/>
        </p:nvGrpSpPr>
        <p:grpSpPr bwMode="auto">
          <a:xfrm>
            <a:off x="1784350" y="5208588"/>
            <a:ext cx="4084638" cy="325437"/>
            <a:chOff x="1124" y="3281"/>
            <a:chExt cx="2573" cy="205"/>
          </a:xfrm>
        </p:grpSpPr>
        <p:sp>
          <p:nvSpPr>
            <p:cNvPr id="20508" name="Rectangle 10"/>
            <p:cNvSpPr>
              <a:spLocks noChangeArrowheads="1"/>
            </p:cNvSpPr>
            <p:nvPr/>
          </p:nvSpPr>
          <p:spPr bwMode="auto">
            <a:xfrm>
              <a:off x="1124" y="3281"/>
              <a:ext cx="1286" cy="20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9" name="Rectangle 11"/>
            <p:cNvSpPr>
              <a:spLocks noChangeArrowheads="1"/>
            </p:cNvSpPr>
            <p:nvPr/>
          </p:nvSpPr>
          <p:spPr bwMode="auto">
            <a:xfrm>
              <a:off x="2411" y="3281"/>
              <a:ext cx="1286" cy="20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488" name="Rectangle 12"/>
          <p:cNvSpPr>
            <a:spLocks noChangeArrowheads="1"/>
          </p:cNvSpPr>
          <p:nvPr/>
        </p:nvSpPr>
        <p:spPr bwMode="auto">
          <a:xfrm>
            <a:off x="1941513" y="5191125"/>
            <a:ext cx="26304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latin typeface="Courier New" pitchFamily="49" charset="0"/>
              </a:rPr>
              <a:t>0000000000000000</a:t>
            </a:r>
          </a:p>
        </p:txBody>
      </p:sp>
      <p:sp>
        <p:nvSpPr>
          <p:cNvPr id="20489" name="Rectangle 13"/>
          <p:cNvSpPr>
            <a:spLocks noChangeArrowheads="1"/>
          </p:cNvSpPr>
          <p:nvPr/>
        </p:nvSpPr>
        <p:spPr bwMode="auto">
          <a:xfrm>
            <a:off x="3970338" y="5191125"/>
            <a:ext cx="203041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latin typeface="Courier New" pitchFamily="49" charset="0"/>
              </a:rPr>
              <a:t>1010101010101010</a:t>
            </a:r>
          </a:p>
        </p:txBody>
      </p:sp>
      <p:grpSp>
        <p:nvGrpSpPr>
          <p:cNvPr id="20490" name="Group 14"/>
          <p:cNvGrpSpPr>
            <a:grpSpLocks/>
          </p:cNvGrpSpPr>
          <p:nvPr/>
        </p:nvGrpSpPr>
        <p:grpSpPr bwMode="auto">
          <a:xfrm>
            <a:off x="1752600" y="5791200"/>
            <a:ext cx="4216400" cy="538163"/>
            <a:chOff x="1124" y="3657"/>
            <a:chExt cx="2656" cy="339"/>
          </a:xfrm>
        </p:grpSpPr>
        <p:grpSp>
          <p:nvGrpSpPr>
            <p:cNvPr id="20503" name="Group 15"/>
            <p:cNvGrpSpPr>
              <a:grpSpLocks/>
            </p:cNvGrpSpPr>
            <p:nvPr/>
          </p:nvGrpSpPr>
          <p:grpSpPr bwMode="auto">
            <a:xfrm>
              <a:off x="1124" y="3716"/>
              <a:ext cx="2573" cy="205"/>
              <a:chOff x="1124" y="3716"/>
              <a:chExt cx="2573" cy="205"/>
            </a:xfrm>
          </p:grpSpPr>
          <p:sp>
            <p:nvSpPr>
              <p:cNvPr id="20506" name="Rectangle 16"/>
              <p:cNvSpPr>
                <a:spLocks noChangeArrowheads="1"/>
              </p:cNvSpPr>
              <p:nvPr/>
            </p:nvSpPr>
            <p:spPr bwMode="auto">
              <a:xfrm>
                <a:off x="1124" y="3716"/>
                <a:ext cx="1286" cy="20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7" name="Rectangle 17"/>
              <p:cNvSpPr>
                <a:spLocks noChangeArrowheads="1"/>
              </p:cNvSpPr>
              <p:nvPr/>
            </p:nvSpPr>
            <p:spPr bwMode="auto">
              <a:xfrm>
                <a:off x="2411" y="3716"/>
                <a:ext cx="1286" cy="20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504" name="Rectangle 18"/>
            <p:cNvSpPr>
              <a:spLocks noChangeArrowheads="1"/>
            </p:cNvSpPr>
            <p:nvPr/>
          </p:nvSpPr>
          <p:spPr bwMode="auto">
            <a:xfrm>
              <a:off x="1223" y="3657"/>
              <a:ext cx="165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latin typeface="Courier New" pitchFamily="49" charset="0"/>
                </a:rPr>
                <a:t>1010101010101010</a:t>
              </a:r>
            </a:p>
          </p:txBody>
        </p:sp>
        <p:sp>
          <p:nvSpPr>
            <p:cNvPr id="20505" name="Rectangle 19"/>
            <p:cNvSpPr>
              <a:spLocks noChangeArrowheads="1"/>
            </p:cNvSpPr>
            <p:nvPr/>
          </p:nvSpPr>
          <p:spPr bwMode="auto">
            <a:xfrm>
              <a:off x="2501" y="3657"/>
              <a:ext cx="127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latin typeface="Courier New" pitchFamily="49" charset="0"/>
                </a:rPr>
                <a:t>1010101010101010</a:t>
              </a:r>
            </a:p>
          </p:txBody>
        </p:sp>
      </p:grpSp>
      <p:sp>
        <p:nvSpPr>
          <p:cNvPr id="20491" name="Line 20"/>
          <p:cNvSpPr>
            <a:spLocks noChangeShapeType="1"/>
          </p:cNvSpPr>
          <p:nvPr/>
        </p:nvSpPr>
        <p:spPr bwMode="auto">
          <a:xfrm>
            <a:off x="1136650" y="5754688"/>
            <a:ext cx="494506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492" name="Rectangle 21"/>
          <p:cNvSpPr>
            <a:spLocks noChangeArrowheads="1"/>
          </p:cNvSpPr>
          <p:nvPr/>
        </p:nvSpPr>
        <p:spPr bwMode="auto">
          <a:xfrm>
            <a:off x="701675" y="5429250"/>
            <a:ext cx="11398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1600"/>
              </a:lnSpc>
              <a:tabLst>
                <a:tab pos="452438" algn="l"/>
                <a:tab pos="904875" algn="l"/>
                <a:tab pos="1357313" algn="l"/>
              </a:tabLst>
            </a:pPr>
            <a:r>
              <a:rPr lang="en-US" sz="1400" b="1">
                <a:solidFill>
                  <a:srgbClr val="000000"/>
                </a:solidFill>
              </a:rPr>
              <a:t>ori</a:t>
            </a:r>
          </a:p>
        </p:txBody>
      </p:sp>
      <p:grpSp>
        <p:nvGrpSpPr>
          <p:cNvPr id="20493" name="Group 22"/>
          <p:cNvGrpSpPr>
            <a:grpSpLocks/>
          </p:cNvGrpSpPr>
          <p:nvPr/>
        </p:nvGrpSpPr>
        <p:grpSpPr bwMode="auto">
          <a:xfrm>
            <a:off x="869950" y="2290763"/>
            <a:ext cx="8574088" cy="1079500"/>
            <a:chOff x="548" y="1443"/>
            <a:chExt cx="5401" cy="680"/>
          </a:xfrm>
        </p:grpSpPr>
        <p:grpSp>
          <p:nvGrpSpPr>
            <p:cNvPr id="20495" name="Group 23"/>
            <p:cNvGrpSpPr>
              <a:grpSpLocks/>
            </p:cNvGrpSpPr>
            <p:nvPr/>
          </p:nvGrpSpPr>
          <p:grpSpPr bwMode="auto">
            <a:xfrm>
              <a:off x="548" y="1794"/>
              <a:ext cx="2573" cy="206"/>
              <a:chOff x="548" y="1794"/>
              <a:chExt cx="2573" cy="206"/>
            </a:xfrm>
          </p:grpSpPr>
          <p:sp>
            <p:nvSpPr>
              <p:cNvPr id="20501" name="Rectangle 24"/>
              <p:cNvSpPr>
                <a:spLocks noChangeArrowheads="1"/>
              </p:cNvSpPr>
              <p:nvPr/>
            </p:nvSpPr>
            <p:spPr bwMode="auto">
              <a:xfrm>
                <a:off x="548" y="1794"/>
                <a:ext cx="1286" cy="20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2" name="Rectangle 25"/>
              <p:cNvSpPr>
                <a:spLocks noChangeArrowheads="1"/>
              </p:cNvSpPr>
              <p:nvPr/>
            </p:nvSpPr>
            <p:spPr bwMode="auto">
              <a:xfrm>
                <a:off x="1835" y="1794"/>
                <a:ext cx="1286" cy="20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496" name="Line 26"/>
            <p:cNvSpPr>
              <a:spLocks noChangeShapeType="1"/>
            </p:cNvSpPr>
            <p:nvPr/>
          </p:nvSpPr>
          <p:spPr bwMode="auto">
            <a:xfrm flipH="1">
              <a:off x="1324" y="1599"/>
              <a:ext cx="605" cy="16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97" name="Rectangle 27"/>
            <p:cNvSpPr>
              <a:spLocks noChangeArrowheads="1"/>
            </p:cNvSpPr>
            <p:nvPr/>
          </p:nvSpPr>
          <p:spPr bwMode="auto">
            <a:xfrm>
              <a:off x="647" y="1783"/>
              <a:ext cx="165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latin typeface="Courier New" pitchFamily="49" charset="0"/>
                </a:rPr>
                <a:t>1010101010101010</a:t>
              </a:r>
            </a:p>
          </p:txBody>
        </p:sp>
        <p:sp>
          <p:nvSpPr>
            <p:cNvPr id="20498" name="Rectangle 28"/>
            <p:cNvSpPr>
              <a:spLocks noChangeArrowheads="1"/>
            </p:cNvSpPr>
            <p:nvPr/>
          </p:nvSpPr>
          <p:spPr bwMode="auto">
            <a:xfrm>
              <a:off x="1925" y="1783"/>
              <a:ext cx="127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latin typeface="Courier New" pitchFamily="49" charset="0"/>
                </a:rPr>
                <a:t>0000000000000000</a:t>
              </a:r>
            </a:p>
          </p:txBody>
        </p:sp>
        <p:sp>
          <p:nvSpPr>
            <p:cNvPr id="20499" name="Line 29"/>
            <p:cNvSpPr>
              <a:spLocks noChangeShapeType="1"/>
            </p:cNvSpPr>
            <p:nvPr/>
          </p:nvSpPr>
          <p:spPr bwMode="auto">
            <a:xfrm flipH="1">
              <a:off x="2973" y="1631"/>
              <a:ext cx="605" cy="16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500" name="Rectangle 30"/>
            <p:cNvSpPr>
              <a:spLocks noChangeArrowheads="1"/>
            </p:cNvSpPr>
            <p:nvPr/>
          </p:nvSpPr>
          <p:spPr bwMode="auto">
            <a:xfrm>
              <a:off x="3661" y="1443"/>
              <a:ext cx="2288"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filled with zeros</a:t>
              </a:r>
            </a:p>
          </p:txBody>
        </p:sp>
      </p:grpSp>
    </p:spTree>
    <p:extLst>
      <p:ext uri="{BB962C8B-B14F-4D97-AF65-F5344CB8AC3E}">
        <p14:creationId xmlns:p14="http://schemas.microsoft.com/office/powerpoint/2010/main" val="3051042378"/>
      </p:ext>
    </p:extLst>
  </p:cSld>
  <p:clrMapOvr>
    <a:masterClrMapping/>
  </p:clrMapOvr>
  <p:transition spd="slow" advTm="2000"/>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609600" y="533400"/>
            <a:ext cx="8077200" cy="762000"/>
          </a:xfrm>
        </p:spPr>
        <p:txBody>
          <a:bodyPr>
            <a:normAutofit/>
          </a:bodyPr>
          <a:lstStyle/>
          <a:p>
            <a:pPr eaLnBrk="1" hangingPunct="1"/>
            <a:r>
              <a:rPr lang="en-US" b="1" dirty="0" smtClean="0"/>
              <a:t>Overflow in Arithmetic (1/2)</a:t>
            </a:r>
          </a:p>
        </p:txBody>
      </p:sp>
      <p:sp>
        <p:nvSpPr>
          <p:cNvPr id="21507" name="AutoShape 3"/>
          <p:cNvSpPr>
            <a:spLocks noGrp="1" noChangeArrowheads="1"/>
          </p:cNvSpPr>
          <p:nvPr>
            <p:ph type="body" idx="4294967295"/>
          </p:nvPr>
        </p:nvSpPr>
        <p:spPr>
          <a:xfrm>
            <a:off x="609600" y="1447800"/>
            <a:ext cx="7848600" cy="4695825"/>
          </a:xfrm>
        </p:spPr>
        <p:txBody>
          <a:bodyPr/>
          <a:lstStyle/>
          <a:p>
            <a:pPr marL="203200" indent="-203200" eaLnBrk="1" hangingPunct="1"/>
            <a:r>
              <a:rPr lang="en-US" dirty="0" smtClean="0"/>
              <a:t>Reminder: Overflow occurs when there is a mistake in arithmetic due to the limited precision in computers.</a:t>
            </a:r>
          </a:p>
          <a:p>
            <a:pPr marL="203200" indent="-203200" eaLnBrk="1" hangingPunct="1"/>
            <a:r>
              <a:rPr lang="en-US" dirty="0" smtClean="0"/>
              <a:t>Example (4-bit unsigned numbers):</a:t>
            </a:r>
          </a:p>
          <a:p>
            <a:pPr marL="685800" lvl="1" indent="-190500" eaLnBrk="1" hangingPunct="1">
              <a:buFontTx/>
              <a:buNone/>
            </a:pPr>
            <a:r>
              <a:rPr lang="en-US" dirty="0" smtClean="0"/>
              <a:t>		+15			1111</a:t>
            </a:r>
          </a:p>
          <a:p>
            <a:pPr marL="685800" lvl="1" indent="-190500" eaLnBrk="1" hangingPunct="1">
              <a:buFontTx/>
              <a:buNone/>
            </a:pPr>
            <a:r>
              <a:rPr lang="en-US" dirty="0" smtClean="0"/>
              <a:t>		</a:t>
            </a:r>
            <a:r>
              <a:rPr lang="en-US" u="sng" dirty="0" smtClean="0"/>
              <a:t>  +3</a:t>
            </a:r>
            <a:r>
              <a:rPr lang="en-US" dirty="0" smtClean="0"/>
              <a:t>		       </a:t>
            </a:r>
            <a:r>
              <a:rPr lang="en-US" u="sng" dirty="0" smtClean="0"/>
              <a:t>0011</a:t>
            </a:r>
            <a:endParaRPr lang="en-US" dirty="0" smtClean="0"/>
          </a:p>
          <a:p>
            <a:pPr marL="685800" lvl="1" indent="-190500" eaLnBrk="1" hangingPunct="1">
              <a:buFontTx/>
              <a:buNone/>
            </a:pPr>
            <a:r>
              <a:rPr lang="en-US" dirty="0" smtClean="0"/>
              <a:t>		+18		     10010</a:t>
            </a:r>
          </a:p>
          <a:p>
            <a:pPr marL="685800" lvl="1" indent="-190500" eaLnBrk="1" hangingPunct="1"/>
            <a:r>
              <a:rPr lang="en-US" dirty="0" smtClean="0"/>
              <a:t>But we don’t have room for 5-bit solution, so the solution would be 0010, which is +2, and wrong.</a:t>
            </a:r>
          </a:p>
        </p:txBody>
      </p:sp>
    </p:spTree>
    <p:extLst>
      <p:ext uri="{BB962C8B-B14F-4D97-AF65-F5344CB8AC3E}">
        <p14:creationId xmlns:p14="http://schemas.microsoft.com/office/powerpoint/2010/main" val="21462946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09600" y="609600"/>
            <a:ext cx="8001000" cy="762000"/>
          </a:xfrm>
        </p:spPr>
        <p:txBody>
          <a:bodyPr>
            <a:normAutofit/>
          </a:bodyPr>
          <a:lstStyle/>
          <a:p>
            <a:pPr eaLnBrk="1" hangingPunct="1"/>
            <a:r>
              <a:rPr lang="en-US" b="1" dirty="0" smtClean="0"/>
              <a:t>Overflow in Arithmetic (2/2)</a:t>
            </a:r>
          </a:p>
        </p:txBody>
      </p:sp>
      <p:sp>
        <p:nvSpPr>
          <p:cNvPr id="22531" name="AutoShape 3"/>
          <p:cNvSpPr>
            <a:spLocks noGrp="1" noChangeArrowheads="1"/>
          </p:cNvSpPr>
          <p:nvPr>
            <p:ph type="body" idx="4294967295"/>
          </p:nvPr>
        </p:nvSpPr>
        <p:spPr>
          <a:xfrm>
            <a:off x="533400" y="1371600"/>
            <a:ext cx="8153400" cy="5270500"/>
          </a:xfrm>
        </p:spPr>
        <p:txBody>
          <a:bodyPr/>
          <a:lstStyle/>
          <a:p>
            <a:pPr marL="203200" indent="-203200" eaLnBrk="1" hangingPunct="1"/>
            <a:r>
              <a:rPr lang="en-US" dirty="0" smtClean="0"/>
              <a:t>Some languages detect overflow (Ada), some don’t (C)</a:t>
            </a:r>
          </a:p>
          <a:p>
            <a:pPr marL="203200" indent="-203200" eaLnBrk="1" hangingPunct="1"/>
            <a:r>
              <a:rPr lang="en-US" dirty="0" smtClean="0"/>
              <a:t>MIPS solution is 2 kinds of arithmetic instructions to recognize 2 choices:</a:t>
            </a:r>
          </a:p>
          <a:p>
            <a:pPr marL="685800" lvl="1" indent="-190500" eaLnBrk="1" hangingPunct="1">
              <a:lnSpc>
                <a:spcPct val="75000"/>
              </a:lnSpc>
            </a:pPr>
            <a:r>
              <a:rPr lang="en-US" dirty="0" smtClean="0"/>
              <a:t>add (</a:t>
            </a:r>
            <a:r>
              <a:rPr lang="en-US" dirty="0" smtClean="0">
                <a:latin typeface="Courier New" pitchFamily="49" charset="0"/>
              </a:rPr>
              <a:t>add</a:t>
            </a:r>
            <a:r>
              <a:rPr lang="en-US" dirty="0" smtClean="0"/>
              <a:t>), add immediate (</a:t>
            </a:r>
            <a:r>
              <a:rPr lang="en-US" dirty="0" err="1" smtClean="0">
                <a:latin typeface="Courier New" pitchFamily="49" charset="0"/>
              </a:rPr>
              <a:t>addi</a:t>
            </a:r>
            <a:r>
              <a:rPr lang="en-US" dirty="0" smtClean="0"/>
              <a:t>) and subtract (</a:t>
            </a:r>
            <a:r>
              <a:rPr lang="en-US" dirty="0" smtClean="0">
                <a:latin typeface="Courier New" pitchFamily="49" charset="0"/>
              </a:rPr>
              <a:t>sub</a:t>
            </a:r>
            <a:r>
              <a:rPr lang="en-US" dirty="0" smtClean="0"/>
              <a:t>) </a:t>
            </a:r>
            <a:r>
              <a:rPr lang="en-US" u="sng" dirty="0" smtClean="0">
                <a:solidFill>
                  <a:schemeClr val="accent1"/>
                </a:solidFill>
              </a:rPr>
              <a:t>cause overflow to be detected</a:t>
            </a:r>
            <a:endParaRPr lang="en-US" dirty="0" smtClean="0"/>
          </a:p>
          <a:p>
            <a:pPr marL="685800" lvl="1" indent="-190500" eaLnBrk="1" hangingPunct="1">
              <a:lnSpc>
                <a:spcPct val="75000"/>
              </a:lnSpc>
            </a:pPr>
            <a:r>
              <a:rPr lang="en-US" dirty="0" smtClean="0"/>
              <a:t>add unsigned (</a:t>
            </a:r>
            <a:r>
              <a:rPr lang="en-US" dirty="0" err="1" smtClean="0">
                <a:latin typeface="Courier New" pitchFamily="49" charset="0"/>
              </a:rPr>
              <a:t>addu</a:t>
            </a:r>
            <a:r>
              <a:rPr lang="en-US" dirty="0" smtClean="0"/>
              <a:t>), add immediate unsigned (</a:t>
            </a:r>
            <a:r>
              <a:rPr lang="en-US" dirty="0" err="1" smtClean="0">
                <a:latin typeface="Courier New" pitchFamily="49" charset="0"/>
              </a:rPr>
              <a:t>addiu</a:t>
            </a:r>
            <a:r>
              <a:rPr lang="en-US" dirty="0" smtClean="0"/>
              <a:t>) and subtract unsigned (</a:t>
            </a:r>
            <a:r>
              <a:rPr lang="en-US" dirty="0" err="1" smtClean="0">
                <a:latin typeface="Courier New" pitchFamily="49" charset="0"/>
              </a:rPr>
              <a:t>subu</a:t>
            </a:r>
            <a:r>
              <a:rPr lang="en-US" dirty="0" smtClean="0"/>
              <a:t>) do </a:t>
            </a:r>
            <a:r>
              <a:rPr lang="en-US" u="sng" dirty="0" smtClean="0">
                <a:solidFill>
                  <a:schemeClr val="accent1"/>
                </a:solidFill>
              </a:rPr>
              <a:t>not</a:t>
            </a:r>
            <a:r>
              <a:rPr lang="en-US" dirty="0" smtClean="0"/>
              <a:t> cause overflow detection</a:t>
            </a:r>
          </a:p>
          <a:p>
            <a:pPr marL="203200" indent="-203200" eaLnBrk="1" hangingPunct="1"/>
            <a:r>
              <a:rPr lang="en-US" dirty="0" smtClean="0"/>
              <a:t>Compiler selects appropriate arithmetic</a:t>
            </a:r>
          </a:p>
          <a:p>
            <a:pPr marL="685800" lvl="1" indent="-190500" eaLnBrk="1" hangingPunct="1">
              <a:lnSpc>
                <a:spcPct val="75000"/>
              </a:lnSpc>
            </a:pPr>
            <a:r>
              <a:rPr lang="en-US" dirty="0" smtClean="0"/>
              <a:t>MIPS C compilers produce</a:t>
            </a:r>
            <a:br>
              <a:rPr lang="en-US" dirty="0" smtClean="0"/>
            </a:br>
            <a:r>
              <a:rPr lang="en-US" dirty="0" err="1" smtClean="0">
                <a:latin typeface="Courier New" pitchFamily="49" charset="0"/>
              </a:rPr>
              <a:t>addu</a:t>
            </a:r>
            <a:r>
              <a:rPr lang="en-US" dirty="0" smtClean="0"/>
              <a:t>, </a:t>
            </a:r>
            <a:r>
              <a:rPr lang="en-US" dirty="0" err="1" smtClean="0">
                <a:latin typeface="Courier New" pitchFamily="49" charset="0"/>
              </a:rPr>
              <a:t>addiu</a:t>
            </a:r>
            <a:r>
              <a:rPr lang="en-US" dirty="0" smtClean="0"/>
              <a:t>, </a:t>
            </a:r>
            <a:r>
              <a:rPr lang="en-US" dirty="0" err="1" smtClean="0">
                <a:latin typeface="Courier New" pitchFamily="49" charset="0"/>
              </a:rPr>
              <a:t>subu</a:t>
            </a:r>
            <a:endParaRPr lang="en-US" dirty="0" smtClean="0"/>
          </a:p>
        </p:txBody>
      </p:sp>
    </p:spTree>
    <p:extLst>
      <p:ext uri="{BB962C8B-B14F-4D97-AF65-F5344CB8AC3E}">
        <p14:creationId xmlns:p14="http://schemas.microsoft.com/office/powerpoint/2010/main" val="4093478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71500" y="400052"/>
            <a:ext cx="8039100" cy="1303337"/>
          </a:xfrm>
        </p:spPr>
        <p:txBody>
          <a:bodyPr/>
          <a:lstStyle/>
          <a:p>
            <a:pPr eaLnBrk="1" hangingPunct="1"/>
            <a:r>
              <a:rPr lang="en-US" sz="2400" b="1" dirty="0" smtClean="0"/>
              <a:t>Example: Truth Table, Boolean Algebra, and Digital Logic Circuit</a:t>
            </a:r>
          </a:p>
        </p:txBody>
      </p:sp>
      <p:graphicFrame>
        <p:nvGraphicFramePr>
          <p:cNvPr id="770051" name="Group 3"/>
          <p:cNvGraphicFramePr>
            <a:graphicFrameLocks noGrp="1"/>
          </p:cNvGraphicFramePr>
          <p:nvPr>
            <p:extLst/>
          </p:nvPr>
        </p:nvGraphicFramePr>
        <p:xfrm>
          <a:off x="571500" y="1676400"/>
          <a:ext cx="5334000" cy="4595813"/>
        </p:xfrm>
        <a:graphic>
          <a:graphicData uri="http://schemas.openxmlformats.org/drawingml/2006/table">
            <a:tbl>
              <a:tblPr/>
              <a:tblGrid>
                <a:gridCol w="1109663">
                  <a:extLst>
                    <a:ext uri="{9D8B030D-6E8A-4147-A177-3AD203B41FA5}">
                      <a16:colId xmlns:a16="http://schemas.microsoft.com/office/drawing/2014/main" val="20000"/>
                    </a:ext>
                  </a:extLst>
                </a:gridCol>
                <a:gridCol w="1023937">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B</a:t>
                      </a:r>
                      <a:r>
                        <a:rPr kumimoji="0" lang="en-US" sz="2000" b="1" i="0" u="none" strike="noStrike" cap="none" normalizeH="0" baseline="0" smtClean="0">
                          <a:ln>
                            <a:noFill/>
                          </a:ln>
                          <a:solidFill>
                            <a:schemeClr val="tx1"/>
                          </a:solidFill>
                          <a:effectLst/>
                          <a:latin typeface="Arial" charset="0"/>
                          <a:sym typeface="Symbol"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A+B</a:t>
                      </a:r>
                      <a:r>
                        <a:rPr kumimoji="0" lang="en-US" sz="2000" b="1" i="0" u="none" strike="noStrike" cap="none" normalizeH="0" baseline="0" smtClean="0">
                          <a:ln>
                            <a:noFill/>
                          </a:ln>
                          <a:solidFill>
                            <a:schemeClr val="tx1"/>
                          </a:solidFill>
                          <a:effectLst/>
                          <a:latin typeface="Arial" charset="0"/>
                          <a:sym typeface="Symbol" pitchFamily="18" charset="2"/>
                        </a:rPr>
                        <a:t></a:t>
                      </a:r>
                      <a:r>
                        <a:rPr kumimoji="0" lang="en-US" sz="2000" b="1"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6689" name="Group 65"/>
          <p:cNvGrpSpPr>
            <a:grpSpLocks/>
          </p:cNvGrpSpPr>
          <p:nvPr/>
        </p:nvGrpSpPr>
        <p:grpSpPr bwMode="auto">
          <a:xfrm>
            <a:off x="5943600" y="1905000"/>
            <a:ext cx="3352800" cy="1052513"/>
            <a:chOff x="3456" y="1200"/>
            <a:chExt cx="2112" cy="663"/>
          </a:xfrm>
        </p:grpSpPr>
        <p:sp>
          <p:nvSpPr>
            <p:cNvPr id="26690" name="AutoShape 66"/>
            <p:cNvSpPr>
              <a:spLocks noChangeArrowheads="1"/>
            </p:cNvSpPr>
            <p:nvPr/>
          </p:nvSpPr>
          <p:spPr bwMode="auto">
            <a:xfrm>
              <a:off x="4032" y="1440"/>
              <a:ext cx="288" cy="240"/>
            </a:xfrm>
            <a:prstGeom prst="flowChartDelay">
              <a:avLst/>
            </a:prstGeom>
            <a:solidFill>
              <a:srgbClr val="0000FF"/>
            </a:solidFill>
            <a:ln w="9525">
              <a:solidFill>
                <a:schemeClr val="tx1"/>
              </a:solidFill>
              <a:miter lim="800000"/>
              <a:headEnd/>
              <a:tailEnd/>
            </a:ln>
          </p:spPr>
          <p:txBody>
            <a:bodyPr wrap="none" anchor="ctr"/>
            <a:lstStyle/>
            <a:p>
              <a:endParaRPr lang="en-US"/>
            </a:p>
          </p:txBody>
        </p:sp>
        <p:sp>
          <p:nvSpPr>
            <p:cNvPr id="26691" name="Line 67"/>
            <p:cNvSpPr>
              <a:spLocks noChangeShapeType="1"/>
            </p:cNvSpPr>
            <p:nvPr/>
          </p:nvSpPr>
          <p:spPr bwMode="auto">
            <a:xfrm>
              <a:off x="3696" y="148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2" name="Line 68"/>
            <p:cNvSpPr>
              <a:spLocks noChangeShapeType="1"/>
            </p:cNvSpPr>
            <p:nvPr/>
          </p:nvSpPr>
          <p:spPr bwMode="auto">
            <a:xfrm>
              <a:off x="3696" y="16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3" name="Text Box 69"/>
            <p:cNvSpPr txBox="1">
              <a:spLocks noChangeArrowheads="1"/>
            </p:cNvSpPr>
            <p:nvPr/>
          </p:nvSpPr>
          <p:spPr bwMode="auto">
            <a:xfrm>
              <a:off x="3456"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C</a:t>
              </a:r>
            </a:p>
          </p:txBody>
        </p:sp>
        <p:sp>
          <p:nvSpPr>
            <p:cNvPr id="26694" name="Text Box 70"/>
            <p:cNvSpPr txBox="1">
              <a:spLocks noChangeArrowheads="1"/>
            </p:cNvSpPr>
            <p:nvPr/>
          </p:nvSpPr>
          <p:spPr bwMode="auto">
            <a:xfrm>
              <a:off x="3456" y="139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6695" name="Text Box 71"/>
            <p:cNvSpPr txBox="1">
              <a:spLocks noChangeArrowheads="1"/>
            </p:cNvSpPr>
            <p:nvPr/>
          </p:nvSpPr>
          <p:spPr bwMode="auto">
            <a:xfrm>
              <a:off x="4320" y="163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r>
                <a:rPr lang="en-US" sz="1800">
                  <a:sym typeface="Symbol" pitchFamily="18" charset="2"/>
                </a:rPr>
                <a:t>C</a:t>
              </a:r>
            </a:p>
          </p:txBody>
        </p:sp>
        <p:sp>
          <p:nvSpPr>
            <p:cNvPr id="26696" name="AutoShape 72"/>
            <p:cNvSpPr>
              <a:spLocks noChangeArrowheads="1"/>
            </p:cNvSpPr>
            <p:nvPr/>
          </p:nvSpPr>
          <p:spPr bwMode="auto">
            <a:xfrm rot="10800000">
              <a:off x="4608" y="1344"/>
              <a:ext cx="336" cy="240"/>
            </a:xfrm>
            <a:prstGeom prst="flowChartOnlineStorage">
              <a:avLst/>
            </a:prstGeom>
            <a:solidFill>
              <a:srgbClr val="0000FF"/>
            </a:solidFill>
            <a:ln w="9525">
              <a:solidFill>
                <a:schemeClr val="tx1"/>
              </a:solidFill>
              <a:miter lim="800000"/>
              <a:headEnd/>
              <a:tailEnd/>
            </a:ln>
          </p:spPr>
          <p:txBody>
            <a:bodyPr wrap="none" anchor="ctr"/>
            <a:lstStyle/>
            <a:p>
              <a:endParaRPr lang="en-US"/>
            </a:p>
          </p:txBody>
        </p:sp>
        <p:sp>
          <p:nvSpPr>
            <p:cNvPr id="26697" name="Line 73"/>
            <p:cNvSpPr>
              <a:spLocks noChangeShapeType="1"/>
            </p:cNvSpPr>
            <p:nvPr/>
          </p:nvSpPr>
          <p:spPr bwMode="auto">
            <a:xfrm>
              <a:off x="4320" y="15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8" name="Line 74"/>
            <p:cNvSpPr>
              <a:spLocks noChangeShapeType="1"/>
            </p:cNvSpPr>
            <p:nvPr/>
          </p:nvSpPr>
          <p:spPr bwMode="auto">
            <a:xfrm>
              <a:off x="3696" y="139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9" name="Text Box 75"/>
            <p:cNvSpPr txBox="1">
              <a:spLocks noChangeArrowheads="1"/>
            </p:cNvSpPr>
            <p:nvPr/>
          </p:nvSpPr>
          <p:spPr bwMode="auto">
            <a:xfrm>
              <a:off x="3456" y="12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6700" name="Line 76"/>
            <p:cNvSpPr>
              <a:spLocks noChangeShapeType="1"/>
            </p:cNvSpPr>
            <p:nvPr/>
          </p:nvSpPr>
          <p:spPr bwMode="auto">
            <a:xfrm>
              <a:off x="4944" y="144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1" name="Text Box 77"/>
            <p:cNvSpPr txBox="1">
              <a:spLocks noChangeArrowheads="1"/>
            </p:cNvSpPr>
            <p:nvPr/>
          </p:nvSpPr>
          <p:spPr bwMode="auto">
            <a:xfrm>
              <a:off x="4944" y="120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A+B</a:t>
              </a:r>
              <a:r>
                <a:rPr lang="en-US" sz="1800">
                  <a:sym typeface="Symbol" pitchFamily="18" charset="2"/>
                </a:rPr>
                <a:t></a:t>
              </a:r>
              <a:r>
                <a:rPr lang="en-US" sz="1800"/>
                <a:t>C</a:t>
              </a:r>
            </a:p>
          </p:txBody>
        </p:sp>
      </p:grpSp>
    </p:spTree>
    <p:extLst>
      <p:ext uri="{BB962C8B-B14F-4D97-AF65-F5344CB8AC3E}">
        <p14:creationId xmlns:p14="http://schemas.microsoft.com/office/powerpoint/2010/main" val="229898800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09600" y="609600"/>
            <a:ext cx="8001000" cy="458788"/>
          </a:xfrm>
        </p:spPr>
        <p:txBody>
          <a:bodyPr>
            <a:normAutofit fontScale="90000"/>
          </a:bodyPr>
          <a:lstStyle/>
          <a:p>
            <a:pPr eaLnBrk="1" hangingPunct="1"/>
            <a:r>
              <a:rPr lang="en-US" b="1" dirty="0" err="1" smtClean="0"/>
              <a:t>Immediates</a:t>
            </a:r>
            <a:r>
              <a:rPr lang="en-US" b="1" dirty="0" smtClean="0"/>
              <a:t> in Inequalities</a:t>
            </a:r>
          </a:p>
        </p:txBody>
      </p:sp>
      <p:sp>
        <p:nvSpPr>
          <p:cNvPr id="988163" name="AutoShape 3"/>
          <p:cNvSpPr>
            <a:spLocks noGrp="1" noChangeArrowheads="1"/>
          </p:cNvSpPr>
          <p:nvPr>
            <p:ph type="body" idx="4294967295"/>
          </p:nvPr>
        </p:nvSpPr>
        <p:spPr>
          <a:xfrm>
            <a:off x="990600" y="1143000"/>
            <a:ext cx="8001000" cy="5237163"/>
          </a:xfrm>
        </p:spPr>
        <p:txBody>
          <a:bodyPr/>
          <a:lstStyle/>
          <a:p>
            <a:pPr marL="203200" indent="-203200" eaLnBrk="1" hangingPunct="1"/>
            <a:r>
              <a:rPr lang="en-US" dirty="0" smtClean="0"/>
              <a:t>There is also an immediate version of  </a:t>
            </a:r>
            <a:r>
              <a:rPr lang="en-US" b="1" dirty="0" err="1" smtClean="0">
                <a:solidFill>
                  <a:srgbClr val="C00000"/>
                </a:solidFill>
                <a:latin typeface="Courier New" pitchFamily="49" charset="0"/>
              </a:rPr>
              <a:t>slt</a:t>
            </a:r>
            <a:r>
              <a:rPr lang="en-US" dirty="0" smtClean="0">
                <a:solidFill>
                  <a:srgbClr val="FF0000"/>
                </a:solidFill>
              </a:rPr>
              <a:t> </a:t>
            </a:r>
            <a:r>
              <a:rPr lang="en-US" dirty="0" smtClean="0"/>
              <a:t>to test against constants: </a:t>
            </a:r>
            <a:r>
              <a:rPr lang="en-US" b="1" dirty="0" err="1" smtClean="0">
                <a:solidFill>
                  <a:srgbClr val="C00000"/>
                </a:solidFill>
                <a:latin typeface="Courier New" pitchFamily="49" charset="0"/>
              </a:rPr>
              <a:t>slti</a:t>
            </a:r>
            <a:endParaRPr lang="en-US" b="1" dirty="0" smtClean="0">
              <a:solidFill>
                <a:srgbClr val="C00000"/>
              </a:solidFill>
              <a:latin typeface="Courier New" pitchFamily="49" charset="0"/>
            </a:endParaRPr>
          </a:p>
          <a:p>
            <a:pPr marL="685800" lvl="1" indent="-190500" eaLnBrk="1" hangingPunct="1"/>
            <a:r>
              <a:rPr lang="en-US" dirty="0" smtClean="0"/>
              <a:t>Helpful in </a:t>
            </a:r>
            <a:r>
              <a:rPr lang="en-US" dirty="0" smtClean="0">
                <a:latin typeface="Courier New" pitchFamily="49" charset="0"/>
              </a:rPr>
              <a:t>for</a:t>
            </a:r>
            <a:r>
              <a:rPr lang="en-US" dirty="0" smtClean="0"/>
              <a:t> loops</a:t>
            </a:r>
            <a:endParaRPr lang="en-US" dirty="0" smtClean="0">
              <a:latin typeface="Courier New" pitchFamily="49" charset="0"/>
            </a:endParaRPr>
          </a:p>
          <a:p>
            <a:pPr marL="203200" indent="-203200" eaLnBrk="1" hangingPunct="1">
              <a:buFontTx/>
              <a:buNone/>
            </a:pPr>
            <a:r>
              <a:rPr lang="en-US" dirty="0" smtClean="0">
                <a:latin typeface="Courier New" pitchFamily="49" charset="0"/>
              </a:rPr>
              <a:t>		if (g &gt;= 1) </a:t>
            </a:r>
            <a:r>
              <a:rPr lang="en-US" dirty="0" err="1" smtClean="0">
                <a:latin typeface="Courier New" pitchFamily="49" charset="0"/>
              </a:rPr>
              <a:t>goto</a:t>
            </a:r>
            <a:r>
              <a:rPr lang="en-US" dirty="0" smtClean="0">
                <a:latin typeface="Courier New" pitchFamily="49" charset="0"/>
              </a:rPr>
              <a:t> Loop</a:t>
            </a:r>
            <a:endParaRPr lang="en-US" dirty="0" smtClean="0"/>
          </a:p>
          <a:p>
            <a:pPr marL="203200" indent="-203200" eaLnBrk="1" hangingPunct="1">
              <a:buFontTx/>
              <a:buNone/>
            </a:pPr>
            <a:r>
              <a:rPr lang="en-US" dirty="0" smtClean="0">
                <a:latin typeface="Courier New" pitchFamily="49" charset="0"/>
              </a:rPr>
              <a:t> </a:t>
            </a:r>
            <a:r>
              <a:rPr lang="en-US" dirty="0" smtClean="0">
                <a:solidFill>
                  <a:srgbClr val="800080"/>
                </a:solidFill>
                <a:latin typeface="Courier New" pitchFamily="49" charset="0"/>
              </a:rPr>
              <a:t>Loop:</a:t>
            </a:r>
            <a:r>
              <a:rPr lang="en-US" dirty="0" smtClean="0">
                <a:latin typeface="Courier New" pitchFamily="49" charset="0"/>
              </a:rPr>
              <a:t> </a:t>
            </a:r>
            <a:r>
              <a:rPr lang="en-US" i="1" dirty="0" smtClean="0">
                <a:latin typeface="Courier New" pitchFamily="49" charset="0"/>
              </a:rPr>
              <a:t>	. . .</a:t>
            </a:r>
            <a:r>
              <a:rPr lang="en-US" dirty="0" smtClean="0">
                <a:latin typeface="Courier New" pitchFamily="49" charset="0"/>
              </a:rPr>
              <a:t/>
            </a:r>
            <a:br>
              <a:rPr lang="en-US" dirty="0" smtClean="0">
                <a:latin typeface="Courier New" pitchFamily="49" charset="0"/>
              </a:rPr>
            </a:br>
            <a:r>
              <a:rPr lang="en-US" dirty="0" smtClean="0">
                <a:latin typeface="Courier New" pitchFamily="49" charset="0"/>
              </a:rPr>
              <a:t/>
            </a:r>
            <a:br>
              <a:rPr lang="en-US" dirty="0" smtClean="0">
                <a:latin typeface="Courier New" pitchFamily="49" charset="0"/>
              </a:rPr>
            </a:br>
            <a:r>
              <a:rPr lang="en-US" dirty="0" err="1" smtClean="0">
                <a:latin typeface="Courier New" pitchFamily="49" charset="0"/>
              </a:rPr>
              <a:t>slti</a:t>
            </a:r>
            <a:r>
              <a:rPr lang="en-US" dirty="0" smtClean="0">
                <a:latin typeface="Courier New" pitchFamily="49" charset="0"/>
              </a:rPr>
              <a:t> $t0,$s0,1   </a:t>
            </a: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 $t0 = 1 if</a:t>
            </a:r>
            <a:r>
              <a:rPr lang="en-US" dirty="0" smtClean="0">
                <a:latin typeface="Courier New" pitchFamily="49" charset="0"/>
              </a:rPr>
              <a:t/>
            </a:r>
            <a:br>
              <a:rPr lang="en-US" dirty="0" smtClean="0">
                <a:latin typeface="Courier New" pitchFamily="49" charset="0"/>
              </a:rPr>
            </a:br>
            <a:r>
              <a:rPr lang="en-US" dirty="0" smtClean="0">
                <a:latin typeface="Courier New" pitchFamily="49" charset="0"/>
              </a:rPr>
              <a:t>                 </a:t>
            </a: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 $s0&lt;1 (g&lt;1)</a:t>
            </a:r>
            <a:r>
              <a:rPr lang="en-US" i="1" dirty="0" smtClean="0">
                <a:latin typeface="Courier New" pitchFamily="49" charset="0"/>
              </a:rPr>
              <a:t/>
            </a:r>
            <a:br>
              <a:rPr lang="en-US" i="1" dirty="0" smtClean="0">
                <a:latin typeface="Courier New" pitchFamily="49" charset="0"/>
              </a:rPr>
            </a:br>
            <a:r>
              <a:rPr lang="en-US" dirty="0" err="1" smtClean="0">
                <a:latin typeface="Courier New" pitchFamily="49" charset="0"/>
              </a:rPr>
              <a:t>beq</a:t>
            </a:r>
            <a:r>
              <a:rPr lang="en-US" dirty="0" smtClean="0">
                <a:latin typeface="Courier New" pitchFamily="49" charset="0"/>
              </a:rPr>
              <a:t>  $t0,$0,</a:t>
            </a:r>
            <a:r>
              <a:rPr lang="en-US" dirty="0" smtClean="0">
                <a:solidFill>
                  <a:srgbClr val="800080"/>
                </a:solidFill>
                <a:latin typeface="Courier New" pitchFamily="49" charset="0"/>
              </a:rPr>
              <a:t>Loop</a:t>
            </a:r>
            <a:r>
              <a:rPr lang="en-US" dirty="0" smtClean="0">
                <a:latin typeface="Courier New" pitchFamily="49" charset="0"/>
              </a:rPr>
              <a:t>  </a:t>
            </a:r>
            <a:r>
              <a:rPr lang="en-US" b="1" i="1" dirty="0" smtClean="0">
                <a:solidFill>
                  <a:srgbClr val="C00000"/>
                </a:solidFill>
                <a:latin typeface="Courier New" pitchFamily="49" charset="0"/>
              </a:rPr>
              <a:t># </a:t>
            </a:r>
            <a:r>
              <a:rPr lang="en-US" b="1" i="1" dirty="0" err="1" smtClean="0">
                <a:solidFill>
                  <a:srgbClr val="C00000"/>
                </a:solidFill>
                <a:latin typeface="Courier New" pitchFamily="49" charset="0"/>
              </a:rPr>
              <a:t>goto</a:t>
            </a:r>
            <a:r>
              <a:rPr lang="en-US" b="1" i="1" dirty="0" smtClean="0">
                <a:solidFill>
                  <a:srgbClr val="C00000"/>
                </a:solidFill>
                <a:latin typeface="Courier New" pitchFamily="49" charset="0"/>
              </a:rPr>
              <a:t> </a:t>
            </a:r>
            <a:r>
              <a:rPr lang="en-US" b="1" dirty="0" smtClean="0">
                <a:solidFill>
                  <a:srgbClr val="C00000"/>
                </a:solidFill>
                <a:latin typeface="Courier New" pitchFamily="49" charset="0"/>
              </a:rPr>
              <a:t>Loop</a:t>
            </a:r>
            <a:r>
              <a:rPr lang="en-US" dirty="0" smtClean="0">
                <a:solidFill>
                  <a:schemeClr val="bg2"/>
                </a:solidFill>
                <a:latin typeface="Courier New" pitchFamily="49" charset="0"/>
              </a:rPr>
              <a:t/>
            </a:r>
            <a:br>
              <a:rPr lang="en-US" dirty="0" smtClean="0">
                <a:solidFill>
                  <a:schemeClr val="bg2"/>
                </a:solidFill>
                <a:latin typeface="Courier New" pitchFamily="49" charset="0"/>
              </a:rPr>
            </a:b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 if $t0==0</a:t>
            </a:r>
            <a:r>
              <a:rPr lang="en-US" dirty="0" smtClean="0">
                <a:latin typeface="Courier New" pitchFamily="49" charset="0"/>
              </a:rPr>
              <a:t/>
            </a:r>
            <a:br>
              <a:rPr lang="en-US" dirty="0" smtClean="0">
                <a:latin typeface="Courier New" pitchFamily="49" charset="0"/>
              </a:rPr>
            </a:br>
            <a:r>
              <a:rPr lang="en-US" dirty="0" smtClean="0">
                <a:latin typeface="Courier New" pitchFamily="49" charset="0"/>
              </a:rPr>
              <a:t>			</a:t>
            </a: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 (if (g&gt;=1))</a:t>
            </a:r>
            <a:br>
              <a:rPr lang="en-US" b="1" i="1" dirty="0" smtClean="0">
                <a:solidFill>
                  <a:srgbClr val="C00000"/>
                </a:solidFill>
                <a:latin typeface="Courier New" pitchFamily="49" charset="0"/>
              </a:rPr>
            </a:br>
            <a:r>
              <a:rPr lang="en-US" b="1" i="1" dirty="0" smtClean="0">
                <a:solidFill>
                  <a:srgbClr val="C00000"/>
                </a:solidFill>
                <a:latin typeface="Courier New" pitchFamily="49" charset="0"/>
              </a:rPr>
              <a:t>	</a:t>
            </a:r>
          </a:p>
        </p:txBody>
      </p:sp>
      <p:sp>
        <p:nvSpPr>
          <p:cNvPr id="23556" name="Line 4"/>
          <p:cNvSpPr>
            <a:spLocks noChangeShapeType="1"/>
          </p:cNvSpPr>
          <p:nvPr/>
        </p:nvSpPr>
        <p:spPr bwMode="auto">
          <a:xfrm>
            <a:off x="152400" y="3429000"/>
            <a:ext cx="8610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7" name="Text Box 5"/>
          <p:cNvSpPr txBox="1">
            <a:spLocks noChangeArrowheads="1"/>
          </p:cNvSpPr>
          <p:nvPr/>
        </p:nvSpPr>
        <p:spPr bwMode="auto">
          <a:xfrm>
            <a:off x="762000" y="2819400"/>
            <a:ext cx="458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3100" b="1" dirty="0">
                <a:solidFill>
                  <a:schemeClr val="accent1"/>
                </a:solidFill>
                <a:latin typeface="Helvetica" pitchFamily="34" charset="0"/>
              </a:rPr>
              <a:t>C</a:t>
            </a:r>
          </a:p>
        </p:txBody>
      </p:sp>
      <p:sp>
        <p:nvSpPr>
          <p:cNvPr id="23558" name="Text Box 6"/>
          <p:cNvSpPr txBox="1">
            <a:spLocks noChangeArrowheads="1"/>
          </p:cNvSpPr>
          <p:nvPr/>
        </p:nvSpPr>
        <p:spPr bwMode="auto">
          <a:xfrm>
            <a:off x="685800" y="3505200"/>
            <a:ext cx="5032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3100" b="1" dirty="0">
                <a:solidFill>
                  <a:schemeClr val="accent1"/>
                </a:solidFill>
                <a:latin typeface="Helvetica" pitchFamily="34" charset="0"/>
              </a:rPr>
              <a:t>M</a:t>
            </a:r>
            <a:br>
              <a:rPr lang="en-US" sz="3100" b="1" dirty="0">
                <a:solidFill>
                  <a:schemeClr val="accent1"/>
                </a:solidFill>
                <a:latin typeface="Helvetica" pitchFamily="34" charset="0"/>
              </a:rPr>
            </a:br>
            <a:r>
              <a:rPr lang="en-US" sz="3100" b="1" dirty="0">
                <a:solidFill>
                  <a:schemeClr val="accent1"/>
                </a:solidFill>
                <a:latin typeface="Helvetica" pitchFamily="34" charset="0"/>
              </a:rPr>
              <a:t>I</a:t>
            </a:r>
            <a:br>
              <a:rPr lang="en-US" sz="3100" b="1" dirty="0">
                <a:solidFill>
                  <a:schemeClr val="accent1"/>
                </a:solidFill>
                <a:latin typeface="Helvetica" pitchFamily="34" charset="0"/>
              </a:rPr>
            </a:br>
            <a:r>
              <a:rPr lang="en-US" sz="3100" b="1" dirty="0">
                <a:solidFill>
                  <a:schemeClr val="accent1"/>
                </a:solidFill>
                <a:latin typeface="Helvetica" pitchFamily="34" charset="0"/>
              </a:rPr>
              <a:t>P</a:t>
            </a:r>
            <a:br>
              <a:rPr lang="en-US" sz="3100" b="1" dirty="0">
                <a:solidFill>
                  <a:schemeClr val="accent1"/>
                </a:solidFill>
                <a:latin typeface="Helvetica" pitchFamily="34" charset="0"/>
              </a:rPr>
            </a:br>
            <a:r>
              <a:rPr lang="en-US" sz="3100" b="1" dirty="0">
                <a:solidFill>
                  <a:schemeClr val="accent1"/>
                </a:solidFill>
                <a:latin typeface="Helvetica" pitchFamily="34" charset="0"/>
              </a:rPr>
              <a:t>S</a:t>
            </a:r>
          </a:p>
        </p:txBody>
      </p:sp>
      <p:sp>
        <p:nvSpPr>
          <p:cNvPr id="988167" name="Rectangle 7"/>
          <p:cNvSpPr>
            <a:spLocks noChangeArrowheads="1"/>
          </p:cNvSpPr>
          <p:nvPr/>
        </p:nvSpPr>
        <p:spPr bwMode="auto">
          <a:xfrm>
            <a:off x="1295400" y="5638800"/>
            <a:ext cx="647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b="1" dirty="0">
                <a:solidFill>
                  <a:srgbClr val="C00000"/>
                </a:solidFill>
                <a:latin typeface="Helvetica" pitchFamily="34" charset="0"/>
              </a:rPr>
              <a:t>A </a:t>
            </a:r>
            <a:r>
              <a:rPr lang="en-US" b="1" dirty="0" err="1">
                <a:solidFill>
                  <a:srgbClr val="C00000"/>
                </a:solidFill>
                <a:latin typeface="Courier New" pitchFamily="49" charset="0"/>
              </a:rPr>
              <a:t>slt</a:t>
            </a:r>
            <a:r>
              <a:rPr lang="en-US" b="1" dirty="0">
                <a:solidFill>
                  <a:srgbClr val="C00000"/>
                </a:solidFill>
                <a:latin typeface="Helvetica" pitchFamily="34" charset="0"/>
              </a:rPr>
              <a:t> </a:t>
            </a:r>
            <a:r>
              <a:rPr lang="en-US" b="1" dirty="0">
                <a:solidFill>
                  <a:srgbClr val="C00000"/>
                </a:solidFill>
                <a:latin typeface="Helvetica" pitchFamily="34" charset="0"/>
                <a:sym typeface="Wingdings" pitchFamily="2" charset="2"/>
              </a:rPr>
              <a:t></a:t>
            </a:r>
            <a:r>
              <a:rPr lang="en-US" b="1" dirty="0">
                <a:solidFill>
                  <a:srgbClr val="C00000"/>
                </a:solidFill>
                <a:latin typeface="Helvetica" pitchFamily="34" charset="0"/>
              </a:rPr>
              <a:t> </a:t>
            </a:r>
            <a:r>
              <a:rPr lang="en-US" b="1" dirty="0" err="1">
                <a:solidFill>
                  <a:srgbClr val="C00000"/>
                </a:solidFill>
                <a:latin typeface="Courier New" pitchFamily="49" charset="0"/>
              </a:rPr>
              <a:t>beq</a:t>
            </a:r>
            <a:r>
              <a:rPr lang="en-US" b="1" dirty="0">
                <a:solidFill>
                  <a:srgbClr val="C00000"/>
                </a:solidFill>
                <a:latin typeface="Helvetica" pitchFamily="34" charset="0"/>
              </a:rPr>
              <a:t> pair means </a:t>
            </a:r>
            <a:r>
              <a:rPr lang="en-US" b="1" dirty="0">
                <a:solidFill>
                  <a:srgbClr val="C00000"/>
                </a:solidFill>
                <a:latin typeface="Courier New" pitchFamily="49" charset="0"/>
              </a:rPr>
              <a:t>if(… ≥ …)</a:t>
            </a:r>
            <a:r>
              <a:rPr lang="en-US" b="1" dirty="0" err="1">
                <a:solidFill>
                  <a:srgbClr val="C00000"/>
                </a:solidFill>
                <a:latin typeface="Courier New" pitchFamily="49" charset="0"/>
              </a:rPr>
              <a:t>goto</a:t>
            </a:r>
            <a:r>
              <a:rPr lang="en-US" b="1" dirty="0">
                <a:solidFill>
                  <a:srgbClr val="C00000"/>
                </a:solidFill>
                <a:latin typeface="Courier New" pitchFamily="49" charset="0"/>
              </a:rPr>
              <a:t>…</a:t>
            </a:r>
          </a:p>
        </p:txBody>
      </p:sp>
    </p:spTree>
    <p:extLst>
      <p:ext uri="{BB962C8B-B14F-4D97-AF65-F5344CB8AC3E}">
        <p14:creationId xmlns:p14="http://schemas.microsoft.com/office/powerpoint/2010/main" val="13961074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8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881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881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8816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8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autoUpdateAnimBg="0"/>
      <p:bldP spid="98816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609600"/>
            <a:ext cx="8001000" cy="609600"/>
          </a:xfrm>
        </p:spPr>
        <p:txBody>
          <a:bodyPr>
            <a:normAutofit fontScale="90000"/>
          </a:bodyPr>
          <a:lstStyle/>
          <a:p>
            <a:pPr eaLnBrk="1" hangingPunct="1"/>
            <a:r>
              <a:rPr lang="en-US" b="1" dirty="0" smtClean="0"/>
              <a:t>What about </a:t>
            </a:r>
            <a:r>
              <a:rPr lang="en-US" b="1" u="sng" dirty="0" smtClean="0"/>
              <a:t>unsigned</a:t>
            </a:r>
            <a:r>
              <a:rPr lang="en-US" b="1" dirty="0" smtClean="0"/>
              <a:t> numbers?</a:t>
            </a:r>
          </a:p>
        </p:txBody>
      </p:sp>
      <p:sp>
        <p:nvSpPr>
          <p:cNvPr id="24579" name="AutoShape 3"/>
          <p:cNvSpPr>
            <a:spLocks noGrp="1" noChangeArrowheads="1"/>
          </p:cNvSpPr>
          <p:nvPr>
            <p:ph type="body" idx="4294967295"/>
          </p:nvPr>
        </p:nvSpPr>
        <p:spPr>
          <a:xfrm>
            <a:off x="685800" y="1600200"/>
            <a:ext cx="7847012" cy="4876800"/>
          </a:xfrm>
        </p:spPr>
        <p:txBody>
          <a:bodyPr/>
          <a:lstStyle/>
          <a:p>
            <a:pPr marL="203200" indent="-203200" eaLnBrk="1" hangingPunct="1"/>
            <a:r>
              <a:rPr lang="en-US" dirty="0" smtClean="0"/>
              <a:t>Also </a:t>
            </a:r>
            <a:r>
              <a:rPr lang="en-US" dirty="0" smtClean="0">
                <a:solidFill>
                  <a:schemeClr val="accent1"/>
                </a:solidFill>
              </a:rPr>
              <a:t>unsigned</a:t>
            </a:r>
            <a:r>
              <a:rPr lang="en-US" dirty="0" smtClean="0"/>
              <a:t> inequality instructions:</a:t>
            </a:r>
          </a:p>
          <a:p>
            <a:pPr marL="203200" indent="-203200" eaLnBrk="1" hangingPunct="1">
              <a:buFontTx/>
              <a:buNone/>
            </a:pPr>
            <a:r>
              <a:rPr lang="en-US" dirty="0" smtClean="0"/>
              <a:t>		</a:t>
            </a:r>
            <a:r>
              <a:rPr lang="en-US" b="1" dirty="0" err="1" smtClean="0">
                <a:solidFill>
                  <a:srgbClr val="C00000"/>
                </a:solidFill>
                <a:latin typeface="Courier New" pitchFamily="49" charset="0"/>
              </a:rPr>
              <a:t>sltu</a:t>
            </a:r>
            <a:r>
              <a:rPr lang="en-US" b="1" dirty="0" smtClean="0">
                <a:solidFill>
                  <a:srgbClr val="C00000"/>
                </a:solidFill>
              </a:rPr>
              <a:t>, </a:t>
            </a:r>
            <a:r>
              <a:rPr lang="en-US" b="1" dirty="0" err="1" smtClean="0">
                <a:solidFill>
                  <a:srgbClr val="C00000"/>
                </a:solidFill>
                <a:latin typeface="Courier New" pitchFamily="49" charset="0"/>
              </a:rPr>
              <a:t>sltiu</a:t>
            </a:r>
            <a:endParaRPr lang="en-US" b="1" dirty="0" smtClean="0">
              <a:solidFill>
                <a:srgbClr val="C00000"/>
              </a:solidFill>
            </a:endParaRPr>
          </a:p>
          <a:p>
            <a:pPr marL="203200" indent="-203200" eaLnBrk="1" hangingPunct="1">
              <a:buFontTx/>
              <a:buNone/>
            </a:pPr>
            <a:r>
              <a:rPr lang="en-US" dirty="0" smtClean="0"/>
              <a:t>…which sets result to 1 or 0 depending on unsigned comparisons</a:t>
            </a:r>
          </a:p>
          <a:p>
            <a:pPr marL="203200" indent="-203200" eaLnBrk="1" hangingPunct="1"/>
            <a:r>
              <a:rPr lang="en-US" dirty="0" smtClean="0"/>
              <a:t>What is value of </a:t>
            </a:r>
            <a:r>
              <a:rPr lang="en-US" dirty="0" smtClean="0">
                <a:latin typeface="Courier New" pitchFamily="49" charset="0"/>
              </a:rPr>
              <a:t>$t0</a:t>
            </a:r>
            <a:r>
              <a:rPr lang="en-US" dirty="0" smtClean="0"/>
              <a:t>, </a:t>
            </a:r>
            <a:r>
              <a:rPr lang="en-US" dirty="0" smtClean="0">
                <a:latin typeface="Courier New" pitchFamily="49" charset="0"/>
              </a:rPr>
              <a:t>$t1</a:t>
            </a:r>
            <a:r>
              <a:rPr lang="en-US" dirty="0" smtClean="0"/>
              <a:t>?</a:t>
            </a:r>
          </a:p>
          <a:p>
            <a:pPr marL="203200" indent="-203200" algn="ctr" eaLnBrk="1" hangingPunct="1">
              <a:buFontTx/>
              <a:buNone/>
            </a:pPr>
            <a:r>
              <a:rPr lang="en-US" dirty="0" smtClean="0"/>
              <a:t>(</a:t>
            </a:r>
            <a:r>
              <a:rPr lang="en-US" sz="2400" dirty="0" smtClean="0">
                <a:latin typeface="Courier New" pitchFamily="49" charset="0"/>
              </a:rPr>
              <a:t>$s0 = FFFF </a:t>
            </a:r>
            <a:r>
              <a:rPr lang="en-US" sz="2400" dirty="0" err="1" smtClean="0">
                <a:latin typeface="Courier New" pitchFamily="49" charset="0"/>
              </a:rPr>
              <a:t>FFFA</a:t>
            </a:r>
            <a:r>
              <a:rPr lang="en-US" sz="2400" baseline="-25000" dirty="0" err="1" smtClean="0"/>
              <a:t>hex</a:t>
            </a:r>
            <a:r>
              <a:rPr lang="en-US" sz="2400" dirty="0" smtClean="0"/>
              <a:t>, </a:t>
            </a:r>
            <a:r>
              <a:rPr lang="en-US" sz="2400" dirty="0" smtClean="0">
                <a:latin typeface="Courier New" pitchFamily="49" charset="0"/>
              </a:rPr>
              <a:t>$s1 = 0000 </a:t>
            </a:r>
            <a:r>
              <a:rPr lang="en-US" sz="2400" dirty="0" err="1" smtClean="0">
                <a:latin typeface="Courier New" pitchFamily="49" charset="0"/>
              </a:rPr>
              <a:t>FFFA</a:t>
            </a:r>
            <a:r>
              <a:rPr lang="en-US" sz="2400" baseline="-25000" dirty="0" err="1" smtClean="0"/>
              <a:t>hex</a:t>
            </a:r>
            <a:r>
              <a:rPr lang="en-US" sz="2400" dirty="0" smtClean="0"/>
              <a:t>)</a:t>
            </a:r>
            <a:endParaRPr lang="en-US" dirty="0" smtClean="0"/>
          </a:p>
          <a:p>
            <a:pPr marL="203200" indent="-203200" algn="ctr" eaLnBrk="1" hangingPunct="1">
              <a:buFontTx/>
              <a:buNone/>
            </a:pPr>
            <a:r>
              <a:rPr lang="en-US" b="1" dirty="0" smtClean="0">
                <a:solidFill>
                  <a:srgbClr val="C00000"/>
                </a:solidFill>
                <a:latin typeface="Courier New" pitchFamily="49" charset="0"/>
              </a:rPr>
              <a:t> </a:t>
            </a:r>
            <a:r>
              <a:rPr lang="en-US" b="1" dirty="0" err="1" smtClean="0">
                <a:solidFill>
                  <a:srgbClr val="C00000"/>
                </a:solidFill>
                <a:latin typeface="Courier New" pitchFamily="49" charset="0"/>
              </a:rPr>
              <a:t>slt</a:t>
            </a:r>
            <a:r>
              <a:rPr lang="en-US" b="1" dirty="0" smtClean="0">
                <a:solidFill>
                  <a:srgbClr val="C00000"/>
                </a:solidFill>
                <a:latin typeface="Courier New" pitchFamily="49" charset="0"/>
              </a:rPr>
              <a:t> $t0, $s0, $s1</a:t>
            </a:r>
          </a:p>
          <a:p>
            <a:pPr marL="203200" indent="-203200" algn="ctr" eaLnBrk="1" hangingPunct="1">
              <a:buFontTx/>
              <a:buNone/>
            </a:pPr>
            <a:r>
              <a:rPr lang="en-US" b="1" dirty="0" err="1" smtClean="0">
                <a:solidFill>
                  <a:srgbClr val="C00000"/>
                </a:solidFill>
                <a:latin typeface="Courier New" pitchFamily="49" charset="0"/>
              </a:rPr>
              <a:t>sltu</a:t>
            </a:r>
            <a:r>
              <a:rPr lang="en-US" b="1" dirty="0" smtClean="0">
                <a:solidFill>
                  <a:srgbClr val="C00000"/>
                </a:solidFill>
                <a:latin typeface="Courier New" pitchFamily="49" charset="0"/>
              </a:rPr>
              <a:t> $t1, $s0, $s1</a:t>
            </a:r>
          </a:p>
        </p:txBody>
      </p:sp>
    </p:spTree>
    <p:extLst>
      <p:ext uri="{BB962C8B-B14F-4D97-AF65-F5344CB8AC3E}">
        <p14:creationId xmlns:p14="http://schemas.microsoft.com/office/powerpoint/2010/main" val="23308857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533400"/>
            <a:ext cx="8001000" cy="762000"/>
          </a:xfrm>
        </p:spPr>
        <p:txBody>
          <a:bodyPr>
            <a:normAutofit/>
          </a:bodyPr>
          <a:lstStyle/>
          <a:p>
            <a:pPr eaLnBrk="1" hangingPunct="1"/>
            <a:r>
              <a:rPr lang="en-US" b="1" dirty="0" smtClean="0"/>
              <a:t>Loading, Storing bytes (1/2)</a:t>
            </a:r>
          </a:p>
        </p:txBody>
      </p:sp>
      <p:sp>
        <p:nvSpPr>
          <p:cNvPr id="25603" name="AutoShape 3"/>
          <p:cNvSpPr>
            <a:spLocks noGrp="1" noChangeArrowheads="1"/>
          </p:cNvSpPr>
          <p:nvPr>
            <p:ph type="body" idx="4294967295"/>
          </p:nvPr>
        </p:nvSpPr>
        <p:spPr>
          <a:xfrm>
            <a:off x="762000" y="1447800"/>
            <a:ext cx="7848600" cy="4953000"/>
          </a:xfrm>
        </p:spPr>
        <p:txBody>
          <a:bodyPr/>
          <a:lstStyle/>
          <a:p>
            <a:pPr marL="203200" indent="-203200" eaLnBrk="1" hangingPunct="1"/>
            <a:r>
              <a:rPr lang="en-US" dirty="0" smtClean="0"/>
              <a:t>In addition to word data transfers </a:t>
            </a:r>
            <a:br>
              <a:rPr lang="en-US" dirty="0" smtClean="0"/>
            </a:br>
            <a:r>
              <a:rPr lang="en-US" dirty="0" smtClean="0"/>
              <a:t>(</a:t>
            </a:r>
            <a:r>
              <a:rPr lang="en-US" dirty="0" err="1" smtClean="0">
                <a:latin typeface="Courier New" pitchFamily="49" charset="0"/>
              </a:rPr>
              <a:t>lw</a:t>
            </a:r>
            <a:r>
              <a:rPr lang="en-US" dirty="0" smtClean="0"/>
              <a:t>, </a:t>
            </a:r>
            <a:r>
              <a:rPr lang="en-US" dirty="0" err="1" smtClean="0">
                <a:latin typeface="Courier New" pitchFamily="49" charset="0"/>
              </a:rPr>
              <a:t>sw</a:t>
            </a:r>
            <a:r>
              <a:rPr lang="en-US" dirty="0" smtClean="0"/>
              <a:t>), MIPS has byte data transfers:</a:t>
            </a:r>
          </a:p>
          <a:p>
            <a:pPr marL="203200" indent="-203200" eaLnBrk="1" hangingPunct="1"/>
            <a:r>
              <a:rPr lang="en-US" dirty="0" smtClean="0"/>
              <a:t>load byte: </a:t>
            </a:r>
            <a:r>
              <a:rPr lang="en-US" dirty="0" err="1" smtClean="0">
                <a:solidFill>
                  <a:srgbClr val="800080"/>
                </a:solidFill>
                <a:latin typeface="Courier New" pitchFamily="49" charset="0"/>
              </a:rPr>
              <a:t>lb</a:t>
            </a:r>
            <a:r>
              <a:rPr lang="en-US" dirty="0" smtClean="0">
                <a:solidFill>
                  <a:srgbClr val="800080"/>
                </a:solidFill>
                <a:latin typeface="Courier New" pitchFamily="49" charset="0"/>
              </a:rPr>
              <a:t>: </a:t>
            </a:r>
            <a:r>
              <a:rPr lang="en-US" b="0" dirty="0" smtClean="0"/>
              <a:t>load a byte from the memory, placing it in the rightmost 8 bits of a register.</a:t>
            </a:r>
          </a:p>
          <a:p>
            <a:pPr marL="203200" indent="-203200" eaLnBrk="1" hangingPunct="1"/>
            <a:r>
              <a:rPr lang="en-US" dirty="0" smtClean="0"/>
              <a:t>store byte: </a:t>
            </a:r>
            <a:r>
              <a:rPr lang="en-US" dirty="0" err="1" smtClean="0">
                <a:solidFill>
                  <a:srgbClr val="800080"/>
                </a:solidFill>
                <a:latin typeface="Courier New" pitchFamily="49" charset="0"/>
              </a:rPr>
              <a:t>sb</a:t>
            </a:r>
            <a:r>
              <a:rPr lang="en-US" dirty="0" smtClean="0">
                <a:solidFill>
                  <a:srgbClr val="800080"/>
                </a:solidFill>
                <a:latin typeface="Courier New" pitchFamily="49" charset="0"/>
              </a:rPr>
              <a:t>: </a:t>
            </a:r>
            <a:r>
              <a:rPr lang="en-US" b="0" dirty="0" smtClean="0"/>
              <a:t>take a byte from the rightmost 8 bits of a register and write it to the memory.</a:t>
            </a:r>
          </a:p>
          <a:p>
            <a:pPr marL="203200" indent="-203200" eaLnBrk="1" hangingPunct="1"/>
            <a:r>
              <a:rPr lang="en-US" dirty="0" smtClean="0"/>
              <a:t>same format as </a:t>
            </a:r>
            <a:r>
              <a:rPr lang="en-US" dirty="0" err="1" smtClean="0">
                <a:latin typeface="Courier New" pitchFamily="49" charset="0"/>
              </a:rPr>
              <a:t>lw</a:t>
            </a:r>
            <a:r>
              <a:rPr lang="en-US" dirty="0" smtClean="0"/>
              <a:t>, </a:t>
            </a:r>
            <a:r>
              <a:rPr lang="en-US" dirty="0" err="1" smtClean="0">
                <a:latin typeface="Courier New" pitchFamily="49" charset="0"/>
              </a:rPr>
              <a:t>sw</a:t>
            </a:r>
            <a:endParaRPr lang="en-US" dirty="0" smtClean="0"/>
          </a:p>
        </p:txBody>
      </p:sp>
    </p:spTree>
    <p:extLst>
      <p:ext uri="{BB962C8B-B14F-4D97-AF65-F5344CB8AC3E}">
        <p14:creationId xmlns:p14="http://schemas.microsoft.com/office/powerpoint/2010/main" val="396658390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781800" y="2528888"/>
            <a:ext cx="396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b="1">
                <a:solidFill>
                  <a:schemeClr val="accent1"/>
                </a:solidFill>
                <a:latin typeface="Courier New" pitchFamily="49" charset="0"/>
              </a:rPr>
              <a:t>x</a:t>
            </a:r>
            <a:endParaRPr lang="en-US" b="1">
              <a:solidFill>
                <a:schemeClr val="accent2"/>
              </a:solidFill>
              <a:latin typeface="Courier New" pitchFamily="49" charset="0"/>
            </a:endParaRPr>
          </a:p>
        </p:txBody>
      </p:sp>
      <p:sp>
        <p:nvSpPr>
          <p:cNvPr id="26627" name="Rectangle 3"/>
          <p:cNvSpPr>
            <a:spLocks noGrp="1" noChangeArrowheads="1"/>
          </p:cNvSpPr>
          <p:nvPr>
            <p:ph type="title" idx="4294967295"/>
          </p:nvPr>
        </p:nvSpPr>
        <p:spPr>
          <a:xfrm>
            <a:off x="609600" y="609600"/>
            <a:ext cx="7924800" cy="609600"/>
          </a:xfrm>
        </p:spPr>
        <p:txBody>
          <a:bodyPr>
            <a:normAutofit fontScale="90000"/>
          </a:bodyPr>
          <a:lstStyle/>
          <a:p>
            <a:pPr eaLnBrk="1" hangingPunct="1"/>
            <a:r>
              <a:rPr lang="en-US" dirty="0" smtClean="0"/>
              <a:t>Loading, Storing bytes (2/2)</a:t>
            </a:r>
          </a:p>
        </p:txBody>
      </p:sp>
      <p:sp>
        <p:nvSpPr>
          <p:cNvPr id="26628" name="AutoShape 4"/>
          <p:cNvSpPr>
            <a:spLocks noGrp="1" noChangeArrowheads="1"/>
          </p:cNvSpPr>
          <p:nvPr>
            <p:ph type="body" idx="4294967295"/>
          </p:nvPr>
        </p:nvSpPr>
        <p:spPr>
          <a:xfrm>
            <a:off x="609600" y="1143000"/>
            <a:ext cx="8382000" cy="3001963"/>
          </a:xfrm>
        </p:spPr>
        <p:txBody>
          <a:bodyPr/>
          <a:lstStyle/>
          <a:p>
            <a:pPr marL="203200" indent="-203200" eaLnBrk="1" hangingPunct="1"/>
            <a:r>
              <a:rPr lang="en-US" dirty="0" smtClean="0"/>
              <a:t>What do with other 24 bits in the 32 bit register?</a:t>
            </a:r>
          </a:p>
          <a:p>
            <a:pPr marL="685800" lvl="1" indent="-190500" eaLnBrk="1" hangingPunct="1"/>
            <a:r>
              <a:rPr lang="en-US" b="1" dirty="0" err="1" smtClean="0">
                <a:solidFill>
                  <a:srgbClr val="C00000"/>
                </a:solidFill>
                <a:latin typeface="Courier New" pitchFamily="49" charset="0"/>
              </a:rPr>
              <a:t>lb</a:t>
            </a:r>
            <a:r>
              <a:rPr lang="en-US" dirty="0" smtClean="0"/>
              <a:t>: sign extends to fill upper 24 bits</a:t>
            </a:r>
          </a:p>
        </p:txBody>
      </p:sp>
      <p:grpSp>
        <p:nvGrpSpPr>
          <p:cNvPr id="26629" name="Group 5"/>
          <p:cNvGrpSpPr>
            <a:grpSpLocks/>
          </p:cNvGrpSpPr>
          <p:nvPr/>
        </p:nvGrpSpPr>
        <p:grpSpPr bwMode="auto">
          <a:xfrm>
            <a:off x="6858000" y="2667000"/>
            <a:ext cx="1905000" cy="1250950"/>
            <a:chOff x="4320" y="1680"/>
            <a:chExt cx="1200" cy="788"/>
          </a:xfrm>
        </p:grpSpPr>
        <p:sp>
          <p:nvSpPr>
            <p:cNvPr id="26639" name="Rectangle 6"/>
            <p:cNvSpPr>
              <a:spLocks noChangeArrowheads="1"/>
            </p:cNvSpPr>
            <p:nvPr/>
          </p:nvSpPr>
          <p:spPr bwMode="auto">
            <a:xfrm>
              <a:off x="4320" y="1680"/>
              <a:ext cx="120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0" name="Text Box 7"/>
            <p:cNvSpPr txBox="1">
              <a:spLocks noChangeArrowheads="1"/>
            </p:cNvSpPr>
            <p:nvPr/>
          </p:nvSpPr>
          <p:spPr bwMode="auto">
            <a:xfrm>
              <a:off x="4512" y="1872"/>
              <a:ext cx="83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b="1" dirty="0">
                  <a:latin typeface="Helvetica" pitchFamily="34" charset="0"/>
                </a:rPr>
                <a:t>byte</a:t>
              </a:r>
              <a:br>
                <a:rPr lang="en-US" b="1" dirty="0">
                  <a:latin typeface="Helvetica" pitchFamily="34" charset="0"/>
                </a:rPr>
              </a:br>
              <a:r>
                <a:rPr lang="en-US" b="1" dirty="0">
                  <a:latin typeface="Helvetica" pitchFamily="34" charset="0"/>
                </a:rPr>
                <a:t>loaded</a:t>
              </a:r>
            </a:p>
          </p:txBody>
        </p:sp>
      </p:grpSp>
      <p:grpSp>
        <p:nvGrpSpPr>
          <p:cNvPr id="3" name="Group 8"/>
          <p:cNvGrpSpPr>
            <a:grpSpLocks/>
          </p:cNvGrpSpPr>
          <p:nvPr/>
        </p:nvGrpSpPr>
        <p:grpSpPr bwMode="auto">
          <a:xfrm>
            <a:off x="1219200" y="2971800"/>
            <a:ext cx="5257800" cy="838200"/>
            <a:chOff x="768" y="1872"/>
            <a:chExt cx="3312" cy="528"/>
          </a:xfrm>
        </p:grpSpPr>
        <p:sp>
          <p:nvSpPr>
            <p:cNvPr id="26637" name="Text Box 9"/>
            <p:cNvSpPr txBox="1">
              <a:spLocks noChangeArrowheads="1"/>
            </p:cNvSpPr>
            <p:nvPr/>
          </p:nvSpPr>
          <p:spPr bwMode="auto">
            <a:xfrm>
              <a:off x="816" y="2073"/>
              <a:ext cx="31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b="1">
                  <a:solidFill>
                    <a:schemeClr val="accent1"/>
                  </a:solidFill>
                  <a:latin typeface="Helvetica" pitchFamily="34" charset="0"/>
                </a:rPr>
                <a:t>…is copied to “sign-extend”</a:t>
              </a:r>
            </a:p>
          </p:txBody>
        </p:sp>
        <p:sp>
          <p:nvSpPr>
            <p:cNvPr id="26638" name="AutoShape 10"/>
            <p:cNvSpPr>
              <a:spLocks noChangeArrowheads="1"/>
            </p:cNvSpPr>
            <p:nvPr/>
          </p:nvSpPr>
          <p:spPr bwMode="auto">
            <a:xfrm>
              <a:off x="768" y="1872"/>
              <a:ext cx="3312" cy="155"/>
            </a:xfrm>
            <a:prstGeom prst="leftArrow">
              <a:avLst>
                <a:gd name="adj1" fmla="val 50000"/>
                <a:gd name="adj2" fmla="val 534194"/>
              </a:avLst>
            </a:prstGeom>
            <a:solidFill>
              <a:schemeClr val="accent1"/>
            </a:solidFill>
            <a:ln w="9525">
              <a:solidFill>
                <a:schemeClr val="accent1"/>
              </a:solidFill>
              <a:miter lim="800000"/>
              <a:headEnd/>
              <a:tailEnd/>
            </a:ln>
          </p:spPr>
          <p:txBody>
            <a:bodyPr wrap="none" anchor="ctr"/>
            <a:lstStyle/>
            <a:p>
              <a:endParaRPr lang="en-US"/>
            </a:p>
          </p:txBody>
        </p:sp>
      </p:grpSp>
      <p:grpSp>
        <p:nvGrpSpPr>
          <p:cNvPr id="4" name="Group 11"/>
          <p:cNvGrpSpPr>
            <a:grpSpLocks/>
          </p:cNvGrpSpPr>
          <p:nvPr/>
        </p:nvGrpSpPr>
        <p:grpSpPr bwMode="auto">
          <a:xfrm>
            <a:off x="6627813" y="2971800"/>
            <a:ext cx="1447800" cy="1357313"/>
            <a:chOff x="4032" y="1872"/>
            <a:chExt cx="912" cy="855"/>
          </a:xfrm>
        </p:grpSpPr>
        <p:sp>
          <p:nvSpPr>
            <p:cNvPr id="26635" name="Line 12"/>
            <p:cNvSpPr>
              <a:spLocks noChangeShapeType="1"/>
            </p:cNvSpPr>
            <p:nvPr/>
          </p:nvSpPr>
          <p:spPr bwMode="auto">
            <a:xfrm flipV="1">
              <a:off x="4224" y="1872"/>
              <a:ext cx="0" cy="48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6" name="Text Box 13"/>
            <p:cNvSpPr txBox="1">
              <a:spLocks noChangeArrowheads="1"/>
            </p:cNvSpPr>
            <p:nvPr/>
          </p:nvSpPr>
          <p:spPr bwMode="auto">
            <a:xfrm>
              <a:off x="4032" y="240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b="1">
                  <a:solidFill>
                    <a:schemeClr val="accent1"/>
                  </a:solidFill>
                  <a:latin typeface="Helvetica" pitchFamily="34" charset="0"/>
                </a:rPr>
                <a:t>This bit</a:t>
              </a:r>
            </a:p>
          </p:txBody>
        </p:sp>
      </p:grpSp>
      <p:sp>
        <p:nvSpPr>
          <p:cNvPr id="26632" name="Rectangle 14"/>
          <p:cNvSpPr>
            <a:spLocks noChangeArrowheads="1"/>
          </p:cNvSpPr>
          <p:nvPr/>
        </p:nvSpPr>
        <p:spPr bwMode="auto">
          <a:xfrm>
            <a:off x="1981200" y="2514600"/>
            <a:ext cx="6372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b="1" dirty="0" err="1">
                <a:latin typeface="Courier New" pitchFamily="49" charset="0"/>
              </a:rPr>
              <a:t>xxxx</a:t>
            </a:r>
            <a:r>
              <a:rPr lang="en-US" b="1" dirty="0">
                <a:latin typeface="Courier New" pitchFamily="49" charset="0"/>
              </a:rPr>
              <a:t> </a:t>
            </a:r>
            <a:r>
              <a:rPr lang="en-US" b="1" dirty="0" err="1">
                <a:latin typeface="Courier New" pitchFamily="49" charset="0"/>
              </a:rPr>
              <a:t>xxxx</a:t>
            </a:r>
            <a:r>
              <a:rPr lang="en-US" b="1" dirty="0">
                <a:latin typeface="Courier New" pitchFamily="49" charset="0"/>
              </a:rPr>
              <a:t> </a:t>
            </a:r>
            <a:r>
              <a:rPr lang="en-US" b="1" dirty="0" err="1">
                <a:latin typeface="Courier New" pitchFamily="49" charset="0"/>
              </a:rPr>
              <a:t>xxxx</a:t>
            </a:r>
            <a:r>
              <a:rPr lang="en-US" b="1" dirty="0">
                <a:latin typeface="Courier New" pitchFamily="49" charset="0"/>
              </a:rPr>
              <a:t> </a:t>
            </a:r>
            <a:r>
              <a:rPr lang="en-US" b="1" dirty="0" err="1">
                <a:latin typeface="Courier New" pitchFamily="49" charset="0"/>
              </a:rPr>
              <a:t>xxxx</a:t>
            </a:r>
            <a:r>
              <a:rPr lang="en-US" b="1" dirty="0">
                <a:latin typeface="Courier New" pitchFamily="49" charset="0"/>
              </a:rPr>
              <a:t> </a:t>
            </a:r>
            <a:r>
              <a:rPr lang="en-US" b="1" dirty="0" err="1">
                <a:latin typeface="Courier New" pitchFamily="49" charset="0"/>
              </a:rPr>
              <a:t>xxxx</a:t>
            </a:r>
            <a:r>
              <a:rPr lang="en-US" b="1" dirty="0">
                <a:latin typeface="Courier New" pitchFamily="49" charset="0"/>
              </a:rPr>
              <a:t> </a:t>
            </a:r>
            <a:r>
              <a:rPr lang="en-US" b="1" dirty="0" err="1">
                <a:latin typeface="Courier New" pitchFamily="49" charset="0"/>
              </a:rPr>
              <a:t>xxxx</a:t>
            </a:r>
            <a:endParaRPr lang="en-US" b="1" dirty="0">
              <a:solidFill>
                <a:schemeClr val="accent2"/>
              </a:solidFill>
              <a:latin typeface="Courier New" pitchFamily="49" charset="0"/>
            </a:endParaRPr>
          </a:p>
        </p:txBody>
      </p:sp>
      <p:sp>
        <p:nvSpPr>
          <p:cNvPr id="26633" name="Rectangle 15"/>
          <p:cNvSpPr>
            <a:spLocks noChangeArrowheads="1"/>
          </p:cNvSpPr>
          <p:nvPr/>
        </p:nvSpPr>
        <p:spPr bwMode="auto">
          <a:xfrm>
            <a:off x="6781800" y="2514600"/>
            <a:ext cx="2105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b="1" dirty="0">
                <a:solidFill>
                  <a:schemeClr val="accent1"/>
                </a:solidFill>
                <a:latin typeface="Courier New" pitchFamily="49" charset="0"/>
              </a:rPr>
              <a:t> </a:t>
            </a:r>
            <a:r>
              <a:rPr lang="en-US" b="1" dirty="0" err="1">
                <a:solidFill>
                  <a:schemeClr val="accent2"/>
                </a:solidFill>
                <a:latin typeface="Courier New" pitchFamily="49" charset="0"/>
              </a:rPr>
              <a:t>zzz</a:t>
            </a:r>
            <a:r>
              <a:rPr lang="en-US" b="1" dirty="0">
                <a:solidFill>
                  <a:schemeClr val="accent2"/>
                </a:solidFill>
                <a:latin typeface="Courier New" pitchFamily="49" charset="0"/>
              </a:rPr>
              <a:t> zzzz</a:t>
            </a:r>
          </a:p>
        </p:txBody>
      </p:sp>
      <p:sp>
        <p:nvSpPr>
          <p:cNvPr id="1000464" name="Rectangle 16"/>
          <p:cNvSpPr>
            <a:spLocks noChangeArrowheads="1"/>
          </p:cNvSpPr>
          <p:nvPr/>
        </p:nvSpPr>
        <p:spPr bwMode="auto">
          <a:xfrm>
            <a:off x="533400" y="4267200"/>
            <a:ext cx="8458200"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lnSpc>
                <a:spcPct val="75000"/>
              </a:lnSpc>
              <a:spcBef>
                <a:spcPct val="65000"/>
              </a:spcBef>
              <a:buSzPct val="100000"/>
              <a:buFont typeface="Times" pitchFamily="18" charset="0"/>
              <a:buChar char="•"/>
            </a:pPr>
            <a:r>
              <a:rPr lang="en-US" sz="3000" b="1" dirty="0">
                <a:latin typeface="Helvetica" pitchFamily="34" charset="0"/>
              </a:rPr>
              <a:t> Normally don't want to sign extend chars</a:t>
            </a:r>
          </a:p>
          <a:p>
            <a:pPr eaLnBrk="0" hangingPunct="0">
              <a:lnSpc>
                <a:spcPct val="75000"/>
              </a:lnSpc>
              <a:spcBef>
                <a:spcPct val="65000"/>
              </a:spcBef>
              <a:buSzPct val="100000"/>
              <a:buFont typeface="Times" pitchFamily="18" charset="0"/>
              <a:buChar char="•"/>
            </a:pPr>
            <a:r>
              <a:rPr lang="en-US" sz="3000" b="1" dirty="0">
                <a:latin typeface="Helvetica" pitchFamily="34" charset="0"/>
              </a:rPr>
              <a:t> MIPS instruction that doesn’t sign extend when loading bytes:</a:t>
            </a:r>
          </a:p>
          <a:p>
            <a:pPr eaLnBrk="0" hangingPunct="0">
              <a:lnSpc>
                <a:spcPct val="75000"/>
              </a:lnSpc>
              <a:spcBef>
                <a:spcPct val="65000"/>
              </a:spcBef>
              <a:buSzPct val="100000"/>
              <a:buFont typeface="Times" pitchFamily="18" charset="0"/>
              <a:buNone/>
            </a:pPr>
            <a:r>
              <a:rPr lang="en-US" sz="3000" b="1" dirty="0">
                <a:latin typeface="Helvetica" pitchFamily="34" charset="0"/>
              </a:rPr>
              <a:t>		load byte unsigned: </a:t>
            </a:r>
            <a:r>
              <a:rPr lang="en-US" sz="3000" b="1" dirty="0" err="1">
                <a:solidFill>
                  <a:srgbClr val="C00000"/>
                </a:solidFill>
                <a:latin typeface="Courier New" pitchFamily="49" charset="0"/>
              </a:rPr>
              <a:t>lbu</a:t>
            </a:r>
            <a:endParaRPr lang="en-US" sz="3000" b="1" dirty="0">
              <a:solidFill>
                <a:srgbClr val="C00000"/>
              </a:solidFill>
              <a:latin typeface="Courier New" pitchFamily="49" charset="0"/>
            </a:endParaRPr>
          </a:p>
        </p:txBody>
      </p:sp>
    </p:spTree>
    <p:extLst>
      <p:ext uri="{BB962C8B-B14F-4D97-AF65-F5344CB8AC3E}">
        <p14:creationId xmlns:p14="http://schemas.microsoft.com/office/powerpoint/2010/main" val="3930858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0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64"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762000"/>
            <a:ext cx="8445500" cy="474662"/>
          </a:xfrm>
        </p:spPr>
        <p:txBody>
          <a:bodyPr>
            <a:normAutofit fontScale="90000"/>
          </a:bodyPr>
          <a:lstStyle/>
          <a:p>
            <a:pPr eaLnBrk="1" hangingPunct="1"/>
            <a:r>
              <a:rPr lang="en-US" b="1" dirty="0" smtClean="0"/>
              <a:t>MIPS Signed vs. Unsigned – </a:t>
            </a:r>
            <a:br>
              <a:rPr lang="en-US" b="1" dirty="0" smtClean="0"/>
            </a:br>
            <a:r>
              <a:rPr lang="en-US" b="1" dirty="0" smtClean="0"/>
              <a:t>different meanings!</a:t>
            </a:r>
          </a:p>
        </p:txBody>
      </p:sp>
      <p:sp>
        <p:nvSpPr>
          <p:cNvPr id="27651" name="AutoShape 3"/>
          <p:cNvSpPr>
            <a:spLocks noGrp="1" noChangeArrowheads="1"/>
          </p:cNvSpPr>
          <p:nvPr>
            <p:ph type="body" idx="4294967295"/>
          </p:nvPr>
        </p:nvSpPr>
        <p:spPr>
          <a:xfrm>
            <a:off x="762000" y="1752600"/>
            <a:ext cx="8001000" cy="5226050"/>
          </a:xfrm>
        </p:spPr>
        <p:txBody>
          <a:bodyPr/>
          <a:lstStyle/>
          <a:p>
            <a:pPr marL="203200" indent="-203200" eaLnBrk="1" hangingPunct="1">
              <a:lnSpc>
                <a:spcPct val="85000"/>
              </a:lnSpc>
            </a:pPr>
            <a:r>
              <a:rPr lang="en-US" sz="3200" dirty="0" smtClean="0"/>
              <a:t>MIPS Signed v. Unsigned is an “overloaded” term</a:t>
            </a:r>
          </a:p>
          <a:p>
            <a:pPr marL="685800" lvl="1" indent="-190500" eaLnBrk="1" hangingPunct="1"/>
            <a:r>
              <a:rPr lang="en-US" sz="2800" dirty="0" smtClean="0">
                <a:solidFill>
                  <a:srgbClr val="0000FF"/>
                </a:solidFill>
              </a:rPr>
              <a:t>Do/Don't sign extend</a:t>
            </a:r>
            <a:br>
              <a:rPr lang="en-US" sz="2800" dirty="0" smtClean="0">
                <a:solidFill>
                  <a:srgbClr val="0000FF"/>
                </a:solidFill>
              </a:rPr>
            </a:br>
            <a:r>
              <a:rPr lang="en-US" sz="2800" dirty="0" smtClean="0"/>
              <a:t>(</a:t>
            </a:r>
            <a:r>
              <a:rPr lang="en-US" sz="2800" dirty="0" err="1" smtClean="0">
                <a:latin typeface="Courier New" pitchFamily="49" charset="0"/>
              </a:rPr>
              <a:t>lb</a:t>
            </a:r>
            <a:r>
              <a:rPr lang="en-US" sz="2800" dirty="0" smtClean="0"/>
              <a:t>, </a:t>
            </a:r>
            <a:r>
              <a:rPr lang="en-US" sz="2800" dirty="0" err="1" smtClean="0">
                <a:latin typeface="Courier New" pitchFamily="49" charset="0"/>
              </a:rPr>
              <a:t>lbu</a:t>
            </a:r>
            <a:r>
              <a:rPr lang="en-US" sz="2800" dirty="0" smtClean="0"/>
              <a:t>)</a:t>
            </a:r>
          </a:p>
          <a:p>
            <a:pPr marL="685800" lvl="1" indent="-190500" eaLnBrk="1" hangingPunct="1"/>
            <a:r>
              <a:rPr lang="en-US" sz="2800" dirty="0" smtClean="0">
                <a:solidFill>
                  <a:srgbClr val="0000FF"/>
                </a:solidFill>
              </a:rPr>
              <a:t>Don't overflow </a:t>
            </a:r>
            <a:br>
              <a:rPr lang="en-US" sz="2800" dirty="0" smtClean="0">
                <a:solidFill>
                  <a:srgbClr val="0000FF"/>
                </a:solidFill>
              </a:rPr>
            </a:br>
            <a:r>
              <a:rPr lang="en-US" sz="2800" dirty="0" smtClean="0"/>
              <a:t>(</a:t>
            </a:r>
            <a:r>
              <a:rPr lang="en-US" sz="2800" dirty="0" err="1" smtClean="0">
                <a:latin typeface="Courier New" pitchFamily="49" charset="0"/>
              </a:rPr>
              <a:t>addu</a:t>
            </a:r>
            <a:r>
              <a:rPr lang="en-US" sz="2800" dirty="0" smtClean="0"/>
              <a:t>, </a:t>
            </a:r>
            <a:r>
              <a:rPr lang="en-US" sz="2800" dirty="0" err="1" smtClean="0">
                <a:latin typeface="Courier New" pitchFamily="49" charset="0"/>
              </a:rPr>
              <a:t>addiu</a:t>
            </a:r>
            <a:r>
              <a:rPr lang="en-US" sz="2800" dirty="0" smtClean="0"/>
              <a:t>, </a:t>
            </a:r>
            <a:r>
              <a:rPr lang="en-US" sz="2800" dirty="0" err="1" smtClean="0">
                <a:latin typeface="Courier New" pitchFamily="49" charset="0"/>
              </a:rPr>
              <a:t>subu</a:t>
            </a:r>
            <a:r>
              <a:rPr lang="en-US" sz="2800" dirty="0" smtClean="0"/>
              <a:t>, </a:t>
            </a:r>
            <a:r>
              <a:rPr lang="en-US" sz="2800" dirty="0" err="1" smtClean="0">
                <a:latin typeface="Courier New" pitchFamily="49" charset="0"/>
              </a:rPr>
              <a:t>multu</a:t>
            </a:r>
            <a:r>
              <a:rPr lang="en-US" sz="2800" dirty="0" smtClean="0"/>
              <a:t>, </a:t>
            </a:r>
            <a:r>
              <a:rPr lang="en-US" sz="2800" dirty="0" err="1" smtClean="0">
                <a:latin typeface="Courier New" pitchFamily="49" charset="0"/>
              </a:rPr>
              <a:t>divu</a:t>
            </a:r>
            <a:r>
              <a:rPr lang="en-US" sz="2800" dirty="0" smtClean="0"/>
              <a:t>)</a:t>
            </a:r>
          </a:p>
          <a:p>
            <a:pPr marL="685800" lvl="1" indent="-190500" eaLnBrk="1" hangingPunct="1"/>
            <a:r>
              <a:rPr lang="en-US" sz="2800" dirty="0" smtClean="0">
                <a:solidFill>
                  <a:srgbClr val="0000FF"/>
                </a:solidFill>
              </a:rPr>
              <a:t>Do signed/unsigned compare</a:t>
            </a:r>
            <a:r>
              <a:rPr lang="en-US" sz="2800" dirty="0" smtClean="0"/>
              <a:t/>
            </a:r>
            <a:br>
              <a:rPr lang="en-US" sz="2800" dirty="0" smtClean="0"/>
            </a:br>
            <a:r>
              <a:rPr lang="en-US" sz="2800" dirty="0" smtClean="0"/>
              <a:t>(</a:t>
            </a:r>
            <a:r>
              <a:rPr lang="en-US" sz="2800" dirty="0" err="1" smtClean="0">
                <a:latin typeface="Courier New" pitchFamily="49" charset="0"/>
              </a:rPr>
              <a:t>slt</a:t>
            </a:r>
            <a:r>
              <a:rPr lang="en-US" sz="2800" dirty="0" smtClean="0"/>
              <a:t>, </a:t>
            </a:r>
            <a:r>
              <a:rPr lang="en-US" sz="2800" dirty="0" err="1" smtClean="0">
                <a:latin typeface="Courier New" pitchFamily="49" charset="0"/>
              </a:rPr>
              <a:t>slti</a:t>
            </a:r>
            <a:r>
              <a:rPr lang="en-US" sz="2800" dirty="0" smtClean="0"/>
              <a:t>/</a:t>
            </a:r>
            <a:r>
              <a:rPr lang="en-US" sz="2800" dirty="0" err="1" smtClean="0">
                <a:latin typeface="Courier New" pitchFamily="49" charset="0"/>
              </a:rPr>
              <a:t>sltu</a:t>
            </a:r>
            <a:r>
              <a:rPr lang="en-US" sz="2800" dirty="0" smtClean="0"/>
              <a:t>, </a:t>
            </a:r>
            <a:r>
              <a:rPr lang="en-US" sz="2800" dirty="0" err="1" smtClean="0">
                <a:latin typeface="Courier New" pitchFamily="49" charset="0"/>
              </a:rPr>
              <a:t>sltiu</a:t>
            </a:r>
            <a:r>
              <a:rPr lang="en-US" sz="2800" dirty="0" smtClean="0"/>
              <a:t>)</a:t>
            </a:r>
          </a:p>
        </p:txBody>
      </p:sp>
    </p:spTree>
    <p:extLst>
      <p:ext uri="{BB962C8B-B14F-4D97-AF65-F5344CB8AC3E}">
        <p14:creationId xmlns:p14="http://schemas.microsoft.com/office/powerpoint/2010/main" val="353987434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09600" y="533400"/>
            <a:ext cx="8001000" cy="627062"/>
          </a:xfrm>
        </p:spPr>
        <p:txBody>
          <a:bodyPr>
            <a:normAutofit fontScale="90000"/>
          </a:bodyPr>
          <a:lstStyle/>
          <a:p>
            <a:pPr eaLnBrk="1" hangingPunct="1"/>
            <a:r>
              <a:rPr lang="en-US" b="1" dirty="0" smtClean="0"/>
              <a:t>Procedure in C functions</a:t>
            </a:r>
          </a:p>
        </p:txBody>
      </p:sp>
      <p:sp>
        <p:nvSpPr>
          <p:cNvPr id="5123" name="AutoShape 3"/>
          <p:cNvSpPr>
            <a:spLocks noGrp="1" noChangeArrowheads="1"/>
          </p:cNvSpPr>
          <p:nvPr>
            <p:ph type="body" idx="4294967295"/>
          </p:nvPr>
        </p:nvSpPr>
        <p:spPr>
          <a:xfrm>
            <a:off x="762000" y="1143000"/>
            <a:ext cx="8153400" cy="5122863"/>
          </a:xfrm>
        </p:spPr>
        <p:txBody>
          <a:bodyPr>
            <a:normAutofit lnSpcReduction="10000"/>
          </a:bodyPr>
          <a:lstStyle/>
          <a:p>
            <a:pPr marL="203200" indent="-203200" eaLnBrk="1" hangingPunct="1">
              <a:buFontTx/>
              <a:buNone/>
            </a:pPr>
            <a:r>
              <a:rPr lang="en-US" sz="2000" dirty="0" smtClean="0">
                <a:latin typeface="Courier New" pitchFamily="49" charset="0"/>
              </a:rPr>
              <a:t>main() {</a:t>
            </a:r>
            <a:br>
              <a:rPr lang="en-US" sz="2000" dirty="0" smtClean="0">
                <a:latin typeface="Courier New" pitchFamily="49" charset="0"/>
              </a:rPr>
            </a:b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i,j,k,m</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a:t>
            </a:r>
            <a:br>
              <a:rPr lang="en-US" sz="2000" dirty="0" smtClean="0">
                <a:latin typeface="Courier New" pitchFamily="49" charset="0"/>
              </a:rPr>
            </a:br>
            <a:r>
              <a:rPr lang="en-US" sz="2000" dirty="0" err="1" smtClean="0">
                <a:latin typeface="Courier New" pitchFamily="49" charset="0"/>
              </a:rPr>
              <a:t>i</a:t>
            </a:r>
            <a:r>
              <a:rPr lang="en-US" sz="2000" dirty="0" smtClean="0">
                <a:latin typeface="Courier New" pitchFamily="49" charset="0"/>
              </a:rPr>
              <a:t> = </a:t>
            </a:r>
            <a:r>
              <a:rPr lang="en-US" sz="2000" dirty="0" err="1" smtClean="0">
                <a:latin typeface="Courier New" pitchFamily="49" charset="0"/>
              </a:rPr>
              <a:t>mult</a:t>
            </a:r>
            <a:r>
              <a:rPr lang="en-US" sz="2000" dirty="0" smtClean="0">
                <a:latin typeface="Courier New" pitchFamily="49" charset="0"/>
              </a:rPr>
              <a:t>(</a:t>
            </a:r>
            <a:r>
              <a:rPr lang="en-US" sz="2000" dirty="0" err="1" smtClean="0">
                <a:latin typeface="Courier New" pitchFamily="49" charset="0"/>
              </a:rPr>
              <a:t>j,k</a:t>
            </a:r>
            <a:r>
              <a:rPr lang="en-US" sz="2000" dirty="0" smtClean="0">
                <a:latin typeface="Courier New" pitchFamily="49" charset="0"/>
              </a:rPr>
              <a:t>); ... </a:t>
            </a:r>
            <a:br>
              <a:rPr lang="en-US" sz="2000" dirty="0" smtClean="0">
                <a:latin typeface="Courier New" pitchFamily="49" charset="0"/>
              </a:rPr>
            </a:br>
            <a:r>
              <a:rPr lang="en-US" sz="2000" dirty="0" smtClean="0">
                <a:latin typeface="Courier New" pitchFamily="49" charset="0"/>
              </a:rPr>
              <a:t>m = </a:t>
            </a:r>
            <a:r>
              <a:rPr lang="en-US" sz="2000" dirty="0" err="1" smtClean="0">
                <a:latin typeface="Courier New" pitchFamily="49" charset="0"/>
              </a:rPr>
              <a:t>mult</a:t>
            </a:r>
            <a:r>
              <a:rPr lang="en-US" sz="2000" dirty="0" smtClean="0">
                <a:latin typeface="Courier New" pitchFamily="49" charset="0"/>
              </a:rPr>
              <a:t>(</a:t>
            </a:r>
            <a:r>
              <a:rPr lang="en-US" sz="2000" dirty="0" err="1" smtClean="0">
                <a:latin typeface="Courier New" pitchFamily="49" charset="0"/>
              </a:rPr>
              <a:t>i,i</a:t>
            </a:r>
            <a:r>
              <a:rPr lang="en-US" sz="2000" dirty="0" smtClean="0">
                <a:latin typeface="Courier New" pitchFamily="49" charset="0"/>
              </a:rPr>
              <a:t>); ...</a:t>
            </a:r>
          </a:p>
          <a:p>
            <a:pPr marL="203200" indent="-203200" eaLnBrk="1" hangingPunct="1">
              <a:buFontTx/>
              <a:buNone/>
            </a:pPr>
            <a:r>
              <a:rPr lang="en-US" sz="2000" dirty="0" smtClean="0">
                <a:latin typeface="Courier New" pitchFamily="49" charset="0"/>
              </a:rPr>
              <a:t>}</a:t>
            </a:r>
          </a:p>
          <a:p>
            <a:pPr marL="203200" indent="-203200" eaLnBrk="1" hangingPunct="1">
              <a:buFontTx/>
              <a:buNone/>
            </a:pPr>
            <a:r>
              <a:rPr lang="en-US" sz="2000" b="1" dirty="0" smtClean="0">
                <a:solidFill>
                  <a:srgbClr val="C00000"/>
                </a:solidFill>
                <a:latin typeface="Courier New" pitchFamily="49" charset="0"/>
              </a:rPr>
              <a:t>/* really dumb </a:t>
            </a:r>
            <a:r>
              <a:rPr lang="en-US" sz="2000" b="1" dirty="0" err="1" smtClean="0">
                <a:solidFill>
                  <a:srgbClr val="C00000"/>
                </a:solidFill>
                <a:latin typeface="Courier New" pitchFamily="49" charset="0"/>
              </a:rPr>
              <a:t>mult</a:t>
            </a:r>
            <a:r>
              <a:rPr lang="en-US" sz="2000" b="1" dirty="0" smtClean="0">
                <a:solidFill>
                  <a:srgbClr val="C00000"/>
                </a:solidFill>
                <a:latin typeface="Courier New" pitchFamily="49" charset="0"/>
              </a:rPr>
              <a:t> function */</a:t>
            </a:r>
          </a:p>
          <a:p>
            <a:pPr marL="203200" indent="-203200" eaLnBrk="1" hangingPunct="1">
              <a:buFontTx/>
              <a:buNone/>
            </a:pP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mult</a:t>
            </a:r>
            <a:r>
              <a:rPr lang="en-US" sz="2000" dirty="0" smtClean="0">
                <a:latin typeface="Courier New" pitchFamily="49" charset="0"/>
              </a:rPr>
              <a:t> (</a:t>
            </a: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mcand</a:t>
            </a:r>
            <a:r>
              <a:rPr lang="en-US" sz="2000" dirty="0" smtClean="0">
                <a:latin typeface="Courier New" pitchFamily="49" charset="0"/>
              </a:rPr>
              <a:t>, </a:t>
            </a: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mlier</a:t>
            </a:r>
            <a:r>
              <a:rPr lang="en-US" sz="2000" dirty="0" smtClean="0">
                <a:latin typeface="Courier New" pitchFamily="49" charset="0"/>
              </a:rPr>
              <a:t>){</a:t>
            </a:r>
            <a:br>
              <a:rPr lang="en-US" sz="2000" dirty="0" smtClean="0">
                <a:latin typeface="Courier New" pitchFamily="49" charset="0"/>
              </a:rPr>
            </a:br>
            <a:r>
              <a:rPr lang="en-US" sz="2000" dirty="0" err="1" smtClean="0">
                <a:latin typeface="Courier New" pitchFamily="49" charset="0"/>
              </a:rPr>
              <a:t>int</a:t>
            </a:r>
            <a:r>
              <a:rPr lang="en-US" sz="2000" dirty="0" smtClean="0">
                <a:latin typeface="Courier New" pitchFamily="49" charset="0"/>
              </a:rPr>
              <a:t> product;</a:t>
            </a:r>
          </a:p>
          <a:p>
            <a:pPr marL="203200" indent="-203200" eaLnBrk="1" hangingPunct="1">
              <a:buFontTx/>
              <a:buNone/>
            </a:pPr>
            <a:r>
              <a:rPr lang="en-US" sz="2000" dirty="0" smtClean="0">
                <a:latin typeface="Courier New" pitchFamily="49" charset="0"/>
              </a:rPr>
              <a:t> product = 0;</a:t>
            </a:r>
            <a:br>
              <a:rPr lang="en-US" sz="2000" dirty="0" smtClean="0">
                <a:latin typeface="Courier New" pitchFamily="49" charset="0"/>
              </a:rPr>
            </a:br>
            <a:r>
              <a:rPr lang="en-US" sz="2000" dirty="0" smtClean="0">
                <a:latin typeface="Courier New" pitchFamily="49" charset="0"/>
              </a:rPr>
              <a:t>while (</a:t>
            </a:r>
            <a:r>
              <a:rPr lang="en-US" sz="2000" dirty="0" err="1" smtClean="0">
                <a:latin typeface="Courier New" pitchFamily="49" charset="0"/>
              </a:rPr>
              <a:t>mlier</a:t>
            </a:r>
            <a:r>
              <a:rPr lang="en-US" sz="2000" dirty="0" smtClean="0">
                <a:latin typeface="Courier New" pitchFamily="49" charset="0"/>
              </a:rPr>
              <a:t> &gt; 0)  {</a:t>
            </a:r>
            <a:br>
              <a:rPr lang="en-US" sz="2000" dirty="0" smtClean="0">
                <a:latin typeface="Courier New" pitchFamily="49" charset="0"/>
              </a:rPr>
            </a:br>
            <a:r>
              <a:rPr lang="en-US" sz="2000" dirty="0" smtClean="0">
                <a:latin typeface="Courier New" pitchFamily="49" charset="0"/>
              </a:rPr>
              <a:t> product = product + </a:t>
            </a:r>
            <a:r>
              <a:rPr lang="en-US" sz="2000" dirty="0" err="1" smtClean="0">
                <a:latin typeface="Courier New" pitchFamily="49" charset="0"/>
              </a:rPr>
              <a:t>mcand</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mlier</a:t>
            </a:r>
            <a:r>
              <a:rPr lang="en-US" sz="2000" dirty="0" smtClean="0">
                <a:latin typeface="Courier New" pitchFamily="49" charset="0"/>
              </a:rPr>
              <a:t> = </a:t>
            </a:r>
            <a:r>
              <a:rPr lang="en-US" sz="2000" dirty="0" err="1" smtClean="0">
                <a:latin typeface="Courier New" pitchFamily="49" charset="0"/>
              </a:rPr>
              <a:t>mlier</a:t>
            </a:r>
            <a:r>
              <a:rPr lang="en-US" sz="2000" dirty="0" smtClean="0">
                <a:latin typeface="Courier New" pitchFamily="49" charset="0"/>
              </a:rPr>
              <a:t> -1; }</a:t>
            </a:r>
            <a:br>
              <a:rPr lang="en-US" sz="2000" dirty="0" smtClean="0">
                <a:latin typeface="Courier New" pitchFamily="49" charset="0"/>
              </a:rPr>
            </a:br>
            <a:r>
              <a:rPr lang="en-US" sz="2000" dirty="0" smtClean="0">
                <a:latin typeface="Courier New" pitchFamily="49" charset="0"/>
              </a:rPr>
              <a:t>return product;</a:t>
            </a:r>
            <a:br>
              <a:rPr lang="en-US" sz="2000" dirty="0" smtClean="0">
                <a:latin typeface="Courier New" pitchFamily="49" charset="0"/>
              </a:rPr>
            </a:br>
            <a:r>
              <a:rPr lang="en-US" sz="2000" dirty="0" smtClean="0">
                <a:latin typeface="Courier New" pitchFamily="49" charset="0"/>
              </a:rPr>
              <a:t>}</a:t>
            </a:r>
          </a:p>
        </p:txBody>
      </p:sp>
      <p:sp>
        <p:nvSpPr>
          <p:cNvPr id="5124" name="Text Box 4"/>
          <p:cNvSpPr txBox="1">
            <a:spLocks noChangeArrowheads="1"/>
          </p:cNvSpPr>
          <p:nvPr/>
        </p:nvSpPr>
        <p:spPr bwMode="auto">
          <a:xfrm>
            <a:off x="4267200" y="1066800"/>
            <a:ext cx="40560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b="1" dirty="0">
                <a:solidFill>
                  <a:schemeClr val="accent1"/>
                </a:solidFill>
                <a:latin typeface="Helvetica" pitchFamily="34" charset="0"/>
              </a:rPr>
              <a:t>What information must</a:t>
            </a:r>
            <a:br>
              <a:rPr lang="en-US" b="1" dirty="0">
                <a:solidFill>
                  <a:schemeClr val="accent1"/>
                </a:solidFill>
                <a:latin typeface="Helvetica" pitchFamily="34" charset="0"/>
              </a:rPr>
            </a:br>
            <a:r>
              <a:rPr lang="en-US" b="1" dirty="0">
                <a:solidFill>
                  <a:schemeClr val="accent1"/>
                </a:solidFill>
                <a:latin typeface="Helvetica" pitchFamily="34" charset="0"/>
              </a:rPr>
              <a:t>compiler/programmer </a:t>
            </a:r>
            <a:br>
              <a:rPr lang="en-US" b="1" dirty="0">
                <a:solidFill>
                  <a:schemeClr val="accent1"/>
                </a:solidFill>
                <a:latin typeface="Helvetica" pitchFamily="34" charset="0"/>
              </a:rPr>
            </a:br>
            <a:r>
              <a:rPr lang="en-US" b="1" dirty="0">
                <a:solidFill>
                  <a:schemeClr val="accent1"/>
                </a:solidFill>
                <a:latin typeface="Helvetica" pitchFamily="34" charset="0"/>
              </a:rPr>
              <a:t>keep track of?</a:t>
            </a:r>
            <a:endParaRPr lang="en-US" sz="2000" dirty="0">
              <a:solidFill>
                <a:schemeClr val="accent1"/>
              </a:solidFill>
              <a:latin typeface="Helvetica" pitchFamily="34" charset="0"/>
            </a:endParaRPr>
          </a:p>
        </p:txBody>
      </p:sp>
      <p:sp>
        <p:nvSpPr>
          <p:cNvPr id="5125" name="Text Box 5"/>
          <p:cNvSpPr txBox="1">
            <a:spLocks noChangeArrowheads="1"/>
          </p:cNvSpPr>
          <p:nvPr/>
        </p:nvSpPr>
        <p:spPr bwMode="auto">
          <a:xfrm>
            <a:off x="4495800" y="5334000"/>
            <a:ext cx="3997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b="1" dirty="0">
                <a:solidFill>
                  <a:schemeClr val="accent1"/>
                </a:solidFill>
                <a:latin typeface="Helvetica" pitchFamily="34" charset="0"/>
              </a:rPr>
              <a:t>What instructions can </a:t>
            </a:r>
          </a:p>
          <a:p>
            <a:r>
              <a:rPr lang="en-US" b="1" dirty="0">
                <a:solidFill>
                  <a:schemeClr val="accent1"/>
                </a:solidFill>
                <a:latin typeface="Helvetica" pitchFamily="34" charset="0"/>
              </a:rPr>
              <a:t>accomplish this?</a:t>
            </a:r>
            <a:endParaRPr lang="en-US" sz="2000" dirty="0">
              <a:solidFill>
                <a:schemeClr val="accent1"/>
              </a:solidFill>
              <a:latin typeface="Helvetica" pitchFamily="34" charset="0"/>
            </a:endParaRPr>
          </a:p>
        </p:txBody>
      </p:sp>
    </p:spTree>
    <p:extLst>
      <p:ext uri="{BB962C8B-B14F-4D97-AF65-F5344CB8AC3E}">
        <p14:creationId xmlns:p14="http://schemas.microsoft.com/office/powerpoint/2010/main" val="218593206"/>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09600" y="609600"/>
            <a:ext cx="8001000" cy="533400"/>
          </a:xfrm>
        </p:spPr>
        <p:txBody>
          <a:bodyPr>
            <a:normAutofit fontScale="90000"/>
          </a:bodyPr>
          <a:lstStyle/>
          <a:p>
            <a:pPr eaLnBrk="1" hangingPunct="1"/>
            <a:r>
              <a:rPr lang="en-US" b="1" dirty="0" smtClean="0"/>
              <a:t>Function Call Bookkeeping</a:t>
            </a:r>
          </a:p>
        </p:txBody>
      </p:sp>
      <p:sp>
        <p:nvSpPr>
          <p:cNvPr id="6147" name="AutoShape 3"/>
          <p:cNvSpPr>
            <a:spLocks noGrp="1" noChangeArrowheads="1"/>
          </p:cNvSpPr>
          <p:nvPr>
            <p:ph type="body" sz="half" idx="4294967295"/>
          </p:nvPr>
        </p:nvSpPr>
        <p:spPr>
          <a:xfrm>
            <a:off x="609600" y="1219200"/>
            <a:ext cx="8229600" cy="4881563"/>
          </a:xfrm>
        </p:spPr>
        <p:txBody>
          <a:bodyPr/>
          <a:lstStyle/>
          <a:p>
            <a:pPr marL="203200" indent="-203200" eaLnBrk="1" hangingPunct="1"/>
            <a:r>
              <a:rPr lang="en-US" sz="3200" dirty="0" smtClean="0"/>
              <a:t>Registers play a major role in keeping track of information for function calls.</a:t>
            </a:r>
          </a:p>
          <a:p>
            <a:pPr marL="203200" indent="-203200" eaLnBrk="1" hangingPunct="1"/>
            <a:r>
              <a:rPr lang="en-US" sz="3200" dirty="0" smtClean="0">
                <a:solidFill>
                  <a:schemeClr val="accent1"/>
                </a:solidFill>
              </a:rPr>
              <a:t>Register conventions</a:t>
            </a:r>
            <a:r>
              <a:rPr lang="en-US" sz="3200" dirty="0" smtClean="0"/>
              <a:t>:</a:t>
            </a:r>
            <a:endParaRPr lang="en-US" dirty="0" smtClean="0"/>
          </a:p>
          <a:p>
            <a:pPr marL="685800" lvl="1" indent="-190500" eaLnBrk="1" hangingPunct="1"/>
            <a:r>
              <a:rPr lang="en-US" dirty="0" smtClean="0"/>
              <a:t>Return address	</a:t>
            </a:r>
            <a:r>
              <a:rPr lang="en-US" dirty="0" smtClean="0">
                <a:latin typeface="Courier New" pitchFamily="49" charset="0"/>
              </a:rPr>
              <a:t>$</a:t>
            </a:r>
            <a:r>
              <a:rPr lang="en-US" dirty="0" err="1" smtClean="0">
                <a:latin typeface="Courier New" pitchFamily="49" charset="0"/>
              </a:rPr>
              <a:t>ra</a:t>
            </a:r>
            <a:endParaRPr lang="en-US" dirty="0" smtClean="0"/>
          </a:p>
          <a:p>
            <a:pPr marL="685800" lvl="1" indent="-190500" eaLnBrk="1" hangingPunct="1"/>
            <a:r>
              <a:rPr lang="en-US" dirty="0" smtClean="0"/>
              <a:t>Arguments		</a:t>
            </a:r>
            <a:r>
              <a:rPr lang="en-US" dirty="0" smtClean="0">
                <a:latin typeface="Courier New" pitchFamily="49" charset="0"/>
              </a:rPr>
              <a:t>$a0, $a1, $a2, $a3</a:t>
            </a:r>
            <a:endParaRPr lang="en-US" dirty="0" smtClean="0"/>
          </a:p>
          <a:p>
            <a:pPr marL="685800" lvl="1" indent="-190500" eaLnBrk="1" hangingPunct="1"/>
            <a:r>
              <a:rPr lang="en-US" dirty="0" smtClean="0"/>
              <a:t>Return value		</a:t>
            </a:r>
            <a:r>
              <a:rPr lang="en-US" dirty="0" smtClean="0">
                <a:latin typeface="Courier New" pitchFamily="49" charset="0"/>
              </a:rPr>
              <a:t>$v0, $v1</a:t>
            </a:r>
            <a:endParaRPr lang="en-US" dirty="0" smtClean="0"/>
          </a:p>
          <a:p>
            <a:pPr marL="685800" lvl="1" indent="-190500" eaLnBrk="1" hangingPunct="1"/>
            <a:r>
              <a:rPr lang="en-US" dirty="0" smtClean="0"/>
              <a:t>Local variables	</a:t>
            </a:r>
            <a:r>
              <a:rPr lang="en-US" dirty="0" smtClean="0">
                <a:latin typeface="Courier New" pitchFamily="49" charset="0"/>
              </a:rPr>
              <a:t>$s0, $s1, … , $s7</a:t>
            </a:r>
            <a:endParaRPr lang="en-US" dirty="0" smtClean="0"/>
          </a:p>
          <a:p>
            <a:pPr marL="203200" indent="-203200" eaLnBrk="1" hangingPunct="1"/>
            <a:r>
              <a:rPr lang="en-US" dirty="0" smtClean="0"/>
              <a:t>The stack is also used; more later.</a:t>
            </a:r>
          </a:p>
        </p:txBody>
      </p:sp>
    </p:spTree>
    <p:extLst>
      <p:ext uri="{BB962C8B-B14F-4D97-AF65-F5344CB8AC3E}">
        <p14:creationId xmlns:p14="http://schemas.microsoft.com/office/powerpoint/2010/main" val="1569489474"/>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3400" y="533400"/>
            <a:ext cx="8153400" cy="474662"/>
          </a:xfrm>
        </p:spPr>
        <p:txBody>
          <a:bodyPr>
            <a:normAutofit fontScale="90000"/>
          </a:bodyPr>
          <a:lstStyle/>
          <a:p>
            <a:pPr eaLnBrk="1" hangingPunct="1"/>
            <a:r>
              <a:rPr lang="en-US" b="1" dirty="0" smtClean="0"/>
              <a:t>Instruction Support for Functions (1/6)</a:t>
            </a:r>
          </a:p>
        </p:txBody>
      </p:sp>
      <p:sp>
        <p:nvSpPr>
          <p:cNvPr id="7171" name="AutoShape 3"/>
          <p:cNvSpPr>
            <a:spLocks noGrp="1" noChangeArrowheads="1"/>
          </p:cNvSpPr>
          <p:nvPr>
            <p:ph type="body" idx="4294967295"/>
          </p:nvPr>
        </p:nvSpPr>
        <p:spPr>
          <a:xfrm>
            <a:off x="838200" y="990600"/>
            <a:ext cx="8763000" cy="5432425"/>
          </a:xfrm>
        </p:spPr>
        <p:txBody>
          <a:bodyPr/>
          <a:lstStyle/>
          <a:p>
            <a:pPr marL="203200" indent="-203200" eaLnBrk="1" hangingPunct="1">
              <a:buFontTx/>
              <a:buNone/>
            </a:pPr>
            <a:r>
              <a:rPr lang="en-US" dirty="0" smtClean="0">
                <a:latin typeface="Courier New" pitchFamily="49" charset="0"/>
              </a:rPr>
              <a:t> ... sum(</a:t>
            </a:r>
            <a:r>
              <a:rPr lang="en-US" dirty="0" err="1" smtClean="0">
                <a:latin typeface="Courier New" pitchFamily="49" charset="0"/>
              </a:rPr>
              <a:t>a,b</a:t>
            </a:r>
            <a:r>
              <a:rPr lang="en-US" dirty="0" smtClean="0">
                <a:latin typeface="Courier New" pitchFamily="49" charset="0"/>
              </a:rPr>
              <a:t>);... </a:t>
            </a:r>
            <a:r>
              <a:rPr lang="en-US" b="1" dirty="0" smtClean="0">
                <a:solidFill>
                  <a:srgbClr val="C00000"/>
                </a:solidFill>
                <a:latin typeface="Courier New" pitchFamily="49" charset="0"/>
              </a:rPr>
              <a:t>/* </a:t>
            </a:r>
            <a:r>
              <a:rPr lang="en-US" b="1" dirty="0" err="1" smtClean="0">
                <a:solidFill>
                  <a:srgbClr val="C00000"/>
                </a:solidFill>
                <a:latin typeface="Courier New" pitchFamily="49" charset="0"/>
              </a:rPr>
              <a:t>a,b</a:t>
            </a:r>
            <a:r>
              <a:rPr lang="en-US" b="1" dirty="0" smtClean="0">
                <a:solidFill>
                  <a:srgbClr val="C00000"/>
                </a:solidFill>
                <a:latin typeface="Courier New" pitchFamily="49" charset="0"/>
              </a:rPr>
              <a:t>:$s0,$s1 */</a:t>
            </a:r>
            <a:r>
              <a:rPr lang="en-US" dirty="0" smtClean="0">
                <a:solidFill>
                  <a:schemeClr val="bg2"/>
                </a:solidFill>
                <a:latin typeface="Courier New" pitchFamily="49" charset="0"/>
              </a:rPr>
              <a:t/>
            </a:r>
            <a:br>
              <a:rPr lang="en-US" dirty="0" smtClean="0">
                <a:solidFill>
                  <a:schemeClr val="bg2"/>
                </a:solidFill>
                <a:latin typeface="Courier New" pitchFamily="49" charset="0"/>
              </a:rPr>
            </a:br>
            <a:r>
              <a:rPr lang="en-US" dirty="0" smtClean="0">
                <a:latin typeface="Courier New" pitchFamily="49" charset="0"/>
              </a:rPr>
              <a:t>}</a:t>
            </a:r>
            <a:br>
              <a:rPr lang="en-US" dirty="0" smtClean="0">
                <a:latin typeface="Courier New" pitchFamily="49" charset="0"/>
              </a:rPr>
            </a:br>
            <a:r>
              <a:rPr lang="en-US" dirty="0" err="1" smtClean="0">
                <a:latin typeface="Courier New" pitchFamily="49" charset="0"/>
              </a:rPr>
              <a:t>int</a:t>
            </a:r>
            <a:r>
              <a:rPr lang="en-US" dirty="0" smtClean="0">
                <a:latin typeface="Courier New" pitchFamily="49" charset="0"/>
              </a:rPr>
              <a:t> sum(</a:t>
            </a:r>
            <a:r>
              <a:rPr lang="en-US" dirty="0" err="1" smtClean="0">
                <a:latin typeface="Courier New" pitchFamily="49" charset="0"/>
              </a:rPr>
              <a:t>int</a:t>
            </a:r>
            <a:r>
              <a:rPr lang="en-US" dirty="0" smtClean="0">
                <a:latin typeface="Courier New" pitchFamily="49" charset="0"/>
              </a:rPr>
              <a:t> x, </a:t>
            </a:r>
            <a:r>
              <a:rPr lang="en-US" dirty="0" err="1" smtClean="0">
                <a:latin typeface="Courier New" pitchFamily="49" charset="0"/>
              </a:rPr>
              <a:t>int</a:t>
            </a:r>
            <a:r>
              <a:rPr lang="en-US" dirty="0" smtClean="0">
                <a:latin typeface="Courier New" pitchFamily="49" charset="0"/>
              </a:rPr>
              <a:t> y) {</a:t>
            </a:r>
            <a:br>
              <a:rPr lang="en-US" dirty="0" smtClean="0">
                <a:latin typeface="Courier New" pitchFamily="49" charset="0"/>
              </a:rPr>
            </a:br>
            <a:r>
              <a:rPr lang="en-US" dirty="0" smtClean="0">
                <a:latin typeface="Courier New" pitchFamily="49" charset="0"/>
              </a:rPr>
              <a:t>	return </a:t>
            </a:r>
            <a:r>
              <a:rPr lang="en-US" dirty="0" err="1" smtClean="0">
                <a:latin typeface="Courier New" pitchFamily="49" charset="0"/>
              </a:rPr>
              <a:t>x+y</a:t>
            </a:r>
            <a:r>
              <a:rPr lang="en-US" dirty="0" smtClean="0">
                <a:latin typeface="Courier New" pitchFamily="49" charset="0"/>
              </a:rPr>
              <a:t>;</a:t>
            </a:r>
            <a:br>
              <a:rPr lang="en-US" dirty="0" smtClean="0">
                <a:latin typeface="Courier New" pitchFamily="49" charset="0"/>
              </a:rPr>
            </a:br>
            <a:r>
              <a:rPr lang="en-US" dirty="0" smtClean="0">
                <a:latin typeface="Courier New" pitchFamily="49" charset="0"/>
              </a:rPr>
              <a:t>}</a:t>
            </a:r>
          </a:p>
          <a:p>
            <a:pPr marL="203200" indent="-203200" eaLnBrk="1" hangingPunct="1">
              <a:buFontTx/>
              <a:buNone/>
            </a:pPr>
            <a:r>
              <a:rPr lang="en-US" dirty="0" smtClean="0"/>
              <a:t> address</a:t>
            </a:r>
            <a:br>
              <a:rPr lang="en-US" dirty="0" smtClean="0"/>
            </a:br>
            <a:r>
              <a:rPr lang="en-US" dirty="0" smtClean="0"/>
              <a:t>1000</a:t>
            </a:r>
            <a:r>
              <a:rPr lang="en-US" dirty="0" smtClean="0">
                <a:latin typeface="Courier New" pitchFamily="49" charset="0"/>
              </a:rPr>
              <a:t> </a:t>
            </a:r>
            <a:r>
              <a:rPr lang="en-US" dirty="0" smtClean="0">
                <a:solidFill>
                  <a:schemeClr val="bg2"/>
                </a:solidFill>
                <a:latin typeface="Courier New" pitchFamily="49" charset="0"/>
              </a:rPr>
              <a:t/>
            </a:r>
            <a:br>
              <a:rPr lang="en-US" dirty="0" smtClean="0">
                <a:solidFill>
                  <a:schemeClr val="bg2"/>
                </a:solidFill>
                <a:latin typeface="Courier New" pitchFamily="49" charset="0"/>
              </a:rPr>
            </a:br>
            <a:r>
              <a:rPr lang="en-US" dirty="0" smtClean="0"/>
              <a:t>1004</a:t>
            </a:r>
            <a:r>
              <a:rPr lang="en-US" dirty="0" smtClean="0">
                <a:latin typeface="Courier New" pitchFamily="49" charset="0"/>
              </a:rPr>
              <a:t> </a:t>
            </a:r>
            <a:r>
              <a:rPr lang="en-US" dirty="0" smtClean="0">
                <a:solidFill>
                  <a:schemeClr val="bg2"/>
                </a:solidFill>
                <a:latin typeface="Courier New" pitchFamily="49" charset="0"/>
              </a:rPr>
              <a:t/>
            </a:r>
            <a:br>
              <a:rPr lang="en-US" dirty="0" smtClean="0">
                <a:solidFill>
                  <a:schemeClr val="bg2"/>
                </a:solidFill>
                <a:latin typeface="Courier New" pitchFamily="49" charset="0"/>
              </a:rPr>
            </a:br>
            <a:r>
              <a:rPr lang="en-US" dirty="0" smtClean="0"/>
              <a:t>1008</a:t>
            </a:r>
            <a:r>
              <a:rPr lang="en-US" dirty="0" smtClean="0">
                <a:latin typeface="Courier New" pitchFamily="49" charset="0"/>
              </a:rPr>
              <a:t> </a:t>
            </a:r>
            <a:br>
              <a:rPr lang="en-US" dirty="0" smtClean="0">
                <a:latin typeface="Courier New" pitchFamily="49" charset="0"/>
              </a:rPr>
            </a:br>
            <a:r>
              <a:rPr lang="en-US" dirty="0" smtClean="0"/>
              <a:t>1012</a:t>
            </a:r>
            <a:r>
              <a:rPr lang="en-US" dirty="0" smtClean="0">
                <a:latin typeface="Courier New" pitchFamily="49" charset="0"/>
              </a:rPr>
              <a:t> </a:t>
            </a:r>
            <a:br>
              <a:rPr lang="en-US" dirty="0" smtClean="0">
                <a:latin typeface="Courier New" pitchFamily="49" charset="0"/>
              </a:rPr>
            </a:br>
            <a:r>
              <a:rPr lang="en-US" dirty="0" smtClean="0"/>
              <a:t>1016</a:t>
            </a:r>
            <a:r>
              <a:rPr lang="en-US" dirty="0" smtClean="0">
                <a:latin typeface="Courier New" pitchFamily="49" charset="0"/>
              </a:rPr>
              <a:t> </a:t>
            </a:r>
          </a:p>
          <a:p>
            <a:pPr marL="203200" indent="-203200" eaLnBrk="1" hangingPunct="1">
              <a:buFontTx/>
              <a:buNone/>
            </a:pPr>
            <a:r>
              <a:rPr lang="en-US" dirty="0" smtClean="0">
                <a:latin typeface="Courier New" pitchFamily="49" charset="0"/>
              </a:rPr>
              <a:t>	</a:t>
            </a:r>
            <a:r>
              <a:rPr lang="en-US" dirty="0" smtClean="0"/>
              <a:t>2000</a:t>
            </a:r>
            <a:r>
              <a:rPr lang="en-US" dirty="0" smtClean="0">
                <a:latin typeface="Courier New" pitchFamily="49" charset="0"/>
              </a:rPr>
              <a:t> </a:t>
            </a:r>
            <a:br>
              <a:rPr lang="en-US" dirty="0" smtClean="0">
                <a:latin typeface="Courier New" pitchFamily="49" charset="0"/>
              </a:rPr>
            </a:br>
            <a:r>
              <a:rPr lang="en-US" dirty="0" smtClean="0"/>
              <a:t>2004</a:t>
            </a:r>
            <a:endParaRPr lang="en-US" dirty="0" smtClean="0">
              <a:latin typeface="Courier New" pitchFamily="49" charset="0"/>
            </a:endParaRPr>
          </a:p>
        </p:txBody>
      </p:sp>
      <p:sp>
        <p:nvSpPr>
          <p:cNvPr id="7172" name="Line 4"/>
          <p:cNvSpPr>
            <a:spLocks noChangeShapeType="1"/>
          </p:cNvSpPr>
          <p:nvPr/>
        </p:nvSpPr>
        <p:spPr bwMode="auto">
          <a:xfrm>
            <a:off x="228600" y="2819400"/>
            <a:ext cx="8610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 name="Text Box 5"/>
          <p:cNvSpPr txBox="1">
            <a:spLocks noChangeArrowheads="1"/>
          </p:cNvSpPr>
          <p:nvPr/>
        </p:nvSpPr>
        <p:spPr bwMode="auto">
          <a:xfrm>
            <a:off x="533400" y="11430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dirty="0">
                <a:solidFill>
                  <a:schemeClr val="accent1"/>
                </a:solidFill>
                <a:latin typeface="Helvetica" pitchFamily="34" charset="0"/>
              </a:rPr>
              <a:t>C</a:t>
            </a:r>
          </a:p>
        </p:txBody>
      </p:sp>
      <p:sp>
        <p:nvSpPr>
          <p:cNvPr id="7174" name="Text Box 6"/>
          <p:cNvSpPr txBox="1">
            <a:spLocks noChangeArrowheads="1"/>
          </p:cNvSpPr>
          <p:nvPr/>
        </p:nvSpPr>
        <p:spPr bwMode="auto">
          <a:xfrm>
            <a:off x="533400" y="3733800"/>
            <a:ext cx="5222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r>
              <a:rPr lang="en-US" sz="3200" b="1" dirty="0">
                <a:solidFill>
                  <a:schemeClr val="accent1"/>
                </a:solidFill>
                <a:latin typeface="Helvetica" pitchFamily="34" charset="0"/>
              </a:rPr>
              <a:t>M</a:t>
            </a:r>
            <a:br>
              <a:rPr lang="en-US" sz="3200" b="1" dirty="0">
                <a:solidFill>
                  <a:schemeClr val="accent1"/>
                </a:solidFill>
                <a:latin typeface="Helvetica" pitchFamily="34" charset="0"/>
              </a:rPr>
            </a:br>
            <a:r>
              <a:rPr lang="en-US" sz="3200" b="1" dirty="0">
                <a:solidFill>
                  <a:schemeClr val="accent1"/>
                </a:solidFill>
                <a:latin typeface="Helvetica" pitchFamily="34" charset="0"/>
              </a:rPr>
              <a:t>I</a:t>
            </a:r>
            <a:br>
              <a:rPr lang="en-US" sz="3200" b="1" dirty="0">
                <a:solidFill>
                  <a:schemeClr val="accent1"/>
                </a:solidFill>
                <a:latin typeface="Helvetica" pitchFamily="34" charset="0"/>
              </a:rPr>
            </a:br>
            <a:r>
              <a:rPr lang="en-US" sz="3200" b="1" dirty="0">
                <a:solidFill>
                  <a:schemeClr val="accent1"/>
                </a:solidFill>
                <a:latin typeface="Helvetica" pitchFamily="34" charset="0"/>
              </a:rPr>
              <a:t>P</a:t>
            </a:r>
            <a:br>
              <a:rPr lang="en-US" sz="3200" b="1" dirty="0">
                <a:solidFill>
                  <a:schemeClr val="accent1"/>
                </a:solidFill>
                <a:latin typeface="Helvetica" pitchFamily="34" charset="0"/>
              </a:rPr>
            </a:br>
            <a:r>
              <a:rPr lang="en-US" sz="3200" b="1" dirty="0">
                <a:solidFill>
                  <a:schemeClr val="accent1"/>
                </a:solidFill>
                <a:latin typeface="Helvetica" pitchFamily="34" charset="0"/>
              </a:rPr>
              <a:t>S</a:t>
            </a:r>
          </a:p>
        </p:txBody>
      </p:sp>
      <p:sp>
        <p:nvSpPr>
          <p:cNvPr id="7175" name="Rectangle 7"/>
          <p:cNvSpPr>
            <a:spLocks noChangeArrowheads="1"/>
          </p:cNvSpPr>
          <p:nvPr/>
        </p:nvSpPr>
        <p:spPr bwMode="auto">
          <a:xfrm>
            <a:off x="3581400" y="3048000"/>
            <a:ext cx="5257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1">
                <a:solidFill>
                  <a:srgbClr val="0000FF"/>
                </a:solidFill>
                <a:latin typeface="Helvetica" pitchFamily="34" charset="0"/>
              </a:rPr>
              <a:t>In MIPS, all instructions are 4 bytes, and stored in memory just like data. So here we show the addresses of where the programs are stored.</a:t>
            </a:r>
          </a:p>
        </p:txBody>
      </p:sp>
      <p:sp>
        <p:nvSpPr>
          <p:cNvPr id="7176" name="AutoShape 8"/>
          <p:cNvSpPr>
            <a:spLocks noChangeArrowheads="1"/>
          </p:cNvSpPr>
          <p:nvPr/>
        </p:nvSpPr>
        <p:spPr bwMode="auto">
          <a:xfrm>
            <a:off x="1905000" y="3505200"/>
            <a:ext cx="1600200" cy="2667000"/>
          </a:xfrm>
          <a:prstGeom prst="leftArrow">
            <a:avLst>
              <a:gd name="adj1" fmla="val 48574"/>
              <a:gd name="adj2" fmla="val 53009"/>
            </a:avLst>
          </a:prstGeom>
          <a:solidFill>
            <a:srgbClr val="FF0000"/>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835422423"/>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Instruction Support for Functions (2/6)</a:t>
            </a:r>
          </a:p>
        </p:txBody>
      </p:sp>
      <p:sp>
        <p:nvSpPr>
          <p:cNvPr id="8195" name="AutoShape 3"/>
          <p:cNvSpPr>
            <a:spLocks noGrp="1" noChangeArrowheads="1"/>
          </p:cNvSpPr>
          <p:nvPr>
            <p:ph type="body" idx="4294967295"/>
          </p:nvPr>
        </p:nvSpPr>
        <p:spPr>
          <a:xfrm>
            <a:off x="1066800" y="1066800"/>
            <a:ext cx="8763000" cy="5432425"/>
          </a:xfrm>
        </p:spPr>
        <p:txBody>
          <a:bodyPr/>
          <a:lstStyle/>
          <a:p>
            <a:pPr marL="203200" indent="-203200" eaLnBrk="1" hangingPunct="1">
              <a:buFontTx/>
              <a:buNone/>
            </a:pPr>
            <a:r>
              <a:rPr lang="en-US" dirty="0" smtClean="0">
                <a:latin typeface="Courier New" pitchFamily="49" charset="0"/>
              </a:rPr>
              <a:t> </a:t>
            </a:r>
            <a:r>
              <a:rPr lang="en-US" sz="2000" dirty="0" smtClean="0">
                <a:latin typeface="Courier New" pitchFamily="49" charset="0"/>
              </a:rPr>
              <a:t>... sum(</a:t>
            </a:r>
            <a:r>
              <a:rPr lang="en-US" sz="2000" dirty="0" err="1" smtClean="0">
                <a:latin typeface="Courier New" pitchFamily="49" charset="0"/>
              </a:rPr>
              <a:t>a,b</a:t>
            </a:r>
            <a:r>
              <a:rPr lang="en-US" sz="2000" dirty="0" smtClean="0">
                <a:latin typeface="Courier New" pitchFamily="49" charset="0"/>
              </a:rPr>
              <a:t>);... </a:t>
            </a:r>
            <a:r>
              <a:rPr lang="en-US" sz="2000" b="1" dirty="0" smtClean="0">
                <a:solidFill>
                  <a:srgbClr val="C00000"/>
                </a:solidFill>
                <a:latin typeface="Courier New" pitchFamily="49" charset="0"/>
              </a:rPr>
              <a:t>/* </a:t>
            </a:r>
            <a:r>
              <a:rPr lang="en-US" sz="2000" b="1" dirty="0" err="1" smtClean="0">
                <a:solidFill>
                  <a:srgbClr val="C00000"/>
                </a:solidFill>
                <a:latin typeface="Courier New" pitchFamily="49" charset="0"/>
              </a:rPr>
              <a:t>a,b</a:t>
            </a:r>
            <a:r>
              <a:rPr lang="en-US" sz="2000" b="1" dirty="0" smtClean="0">
                <a:solidFill>
                  <a:srgbClr val="C00000"/>
                </a:solidFill>
                <a:latin typeface="Courier New" pitchFamily="49" charset="0"/>
              </a:rPr>
              <a:t>:$s0,$s1 */</a:t>
            </a:r>
            <a:r>
              <a:rPr lang="en-US" sz="2000" dirty="0" smtClean="0">
                <a:solidFill>
                  <a:schemeClr val="bg2"/>
                </a:solidFill>
                <a:latin typeface="Courier New" pitchFamily="49" charset="0"/>
              </a:rPr>
              <a:t/>
            </a:r>
            <a:br>
              <a:rPr lang="en-US" sz="2000" dirty="0" smtClean="0">
                <a:solidFill>
                  <a:schemeClr val="bg2"/>
                </a:solidFill>
                <a:latin typeface="Courier New" pitchFamily="49" charset="0"/>
              </a:rPr>
            </a:br>
            <a:r>
              <a:rPr lang="en-US" sz="2000" dirty="0" smtClean="0">
                <a:latin typeface="Courier New" pitchFamily="49" charset="0"/>
              </a:rPr>
              <a:t>}</a:t>
            </a:r>
            <a:br>
              <a:rPr lang="en-US" sz="2000" dirty="0" smtClean="0">
                <a:latin typeface="Courier New" pitchFamily="49" charset="0"/>
              </a:rPr>
            </a:br>
            <a:r>
              <a:rPr lang="en-US" sz="2000" dirty="0" err="1" smtClean="0">
                <a:latin typeface="Courier New" pitchFamily="49" charset="0"/>
              </a:rPr>
              <a:t>int</a:t>
            </a:r>
            <a:r>
              <a:rPr lang="en-US" sz="2000" dirty="0" smtClean="0">
                <a:latin typeface="Courier New" pitchFamily="49" charset="0"/>
              </a:rPr>
              <a:t> sum(</a:t>
            </a:r>
            <a:r>
              <a:rPr lang="en-US" sz="2000" dirty="0" err="1" smtClean="0">
                <a:latin typeface="Courier New" pitchFamily="49" charset="0"/>
              </a:rPr>
              <a:t>int</a:t>
            </a:r>
            <a:r>
              <a:rPr lang="en-US" sz="2000" dirty="0" smtClean="0">
                <a:latin typeface="Courier New" pitchFamily="49" charset="0"/>
              </a:rPr>
              <a:t> x, </a:t>
            </a:r>
            <a:r>
              <a:rPr lang="en-US" sz="2000" dirty="0" err="1" smtClean="0">
                <a:latin typeface="Courier New" pitchFamily="49" charset="0"/>
              </a:rPr>
              <a:t>int</a:t>
            </a:r>
            <a:r>
              <a:rPr lang="en-US" sz="2000" dirty="0" smtClean="0">
                <a:latin typeface="Courier New" pitchFamily="49" charset="0"/>
              </a:rPr>
              <a:t> y) {</a:t>
            </a:r>
            <a:br>
              <a:rPr lang="en-US" sz="2000" dirty="0" smtClean="0">
                <a:latin typeface="Courier New" pitchFamily="49" charset="0"/>
              </a:rPr>
            </a:br>
            <a:r>
              <a:rPr lang="en-US" sz="2000" dirty="0" smtClean="0">
                <a:latin typeface="Courier New" pitchFamily="49" charset="0"/>
              </a:rPr>
              <a:t>	return </a:t>
            </a:r>
            <a:r>
              <a:rPr lang="en-US" sz="2000" dirty="0" err="1" smtClean="0">
                <a:latin typeface="Courier New" pitchFamily="49" charset="0"/>
              </a:rPr>
              <a:t>x+y</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a:t>
            </a:r>
          </a:p>
          <a:p>
            <a:pPr marL="203200" indent="-203200" eaLnBrk="1" hangingPunct="1">
              <a:buFontTx/>
              <a:buNone/>
            </a:pPr>
            <a:r>
              <a:rPr lang="en-US" sz="2000" dirty="0" smtClean="0"/>
              <a:t> address</a:t>
            </a:r>
            <a:br>
              <a:rPr lang="en-US" sz="2000" dirty="0" smtClean="0"/>
            </a:br>
            <a:r>
              <a:rPr lang="en-US" sz="2000" dirty="0" smtClean="0"/>
              <a:t>1000</a:t>
            </a:r>
            <a:r>
              <a:rPr lang="en-US" sz="2000" dirty="0" smtClean="0">
                <a:latin typeface="Courier New" pitchFamily="49" charset="0"/>
              </a:rPr>
              <a:t> add  $a0,$s0,$zero  </a:t>
            </a:r>
            <a:r>
              <a:rPr lang="en-US" sz="2000" b="1" i="1" dirty="0" smtClean="0">
                <a:solidFill>
                  <a:srgbClr val="C00000"/>
                </a:solidFill>
                <a:latin typeface="Courier New" pitchFamily="49" charset="0"/>
              </a:rPr>
              <a:t># x = a</a:t>
            </a:r>
            <a:r>
              <a:rPr lang="en-US" sz="2000" dirty="0" smtClean="0">
                <a:solidFill>
                  <a:schemeClr val="bg2"/>
                </a:solidFill>
                <a:latin typeface="Courier New" pitchFamily="49" charset="0"/>
              </a:rPr>
              <a:t/>
            </a:r>
            <a:br>
              <a:rPr lang="en-US" sz="2000" dirty="0" smtClean="0">
                <a:solidFill>
                  <a:schemeClr val="bg2"/>
                </a:solidFill>
                <a:latin typeface="Courier New" pitchFamily="49" charset="0"/>
              </a:rPr>
            </a:br>
            <a:r>
              <a:rPr lang="en-US" sz="2000" dirty="0" smtClean="0"/>
              <a:t>1004</a:t>
            </a:r>
            <a:r>
              <a:rPr lang="en-US" sz="2000" dirty="0" smtClean="0">
                <a:latin typeface="Courier New" pitchFamily="49" charset="0"/>
              </a:rPr>
              <a:t> add  $a1,$s1,$zero  </a:t>
            </a:r>
            <a:r>
              <a:rPr lang="en-US" sz="2000" b="1" i="1" dirty="0" smtClean="0">
                <a:solidFill>
                  <a:srgbClr val="C00000"/>
                </a:solidFill>
                <a:latin typeface="Courier New" pitchFamily="49" charset="0"/>
              </a:rPr>
              <a:t># y = b</a:t>
            </a:r>
            <a:r>
              <a:rPr lang="en-US" sz="2000" b="1" dirty="0" smtClean="0">
                <a:solidFill>
                  <a:srgbClr val="C00000"/>
                </a:solidFill>
                <a:latin typeface="Courier New" pitchFamily="49" charset="0"/>
              </a:rPr>
              <a:t> </a:t>
            </a:r>
            <a:r>
              <a:rPr lang="en-US" sz="2000" dirty="0" smtClean="0">
                <a:solidFill>
                  <a:schemeClr val="bg2"/>
                </a:solidFill>
                <a:latin typeface="Courier New" pitchFamily="49" charset="0"/>
              </a:rPr>
              <a:t/>
            </a:r>
            <a:br>
              <a:rPr lang="en-US" sz="2000" dirty="0" smtClean="0">
                <a:solidFill>
                  <a:schemeClr val="bg2"/>
                </a:solidFill>
                <a:latin typeface="Courier New" pitchFamily="49" charset="0"/>
              </a:rPr>
            </a:br>
            <a:r>
              <a:rPr lang="en-US" sz="2000" dirty="0" smtClean="0"/>
              <a:t>1008</a:t>
            </a:r>
            <a:r>
              <a:rPr lang="en-US" sz="2000" dirty="0" smtClean="0">
                <a:latin typeface="Courier New" pitchFamily="49" charset="0"/>
              </a:rPr>
              <a:t> </a:t>
            </a:r>
            <a:r>
              <a:rPr lang="en-US" sz="2000" dirty="0" err="1" smtClean="0">
                <a:latin typeface="Courier New" pitchFamily="49" charset="0"/>
              </a:rPr>
              <a:t>addi</a:t>
            </a:r>
            <a:r>
              <a:rPr lang="en-US" sz="2000" dirty="0" smtClean="0">
                <a:latin typeface="Courier New" pitchFamily="49" charset="0"/>
              </a:rPr>
              <a:t> $ra,$zero,1016 </a:t>
            </a:r>
            <a:r>
              <a:rPr lang="en-US" sz="2000" b="1" i="1" dirty="0" smtClean="0">
                <a:solidFill>
                  <a:srgbClr val="C00000"/>
                </a:solidFill>
                <a:latin typeface="Courier New" pitchFamily="49" charset="0"/>
              </a:rPr>
              <a:t>#$</a:t>
            </a:r>
            <a:r>
              <a:rPr lang="en-US" sz="2000" b="1" i="1" dirty="0" err="1" smtClean="0">
                <a:solidFill>
                  <a:srgbClr val="C00000"/>
                </a:solidFill>
                <a:latin typeface="Courier New" pitchFamily="49" charset="0"/>
              </a:rPr>
              <a:t>ra</a:t>
            </a:r>
            <a:r>
              <a:rPr lang="en-US" sz="2000" b="1" i="1" dirty="0" smtClean="0">
                <a:solidFill>
                  <a:srgbClr val="C00000"/>
                </a:solidFill>
                <a:latin typeface="Courier New" pitchFamily="49" charset="0"/>
              </a:rPr>
              <a:t>=1016</a:t>
            </a:r>
            <a:r>
              <a:rPr lang="en-US" sz="2000" dirty="0" smtClean="0">
                <a:latin typeface="Courier New" pitchFamily="49" charset="0"/>
              </a:rPr>
              <a:t/>
            </a:r>
            <a:br>
              <a:rPr lang="en-US" sz="2000" dirty="0" smtClean="0">
                <a:latin typeface="Courier New" pitchFamily="49" charset="0"/>
              </a:rPr>
            </a:br>
            <a:r>
              <a:rPr lang="en-US" sz="2000" dirty="0" smtClean="0"/>
              <a:t>1012</a:t>
            </a:r>
            <a:r>
              <a:rPr lang="en-US" sz="2000" dirty="0" smtClean="0">
                <a:latin typeface="Courier New" pitchFamily="49" charset="0"/>
              </a:rPr>
              <a:t> j    sum 		       </a:t>
            </a:r>
            <a:r>
              <a:rPr lang="en-US" sz="2000" b="1" i="1" dirty="0" smtClean="0">
                <a:solidFill>
                  <a:srgbClr val="C00000"/>
                </a:solidFill>
                <a:latin typeface="Courier New" pitchFamily="49" charset="0"/>
              </a:rPr>
              <a:t>#jump to sum</a:t>
            </a:r>
            <a:r>
              <a:rPr lang="en-US" sz="2000" dirty="0" smtClean="0">
                <a:latin typeface="Courier New" pitchFamily="49" charset="0"/>
              </a:rPr>
              <a:t/>
            </a:r>
            <a:br>
              <a:rPr lang="en-US" sz="2000" dirty="0" smtClean="0">
                <a:latin typeface="Courier New" pitchFamily="49" charset="0"/>
              </a:rPr>
            </a:br>
            <a:r>
              <a:rPr lang="en-US" sz="2000" dirty="0" smtClean="0"/>
              <a:t>1016</a:t>
            </a:r>
            <a:r>
              <a:rPr lang="en-US" sz="2000" dirty="0" smtClean="0">
                <a:latin typeface="Courier New" pitchFamily="49" charset="0"/>
              </a:rPr>
              <a:t> ...</a:t>
            </a:r>
          </a:p>
          <a:p>
            <a:pPr marL="203200" indent="-203200" eaLnBrk="1" hangingPunct="1">
              <a:buFontTx/>
              <a:buNone/>
            </a:pPr>
            <a:r>
              <a:rPr lang="en-US" sz="2000" dirty="0" smtClean="0">
                <a:latin typeface="Courier New" pitchFamily="49" charset="0"/>
              </a:rPr>
              <a:t>	</a:t>
            </a:r>
            <a:r>
              <a:rPr lang="en-US" sz="2000" dirty="0" smtClean="0"/>
              <a:t>2000</a:t>
            </a:r>
            <a:r>
              <a:rPr lang="en-US" sz="2000" dirty="0" smtClean="0">
                <a:latin typeface="Courier New" pitchFamily="49" charset="0"/>
              </a:rPr>
              <a:t> sum: add $v0,$a0,$a1</a:t>
            </a:r>
            <a:br>
              <a:rPr lang="en-US" sz="2000" dirty="0" smtClean="0">
                <a:latin typeface="Courier New" pitchFamily="49" charset="0"/>
              </a:rPr>
            </a:br>
            <a:r>
              <a:rPr lang="en-US" sz="2000" dirty="0" smtClean="0"/>
              <a:t>2004</a:t>
            </a:r>
            <a:r>
              <a:rPr lang="en-US" sz="2000" dirty="0" smtClean="0">
                <a:latin typeface="Courier New" pitchFamily="49" charset="0"/>
              </a:rPr>
              <a:t> </a:t>
            </a:r>
            <a:r>
              <a:rPr lang="en-US" sz="2000" dirty="0" err="1" smtClean="0">
                <a:latin typeface="Courier New" pitchFamily="49" charset="0"/>
              </a:rPr>
              <a:t>jr</a:t>
            </a:r>
            <a:r>
              <a:rPr lang="en-US" sz="2000" dirty="0" smtClean="0">
                <a:latin typeface="Courier New" pitchFamily="49" charset="0"/>
              </a:rPr>
              <a:t>   $</a:t>
            </a:r>
            <a:r>
              <a:rPr lang="en-US" sz="2000" dirty="0" err="1" smtClean="0">
                <a:latin typeface="Courier New" pitchFamily="49" charset="0"/>
              </a:rPr>
              <a:t>ra</a:t>
            </a:r>
            <a:r>
              <a:rPr lang="en-US" sz="2000" dirty="0" smtClean="0">
                <a:latin typeface="Courier New" pitchFamily="49" charset="0"/>
              </a:rPr>
              <a:t>		  </a:t>
            </a:r>
            <a:r>
              <a:rPr lang="en-US" sz="2000" i="1" dirty="0" smtClean="0">
                <a:solidFill>
                  <a:schemeClr val="bg2"/>
                </a:solidFill>
                <a:latin typeface="Courier New" pitchFamily="49" charset="0"/>
              </a:rPr>
              <a:t># </a:t>
            </a:r>
            <a:r>
              <a:rPr lang="en-US" sz="2000" i="1" dirty="0" smtClean="0">
                <a:solidFill>
                  <a:schemeClr val="accent2"/>
                </a:solidFill>
                <a:latin typeface="Courier New" pitchFamily="49" charset="0"/>
              </a:rPr>
              <a:t>new</a:t>
            </a:r>
            <a:r>
              <a:rPr lang="en-US" sz="2000" i="1" dirty="0" smtClean="0">
                <a:solidFill>
                  <a:schemeClr val="bg2"/>
                </a:solidFill>
                <a:latin typeface="Courier New" pitchFamily="49" charset="0"/>
              </a:rPr>
              <a:t> </a:t>
            </a:r>
            <a:r>
              <a:rPr lang="en-US" sz="2000" i="1" dirty="0" smtClean="0">
                <a:solidFill>
                  <a:schemeClr val="accent2"/>
                </a:solidFill>
                <a:latin typeface="Courier New" pitchFamily="49" charset="0"/>
              </a:rPr>
              <a:t>instruction</a:t>
            </a:r>
            <a:endParaRPr lang="en-US" sz="2000" dirty="0" smtClean="0">
              <a:latin typeface="Courier New" pitchFamily="49" charset="0"/>
            </a:endParaRPr>
          </a:p>
        </p:txBody>
      </p:sp>
      <p:sp>
        <p:nvSpPr>
          <p:cNvPr id="8196" name="Line 4"/>
          <p:cNvSpPr>
            <a:spLocks noChangeShapeType="1"/>
          </p:cNvSpPr>
          <p:nvPr/>
        </p:nvSpPr>
        <p:spPr bwMode="auto">
          <a:xfrm>
            <a:off x="228600" y="2743200"/>
            <a:ext cx="8610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 name="Text Box 5"/>
          <p:cNvSpPr txBox="1">
            <a:spLocks noChangeArrowheads="1"/>
          </p:cNvSpPr>
          <p:nvPr/>
        </p:nvSpPr>
        <p:spPr bwMode="auto">
          <a:xfrm flipH="1">
            <a:off x="609600" y="1219200"/>
            <a:ext cx="4365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dirty="0">
                <a:solidFill>
                  <a:schemeClr val="accent1"/>
                </a:solidFill>
                <a:latin typeface="Helvetica" pitchFamily="34" charset="0"/>
              </a:rPr>
              <a:t>C</a:t>
            </a:r>
          </a:p>
        </p:txBody>
      </p:sp>
      <p:sp>
        <p:nvSpPr>
          <p:cNvPr id="8198" name="Text Box 6"/>
          <p:cNvSpPr txBox="1">
            <a:spLocks noChangeArrowheads="1"/>
          </p:cNvSpPr>
          <p:nvPr/>
        </p:nvSpPr>
        <p:spPr bwMode="auto">
          <a:xfrm>
            <a:off x="685800" y="3276600"/>
            <a:ext cx="5222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r>
              <a:rPr lang="en-US" sz="3200" b="1" dirty="0">
                <a:solidFill>
                  <a:schemeClr val="accent1"/>
                </a:solidFill>
                <a:latin typeface="Helvetica" pitchFamily="34" charset="0"/>
              </a:rPr>
              <a:t>M</a:t>
            </a:r>
            <a:br>
              <a:rPr lang="en-US" sz="3200" b="1" dirty="0">
                <a:solidFill>
                  <a:schemeClr val="accent1"/>
                </a:solidFill>
                <a:latin typeface="Helvetica" pitchFamily="34" charset="0"/>
              </a:rPr>
            </a:br>
            <a:r>
              <a:rPr lang="en-US" sz="3200" b="1" dirty="0">
                <a:solidFill>
                  <a:schemeClr val="accent1"/>
                </a:solidFill>
                <a:latin typeface="Helvetica" pitchFamily="34" charset="0"/>
              </a:rPr>
              <a:t>I</a:t>
            </a:r>
            <a:br>
              <a:rPr lang="en-US" sz="3200" b="1" dirty="0">
                <a:solidFill>
                  <a:schemeClr val="accent1"/>
                </a:solidFill>
                <a:latin typeface="Helvetica" pitchFamily="34" charset="0"/>
              </a:rPr>
            </a:br>
            <a:r>
              <a:rPr lang="en-US" sz="3200" b="1" dirty="0">
                <a:solidFill>
                  <a:schemeClr val="accent1"/>
                </a:solidFill>
                <a:latin typeface="Helvetica" pitchFamily="34" charset="0"/>
              </a:rPr>
              <a:t>P</a:t>
            </a:r>
            <a:br>
              <a:rPr lang="en-US" sz="3200" b="1" dirty="0">
                <a:solidFill>
                  <a:schemeClr val="accent1"/>
                </a:solidFill>
                <a:latin typeface="Helvetica" pitchFamily="34" charset="0"/>
              </a:rPr>
            </a:br>
            <a:r>
              <a:rPr lang="en-US" sz="3200" b="1" dirty="0">
                <a:solidFill>
                  <a:schemeClr val="accent1"/>
                </a:solidFill>
                <a:latin typeface="Helvetica" pitchFamily="34" charset="0"/>
              </a:rPr>
              <a:t>S</a:t>
            </a:r>
          </a:p>
        </p:txBody>
      </p:sp>
    </p:spTree>
    <p:extLst>
      <p:ext uri="{BB962C8B-B14F-4D97-AF65-F5344CB8AC3E}">
        <p14:creationId xmlns:p14="http://schemas.microsoft.com/office/powerpoint/2010/main" val="1853857472"/>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Instruction Support for Functions (3/6)</a:t>
            </a:r>
          </a:p>
        </p:txBody>
      </p:sp>
      <p:sp>
        <p:nvSpPr>
          <p:cNvPr id="9219" name="AutoShape 3"/>
          <p:cNvSpPr>
            <a:spLocks noGrp="1" noChangeArrowheads="1"/>
          </p:cNvSpPr>
          <p:nvPr>
            <p:ph type="body" idx="4294967295"/>
          </p:nvPr>
        </p:nvSpPr>
        <p:spPr>
          <a:xfrm>
            <a:off x="1219200" y="990600"/>
            <a:ext cx="8763000" cy="5486400"/>
          </a:xfrm>
        </p:spPr>
        <p:txBody>
          <a:bodyPr/>
          <a:lstStyle/>
          <a:p>
            <a:pPr marL="203200" indent="-203200" eaLnBrk="1" hangingPunct="1">
              <a:buFontTx/>
              <a:buNone/>
            </a:pPr>
            <a:r>
              <a:rPr lang="en-US" dirty="0" smtClean="0">
                <a:latin typeface="Courier New" pitchFamily="49" charset="0"/>
              </a:rPr>
              <a:t> </a:t>
            </a:r>
            <a:r>
              <a:rPr lang="en-US" sz="2000" dirty="0" smtClean="0">
                <a:latin typeface="Courier New" pitchFamily="49" charset="0"/>
              </a:rPr>
              <a:t>... sum(</a:t>
            </a:r>
            <a:r>
              <a:rPr lang="en-US" sz="2000" dirty="0" err="1" smtClean="0">
                <a:latin typeface="Courier New" pitchFamily="49" charset="0"/>
              </a:rPr>
              <a:t>a,b</a:t>
            </a:r>
            <a:r>
              <a:rPr lang="en-US" sz="2000" dirty="0" smtClean="0">
                <a:latin typeface="Courier New" pitchFamily="49" charset="0"/>
              </a:rPr>
              <a:t>);... </a:t>
            </a:r>
            <a:r>
              <a:rPr lang="en-US" sz="2000" b="1" dirty="0" smtClean="0">
                <a:solidFill>
                  <a:srgbClr val="C00000"/>
                </a:solidFill>
                <a:latin typeface="Courier New" pitchFamily="49" charset="0"/>
              </a:rPr>
              <a:t>/* </a:t>
            </a:r>
            <a:r>
              <a:rPr lang="en-US" sz="2000" b="1" dirty="0" err="1" smtClean="0">
                <a:solidFill>
                  <a:srgbClr val="C00000"/>
                </a:solidFill>
                <a:latin typeface="Courier New" pitchFamily="49" charset="0"/>
              </a:rPr>
              <a:t>a,b</a:t>
            </a:r>
            <a:r>
              <a:rPr lang="en-US" sz="2000" b="1" dirty="0" smtClean="0">
                <a:solidFill>
                  <a:srgbClr val="C00000"/>
                </a:solidFill>
                <a:latin typeface="Courier New" pitchFamily="49" charset="0"/>
              </a:rPr>
              <a:t>:$s0,$s1 */</a:t>
            </a:r>
            <a:br>
              <a:rPr lang="en-US" sz="2000" b="1" dirty="0" smtClean="0">
                <a:solidFill>
                  <a:srgbClr val="C00000"/>
                </a:solidFill>
                <a:latin typeface="Courier New" pitchFamily="49" charset="0"/>
              </a:rPr>
            </a:br>
            <a:r>
              <a:rPr lang="en-US" sz="2000" dirty="0" smtClean="0">
                <a:latin typeface="Courier New" pitchFamily="49" charset="0"/>
              </a:rPr>
              <a:t>}</a:t>
            </a:r>
            <a:br>
              <a:rPr lang="en-US" sz="2000" dirty="0" smtClean="0">
                <a:latin typeface="Courier New" pitchFamily="49" charset="0"/>
              </a:rPr>
            </a:br>
            <a:r>
              <a:rPr lang="en-US" sz="2000" dirty="0" err="1" smtClean="0">
                <a:latin typeface="Courier New" pitchFamily="49" charset="0"/>
              </a:rPr>
              <a:t>int</a:t>
            </a:r>
            <a:r>
              <a:rPr lang="en-US" sz="2000" dirty="0" smtClean="0">
                <a:latin typeface="Courier New" pitchFamily="49" charset="0"/>
              </a:rPr>
              <a:t> sum(</a:t>
            </a:r>
            <a:r>
              <a:rPr lang="en-US" sz="2000" dirty="0" err="1" smtClean="0">
                <a:latin typeface="Courier New" pitchFamily="49" charset="0"/>
              </a:rPr>
              <a:t>int</a:t>
            </a:r>
            <a:r>
              <a:rPr lang="en-US" sz="2000" dirty="0" smtClean="0">
                <a:latin typeface="Courier New" pitchFamily="49" charset="0"/>
              </a:rPr>
              <a:t> x, </a:t>
            </a:r>
            <a:r>
              <a:rPr lang="en-US" sz="2000" dirty="0" err="1" smtClean="0">
                <a:latin typeface="Courier New" pitchFamily="49" charset="0"/>
              </a:rPr>
              <a:t>int</a:t>
            </a:r>
            <a:r>
              <a:rPr lang="en-US" sz="2000" dirty="0" smtClean="0">
                <a:latin typeface="Courier New" pitchFamily="49" charset="0"/>
              </a:rPr>
              <a:t> y) {</a:t>
            </a:r>
            <a:br>
              <a:rPr lang="en-US" sz="2000" dirty="0" smtClean="0">
                <a:latin typeface="Courier New" pitchFamily="49" charset="0"/>
              </a:rPr>
            </a:br>
            <a:r>
              <a:rPr lang="en-US" sz="2000" dirty="0" smtClean="0">
                <a:latin typeface="Courier New" pitchFamily="49" charset="0"/>
              </a:rPr>
              <a:t>	return </a:t>
            </a:r>
            <a:r>
              <a:rPr lang="en-US" sz="2000" dirty="0" err="1" smtClean="0">
                <a:latin typeface="Courier New" pitchFamily="49" charset="0"/>
              </a:rPr>
              <a:t>x+y</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a:t>
            </a:r>
          </a:p>
          <a:p>
            <a:pPr marL="203200" indent="-203200" eaLnBrk="1" hangingPunct="1">
              <a:buFontTx/>
              <a:buNone/>
            </a:pPr>
            <a:r>
              <a:rPr lang="en-US" sz="2000" dirty="0" smtClean="0"/>
              <a:t> </a:t>
            </a:r>
          </a:p>
          <a:p>
            <a:pPr marL="203200" indent="-203200" eaLnBrk="1" hangingPunct="1">
              <a:buFontTx/>
              <a:buNone/>
            </a:pPr>
            <a:endParaRPr lang="en-US" sz="2000" dirty="0" smtClean="0"/>
          </a:p>
          <a:p>
            <a:pPr marL="203200" indent="-203200" eaLnBrk="1" hangingPunct="1">
              <a:buFontTx/>
              <a:buNone/>
            </a:pPr>
            <a:endParaRPr lang="en-US" sz="2000" dirty="0" smtClean="0"/>
          </a:p>
          <a:p>
            <a:pPr marL="203200" indent="-203200" eaLnBrk="1" hangingPunct="1">
              <a:buFontTx/>
              <a:buNone/>
            </a:pPr>
            <a:endParaRPr lang="en-US" sz="2000" dirty="0" smtClean="0"/>
          </a:p>
          <a:p>
            <a:pPr marL="203200" indent="-203200" eaLnBrk="1" hangingPunct="1">
              <a:buFontTx/>
              <a:buNone/>
            </a:pPr>
            <a:r>
              <a:rPr lang="en-US" sz="2000" dirty="0" smtClean="0">
                <a:latin typeface="Courier New" pitchFamily="49" charset="0"/>
              </a:rPr>
              <a:t>	</a:t>
            </a:r>
          </a:p>
          <a:p>
            <a:pPr marL="203200" indent="-203200" eaLnBrk="1" hangingPunct="1">
              <a:buFontTx/>
              <a:buNone/>
            </a:pPr>
            <a:r>
              <a:rPr lang="en-US" sz="2000" dirty="0" smtClean="0">
                <a:latin typeface="Courier New" pitchFamily="49" charset="0"/>
              </a:rPr>
              <a:t>	</a:t>
            </a:r>
          </a:p>
          <a:p>
            <a:pPr marL="203200" indent="-203200" eaLnBrk="1" hangingPunct="1">
              <a:buFontTx/>
              <a:buNone/>
            </a:pPr>
            <a:r>
              <a:rPr lang="en-US" sz="2000" dirty="0" smtClean="0">
                <a:latin typeface="Courier New" pitchFamily="49" charset="0"/>
              </a:rPr>
              <a:t>	</a:t>
            </a:r>
            <a:r>
              <a:rPr lang="en-US" sz="2000" dirty="0" smtClean="0"/>
              <a:t>2000</a:t>
            </a:r>
            <a:r>
              <a:rPr lang="en-US" sz="2000" dirty="0" smtClean="0">
                <a:latin typeface="Courier New" pitchFamily="49" charset="0"/>
              </a:rPr>
              <a:t> sum: add $v0,$a0,$a1</a:t>
            </a:r>
            <a:br>
              <a:rPr lang="en-US" sz="2000" dirty="0" smtClean="0">
                <a:latin typeface="Courier New" pitchFamily="49" charset="0"/>
              </a:rPr>
            </a:br>
            <a:r>
              <a:rPr lang="en-US" sz="2000" dirty="0" smtClean="0"/>
              <a:t>2004</a:t>
            </a:r>
            <a:r>
              <a:rPr lang="en-US" sz="2000" dirty="0" smtClean="0">
                <a:latin typeface="Courier New" pitchFamily="49" charset="0"/>
              </a:rPr>
              <a:t> </a:t>
            </a:r>
            <a:r>
              <a:rPr lang="en-US" sz="2000" dirty="0" err="1" smtClean="0">
                <a:latin typeface="Courier New" pitchFamily="49" charset="0"/>
              </a:rPr>
              <a:t>jr</a:t>
            </a:r>
            <a:r>
              <a:rPr lang="en-US" sz="2000" dirty="0" smtClean="0">
                <a:latin typeface="Courier New" pitchFamily="49" charset="0"/>
              </a:rPr>
              <a:t>   $</a:t>
            </a:r>
            <a:r>
              <a:rPr lang="en-US" sz="2000" dirty="0" err="1" smtClean="0">
                <a:latin typeface="Courier New" pitchFamily="49" charset="0"/>
              </a:rPr>
              <a:t>ra</a:t>
            </a:r>
            <a:r>
              <a:rPr lang="en-US" sz="2000" dirty="0" smtClean="0">
                <a:latin typeface="Courier New" pitchFamily="49" charset="0"/>
              </a:rPr>
              <a:t>	</a:t>
            </a:r>
            <a:r>
              <a:rPr lang="en-US" sz="2000" b="1" i="1" dirty="0" smtClean="0">
                <a:solidFill>
                  <a:srgbClr val="C00000"/>
                </a:solidFill>
                <a:latin typeface="Courier New" pitchFamily="49" charset="0"/>
              </a:rPr>
              <a:t># new instruction</a:t>
            </a:r>
            <a:endParaRPr lang="en-US" sz="2000" b="1" dirty="0" smtClean="0">
              <a:solidFill>
                <a:srgbClr val="C00000"/>
              </a:solidFill>
              <a:latin typeface="Courier New" pitchFamily="49" charset="0"/>
            </a:endParaRPr>
          </a:p>
        </p:txBody>
      </p:sp>
      <p:sp>
        <p:nvSpPr>
          <p:cNvPr id="9220" name="Line 4"/>
          <p:cNvSpPr>
            <a:spLocks noChangeShapeType="1"/>
          </p:cNvSpPr>
          <p:nvPr/>
        </p:nvSpPr>
        <p:spPr bwMode="auto">
          <a:xfrm>
            <a:off x="228600" y="2743200"/>
            <a:ext cx="8610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1" name="Text Box 5"/>
          <p:cNvSpPr txBox="1">
            <a:spLocks noChangeArrowheads="1"/>
          </p:cNvSpPr>
          <p:nvPr/>
        </p:nvSpPr>
        <p:spPr bwMode="auto">
          <a:xfrm>
            <a:off x="685800" y="13716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dirty="0">
                <a:solidFill>
                  <a:schemeClr val="accent1"/>
                </a:solidFill>
                <a:latin typeface="Helvetica" pitchFamily="34" charset="0"/>
              </a:rPr>
              <a:t>C</a:t>
            </a:r>
          </a:p>
        </p:txBody>
      </p:sp>
      <p:sp>
        <p:nvSpPr>
          <p:cNvPr id="9222" name="Text Box 6"/>
          <p:cNvSpPr txBox="1">
            <a:spLocks noChangeArrowheads="1"/>
          </p:cNvSpPr>
          <p:nvPr/>
        </p:nvSpPr>
        <p:spPr bwMode="auto">
          <a:xfrm>
            <a:off x="457200" y="2743200"/>
            <a:ext cx="5222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r>
              <a:rPr lang="en-US" sz="3200" b="1" dirty="0">
                <a:solidFill>
                  <a:schemeClr val="accent1"/>
                </a:solidFill>
                <a:latin typeface="Helvetica" pitchFamily="34" charset="0"/>
              </a:rPr>
              <a:t>M</a:t>
            </a:r>
            <a:br>
              <a:rPr lang="en-US" sz="3200" b="1" dirty="0">
                <a:solidFill>
                  <a:schemeClr val="accent1"/>
                </a:solidFill>
                <a:latin typeface="Helvetica" pitchFamily="34" charset="0"/>
              </a:rPr>
            </a:br>
            <a:r>
              <a:rPr lang="en-US" sz="3200" b="1" dirty="0">
                <a:solidFill>
                  <a:schemeClr val="accent1"/>
                </a:solidFill>
                <a:latin typeface="Helvetica" pitchFamily="34" charset="0"/>
              </a:rPr>
              <a:t>I</a:t>
            </a:r>
            <a:br>
              <a:rPr lang="en-US" sz="3200" b="1" dirty="0">
                <a:solidFill>
                  <a:schemeClr val="accent1"/>
                </a:solidFill>
                <a:latin typeface="Helvetica" pitchFamily="34" charset="0"/>
              </a:rPr>
            </a:br>
            <a:r>
              <a:rPr lang="en-US" sz="3200" b="1" dirty="0">
                <a:solidFill>
                  <a:schemeClr val="accent1"/>
                </a:solidFill>
                <a:latin typeface="Helvetica" pitchFamily="34" charset="0"/>
              </a:rPr>
              <a:t>P</a:t>
            </a:r>
            <a:br>
              <a:rPr lang="en-US" sz="3200" b="1" dirty="0">
                <a:solidFill>
                  <a:schemeClr val="accent1"/>
                </a:solidFill>
                <a:latin typeface="Helvetica" pitchFamily="34" charset="0"/>
              </a:rPr>
            </a:br>
            <a:r>
              <a:rPr lang="en-US" sz="3200" b="1" dirty="0">
                <a:solidFill>
                  <a:schemeClr val="accent1"/>
                </a:solidFill>
                <a:latin typeface="Helvetica" pitchFamily="34" charset="0"/>
              </a:rPr>
              <a:t>S</a:t>
            </a:r>
          </a:p>
        </p:txBody>
      </p:sp>
      <p:sp>
        <p:nvSpPr>
          <p:cNvPr id="995335" name="Rectangle 7"/>
          <p:cNvSpPr>
            <a:spLocks noChangeArrowheads="1"/>
          </p:cNvSpPr>
          <p:nvPr/>
        </p:nvSpPr>
        <p:spPr bwMode="auto">
          <a:xfrm>
            <a:off x="762000" y="2819400"/>
            <a:ext cx="78486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203200" indent="-203200">
              <a:spcBef>
                <a:spcPct val="20000"/>
              </a:spcBef>
              <a:buFontTx/>
              <a:buChar char="•"/>
            </a:pPr>
            <a:r>
              <a:rPr lang="en-US" sz="2400" b="1">
                <a:latin typeface="Arial" charset="0"/>
              </a:rPr>
              <a:t>Question: Why use </a:t>
            </a:r>
            <a:r>
              <a:rPr lang="en-US" sz="2400" b="1">
                <a:solidFill>
                  <a:schemeClr val="accent2"/>
                </a:solidFill>
                <a:latin typeface="Courier" pitchFamily="49" charset="0"/>
              </a:rPr>
              <a:t>jr</a:t>
            </a:r>
            <a:r>
              <a:rPr lang="en-US" sz="2400" b="1">
                <a:latin typeface="Arial" charset="0"/>
              </a:rPr>
              <a:t> here? Why not simply use </a:t>
            </a:r>
            <a:r>
              <a:rPr lang="en-US" sz="2400" b="1">
                <a:solidFill>
                  <a:schemeClr val="accent2"/>
                </a:solidFill>
                <a:latin typeface="Courier" pitchFamily="49" charset="0"/>
              </a:rPr>
              <a:t>j</a:t>
            </a:r>
            <a:r>
              <a:rPr lang="en-US" sz="2400" b="1">
                <a:latin typeface="Arial" charset="0"/>
              </a:rPr>
              <a:t>?</a:t>
            </a:r>
          </a:p>
          <a:p>
            <a:pPr marL="203200" indent="-203200">
              <a:spcBef>
                <a:spcPct val="20000"/>
              </a:spcBef>
              <a:buFontTx/>
              <a:buChar char="•"/>
            </a:pPr>
            <a:r>
              <a:rPr lang="en-US" sz="2400" b="1">
                <a:latin typeface="Arial" charset="0"/>
              </a:rPr>
              <a:t>Answer: </a:t>
            </a:r>
            <a:r>
              <a:rPr lang="en-US" sz="2400" b="1">
                <a:solidFill>
                  <a:schemeClr val="accent2"/>
                </a:solidFill>
                <a:latin typeface="Courier" pitchFamily="49" charset="0"/>
              </a:rPr>
              <a:t>sum</a:t>
            </a:r>
            <a:r>
              <a:rPr lang="en-US" sz="2400" b="1">
                <a:latin typeface="Arial" charset="0"/>
              </a:rPr>
              <a:t> might be called by many functions, so we can’t return to a fixed place. The calling proc to </a:t>
            </a:r>
            <a:r>
              <a:rPr lang="en-US" sz="2400" b="1">
                <a:solidFill>
                  <a:schemeClr val="accent2"/>
                </a:solidFill>
                <a:latin typeface="Courier" pitchFamily="49" charset="0"/>
              </a:rPr>
              <a:t>sum</a:t>
            </a:r>
            <a:r>
              <a:rPr lang="en-US" sz="2400" b="1">
                <a:latin typeface="Arial" charset="0"/>
              </a:rPr>
              <a:t> must be able to say “return here” somehow.</a:t>
            </a:r>
          </a:p>
        </p:txBody>
      </p:sp>
      <p:sp>
        <p:nvSpPr>
          <p:cNvPr id="9224" name="Oval 8"/>
          <p:cNvSpPr>
            <a:spLocks noChangeArrowheads="1"/>
          </p:cNvSpPr>
          <p:nvPr/>
        </p:nvSpPr>
        <p:spPr bwMode="auto">
          <a:xfrm>
            <a:off x="1828800" y="5562600"/>
            <a:ext cx="2286000" cy="6858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b="1">
              <a:solidFill>
                <a:schemeClr val="accent2"/>
              </a:solidFill>
              <a:latin typeface="Helvetica" pitchFamily="34" charset="0"/>
            </a:endParaRPr>
          </a:p>
        </p:txBody>
      </p:sp>
      <p:sp>
        <p:nvSpPr>
          <p:cNvPr id="9225" name="AutoShape 9"/>
          <p:cNvSpPr>
            <a:spLocks noChangeArrowheads="1"/>
          </p:cNvSpPr>
          <p:nvPr/>
        </p:nvSpPr>
        <p:spPr bwMode="auto">
          <a:xfrm flipV="1">
            <a:off x="228600" y="3124200"/>
            <a:ext cx="1143000" cy="3200400"/>
          </a:xfrm>
          <a:custGeom>
            <a:avLst/>
            <a:gdLst>
              <a:gd name="T0" fmla="*/ 34797736 w 21600"/>
              <a:gd name="T1" fmla="*/ 0 h 21600"/>
              <a:gd name="T2" fmla="*/ 34797736 w 21600"/>
              <a:gd name="T3" fmla="*/ 266908893 h 21600"/>
              <a:gd name="T4" fmla="*/ 8753316 w 21600"/>
              <a:gd name="T5" fmla="*/ 474192577 h 21600"/>
              <a:gd name="T6" fmla="*/ 60483755 w 21600"/>
              <a:gd name="T7" fmla="*/ 133454446 h 21600"/>
              <a:gd name="T8" fmla="*/ 17694720 60000 65536"/>
              <a:gd name="T9" fmla="*/ 5898240 60000 65536"/>
              <a:gd name="T10" fmla="*/ 5898240 60000 65536"/>
              <a:gd name="T11" fmla="*/ 0 60000 65536"/>
              <a:gd name="T12" fmla="*/ 12427 w 21600"/>
              <a:gd name="T13" fmla="*/ 3021 h 21600"/>
              <a:gd name="T14" fmla="*/ 16986 w 21600"/>
              <a:gd name="T15" fmla="*/ 9137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3021"/>
                </a:lnTo>
                <a:cubicBezTo>
                  <a:pt x="5564" y="3021"/>
                  <a:pt x="0" y="7112"/>
                  <a:pt x="0" y="12158"/>
                </a:cubicBezTo>
                <a:lnTo>
                  <a:pt x="0" y="21600"/>
                </a:lnTo>
                <a:lnTo>
                  <a:pt x="6251" y="21600"/>
                </a:lnTo>
                <a:lnTo>
                  <a:pt x="6251" y="12158"/>
                </a:lnTo>
                <a:cubicBezTo>
                  <a:pt x="6251" y="10490"/>
                  <a:pt x="9016" y="9137"/>
                  <a:pt x="12427" y="9137"/>
                </a:cubicBezTo>
                <a:lnTo>
                  <a:pt x="12427" y="12158"/>
                </a:lnTo>
                <a:close/>
              </a:path>
            </a:pathLst>
          </a:custGeom>
          <a:solidFill>
            <a:srgbClr val="FF0000"/>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59849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53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53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533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533400" y="224632"/>
            <a:ext cx="8077200" cy="1303337"/>
          </a:xfrm>
        </p:spPr>
        <p:txBody>
          <a:bodyPr/>
          <a:lstStyle/>
          <a:p>
            <a:pPr eaLnBrk="1" hangingPunct="1"/>
            <a:r>
              <a:rPr lang="en-US" altLang="en-US" b="1" dirty="0" smtClean="0"/>
              <a:t>Constructing Gates</a:t>
            </a:r>
          </a:p>
        </p:txBody>
      </p:sp>
      <p:sp>
        <p:nvSpPr>
          <p:cNvPr id="18436" name="Rectangle 3"/>
          <p:cNvSpPr>
            <a:spLocks noGrp="1" noChangeArrowheads="1"/>
          </p:cNvSpPr>
          <p:nvPr>
            <p:ph type="body" idx="4294967295"/>
          </p:nvPr>
        </p:nvSpPr>
        <p:spPr>
          <a:xfrm>
            <a:off x="563880" y="1219200"/>
            <a:ext cx="8229600" cy="1752600"/>
          </a:xfrm>
        </p:spPr>
        <p:txBody>
          <a:bodyPr/>
          <a:lstStyle/>
          <a:p>
            <a:pPr eaLnBrk="1" hangingPunct="1"/>
            <a:r>
              <a:rPr lang="en-US" altLang="en-US" sz="2800" dirty="0" smtClean="0"/>
              <a:t>It turns out that, because the way a transistor works, the easiest gates to create are the NOT, NAND, and NOR gates</a:t>
            </a:r>
          </a:p>
        </p:txBody>
      </p:sp>
      <p:pic>
        <p:nvPicPr>
          <p:cNvPr id="171012" name="Picture 4" descr="c04f09"/>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141" y="2667000"/>
            <a:ext cx="7162459" cy="344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2329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wipe(left)">
                                      <p:cBhvr>
                                        <p:cTn id="7" dur="500"/>
                                        <p:tgtEl>
                                          <p:spTgt spid="171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685800"/>
            <a:ext cx="7924800" cy="533400"/>
          </a:xfrm>
        </p:spPr>
        <p:txBody>
          <a:bodyPr>
            <a:normAutofit fontScale="90000"/>
          </a:bodyPr>
          <a:lstStyle/>
          <a:p>
            <a:pPr eaLnBrk="1" hangingPunct="1"/>
            <a:r>
              <a:rPr lang="en-US" b="1" dirty="0" smtClean="0"/>
              <a:t>Instruction Support for Functions (4/6)</a:t>
            </a:r>
          </a:p>
        </p:txBody>
      </p:sp>
      <p:sp>
        <p:nvSpPr>
          <p:cNvPr id="10243" name="AutoShape 3"/>
          <p:cNvSpPr>
            <a:spLocks noGrp="1" noChangeArrowheads="1"/>
          </p:cNvSpPr>
          <p:nvPr>
            <p:ph type="body" idx="4294967295"/>
          </p:nvPr>
        </p:nvSpPr>
        <p:spPr>
          <a:xfrm>
            <a:off x="592540" y="1454956"/>
            <a:ext cx="8094260" cy="5368925"/>
          </a:xfrm>
        </p:spPr>
        <p:txBody>
          <a:bodyPr/>
          <a:lstStyle/>
          <a:p>
            <a:pPr marL="203200" indent="-203200" eaLnBrk="1" hangingPunct="1"/>
            <a:r>
              <a:rPr lang="en-US" sz="2000" dirty="0" smtClean="0"/>
              <a:t>Single instruction to jump and save return address: jump and link (</a:t>
            </a:r>
            <a:r>
              <a:rPr lang="en-US" sz="2000" dirty="0" err="1" smtClean="0">
                <a:latin typeface="Courier New" pitchFamily="49" charset="0"/>
              </a:rPr>
              <a:t>jal</a:t>
            </a:r>
            <a:r>
              <a:rPr lang="en-US" sz="2000" dirty="0" smtClean="0"/>
              <a:t>)</a:t>
            </a:r>
          </a:p>
          <a:p>
            <a:pPr marL="203200" indent="-203200" eaLnBrk="1" hangingPunct="1"/>
            <a:r>
              <a:rPr lang="en-US" sz="2000" dirty="0" smtClean="0">
                <a:solidFill>
                  <a:schemeClr val="accent1"/>
                </a:solidFill>
              </a:rPr>
              <a:t>Before</a:t>
            </a:r>
            <a:r>
              <a:rPr lang="en-US" sz="2000" dirty="0" smtClean="0"/>
              <a:t>:</a:t>
            </a:r>
            <a:br>
              <a:rPr lang="en-US" sz="2000" dirty="0" smtClean="0"/>
            </a:br>
            <a:r>
              <a:rPr lang="en-US" sz="2000" dirty="0" smtClean="0">
                <a:latin typeface="Courier New" pitchFamily="49" charset="0"/>
              </a:rPr>
              <a:t/>
            </a:r>
            <a:br>
              <a:rPr lang="en-US" sz="2000" dirty="0" smtClean="0">
                <a:latin typeface="Courier New" pitchFamily="49" charset="0"/>
              </a:rPr>
            </a:br>
            <a:r>
              <a:rPr lang="en-US" sz="2000" dirty="0" smtClean="0"/>
              <a:t>1008</a:t>
            </a:r>
            <a:r>
              <a:rPr lang="en-US" sz="2000" dirty="0" smtClean="0">
                <a:latin typeface="Courier New" pitchFamily="49" charset="0"/>
              </a:rPr>
              <a:t> </a:t>
            </a:r>
            <a:r>
              <a:rPr lang="en-US" sz="2000" dirty="0" err="1" smtClean="0">
                <a:latin typeface="Courier New" pitchFamily="49" charset="0"/>
              </a:rPr>
              <a:t>addi</a:t>
            </a:r>
            <a:r>
              <a:rPr lang="en-US" sz="2000" dirty="0" smtClean="0">
                <a:latin typeface="Courier New" pitchFamily="49" charset="0"/>
              </a:rPr>
              <a:t> $ra,$zero,1016 </a:t>
            </a:r>
            <a:r>
              <a:rPr lang="en-US" sz="2000" b="1" i="1" dirty="0" smtClean="0">
                <a:solidFill>
                  <a:srgbClr val="C00000"/>
                </a:solidFill>
                <a:latin typeface="Courier New" pitchFamily="49" charset="0"/>
              </a:rPr>
              <a:t>#$</a:t>
            </a:r>
            <a:r>
              <a:rPr lang="en-US" sz="2000" b="1" i="1" dirty="0" err="1" smtClean="0">
                <a:solidFill>
                  <a:srgbClr val="C00000"/>
                </a:solidFill>
                <a:latin typeface="Courier New" pitchFamily="49" charset="0"/>
              </a:rPr>
              <a:t>ra</a:t>
            </a:r>
            <a:r>
              <a:rPr lang="en-US" sz="2000" b="1" i="1" dirty="0" smtClean="0">
                <a:solidFill>
                  <a:srgbClr val="C00000"/>
                </a:solidFill>
                <a:latin typeface="Courier New" pitchFamily="49" charset="0"/>
              </a:rPr>
              <a:t>=1016</a:t>
            </a:r>
            <a:r>
              <a:rPr lang="en-US" sz="2000" dirty="0" smtClean="0">
                <a:latin typeface="Courier New" pitchFamily="49" charset="0"/>
              </a:rPr>
              <a:t/>
            </a:r>
            <a:br>
              <a:rPr lang="en-US" sz="2000" dirty="0" smtClean="0">
                <a:latin typeface="Courier New" pitchFamily="49" charset="0"/>
              </a:rPr>
            </a:br>
            <a:r>
              <a:rPr lang="en-US" sz="2000" dirty="0" smtClean="0"/>
              <a:t>1012</a:t>
            </a:r>
            <a:r>
              <a:rPr lang="en-US" sz="2000" dirty="0" smtClean="0">
                <a:latin typeface="Courier New" pitchFamily="49" charset="0"/>
              </a:rPr>
              <a:t> j sum 		          </a:t>
            </a:r>
            <a:r>
              <a:rPr lang="en-US" sz="2000" b="1" i="1" dirty="0" smtClean="0">
                <a:solidFill>
                  <a:srgbClr val="C00000"/>
                </a:solidFill>
                <a:latin typeface="Courier New" pitchFamily="49" charset="0"/>
              </a:rPr>
              <a:t>#</a:t>
            </a:r>
            <a:r>
              <a:rPr lang="en-US" sz="2000" b="1" i="1" dirty="0" err="1" smtClean="0">
                <a:solidFill>
                  <a:srgbClr val="C00000"/>
                </a:solidFill>
                <a:latin typeface="Courier New" pitchFamily="49" charset="0"/>
              </a:rPr>
              <a:t>goto</a:t>
            </a:r>
            <a:r>
              <a:rPr lang="en-US" sz="2000" b="1" i="1" dirty="0" smtClean="0">
                <a:solidFill>
                  <a:srgbClr val="C00000"/>
                </a:solidFill>
                <a:latin typeface="Courier New" pitchFamily="49" charset="0"/>
              </a:rPr>
              <a:t> sum</a:t>
            </a:r>
          </a:p>
          <a:p>
            <a:pPr marL="203200" indent="-203200" eaLnBrk="1" hangingPunct="1">
              <a:buFontTx/>
              <a:buNone/>
            </a:pPr>
            <a:endParaRPr lang="en-US" sz="2000" dirty="0" smtClean="0">
              <a:latin typeface="Courier New" pitchFamily="49" charset="0"/>
            </a:endParaRPr>
          </a:p>
          <a:p>
            <a:pPr marL="203200" indent="-203200" eaLnBrk="1" hangingPunct="1"/>
            <a:r>
              <a:rPr lang="en-US" sz="2000" dirty="0" smtClean="0">
                <a:solidFill>
                  <a:schemeClr val="accent1"/>
                </a:solidFill>
              </a:rPr>
              <a:t>After</a:t>
            </a:r>
            <a:r>
              <a:rPr lang="en-US" sz="2000" dirty="0" smtClean="0"/>
              <a:t>:</a:t>
            </a:r>
            <a:br>
              <a:rPr lang="en-US" sz="2000" dirty="0" smtClean="0"/>
            </a:br>
            <a:r>
              <a:rPr lang="en-US" sz="2000" dirty="0" smtClean="0">
                <a:latin typeface="Courier New" pitchFamily="49" charset="0"/>
              </a:rPr>
              <a:t/>
            </a:r>
            <a:br>
              <a:rPr lang="en-US" sz="2000" dirty="0" smtClean="0">
                <a:latin typeface="Courier New" pitchFamily="49" charset="0"/>
              </a:rPr>
            </a:br>
            <a:r>
              <a:rPr lang="en-US" sz="2000" dirty="0" smtClean="0"/>
              <a:t>1008</a:t>
            </a:r>
            <a:r>
              <a:rPr lang="en-US" sz="2000" dirty="0" smtClean="0">
                <a:latin typeface="Courier New" pitchFamily="49" charset="0"/>
              </a:rPr>
              <a:t> </a:t>
            </a:r>
            <a:r>
              <a:rPr lang="en-US" sz="2000" dirty="0" err="1" smtClean="0">
                <a:latin typeface="Courier New" pitchFamily="49" charset="0"/>
              </a:rPr>
              <a:t>jal</a:t>
            </a:r>
            <a:r>
              <a:rPr lang="en-US" sz="2000" dirty="0" smtClean="0">
                <a:latin typeface="Courier New" pitchFamily="49" charset="0"/>
              </a:rPr>
              <a:t> sum  		  </a:t>
            </a:r>
            <a:r>
              <a:rPr lang="en-US" sz="2000" b="1" i="1" dirty="0" smtClean="0">
                <a:solidFill>
                  <a:srgbClr val="C00000"/>
                </a:solidFill>
                <a:latin typeface="Courier New" pitchFamily="49" charset="0"/>
              </a:rPr>
              <a:t># $</a:t>
            </a:r>
            <a:r>
              <a:rPr lang="en-US" sz="2000" b="1" i="1" dirty="0" err="1" smtClean="0">
                <a:solidFill>
                  <a:srgbClr val="C00000"/>
                </a:solidFill>
                <a:latin typeface="Courier New" pitchFamily="49" charset="0"/>
              </a:rPr>
              <a:t>ra</a:t>
            </a:r>
            <a:r>
              <a:rPr lang="en-US" sz="2000" b="1" i="1" dirty="0" smtClean="0">
                <a:solidFill>
                  <a:srgbClr val="C00000"/>
                </a:solidFill>
                <a:latin typeface="Courier New" pitchFamily="49" charset="0"/>
              </a:rPr>
              <a:t>=1012,goto sum</a:t>
            </a:r>
            <a:endParaRPr lang="en-US" sz="2000" b="1" dirty="0" smtClean="0">
              <a:solidFill>
                <a:srgbClr val="C00000"/>
              </a:solidFill>
              <a:latin typeface="Courier New" pitchFamily="49" charset="0"/>
            </a:endParaRPr>
          </a:p>
          <a:p>
            <a:pPr marL="203200" indent="-203200" eaLnBrk="1" hangingPunct="1"/>
            <a:r>
              <a:rPr lang="en-US" sz="2000" dirty="0" smtClean="0"/>
              <a:t>Why have a </a:t>
            </a:r>
            <a:r>
              <a:rPr lang="en-US" sz="2000" b="1" dirty="0" err="1" smtClean="0">
                <a:solidFill>
                  <a:srgbClr val="C00000"/>
                </a:solidFill>
                <a:latin typeface="Courier New" pitchFamily="49" charset="0"/>
              </a:rPr>
              <a:t>jal</a:t>
            </a:r>
            <a:r>
              <a:rPr lang="en-US" sz="2000" dirty="0" smtClean="0"/>
              <a:t>? Make the common case fast: function calls are very common.  Also, you don’t have to know where the code is loaded into memory with </a:t>
            </a:r>
            <a:r>
              <a:rPr lang="en-US" sz="2000" dirty="0" err="1" smtClean="0">
                <a:latin typeface="Courier New" pitchFamily="49" charset="0"/>
              </a:rPr>
              <a:t>jal</a:t>
            </a:r>
            <a:r>
              <a:rPr lang="en-US" sz="2000" dirty="0" smtClean="0"/>
              <a:t>.</a:t>
            </a:r>
          </a:p>
        </p:txBody>
      </p:sp>
    </p:spTree>
    <p:extLst>
      <p:ext uri="{BB962C8B-B14F-4D97-AF65-F5344CB8AC3E}">
        <p14:creationId xmlns:p14="http://schemas.microsoft.com/office/powerpoint/2010/main" val="4246760739"/>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33400" y="685800"/>
            <a:ext cx="8077200" cy="474662"/>
          </a:xfrm>
        </p:spPr>
        <p:txBody>
          <a:bodyPr>
            <a:normAutofit fontScale="90000"/>
          </a:bodyPr>
          <a:lstStyle/>
          <a:p>
            <a:pPr eaLnBrk="1" hangingPunct="1"/>
            <a:r>
              <a:rPr lang="en-US" b="1" dirty="0" smtClean="0"/>
              <a:t>Instruction Support for Functions (5/6)</a:t>
            </a:r>
          </a:p>
        </p:txBody>
      </p:sp>
      <p:sp>
        <p:nvSpPr>
          <p:cNvPr id="11267" name="AutoShape 3"/>
          <p:cNvSpPr>
            <a:spLocks noGrp="1" noChangeArrowheads="1"/>
          </p:cNvSpPr>
          <p:nvPr>
            <p:ph type="body" idx="4294967295"/>
          </p:nvPr>
        </p:nvSpPr>
        <p:spPr>
          <a:xfrm>
            <a:off x="762000" y="1828800"/>
            <a:ext cx="7848600" cy="4160838"/>
          </a:xfrm>
        </p:spPr>
        <p:txBody>
          <a:bodyPr/>
          <a:lstStyle/>
          <a:p>
            <a:pPr marL="203200" indent="-203200" eaLnBrk="1" hangingPunct="1"/>
            <a:r>
              <a:rPr lang="en-US" dirty="0" smtClean="0"/>
              <a:t>Syntax for </a:t>
            </a:r>
            <a:r>
              <a:rPr lang="en-US" b="1" dirty="0" err="1" smtClean="0">
                <a:solidFill>
                  <a:srgbClr val="C00000"/>
                </a:solidFill>
                <a:latin typeface="Courier New" pitchFamily="49" charset="0"/>
              </a:rPr>
              <a:t>jal</a:t>
            </a:r>
            <a:r>
              <a:rPr lang="en-US" dirty="0" smtClean="0">
                <a:solidFill>
                  <a:srgbClr val="FF0000"/>
                </a:solidFill>
              </a:rPr>
              <a:t> </a:t>
            </a:r>
            <a:r>
              <a:rPr lang="en-US" dirty="0" smtClean="0"/>
              <a:t>(jump and link) is same as for </a:t>
            </a:r>
            <a:r>
              <a:rPr lang="en-US" dirty="0" smtClean="0">
                <a:latin typeface="Courier New" pitchFamily="49" charset="0"/>
              </a:rPr>
              <a:t>j</a:t>
            </a:r>
            <a:r>
              <a:rPr lang="en-US" dirty="0" smtClean="0"/>
              <a:t> (jump):</a:t>
            </a:r>
          </a:p>
          <a:p>
            <a:pPr marL="685800" lvl="1" indent="-190500" eaLnBrk="1" hangingPunct="1">
              <a:buFontTx/>
              <a:buNone/>
            </a:pPr>
            <a:r>
              <a:rPr lang="en-US" dirty="0" smtClean="0"/>
              <a:t>	</a:t>
            </a:r>
            <a:r>
              <a:rPr lang="en-US" b="1" dirty="0" smtClean="0">
                <a:solidFill>
                  <a:srgbClr val="C00000"/>
                </a:solidFill>
              </a:rPr>
              <a:t>	</a:t>
            </a:r>
            <a:r>
              <a:rPr lang="en-US" b="1" dirty="0" err="1" smtClean="0">
                <a:solidFill>
                  <a:srgbClr val="C00000"/>
                </a:solidFill>
                <a:latin typeface="Courier New" pitchFamily="49" charset="0"/>
              </a:rPr>
              <a:t>jal</a:t>
            </a:r>
            <a:r>
              <a:rPr lang="en-US" b="1" dirty="0" smtClean="0">
                <a:solidFill>
                  <a:srgbClr val="C00000"/>
                </a:solidFill>
                <a:latin typeface="Courier New" pitchFamily="49" charset="0"/>
              </a:rPr>
              <a:t>	label</a:t>
            </a:r>
            <a:endParaRPr lang="en-US" b="1" dirty="0" smtClean="0">
              <a:solidFill>
                <a:srgbClr val="C00000"/>
              </a:solidFill>
            </a:endParaRPr>
          </a:p>
          <a:p>
            <a:pPr marL="203200" indent="-203200" eaLnBrk="1" hangingPunct="1"/>
            <a:r>
              <a:rPr lang="en-US" dirty="0" err="1" smtClean="0">
                <a:latin typeface="Courier New" pitchFamily="49" charset="0"/>
              </a:rPr>
              <a:t>jal</a:t>
            </a:r>
            <a:r>
              <a:rPr lang="en-US" dirty="0" smtClean="0"/>
              <a:t> should really be called </a:t>
            </a:r>
            <a:r>
              <a:rPr lang="en-US" dirty="0" err="1" smtClean="0">
                <a:latin typeface="Courier New" pitchFamily="49" charset="0"/>
              </a:rPr>
              <a:t>laj</a:t>
            </a:r>
            <a:r>
              <a:rPr lang="en-US" dirty="0" smtClean="0"/>
              <a:t> for “link and jump”:</a:t>
            </a:r>
          </a:p>
          <a:p>
            <a:pPr marL="685800" lvl="1" indent="-190500" eaLnBrk="1" hangingPunct="1"/>
            <a:r>
              <a:rPr lang="en-US" dirty="0" smtClean="0"/>
              <a:t>Step 1 (link): Save address of </a:t>
            </a:r>
            <a:r>
              <a:rPr lang="en-US" i="1" dirty="0" smtClean="0"/>
              <a:t>next</a:t>
            </a:r>
            <a:r>
              <a:rPr lang="en-US" dirty="0" smtClean="0"/>
              <a:t> instruction into </a:t>
            </a:r>
            <a:r>
              <a:rPr lang="en-US" dirty="0" smtClean="0">
                <a:latin typeface="Courier" pitchFamily="49" charset="0"/>
              </a:rPr>
              <a:t>$</a:t>
            </a:r>
            <a:r>
              <a:rPr lang="en-US" dirty="0" err="1" smtClean="0">
                <a:latin typeface="Courier" pitchFamily="49" charset="0"/>
              </a:rPr>
              <a:t>ra</a:t>
            </a:r>
            <a:r>
              <a:rPr lang="en-US" dirty="0" smtClean="0"/>
              <a:t> (Why next instruction? Why not current one?) – </a:t>
            </a:r>
            <a:r>
              <a:rPr lang="en-US" b="1" dirty="0" smtClean="0">
                <a:solidFill>
                  <a:srgbClr val="C00000"/>
                </a:solidFill>
              </a:rPr>
              <a:t>infinite loop</a:t>
            </a:r>
          </a:p>
          <a:p>
            <a:pPr marL="685800" lvl="1" indent="-190500" eaLnBrk="1" hangingPunct="1"/>
            <a:r>
              <a:rPr lang="en-US" dirty="0" smtClean="0"/>
              <a:t>Step 2 (jump): Jump to the given label</a:t>
            </a:r>
          </a:p>
        </p:txBody>
      </p:sp>
    </p:spTree>
    <p:extLst>
      <p:ext uri="{BB962C8B-B14F-4D97-AF65-F5344CB8AC3E}">
        <p14:creationId xmlns:p14="http://schemas.microsoft.com/office/powerpoint/2010/main" val="3180136674"/>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33400" y="762000"/>
            <a:ext cx="8077200" cy="474662"/>
          </a:xfrm>
        </p:spPr>
        <p:txBody>
          <a:bodyPr>
            <a:normAutofit fontScale="90000"/>
          </a:bodyPr>
          <a:lstStyle/>
          <a:p>
            <a:pPr eaLnBrk="1" hangingPunct="1"/>
            <a:r>
              <a:rPr lang="en-US" b="1" dirty="0" smtClean="0"/>
              <a:t>Instruction Support for Functions (6/6)</a:t>
            </a:r>
          </a:p>
        </p:txBody>
      </p:sp>
      <p:sp>
        <p:nvSpPr>
          <p:cNvPr id="12291" name="AutoShape 3"/>
          <p:cNvSpPr>
            <a:spLocks noGrp="1" noChangeArrowheads="1"/>
          </p:cNvSpPr>
          <p:nvPr>
            <p:ph type="body" idx="4294967295"/>
          </p:nvPr>
        </p:nvSpPr>
        <p:spPr>
          <a:xfrm>
            <a:off x="685800" y="1524000"/>
            <a:ext cx="8229600" cy="5164138"/>
          </a:xfrm>
        </p:spPr>
        <p:txBody>
          <a:bodyPr/>
          <a:lstStyle/>
          <a:p>
            <a:pPr marL="203200" indent="-203200" eaLnBrk="1" hangingPunct="1"/>
            <a:r>
              <a:rPr lang="en-US" dirty="0" smtClean="0"/>
              <a:t>Syntax for </a:t>
            </a:r>
            <a:r>
              <a:rPr lang="en-US" dirty="0" err="1" smtClean="0">
                <a:latin typeface="Courier New" pitchFamily="49" charset="0"/>
              </a:rPr>
              <a:t>jr</a:t>
            </a:r>
            <a:r>
              <a:rPr lang="en-US" dirty="0" smtClean="0"/>
              <a:t> (jump register):</a:t>
            </a:r>
          </a:p>
          <a:p>
            <a:pPr marL="685800" lvl="1" indent="-190500" eaLnBrk="1" hangingPunct="1">
              <a:buFontTx/>
              <a:buNone/>
            </a:pPr>
            <a:r>
              <a:rPr lang="en-US" dirty="0" smtClean="0"/>
              <a:t>		</a:t>
            </a:r>
            <a:r>
              <a:rPr lang="en-US" b="1" dirty="0" err="1" smtClean="0">
                <a:solidFill>
                  <a:srgbClr val="C00000"/>
                </a:solidFill>
                <a:latin typeface="Courier New" pitchFamily="49" charset="0"/>
              </a:rPr>
              <a:t>jr</a:t>
            </a:r>
            <a:r>
              <a:rPr lang="en-US" b="1" dirty="0" smtClean="0">
                <a:solidFill>
                  <a:srgbClr val="C00000"/>
                </a:solidFill>
                <a:latin typeface="Courier New" pitchFamily="49" charset="0"/>
              </a:rPr>
              <a:t> register</a:t>
            </a:r>
            <a:endParaRPr lang="en-US" b="1" dirty="0" smtClean="0">
              <a:solidFill>
                <a:srgbClr val="C00000"/>
              </a:solidFill>
            </a:endParaRPr>
          </a:p>
          <a:p>
            <a:pPr marL="203200" indent="-203200" eaLnBrk="1" hangingPunct="1"/>
            <a:r>
              <a:rPr lang="en-US" dirty="0" smtClean="0"/>
              <a:t>Instead of providing a label to jump to, the </a:t>
            </a:r>
            <a:r>
              <a:rPr lang="en-US" dirty="0" err="1" smtClean="0">
                <a:latin typeface="Courier New" pitchFamily="49" charset="0"/>
              </a:rPr>
              <a:t>jr</a:t>
            </a:r>
            <a:r>
              <a:rPr lang="en-US" dirty="0" smtClean="0"/>
              <a:t> instruction provides a register which contains an address to jump to.</a:t>
            </a:r>
          </a:p>
          <a:p>
            <a:pPr marL="203200" indent="-203200" eaLnBrk="1" hangingPunct="1"/>
            <a:r>
              <a:rPr lang="en-US" dirty="0" smtClean="0"/>
              <a:t>Only useful if we know exact address to jump to.</a:t>
            </a:r>
          </a:p>
          <a:p>
            <a:pPr marL="203200" indent="-203200" eaLnBrk="1" hangingPunct="1"/>
            <a:r>
              <a:rPr lang="en-US" dirty="0" smtClean="0"/>
              <a:t>Very useful for function calls:</a:t>
            </a:r>
          </a:p>
          <a:p>
            <a:pPr marL="685800" lvl="1" indent="-190500" eaLnBrk="1" hangingPunct="1"/>
            <a:r>
              <a:rPr lang="en-US" b="1" dirty="0" err="1" smtClean="0">
                <a:solidFill>
                  <a:srgbClr val="C00000"/>
                </a:solidFill>
                <a:latin typeface="Courier New" pitchFamily="49" charset="0"/>
              </a:rPr>
              <a:t>jal</a:t>
            </a:r>
            <a:r>
              <a:rPr lang="en-US" dirty="0" smtClean="0"/>
              <a:t> stores return address in register </a:t>
            </a:r>
            <a:r>
              <a:rPr lang="en-US" dirty="0" smtClean="0">
                <a:latin typeface="Courier" pitchFamily="49" charset="0"/>
              </a:rPr>
              <a:t>($</a:t>
            </a:r>
            <a:r>
              <a:rPr lang="en-US" dirty="0" err="1" smtClean="0">
                <a:latin typeface="Courier" pitchFamily="49" charset="0"/>
              </a:rPr>
              <a:t>ra</a:t>
            </a:r>
            <a:r>
              <a:rPr lang="en-US" dirty="0" smtClean="0"/>
              <a:t>)</a:t>
            </a:r>
          </a:p>
          <a:p>
            <a:pPr marL="685800" lvl="1" indent="-190500" eaLnBrk="1" hangingPunct="1"/>
            <a:r>
              <a:rPr lang="en-US" b="1" dirty="0" err="1" smtClean="0">
                <a:solidFill>
                  <a:srgbClr val="C00000"/>
                </a:solidFill>
                <a:latin typeface="Courier New" pitchFamily="49" charset="0"/>
              </a:rPr>
              <a:t>jr</a:t>
            </a:r>
            <a:r>
              <a:rPr lang="en-US" dirty="0" smtClean="0">
                <a:solidFill>
                  <a:schemeClr val="accent2"/>
                </a:solidFill>
                <a:latin typeface="Courier New" pitchFamily="49" charset="0"/>
              </a:rPr>
              <a:t> $</a:t>
            </a:r>
            <a:r>
              <a:rPr lang="en-US" dirty="0" err="1" smtClean="0">
                <a:solidFill>
                  <a:schemeClr val="accent2"/>
                </a:solidFill>
                <a:latin typeface="Courier New" pitchFamily="49" charset="0"/>
              </a:rPr>
              <a:t>ra</a:t>
            </a:r>
            <a:r>
              <a:rPr lang="en-US" dirty="0" smtClean="0"/>
              <a:t> jumps back to that address</a:t>
            </a:r>
          </a:p>
        </p:txBody>
      </p:sp>
    </p:spTree>
    <p:extLst>
      <p:ext uri="{BB962C8B-B14F-4D97-AF65-F5344CB8AC3E}">
        <p14:creationId xmlns:p14="http://schemas.microsoft.com/office/powerpoint/2010/main" val="520475153"/>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body" idx="4294967295"/>
          </p:nvPr>
        </p:nvSpPr>
        <p:spPr>
          <a:xfrm>
            <a:off x="762000" y="1600200"/>
            <a:ext cx="7848600" cy="4724400"/>
          </a:xfrm>
          <a:noFill/>
        </p:spPr>
        <p:txBody>
          <a:bodyPr>
            <a:normAutofit fontScale="92500" lnSpcReduction="10000"/>
          </a:bodyPr>
          <a:lstStyle/>
          <a:p>
            <a:r>
              <a:rPr lang="en-US" sz="1800" dirty="0" smtClean="0"/>
              <a:t>Instructions are bits</a:t>
            </a:r>
          </a:p>
          <a:p>
            <a:r>
              <a:rPr lang="en-US" sz="1800" dirty="0" smtClean="0"/>
              <a:t>Programs are stored in memory </a:t>
            </a:r>
            <a:br>
              <a:rPr lang="en-US" sz="1800" dirty="0" smtClean="0"/>
            </a:br>
            <a:r>
              <a:rPr lang="en-US" sz="1800" b="1" dirty="0" smtClean="0">
                <a:solidFill>
                  <a:srgbClr val="C00000"/>
                </a:solidFill>
              </a:rPr>
              <a:t>	— to be read or written just like data</a:t>
            </a:r>
            <a:r>
              <a:rPr lang="en-US" sz="1800" dirty="0" smtClean="0">
                <a:solidFill>
                  <a:srgbClr val="FF0000"/>
                </a:solidFill>
              </a:rPr>
              <a:t/>
            </a:r>
            <a:br>
              <a:rPr lang="en-US" sz="1800" dirty="0" smtClean="0">
                <a:solidFill>
                  <a:srgbClr val="FF0000"/>
                </a:solidFill>
              </a:rPr>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r>
              <a:rPr lang="en-US" sz="1800" dirty="0" smtClean="0"/>
              <a:t>Fetch &amp; Execute Cycle</a:t>
            </a:r>
          </a:p>
          <a:p>
            <a:pPr lvl="1"/>
            <a:r>
              <a:rPr lang="en-US" sz="1800" dirty="0" smtClean="0"/>
              <a:t>Instructions are fetched and put into a special register</a:t>
            </a:r>
          </a:p>
          <a:p>
            <a:pPr lvl="1"/>
            <a:r>
              <a:rPr lang="en-US" sz="1800" dirty="0" smtClean="0"/>
              <a:t>Bits in the register "control" the subsequent actions</a:t>
            </a:r>
          </a:p>
          <a:p>
            <a:pPr lvl="1"/>
            <a:r>
              <a:rPr lang="en-US" sz="1800" dirty="0" smtClean="0"/>
              <a:t>Fetch the “next” instruction and continue</a:t>
            </a:r>
          </a:p>
        </p:txBody>
      </p:sp>
      <p:sp>
        <p:nvSpPr>
          <p:cNvPr id="13318" name="Rectangle 10"/>
          <p:cNvSpPr>
            <a:spLocks noGrp="1" noChangeArrowheads="1"/>
          </p:cNvSpPr>
          <p:nvPr>
            <p:ph type="title" idx="4294967295"/>
          </p:nvPr>
        </p:nvSpPr>
        <p:spPr>
          <a:xfrm>
            <a:off x="609600" y="457200"/>
            <a:ext cx="8001000" cy="1303337"/>
          </a:xfrm>
          <a:noFill/>
        </p:spPr>
        <p:txBody>
          <a:bodyPr/>
          <a:lstStyle/>
          <a:p>
            <a:r>
              <a:rPr lang="en-US" b="1" dirty="0" smtClean="0"/>
              <a:t>Stored Program Concept</a:t>
            </a:r>
          </a:p>
        </p:txBody>
      </p:sp>
      <p:grpSp>
        <p:nvGrpSpPr>
          <p:cNvPr id="13315" name="Group 3"/>
          <p:cNvGrpSpPr>
            <a:grpSpLocks/>
          </p:cNvGrpSpPr>
          <p:nvPr/>
        </p:nvGrpSpPr>
        <p:grpSpPr bwMode="auto">
          <a:xfrm>
            <a:off x="1165225" y="2605088"/>
            <a:ext cx="2579688" cy="2239962"/>
            <a:chOff x="734" y="1641"/>
            <a:chExt cx="1625" cy="1411"/>
          </a:xfrm>
        </p:grpSpPr>
        <p:sp>
          <p:nvSpPr>
            <p:cNvPr id="13319" name="Line 4"/>
            <p:cNvSpPr>
              <a:spLocks noChangeShapeType="1"/>
            </p:cNvSpPr>
            <p:nvPr/>
          </p:nvSpPr>
          <p:spPr bwMode="auto">
            <a:xfrm>
              <a:off x="1491" y="1641"/>
              <a:ext cx="0" cy="1411"/>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0" name="Rectangle 5"/>
            <p:cNvSpPr>
              <a:spLocks noChangeArrowheads="1"/>
            </p:cNvSpPr>
            <p:nvPr/>
          </p:nvSpPr>
          <p:spPr bwMode="auto">
            <a:xfrm>
              <a:off x="734" y="2069"/>
              <a:ext cx="96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Processor</a:t>
              </a:r>
            </a:p>
          </p:txBody>
        </p:sp>
        <p:sp>
          <p:nvSpPr>
            <p:cNvPr id="13321" name="Rectangle 6"/>
            <p:cNvSpPr>
              <a:spLocks noChangeArrowheads="1"/>
            </p:cNvSpPr>
            <p:nvPr/>
          </p:nvSpPr>
          <p:spPr bwMode="auto">
            <a:xfrm>
              <a:off x="1637" y="1781"/>
              <a:ext cx="639" cy="995"/>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3322" name="Rectangle 7"/>
            <p:cNvSpPr>
              <a:spLocks noChangeArrowheads="1"/>
            </p:cNvSpPr>
            <p:nvPr/>
          </p:nvSpPr>
          <p:spPr bwMode="auto">
            <a:xfrm>
              <a:off x="1586" y="2069"/>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Memory</a:t>
              </a:r>
            </a:p>
          </p:txBody>
        </p:sp>
      </p:grpSp>
      <p:sp>
        <p:nvSpPr>
          <p:cNvPr id="13316" name="Line 8"/>
          <p:cNvSpPr>
            <a:spLocks noChangeShapeType="1"/>
          </p:cNvSpPr>
          <p:nvPr/>
        </p:nvSpPr>
        <p:spPr bwMode="auto">
          <a:xfrm flipH="1">
            <a:off x="3829050" y="3168650"/>
            <a:ext cx="1025525" cy="436563"/>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7" name="Rectangle 9"/>
          <p:cNvSpPr>
            <a:spLocks noChangeArrowheads="1"/>
          </p:cNvSpPr>
          <p:nvPr/>
        </p:nvSpPr>
        <p:spPr bwMode="auto">
          <a:xfrm>
            <a:off x="5035550" y="2933700"/>
            <a:ext cx="43592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tabLst>
                <a:tab pos="452438" algn="l"/>
                <a:tab pos="904875" algn="l"/>
                <a:tab pos="1357313" algn="l"/>
              </a:tabLst>
            </a:pPr>
            <a:r>
              <a:rPr lang="en-US" sz="1800" b="1">
                <a:solidFill>
                  <a:srgbClr val="000000"/>
                </a:solidFill>
              </a:rPr>
              <a:t>memory for data, programs, </a:t>
            </a:r>
          </a:p>
          <a:p>
            <a:pPr defTabSz="904875" eaLnBrk="0" hangingPunct="0">
              <a:lnSpc>
                <a:spcPts val="2100"/>
              </a:lnSpc>
              <a:tabLst>
                <a:tab pos="452438" algn="l"/>
                <a:tab pos="904875" algn="l"/>
                <a:tab pos="1357313" algn="l"/>
              </a:tabLst>
            </a:pPr>
            <a:r>
              <a:rPr lang="en-US" sz="1800" b="1">
                <a:solidFill>
                  <a:srgbClr val="000000"/>
                </a:solidFill>
              </a:rPr>
              <a:t>	compilers, editors, etc.</a:t>
            </a:r>
          </a:p>
        </p:txBody>
      </p:sp>
    </p:spTree>
    <p:extLst>
      <p:ext uri="{BB962C8B-B14F-4D97-AF65-F5344CB8AC3E}">
        <p14:creationId xmlns:p14="http://schemas.microsoft.com/office/powerpoint/2010/main" val="888356422"/>
      </p:ext>
    </p:extLst>
  </p:cSld>
  <p:clrMapOvr>
    <a:masterClrMapping/>
  </p:clrMapOvr>
  <p:transition spd="slow" advTm="2000"/>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152400"/>
            <a:ext cx="8001000" cy="1303337"/>
          </a:xfrm>
        </p:spPr>
        <p:txBody>
          <a:bodyPr/>
          <a:lstStyle/>
          <a:p>
            <a:pPr eaLnBrk="1" hangingPunct="1"/>
            <a:r>
              <a:rPr lang="en-US" b="1" dirty="0" smtClean="0"/>
              <a:t>A MIPS Computer Architecture</a:t>
            </a:r>
            <a:endParaRPr lang="en-US" sz="2000" b="1" dirty="0" smtClean="0"/>
          </a:p>
        </p:txBody>
      </p:sp>
      <p:pic>
        <p:nvPicPr>
          <p:cNvPr id="14339" name="Picture 3" descr="21~Figure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678338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172" name="Rectangle 4"/>
          <p:cNvSpPr>
            <a:spLocks noChangeArrowheads="1"/>
          </p:cNvSpPr>
          <p:nvPr/>
        </p:nvSpPr>
        <p:spPr bwMode="auto">
          <a:xfrm>
            <a:off x="1295400" y="3124200"/>
            <a:ext cx="304800" cy="762000"/>
          </a:xfrm>
          <a:prstGeom prst="rect">
            <a:avLst/>
          </a:prstGeom>
          <a:solidFill>
            <a:srgbClr val="FF0000">
              <a:alpha val="20000"/>
            </a:srgbClr>
          </a:solidFill>
          <a:ln w="12700">
            <a:solidFill>
              <a:schemeClr val="tx1"/>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1785549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09600" y="533400"/>
            <a:ext cx="8001000" cy="1303337"/>
          </a:xfrm>
        </p:spPr>
        <p:txBody>
          <a:bodyPr>
            <a:normAutofit/>
          </a:bodyPr>
          <a:lstStyle/>
          <a:p>
            <a:pPr eaLnBrk="1" hangingPunct="1"/>
            <a:r>
              <a:rPr lang="en-US" sz="2600" b="1" dirty="0" smtClean="0"/>
              <a:t>MIPS Register and Instructions to Implement Procedure</a:t>
            </a:r>
          </a:p>
        </p:txBody>
      </p:sp>
      <p:sp>
        <p:nvSpPr>
          <p:cNvPr id="15363" name="AutoShape 3"/>
          <p:cNvSpPr>
            <a:spLocks noGrp="1" noChangeArrowheads="1"/>
          </p:cNvSpPr>
          <p:nvPr>
            <p:ph type="body" idx="4294967295"/>
          </p:nvPr>
        </p:nvSpPr>
        <p:spPr>
          <a:xfrm>
            <a:off x="685800" y="1676400"/>
            <a:ext cx="8001000" cy="3962400"/>
          </a:xfrm>
        </p:spPr>
        <p:txBody>
          <a:bodyPr/>
          <a:lstStyle/>
          <a:p>
            <a:pPr eaLnBrk="1" hangingPunct="1">
              <a:buFontTx/>
              <a:buNone/>
            </a:pPr>
            <a:r>
              <a:rPr lang="en-US" sz="1800" b="1" dirty="0" smtClean="0">
                <a:solidFill>
                  <a:srgbClr val="C00000"/>
                </a:solidFill>
              </a:rPr>
              <a:t>Register Name		Meaning</a:t>
            </a:r>
          </a:p>
          <a:p>
            <a:pPr eaLnBrk="1" hangingPunct="1">
              <a:buFontTx/>
              <a:buNone/>
            </a:pPr>
            <a:r>
              <a:rPr lang="en-US" sz="1800" dirty="0" smtClean="0"/>
              <a:t>PC				         Program Counter (hold the address of the current instruction)</a:t>
            </a:r>
          </a:p>
          <a:p>
            <a:pPr eaLnBrk="1" hangingPunct="1">
              <a:buFontTx/>
              <a:buNone/>
            </a:pPr>
            <a:r>
              <a:rPr lang="en-US" sz="1800" dirty="0" smtClean="0"/>
              <a:t>$</a:t>
            </a:r>
            <a:r>
              <a:rPr lang="en-US" sz="1800" dirty="0" err="1" smtClean="0"/>
              <a:t>ra</a:t>
            </a:r>
            <a:r>
              <a:rPr lang="en-US" sz="1800" dirty="0" smtClean="0"/>
              <a:t>			                 return address</a:t>
            </a:r>
          </a:p>
          <a:p>
            <a:pPr eaLnBrk="1" hangingPunct="1">
              <a:buFontTx/>
              <a:buNone/>
            </a:pPr>
            <a:endParaRPr lang="en-US" sz="1800" dirty="0" smtClean="0"/>
          </a:p>
          <a:p>
            <a:pPr eaLnBrk="1" hangingPunct="1">
              <a:buFontTx/>
              <a:buNone/>
            </a:pPr>
            <a:r>
              <a:rPr lang="en-US" sz="1800" b="1" dirty="0" smtClean="0">
                <a:solidFill>
                  <a:srgbClr val="C00000"/>
                </a:solidFill>
              </a:rPr>
              <a:t>Instruction Name	</a:t>
            </a:r>
            <a:r>
              <a:rPr lang="en-US" sz="1800" b="1" dirty="0">
                <a:solidFill>
                  <a:srgbClr val="C00000"/>
                </a:solidFill>
              </a:rPr>
              <a:t> </a:t>
            </a:r>
            <a:r>
              <a:rPr lang="en-US" sz="1800" b="1" dirty="0" smtClean="0">
                <a:solidFill>
                  <a:srgbClr val="C00000"/>
                </a:solidFill>
              </a:rPr>
              <a:t> Example</a:t>
            </a:r>
            <a:r>
              <a:rPr lang="en-US" sz="1800" dirty="0" smtClean="0"/>
              <a:t>	      Meaning</a:t>
            </a:r>
          </a:p>
          <a:p>
            <a:pPr eaLnBrk="1" hangingPunct="1"/>
            <a:r>
              <a:rPr lang="en-US" sz="1800" dirty="0" smtClean="0"/>
              <a:t>Jump-and-link: 	    </a:t>
            </a:r>
            <a:r>
              <a:rPr lang="en-US" sz="1800" dirty="0" err="1" smtClean="0"/>
              <a:t>jal</a:t>
            </a:r>
            <a:r>
              <a:rPr lang="en-US" sz="1800" dirty="0" smtClean="0"/>
              <a:t> 	L	     $</a:t>
            </a:r>
            <a:r>
              <a:rPr lang="en-US" sz="1800" dirty="0" err="1" smtClean="0"/>
              <a:t>ra</a:t>
            </a:r>
            <a:r>
              <a:rPr lang="en-US" sz="1800" dirty="0" smtClean="0"/>
              <a:t>=PC+4; go to L</a:t>
            </a:r>
          </a:p>
          <a:p>
            <a:pPr eaLnBrk="1" hangingPunct="1"/>
            <a:r>
              <a:rPr lang="en-US" sz="1800" dirty="0" smtClean="0"/>
              <a:t>Jump register:	     </a:t>
            </a:r>
            <a:r>
              <a:rPr lang="en-US" sz="1800" dirty="0" err="1" smtClean="0"/>
              <a:t>jr</a:t>
            </a:r>
            <a:r>
              <a:rPr lang="en-US" sz="1800" dirty="0" smtClean="0"/>
              <a:t> 	$</a:t>
            </a:r>
            <a:r>
              <a:rPr lang="en-US" sz="1800" dirty="0" err="1" smtClean="0"/>
              <a:t>ra</a:t>
            </a:r>
            <a:r>
              <a:rPr lang="en-US" sz="1800" dirty="0" smtClean="0"/>
              <a:t>	     go to $</a:t>
            </a:r>
            <a:r>
              <a:rPr lang="en-US" sz="1800" dirty="0" err="1" smtClean="0"/>
              <a:t>ra</a:t>
            </a:r>
            <a:endParaRPr lang="en-US" sz="1800" dirty="0" smtClean="0"/>
          </a:p>
        </p:txBody>
      </p:sp>
    </p:spTree>
    <p:extLst>
      <p:ext uri="{BB962C8B-B14F-4D97-AF65-F5344CB8AC3E}">
        <p14:creationId xmlns:p14="http://schemas.microsoft.com/office/powerpoint/2010/main" val="242191590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09600" y="228600"/>
            <a:ext cx="8001000" cy="1303337"/>
          </a:xfrm>
        </p:spPr>
        <p:txBody>
          <a:bodyPr/>
          <a:lstStyle/>
          <a:p>
            <a:pPr eaLnBrk="1" hangingPunct="1"/>
            <a:r>
              <a:rPr lang="en-US" b="1" dirty="0" smtClean="0"/>
              <a:t>Procedure of Calling Function</a:t>
            </a:r>
          </a:p>
        </p:txBody>
      </p:sp>
      <p:sp>
        <p:nvSpPr>
          <p:cNvPr id="16387" name="Rectangle 3"/>
          <p:cNvSpPr>
            <a:spLocks noChangeArrowheads="1"/>
          </p:cNvSpPr>
          <p:nvPr/>
        </p:nvSpPr>
        <p:spPr bwMode="auto">
          <a:xfrm>
            <a:off x="3581400" y="1524000"/>
            <a:ext cx="15240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8" name="Rectangle 4"/>
          <p:cNvSpPr>
            <a:spLocks noChangeArrowheads="1"/>
          </p:cNvSpPr>
          <p:nvPr/>
        </p:nvSpPr>
        <p:spPr bwMode="auto">
          <a:xfrm>
            <a:off x="3581400" y="1828800"/>
            <a:ext cx="15240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9" name="Rectangle 5"/>
          <p:cNvSpPr>
            <a:spLocks noChangeArrowheads="1"/>
          </p:cNvSpPr>
          <p:nvPr/>
        </p:nvSpPr>
        <p:spPr bwMode="auto">
          <a:xfrm>
            <a:off x="3581400" y="2133600"/>
            <a:ext cx="15240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sz="2400"/>
              <a:t>jal</a:t>
            </a:r>
          </a:p>
        </p:txBody>
      </p:sp>
      <p:sp>
        <p:nvSpPr>
          <p:cNvPr id="16390" name="Rectangle 6"/>
          <p:cNvSpPr>
            <a:spLocks noChangeArrowheads="1"/>
          </p:cNvSpPr>
          <p:nvPr/>
        </p:nvSpPr>
        <p:spPr bwMode="auto">
          <a:xfrm>
            <a:off x="3581400" y="2438400"/>
            <a:ext cx="15240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1" name="Line 7"/>
          <p:cNvSpPr>
            <a:spLocks noChangeShapeType="1"/>
          </p:cNvSpPr>
          <p:nvPr/>
        </p:nvSpPr>
        <p:spPr bwMode="auto">
          <a:xfrm>
            <a:off x="4343400" y="2971800"/>
            <a:ext cx="0" cy="1219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392" name="Rectangle 8"/>
          <p:cNvSpPr>
            <a:spLocks noChangeArrowheads="1"/>
          </p:cNvSpPr>
          <p:nvPr/>
        </p:nvSpPr>
        <p:spPr bwMode="auto">
          <a:xfrm>
            <a:off x="3657600" y="4724400"/>
            <a:ext cx="15240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3" name="Rectangle 9"/>
          <p:cNvSpPr>
            <a:spLocks noChangeArrowheads="1"/>
          </p:cNvSpPr>
          <p:nvPr/>
        </p:nvSpPr>
        <p:spPr bwMode="auto">
          <a:xfrm>
            <a:off x="3657600" y="5029200"/>
            <a:ext cx="15240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4" name="Rectangle 10"/>
          <p:cNvSpPr>
            <a:spLocks noChangeArrowheads="1"/>
          </p:cNvSpPr>
          <p:nvPr/>
        </p:nvSpPr>
        <p:spPr bwMode="auto">
          <a:xfrm>
            <a:off x="3657600" y="5334000"/>
            <a:ext cx="15240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sz="2400"/>
              <a:t>jr $ra</a:t>
            </a:r>
          </a:p>
        </p:txBody>
      </p:sp>
      <p:sp>
        <p:nvSpPr>
          <p:cNvPr id="16395" name="Rectangle 11"/>
          <p:cNvSpPr>
            <a:spLocks noChangeArrowheads="1"/>
          </p:cNvSpPr>
          <p:nvPr/>
        </p:nvSpPr>
        <p:spPr bwMode="auto">
          <a:xfrm>
            <a:off x="3657600" y="5638800"/>
            <a:ext cx="15240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12"/>
          <p:cNvGrpSpPr>
            <a:grpSpLocks/>
          </p:cNvGrpSpPr>
          <p:nvPr/>
        </p:nvGrpSpPr>
        <p:grpSpPr bwMode="auto">
          <a:xfrm>
            <a:off x="2057400" y="1371600"/>
            <a:ext cx="1447800" cy="519113"/>
            <a:chOff x="480" y="720"/>
            <a:chExt cx="912" cy="327"/>
          </a:xfrm>
        </p:grpSpPr>
        <p:sp>
          <p:nvSpPr>
            <p:cNvPr id="16414" name="Line 13"/>
            <p:cNvSpPr>
              <a:spLocks noChangeShapeType="1"/>
            </p:cNvSpPr>
            <p:nvPr/>
          </p:nvSpPr>
          <p:spPr bwMode="auto">
            <a:xfrm>
              <a:off x="912" y="912"/>
              <a:ext cx="48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5" name="Text Box 14"/>
            <p:cNvSpPr txBox="1">
              <a:spLocks noChangeArrowheads="1"/>
            </p:cNvSpPr>
            <p:nvPr/>
          </p:nvSpPr>
          <p:spPr bwMode="auto">
            <a:xfrm>
              <a:off x="480" y="720"/>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t>PC</a:t>
              </a:r>
            </a:p>
          </p:txBody>
        </p:sp>
      </p:grpSp>
      <p:grpSp>
        <p:nvGrpSpPr>
          <p:cNvPr id="3" name="Group 15"/>
          <p:cNvGrpSpPr>
            <a:grpSpLocks/>
          </p:cNvGrpSpPr>
          <p:nvPr/>
        </p:nvGrpSpPr>
        <p:grpSpPr bwMode="auto">
          <a:xfrm>
            <a:off x="2057400" y="1676400"/>
            <a:ext cx="1447800" cy="519113"/>
            <a:chOff x="480" y="720"/>
            <a:chExt cx="912" cy="327"/>
          </a:xfrm>
        </p:grpSpPr>
        <p:sp>
          <p:nvSpPr>
            <p:cNvPr id="16412" name="Line 16"/>
            <p:cNvSpPr>
              <a:spLocks noChangeShapeType="1"/>
            </p:cNvSpPr>
            <p:nvPr/>
          </p:nvSpPr>
          <p:spPr bwMode="auto">
            <a:xfrm>
              <a:off x="912" y="912"/>
              <a:ext cx="48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3" name="Text Box 17"/>
            <p:cNvSpPr txBox="1">
              <a:spLocks noChangeArrowheads="1"/>
            </p:cNvSpPr>
            <p:nvPr/>
          </p:nvSpPr>
          <p:spPr bwMode="auto">
            <a:xfrm>
              <a:off x="480" y="720"/>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t>PC</a:t>
              </a:r>
            </a:p>
          </p:txBody>
        </p:sp>
      </p:grpSp>
      <p:grpSp>
        <p:nvGrpSpPr>
          <p:cNvPr id="4" name="Group 18"/>
          <p:cNvGrpSpPr>
            <a:grpSpLocks/>
          </p:cNvGrpSpPr>
          <p:nvPr/>
        </p:nvGrpSpPr>
        <p:grpSpPr bwMode="auto">
          <a:xfrm>
            <a:off x="2057400" y="1981200"/>
            <a:ext cx="1447800" cy="519113"/>
            <a:chOff x="480" y="720"/>
            <a:chExt cx="912" cy="327"/>
          </a:xfrm>
        </p:grpSpPr>
        <p:sp>
          <p:nvSpPr>
            <p:cNvPr id="16410" name="Line 19"/>
            <p:cNvSpPr>
              <a:spLocks noChangeShapeType="1"/>
            </p:cNvSpPr>
            <p:nvPr/>
          </p:nvSpPr>
          <p:spPr bwMode="auto">
            <a:xfrm>
              <a:off x="912" y="912"/>
              <a:ext cx="48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1" name="Text Box 20"/>
            <p:cNvSpPr txBox="1">
              <a:spLocks noChangeArrowheads="1"/>
            </p:cNvSpPr>
            <p:nvPr/>
          </p:nvSpPr>
          <p:spPr bwMode="auto">
            <a:xfrm>
              <a:off x="480" y="720"/>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t>PC</a:t>
              </a:r>
            </a:p>
          </p:txBody>
        </p:sp>
      </p:grpSp>
      <p:grpSp>
        <p:nvGrpSpPr>
          <p:cNvPr id="5" name="Group 21"/>
          <p:cNvGrpSpPr>
            <a:grpSpLocks/>
          </p:cNvGrpSpPr>
          <p:nvPr/>
        </p:nvGrpSpPr>
        <p:grpSpPr bwMode="auto">
          <a:xfrm>
            <a:off x="2133600" y="4572000"/>
            <a:ext cx="1447800" cy="519113"/>
            <a:chOff x="480" y="720"/>
            <a:chExt cx="912" cy="327"/>
          </a:xfrm>
        </p:grpSpPr>
        <p:sp>
          <p:nvSpPr>
            <p:cNvPr id="16408" name="Line 22"/>
            <p:cNvSpPr>
              <a:spLocks noChangeShapeType="1"/>
            </p:cNvSpPr>
            <p:nvPr/>
          </p:nvSpPr>
          <p:spPr bwMode="auto">
            <a:xfrm>
              <a:off x="912" y="912"/>
              <a:ext cx="48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9" name="Text Box 23"/>
            <p:cNvSpPr txBox="1">
              <a:spLocks noChangeArrowheads="1"/>
            </p:cNvSpPr>
            <p:nvPr/>
          </p:nvSpPr>
          <p:spPr bwMode="auto">
            <a:xfrm>
              <a:off x="480" y="720"/>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t>PC</a:t>
              </a:r>
            </a:p>
          </p:txBody>
        </p:sp>
      </p:grpSp>
      <p:grpSp>
        <p:nvGrpSpPr>
          <p:cNvPr id="6" name="Group 24"/>
          <p:cNvGrpSpPr>
            <a:grpSpLocks/>
          </p:cNvGrpSpPr>
          <p:nvPr/>
        </p:nvGrpSpPr>
        <p:grpSpPr bwMode="auto">
          <a:xfrm>
            <a:off x="2133600" y="4876800"/>
            <a:ext cx="1447800" cy="519113"/>
            <a:chOff x="480" y="720"/>
            <a:chExt cx="912" cy="327"/>
          </a:xfrm>
        </p:grpSpPr>
        <p:sp>
          <p:nvSpPr>
            <p:cNvPr id="16406" name="Line 25"/>
            <p:cNvSpPr>
              <a:spLocks noChangeShapeType="1"/>
            </p:cNvSpPr>
            <p:nvPr/>
          </p:nvSpPr>
          <p:spPr bwMode="auto">
            <a:xfrm>
              <a:off x="912" y="912"/>
              <a:ext cx="48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7" name="Text Box 26"/>
            <p:cNvSpPr txBox="1">
              <a:spLocks noChangeArrowheads="1"/>
            </p:cNvSpPr>
            <p:nvPr/>
          </p:nvSpPr>
          <p:spPr bwMode="auto">
            <a:xfrm>
              <a:off x="480" y="720"/>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t>PC</a:t>
              </a:r>
            </a:p>
          </p:txBody>
        </p:sp>
      </p:grpSp>
      <p:grpSp>
        <p:nvGrpSpPr>
          <p:cNvPr id="7" name="Group 27"/>
          <p:cNvGrpSpPr>
            <a:grpSpLocks/>
          </p:cNvGrpSpPr>
          <p:nvPr/>
        </p:nvGrpSpPr>
        <p:grpSpPr bwMode="auto">
          <a:xfrm>
            <a:off x="5257800" y="1981200"/>
            <a:ext cx="2227263" cy="519113"/>
            <a:chOff x="2496" y="1104"/>
            <a:chExt cx="1403" cy="327"/>
          </a:xfrm>
        </p:grpSpPr>
        <p:sp>
          <p:nvSpPr>
            <p:cNvPr id="16404" name="Text Box 28"/>
            <p:cNvSpPr txBox="1">
              <a:spLocks noChangeArrowheads="1"/>
            </p:cNvSpPr>
            <p:nvPr/>
          </p:nvSpPr>
          <p:spPr bwMode="auto">
            <a:xfrm>
              <a:off x="2784" y="1104"/>
              <a:ext cx="11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t>PC+4-&gt;$ra</a:t>
              </a:r>
            </a:p>
          </p:txBody>
        </p:sp>
        <p:sp>
          <p:nvSpPr>
            <p:cNvPr id="16405" name="AutoShape 29"/>
            <p:cNvSpPr>
              <a:spLocks noChangeArrowheads="1"/>
            </p:cNvSpPr>
            <p:nvPr/>
          </p:nvSpPr>
          <p:spPr bwMode="auto">
            <a:xfrm>
              <a:off x="2496" y="1248"/>
              <a:ext cx="240" cy="96"/>
            </a:xfrm>
            <a:prstGeom prst="rightArrow">
              <a:avLst>
                <a:gd name="adj1" fmla="val 50000"/>
                <a:gd name="adj2" fmla="val 62500"/>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grpSp>
      <p:sp>
        <p:nvSpPr>
          <p:cNvPr id="1016862" name="Arc 30"/>
          <p:cNvSpPr>
            <a:spLocks/>
          </p:cNvSpPr>
          <p:nvPr/>
        </p:nvSpPr>
        <p:spPr bwMode="auto">
          <a:xfrm flipH="1">
            <a:off x="1981200" y="2362200"/>
            <a:ext cx="1403350" cy="2362200"/>
          </a:xfrm>
          <a:custGeom>
            <a:avLst/>
            <a:gdLst>
              <a:gd name="T0" fmla="*/ 6470979 w 23399"/>
              <a:gd name="T1" fmla="*/ 0 h 43200"/>
              <a:gd name="T2" fmla="*/ 0 w 23399"/>
              <a:gd name="T3" fmla="*/ 128942117 h 43200"/>
              <a:gd name="T4" fmla="*/ 6470979 w 23399"/>
              <a:gd name="T5" fmla="*/ 64583208 h 43200"/>
              <a:gd name="T6" fmla="*/ 0 60000 65536"/>
              <a:gd name="T7" fmla="*/ 0 60000 65536"/>
              <a:gd name="T8" fmla="*/ 0 60000 65536"/>
              <a:gd name="T9" fmla="*/ 0 w 23399"/>
              <a:gd name="T10" fmla="*/ 0 h 43200"/>
              <a:gd name="T11" fmla="*/ 23399 w 23399"/>
              <a:gd name="T12" fmla="*/ 43200 h 43200"/>
            </a:gdLst>
            <a:ahLst/>
            <a:cxnLst>
              <a:cxn ang="T6">
                <a:pos x="T0" y="T1"/>
              </a:cxn>
              <a:cxn ang="T7">
                <a:pos x="T2" y="T3"/>
              </a:cxn>
              <a:cxn ang="T8">
                <a:pos x="T4" y="T5"/>
              </a:cxn>
            </a:cxnLst>
            <a:rect l="T9" t="T10" r="T11" b="T12"/>
            <a:pathLst>
              <a:path w="23399" h="43200" fill="none" extrusionOk="0">
                <a:moveTo>
                  <a:pt x="1798" y="0"/>
                </a:moveTo>
                <a:cubicBezTo>
                  <a:pt x="13728" y="0"/>
                  <a:pt x="23399" y="9670"/>
                  <a:pt x="23399" y="21600"/>
                </a:cubicBezTo>
                <a:cubicBezTo>
                  <a:pt x="23399" y="33529"/>
                  <a:pt x="13728" y="43200"/>
                  <a:pt x="1799" y="43200"/>
                </a:cubicBezTo>
                <a:cubicBezTo>
                  <a:pt x="1198" y="43200"/>
                  <a:pt x="598" y="43174"/>
                  <a:pt x="0" y="43124"/>
                </a:cubicBezTo>
              </a:path>
              <a:path w="23399" h="43200" stroke="0" extrusionOk="0">
                <a:moveTo>
                  <a:pt x="1798" y="0"/>
                </a:moveTo>
                <a:cubicBezTo>
                  <a:pt x="13728" y="0"/>
                  <a:pt x="23399" y="9670"/>
                  <a:pt x="23399" y="21600"/>
                </a:cubicBezTo>
                <a:cubicBezTo>
                  <a:pt x="23399" y="33529"/>
                  <a:pt x="13728" y="43200"/>
                  <a:pt x="1799" y="43200"/>
                </a:cubicBezTo>
                <a:cubicBezTo>
                  <a:pt x="1198" y="43200"/>
                  <a:pt x="598" y="43174"/>
                  <a:pt x="0" y="43124"/>
                </a:cubicBezTo>
                <a:lnTo>
                  <a:pt x="1799" y="21600"/>
                </a:lnTo>
                <a:close/>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16863" name="Arc 31"/>
          <p:cNvSpPr>
            <a:spLocks/>
          </p:cNvSpPr>
          <p:nvPr/>
        </p:nvSpPr>
        <p:spPr bwMode="auto">
          <a:xfrm flipV="1">
            <a:off x="5197475" y="2590800"/>
            <a:ext cx="1736725" cy="2895600"/>
          </a:xfrm>
          <a:custGeom>
            <a:avLst/>
            <a:gdLst>
              <a:gd name="T0" fmla="*/ 4725195 w 22385"/>
              <a:gd name="T1" fmla="*/ 0 h 43200"/>
              <a:gd name="T2" fmla="*/ 0 w 22385"/>
              <a:gd name="T3" fmla="*/ 194022758 h 43200"/>
              <a:gd name="T4" fmla="*/ 4725195 w 22385"/>
              <a:gd name="T5" fmla="*/ 97042815 h 43200"/>
              <a:gd name="T6" fmla="*/ 0 60000 65536"/>
              <a:gd name="T7" fmla="*/ 0 60000 65536"/>
              <a:gd name="T8" fmla="*/ 0 60000 65536"/>
              <a:gd name="T9" fmla="*/ 0 w 22385"/>
              <a:gd name="T10" fmla="*/ 0 h 43200"/>
              <a:gd name="T11" fmla="*/ 22385 w 22385"/>
              <a:gd name="T12" fmla="*/ 43200 h 43200"/>
            </a:gdLst>
            <a:ahLst/>
            <a:cxnLst>
              <a:cxn ang="T6">
                <a:pos x="T0" y="T1"/>
              </a:cxn>
              <a:cxn ang="T7">
                <a:pos x="T2" y="T3"/>
              </a:cxn>
              <a:cxn ang="T8">
                <a:pos x="T4" y="T5"/>
              </a:cxn>
            </a:cxnLst>
            <a:rect l="T9" t="T10" r="T11" b="T12"/>
            <a:pathLst>
              <a:path w="22385" h="43200" fill="none" extrusionOk="0">
                <a:moveTo>
                  <a:pt x="784" y="0"/>
                </a:moveTo>
                <a:cubicBezTo>
                  <a:pt x="12714" y="0"/>
                  <a:pt x="22385" y="9670"/>
                  <a:pt x="22385" y="21600"/>
                </a:cubicBezTo>
                <a:cubicBezTo>
                  <a:pt x="22385" y="33529"/>
                  <a:pt x="12714" y="43200"/>
                  <a:pt x="785" y="43200"/>
                </a:cubicBezTo>
                <a:cubicBezTo>
                  <a:pt x="523" y="43200"/>
                  <a:pt x="261" y="43195"/>
                  <a:pt x="0" y="43185"/>
                </a:cubicBezTo>
              </a:path>
              <a:path w="22385" h="43200" stroke="0" extrusionOk="0">
                <a:moveTo>
                  <a:pt x="784" y="0"/>
                </a:moveTo>
                <a:cubicBezTo>
                  <a:pt x="12714" y="0"/>
                  <a:pt x="22385" y="9670"/>
                  <a:pt x="22385" y="21600"/>
                </a:cubicBezTo>
                <a:cubicBezTo>
                  <a:pt x="22385" y="33529"/>
                  <a:pt x="12714" y="43200"/>
                  <a:pt x="785" y="43200"/>
                </a:cubicBezTo>
                <a:cubicBezTo>
                  <a:pt x="523" y="43200"/>
                  <a:pt x="261" y="43195"/>
                  <a:pt x="0" y="43185"/>
                </a:cubicBezTo>
                <a:lnTo>
                  <a:pt x="785" y="21600"/>
                </a:lnTo>
                <a:close/>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074122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6862"/>
                                        </p:tgtEl>
                                        <p:attrNameLst>
                                          <p:attrName>style.visibility</p:attrName>
                                        </p:attrNameLst>
                                      </p:cBhvr>
                                      <p:to>
                                        <p:strVal val="visible"/>
                                      </p:to>
                                    </p:set>
                                  </p:childTnLst>
                                  <p:subTnLst>
                                    <p:set>
                                      <p:cBhvr override="childStyle">
                                        <p:cTn dur="1" fill="hold" display="0" masterRel="nextClick" afterEffect="1"/>
                                        <p:tgtEl>
                                          <p:spTgt spid="101686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6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62" grpId="0" animBg="1"/>
      <p:bldP spid="1016863"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a:xfrm>
            <a:off x="609600" y="609600"/>
            <a:ext cx="8001000" cy="685800"/>
          </a:xfrm>
          <a:noFill/>
        </p:spPr>
        <p:txBody>
          <a:bodyPr>
            <a:normAutofit fontScale="90000"/>
          </a:bodyPr>
          <a:lstStyle/>
          <a:p>
            <a:r>
              <a:rPr lang="en-US" b="1" dirty="0" smtClean="0"/>
              <a:t>MIPS Register Conventions</a:t>
            </a:r>
          </a:p>
        </p:txBody>
      </p:sp>
      <p:graphicFrame>
        <p:nvGraphicFramePr>
          <p:cNvPr id="1026" name="Object 2">
            <a:hlinkClick r:id="" action="ppaction://ole?verb=0"/>
          </p:cNvPr>
          <p:cNvGraphicFramePr>
            <a:graphicFrameLocks/>
          </p:cNvGraphicFramePr>
          <p:nvPr/>
        </p:nvGraphicFramePr>
        <p:xfrm>
          <a:off x="1143000" y="1752600"/>
          <a:ext cx="6691313" cy="3222625"/>
        </p:xfrm>
        <a:graphic>
          <a:graphicData uri="http://schemas.openxmlformats.org/presentationml/2006/ole">
            <mc:AlternateContent xmlns:mc="http://schemas.openxmlformats.org/markup-compatibility/2006">
              <mc:Choice xmlns:v="urn:schemas-microsoft-com:vml" Requires="v">
                <p:oleObj spid="_x0000_s14360" name="Worksheet" r:id="rId4" imgW="6658096" imgH="3210039" progId="Excel.Sheet.8">
                  <p:embed/>
                </p:oleObj>
              </mc:Choice>
              <mc:Fallback>
                <p:oleObj name="Worksheet" r:id="rId4" imgW="6658096" imgH="3210039" progId="Excel.Sheet.8">
                  <p:embed/>
                  <p:pic>
                    <p:nvPicPr>
                      <p:cNvPr id="1026" name="Object 2">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752600"/>
                        <a:ext cx="6691313" cy="322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4"/>
          <p:cNvSpPr txBox="1">
            <a:spLocks noChangeArrowheads="1"/>
          </p:cNvSpPr>
          <p:nvPr/>
        </p:nvSpPr>
        <p:spPr bwMode="auto">
          <a:xfrm>
            <a:off x="533400" y="5334000"/>
            <a:ext cx="81384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b="1" dirty="0" smtClean="0"/>
              <a:t>Note: Register </a:t>
            </a:r>
            <a:r>
              <a:rPr lang="en-US" sz="2000" b="1" dirty="0"/>
              <a:t>1 ($at) reserved for assembler,  26-27 for operating system</a:t>
            </a:r>
          </a:p>
        </p:txBody>
      </p:sp>
    </p:spTree>
    <p:extLst>
      <p:ext uri="{BB962C8B-B14F-4D97-AF65-F5344CB8AC3E}">
        <p14:creationId xmlns:p14="http://schemas.microsoft.com/office/powerpoint/2010/main" val="527924288"/>
      </p:ext>
    </p:extLst>
  </p:cSld>
  <p:clrMapOvr>
    <a:masterClrMapping/>
  </p:clrMapOvr>
  <p:transition spd="slow"/>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09600" y="533400"/>
            <a:ext cx="8001000" cy="609600"/>
          </a:xfrm>
        </p:spPr>
        <p:txBody>
          <a:bodyPr>
            <a:normAutofit fontScale="90000"/>
          </a:bodyPr>
          <a:lstStyle/>
          <a:p>
            <a:pPr eaLnBrk="1" hangingPunct="1"/>
            <a:r>
              <a:rPr lang="en-US" b="1" dirty="0" smtClean="0"/>
              <a:t>Nested Procedures (1/2)</a:t>
            </a:r>
          </a:p>
        </p:txBody>
      </p:sp>
      <p:sp>
        <p:nvSpPr>
          <p:cNvPr id="17411" name="AutoShape 3"/>
          <p:cNvSpPr>
            <a:spLocks noGrp="1" noChangeArrowheads="1"/>
          </p:cNvSpPr>
          <p:nvPr>
            <p:ph type="body" idx="4294967295"/>
          </p:nvPr>
        </p:nvSpPr>
        <p:spPr>
          <a:xfrm>
            <a:off x="762000" y="1219200"/>
            <a:ext cx="8153400" cy="5019675"/>
          </a:xfrm>
        </p:spPr>
        <p:txBody>
          <a:bodyPr/>
          <a:lstStyle/>
          <a:p>
            <a:pPr marL="203200" indent="-203200" eaLnBrk="1" hangingPunct="1"/>
            <a:r>
              <a:rPr lang="en-US" sz="2000" dirty="0" smtClean="0"/>
              <a:t>Procedure that do not call others are called “</a:t>
            </a:r>
            <a:r>
              <a:rPr lang="en-US" sz="2000" i="1" dirty="0" smtClean="0"/>
              <a:t>leaf procedure</a:t>
            </a:r>
            <a:r>
              <a:rPr lang="en-US" sz="2000" dirty="0" smtClean="0"/>
              <a:t>”</a:t>
            </a:r>
          </a:p>
          <a:p>
            <a:pPr marL="203200" indent="-203200" eaLnBrk="1" hangingPunct="1"/>
            <a:r>
              <a:rPr lang="en-US" sz="2000" dirty="0" smtClean="0"/>
              <a:t>However, not any procedure is “leaf procedure.”</a:t>
            </a:r>
          </a:p>
          <a:p>
            <a:pPr marL="203200" indent="-203200" eaLnBrk="1" hangingPunct="1">
              <a:buFontTx/>
              <a:buNone/>
            </a:pPr>
            <a:endParaRPr lang="en-US" sz="2000" dirty="0" smtClean="0"/>
          </a:p>
          <a:p>
            <a:pPr marL="203200" indent="-203200" eaLnBrk="1" hangingPunct="1">
              <a:buFontTx/>
              <a:buNone/>
            </a:pPr>
            <a:r>
              <a:rPr lang="en-US" sz="2000" dirty="0" smtClean="0"/>
              <a:t>Nested Procedure Example:</a:t>
            </a:r>
          </a:p>
          <a:p>
            <a:pPr marL="203200" indent="-203200" eaLnBrk="1" hangingPunct="1">
              <a:buFontTx/>
              <a:buNone/>
            </a:pPr>
            <a:endParaRPr lang="en-US" sz="2000" dirty="0" smtClean="0"/>
          </a:p>
          <a:p>
            <a:pPr marL="203200" indent="-203200" eaLnBrk="1" hangingPunct="1">
              <a:buFontTx/>
              <a:buNone/>
            </a:pP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sumSquare</a:t>
            </a:r>
            <a:r>
              <a:rPr lang="en-US" sz="1800" dirty="0" smtClean="0">
                <a:latin typeface="Courier New" pitchFamily="49" charset="0"/>
              </a:rPr>
              <a:t>(</a:t>
            </a:r>
            <a:r>
              <a:rPr lang="en-US" sz="1800" dirty="0" err="1" smtClean="0">
                <a:latin typeface="Courier New" pitchFamily="49" charset="0"/>
              </a:rPr>
              <a:t>int</a:t>
            </a:r>
            <a:r>
              <a:rPr lang="en-US" sz="1800" dirty="0" smtClean="0">
                <a:latin typeface="Courier New" pitchFamily="49" charset="0"/>
              </a:rPr>
              <a:t> x, </a:t>
            </a:r>
            <a:r>
              <a:rPr lang="en-US" sz="1800" dirty="0" err="1" smtClean="0">
                <a:latin typeface="Courier New" pitchFamily="49" charset="0"/>
              </a:rPr>
              <a:t>int</a:t>
            </a:r>
            <a:r>
              <a:rPr lang="en-US" sz="1800" dirty="0" smtClean="0">
                <a:latin typeface="Courier New" pitchFamily="49" charset="0"/>
              </a:rPr>
              <a:t> y) {</a:t>
            </a:r>
            <a:br>
              <a:rPr lang="en-US" sz="1800" dirty="0" smtClean="0">
                <a:latin typeface="Courier New" pitchFamily="49" charset="0"/>
              </a:rPr>
            </a:br>
            <a:r>
              <a:rPr lang="en-US" sz="1800" dirty="0" smtClean="0">
                <a:latin typeface="Courier New" pitchFamily="49" charset="0"/>
              </a:rPr>
              <a:t>	return </a:t>
            </a:r>
            <a:r>
              <a:rPr lang="en-US" sz="1800" dirty="0" err="1" smtClean="0">
                <a:latin typeface="Courier New" pitchFamily="49" charset="0"/>
              </a:rPr>
              <a:t>mult</a:t>
            </a:r>
            <a:r>
              <a:rPr lang="en-US" sz="1800" dirty="0" smtClean="0">
                <a:latin typeface="Courier New" pitchFamily="49" charset="0"/>
              </a:rPr>
              <a:t>(</a:t>
            </a:r>
            <a:r>
              <a:rPr lang="en-US" sz="1800" dirty="0" err="1" smtClean="0">
                <a:latin typeface="Courier New" pitchFamily="49" charset="0"/>
              </a:rPr>
              <a:t>x,x</a:t>
            </a:r>
            <a:r>
              <a:rPr lang="en-US" sz="1800" dirty="0" smtClean="0">
                <a:latin typeface="Courier New" pitchFamily="49" charset="0"/>
              </a:rPr>
              <a:t>)+ y;</a:t>
            </a:r>
            <a:br>
              <a:rPr lang="en-US" sz="1800" dirty="0" smtClean="0">
                <a:latin typeface="Courier New" pitchFamily="49" charset="0"/>
              </a:rPr>
            </a:br>
            <a:r>
              <a:rPr lang="en-US" sz="1800" dirty="0" smtClean="0">
                <a:latin typeface="Courier New" pitchFamily="49" charset="0"/>
              </a:rPr>
              <a:t>}</a:t>
            </a:r>
          </a:p>
          <a:p>
            <a:pPr marL="203200" indent="-203200" eaLnBrk="1" hangingPunct="1"/>
            <a:r>
              <a:rPr lang="en-US" sz="2000" dirty="0" smtClean="0"/>
              <a:t>Something called </a:t>
            </a:r>
            <a:r>
              <a:rPr lang="en-US" sz="2000" dirty="0" err="1" smtClean="0">
                <a:latin typeface="Courier New" pitchFamily="49" charset="0"/>
              </a:rPr>
              <a:t>sumSquare</a:t>
            </a:r>
            <a:r>
              <a:rPr lang="en-US" sz="2000" dirty="0" smtClean="0"/>
              <a:t>, now </a:t>
            </a:r>
            <a:r>
              <a:rPr lang="en-US" sz="2000" dirty="0" err="1" smtClean="0">
                <a:latin typeface="Courier New" pitchFamily="49" charset="0"/>
              </a:rPr>
              <a:t>sumSquare</a:t>
            </a:r>
            <a:r>
              <a:rPr lang="en-US" sz="2000" dirty="0" smtClean="0"/>
              <a:t> is calling </a:t>
            </a:r>
            <a:r>
              <a:rPr lang="en-US" sz="2000" dirty="0" err="1" smtClean="0">
                <a:latin typeface="Courier New" pitchFamily="49" charset="0"/>
              </a:rPr>
              <a:t>mult</a:t>
            </a:r>
            <a:r>
              <a:rPr lang="en-US" sz="2000" dirty="0" smtClean="0"/>
              <a:t>.</a:t>
            </a:r>
          </a:p>
          <a:p>
            <a:pPr marL="203200" indent="-203200" eaLnBrk="1" hangingPunct="1"/>
            <a:r>
              <a:rPr lang="en-US" sz="2000" dirty="0" smtClean="0"/>
              <a:t>So there’s a value in </a:t>
            </a:r>
            <a:r>
              <a:rPr lang="en-US" sz="2000" dirty="0" smtClean="0">
                <a:latin typeface="Courier" pitchFamily="49" charset="0"/>
              </a:rPr>
              <a:t>$</a:t>
            </a:r>
            <a:r>
              <a:rPr lang="en-US" sz="2000" dirty="0" err="1" smtClean="0">
                <a:latin typeface="Courier" pitchFamily="49" charset="0"/>
              </a:rPr>
              <a:t>ra</a:t>
            </a:r>
            <a:r>
              <a:rPr lang="en-US" sz="2000" dirty="0" smtClean="0"/>
              <a:t> that </a:t>
            </a:r>
            <a:r>
              <a:rPr lang="en-US" sz="2000" dirty="0" err="1" smtClean="0">
                <a:latin typeface="Courier New" pitchFamily="49" charset="0"/>
              </a:rPr>
              <a:t>sumSquare</a:t>
            </a:r>
            <a:r>
              <a:rPr lang="en-US" sz="2000" dirty="0" smtClean="0"/>
              <a:t> wants to jump back to, but this will be overwritten by the call to </a:t>
            </a:r>
            <a:r>
              <a:rPr lang="en-US" sz="2000" dirty="0" err="1" smtClean="0">
                <a:latin typeface="Courier New" pitchFamily="49" charset="0"/>
              </a:rPr>
              <a:t>mult</a:t>
            </a:r>
            <a:r>
              <a:rPr lang="en-US" sz="2000" dirty="0" smtClean="0"/>
              <a:t>.</a:t>
            </a:r>
          </a:p>
          <a:p>
            <a:pPr marL="203200" indent="-203200" eaLnBrk="1" hangingPunct="1"/>
            <a:r>
              <a:rPr lang="en-US" sz="2000" b="1" dirty="0" smtClean="0">
                <a:solidFill>
                  <a:srgbClr val="C00000"/>
                </a:solidFill>
              </a:rPr>
              <a:t>Need to save </a:t>
            </a:r>
            <a:r>
              <a:rPr lang="en-US" sz="2000" b="1" dirty="0" err="1" smtClean="0">
                <a:solidFill>
                  <a:srgbClr val="C00000"/>
                </a:solidFill>
                <a:latin typeface="Courier New" pitchFamily="49" charset="0"/>
              </a:rPr>
              <a:t>sumSquare</a:t>
            </a:r>
            <a:r>
              <a:rPr lang="en-US" sz="2000" b="1" dirty="0" smtClean="0">
                <a:solidFill>
                  <a:srgbClr val="C00000"/>
                </a:solidFill>
              </a:rPr>
              <a:t> return address before call to </a:t>
            </a:r>
            <a:r>
              <a:rPr lang="en-US" sz="2000" b="1" dirty="0" err="1" smtClean="0">
                <a:solidFill>
                  <a:srgbClr val="C00000"/>
                </a:solidFill>
                <a:latin typeface="Courier New" pitchFamily="49" charset="0"/>
              </a:rPr>
              <a:t>mult</a:t>
            </a:r>
            <a:r>
              <a:rPr lang="en-US" sz="2000" b="1" dirty="0" smtClean="0">
                <a:solidFill>
                  <a:srgbClr val="C00000"/>
                </a:solidFill>
              </a:rPr>
              <a:t>.</a:t>
            </a:r>
          </a:p>
        </p:txBody>
      </p:sp>
    </p:spTree>
    <p:extLst>
      <p:ext uri="{BB962C8B-B14F-4D97-AF65-F5344CB8AC3E}">
        <p14:creationId xmlns:p14="http://schemas.microsoft.com/office/powerpoint/2010/main" val="2200938422"/>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5800" y="609600"/>
            <a:ext cx="7924800" cy="685800"/>
          </a:xfrm>
        </p:spPr>
        <p:txBody>
          <a:bodyPr>
            <a:normAutofit fontScale="90000"/>
          </a:bodyPr>
          <a:lstStyle/>
          <a:p>
            <a:pPr eaLnBrk="1" hangingPunct="1"/>
            <a:r>
              <a:rPr lang="en-US" b="1" dirty="0" smtClean="0"/>
              <a:t>Nested Procedures (2/2)</a:t>
            </a:r>
          </a:p>
        </p:txBody>
      </p:sp>
      <p:sp>
        <p:nvSpPr>
          <p:cNvPr id="18435" name="AutoShape 3"/>
          <p:cNvSpPr>
            <a:spLocks noGrp="1" noChangeArrowheads="1"/>
          </p:cNvSpPr>
          <p:nvPr>
            <p:ph type="body" idx="4294967295"/>
          </p:nvPr>
        </p:nvSpPr>
        <p:spPr>
          <a:xfrm>
            <a:off x="609600" y="1447800"/>
            <a:ext cx="7848600" cy="4887913"/>
          </a:xfrm>
        </p:spPr>
        <p:txBody>
          <a:bodyPr/>
          <a:lstStyle/>
          <a:p>
            <a:pPr marL="203200" indent="-203200" eaLnBrk="1" hangingPunct="1"/>
            <a:r>
              <a:rPr lang="en-US" dirty="0" smtClean="0"/>
              <a:t>In general, may need to save some other info in addition to </a:t>
            </a:r>
            <a:r>
              <a:rPr lang="en-US" dirty="0" smtClean="0">
                <a:latin typeface="Courier" pitchFamily="49" charset="0"/>
              </a:rPr>
              <a:t>$</a:t>
            </a:r>
            <a:r>
              <a:rPr lang="en-US" dirty="0" err="1" smtClean="0">
                <a:latin typeface="Courier" pitchFamily="49" charset="0"/>
              </a:rPr>
              <a:t>ra</a:t>
            </a:r>
            <a:r>
              <a:rPr lang="en-US" dirty="0" err="1" smtClean="0"/>
              <a:t>.</a:t>
            </a:r>
            <a:endParaRPr lang="en-US" dirty="0" smtClean="0"/>
          </a:p>
          <a:p>
            <a:pPr marL="203200" indent="-203200" eaLnBrk="1" hangingPunct="1"/>
            <a:r>
              <a:rPr lang="en-US" dirty="0" smtClean="0"/>
              <a:t>When a C program is run, there are 3 important memory areas allocated:</a:t>
            </a:r>
          </a:p>
          <a:p>
            <a:pPr marL="685800" lvl="1" indent="-190500" eaLnBrk="1" hangingPunct="1"/>
            <a:r>
              <a:rPr lang="en-US" b="1" dirty="0" smtClean="0">
                <a:solidFill>
                  <a:srgbClr val="C00000"/>
                </a:solidFill>
              </a:rPr>
              <a:t>Static</a:t>
            </a:r>
            <a:r>
              <a:rPr lang="en-US" dirty="0" smtClean="0"/>
              <a:t>: Variables declared once per program, cease to exist only after execution completes. E.g., C </a:t>
            </a:r>
            <a:r>
              <a:rPr lang="en-US" dirty="0" err="1" smtClean="0"/>
              <a:t>globals</a:t>
            </a:r>
            <a:endParaRPr lang="en-US" dirty="0" smtClean="0"/>
          </a:p>
          <a:p>
            <a:pPr marL="685800" lvl="1" indent="-190500" eaLnBrk="1" hangingPunct="1"/>
            <a:r>
              <a:rPr lang="en-US" b="1" dirty="0" smtClean="0">
                <a:solidFill>
                  <a:srgbClr val="C00000"/>
                </a:solidFill>
              </a:rPr>
              <a:t>Heap</a:t>
            </a:r>
            <a:r>
              <a:rPr lang="en-US" dirty="0" smtClean="0"/>
              <a:t>: Variables declared dynamically</a:t>
            </a:r>
          </a:p>
          <a:p>
            <a:pPr marL="685800" lvl="1" indent="-190500" eaLnBrk="1" hangingPunct="1"/>
            <a:r>
              <a:rPr lang="en-US" b="1" dirty="0" smtClean="0">
                <a:solidFill>
                  <a:srgbClr val="C00000"/>
                </a:solidFill>
              </a:rPr>
              <a:t>Stack</a:t>
            </a:r>
            <a:r>
              <a:rPr lang="en-US" dirty="0" smtClean="0"/>
              <a:t>: Space to be used by procedure during execution; this is where we can save register values</a:t>
            </a:r>
          </a:p>
        </p:txBody>
      </p:sp>
    </p:spTree>
    <p:extLst>
      <p:ext uri="{BB962C8B-B14F-4D97-AF65-F5344CB8AC3E}">
        <p14:creationId xmlns:p14="http://schemas.microsoft.com/office/powerpoint/2010/main" val="270676704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304800"/>
            <a:ext cx="8001000" cy="1303337"/>
          </a:xfrm>
        </p:spPr>
        <p:txBody>
          <a:bodyPr/>
          <a:lstStyle/>
          <a:p>
            <a:pPr eaLnBrk="1" hangingPunct="1"/>
            <a:r>
              <a:rPr lang="en-US" b="1" dirty="0" smtClean="0"/>
              <a:t>Laws of Boolean Algebra</a:t>
            </a:r>
          </a:p>
        </p:txBody>
      </p:sp>
      <p:sp>
        <p:nvSpPr>
          <p:cNvPr id="27651" name="AutoShape 3"/>
          <p:cNvSpPr>
            <a:spLocks noGrp="1" noChangeArrowheads="1"/>
          </p:cNvSpPr>
          <p:nvPr>
            <p:ph type="body" sz="half" idx="4294967295"/>
          </p:nvPr>
        </p:nvSpPr>
        <p:spPr>
          <a:xfrm>
            <a:off x="990600" y="1524000"/>
            <a:ext cx="3352800" cy="4572000"/>
          </a:xfrm>
        </p:spPr>
        <p:txBody>
          <a:bodyPr>
            <a:normAutofit fontScale="92500" lnSpcReduction="20000"/>
          </a:bodyPr>
          <a:lstStyle/>
          <a:p>
            <a:pPr eaLnBrk="1" hangingPunct="1">
              <a:lnSpc>
                <a:spcPct val="90000"/>
              </a:lnSpc>
            </a:pPr>
            <a:r>
              <a:rPr lang="en-US" sz="2400" dirty="0" smtClean="0"/>
              <a:t>Identity law</a:t>
            </a:r>
          </a:p>
          <a:p>
            <a:pPr lvl="1" eaLnBrk="1" hangingPunct="1">
              <a:lnSpc>
                <a:spcPct val="90000"/>
              </a:lnSpc>
            </a:pPr>
            <a:r>
              <a:rPr lang="en-US" sz="2000" dirty="0" smtClean="0"/>
              <a:t>A + 0 = A </a:t>
            </a:r>
          </a:p>
          <a:p>
            <a:pPr lvl="1" eaLnBrk="1" hangingPunct="1">
              <a:lnSpc>
                <a:spcPct val="90000"/>
              </a:lnSpc>
            </a:pPr>
            <a:r>
              <a:rPr lang="en-US" sz="2000" dirty="0" smtClean="0"/>
              <a:t>A</a:t>
            </a:r>
            <a:r>
              <a:rPr lang="en-US" sz="2000" dirty="0" smtClean="0">
                <a:sym typeface="Symbol" pitchFamily="18" charset="2"/>
              </a:rPr>
              <a:t></a:t>
            </a:r>
            <a:r>
              <a:rPr lang="en-US" sz="2000" dirty="0" smtClean="0"/>
              <a:t>1 = A</a:t>
            </a:r>
          </a:p>
          <a:p>
            <a:pPr eaLnBrk="1" hangingPunct="1">
              <a:lnSpc>
                <a:spcPct val="90000"/>
              </a:lnSpc>
            </a:pPr>
            <a:r>
              <a:rPr lang="en-US" sz="2400" dirty="0" smtClean="0"/>
              <a:t>Zero and One laws</a:t>
            </a:r>
          </a:p>
          <a:p>
            <a:pPr lvl="1" eaLnBrk="1" hangingPunct="1">
              <a:lnSpc>
                <a:spcPct val="90000"/>
              </a:lnSpc>
            </a:pPr>
            <a:r>
              <a:rPr lang="en-US" sz="2000" dirty="0" smtClean="0"/>
              <a:t>A + 1 = 1</a:t>
            </a:r>
          </a:p>
          <a:p>
            <a:pPr lvl="1" eaLnBrk="1" hangingPunct="1">
              <a:lnSpc>
                <a:spcPct val="90000"/>
              </a:lnSpc>
            </a:pPr>
            <a:r>
              <a:rPr lang="en-US" sz="2000" dirty="0" smtClean="0"/>
              <a:t>A </a:t>
            </a:r>
            <a:r>
              <a:rPr lang="en-US" sz="2000" dirty="0" smtClean="0">
                <a:sym typeface="Symbol" pitchFamily="18" charset="2"/>
              </a:rPr>
              <a:t></a:t>
            </a:r>
            <a:r>
              <a:rPr lang="en-US" sz="2000" dirty="0" smtClean="0"/>
              <a:t>0 = 0</a:t>
            </a:r>
          </a:p>
          <a:p>
            <a:pPr eaLnBrk="1" hangingPunct="1">
              <a:lnSpc>
                <a:spcPct val="90000"/>
              </a:lnSpc>
            </a:pPr>
            <a:r>
              <a:rPr lang="en-US" sz="2400" dirty="0" smtClean="0"/>
              <a:t>Inverse laws</a:t>
            </a:r>
          </a:p>
          <a:p>
            <a:pPr lvl="1" eaLnBrk="1" hangingPunct="1">
              <a:lnSpc>
                <a:spcPct val="90000"/>
              </a:lnSpc>
            </a:pPr>
            <a:r>
              <a:rPr lang="en-US" sz="2000" dirty="0" smtClean="0"/>
              <a:t>A + A’ = 1</a:t>
            </a:r>
          </a:p>
          <a:p>
            <a:pPr lvl="1" eaLnBrk="1" hangingPunct="1">
              <a:lnSpc>
                <a:spcPct val="90000"/>
              </a:lnSpc>
            </a:pPr>
            <a:r>
              <a:rPr lang="en-US" sz="2000" dirty="0" smtClean="0"/>
              <a:t>A</a:t>
            </a:r>
            <a:r>
              <a:rPr lang="en-US" sz="2000" dirty="0" smtClean="0">
                <a:sym typeface="Symbol" pitchFamily="18" charset="2"/>
              </a:rPr>
              <a:t></a:t>
            </a:r>
            <a:r>
              <a:rPr lang="en-US" sz="2000" dirty="0" smtClean="0"/>
              <a:t> A’ = 0</a:t>
            </a:r>
          </a:p>
          <a:p>
            <a:pPr eaLnBrk="1" hangingPunct="1">
              <a:lnSpc>
                <a:spcPct val="90000"/>
              </a:lnSpc>
            </a:pPr>
            <a:r>
              <a:rPr lang="en-US" sz="2400" dirty="0" smtClean="0"/>
              <a:t>Commutative laws</a:t>
            </a:r>
          </a:p>
          <a:p>
            <a:pPr lvl="1" eaLnBrk="1" hangingPunct="1">
              <a:lnSpc>
                <a:spcPct val="90000"/>
              </a:lnSpc>
            </a:pPr>
            <a:r>
              <a:rPr lang="en-US" sz="2000" dirty="0" smtClean="0"/>
              <a:t>A + B = B + A</a:t>
            </a:r>
          </a:p>
          <a:p>
            <a:pPr lvl="1" eaLnBrk="1" hangingPunct="1">
              <a:lnSpc>
                <a:spcPct val="90000"/>
              </a:lnSpc>
            </a:pPr>
            <a:r>
              <a:rPr lang="en-US" sz="2000" dirty="0" smtClean="0"/>
              <a:t>A . B = B . A</a:t>
            </a:r>
          </a:p>
          <a:p>
            <a:pPr lvl="1" eaLnBrk="1" hangingPunct="1">
              <a:lnSpc>
                <a:spcPct val="90000"/>
              </a:lnSpc>
            </a:pPr>
            <a:endParaRPr lang="en-US" sz="2000" dirty="0" smtClean="0"/>
          </a:p>
        </p:txBody>
      </p:sp>
      <p:sp>
        <p:nvSpPr>
          <p:cNvPr id="27652" name="AutoShape 4"/>
          <p:cNvSpPr>
            <a:spLocks noGrp="1" noChangeArrowheads="1"/>
          </p:cNvSpPr>
          <p:nvPr>
            <p:ph type="body" sz="half" idx="4294967295"/>
          </p:nvPr>
        </p:nvSpPr>
        <p:spPr>
          <a:xfrm>
            <a:off x="4114800" y="1524001"/>
            <a:ext cx="3962400" cy="4572000"/>
          </a:xfrm>
        </p:spPr>
        <p:txBody>
          <a:bodyPr>
            <a:normAutofit/>
          </a:bodyPr>
          <a:lstStyle/>
          <a:p>
            <a:pPr eaLnBrk="1" hangingPunct="1">
              <a:lnSpc>
                <a:spcPct val="90000"/>
              </a:lnSpc>
            </a:pPr>
            <a:r>
              <a:rPr lang="en-US" sz="2400" dirty="0" smtClean="0"/>
              <a:t>Associative laws</a:t>
            </a:r>
          </a:p>
          <a:p>
            <a:pPr lvl="1" eaLnBrk="1" hangingPunct="1">
              <a:lnSpc>
                <a:spcPct val="90000"/>
              </a:lnSpc>
            </a:pPr>
            <a:r>
              <a:rPr lang="en-US" sz="2000" dirty="0" smtClean="0"/>
              <a:t>A + (B + C) = (A + B) + C</a:t>
            </a:r>
          </a:p>
          <a:p>
            <a:pPr lvl="1" eaLnBrk="1" hangingPunct="1">
              <a:lnSpc>
                <a:spcPct val="90000"/>
              </a:lnSpc>
            </a:pPr>
            <a:r>
              <a:rPr lang="en-US" sz="2000" dirty="0" smtClean="0"/>
              <a:t>A . (B . C) = A . (B . C)</a:t>
            </a:r>
          </a:p>
          <a:p>
            <a:pPr eaLnBrk="1" hangingPunct="1">
              <a:lnSpc>
                <a:spcPct val="90000"/>
              </a:lnSpc>
            </a:pPr>
            <a:r>
              <a:rPr lang="en-US" sz="2400" dirty="0" smtClean="0"/>
              <a:t>Distributive laws</a:t>
            </a:r>
          </a:p>
          <a:p>
            <a:pPr lvl="1" eaLnBrk="1" hangingPunct="1">
              <a:lnSpc>
                <a:spcPct val="90000"/>
              </a:lnSpc>
            </a:pPr>
            <a:r>
              <a:rPr lang="en-US" sz="2000" dirty="0" smtClean="0"/>
              <a:t>A. (B + C) = (A.B) + (B.C)</a:t>
            </a:r>
          </a:p>
          <a:p>
            <a:pPr lvl="1" eaLnBrk="1" hangingPunct="1">
              <a:lnSpc>
                <a:spcPct val="90000"/>
              </a:lnSpc>
            </a:pPr>
            <a:r>
              <a:rPr lang="en-US" sz="2000" dirty="0" smtClean="0"/>
              <a:t>A+(B . C) = (A+B) . (A+C)</a:t>
            </a:r>
          </a:p>
          <a:p>
            <a:pPr eaLnBrk="1" hangingPunct="1">
              <a:lnSpc>
                <a:spcPct val="90000"/>
              </a:lnSpc>
            </a:pPr>
            <a:r>
              <a:rPr lang="en-US" sz="2400" b="1" dirty="0" err="1" smtClean="0">
                <a:solidFill>
                  <a:srgbClr val="C00000"/>
                </a:solidFill>
              </a:rPr>
              <a:t>DeMorgan’s</a:t>
            </a:r>
            <a:r>
              <a:rPr lang="en-US" sz="2400" b="1" dirty="0" smtClean="0">
                <a:solidFill>
                  <a:srgbClr val="C00000"/>
                </a:solidFill>
              </a:rPr>
              <a:t> laws</a:t>
            </a:r>
          </a:p>
          <a:p>
            <a:pPr lvl="1" eaLnBrk="1" hangingPunct="1">
              <a:lnSpc>
                <a:spcPct val="90000"/>
              </a:lnSpc>
            </a:pPr>
            <a:r>
              <a:rPr lang="en-US" sz="2000" b="1" dirty="0" smtClean="0">
                <a:solidFill>
                  <a:srgbClr val="C00000"/>
                </a:solidFill>
              </a:rPr>
              <a:t>(A</a:t>
            </a:r>
            <a:r>
              <a:rPr lang="en-US" sz="2000" b="1" dirty="0" smtClean="0">
                <a:solidFill>
                  <a:srgbClr val="C00000"/>
                </a:solidFill>
                <a:sym typeface="Symbol" pitchFamily="18" charset="2"/>
              </a:rPr>
              <a:t>B)’=A’+B’</a:t>
            </a:r>
          </a:p>
          <a:p>
            <a:pPr lvl="1" eaLnBrk="1" hangingPunct="1">
              <a:lnSpc>
                <a:spcPct val="90000"/>
              </a:lnSpc>
            </a:pPr>
            <a:r>
              <a:rPr lang="en-US" sz="2000" b="1" dirty="0" smtClean="0">
                <a:solidFill>
                  <a:srgbClr val="C00000"/>
                </a:solidFill>
                <a:sym typeface="Symbol" pitchFamily="18" charset="2"/>
              </a:rPr>
              <a:t>(A+B)’=A’ B’</a:t>
            </a:r>
          </a:p>
          <a:p>
            <a:pPr eaLnBrk="1" hangingPunct="1">
              <a:lnSpc>
                <a:spcPct val="90000"/>
              </a:lnSpc>
            </a:pPr>
            <a:endParaRPr lang="en-US" sz="2400" dirty="0" smtClean="0">
              <a:solidFill>
                <a:srgbClr val="FF0000"/>
              </a:solidFill>
            </a:endParaRPr>
          </a:p>
        </p:txBody>
      </p:sp>
    </p:spTree>
    <p:extLst>
      <p:ext uri="{BB962C8B-B14F-4D97-AF65-F5344CB8AC3E}">
        <p14:creationId xmlns:p14="http://schemas.microsoft.com/office/powerpoint/2010/main" val="39810612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33400" y="228600"/>
            <a:ext cx="8077200" cy="1303337"/>
          </a:xfrm>
        </p:spPr>
        <p:txBody>
          <a:bodyPr/>
          <a:lstStyle/>
          <a:p>
            <a:pPr eaLnBrk="1" hangingPunct="1"/>
            <a:r>
              <a:rPr lang="en-US" b="1" dirty="0" smtClean="0"/>
              <a:t>MIPS Memory Allocation</a:t>
            </a:r>
          </a:p>
        </p:txBody>
      </p:sp>
      <p:pic>
        <p:nvPicPr>
          <p:cNvPr id="19459" name="Picture 3" descr="07~Figure_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r="49377" b="68684"/>
          <a:stretch>
            <a:fillRect/>
          </a:stretch>
        </p:blipFill>
        <p:spPr>
          <a:xfrm>
            <a:off x="533400" y="1524000"/>
            <a:ext cx="5859463" cy="4514850"/>
          </a:xfrm>
          <a:prstGeom prst="rect">
            <a:avLst/>
          </a:prstGeom>
          <a:noFill/>
        </p:spPr>
      </p:pic>
      <p:sp>
        <p:nvSpPr>
          <p:cNvPr id="19460" name="Text Box 4"/>
          <p:cNvSpPr txBox="1">
            <a:spLocks noChangeArrowheads="1"/>
          </p:cNvSpPr>
          <p:nvPr/>
        </p:nvSpPr>
        <p:spPr bwMode="auto">
          <a:xfrm>
            <a:off x="5715000" y="4419600"/>
            <a:ext cx="300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latin typeface="Helvetica" pitchFamily="34" charset="0"/>
              </a:rPr>
              <a:t>MIPS Machine Program</a:t>
            </a:r>
          </a:p>
        </p:txBody>
      </p:sp>
      <p:sp>
        <p:nvSpPr>
          <p:cNvPr id="19461" name="Text Box 5"/>
          <p:cNvSpPr txBox="1">
            <a:spLocks noChangeArrowheads="1"/>
          </p:cNvSpPr>
          <p:nvPr/>
        </p:nvSpPr>
        <p:spPr bwMode="auto">
          <a:xfrm>
            <a:off x="5715000" y="3657600"/>
            <a:ext cx="2427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latin typeface="Helvetica" pitchFamily="34" charset="0"/>
              </a:rPr>
              <a:t>Variables declared</a:t>
            </a:r>
          </a:p>
          <a:p>
            <a:r>
              <a:rPr lang="en-US" sz="2000" b="1" dirty="0">
                <a:latin typeface="Helvetica" pitchFamily="34" charset="0"/>
              </a:rPr>
              <a:t>once per program</a:t>
            </a:r>
          </a:p>
        </p:txBody>
      </p:sp>
      <p:sp>
        <p:nvSpPr>
          <p:cNvPr id="19462" name="Text Box 6"/>
          <p:cNvSpPr txBox="1">
            <a:spLocks noChangeArrowheads="1"/>
          </p:cNvSpPr>
          <p:nvPr/>
        </p:nvSpPr>
        <p:spPr bwMode="auto">
          <a:xfrm>
            <a:off x="5715000" y="2743200"/>
            <a:ext cx="312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i="1" dirty="0">
                <a:solidFill>
                  <a:srgbClr val="FF0000"/>
                </a:solidFill>
                <a:latin typeface="Helvetica" pitchFamily="34" charset="0"/>
              </a:rPr>
              <a:t>heap</a:t>
            </a:r>
            <a:r>
              <a:rPr lang="en-US" sz="2000" b="1" dirty="0">
                <a:solidFill>
                  <a:schemeClr val="tx2"/>
                </a:solidFill>
                <a:latin typeface="Helvetica" pitchFamily="34" charset="0"/>
              </a:rPr>
              <a:t>: Explicitly created </a:t>
            </a:r>
          </a:p>
          <a:p>
            <a:r>
              <a:rPr lang="en-US" sz="2000" b="1" dirty="0">
                <a:solidFill>
                  <a:schemeClr val="tx2"/>
                </a:solidFill>
                <a:latin typeface="Helvetica" pitchFamily="34" charset="0"/>
              </a:rPr>
              <a:t>space, e.g., </a:t>
            </a:r>
            <a:r>
              <a:rPr lang="en-US" sz="2000" b="1" dirty="0" err="1">
                <a:solidFill>
                  <a:schemeClr val="tx2"/>
                </a:solidFill>
                <a:latin typeface="Helvetica" pitchFamily="34" charset="0"/>
              </a:rPr>
              <a:t>malloc</a:t>
            </a:r>
            <a:endParaRPr lang="en-US" sz="2000" b="1" dirty="0">
              <a:solidFill>
                <a:schemeClr val="accent1"/>
              </a:solidFill>
              <a:latin typeface="Helvetica" pitchFamily="34" charset="0"/>
            </a:endParaRPr>
          </a:p>
        </p:txBody>
      </p:sp>
      <p:sp>
        <p:nvSpPr>
          <p:cNvPr id="19463" name="Text Box 7"/>
          <p:cNvSpPr txBox="1">
            <a:spLocks noChangeArrowheads="1"/>
          </p:cNvSpPr>
          <p:nvPr/>
        </p:nvSpPr>
        <p:spPr bwMode="auto">
          <a:xfrm>
            <a:off x="5791200" y="1676400"/>
            <a:ext cx="2892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solidFill>
                  <a:schemeClr val="accent1"/>
                </a:solidFill>
                <a:latin typeface="Helvetica" pitchFamily="34" charset="0"/>
              </a:rPr>
              <a:t>Space for saved </a:t>
            </a:r>
            <a:br>
              <a:rPr lang="en-US" sz="2000" b="1" dirty="0">
                <a:solidFill>
                  <a:schemeClr val="accent1"/>
                </a:solidFill>
                <a:latin typeface="Helvetica" pitchFamily="34" charset="0"/>
              </a:rPr>
            </a:br>
            <a:r>
              <a:rPr lang="en-US" sz="2000" b="1" dirty="0">
                <a:solidFill>
                  <a:schemeClr val="accent1"/>
                </a:solidFill>
                <a:latin typeface="Helvetica" pitchFamily="34" charset="0"/>
              </a:rPr>
              <a:t>procedure information</a:t>
            </a:r>
          </a:p>
        </p:txBody>
      </p:sp>
    </p:spTree>
    <p:extLst>
      <p:ext uri="{BB962C8B-B14F-4D97-AF65-F5344CB8AC3E}">
        <p14:creationId xmlns:p14="http://schemas.microsoft.com/office/powerpoint/2010/main" val="34539745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09600" y="609600"/>
            <a:ext cx="8001000" cy="762000"/>
          </a:xfrm>
        </p:spPr>
        <p:txBody>
          <a:bodyPr>
            <a:normAutofit/>
          </a:bodyPr>
          <a:lstStyle/>
          <a:p>
            <a:pPr eaLnBrk="1" hangingPunct="1"/>
            <a:r>
              <a:rPr lang="en-US" b="1" dirty="0" smtClean="0"/>
              <a:t>Example: Using the Stack (1/2)</a:t>
            </a:r>
          </a:p>
        </p:txBody>
      </p:sp>
      <p:sp>
        <p:nvSpPr>
          <p:cNvPr id="20483" name="AutoShape 3"/>
          <p:cNvSpPr>
            <a:spLocks noGrp="1" noChangeArrowheads="1"/>
          </p:cNvSpPr>
          <p:nvPr>
            <p:ph type="body" idx="4294967295"/>
          </p:nvPr>
        </p:nvSpPr>
        <p:spPr>
          <a:xfrm>
            <a:off x="609600" y="1524000"/>
            <a:ext cx="7848600" cy="4503738"/>
          </a:xfrm>
        </p:spPr>
        <p:txBody>
          <a:bodyPr/>
          <a:lstStyle/>
          <a:p>
            <a:pPr marL="203200" indent="-203200" eaLnBrk="1" hangingPunct="1"/>
            <a:r>
              <a:rPr lang="en-US" sz="2400" dirty="0" smtClean="0"/>
              <a:t>So we have a register </a:t>
            </a:r>
            <a:r>
              <a:rPr lang="en-US" sz="2400" b="1" dirty="0" smtClean="0">
                <a:solidFill>
                  <a:srgbClr val="C00000"/>
                </a:solidFill>
                <a:latin typeface="Courier" pitchFamily="49" charset="0"/>
              </a:rPr>
              <a:t>$</a:t>
            </a:r>
            <a:r>
              <a:rPr lang="en-US" sz="2400" b="1" dirty="0" err="1" smtClean="0">
                <a:solidFill>
                  <a:srgbClr val="C00000"/>
                </a:solidFill>
                <a:latin typeface="Courier" pitchFamily="49" charset="0"/>
              </a:rPr>
              <a:t>sp</a:t>
            </a:r>
            <a:r>
              <a:rPr lang="en-US" sz="2400" b="1" dirty="0" smtClean="0">
                <a:solidFill>
                  <a:srgbClr val="C00000"/>
                </a:solidFill>
              </a:rPr>
              <a:t> </a:t>
            </a:r>
            <a:r>
              <a:rPr lang="en-US" sz="2400" dirty="0" smtClean="0"/>
              <a:t>which always points to the last used space in the stack.</a:t>
            </a:r>
          </a:p>
          <a:p>
            <a:pPr marL="203200" indent="-203200" eaLnBrk="1" hangingPunct="1"/>
            <a:r>
              <a:rPr lang="en-US" sz="2400" dirty="0" smtClean="0"/>
              <a:t>To use stack, we </a:t>
            </a:r>
            <a:r>
              <a:rPr lang="en-US" sz="2400" b="1" dirty="0" smtClean="0">
                <a:solidFill>
                  <a:srgbClr val="C00000"/>
                </a:solidFill>
              </a:rPr>
              <a:t>decrement</a:t>
            </a:r>
            <a:r>
              <a:rPr lang="en-US" sz="2400" dirty="0" smtClean="0"/>
              <a:t> this pointer by the amount of space we need and then fill it with info.</a:t>
            </a:r>
          </a:p>
          <a:p>
            <a:pPr marL="203200" indent="-203200" eaLnBrk="1" hangingPunct="1"/>
            <a:r>
              <a:rPr lang="en-US" sz="2400" dirty="0" smtClean="0"/>
              <a:t>So, how do we compile this?</a:t>
            </a:r>
          </a:p>
          <a:p>
            <a:pPr marL="685800" lvl="1" indent="-190500" eaLnBrk="1" hangingPunct="1">
              <a:buFontTx/>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sumSquare</a:t>
            </a:r>
            <a:r>
              <a:rPr lang="en-US" dirty="0" smtClean="0">
                <a:latin typeface="Courier New" pitchFamily="49" charset="0"/>
              </a:rPr>
              <a:t>(</a:t>
            </a:r>
            <a:r>
              <a:rPr lang="en-US" dirty="0" err="1" smtClean="0">
                <a:latin typeface="Courier New" pitchFamily="49" charset="0"/>
              </a:rPr>
              <a:t>int</a:t>
            </a:r>
            <a:r>
              <a:rPr lang="en-US" dirty="0" smtClean="0">
                <a:latin typeface="Courier New" pitchFamily="49" charset="0"/>
              </a:rPr>
              <a:t> x, </a:t>
            </a:r>
            <a:r>
              <a:rPr lang="en-US" dirty="0" err="1" smtClean="0">
                <a:latin typeface="Courier New" pitchFamily="49" charset="0"/>
              </a:rPr>
              <a:t>int</a:t>
            </a:r>
            <a:r>
              <a:rPr lang="en-US" dirty="0" smtClean="0">
                <a:latin typeface="Courier New" pitchFamily="49" charset="0"/>
              </a:rPr>
              <a:t> y) {</a:t>
            </a:r>
            <a:br>
              <a:rPr lang="en-US" dirty="0" smtClean="0">
                <a:latin typeface="Courier New" pitchFamily="49" charset="0"/>
              </a:rPr>
            </a:br>
            <a:r>
              <a:rPr lang="en-US" dirty="0" smtClean="0">
                <a:latin typeface="Courier New" pitchFamily="49" charset="0"/>
              </a:rPr>
              <a:t>	return </a:t>
            </a:r>
            <a:r>
              <a:rPr lang="en-US" dirty="0" err="1" smtClean="0">
                <a:latin typeface="Courier New" pitchFamily="49" charset="0"/>
              </a:rPr>
              <a:t>mult</a:t>
            </a:r>
            <a:r>
              <a:rPr lang="en-US" dirty="0" smtClean="0">
                <a:latin typeface="Courier New" pitchFamily="49" charset="0"/>
              </a:rPr>
              <a:t>(</a:t>
            </a:r>
            <a:r>
              <a:rPr lang="en-US" dirty="0" err="1" smtClean="0">
                <a:latin typeface="Courier New" pitchFamily="49" charset="0"/>
              </a:rPr>
              <a:t>x,x</a:t>
            </a:r>
            <a:r>
              <a:rPr lang="en-US" dirty="0" smtClean="0">
                <a:latin typeface="Courier New" pitchFamily="49" charset="0"/>
              </a:rPr>
              <a:t>)+ y;</a:t>
            </a:r>
            <a:br>
              <a:rPr lang="en-US" dirty="0" smtClean="0">
                <a:latin typeface="Courier New" pitchFamily="49" charset="0"/>
              </a:rPr>
            </a:br>
            <a:r>
              <a:rPr lang="en-US" dirty="0" smtClean="0">
                <a:latin typeface="Courier New" pitchFamily="49" charset="0"/>
              </a:rPr>
              <a:t>}</a:t>
            </a:r>
            <a:endParaRPr lang="en-US" dirty="0" smtClean="0"/>
          </a:p>
        </p:txBody>
      </p:sp>
    </p:spTree>
    <p:extLst>
      <p:ext uri="{BB962C8B-B14F-4D97-AF65-F5344CB8AC3E}">
        <p14:creationId xmlns:p14="http://schemas.microsoft.com/office/powerpoint/2010/main" val="2307797535"/>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609600" y="533400"/>
            <a:ext cx="8001000" cy="550862"/>
          </a:xfrm>
        </p:spPr>
        <p:txBody>
          <a:bodyPr>
            <a:normAutofit fontScale="90000"/>
          </a:bodyPr>
          <a:lstStyle/>
          <a:p>
            <a:pPr eaLnBrk="1" hangingPunct="1"/>
            <a:r>
              <a:rPr lang="en-US" b="1" dirty="0" smtClean="0"/>
              <a:t>Example: Using the Stack (2/2)</a:t>
            </a:r>
          </a:p>
        </p:txBody>
      </p:sp>
      <p:sp>
        <p:nvSpPr>
          <p:cNvPr id="21507" name="AutoShape 3"/>
          <p:cNvSpPr>
            <a:spLocks noGrp="1" noChangeArrowheads="1"/>
          </p:cNvSpPr>
          <p:nvPr>
            <p:ph type="body" idx="4294967295"/>
          </p:nvPr>
        </p:nvSpPr>
        <p:spPr>
          <a:xfrm>
            <a:off x="914400" y="1752600"/>
            <a:ext cx="7924800" cy="4648200"/>
          </a:xfrm>
        </p:spPr>
        <p:txBody>
          <a:bodyPr>
            <a:normAutofit/>
          </a:bodyPr>
          <a:lstStyle/>
          <a:p>
            <a:pPr marL="0" indent="0" eaLnBrk="1" hangingPunct="1">
              <a:lnSpc>
                <a:spcPct val="90000"/>
              </a:lnSpc>
            </a:pPr>
            <a:r>
              <a:rPr lang="en-US" sz="2000" dirty="0" smtClean="0"/>
              <a:t>MIPS</a:t>
            </a:r>
            <a:endParaRPr lang="en-US" sz="2000" dirty="0" smtClean="0">
              <a:latin typeface="Courier New" pitchFamily="49" charset="0"/>
            </a:endParaRPr>
          </a:p>
          <a:p>
            <a:pPr marL="0" indent="0" eaLnBrk="1" hangingPunct="1">
              <a:lnSpc>
                <a:spcPct val="90000"/>
              </a:lnSpc>
              <a:buFontTx/>
              <a:buNone/>
            </a:pPr>
            <a:r>
              <a:rPr lang="en-US" sz="1800" dirty="0" err="1" smtClean="0">
                <a:latin typeface="Courier New" pitchFamily="49" charset="0"/>
              </a:rPr>
              <a:t>sumSquare</a:t>
            </a:r>
            <a:r>
              <a:rPr lang="en-US" sz="1800" dirty="0" smtClean="0">
                <a:latin typeface="Courier New" pitchFamily="49" charset="0"/>
              </a:rPr>
              <a:t>:   </a:t>
            </a:r>
            <a:br>
              <a:rPr lang="en-US" sz="1800" dirty="0" smtClean="0">
                <a:latin typeface="Courier New" pitchFamily="49" charset="0"/>
              </a:rPr>
            </a:br>
            <a:r>
              <a:rPr lang="en-US" sz="1800" dirty="0" smtClean="0">
                <a:latin typeface="Courier New" pitchFamily="49" charset="0"/>
              </a:rPr>
              <a:t> 	</a:t>
            </a:r>
            <a:r>
              <a:rPr lang="en-US" sz="1800" dirty="0" err="1" smtClean="0">
                <a:latin typeface="Courier New" pitchFamily="49" charset="0"/>
              </a:rPr>
              <a:t>addi</a:t>
            </a:r>
            <a:r>
              <a:rPr lang="en-US" sz="1800" dirty="0" smtClean="0">
                <a:latin typeface="Courier New" pitchFamily="49" charset="0"/>
              </a:rPr>
              <a:t> $sp,$sp,-8	    </a:t>
            </a:r>
            <a:r>
              <a:rPr lang="en-US" sz="1800" b="1" i="1" dirty="0" smtClean="0">
                <a:solidFill>
                  <a:srgbClr val="C00000"/>
                </a:solidFill>
                <a:latin typeface="Courier New" pitchFamily="49" charset="0"/>
              </a:rPr>
              <a:t># space on stack</a:t>
            </a:r>
            <a:r>
              <a:rPr lang="en-US" sz="1800" dirty="0" smtClean="0">
                <a:solidFill>
                  <a:schemeClr val="bg2"/>
                </a:solidFill>
                <a:latin typeface="Courier New" pitchFamily="49" charset="0"/>
              </a:rPr>
              <a:t/>
            </a:r>
            <a:br>
              <a:rPr lang="en-US" sz="1800" dirty="0" smtClean="0">
                <a:solidFill>
                  <a:schemeClr val="bg2"/>
                </a:solidFill>
                <a:latin typeface="Courier New" pitchFamily="49" charset="0"/>
              </a:rPr>
            </a:br>
            <a:r>
              <a:rPr lang="en-US" sz="1800" dirty="0" smtClean="0">
                <a:latin typeface="Courier New" pitchFamily="49" charset="0"/>
              </a:rPr>
              <a:t> 	</a:t>
            </a:r>
            <a:r>
              <a:rPr lang="en-US" sz="1800" dirty="0" err="1" smtClean="0">
                <a:latin typeface="Courier New" pitchFamily="49" charset="0"/>
              </a:rPr>
              <a:t>sw</a:t>
            </a:r>
            <a:r>
              <a:rPr lang="en-US" sz="1800" dirty="0" smtClean="0">
                <a:latin typeface="Courier New" pitchFamily="49" charset="0"/>
              </a:rPr>
              <a:t> $</a:t>
            </a:r>
            <a:r>
              <a:rPr lang="en-US" sz="1800" dirty="0" err="1" smtClean="0">
                <a:latin typeface="Courier New" pitchFamily="49" charset="0"/>
              </a:rPr>
              <a:t>ra</a:t>
            </a:r>
            <a:r>
              <a:rPr lang="en-US" sz="1800" dirty="0" smtClean="0">
                <a:latin typeface="Courier New" pitchFamily="49" charset="0"/>
              </a:rPr>
              <a:t>, 4($</a:t>
            </a:r>
            <a:r>
              <a:rPr lang="en-US" sz="1800" dirty="0" err="1" smtClean="0">
                <a:latin typeface="Courier New" pitchFamily="49" charset="0"/>
              </a:rPr>
              <a:t>sp</a:t>
            </a:r>
            <a:r>
              <a:rPr lang="en-US" sz="1800" dirty="0" smtClean="0">
                <a:latin typeface="Courier New" pitchFamily="49" charset="0"/>
              </a:rPr>
              <a:t>)	    </a:t>
            </a:r>
            <a:r>
              <a:rPr lang="en-US" sz="1800" b="1" i="1" dirty="0" smtClean="0">
                <a:solidFill>
                  <a:srgbClr val="C00000"/>
                </a:solidFill>
                <a:latin typeface="Courier New" pitchFamily="49" charset="0"/>
              </a:rPr>
              <a:t># save ret </a:t>
            </a:r>
            <a:r>
              <a:rPr lang="en-US" sz="1800" b="1" i="1" dirty="0" err="1" smtClean="0">
                <a:solidFill>
                  <a:srgbClr val="C00000"/>
                </a:solidFill>
                <a:latin typeface="Courier New" pitchFamily="49" charset="0"/>
              </a:rPr>
              <a:t>addr</a:t>
            </a:r>
            <a:r>
              <a:rPr lang="en-US" sz="1800" i="1" dirty="0" smtClean="0">
                <a:latin typeface="Courier New" pitchFamily="49" charset="0"/>
              </a:rPr>
              <a:t/>
            </a:r>
            <a:br>
              <a:rPr lang="en-US" sz="1800" i="1" dirty="0" smtClean="0">
                <a:latin typeface="Courier New" pitchFamily="49" charset="0"/>
              </a:rPr>
            </a:br>
            <a:r>
              <a:rPr lang="en-US" sz="1800" dirty="0" smtClean="0">
                <a:latin typeface="Courier New" pitchFamily="49" charset="0"/>
              </a:rPr>
              <a:t> 	</a:t>
            </a:r>
            <a:r>
              <a:rPr lang="en-US" sz="1800" dirty="0" err="1" smtClean="0">
                <a:latin typeface="Courier New" pitchFamily="49" charset="0"/>
              </a:rPr>
              <a:t>sw</a:t>
            </a:r>
            <a:r>
              <a:rPr lang="en-US" sz="1800" dirty="0" smtClean="0">
                <a:latin typeface="Courier New" pitchFamily="49" charset="0"/>
              </a:rPr>
              <a:t> $a1, 0($</a:t>
            </a:r>
            <a:r>
              <a:rPr lang="en-US" sz="1800" dirty="0" err="1" smtClean="0">
                <a:latin typeface="Courier New" pitchFamily="49" charset="0"/>
              </a:rPr>
              <a:t>sp</a:t>
            </a:r>
            <a:r>
              <a:rPr lang="en-US" sz="1800" dirty="0" smtClean="0">
                <a:latin typeface="Courier New" pitchFamily="49" charset="0"/>
              </a:rPr>
              <a:t>)	    </a:t>
            </a:r>
            <a:r>
              <a:rPr lang="en-US" sz="1800" b="1" i="1" dirty="0" smtClean="0">
                <a:solidFill>
                  <a:srgbClr val="C00000"/>
                </a:solidFill>
                <a:latin typeface="Courier New" pitchFamily="49" charset="0"/>
              </a:rPr>
              <a:t># save y</a:t>
            </a:r>
          </a:p>
          <a:p>
            <a:pPr marL="0" indent="0" eaLnBrk="1" hangingPunct="1">
              <a:lnSpc>
                <a:spcPct val="90000"/>
              </a:lnSpc>
              <a:buFontTx/>
              <a:buNone/>
            </a:pPr>
            <a:r>
              <a:rPr lang="en-US" sz="1800" dirty="0" smtClean="0">
                <a:latin typeface="Courier New" pitchFamily="49" charset="0"/>
              </a:rPr>
              <a:t>	add</a:t>
            </a:r>
            <a:r>
              <a:rPr lang="en-US" sz="1800" i="1" dirty="0" smtClean="0">
                <a:latin typeface="Courier New" pitchFamily="49" charset="0"/>
              </a:rPr>
              <a:t> </a:t>
            </a:r>
            <a:r>
              <a:rPr lang="en-US" sz="1800" dirty="0" smtClean="0">
                <a:latin typeface="Courier New" pitchFamily="49" charset="0"/>
              </a:rPr>
              <a:t>$a1,$a0,$zero</a:t>
            </a:r>
            <a:r>
              <a:rPr lang="en-US" sz="1800" i="1" dirty="0" smtClean="0">
                <a:latin typeface="Courier New" pitchFamily="49" charset="0"/>
              </a:rPr>
              <a:t>   	</a:t>
            </a:r>
            <a:r>
              <a:rPr lang="en-US" sz="1800" b="1" i="1" dirty="0" smtClean="0">
                <a:solidFill>
                  <a:srgbClr val="C00000"/>
                </a:solidFill>
                <a:latin typeface="Courier New" pitchFamily="49" charset="0"/>
              </a:rPr>
              <a:t># </a:t>
            </a:r>
            <a:r>
              <a:rPr lang="en-US" sz="1800" b="1" i="1" dirty="0" err="1" smtClean="0">
                <a:solidFill>
                  <a:srgbClr val="C00000"/>
                </a:solidFill>
                <a:latin typeface="Courier New" pitchFamily="49" charset="0"/>
              </a:rPr>
              <a:t>mult</a:t>
            </a:r>
            <a:r>
              <a:rPr lang="en-US" sz="1800" b="1" i="1" dirty="0" smtClean="0">
                <a:solidFill>
                  <a:srgbClr val="C00000"/>
                </a:solidFill>
                <a:latin typeface="Courier New" pitchFamily="49" charset="0"/>
              </a:rPr>
              <a:t>(</a:t>
            </a:r>
            <a:r>
              <a:rPr lang="en-US" sz="1800" b="1" i="1" dirty="0" err="1" smtClean="0">
                <a:solidFill>
                  <a:srgbClr val="C00000"/>
                </a:solidFill>
                <a:latin typeface="Courier New" pitchFamily="49" charset="0"/>
              </a:rPr>
              <a:t>x,x</a:t>
            </a:r>
            <a:r>
              <a:rPr lang="en-US" sz="1800" b="1" i="1" dirty="0" smtClean="0">
                <a:solidFill>
                  <a:srgbClr val="C00000"/>
                </a:solidFill>
                <a:latin typeface="Courier New" pitchFamily="49" charset="0"/>
              </a:rPr>
              <a:t>)</a:t>
            </a:r>
            <a:r>
              <a:rPr lang="en-US" sz="1800" dirty="0" smtClean="0">
                <a:latin typeface="Courier New" pitchFamily="49" charset="0"/>
              </a:rPr>
              <a:t/>
            </a:r>
            <a:br>
              <a:rPr lang="en-US" sz="1800" dirty="0" smtClean="0">
                <a:latin typeface="Courier New" pitchFamily="49" charset="0"/>
              </a:rPr>
            </a:br>
            <a:r>
              <a:rPr lang="en-US" sz="1800" dirty="0" smtClean="0">
                <a:latin typeface="Courier New" pitchFamily="49" charset="0"/>
              </a:rPr>
              <a:t>	</a:t>
            </a:r>
            <a:r>
              <a:rPr lang="en-US" sz="1800" dirty="0" err="1" smtClean="0">
                <a:latin typeface="Courier New" pitchFamily="49" charset="0"/>
              </a:rPr>
              <a:t>jal</a:t>
            </a:r>
            <a:r>
              <a:rPr lang="en-US" sz="1800" dirty="0" smtClean="0">
                <a:latin typeface="Courier New" pitchFamily="49" charset="0"/>
              </a:rPr>
              <a:t> </a:t>
            </a:r>
            <a:r>
              <a:rPr lang="en-US" sz="1800" dirty="0" err="1" smtClean="0">
                <a:latin typeface="Courier New" pitchFamily="49" charset="0"/>
              </a:rPr>
              <a:t>mult</a:t>
            </a:r>
            <a:r>
              <a:rPr lang="en-US" sz="1800" dirty="0" smtClean="0">
                <a:latin typeface="Courier New" pitchFamily="49" charset="0"/>
              </a:rPr>
              <a:t> 		       </a:t>
            </a:r>
            <a:r>
              <a:rPr lang="en-US" sz="1800" b="1" i="1" dirty="0" smtClean="0">
                <a:solidFill>
                  <a:srgbClr val="C00000"/>
                </a:solidFill>
                <a:latin typeface="Courier New" pitchFamily="49" charset="0"/>
              </a:rPr>
              <a:t># call </a:t>
            </a:r>
            <a:r>
              <a:rPr lang="en-US" sz="1800" b="1" i="1" dirty="0" err="1" smtClean="0">
                <a:solidFill>
                  <a:srgbClr val="C00000"/>
                </a:solidFill>
                <a:latin typeface="Courier New" pitchFamily="49" charset="0"/>
              </a:rPr>
              <a:t>mult</a:t>
            </a:r>
            <a:endParaRPr lang="en-US" sz="1800" b="1" i="1" dirty="0" smtClean="0">
              <a:solidFill>
                <a:srgbClr val="C00000"/>
              </a:solidFill>
              <a:latin typeface="Courier New" pitchFamily="49" charset="0"/>
            </a:endParaRPr>
          </a:p>
          <a:p>
            <a:pPr marL="0" indent="0" eaLnBrk="1" hangingPunct="1">
              <a:lnSpc>
                <a:spcPct val="90000"/>
              </a:lnSpc>
              <a:buFontTx/>
              <a:buNone/>
            </a:pPr>
            <a:r>
              <a:rPr lang="en-US" sz="1800" dirty="0" smtClean="0">
                <a:latin typeface="Courier New" pitchFamily="49" charset="0"/>
              </a:rPr>
              <a:t>	</a:t>
            </a:r>
            <a:r>
              <a:rPr lang="en-US" sz="1800" dirty="0" err="1" smtClean="0">
                <a:latin typeface="Courier New" pitchFamily="49" charset="0"/>
              </a:rPr>
              <a:t>lw</a:t>
            </a:r>
            <a:r>
              <a:rPr lang="en-US" sz="1800" dirty="0" smtClean="0">
                <a:latin typeface="Courier New" pitchFamily="49" charset="0"/>
              </a:rPr>
              <a:t> $a1, 0($</a:t>
            </a:r>
            <a:r>
              <a:rPr lang="en-US" sz="1800" dirty="0" err="1" smtClean="0">
                <a:latin typeface="Courier New" pitchFamily="49" charset="0"/>
              </a:rPr>
              <a:t>sp</a:t>
            </a:r>
            <a:r>
              <a:rPr lang="en-US" sz="1800" dirty="0" smtClean="0">
                <a:latin typeface="Courier New" pitchFamily="49" charset="0"/>
              </a:rPr>
              <a:t>)	   </a:t>
            </a:r>
            <a:r>
              <a:rPr lang="en-US" sz="1800" b="1" i="1" dirty="0" smtClean="0">
                <a:solidFill>
                  <a:srgbClr val="C00000"/>
                </a:solidFill>
                <a:latin typeface="Courier New" pitchFamily="49" charset="0"/>
              </a:rPr>
              <a:t># restore y</a:t>
            </a:r>
          </a:p>
          <a:p>
            <a:pPr marL="0" indent="0" eaLnBrk="1" hangingPunct="1">
              <a:lnSpc>
                <a:spcPct val="90000"/>
              </a:lnSpc>
              <a:buFontTx/>
              <a:buNone/>
            </a:pPr>
            <a:r>
              <a:rPr lang="en-US" sz="1800" dirty="0" smtClean="0">
                <a:latin typeface="Courier New" pitchFamily="49" charset="0"/>
              </a:rPr>
              <a:t>	add $v0,$v0,$a1	   </a:t>
            </a:r>
            <a:r>
              <a:rPr lang="en-US" sz="1800" b="1" i="1" dirty="0" smtClean="0">
                <a:solidFill>
                  <a:srgbClr val="C00000"/>
                </a:solidFill>
                <a:latin typeface="Courier New" pitchFamily="49" charset="0"/>
              </a:rPr>
              <a:t># </a:t>
            </a:r>
            <a:r>
              <a:rPr lang="en-US" sz="1800" b="1" i="1" dirty="0" err="1" smtClean="0">
                <a:solidFill>
                  <a:srgbClr val="C00000"/>
                </a:solidFill>
                <a:latin typeface="Courier New" pitchFamily="49" charset="0"/>
              </a:rPr>
              <a:t>mult</a:t>
            </a:r>
            <a:r>
              <a:rPr lang="en-US" sz="1800" b="1" i="1" dirty="0" smtClean="0">
                <a:solidFill>
                  <a:srgbClr val="C00000"/>
                </a:solidFill>
                <a:latin typeface="Courier New" pitchFamily="49" charset="0"/>
              </a:rPr>
              <a:t>()+y	  </a:t>
            </a:r>
            <a:r>
              <a:rPr lang="en-US" sz="1800" dirty="0" smtClean="0">
                <a:latin typeface="Courier New" pitchFamily="49" charset="0"/>
              </a:rPr>
              <a:t/>
            </a:r>
            <a:br>
              <a:rPr lang="en-US" sz="1800" dirty="0" smtClean="0">
                <a:latin typeface="Courier New" pitchFamily="49" charset="0"/>
              </a:rPr>
            </a:br>
            <a:r>
              <a:rPr lang="en-US" sz="1800" dirty="0" smtClean="0">
                <a:latin typeface="Courier New" pitchFamily="49" charset="0"/>
              </a:rPr>
              <a:t>	</a:t>
            </a:r>
            <a:r>
              <a:rPr lang="en-US" sz="1800" dirty="0" err="1" smtClean="0">
                <a:latin typeface="Courier New" pitchFamily="49" charset="0"/>
              </a:rPr>
              <a:t>lw</a:t>
            </a:r>
            <a:r>
              <a:rPr lang="en-US" sz="1800" dirty="0" smtClean="0">
                <a:latin typeface="Courier New" pitchFamily="49" charset="0"/>
              </a:rPr>
              <a:t> $</a:t>
            </a:r>
            <a:r>
              <a:rPr lang="en-US" sz="1800" dirty="0" err="1" smtClean="0">
                <a:latin typeface="Courier New" pitchFamily="49" charset="0"/>
              </a:rPr>
              <a:t>ra</a:t>
            </a:r>
            <a:r>
              <a:rPr lang="en-US" sz="1800" dirty="0" smtClean="0">
                <a:latin typeface="Courier New" pitchFamily="49" charset="0"/>
              </a:rPr>
              <a:t>, 4($</a:t>
            </a:r>
            <a:r>
              <a:rPr lang="en-US" sz="1800" dirty="0" err="1" smtClean="0">
                <a:latin typeface="Courier New" pitchFamily="49" charset="0"/>
              </a:rPr>
              <a:t>sp</a:t>
            </a:r>
            <a:r>
              <a:rPr lang="en-US" sz="1800" dirty="0" smtClean="0">
                <a:latin typeface="Courier New" pitchFamily="49" charset="0"/>
              </a:rPr>
              <a:t>)	   </a:t>
            </a:r>
            <a:r>
              <a:rPr lang="en-US" sz="1800" b="1" i="1" dirty="0" smtClean="0">
                <a:solidFill>
                  <a:srgbClr val="C00000"/>
                </a:solidFill>
                <a:latin typeface="Courier New" pitchFamily="49" charset="0"/>
              </a:rPr>
              <a:t># get ret </a:t>
            </a:r>
            <a:r>
              <a:rPr lang="en-US" sz="1800" b="1" i="1" dirty="0" err="1" smtClean="0">
                <a:solidFill>
                  <a:srgbClr val="C00000"/>
                </a:solidFill>
                <a:latin typeface="Courier New" pitchFamily="49" charset="0"/>
              </a:rPr>
              <a:t>addr</a:t>
            </a:r>
            <a:r>
              <a:rPr lang="en-US" sz="1800" i="1" dirty="0" smtClean="0">
                <a:latin typeface="Courier New" pitchFamily="49" charset="0"/>
              </a:rPr>
              <a:t/>
            </a:r>
            <a:br>
              <a:rPr lang="en-US" sz="1800" i="1" dirty="0" smtClean="0">
                <a:latin typeface="Courier New" pitchFamily="49" charset="0"/>
              </a:rPr>
            </a:br>
            <a:r>
              <a:rPr lang="en-US" sz="1800" i="1" dirty="0" smtClean="0">
                <a:latin typeface="Courier New" pitchFamily="49" charset="0"/>
              </a:rPr>
              <a:t>	</a:t>
            </a:r>
            <a:r>
              <a:rPr lang="en-US" sz="1800" dirty="0" err="1" smtClean="0">
                <a:latin typeface="Courier New" pitchFamily="49" charset="0"/>
              </a:rPr>
              <a:t>addi</a:t>
            </a:r>
            <a:r>
              <a:rPr lang="en-US" sz="1800" dirty="0" smtClean="0">
                <a:latin typeface="Courier New" pitchFamily="49" charset="0"/>
              </a:rPr>
              <a:t> $sp,$sp,8	   </a:t>
            </a:r>
            <a:r>
              <a:rPr lang="en-US" sz="1800" b="1" i="1" dirty="0" smtClean="0">
                <a:solidFill>
                  <a:srgbClr val="C00000"/>
                </a:solidFill>
                <a:latin typeface="Courier New" pitchFamily="49" charset="0"/>
              </a:rPr>
              <a:t># restore stack</a:t>
            </a:r>
          </a:p>
          <a:p>
            <a:pPr marL="0" indent="0" eaLnBrk="1" hangingPunct="1">
              <a:lnSpc>
                <a:spcPct val="90000"/>
              </a:lnSpc>
              <a:buFontTx/>
              <a:buNone/>
            </a:pPr>
            <a:r>
              <a:rPr lang="en-US" sz="1800" dirty="0" smtClean="0">
                <a:latin typeface="Courier New" pitchFamily="49" charset="0"/>
              </a:rPr>
              <a:t>   </a:t>
            </a:r>
            <a:r>
              <a:rPr lang="en-US" sz="1800" dirty="0" err="1" smtClean="0">
                <a:latin typeface="Courier New" pitchFamily="49" charset="0"/>
              </a:rPr>
              <a:t>jr</a:t>
            </a:r>
            <a:r>
              <a:rPr lang="en-US" sz="1800" dirty="0" smtClean="0">
                <a:latin typeface="Courier New" pitchFamily="49" charset="0"/>
              </a:rPr>
              <a:t> $</a:t>
            </a:r>
            <a:r>
              <a:rPr lang="en-US" sz="1800" dirty="0" err="1" smtClean="0">
                <a:latin typeface="Courier New" pitchFamily="49" charset="0"/>
              </a:rPr>
              <a:t>ra</a:t>
            </a:r>
            <a:r>
              <a:rPr lang="en-US" sz="1800" dirty="0" smtClean="0">
                <a:latin typeface="Courier New" pitchFamily="49" charset="0"/>
              </a:rPr>
              <a:t/>
            </a:r>
            <a:br>
              <a:rPr lang="en-US" sz="1800" dirty="0" smtClean="0">
                <a:latin typeface="Courier New" pitchFamily="49" charset="0"/>
              </a:rPr>
            </a:br>
            <a:r>
              <a:rPr lang="en-US" sz="1800" dirty="0" err="1" smtClean="0">
                <a:latin typeface="Courier New" pitchFamily="49" charset="0"/>
              </a:rPr>
              <a:t>mult</a:t>
            </a:r>
            <a:r>
              <a:rPr lang="en-US" sz="1800" dirty="0" smtClean="0">
                <a:latin typeface="Courier New" pitchFamily="49" charset="0"/>
              </a:rPr>
              <a:t>: ...</a:t>
            </a:r>
          </a:p>
        </p:txBody>
      </p:sp>
      <p:sp>
        <p:nvSpPr>
          <p:cNvPr id="21508" name="Rectangle 4"/>
          <p:cNvSpPr>
            <a:spLocks noChangeArrowheads="1"/>
          </p:cNvSpPr>
          <p:nvPr/>
        </p:nvSpPr>
        <p:spPr bwMode="auto">
          <a:xfrm>
            <a:off x="457200" y="4419600"/>
            <a:ext cx="8305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spcBef>
                <a:spcPct val="20000"/>
              </a:spcBef>
            </a:pPr>
            <a:r>
              <a:rPr lang="en-US" sz="2400" b="1">
                <a:latin typeface="Courier New" pitchFamily="49" charset="0"/>
              </a:rPr>
              <a:t>	</a:t>
            </a:r>
            <a:endParaRPr lang="en-US" sz="3200" b="1">
              <a:latin typeface="Courier New" pitchFamily="49" charset="0"/>
            </a:endParaRPr>
          </a:p>
        </p:txBody>
      </p:sp>
      <p:sp>
        <p:nvSpPr>
          <p:cNvPr id="21509" name="Rectangle 5"/>
          <p:cNvSpPr>
            <a:spLocks noChangeArrowheads="1"/>
          </p:cNvSpPr>
          <p:nvPr/>
        </p:nvSpPr>
        <p:spPr bwMode="auto">
          <a:xfrm>
            <a:off x="457200" y="1066800"/>
            <a:ext cx="73961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eaLnBrk="0" hangingPunct="0">
              <a:lnSpc>
                <a:spcPct val="85000"/>
              </a:lnSpc>
              <a:spcBef>
                <a:spcPct val="40000"/>
              </a:spcBef>
              <a:buSzPct val="100000"/>
            </a:pPr>
            <a:r>
              <a:rPr lang="en-US" sz="2400" b="1" dirty="0">
                <a:latin typeface="Courier New" pitchFamily="49" charset="0"/>
              </a:rPr>
              <a:t>C Code:</a:t>
            </a:r>
            <a:r>
              <a:rPr lang="en-US" sz="2400" b="1" dirty="0">
                <a:solidFill>
                  <a:srgbClr val="0000FF"/>
                </a:solidFill>
                <a:latin typeface="Courier New" pitchFamily="49" charset="0"/>
              </a:rPr>
              <a:t> </a:t>
            </a:r>
            <a:r>
              <a:rPr lang="en-US" sz="2400" b="1" dirty="0" err="1">
                <a:solidFill>
                  <a:srgbClr val="0000FF"/>
                </a:solidFill>
                <a:latin typeface="Courier New" pitchFamily="49" charset="0"/>
              </a:rPr>
              <a:t>int</a:t>
            </a:r>
            <a:r>
              <a:rPr lang="en-US" sz="2400" b="1" dirty="0">
                <a:solidFill>
                  <a:srgbClr val="0000FF"/>
                </a:solidFill>
                <a:latin typeface="Courier New" pitchFamily="49" charset="0"/>
              </a:rPr>
              <a:t> </a:t>
            </a:r>
            <a:r>
              <a:rPr lang="en-US" sz="2400" b="1" dirty="0" err="1">
                <a:solidFill>
                  <a:srgbClr val="0000FF"/>
                </a:solidFill>
                <a:latin typeface="Courier New" pitchFamily="49" charset="0"/>
              </a:rPr>
              <a:t>sumSquare</a:t>
            </a:r>
            <a:r>
              <a:rPr lang="en-US" sz="2400" b="1" dirty="0">
                <a:solidFill>
                  <a:srgbClr val="0000FF"/>
                </a:solidFill>
                <a:latin typeface="Courier New" pitchFamily="49" charset="0"/>
              </a:rPr>
              <a:t>(</a:t>
            </a:r>
            <a:r>
              <a:rPr lang="en-US" sz="2400" b="1" dirty="0" err="1">
                <a:solidFill>
                  <a:srgbClr val="0000FF"/>
                </a:solidFill>
                <a:latin typeface="Courier New" pitchFamily="49" charset="0"/>
              </a:rPr>
              <a:t>int</a:t>
            </a:r>
            <a:r>
              <a:rPr lang="en-US" sz="2400" b="1" dirty="0">
                <a:solidFill>
                  <a:srgbClr val="0000FF"/>
                </a:solidFill>
                <a:latin typeface="Courier New" pitchFamily="49" charset="0"/>
              </a:rPr>
              <a:t> x, </a:t>
            </a:r>
            <a:r>
              <a:rPr lang="en-US" sz="2400" b="1" dirty="0" err="1">
                <a:solidFill>
                  <a:srgbClr val="0000FF"/>
                </a:solidFill>
                <a:latin typeface="Courier New" pitchFamily="49" charset="0"/>
              </a:rPr>
              <a:t>int</a:t>
            </a:r>
            <a:r>
              <a:rPr lang="en-US" sz="2400" b="1" dirty="0">
                <a:solidFill>
                  <a:srgbClr val="0000FF"/>
                </a:solidFill>
                <a:latin typeface="Courier New" pitchFamily="49" charset="0"/>
              </a:rPr>
              <a:t> y) {</a:t>
            </a:r>
            <a:br>
              <a:rPr lang="en-US" sz="2400" b="1" dirty="0">
                <a:solidFill>
                  <a:srgbClr val="0000FF"/>
                </a:solidFill>
                <a:latin typeface="Courier New" pitchFamily="49" charset="0"/>
              </a:rPr>
            </a:br>
            <a:r>
              <a:rPr lang="en-US" sz="2400" b="1" dirty="0">
                <a:solidFill>
                  <a:srgbClr val="0000FF"/>
                </a:solidFill>
                <a:latin typeface="Courier New" pitchFamily="49" charset="0"/>
              </a:rPr>
              <a:t>	return </a:t>
            </a:r>
            <a:r>
              <a:rPr lang="en-US" sz="2400" b="1" dirty="0" err="1">
                <a:solidFill>
                  <a:srgbClr val="0000FF"/>
                </a:solidFill>
                <a:latin typeface="Courier New" pitchFamily="49" charset="0"/>
              </a:rPr>
              <a:t>mult</a:t>
            </a:r>
            <a:r>
              <a:rPr lang="en-US" sz="2400" b="1" dirty="0">
                <a:solidFill>
                  <a:srgbClr val="0000FF"/>
                </a:solidFill>
                <a:latin typeface="Courier New" pitchFamily="49" charset="0"/>
              </a:rPr>
              <a:t>(</a:t>
            </a:r>
            <a:r>
              <a:rPr lang="en-US" sz="2400" b="1" dirty="0" err="1">
                <a:solidFill>
                  <a:srgbClr val="0000FF"/>
                </a:solidFill>
                <a:latin typeface="Courier New" pitchFamily="49" charset="0"/>
              </a:rPr>
              <a:t>x,x</a:t>
            </a:r>
            <a:r>
              <a:rPr lang="en-US" sz="2400" b="1" dirty="0">
                <a:solidFill>
                  <a:srgbClr val="0000FF"/>
                </a:solidFill>
                <a:latin typeface="Courier New" pitchFamily="49" charset="0"/>
              </a:rPr>
              <a:t>)+ y; }</a:t>
            </a:r>
            <a:endParaRPr lang="en-US" b="1" dirty="0">
              <a:solidFill>
                <a:srgbClr val="0000FF"/>
              </a:solidFill>
              <a:latin typeface="Courier New" pitchFamily="49" charset="0"/>
            </a:endParaRPr>
          </a:p>
        </p:txBody>
      </p:sp>
      <p:sp>
        <p:nvSpPr>
          <p:cNvPr id="21510" name="Text Box 6"/>
          <p:cNvSpPr txBox="1">
            <a:spLocks noChangeArrowheads="1"/>
          </p:cNvSpPr>
          <p:nvPr/>
        </p:nvSpPr>
        <p:spPr bwMode="auto">
          <a:xfrm>
            <a:off x="-12510" y="2590800"/>
            <a:ext cx="14029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b="1" dirty="0">
                <a:solidFill>
                  <a:srgbClr val="C00000"/>
                </a:solidFill>
                <a:latin typeface="Helvetica" pitchFamily="34" charset="0"/>
              </a:rPr>
              <a:t>“push”</a:t>
            </a:r>
          </a:p>
        </p:txBody>
      </p:sp>
      <p:sp>
        <p:nvSpPr>
          <p:cNvPr id="21511" name="Text Box 7"/>
          <p:cNvSpPr txBox="1">
            <a:spLocks noChangeArrowheads="1"/>
          </p:cNvSpPr>
          <p:nvPr/>
        </p:nvSpPr>
        <p:spPr bwMode="auto">
          <a:xfrm>
            <a:off x="152400" y="4267200"/>
            <a:ext cx="1202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b="1" dirty="0">
                <a:solidFill>
                  <a:srgbClr val="C00000"/>
                </a:solidFill>
                <a:latin typeface="Helvetica" pitchFamily="34" charset="0"/>
              </a:rPr>
              <a:t>“pop”</a:t>
            </a:r>
          </a:p>
        </p:txBody>
      </p:sp>
    </p:spTree>
    <p:extLst>
      <p:ext uri="{BB962C8B-B14F-4D97-AF65-F5344CB8AC3E}">
        <p14:creationId xmlns:p14="http://schemas.microsoft.com/office/powerpoint/2010/main" val="2505440392"/>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066800" y="762000"/>
            <a:ext cx="7391400" cy="474662"/>
          </a:xfrm>
        </p:spPr>
        <p:txBody>
          <a:bodyPr>
            <a:normAutofit fontScale="90000"/>
          </a:bodyPr>
          <a:lstStyle/>
          <a:p>
            <a:pPr eaLnBrk="1" hangingPunct="1"/>
            <a:r>
              <a:rPr lang="en-US" b="1" dirty="0" smtClean="0"/>
              <a:t>Steps for Making a Procedure Call</a:t>
            </a:r>
          </a:p>
        </p:txBody>
      </p:sp>
      <p:sp>
        <p:nvSpPr>
          <p:cNvPr id="22531" name="AutoShape 3"/>
          <p:cNvSpPr>
            <a:spLocks noGrp="1" noChangeArrowheads="1"/>
          </p:cNvSpPr>
          <p:nvPr>
            <p:ph type="body" idx="4294967295"/>
          </p:nvPr>
        </p:nvSpPr>
        <p:spPr>
          <a:xfrm>
            <a:off x="762000" y="1524000"/>
            <a:ext cx="7848600" cy="4953000"/>
          </a:xfrm>
        </p:spPr>
        <p:txBody>
          <a:bodyPr/>
          <a:lstStyle/>
          <a:p>
            <a:pPr marL="533400" indent="-533400" eaLnBrk="1" hangingPunct="1">
              <a:buFontTx/>
              <a:buAutoNum type="arabicPeriod"/>
            </a:pPr>
            <a:r>
              <a:rPr lang="en-US" dirty="0" smtClean="0"/>
              <a:t>Saves unpreserved registers it expects to use ($a0 - $a3, $t0 - $t9) after called procedure returns.</a:t>
            </a:r>
          </a:p>
          <a:p>
            <a:pPr marL="533400" indent="-533400" eaLnBrk="1" hangingPunct="1">
              <a:buFontTx/>
              <a:buAutoNum type="arabicPeriod"/>
            </a:pPr>
            <a:r>
              <a:rPr lang="en-US" dirty="0" smtClean="0"/>
              <a:t>Assign argument(s) to $a0-$a3, if any.</a:t>
            </a:r>
          </a:p>
          <a:p>
            <a:pPr marL="533400" indent="-533400" eaLnBrk="1" hangingPunct="1">
              <a:buFontTx/>
              <a:buAutoNum type="arabicPeriod"/>
            </a:pPr>
            <a:r>
              <a:rPr lang="en-US" dirty="0" err="1" smtClean="0">
                <a:latin typeface="Courier New" pitchFamily="49" charset="0"/>
              </a:rPr>
              <a:t>jal</a:t>
            </a:r>
            <a:r>
              <a:rPr lang="en-US" dirty="0" smtClean="0"/>
              <a:t> call</a:t>
            </a:r>
          </a:p>
          <a:p>
            <a:pPr marL="533400" indent="-533400" eaLnBrk="1" hangingPunct="1">
              <a:buFontTx/>
              <a:buAutoNum type="arabicPeriod"/>
            </a:pPr>
            <a:r>
              <a:rPr lang="en-US" dirty="0" smtClean="0"/>
              <a:t>Restore values from stack.</a:t>
            </a:r>
          </a:p>
        </p:txBody>
      </p:sp>
    </p:spTree>
    <p:extLst>
      <p:ext uri="{BB962C8B-B14F-4D97-AF65-F5344CB8AC3E}">
        <p14:creationId xmlns:p14="http://schemas.microsoft.com/office/powerpoint/2010/main" val="527404752"/>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09600" y="609600"/>
            <a:ext cx="8001000" cy="609600"/>
          </a:xfrm>
        </p:spPr>
        <p:txBody>
          <a:bodyPr>
            <a:normAutofit fontScale="90000"/>
          </a:bodyPr>
          <a:lstStyle/>
          <a:p>
            <a:pPr eaLnBrk="1" hangingPunct="1"/>
            <a:r>
              <a:rPr lang="en-US" b="1" dirty="0" smtClean="0"/>
              <a:t>Rules for Procedures</a:t>
            </a:r>
          </a:p>
        </p:txBody>
      </p:sp>
      <p:sp>
        <p:nvSpPr>
          <p:cNvPr id="23555" name="AutoShape 3"/>
          <p:cNvSpPr>
            <a:spLocks noGrp="1" noChangeArrowheads="1"/>
          </p:cNvSpPr>
          <p:nvPr>
            <p:ph type="body" idx="4294967295"/>
          </p:nvPr>
        </p:nvSpPr>
        <p:spPr>
          <a:xfrm>
            <a:off x="762000" y="1524000"/>
            <a:ext cx="7848600" cy="4289425"/>
          </a:xfrm>
        </p:spPr>
        <p:txBody>
          <a:bodyPr/>
          <a:lstStyle/>
          <a:p>
            <a:pPr marL="533400" indent="-533400" eaLnBrk="1" hangingPunct="1">
              <a:buFontTx/>
              <a:buAutoNum type="arabicPeriod"/>
            </a:pPr>
            <a:r>
              <a:rPr lang="en-US" dirty="0" smtClean="0"/>
              <a:t>Called with a </a:t>
            </a:r>
            <a:r>
              <a:rPr lang="en-US" dirty="0" err="1" smtClean="0">
                <a:latin typeface="Courier New" pitchFamily="49" charset="0"/>
              </a:rPr>
              <a:t>jal</a:t>
            </a:r>
            <a:r>
              <a:rPr lang="en-US" dirty="0" smtClean="0"/>
              <a:t> instruction, returns with a  </a:t>
            </a:r>
            <a:r>
              <a:rPr lang="en-US" dirty="0" err="1" smtClean="0">
                <a:latin typeface="Courier New" pitchFamily="49" charset="0"/>
              </a:rPr>
              <a:t>jr</a:t>
            </a:r>
            <a:r>
              <a:rPr lang="en-US" dirty="0" smtClean="0">
                <a:latin typeface="Courier New" pitchFamily="49" charset="0"/>
              </a:rPr>
              <a:t> $</a:t>
            </a:r>
            <a:r>
              <a:rPr lang="en-US" dirty="0" err="1" smtClean="0">
                <a:latin typeface="Courier New" pitchFamily="49" charset="0"/>
              </a:rPr>
              <a:t>ra</a:t>
            </a:r>
            <a:endParaRPr lang="en-US" dirty="0" smtClean="0"/>
          </a:p>
          <a:p>
            <a:pPr marL="533400" indent="-533400" eaLnBrk="1" hangingPunct="1">
              <a:buFontTx/>
              <a:buAutoNum type="arabicPeriod"/>
            </a:pPr>
            <a:r>
              <a:rPr lang="en-US" dirty="0" smtClean="0"/>
              <a:t>Accepts up to 4 arguments in </a:t>
            </a:r>
            <a:r>
              <a:rPr lang="en-US" dirty="0" smtClean="0">
                <a:latin typeface="Courier New" pitchFamily="49" charset="0"/>
              </a:rPr>
              <a:t>$a0</a:t>
            </a:r>
            <a:r>
              <a:rPr lang="en-US" dirty="0" smtClean="0"/>
              <a:t>, </a:t>
            </a:r>
            <a:r>
              <a:rPr lang="en-US" dirty="0" smtClean="0">
                <a:latin typeface="Courier New" pitchFamily="49" charset="0"/>
              </a:rPr>
              <a:t>$a1</a:t>
            </a:r>
            <a:r>
              <a:rPr lang="en-US" dirty="0" smtClean="0"/>
              <a:t>, </a:t>
            </a:r>
            <a:r>
              <a:rPr lang="en-US" dirty="0" smtClean="0">
                <a:latin typeface="Courier New" pitchFamily="49" charset="0"/>
              </a:rPr>
              <a:t>$a2</a:t>
            </a:r>
            <a:r>
              <a:rPr lang="en-US" dirty="0" smtClean="0"/>
              <a:t> and </a:t>
            </a:r>
            <a:r>
              <a:rPr lang="en-US" dirty="0" smtClean="0">
                <a:latin typeface="Courier New" pitchFamily="49" charset="0"/>
              </a:rPr>
              <a:t>$a3</a:t>
            </a:r>
            <a:endParaRPr lang="en-US" dirty="0" smtClean="0"/>
          </a:p>
          <a:p>
            <a:pPr marL="533400" indent="-533400" eaLnBrk="1" hangingPunct="1">
              <a:buFontTx/>
              <a:buAutoNum type="arabicPeriod"/>
            </a:pPr>
            <a:r>
              <a:rPr lang="en-US" dirty="0" smtClean="0"/>
              <a:t>Return value is always in </a:t>
            </a:r>
            <a:r>
              <a:rPr lang="en-US" dirty="0" smtClean="0">
                <a:latin typeface="Courier New" pitchFamily="49" charset="0"/>
              </a:rPr>
              <a:t>$v0</a:t>
            </a:r>
            <a:r>
              <a:rPr lang="en-US" dirty="0" smtClean="0"/>
              <a:t> (and if necessary in </a:t>
            </a:r>
            <a:r>
              <a:rPr lang="en-US" dirty="0" smtClean="0">
                <a:latin typeface="Courier New" pitchFamily="49" charset="0"/>
              </a:rPr>
              <a:t>$v1</a:t>
            </a:r>
            <a:r>
              <a:rPr lang="en-US" dirty="0" smtClean="0"/>
              <a:t>)</a:t>
            </a:r>
          </a:p>
          <a:p>
            <a:pPr marL="533400" indent="-533400" eaLnBrk="1" hangingPunct="1">
              <a:buFontTx/>
              <a:buAutoNum type="arabicPeriod"/>
            </a:pPr>
            <a:r>
              <a:rPr lang="en-US" dirty="0" smtClean="0"/>
              <a:t>Must follow register conventions</a:t>
            </a:r>
            <a:r>
              <a:rPr lang="en-US" dirty="0" smtClean="0">
                <a:solidFill>
                  <a:schemeClr val="accent1"/>
                </a:solidFill>
              </a:rPr>
              <a:t> </a:t>
            </a:r>
            <a:r>
              <a:rPr lang="en-US" dirty="0" smtClean="0"/>
              <a:t>(even in functions that only you will call)!   </a:t>
            </a:r>
          </a:p>
        </p:txBody>
      </p:sp>
    </p:spTree>
    <p:extLst>
      <p:ext uri="{BB962C8B-B14F-4D97-AF65-F5344CB8AC3E}">
        <p14:creationId xmlns:p14="http://schemas.microsoft.com/office/powerpoint/2010/main" val="2077811840"/>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533400"/>
            <a:ext cx="8001000" cy="685800"/>
          </a:xfrm>
        </p:spPr>
        <p:txBody>
          <a:bodyPr>
            <a:normAutofit fontScale="90000"/>
          </a:bodyPr>
          <a:lstStyle/>
          <a:p>
            <a:pPr eaLnBrk="1" hangingPunct="1"/>
            <a:r>
              <a:rPr lang="en-US" b="1" dirty="0" smtClean="0"/>
              <a:t>Basic Structure of a Function</a:t>
            </a:r>
          </a:p>
        </p:txBody>
      </p:sp>
      <p:sp>
        <p:nvSpPr>
          <p:cNvPr id="24579" name="AutoShape 3"/>
          <p:cNvSpPr>
            <a:spLocks noGrp="1" noChangeArrowheads="1"/>
          </p:cNvSpPr>
          <p:nvPr>
            <p:ph type="body" idx="4294967295"/>
          </p:nvPr>
        </p:nvSpPr>
        <p:spPr>
          <a:xfrm>
            <a:off x="838200" y="1219200"/>
            <a:ext cx="8305800" cy="4479925"/>
          </a:xfrm>
        </p:spPr>
        <p:txBody>
          <a:bodyPr/>
          <a:lstStyle/>
          <a:p>
            <a:pPr marL="0" indent="0" eaLnBrk="1" hangingPunct="1">
              <a:buFontTx/>
              <a:buNone/>
              <a:tabLst>
                <a:tab pos="742950" algn="l"/>
              </a:tabLst>
            </a:pPr>
            <a:endParaRPr lang="en-US" dirty="0" smtClean="0">
              <a:latin typeface="Courier New" pitchFamily="49" charset="0"/>
            </a:endParaRPr>
          </a:p>
          <a:p>
            <a:pPr marL="0" indent="0" eaLnBrk="1" hangingPunct="1">
              <a:lnSpc>
                <a:spcPct val="85000"/>
              </a:lnSpc>
              <a:buFontTx/>
              <a:buNone/>
              <a:tabLst>
                <a:tab pos="742950" algn="l"/>
              </a:tabLst>
            </a:pPr>
            <a:r>
              <a:rPr lang="en-US" sz="2000" b="0" dirty="0" err="1" smtClean="0">
                <a:latin typeface="Courier New" pitchFamily="49" charset="0"/>
              </a:rPr>
              <a:t>entry_label</a:t>
            </a:r>
            <a:r>
              <a:rPr lang="en-US" sz="2000" b="0" dirty="0" smtClean="0">
                <a:latin typeface="Courier New" pitchFamily="49" charset="0"/>
              </a:rPr>
              <a:t>:</a:t>
            </a:r>
            <a:r>
              <a:rPr lang="en-US" sz="2000" b="0" dirty="0" smtClean="0"/>
              <a:t> </a:t>
            </a:r>
            <a:r>
              <a:rPr lang="en-US" sz="2000" b="0" dirty="0" smtClean="0">
                <a:latin typeface="Courier New" pitchFamily="49" charset="0"/>
              </a:rPr>
              <a:t/>
            </a:r>
            <a:br>
              <a:rPr lang="en-US" sz="2000" b="0" dirty="0" smtClean="0">
                <a:latin typeface="Courier New" pitchFamily="49" charset="0"/>
              </a:rPr>
            </a:br>
            <a:r>
              <a:rPr lang="en-US" sz="2000" b="0" dirty="0" err="1" smtClean="0">
                <a:solidFill>
                  <a:schemeClr val="accent1"/>
                </a:solidFill>
                <a:latin typeface="Courier New" pitchFamily="49" charset="0"/>
              </a:rPr>
              <a:t>addi</a:t>
            </a:r>
            <a:r>
              <a:rPr lang="en-US" sz="2000" b="0" dirty="0" smtClean="0">
                <a:solidFill>
                  <a:schemeClr val="accent1"/>
                </a:solidFill>
                <a:latin typeface="Courier New" pitchFamily="49" charset="0"/>
              </a:rPr>
              <a:t> $</a:t>
            </a:r>
            <a:r>
              <a:rPr lang="en-US" sz="2000" b="0" dirty="0" err="1" smtClean="0">
                <a:solidFill>
                  <a:schemeClr val="accent1"/>
                </a:solidFill>
                <a:latin typeface="Courier New" pitchFamily="49" charset="0"/>
              </a:rPr>
              <a:t>sp</a:t>
            </a:r>
            <a:r>
              <a:rPr lang="en-US" sz="2000" b="0" dirty="0" smtClean="0">
                <a:solidFill>
                  <a:schemeClr val="accent1"/>
                </a:solidFill>
                <a:latin typeface="Courier New" pitchFamily="49" charset="0"/>
              </a:rPr>
              <a:t>,$</a:t>
            </a:r>
            <a:r>
              <a:rPr lang="en-US" sz="2000" b="0" dirty="0" err="1" smtClean="0">
                <a:solidFill>
                  <a:schemeClr val="accent1"/>
                </a:solidFill>
                <a:latin typeface="Courier New" pitchFamily="49" charset="0"/>
              </a:rPr>
              <a:t>sp</a:t>
            </a:r>
            <a:r>
              <a:rPr lang="en-US" sz="2000" b="0" dirty="0" smtClean="0">
                <a:solidFill>
                  <a:schemeClr val="accent1"/>
                </a:solidFill>
                <a:latin typeface="Courier New" pitchFamily="49" charset="0"/>
              </a:rPr>
              <a:t>, </a:t>
            </a:r>
            <a:r>
              <a:rPr lang="en-US" sz="2000" b="0" dirty="0" smtClean="0">
                <a:latin typeface="Courier New" pitchFamily="49" charset="0"/>
              </a:rPr>
              <a:t>-</a:t>
            </a:r>
            <a:r>
              <a:rPr lang="en-US" sz="2000" b="0" dirty="0" err="1" smtClean="0">
                <a:latin typeface="Courier New" pitchFamily="49" charset="0"/>
              </a:rPr>
              <a:t>framesize</a:t>
            </a:r>
            <a:r>
              <a:rPr lang="en-US" sz="2000" b="0" dirty="0" smtClean="0">
                <a:latin typeface="Courier New" pitchFamily="49" charset="0"/>
              </a:rPr>
              <a:t/>
            </a:r>
            <a:br>
              <a:rPr lang="en-US" sz="2000" b="0" dirty="0" smtClean="0">
                <a:latin typeface="Courier New" pitchFamily="49" charset="0"/>
              </a:rPr>
            </a:br>
            <a:r>
              <a:rPr lang="en-US" sz="2000" b="0" dirty="0" err="1" smtClean="0">
                <a:solidFill>
                  <a:schemeClr val="accent1"/>
                </a:solidFill>
                <a:latin typeface="Courier New" pitchFamily="49" charset="0"/>
              </a:rPr>
              <a:t>sw</a:t>
            </a:r>
            <a:r>
              <a:rPr lang="en-US" sz="2000" b="0" dirty="0" smtClean="0">
                <a:solidFill>
                  <a:schemeClr val="accent1"/>
                </a:solidFill>
                <a:latin typeface="Courier New" pitchFamily="49" charset="0"/>
              </a:rPr>
              <a:t> $</a:t>
            </a:r>
            <a:r>
              <a:rPr lang="en-US" sz="2000" b="0" dirty="0" err="1" smtClean="0">
                <a:solidFill>
                  <a:schemeClr val="accent1"/>
                </a:solidFill>
                <a:latin typeface="Courier New" pitchFamily="49" charset="0"/>
              </a:rPr>
              <a:t>ra</a:t>
            </a:r>
            <a:r>
              <a:rPr lang="en-US" sz="2000" b="0" dirty="0" smtClean="0">
                <a:solidFill>
                  <a:schemeClr val="accent1"/>
                </a:solidFill>
                <a:latin typeface="Courier New" pitchFamily="49" charset="0"/>
              </a:rPr>
              <a:t>, </a:t>
            </a:r>
            <a:r>
              <a:rPr lang="en-US" sz="2000" b="0" dirty="0" smtClean="0">
                <a:latin typeface="Courier New" pitchFamily="49" charset="0"/>
              </a:rPr>
              <a:t>framesize-4</a:t>
            </a:r>
            <a:r>
              <a:rPr lang="en-US" sz="2000" b="0" dirty="0" smtClean="0">
                <a:solidFill>
                  <a:schemeClr val="accent1"/>
                </a:solidFill>
                <a:latin typeface="Courier New" pitchFamily="49" charset="0"/>
              </a:rPr>
              <a:t>($</a:t>
            </a:r>
            <a:r>
              <a:rPr lang="en-US" sz="2000" b="0" dirty="0" err="1" smtClean="0">
                <a:solidFill>
                  <a:schemeClr val="accent1"/>
                </a:solidFill>
                <a:latin typeface="Courier New" pitchFamily="49" charset="0"/>
              </a:rPr>
              <a:t>sp</a:t>
            </a:r>
            <a:r>
              <a:rPr lang="en-US" sz="2000" b="0" dirty="0" smtClean="0">
                <a:solidFill>
                  <a:schemeClr val="accent1"/>
                </a:solidFill>
                <a:latin typeface="Courier New" pitchFamily="49" charset="0"/>
              </a:rPr>
              <a:t>)  </a:t>
            </a:r>
            <a:r>
              <a:rPr lang="en-US" sz="2000" b="1" dirty="0" smtClean="0">
                <a:solidFill>
                  <a:srgbClr val="C00000"/>
                </a:solidFill>
                <a:latin typeface="Courier New" pitchFamily="49" charset="0"/>
              </a:rPr>
              <a:t># save $</a:t>
            </a:r>
            <a:r>
              <a:rPr lang="en-US" sz="2000" b="1" dirty="0" err="1" smtClean="0">
                <a:solidFill>
                  <a:srgbClr val="C00000"/>
                </a:solidFill>
                <a:latin typeface="Courier New" pitchFamily="49" charset="0"/>
              </a:rPr>
              <a:t>ra</a:t>
            </a:r>
            <a:r>
              <a:rPr lang="en-US" sz="2000" b="1" dirty="0" smtClean="0">
                <a:solidFill>
                  <a:srgbClr val="C00000"/>
                </a:solidFill>
                <a:latin typeface="Courier New" pitchFamily="49" charset="0"/>
              </a:rPr>
              <a:t/>
            </a:r>
            <a:br>
              <a:rPr lang="en-US" sz="2000" b="1" dirty="0" smtClean="0">
                <a:solidFill>
                  <a:srgbClr val="C00000"/>
                </a:solidFill>
                <a:latin typeface="Courier New" pitchFamily="49" charset="0"/>
              </a:rPr>
            </a:br>
            <a:r>
              <a:rPr lang="en-US" sz="2000" b="0" dirty="0" smtClean="0">
                <a:latin typeface="Courier New" pitchFamily="49" charset="0"/>
              </a:rPr>
              <a:t>save other </a:t>
            </a:r>
            <a:r>
              <a:rPr lang="en-US" sz="2000" b="0" dirty="0" err="1" smtClean="0">
                <a:latin typeface="Courier New" pitchFamily="49" charset="0"/>
              </a:rPr>
              <a:t>regs</a:t>
            </a:r>
            <a:r>
              <a:rPr lang="en-US" sz="2000" b="0" dirty="0" smtClean="0">
                <a:latin typeface="Courier New" pitchFamily="49" charset="0"/>
              </a:rPr>
              <a:t> if need be</a:t>
            </a:r>
            <a:r>
              <a:rPr lang="en-US" sz="2000" b="0" i="1" dirty="0" smtClean="0">
                <a:latin typeface="Courier New" pitchFamily="49" charset="0"/>
              </a:rPr>
              <a:t>		  </a:t>
            </a:r>
          </a:p>
          <a:p>
            <a:pPr marL="0" indent="0" eaLnBrk="1" hangingPunct="1">
              <a:lnSpc>
                <a:spcPct val="85000"/>
              </a:lnSpc>
              <a:buFontTx/>
              <a:buNone/>
              <a:tabLst>
                <a:tab pos="742950" algn="l"/>
              </a:tabLst>
            </a:pPr>
            <a:r>
              <a:rPr lang="en-US" sz="2000" b="0" dirty="0" smtClean="0">
                <a:latin typeface="Courier New" pitchFamily="49" charset="0"/>
              </a:rPr>
              <a:t>		</a:t>
            </a:r>
            <a:r>
              <a:rPr lang="en-US" sz="2000" b="0" dirty="0" smtClean="0">
                <a:solidFill>
                  <a:schemeClr val="accent1"/>
                </a:solidFill>
                <a:latin typeface="Courier New" pitchFamily="49" charset="0"/>
              </a:rPr>
              <a:t>... </a:t>
            </a:r>
            <a:r>
              <a:rPr lang="en-US" sz="2000" b="0" dirty="0" smtClean="0">
                <a:latin typeface="Courier New" pitchFamily="49" charset="0"/>
              </a:rPr>
              <a:t>  </a:t>
            </a:r>
          </a:p>
          <a:p>
            <a:pPr marL="0" indent="0" eaLnBrk="1" hangingPunct="1">
              <a:lnSpc>
                <a:spcPct val="85000"/>
              </a:lnSpc>
              <a:buFontTx/>
              <a:buNone/>
              <a:tabLst>
                <a:tab pos="742950" algn="l"/>
              </a:tabLst>
            </a:pPr>
            <a:endParaRPr lang="en-US" sz="2000" b="0" dirty="0" smtClean="0">
              <a:latin typeface="Courier New" pitchFamily="49" charset="0"/>
            </a:endParaRPr>
          </a:p>
          <a:p>
            <a:pPr marL="0" indent="0" eaLnBrk="1" hangingPunct="1">
              <a:lnSpc>
                <a:spcPct val="85000"/>
              </a:lnSpc>
              <a:buFontTx/>
              <a:buNone/>
              <a:tabLst>
                <a:tab pos="742950" algn="l"/>
              </a:tabLst>
            </a:pPr>
            <a:endParaRPr lang="en-US" sz="1800" dirty="0" smtClean="0">
              <a:latin typeface="Courier New" pitchFamily="49" charset="0"/>
            </a:endParaRPr>
          </a:p>
          <a:p>
            <a:pPr marL="0" indent="0" eaLnBrk="1" hangingPunct="1">
              <a:lnSpc>
                <a:spcPct val="85000"/>
              </a:lnSpc>
              <a:buFontTx/>
              <a:buNone/>
              <a:tabLst>
                <a:tab pos="742950" algn="l"/>
              </a:tabLst>
            </a:pPr>
            <a:endParaRPr lang="en-US" sz="2000" b="0" dirty="0" smtClean="0">
              <a:latin typeface="Courier New" pitchFamily="49" charset="0"/>
            </a:endParaRPr>
          </a:p>
          <a:p>
            <a:pPr marL="0" indent="0" eaLnBrk="1" hangingPunct="1">
              <a:lnSpc>
                <a:spcPct val="85000"/>
              </a:lnSpc>
              <a:buFontTx/>
              <a:buNone/>
              <a:tabLst>
                <a:tab pos="742950" algn="l"/>
              </a:tabLst>
            </a:pPr>
            <a:r>
              <a:rPr lang="en-US" sz="2000" b="0" dirty="0" smtClean="0">
                <a:latin typeface="Courier New" pitchFamily="49" charset="0"/>
              </a:rPr>
              <a:t>restore other </a:t>
            </a:r>
            <a:r>
              <a:rPr lang="en-US" sz="2000" b="0" dirty="0" err="1" smtClean="0">
                <a:latin typeface="Courier New" pitchFamily="49" charset="0"/>
              </a:rPr>
              <a:t>regs</a:t>
            </a:r>
            <a:r>
              <a:rPr lang="en-US" sz="2000" b="0" dirty="0" smtClean="0">
                <a:latin typeface="Courier New" pitchFamily="49" charset="0"/>
              </a:rPr>
              <a:t> if need be</a:t>
            </a:r>
            <a:br>
              <a:rPr lang="en-US" sz="2000" b="0" dirty="0" smtClean="0">
                <a:latin typeface="Courier New" pitchFamily="49" charset="0"/>
              </a:rPr>
            </a:br>
            <a:r>
              <a:rPr lang="en-US" sz="2000" b="0" dirty="0" err="1" smtClean="0">
                <a:solidFill>
                  <a:schemeClr val="accent1"/>
                </a:solidFill>
                <a:latin typeface="Courier New" pitchFamily="49" charset="0"/>
              </a:rPr>
              <a:t>lw</a:t>
            </a:r>
            <a:r>
              <a:rPr lang="en-US" sz="2000" b="0" dirty="0" smtClean="0">
                <a:solidFill>
                  <a:schemeClr val="accent1"/>
                </a:solidFill>
                <a:latin typeface="Courier New" pitchFamily="49" charset="0"/>
              </a:rPr>
              <a:t> $</a:t>
            </a:r>
            <a:r>
              <a:rPr lang="en-US" sz="2000" b="0" dirty="0" err="1" smtClean="0">
                <a:solidFill>
                  <a:schemeClr val="accent1"/>
                </a:solidFill>
                <a:latin typeface="Courier New" pitchFamily="49" charset="0"/>
              </a:rPr>
              <a:t>ra</a:t>
            </a:r>
            <a:r>
              <a:rPr lang="en-US" sz="2000" b="0" dirty="0" smtClean="0">
                <a:solidFill>
                  <a:schemeClr val="accent1"/>
                </a:solidFill>
                <a:latin typeface="Courier New" pitchFamily="49" charset="0"/>
              </a:rPr>
              <a:t>, </a:t>
            </a:r>
            <a:r>
              <a:rPr lang="en-US" sz="2000" b="0" dirty="0" smtClean="0">
                <a:latin typeface="Courier New" pitchFamily="49" charset="0"/>
              </a:rPr>
              <a:t>framesize-4</a:t>
            </a:r>
            <a:r>
              <a:rPr lang="en-US" sz="2000" b="0" dirty="0" smtClean="0">
                <a:solidFill>
                  <a:schemeClr val="accent1"/>
                </a:solidFill>
                <a:latin typeface="Courier New" pitchFamily="49" charset="0"/>
              </a:rPr>
              <a:t>($</a:t>
            </a:r>
            <a:r>
              <a:rPr lang="en-US" sz="2000" b="0" dirty="0" err="1" smtClean="0">
                <a:solidFill>
                  <a:schemeClr val="accent1"/>
                </a:solidFill>
                <a:latin typeface="Courier New" pitchFamily="49" charset="0"/>
              </a:rPr>
              <a:t>sp</a:t>
            </a:r>
            <a:r>
              <a:rPr lang="en-US" sz="2000" b="0" dirty="0" smtClean="0">
                <a:solidFill>
                  <a:schemeClr val="accent1"/>
                </a:solidFill>
                <a:latin typeface="Courier New" pitchFamily="49" charset="0"/>
              </a:rPr>
              <a:t>)  </a:t>
            </a:r>
            <a:r>
              <a:rPr lang="en-US" sz="2000" b="1" dirty="0" smtClean="0">
                <a:solidFill>
                  <a:srgbClr val="C00000"/>
                </a:solidFill>
                <a:latin typeface="Courier New" pitchFamily="49" charset="0"/>
              </a:rPr>
              <a:t># restore $</a:t>
            </a:r>
            <a:r>
              <a:rPr lang="en-US" sz="2000" b="1" dirty="0" err="1" smtClean="0">
                <a:solidFill>
                  <a:srgbClr val="C00000"/>
                </a:solidFill>
                <a:latin typeface="Courier New" pitchFamily="49" charset="0"/>
              </a:rPr>
              <a:t>ra</a:t>
            </a:r>
            <a:r>
              <a:rPr lang="en-US" sz="2000" b="1" dirty="0" smtClean="0">
                <a:solidFill>
                  <a:srgbClr val="C00000"/>
                </a:solidFill>
                <a:latin typeface="Courier New" pitchFamily="49" charset="0"/>
              </a:rPr>
              <a:t/>
            </a:r>
            <a:br>
              <a:rPr lang="en-US" sz="2000" b="1" dirty="0" smtClean="0">
                <a:solidFill>
                  <a:srgbClr val="C00000"/>
                </a:solidFill>
                <a:latin typeface="Courier New" pitchFamily="49" charset="0"/>
              </a:rPr>
            </a:br>
            <a:r>
              <a:rPr lang="en-US" sz="2000" b="0" dirty="0" err="1" smtClean="0">
                <a:solidFill>
                  <a:schemeClr val="accent1"/>
                </a:solidFill>
                <a:latin typeface="Courier New" pitchFamily="49" charset="0"/>
              </a:rPr>
              <a:t>addi</a:t>
            </a:r>
            <a:r>
              <a:rPr lang="en-US" sz="2000" b="0" dirty="0" smtClean="0">
                <a:solidFill>
                  <a:schemeClr val="accent1"/>
                </a:solidFill>
                <a:latin typeface="Courier New" pitchFamily="49" charset="0"/>
              </a:rPr>
              <a:t> $</a:t>
            </a:r>
            <a:r>
              <a:rPr lang="en-US" sz="2000" b="0" dirty="0" err="1" smtClean="0">
                <a:solidFill>
                  <a:schemeClr val="accent1"/>
                </a:solidFill>
                <a:latin typeface="Courier New" pitchFamily="49" charset="0"/>
              </a:rPr>
              <a:t>sp</a:t>
            </a:r>
            <a:r>
              <a:rPr lang="en-US" sz="2000" b="0" dirty="0" smtClean="0">
                <a:solidFill>
                  <a:schemeClr val="accent1"/>
                </a:solidFill>
                <a:latin typeface="Courier New" pitchFamily="49" charset="0"/>
              </a:rPr>
              <a:t>,$</a:t>
            </a:r>
            <a:r>
              <a:rPr lang="en-US" sz="2000" b="0" dirty="0" err="1" smtClean="0">
                <a:solidFill>
                  <a:schemeClr val="accent1"/>
                </a:solidFill>
                <a:latin typeface="Courier New" pitchFamily="49" charset="0"/>
              </a:rPr>
              <a:t>sp</a:t>
            </a:r>
            <a:r>
              <a:rPr lang="en-US" sz="2000" b="0" dirty="0" smtClean="0">
                <a:solidFill>
                  <a:schemeClr val="accent1"/>
                </a:solidFill>
                <a:latin typeface="Courier New" pitchFamily="49" charset="0"/>
              </a:rPr>
              <a:t>,</a:t>
            </a:r>
            <a:r>
              <a:rPr lang="en-US" sz="2000" b="0" dirty="0" smtClean="0">
                <a:latin typeface="Courier New" pitchFamily="49" charset="0"/>
              </a:rPr>
              <a:t> </a:t>
            </a:r>
            <a:r>
              <a:rPr lang="en-US" sz="2000" b="0" dirty="0" err="1" smtClean="0">
                <a:latin typeface="Courier New" pitchFamily="49" charset="0"/>
              </a:rPr>
              <a:t>framesize</a:t>
            </a:r>
            <a:r>
              <a:rPr lang="en-US" sz="2000" b="0" dirty="0" smtClean="0">
                <a:latin typeface="Courier New" pitchFamily="49" charset="0"/>
              </a:rPr>
              <a:t> </a:t>
            </a:r>
            <a:br>
              <a:rPr lang="en-US" sz="2000" b="0" dirty="0" smtClean="0">
                <a:latin typeface="Courier New" pitchFamily="49" charset="0"/>
              </a:rPr>
            </a:br>
            <a:r>
              <a:rPr lang="en-US" sz="2000" b="0" dirty="0" err="1" smtClean="0">
                <a:solidFill>
                  <a:schemeClr val="accent1"/>
                </a:solidFill>
                <a:latin typeface="Courier New" pitchFamily="49" charset="0"/>
              </a:rPr>
              <a:t>jr</a:t>
            </a:r>
            <a:r>
              <a:rPr lang="en-US" sz="2000" b="0" dirty="0" smtClean="0">
                <a:solidFill>
                  <a:schemeClr val="accent1"/>
                </a:solidFill>
                <a:latin typeface="Courier New" pitchFamily="49" charset="0"/>
              </a:rPr>
              <a:t> $</a:t>
            </a:r>
            <a:r>
              <a:rPr lang="en-US" sz="2000" b="0" dirty="0" err="1" smtClean="0">
                <a:solidFill>
                  <a:schemeClr val="accent1"/>
                </a:solidFill>
                <a:latin typeface="Courier New" pitchFamily="49" charset="0"/>
              </a:rPr>
              <a:t>ra</a:t>
            </a:r>
            <a:endParaRPr lang="en-US" sz="2000" b="0" dirty="0" smtClean="0">
              <a:solidFill>
                <a:schemeClr val="accent1"/>
              </a:solidFill>
              <a:latin typeface="Courier New" pitchFamily="49" charset="0"/>
            </a:endParaRPr>
          </a:p>
        </p:txBody>
      </p:sp>
      <p:sp>
        <p:nvSpPr>
          <p:cNvPr id="24580" name="Text Box 4"/>
          <p:cNvSpPr txBox="1">
            <a:spLocks noChangeArrowheads="1"/>
          </p:cNvSpPr>
          <p:nvPr/>
        </p:nvSpPr>
        <p:spPr bwMode="auto">
          <a:xfrm>
            <a:off x="685800" y="3429000"/>
            <a:ext cx="168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b="1" i="1" dirty="0">
                <a:latin typeface="Helvetica" pitchFamily="34" charset="0"/>
              </a:rPr>
              <a:t>Epilogue</a:t>
            </a:r>
          </a:p>
        </p:txBody>
      </p:sp>
      <p:sp>
        <p:nvSpPr>
          <p:cNvPr id="24581" name="Text Box 5"/>
          <p:cNvSpPr txBox="1">
            <a:spLocks noChangeArrowheads="1"/>
          </p:cNvSpPr>
          <p:nvPr/>
        </p:nvSpPr>
        <p:spPr bwMode="auto">
          <a:xfrm>
            <a:off x="533400" y="1219200"/>
            <a:ext cx="1725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b="1" i="1" dirty="0">
                <a:latin typeface="Helvetica" pitchFamily="34" charset="0"/>
              </a:rPr>
              <a:t>Prologue</a:t>
            </a:r>
          </a:p>
        </p:txBody>
      </p:sp>
      <p:sp>
        <p:nvSpPr>
          <p:cNvPr id="24582" name="Text Box 6"/>
          <p:cNvSpPr txBox="1">
            <a:spLocks noChangeArrowheads="1"/>
          </p:cNvSpPr>
          <p:nvPr/>
        </p:nvSpPr>
        <p:spPr bwMode="auto">
          <a:xfrm>
            <a:off x="685800" y="2895600"/>
            <a:ext cx="6132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b="1" i="1" dirty="0">
                <a:latin typeface="Helvetica" pitchFamily="34" charset="0"/>
              </a:rPr>
              <a:t>Body            </a:t>
            </a:r>
            <a:r>
              <a:rPr lang="en-US" b="1" dirty="0">
                <a:latin typeface="Helvetica" pitchFamily="34" charset="0"/>
              </a:rPr>
              <a:t>(call other functions…)</a:t>
            </a:r>
          </a:p>
        </p:txBody>
      </p:sp>
      <p:sp>
        <p:nvSpPr>
          <p:cNvPr id="24583" name="Rectangle 7"/>
          <p:cNvSpPr>
            <a:spLocks noChangeArrowheads="1"/>
          </p:cNvSpPr>
          <p:nvPr/>
        </p:nvSpPr>
        <p:spPr bwMode="auto">
          <a:xfrm>
            <a:off x="7543800" y="2438400"/>
            <a:ext cx="7620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4" name="Rectangle 8"/>
          <p:cNvSpPr>
            <a:spLocks noChangeArrowheads="1"/>
          </p:cNvSpPr>
          <p:nvPr/>
        </p:nvSpPr>
        <p:spPr bwMode="auto">
          <a:xfrm>
            <a:off x="7543800" y="2438400"/>
            <a:ext cx="762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5" name="Text Box 9"/>
          <p:cNvSpPr txBox="1">
            <a:spLocks noChangeArrowheads="1"/>
          </p:cNvSpPr>
          <p:nvPr/>
        </p:nvSpPr>
        <p:spPr bwMode="auto">
          <a:xfrm>
            <a:off x="7696200" y="2362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a:solidFill>
                  <a:schemeClr val="accent1"/>
                </a:solidFill>
                <a:latin typeface="Helvetica" pitchFamily="34" charset="0"/>
              </a:rPr>
              <a:t>ra</a:t>
            </a:r>
          </a:p>
        </p:txBody>
      </p:sp>
      <p:sp>
        <p:nvSpPr>
          <p:cNvPr id="24586" name="Line 10"/>
          <p:cNvSpPr>
            <a:spLocks noChangeShapeType="1"/>
          </p:cNvSpPr>
          <p:nvPr/>
        </p:nvSpPr>
        <p:spPr bwMode="auto">
          <a:xfrm>
            <a:off x="8458200" y="2438400"/>
            <a:ext cx="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7" name="Text Box 11"/>
          <p:cNvSpPr txBox="1">
            <a:spLocks noChangeArrowheads="1"/>
          </p:cNvSpPr>
          <p:nvPr/>
        </p:nvSpPr>
        <p:spPr bwMode="auto">
          <a:xfrm>
            <a:off x="7391400" y="3657600"/>
            <a:ext cx="1101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r>
              <a:rPr lang="en-US" sz="2000">
                <a:latin typeface="Helvetica" pitchFamily="34" charset="0"/>
              </a:rPr>
              <a:t>memory</a:t>
            </a:r>
          </a:p>
        </p:txBody>
      </p:sp>
    </p:spTree>
    <p:extLst>
      <p:ext uri="{BB962C8B-B14F-4D97-AF65-F5344CB8AC3E}">
        <p14:creationId xmlns:p14="http://schemas.microsoft.com/office/powerpoint/2010/main" val="181254539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590800" y="609600"/>
            <a:ext cx="4572000" cy="474662"/>
          </a:xfrm>
        </p:spPr>
        <p:txBody>
          <a:bodyPr>
            <a:normAutofit fontScale="90000"/>
          </a:bodyPr>
          <a:lstStyle/>
          <a:p>
            <a:pPr eaLnBrk="1" hangingPunct="1"/>
            <a:r>
              <a:rPr lang="en-US" b="1" dirty="0" smtClean="0"/>
              <a:t>MIPS Registers</a:t>
            </a:r>
          </a:p>
        </p:txBody>
      </p:sp>
      <p:sp>
        <p:nvSpPr>
          <p:cNvPr id="25603" name="AutoShape 3"/>
          <p:cNvSpPr>
            <a:spLocks noGrp="1" noChangeArrowheads="1"/>
          </p:cNvSpPr>
          <p:nvPr>
            <p:ph type="body" idx="4294967295"/>
          </p:nvPr>
        </p:nvSpPr>
        <p:spPr>
          <a:xfrm>
            <a:off x="609600" y="1752600"/>
            <a:ext cx="8305800" cy="4645025"/>
          </a:xfrm>
        </p:spPr>
        <p:txBody>
          <a:bodyPr/>
          <a:lstStyle/>
          <a:p>
            <a:pPr marL="203200" indent="-203200" eaLnBrk="1" hangingPunct="1">
              <a:lnSpc>
                <a:spcPct val="85000"/>
              </a:lnSpc>
              <a:buFontTx/>
              <a:buNone/>
            </a:pPr>
            <a:r>
              <a:rPr lang="en-US" sz="2000" dirty="0" smtClean="0">
                <a:solidFill>
                  <a:schemeClr val="accent2"/>
                </a:solidFill>
              </a:rPr>
              <a:t>  </a:t>
            </a:r>
            <a:r>
              <a:rPr lang="en-US" sz="2000" dirty="0" smtClean="0"/>
              <a:t>The constant 0			$0		       $zero</a:t>
            </a:r>
            <a:br>
              <a:rPr lang="en-US" sz="2000" dirty="0" smtClean="0"/>
            </a:br>
            <a:r>
              <a:rPr lang="en-US" sz="2000" dirty="0" smtClean="0"/>
              <a:t>Reserved for Assembler	$1		            $at</a:t>
            </a:r>
            <a:br>
              <a:rPr lang="en-US" sz="2000" dirty="0" smtClean="0"/>
            </a:br>
            <a:r>
              <a:rPr lang="en-US" sz="2000" dirty="0" smtClean="0"/>
              <a:t>Return Values			$2-$3		$v0-$v1</a:t>
            </a:r>
            <a:br>
              <a:rPr lang="en-US" sz="2000" dirty="0" smtClean="0"/>
            </a:br>
            <a:r>
              <a:rPr lang="en-US" sz="2000" dirty="0" smtClean="0"/>
              <a:t>Arguments				$4-$7		$a0-$a3</a:t>
            </a:r>
            <a:br>
              <a:rPr lang="en-US" sz="2000" dirty="0" smtClean="0"/>
            </a:br>
            <a:r>
              <a:rPr lang="en-US" sz="2000" dirty="0" smtClean="0"/>
              <a:t>Temporary				$8-$15		$t0-$t7</a:t>
            </a:r>
            <a:br>
              <a:rPr lang="en-US" sz="2000" dirty="0" smtClean="0"/>
            </a:br>
            <a:r>
              <a:rPr lang="en-US" sz="2000" dirty="0" smtClean="0"/>
              <a:t>Saved				       $16-$23	       $s0-$s7</a:t>
            </a:r>
            <a:br>
              <a:rPr lang="en-US" sz="2000" dirty="0" smtClean="0"/>
            </a:br>
            <a:r>
              <a:rPr lang="en-US" sz="2000" dirty="0" smtClean="0"/>
              <a:t>More Temporary		$24-$25	        $t8-$t9</a:t>
            </a:r>
            <a:br>
              <a:rPr lang="en-US" sz="2000" dirty="0" smtClean="0"/>
            </a:br>
            <a:r>
              <a:rPr lang="en-US" sz="2000" dirty="0" smtClean="0"/>
              <a:t>Used by Kernel			$26-27		$k0-$k1</a:t>
            </a:r>
            <a:br>
              <a:rPr lang="en-US" sz="2000" dirty="0" smtClean="0"/>
            </a:br>
            <a:r>
              <a:rPr lang="en-US" sz="2000" dirty="0" smtClean="0"/>
              <a:t>Global Pointer			$28		       $</a:t>
            </a:r>
            <a:r>
              <a:rPr lang="en-US" sz="2000" dirty="0" err="1" smtClean="0"/>
              <a:t>gp</a:t>
            </a:r>
            <a:r>
              <a:rPr lang="en-US" sz="2000" dirty="0" smtClean="0"/>
              <a:t/>
            </a:r>
            <a:br>
              <a:rPr lang="en-US" sz="2000" dirty="0" smtClean="0"/>
            </a:br>
            <a:r>
              <a:rPr lang="en-US" sz="2000" b="1" dirty="0" smtClean="0">
                <a:solidFill>
                  <a:srgbClr val="C00000"/>
                </a:solidFill>
              </a:rPr>
              <a:t>Stack Pointer			$29		       $</a:t>
            </a:r>
            <a:r>
              <a:rPr lang="en-US" sz="2000" b="1" dirty="0" err="1" smtClean="0">
                <a:solidFill>
                  <a:srgbClr val="C00000"/>
                </a:solidFill>
              </a:rPr>
              <a:t>sp</a:t>
            </a:r>
            <a:r>
              <a:rPr lang="en-US" sz="2000" b="1" dirty="0" smtClean="0">
                <a:solidFill>
                  <a:srgbClr val="C00000"/>
                </a:solidFill>
              </a:rPr>
              <a:t/>
            </a:r>
            <a:br>
              <a:rPr lang="en-US" sz="2000" b="1" dirty="0" smtClean="0">
                <a:solidFill>
                  <a:srgbClr val="C00000"/>
                </a:solidFill>
              </a:rPr>
            </a:br>
            <a:r>
              <a:rPr lang="en-US" sz="2000" dirty="0" smtClean="0"/>
              <a:t>Frame Pointer			$30		       $</a:t>
            </a:r>
            <a:r>
              <a:rPr lang="en-US" sz="2000" dirty="0" err="1" smtClean="0"/>
              <a:t>fp</a:t>
            </a:r>
            <a:r>
              <a:rPr lang="en-US" sz="2000" dirty="0" smtClean="0"/>
              <a:t/>
            </a:r>
            <a:br>
              <a:rPr lang="en-US" sz="2000" dirty="0" smtClean="0"/>
            </a:br>
            <a:r>
              <a:rPr lang="en-US" sz="2000" dirty="0" smtClean="0"/>
              <a:t>Return Address			$31		        $</a:t>
            </a:r>
            <a:r>
              <a:rPr lang="en-US" sz="2000" dirty="0" err="1" smtClean="0"/>
              <a:t>ra</a:t>
            </a:r>
            <a:endParaRPr lang="en-US" sz="2000" dirty="0" smtClean="0"/>
          </a:p>
          <a:p>
            <a:pPr marL="203200" indent="-203200" algn="ctr" eaLnBrk="1" hangingPunct="1">
              <a:lnSpc>
                <a:spcPct val="85000"/>
              </a:lnSpc>
              <a:buFontTx/>
              <a:buNone/>
            </a:pPr>
            <a:endParaRPr lang="en-US" sz="2000" dirty="0" smtClean="0"/>
          </a:p>
          <a:p>
            <a:pPr marL="203200" indent="-203200" algn="ctr" eaLnBrk="1" hangingPunct="1">
              <a:lnSpc>
                <a:spcPct val="85000"/>
              </a:lnSpc>
              <a:buFontTx/>
              <a:buNone/>
            </a:pPr>
            <a:r>
              <a:rPr lang="en-US" sz="2000" dirty="0" smtClean="0"/>
              <a:t>Use </a:t>
            </a:r>
            <a:r>
              <a:rPr lang="en-US" sz="2000" u="sng" dirty="0" smtClean="0"/>
              <a:t>names</a:t>
            </a:r>
            <a:r>
              <a:rPr lang="en-US" sz="2000" dirty="0" smtClean="0"/>
              <a:t> for registers -- code is clearer!</a:t>
            </a:r>
          </a:p>
        </p:txBody>
      </p:sp>
    </p:spTree>
    <p:extLst>
      <p:ext uri="{BB962C8B-B14F-4D97-AF65-F5344CB8AC3E}">
        <p14:creationId xmlns:p14="http://schemas.microsoft.com/office/powerpoint/2010/main" val="60581655"/>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9600" y="609600"/>
            <a:ext cx="8077200" cy="609600"/>
          </a:xfrm>
        </p:spPr>
        <p:txBody>
          <a:bodyPr>
            <a:normAutofit fontScale="90000"/>
          </a:bodyPr>
          <a:lstStyle/>
          <a:p>
            <a:pPr eaLnBrk="1" hangingPunct="1"/>
            <a:r>
              <a:rPr lang="en-US" b="1" dirty="0" smtClean="0"/>
              <a:t>Other Registers</a:t>
            </a:r>
          </a:p>
        </p:txBody>
      </p:sp>
      <p:sp>
        <p:nvSpPr>
          <p:cNvPr id="26627" name="AutoShape 3"/>
          <p:cNvSpPr>
            <a:spLocks noGrp="1" noChangeArrowheads="1"/>
          </p:cNvSpPr>
          <p:nvPr>
            <p:ph type="body" idx="4294967295"/>
          </p:nvPr>
        </p:nvSpPr>
        <p:spPr>
          <a:xfrm>
            <a:off x="609600" y="1524000"/>
            <a:ext cx="7848600" cy="4289425"/>
          </a:xfrm>
        </p:spPr>
        <p:txBody>
          <a:bodyPr/>
          <a:lstStyle/>
          <a:p>
            <a:pPr marL="203200" indent="-203200" eaLnBrk="1" hangingPunct="1"/>
            <a:r>
              <a:rPr lang="en-US" dirty="0" smtClean="0">
                <a:solidFill>
                  <a:schemeClr val="accent1"/>
                </a:solidFill>
                <a:latin typeface="Courier New" pitchFamily="49" charset="0"/>
              </a:rPr>
              <a:t>$at</a:t>
            </a:r>
            <a:r>
              <a:rPr lang="en-US" dirty="0" smtClean="0"/>
              <a:t>: may be used by the assembler at any time; unsafe to use</a:t>
            </a:r>
          </a:p>
          <a:p>
            <a:pPr marL="203200" indent="-203200" eaLnBrk="1" hangingPunct="1"/>
            <a:r>
              <a:rPr lang="en-US" dirty="0" smtClean="0">
                <a:solidFill>
                  <a:schemeClr val="accent1"/>
                </a:solidFill>
                <a:latin typeface="Courier New" pitchFamily="49" charset="0"/>
              </a:rPr>
              <a:t>$k0-$k1</a:t>
            </a:r>
            <a:r>
              <a:rPr lang="en-US" dirty="0" smtClean="0"/>
              <a:t>: may be used by the OS at any time; unsafe to use</a:t>
            </a:r>
          </a:p>
          <a:p>
            <a:pPr marL="203200" indent="-203200" eaLnBrk="1" hangingPunct="1"/>
            <a:r>
              <a:rPr lang="en-US" dirty="0" smtClean="0">
                <a:solidFill>
                  <a:schemeClr val="accent1"/>
                </a:solidFill>
                <a:latin typeface="Courier New" pitchFamily="49" charset="0"/>
              </a:rPr>
              <a:t>$</a:t>
            </a:r>
            <a:r>
              <a:rPr lang="en-US" dirty="0" err="1" smtClean="0">
                <a:solidFill>
                  <a:schemeClr val="accent1"/>
                </a:solidFill>
                <a:latin typeface="Courier New" pitchFamily="49" charset="0"/>
              </a:rPr>
              <a:t>gp</a:t>
            </a:r>
            <a:r>
              <a:rPr lang="en-US" dirty="0" smtClean="0"/>
              <a:t>, </a:t>
            </a:r>
            <a:r>
              <a:rPr lang="en-US" dirty="0" smtClean="0">
                <a:solidFill>
                  <a:schemeClr val="accent1"/>
                </a:solidFill>
                <a:latin typeface="Courier New" pitchFamily="49" charset="0"/>
              </a:rPr>
              <a:t>$</a:t>
            </a:r>
            <a:r>
              <a:rPr lang="en-US" dirty="0" err="1" smtClean="0">
                <a:solidFill>
                  <a:schemeClr val="accent1"/>
                </a:solidFill>
                <a:latin typeface="Courier New" pitchFamily="49" charset="0"/>
              </a:rPr>
              <a:t>fp</a:t>
            </a:r>
            <a:r>
              <a:rPr lang="en-US" dirty="0" smtClean="0"/>
              <a:t>: don’t worry about them</a:t>
            </a:r>
          </a:p>
          <a:p>
            <a:pPr marL="203200" indent="-203200" eaLnBrk="1" hangingPunct="1"/>
            <a:r>
              <a:rPr lang="en-US" dirty="0" smtClean="0"/>
              <a:t>Note: Feel free to read up on </a:t>
            </a:r>
            <a:r>
              <a:rPr lang="en-US" dirty="0" smtClean="0">
                <a:solidFill>
                  <a:schemeClr val="accent1"/>
                </a:solidFill>
                <a:latin typeface="Courier New" pitchFamily="49" charset="0"/>
              </a:rPr>
              <a:t>$</a:t>
            </a:r>
            <a:r>
              <a:rPr lang="en-US" dirty="0" err="1" smtClean="0">
                <a:solidFill>
                  <a:schemeClr val="accent1"/>
                </a:solidFill>
                <a:latin typeface="Courier New" pitchFamily="49" charset="0"/>
              </a:rPr>
              <a:t>gp</a:t>
            </a:r>
            <a:r>
              <a:rPr lang="en-US" dirty="0" smtClean="0"/>
              <a:t> and </a:t>
            </a:r>
            <a:r>
              <a:rPr lang="en-US" dirty="0" smtClean="0">
                <a:solidFill>
                  <a:schemeClr val="accent1"/>
                </a:solidFill>
                <a:latin typeface="Courier New" pitchFamily="49" charset="0"/>
              </a:rPr>
              <a:t>$</a:t>
            </a:r>
            <a:r>
              <a:rPr lang="en-US" dirty="0" err="1" smtClean="0">
                <a:solidFill>
                  <a:schemeClr val="accent1"/>
                </a:solidFill>
                <a:latin typeface="Courier New" pitchFamily="49" charset="0"/>
              </a:rPr>
              <a:t>fp</a:t>
            </a:r>
            <a:r>
              <a:rPr lang="en-US" dirty="0" smtClean="0"/>
              <a:t>, but you can write perfectly good MIPS code without them.</a:t>
            </a:r>
          </a:p>
        </p:txBody>
      </p:sp>
    </p:spTree>
    <p:extLst>
      <p:ext uri="{BB962C8B-B14F-4D97-AF65-F5344CB8AC3E}">
        <p14:creationId xmlns:p14="http://schemas.microsoft.com/office/powerpoint/2010/main" val="178448748"/>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533400"/>
            <a:ext cx="8077200" cy="1303337"/>
          </a:xfrm>
        </p:spPr>
        <p:txBody>
          <a:bodyPr>
            <a:normAutofit fontScale="90000"/>
          </a:bodyPr>
          <a:lstStyle/>
          <a:p>
            <a:pPr eaLnBrk="1" hangingPunct="1"/>
            <a:r>
              <a:rPr lang="en-US" b="1" dirty="0" smtClean="0"/>
              <a:t>A More Challenging MIPS Procedure</a:t>
            </a:r>
          </a:p>
        </p:txBody>
      </p:sp>
      <p:sp>
        <p:nvSpPr>
          <p:cNvPr id="27651" name="AutoShape 3"/>
          <p:cNvSpPr>
            <a:spLocks noGrp="1" noChangeArrowheads="1"/>
          </p:cNvSpPr>
          <p:nvPr>
            <p:ph type="body" idx="4294967295"/>
          </p:nvPr>
        </p:nvSpPr>
        <p:spPr>
          <a:xfrm>
            <a:off x="457200" y="2286000"/>
            <a:ext cx="6799262" cy="3444875"/>
          </a:xfrm>
        </p:spPr>
        <p:txBody>
          <a:bodyPr/>
          <a:lstStyle/>
          <a:p>
            <a:pPr eaLnBrk="1" hangingPunct="1"/>
            <a:r>
              <a:rPr lang="en-US" dirty="0" smtClean="0"/>
              <a:t>How to implement the following procedure which calculates factorial?</a:t>
            </a:r>
          </a:p>
          <a:p>
            <a:pPr lvl="1" eaLnBrk="1" hangingPunct="1">
              <a:buFontTx/>
              <a:buNone/>
            </a:pPr>
            <a:r>
              <a:rPr lang="en-US" dirty="0" err="1" smtClean="0"/>
              <a:t>Int</a:t>
            </a:r>
            <a:r>
              <a:rPr lang="en-US" dirty="0" smtClean="0"/>
              <a:t> fact (</a:t>
            </a:r>
            <a:r>
              <a:rPr lang="en-US" dirty="0" err="1" smtClean="0"/>
              <a:t>int</a:t>
            </a:r>
            <a:r>
              <a:rPr lang="en-US" dirty="0" smtClean="0"/>
              <a:t> n)</a:t>
            </a:r>
          </a:p>
          <a:p>
            <a:pPr lvl="1" eaLnBrk="1" hangingPunct="1">
              <a:buFontTx/>
              <a:buNone/>
            </a:pPr>
            <a:r>
              <a:rPr lang="en-US" dirty="0" smtClean="0"/>
              <a:t>{</a:t>
            </a:r>
          </a:p>
          <a:p>
            <a:pPr lvl="1" eaLnBrk="1" hangingPunct="1">
              <a:buFontTx/>
              <a:buNone/>
            </a:pPr>
            <a:r>
              <a:rPr lang="en-US" dirty="0" smtClean="0"/>
              <a:t>		if (n&lt;1) return (1);</a:t>
            </a:r>
          </a:p>
          <a:p>
            <a:pPr lvl="1" eaLnBrk="1" hangingPunct="1">
              <a:buFontTx/>
              <a:buNone/>
            </a:pPr>
            <a:r>
              <a:rPr lang="en-US" dirty="0" smtClean="0"/>
              <a:t>			else return (n*fact(n-1));</a:t>
            </a:r>
          </a:p>
          <a:p>
            <a:pPr lvl="1" eaLnBrk="1" hangingPunct="1">
              <a:buFontTx/>
              <a:buNone/>
            </a:pPr>
            <a:r>
              <a:rPr lang="en-US" dirty="0" smtClean="0"/>
              <a:t>}</a:t>
            </a:r>
          </a:p>
        </p:txBody>
      </p:sp>
    </p:spTree>
    <p:extLst>
      <p:ext uri="{BB962C8B-B14F-4D97-AF65-F5344CB8AC3E}">
        <p14:creationId xmlns:p14="http://schemas.microsoft.com/office/powerpoint/2010/main" val="27199017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idx="4294967295"/>
          </p:nvPr>
        </p:nvSpPr>
        <p:spPr>
          <a:xfrm>
            <a:off x="533400" y="762000"/>
            <a:ext cx="7924800" cy="457200"/>
          </a:xfrm>
        </p:spPr>
        <p:txBody>
          <a:bodyPr>
            <a:noAutofit/>
          </a:bodyPr>
          <a:lstStyle/>
          <a:p>
            <a:pPr eaLnBrk="1" hangingPunct="1"/>
            <a:r>
              <a:rPr lang="en-US" sz="3200" b="1" dirty="0" smtClean="0"/>
              <a:t>The complied MIPS code </a:t>
            </a:r>
            <a:br>
              <a:rPr lang="en-US" sz="3200" b="1" dirty="0" smtClean="0"/>
            </a:br>
            <a:endParaRPr lang="en-US" sz="3200" b="1" dirty="0" smtClean="0"/>
          </a:p>
        </p:txBody>
      </p:sp>
      <p:sp>
        <p:nvSpPr>
          <p:cNvPr id="28675" name="AutoShape 6"/>
          <p:cNvSpPr>
            <a:spLocks noGrp="1" noChangeArrowheads="1"/>
          </p:cNvSpPr>
          <p:nvPr>
            <p:ph type="body" idx="4294967295"/>
          </p:nvPr>
        </p:nvSpPr>
        <p:spPr>
          <a:xfrm>
            <a:off x="609600" y="914400"/>
            <a:ext cx="8534400" cy="5410200"/>
          </a:xfrm>
        </p:spPr>
        <p:txBody>
          <a:bodyPr>
            <a:normAutofit lnSpcReduction="10000"/>
          </a:bodyPr>
          <a:lstStyle/>
          <a:p>
            <a:pPr eaLnBrk="1" hangingPunct="1">
              <a:lnSpc>
                <a:spcPct val="80000"/>
              </a:lnSpc>
              <a:buFontTx/>
              <a:buNone/>
            </a:pPr>
            <a:r>
              <a:rPr lang="en-US" sz="1800" b="0" dirty="0" smtClean="0"/>
              <a:t>fact:</a:t>
            </a:r>
          </a:p>
          <a:p>
            <a:pPr eaLnBrk="1" hangingPunct="1">
              <a:lnSpc>
                <a:spcPct val="80000"/>
              </a:lnSpc>
              <a:buFontTx/>
              <a:buNone/>
            </a:pPr>
            <a:r>
              <a:rPr lang="en-US" sz="1800" b="0" dirty="0" smtClean="0"/>
              <a:t>		</a:t>
            </a:r>
            <a:r>
              <a:rPr lang="en-US" sz="1800" b="0" dirty="0" err="1" smtClean="0"/>
              <a:t>addi</a:t>
            </a:r>
            <a:r>
              <a:rPr lang="en-US" sz="1800" b="0" dirty="0" smtClean="0"/>
              <a:t> 	$</a:t>
            </a:r>
            <a:r>
              <a:rPr lang="en-US" sz="1800" b="0" dirty="0" err="1" smtClean="0"/>
              <a:t>sp</a:t>
            </a:r>
            <a:r>
              <a:rPr lang="en-US" sz="1800" b="0" dirty="0" smtClean="0"/>
              <a:t>, $</a:t>
            </a:r>
            <a:r>
              <a:rPr lang="en-US" sz="1800" b="0" dirty="0" err="1" smtClean="0"/>
              <a:t>sp</a:t>
            </a:r>
            <a:r>
              <a:rPr lang="en-US" sz="1800" b="0" dirty="0" smtClean="0"/>
              <a:t>, -8</a:t>
            </a:r>
          </a:p>
          <a:p>
            <a:pPr eaLnBrk="1" hangingPunct="1">
              <a:lnSpc>
                <a:spcPct val="80000"/>
              </a:lnSpc>
              <a:buFontTx/>
              <a:buNone/>
            </a:pPr>
            <a:r>
              <a:rPr lang="en-US" sz="1800" b="0" dirty="0" smtClean="0"/>
              <a:t>		</a:t>
            </a:r>
            <a:r>
              <a:rPr lang="en-US" sz="1800" b="0" dirty="0" err="1" smtClean="0"/>
              <a:t>sw</a:t>
            </a:r>
            <a:r>
              <a:rPr lang="en-US" sz="1800" b="0" dirty="0" smtClean="0"/>
              <a:t>	$</a:t>
            </a:r>
            <a:r>
              <a:rPr lang="en-US" sz="1800" b="0" dirty="0" err="1" smtClean="0"/>
              <a:t>ra</a:t>
            </a:r>
            <a:r>
              <a:rPr lang="en-US" sz="1800" b="0" dirty="0" smtClean="0"/>
              <a:t>, 4($</a:t>
            </a:r>
            <a:r>
              <a:rPr lang="en-US" sz="1800" b="0" dirty="0" err="1" smtClean="0"/>
              <a:t>sp</a:t>
            </a:r>
            <a:r>
              <a:rPr lang="en-US" sz="1800" b="0" dirty="0" smtClean="0"/>
              <a:t>)</a:t>
            </a:r>
          </a:p>
          <a:p>
            <a:pPr eaLnBrk="1" hangingPunct="1">
              <a:lnSpc>
                <a:spcPct val="80000"/>
              </a:lnSpc>
              <a:buFontTx/>
              <a:buNone/>
            </a:pPr>
            <a:r>
              <a:rPr lang="en-US" sz="1800" b="0" dirty="0" smtClean="0"/>
              <a:t>		</a:t>
            </a:r>
            <a:r>
              <a:rPr lang="en-US" sz="1800" b="0" dirty="0" err="1" smtClean="0"/>
              <a:t>sw</a:t>
            </a:r>
            <a:r>
              <a:rPr lang="en-US" sz="1800" b="0" dirty="0" smtClean="0"/>
              <a:t>	$a0, 0($</a:t>
            </a:r>
            <a:r>
              <a:rPr lang="en-US" sz="1800" b="0" dirty="0" err="1" smtClean="0"/>
              <a:t>sp</a:t>
            </a:r>
            <a:r>
              <a:rPr lang="en-US" sz="1800" b="0" dirty="0" smtClean="0"/>
              <a:t>)</a:t>
            </a:r>
          </a:p>
          <a:p>
            <a:pPr eaLnBrk="1" hangingPunct="1">
              <a:lnSpc>
                <a:spcPct val="80000"/>
              </a:lnSpc>
              <a:buFontTx/>
              <a:buNone/>
            </a:pPr>
            <a:r>
              <a:rPr lang="en-US" sz="1800" b="0" dirty="0" smtClean="0"/>
              <a:t>		</a:t>
            </a:r>
            <a:r>
              <a:rPr lang="en-US" sz="1800" b="0" dirty="0" err="1" smtClean="0"/>
              <a:t>slti</a:t>
            </a:r>
            <a:r>
              <a:rPr lang="en-US" sz="1800" b="0" dirty="0" smtClean="0"/>
              <a:t>	$t0, $a0, 1</a:t>
            </a:r>
          </a:p>
          <a:p>
            <a:pPr eaLnBrk="1" hangingPunct="1">
              <a:lnSpc>
                <a:spcPct val="80000"/>
              </a:lnSpc>
              <a:buFontTx/>
              <a:buNone/>
            </a:pPr>
            <a:r>
              <a:rPr lang="en-US" sz="1800" b="0" dirty="0" smtClean="0"/>
              <a:t>		</a:t>
            </a:r>
            <a:r>
              <a:rPr lang="en-US" sz="1800" b="0" dirty="0" err="1" smtClean="0"/>
              <a:t>beq</a:t>
            </a:r>
            <a:r>
              <a:rPr lang="en-US" sz="1800" b="0" dirty="0" smtClean="0"/>
              <a:t>	$t0, $zero, L1</a:t>
            </a:r>
          </a:p>
          <a:p>
            <a:pPr eaLnBrk="1" hangingPunct="1">
              <a:lnSpc>
                <a:spcPct val="80000"/>
              </a:lnSpc>
              <a:buFontTx/>
              <a:buNone/>
            </a:pPr>
            <a:r>
              <a:rPr lang="en-US" sz="1800" b="0" dirty="0" smtClean="0"/>
              <a:t>		</a:t>
            </a:r>
            <a:r>
              <a:rPr lang="en-US" sz="1800" b="0" dirty="0" err="1" smtClean="0"/>
              <a:t>addi</a:t>
            </a:r>
            <a:r>
              <a:rPr lang="en-US" sz="1800" b="0" dirty="0" smtClean="0"/>
              <a:t>	$v0, $zero, 1</a:t>
            </a:r>
          </a:p>
          <a:p>
            <a:pPr eaLnBrk="1" hangingPunct="1">
              <a:lnSpc>
                <a:spcPct val="80000"/>
              </a:lnSpc>
              <a:buFontTx/>
              <a:buNone/>
            </a:pPr>
            <a:r>
              <a:rPr lang="en-US" sz="1800" b="0" dirty="0" smtClean="0"/>
              <a:t>		</a:t>
            </a:r>
            <a:r>
              <a:rPr lang="en-US" sz="1800" b="0" dirty="0" err="1" smtClean="0"/>
              <a:t>addi</a:t>
            </a:r>
            <a:r>
              <a:rPr lang="en-US" sz="1800" b="0" dirty="0" smtClean="0"/>
              <a:t>	$</a:t>
            </a:r>
            <a:r>
              <a:rPr lang="en-US" sz="1800" b="0" dirty="0" err="1" smtClean="0"/>
              <a:t>sp</a:t>
            </a:r>
            <a:r>
              <a:rPr lang="en-US" sz="1800" b="0" dirty="0" smtClean="0"/>
              <a:t>, $</a:t>
            </a:r>
            <a:r>
              <a:rPr lang="en-US" sz="1800" b="0" dirty="0" err="1" smtClean="0"/>
              <a:t>sp</a:t>
            </a:r>
            <a:r>
              <a:rPr lang="en-US" sz="1800" b="0" dirty="0" smtClean="0"/>
              <a:t>, 8</a:t>
            </a:r>
          </a:p>
          <a:p>
            <a:pPr eaLnBrk="1" hangingPunct="1">
              <a:lnSpc>
                <a:spcPct val="80000"/>
              </a:lnSpc>
              <a:buFontTx/>
              <a:buNone/>
            </a:pPr>
            <a:r>
              <a:rPr lang="en-US" sz="1800" b="0" dirty="0" smtClean="0"/>
              <a:t>		</a:t>
            </a:r>
            <a:r>
              <a:rPr lang="en-US" sz="1800" b="0" dirty="0" err="1" smtClean="0"/>
              <a:t>jr</a:t>
            </a:r>
            <a:r>
              <a:rPr lang="en-US" sz="1800" b="0" dirty="0" smtClean="0"/>
              <a:t>	$</a:t>
            </a:r>
            <a:r>
              <a:rPr lang="en-US" sz="1800" b="0" dirty="0" err="1" smtClean="0"/>
              <a:t>ra</a:t>
            </a:r>
            <a:endParaRPr lang="en-US" sz="1800" b="0" dirty="0" smtClean="0"/>
          </a:p>
          <a:p>
            <a:pPr eaLnBrk="1" hangingPunct="1">
              <a:lnSpc>
                <a:spcPct val="80000"/>
              </a:lnSpc>
              <a:buFontTx/>
              <a:buNone/>
            </a:pPr>
            <a:r>
              <a:rPr lang="en-US" sz="1800" b="0" dirty="0" smtClean="0"/>
              <a:t>L1:	</a:t>
            </a:r>
            <a:r>
              <a:rPr lang="en-US" sz="1800" b="0" dirty="0" err="1" smtClean="0"/>
              <a:t>addi</a:t>
            </a:r>
            <a:r>
              <a:rPr lang="en-US" sz="1800" b="0" dirty="0" smtClean="0"/>
              <a:t>	$a0, $a0, -1</a:t>
            </a:r>
          </a:p>
          <a:p>
            <a:pPr eaLnBrk="1" hangingPunct="1">
              <a:lnSpc>
                <a:spcPct val="80000"/>
              </a:lnSpc>
              <a:buFontTx/>
              <a:buNone/>
            </a:pPr>
            <a:r>
              <a:rPr lang="en-US" sz="1800" b="0" dirty="0" smtClean="0"/>
              <a:t>		</a:t>
            </a:r>
            <a:r>
              <a:rPr lang="en-US" sz="1800" b="0" dirty="0" err="1" smtClean="0"/>
              <a:t>jal</a:t>
            </a:r>
            <a:r>
              <a:rPr lang="en-US" sz="1800" b="0" dirty="0" smtClean="0"/>
              <a:t>	fact</a:t>
            </a:r>
          </a:p>
          <a:p>
            <a:pPr eaLnBrk="1" hangingPunct="1">
              <a:lnSpc>
                <a:spcPct val="80000"/>
              </a:lnSpc>
              <a:buFontTx/>
              <a:buNone/>
            </a:pPr>
            <a:r>
              <a:rPr lang="en-US" sz="1800" b="0" dirty="0" smtClean="0"/>
              <a:t>		</a:t>
            </a:r>
            <a:r>
              <a:rPr lang="en-US" sz="1800" b="0" dirty="0" err="1" smtClean="0"/>
              <a:t>lw</a:t>
            </a:r>
            <a:r>
              <a:rPr lang="en-US" sz="1800" b="0" dirty="0" smtClean="0"/>
              <a:t>	$a0, 0($</a:t>
            </a:r>
            <a:r>
              <a:rPr lang="en-US" sz="1800" b="0" dirty="0" err="1" smtClean="0"/>
              <a:t>sp</a:t>
            </a:r>
            <a:r>
              <a:rPr lang="en-US" sz="1800" b="0" dirty="0" smtClean="0"/>
              <a:t>)</a:t>
            </a:r>
          </a:p>
          <a:p>
            <a:pPr eaLnBrk="1" hangingPunct="1">
              <a:lnSpc>
                <a:spcPct val="80000"/>
              </a:lnSpc>
              <a:buFontTx/>
              <a:buNone/>
            </a:pPr>
            <a:r>
              <a:rPr lang="en-US" sz="1800" b="0" dirty="0" smtClean="0"/>
              <a:t>		</a:t>
            </a:r>
            <a:r>
              <a:rPr lang="en-US" sz="1800" b="0" dirty="0" err="1" smtClean="0"/>
              <a:t>lw</a:t>
            </a:r>
            <a:r>
              <a:rPr lang="en-US" sz="1800" b="0" dirty="0" smtClean="0"/>
              <a:t>	$</a:t>
            </a:r>
            <a:r>
              <a:rPr lang="en-US" sz="1800" b="0" dirty="0" err="1" smtClean="0"/>
              <a:t>ra</a:t>
            </a:r>
            <a:r>
              <a:rPr lang="en-US" sz="1800" b="0" dirty="0" smtClean="0"/>
              <a:t>, 4($</a:t>
            </a:r>
            <a:r>
              <a:rPr lang="en-US" sz="1800" b="0" dirty="0" err="1" smtClean="0"/>
              <a:t>sp</a:t>
            </a:r>
            <a:r>
              <a:rPr lang="en-US" sz="1800" b="0" dirty="0" smtClean="0"/>
              <a:t>)</a:t>
            </a:r>
          </a:p>
          <a:p>
            <a:pPr eaLnBrk="1" hangingPunct="1">
              <a:lnSpc>
                <a:spcPct val="80000"/>
              </a:lnSpc>
              <a:buFontTx/>
              <a:buNone/>
            </a:pPr>
            <a:r>
              <a:rPr lang="en-US" sz="1800" b="0" dirty="0" smtClean="0"/>
              <a:t>		</a:t>
            </a:r>
            <a:r>
              <a:rPr lang="en-US" sz="1800" b="0" dirty="0" err="1" smtClean="0"/>
              <a:t>addi</a:t>
            </a:r>
            <a:r>
              <a:rPr lang="en-US" sz="1800" b="0" dirty="0" smtClean="0"/>
              <a:t> 	$</a:t>
            </a:r>
            <a:r>
              <a:rPr lang="en-US" sz="1800" b="0" dirty="0" err="1" smtClean="0"/>
              <a:t>sp</a:t>
            </a:r>
            <a:r>
              <a:rPr lang="en-US" sz="1800" b="0" dirty="0" smtClean="0"/>
              <a:t>, $</a:t>
            </a:r>
            <a:r>
              <a:rPr lang="en-US" sz="1800" b="0" dirty="0" err="1" smtClean="0"/>
              <a:t>sp</a:t>
            </a:r>
            <a:r>
              <a:rPr lang="en-US" sz="1800" b="0" dirty="0" smtClean="0"/>
              <a:t>, 8</a:t>
            </a:r>
          </a:p>
          <a:p>
            <a:pPr eaLnBrk="1" hangingPunct="1">
              <a:lnSpc>
                <a:spcPct val="80000"/>
              </a:lnSpc>
              <a:buFontTx/>
              <a:buNone/>
            </a:pPr>
            <a:r>
              <a:rPr lang="en-US" sz="1800" b="0" dirty="0" smtClean="0"/>
              <a:t>		</a:t>
            </a:r>
            <a:r>
              <a:rPr lang="en-US" sz="1800" b="0" dirty="0" err="1" smtClean="0"/>
              <a:t>mul</a:t>
            </a:r>
            <a:r>
              <a:rPr lang="en-US" sz="1800" b="0" dirty="0" smtClean="0"/>
              <a:t>	$v0, $a0, $v0</a:t>
            </a:r>
          </a:p>
          <a:p>
            <a:pPr eaLnBrk="1" hangingPunct="1">
              <a:lnSpc>
                <a:spcPct val="80000"/>
              </a:lnSpc>
              <a:buFontTx/>
              <a:buNone/>
            </a:pPr>
            <a:r>
              <a:rPr lang="en-US" sz="1800" b="0" dirty="0" smtClean="0"/>
              <a:t>		</a:t>
            </a:r>
            <a:r>
              <a:rPr lang="en-US" sz="1800" b="0" dirty="0" err="1" smtClean="0"/>
              <a:t>jr</a:t>
            </a:r>
            <a:r>
              <a:rPr lang="en-US" sz="1800" b="0" dirty="0" smtClean="0"/>
              <a:t>	$</a:t>
            </a:r>
            <a:r>
              <a:rPr lang="en-US" sz="1800" b="0" dirty="0" err="1" smtClean="0"/>
              <a:t>ra</a:t>
            </a:r>
            <a:endParaRPr lang="en-US" sz="1800" b="0" dirty="0" smtClean="0"/>
          </a:p>
          <a:p>
            <a:pPr eaLnBrk="1" hangingPunct="1">
              <a:lnSpc>
                <a:spcPct val="80000"/>
              </a:lnSpc>
              <a:buFontTx/>
              <a:buNone/>
            </a:pPr>
            <a:endParaRPr lang="en-US" sz="1800" b="0" dirty="0" smtClean="0"/>
          </a:p>
        </p:txBody>
      </p:sp>
    </p:spTree>
    <p:extLst>
      <p:ext uri="{BB962C8B-B14F-4D97-AF65-F5344CB8AC3E}">
        <p14:creationId xmlns:p14="http://schemas.microsoft.com/office/powerpoint/2010/main" val="1342197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Binary Math: Base Conversion</a:t>
            </a:r>
          </a:p>
        </p:txBody>
      </p:sp>
      <p:sp>
        <p:nvSpPr>
          <p:cNvPr id="28675" name="AutoShape 3"/>
          <p:cNvSpPr>
            <a:spLocks noGrp="1" noChangeArrowheads="1"/>
          </p:cNvSpPr>
          <p:nvPr>
            <p:ph type="body" idx="4294967295"/>
          </p:nvPr>
        </p:nvSpPr>
        <p:spPr>
          <a:xfrm>
            <a:off x="838200" y="2286000"/>
            <a:ext cx="7543800" cy="3444875"/>
          </a:xfrm>
        </p:spPr>
        <p:txBody>
          <a:bodyPr>
            <a:normAutofit fontScale="92500" lnSpcReduction="20000"/>
          </a:bodyPr>
          <a:lstStyle/>
          <a:p>
            <a:pPr eaLnBrk="1" hangingPunct="1"/>
            <a:r>
              <a:rPr lang="en-US" dirty="0" smtClean="0"/>
              <a:t>In everyday life, we used decimal base system which uses 10 as base.</a:t>
            </a:r>
          </a:p>
          <a:p>
            <a:pPr eaLnBrk="1" hangingPunct="1"/>
            <a:r>
              <a:rPr lang="en-US" dirty="0" smtClean="0"/>
              <a:t>In computer systems, binary base and other related bases such as hexadecimal base are used.</a:t>
            </a:r>
          </a:p>
          <a:p>
            <a:pPr eaLnBrk="1" hangingPunct="1"/>
            <a:r>
              <a:rPr lang="en-US" dirty="0" smtClean="0"/>
              <a:t>Example:</a:t>
            </a:r>
          </a:p>
          <a:p>
            <a:pPr lvl="1" eaLnBrk="1" hangingPunct="1">
              <a:buFont typeface="Wingdings" pitchFamily="2" charset="2"/>
              <a:buChar char="Ø"/>
            </a:pPr>
            <a:r>
              <a:rPr lang="en-US" dirty="0" smtClean="0"/>
              <a:t>3.25</a:t>
            </a:r>
            <a:r>
              <a:rPr lang="en-US" baseline="-25000" dirty="0" smtClean="0"/>
              <a:t>10</a:t>
            </a:r>
            <a:r>
              <a:rPr lang="en-US" dirty="0" smtClean="0"/>
              <a:t> =11.01</a:t>
            </a:r>
            <a:r>
              <a:rPr lang="en-US" baseline="-25000" dirty="0" smtClean="0"/>
              <a:t>2</a:t>
            </a:r>
            <a:endParaRPr lang="en-US" dirty="0" smtClean="0"/>
          </a:p>
          <a:p>
            <a:pPr lvl="1" eaLnBrk="1" hangingPunct="1">
              <a:buFont typeface="Wingdings" pitchFamily="2" charset="2"/>
              <a:buChar char="Ø"/>
            </a:pPr>
            <a:r>
              <a:rPr lang="en-US" dirty="0" smtClean="0"/>
              <a:t>CF.1</a:t>
            </a:r>
            <a:r>
              <a:rPr lang="en-US" baseline="-25000" dirty="0" smtClean="0"/>
              <a:t>16</a:t>
            </a:r>
            <a:r>
              <a:rPr lang="en-US" dirty="0" smtClean="0"/>
              <a:t>=11001111.0001</a:t>
            </a:r>
            <a:r>
              <a:rPr lang="en-US" baseline="-25000" dirty="0" smtClean="0"/>
              <a:t>2</a:t>
            </a:r>
          </a:p>
          <a:p>
            <a:pPr eaLnBrk="1" hangingPunct="1">
              <a:buFont typeface="Wingdings" pitchFamily="2" charset="2"/>
              <a:buChar char="Ø"/>
            </a:pPr>
            <a:r>
              <a:rPr lang="en-US" sz="2400" b="1" dirty="0" smtClean="0">
                <a:solidFill>
                  <a:srgbClr val="C00000"/>
                </a:solidFill>
              </a:rPr>
              <a:t>Note: In your exam, any conversion problem answer in format of M/N will receive no credit.</a:t>
            </a:r>
          </a:p>
          <a:p>
            <a:pPr eaLnBrk="1" hangingPunct="1">
              <a:buFont typeface="Wingdings" pitchFamily="2" charset="2"/>
              <a:buChar char="Ø"/>
            </a:pPr>
            <a:endParaRPr lang="en-US" dirty="0" smtClean="0"/>
          </a:p>
        </p:txBody>
      </p:sp>
    </p:spTree>
    <p:extLst>
      <p:ext uri="{BB962C8B-B14F-4D97-AF65-F5344CB8AC3E}">
        <p14:creationId xmlns:p14="http://schemas.microsoft.com/office/powerpoint/2010/main" val="28675608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685800" y="457200"/>
            <a:ext cx="8001000" cy="474662"/>
          </a:xfrm>
        </p:spPr>
        <p:txBody>
          <a:bodyPr>
            <a:normAutofit fontScale="90000"/>
          </a:bodyPr>
          <a:lstStyle/>
          <a:p>
            <a:pPr eaLnBrk="1" hangingPunct="1"/>
            <a:r>
              <a:rPr lang="en-US" b="1" dirty="0" smtClean="0"/>
              <a:t>Review on MIPS Procedure</a:t>
            </a:r>
          </a:p>
        </p:txBody>
      </p:sp>
      <p:sp>
        <p:nvSpPr>
          <p:cNvPr id="4099" name="AutoShape 3"/>
          <p:cNvSpPr>
            <a:spLocks noGrp="1" noChangeArrowheads="1"/>
          </p:cNvSpPr>
          <p:nvPr>
            <p:ph type="body" idx="4294967295"/>
          </p:nvPr>
        </p:nvSpPr>
        <p:spPr>
          <a:xfrm>
            <a:off x="609600" y="914400"/>
            <a:ext cx="8382000" cy="5551488"/>
          </a:xfrm>
        </p:spPr>
        <p:txBody>
          <a:bodyPr/>
          <a:lstStyle/>
          <a:p>
            <a:pPr marL="203200" indent="-203200" eaLnBrk="1" hangingPunct="1"/>
            <a:r>
              <a:rPr lang="en-US" sz="2400" dirty="0" smtClean="0"/>
              <a:t>Functions called with </a:t>
            </a:r>
            <a:r>
              <a:rPr lang="en-US" sz="2400" b="1" dirty="0" err="1" smtClean="0">
                <a:solidFill>
                  <a:srgbClr val="C00000"/>
                </a:solidFill>
                <a:latin typeface="Courier New" pitchFamily="49" charset="0"/>
              </a:rPr>
              <a:t>jal</a:t>
            </a:r>
            <a:r>
              <a:rPr lang="en-US" sz="2400" dirty="0" smtClean="0"/>
              <a:t>, return with </a:t>
            </a:r>
            <a:r>
              <a:rPr lang="en-US" sz="2400" b="1" dirty="0" err="1" smtClean="0">
                <a:solidFill>
                  <a:srgbClr val="C00000"/>
                </a:solidFill>
                <a:latin typeface="Courier New" pitchFamily="49" charset="0"/>
              </a:rPr>
              <a:t>jr</a:t>
            </a:r>
            <a:r>
              <a:rPr lang="en-US" sz="2400" b="1" dirty="0" smtClean="0">
                <a:solidFill>
                  <a:srgbClr val="C00000"/>
                </a:solidFill>
                <a:latin typeface="Courier New" pitchFamily="49" charset="0"/>
              </a:rPr>
              <a:t> $</a:t>
            </a:r>
            <a:r>
              <a:rPr lang="en-US" sz="2400" b="1" dirty="0" err="1" smtClean="0">
                <a:solidFill>
                  <a:srgbClr val="C00000"/>
                </a:solidFill>
                <a:latin typeface="Courier New" pitchFamily="49" charset="0"/>
              </a:rPr>
              <a:t>ra</a:t>
            </a:r>
            <a:r>
              <a:rPr lang="en-US" sz="2400" b="1" dirty="0" err="1" smtClean="0">
                <a:solidFill>
                  <a:srgbClr val="C00000"/>
                </a:solidFill>
              </a:rPr>
              <a:t>.</a:t>
            </a:r>
            <a:endParaRPr lang="en-US" sz="2400" b="1" dirty="0" smtClean="0">
              <a:solidFill>
                <a:srgbClr val="C00000"/>
              </a:solidFill>
            </a:endParaRPr>
          </a:p>
          <a:p>
            <a:pPr marL="203200" indent="-203200" eaLnBrk="1" hangingPunct="1"/>
            <a:r>
              <a:rPr lang="en-US" sz="2400" dirty="0" smtClean="0"/>
              <a:t>The stack is your friend: Use it to save anything you need.  Just be sure to leave it the way you found it.</a:t>
            </a:r>
          </a:p>
          <a:p>
            <a:pPr marL="203200" indent="-203200" eaLnBrk="1" hangingPunct="1"/>
            <a:r>
              <a:rPr lang="en-US" sz="2400" dirty="0" smtClean="0"/>
              <a:t>Instructions we know so far</a:t>
            </a:r>
          </a:p>
          <a:p>
            <a:pPr marL="685800" lvl="1" indent="-190500" eaLnBrk="1" hangingPunct="1">
              <a:buFontTx/>
              <a:buNone/>
            </a:pPr>
            <a:r>
              <a:rPr lang="en-US" sz="2000" dirty="0" smtClean="0"/>
              <a:t>Arithmetic: </a:t>
            </a:r>
            <a:r>
              <a:rPr lang="en-US" sz="2000" dirty="0" smtClean="0">
                <a:latin typeface="Courier New" pitchFamily="49" charset="0"/>
              </a:rPr>
              <a:t>add, </a:t>
            </a:r>
            <a:r>
              <a:rPr lang="en-US" sz="2000" dirty="0" err="1" smtClean="0">
                <a:latin typeface="Courier New" pitchFamily="49" charset="0"/>
              </a:rPr>
              <a:t>addi</a:t>
            </a:r>
            <a:r>
              <a:rPr lang="en-US" sz="2000" dirty="0" smtClean="0">
                <a:latin typeface="Courier New" pitchFamily="49" charset="0"/>
              </a:rPr>
              <a:t>, sub, </a:t>
            </a:r>
            <a:r>
              <a:rPr lang="en-US" sz="2000" dirty="0" err="1" smtClean="0">
                <a:latin typeface="Courier New" pitchFamily="49" charset="0"/>
              </a:rPr>
              <a:t>addu</a:t>
            </a:r>
            <a:r>
              <a:rPr lang="en-US" sz="2000" dirty="0" smtClean="0">
                <a:latin typeface="Courier New" pitchFamily="49" charset="0"/>
              </a:rPr>
              <a:t>, </a:t>
            </a:r>
            <a:r>
              <a:rPr lang="en-US" sz="2000" dirty="0" err="1" smtClean="0">
                <a:latin typeface="Courier New" pitchFamily="49" charset="0"/>
              </a:rPr>
              <a:t>addiu</a:t>
            </a:r>
            <a:r>
              <a:rPr lang="en-US" sz="2000" dirty="0" smtClean="0">
                <a:latin typeface="Courier New" pitchFamily="49" charset="0"/>
              </a:rPr>
              <a:t>, </a:t>
            </a:r>
            <a:r>
              <a:rPr lang="en-US" sz="2000" dirty="0" err="1" smtClean="0">
                <a:latin typeface="Courier New" pitchFamily="49" charset="0"/>
              </a:rPr>
              <a:t>subu</a:t>
            </a:r>
            <a:endParaRPr lang="en-US" sz="2000" dirty="0" smtClean="0">
              <a:latin typeface="Courier New" pitchFamily="49" charset="0"/>
            </a:endParaRPr>
          </a:p>
          <a:p>
            <a:pPr marL="685800" lvl="1" indent="-190500" eaLnBrk="1" hangingPunct="1">
              <a:buFontTx/>
              <a:buNone/>
            </a:pPr>
            <a:r>
              <a:rPr lang="en-US" sz="2000" dirty="0" smtClean="0"/>
              <a:t>Memory:	</a:t>
            </a:r>
            <a:r>
              <a:rPr lang="en-US" sz="2000" dirty="0" err="1" smtClean="0">
                <a:latin typeface="Courier New" pitchFamily="49" charset="0"/>
              </a:rPr>
              <a:t>lw</a:t>
            </a:r>
            <a:r>
              <a:rPr lang="en-US" sz="2000" dirty="0" smtClean="0">
                <a:latin typeface="Courier New" pitchFamily="49" charset="0"/>
              </a:rPr>
              <a:t>, </a:t>
            </a:r>
            <a:r>
              <a:rPr lang="en-US" sz="2000" dirty="0" err="1" smtClean="0">
                <a:latin typeface="Courier New" pitchFamily="49" charset="0"/>
              </a:rPr>
              <a:t>sw</a:t>
            </a:r>
            <a:r>
              <a:rPr lang="en-US" sz="2000" dirty="0" smtClean="0">
                <a:latin typeface="Courier New" pitchFamily="49" charset="0"/>
              </a:rPr>
              <a:t>, </a:t>
            </a:r>
            <a:r>
              <a:rPr lang="en-US" sz="2000" dirty="0" err="1" smtClean="0">
                <a:latin typeface="Courier New" pitchFamily="49" charset="0"/>
              </a:rPr>
              <a:t>lb</a:t>
            </a:r>
            <a:r>
              <a:rPr lang="en-US" sz="2000" dirty="0" smtClean="0">
                <a:latin typeface="Courier New" pitchFamily="49" charset="0"/>
              </a:rPr>
              <a:t>, </a:t>
            </a:r>
            <a:r>
              <a:rPr lang="en-US" sz="2000" dirty="0" err="1" smtClean="0">
                <a:latin typeface="Courier New" pitchFamily="49" charset="0"/>
              </a:rPr>
              <a:t>sb</a:t>
            </a:r>
            <a:r>
              <a:rPr lang="en-US" sz="2000" dirty="0" smtClean="0">
                <a:latin typeface="Courier New" pitchFamily="49" charset="0"/>
              </a:rPr>
              <a:t>, </a:t>
            </a:r>
            <a:r>
              <a:rPr lang="en-US" sz="2000" dirty="0" err="1" smtClean="0">
                <a:latin typeface="Courier New" pitchFamily="49" charset="0"/>
              </a:rPr>
              <a:t>lbu</a:t>
            </a:r>
            <a:r>
              <a:rPr lang="en-US" sz="2000" dirty="0" smtClean="0">
                <a:latin typeface="Courier New" pitchFamily="49" charset="0"/>
              </a:rPr>
              <a:t>, </a:t>
            </a:r>
            <a:r>
              <a:rPr lang="en-US" sz="2000" dirty="0" err="1" smtClean="0">
                <a:latin typeface="Courier New" pitchFamily="49" charset="0"/>
              </a:rPr>
              <a:t>lui</a:t>
            </a:r>
            <a:endParaRPr lang="en-US" sz="2000" dirty="0" smtClean="0"/>
          </a:p>
          <a:p>
            <a:pPr marL="685800" lvl="1" indent="-190500" eaLnBrk="1" hangingPunct="1">
              <a:buFontTx/>
              <a:buNone/>
            </a:pPr>
            <a:r>
              <a:rPr lang="en-US" sz="2000" dirty="0" smtClean="0"/>
              <a:t>Decision:   </a:t>
            </a:r>
            <a:r>
              <a:rPr lang="en-US" sz="2000" dirty="0" err="1" smtClean="0">
                <a:latin typeface="Courier New" pitchFamily="49" charset="0"/>
              </a:rPr>
              <a:t>beq</a:t>
            </a:r>
            <a:r>
              <a:rPr lang="en-US" sz="2000" dirty="0" smtClean="0">
                <a:latin typeface="Courier New" pitchFamily="49" charset="0"/>
              </a:rPr>
              <a:t>, </a:t>
            </a:r>
            <a:r>
              <a:rPr lang="en-US" sz="2000" dirty="0" err="1" smtClean="0">
                <a:latin typeface="Courier New" pitchFamily="49" charset="0"/>
              </a:rPr>
              <a:t>bne</a:t>
            </a:r>
            <a:r>
              <a:rPr lang="en-US" sz="2000" dirty="0" smtClean="0">
                <a:latin typeface="Courier New" pitchFamily="49" charset="0"/>
              </a:rPr>
              <a:t>, </a:t>
            </a:r>
            <a:r>
              <a:rPr lang="en-US" sz="2000" dirty="0" err="1" smtClean="0">
                <a:latin typeface="Courier New" pitchFamily="49" charset="0"/>
              </a:rPr>
              <a:t>slt</a:t>
            </a:r>
            <a:r>
              <a:rPr lang="en-US" sz="2000" dirty="0" smtClean="0">
                <a:latin typeface="Courier New" pitchFamily="49" charset="0"/>
              </a:rPr>
              <a:t>, </a:t>
            </a:r>
            <a:r>
              <a:rPr lang="en-US" sz="2000" dirty="0" err="1" smtClean="0">
                <a:latin typeface="Courier New" pitchFamily="49" charset="0"/>
              </a:rPr>
              <a:t>slti</a:t>
            </a:r>
            <a:r>
              <a:rPr lang="en-US" sz="2000" dirty="0" smtClean="0">
                <a:latin typeface="Courier New" pitchFamily="49" charset="0"/>
              </a:rPr>
              <a:t>, </a:t>
            </a:r>
            <a:r>
              <a:rPr lang="en-US" sz="2000" dirty="0" err="1" smtClean="0">
                <a:latin typeface="Courier New" pitchFamily="49" charset="0"/>
              </a:rPr>
              <a:t>sltu</a:t>
            </a:r>
            <a:r>
              <a:rPr lang="en-US" sz="2000" dirty="0" smtClean="0">
                <a:latin typeface="Courier New" pitchFamily="49" charset="0"/>
              </a:rPr>
              <a:t>, </a:t>
            </a:r>
            <a:r>
              <a:rPr lang="en-US" sz="2000" dirty="0" err="1" smtClean="0">
                <a:latin typeface="Courier New" pitchFamily="49" charset="0"/>
              </a:rPr>
              <a:t>sltiu</a:t>
            </a:r>
            <a:endParaRPr lang="en-US" sz="2000" dirty="0" smtClean="0">
              <a:latin typeface="Courier New" pitchFamily="49" charset="0"/>
            </a:endParaRPr>
          </a:p>
          <a:p>
            <a:pPr marL="685800" lvl="1" indent="-190500" eaLnBrk="1" hangingPunct="1">
              <a:buFontTx/>
              <a:buNone/>
            </a:pPr>
            <a:r>
              <a:rPr lang="en-US" sz="2000" dirty="0" smtClean="0"/>
              <a:t>Logical and Shifting: </a:t>
            </a:r>
            <a:r>
              <a:rPr lang="en-US" sz="2000" dirty="0" smtClean="0">
                <a:latin typeface="Courier New" pitchFamily="49" charset="0"/>
              </a:rPr>
              <a:t>and, or, nor, </a:t>
            </a:r>
            <a:r>
              <a:rPr lang="en-US" sz="2000" dirty="0" err="1" smtClean="0">
                <a:latin typeface="Courier New" pitchFamily="49" charset="0"/>
              </a:rPr>
              <a:t>andi</a:t>
            </a:r>
            <a:r>
              <a:rPr lang="en-US" sz="2000" dirty="0" smtClean="0">
                <a:latin typeface="Courier New" pitchFamily="49" charset="0"/>
              </a:rPr>
              <a:t>, </a:t>
            </a:r>
            <a:r>
              <a:rPr lang="en-US" sz="2000" dirty="0" err="1" smtClean="0">
                <a:latin typeface="Courier New" pitchFamily="49" charset="0"/>
              </a:rPr>
              <a:t>ori</a:t>
            </a:r>
            <a:r>
              <a:rPr lang="en-US" sz="2000" dirty="0" smtClean="0">
                <a:latin typeface="Courier New" pitchFamily="49" charset="0"/>
              </a:rPr>
              <a:t>, </a:t>
            </a:r>
            <a:r>
              <a:rPr lang="en-US" sz="2000" dirty="0" err="1" smtClean="0">
                <a:latin typeface="Courier New" pitchFamily="49" charset="0"/>
              </a:rPr>
              <a:t>sll</a:t>
            </a:r>
            <a:r>
              <a:rPr lang="en-US" sz="2000" dirty="0" smtClean="0">
                <a:latin typeface="Courier New" pitchFamily="49" charset="0"/>
              </a:rPr>
              <a:t>, </a:t>
            </a:r>
            <a:r>
              <a:rPr lang="en-US" sz="2000" dirty="0" err="1" smtClean="0">
                <a:latin typeface="Courier New" pitchFamily="49" charset="0"/>
              </a:rPr>
              <a:t>srl</a:t>
            </a:r>
            <a:endParaRPr lang="en-US" sz="2000" dirty="0" smtClean="0"/>
          </a:p>
          <a:p>
            <a:pPr marL="685800" lvl="1" indent="-190500" eaLnBrk="1" hangingPunct="1">
              <a:buFontTx/>
              <a:buNone/>
            </a:pPr>
            <a:r>
              <a:rPr lang="en-US" sz="2000" dirty="0" smtClean="0"/>
              <a:t>Unconditional Branches (Jumps):	 </a:t>
            </a:r>
            <a:r>
              <a:rPr lang="en-US" sz="2000" dirty="0" smtClean="0">
                <a:latin typeface="Courier New" pitchFamily="49" charset="0"/>
              </a:rPr>
              <a:t>j, </a:t>
            </a:r>
            <a:r>
              <a:rPr lang="en-US" sz="2000" dirty="0" err="1" smtClean="0">
                <a:latin typeface="Courier New" pitchFamily="49" charset="0"/>
              </a:rPr>
              <a:t>jal</a:t>
            </a:r>
            <a:r>
              <a:rPr lang="en-US" sz="2000" dirty="0" smtClean="0">
                <a:latin typeface="Courier New" pitchFamily="49" charset="0"/>
              </a:rPr>
              <a:t>, </a:t>
            </a:r>
            <a:r>
              <a:rPr lang="en-US" sz="2000" dirty="0" err="1" smtClean="0">
                <a:latin typeface="Courier New" pitchFamily="49" charset="0"/>
              </a:rPr>
              <a:t>jr</a:t>
            </a:r>
            <a:endParaRPr lang="en-US" sz="2000" dirty="0" smtClean="0"/>
          </a:p>
          <a:p>
            <a:pPr marL="203200" indent="-203200" eaLnBrk="1" hangingPunct="1"/>
            <a:r>
              <a:rPr lang="en-US" sz="2400" dirty="0" smtClean="0"/>
              <a:t>Registers we know so far</a:t>
            </a:r>
          </a:p>
          <a:p>
            <a:pPr marL="685800" lvl="1" indent="-190500" eaLnBrk="1" hangingPunct="1"/>
            <a:r>
              <a:rPr lang="en-US" sz="2000" dirty="0" smtClean="0">
                <a:solidFill>
                  <a:schemeClr val="accent1"/>
                </a:solidFill>
              </a:rPr>
              <a:t>All of them!</a:t>
            </a:r>
          </a:p>
          <a:p>
            <a:pPr marL="685800" lvl="1" indent="-190500" eaLnBrk="1" hangingPunct="1"/>
            <a:r>
              <a:rPr lang="en-US" sz="2000" b="1" dirty="0" smtClean="0">
                <a:solidFill>
                  <a:srgbClr val="C00000"/>
                </a:solidFill>
              </a:rPr>
              <a:t>There are CONVENTIONS when calling procedures!</a:t>
            </a:r>
          </a:p>
        </p:txBody>
      </p:sp>
    </p:spTree>
    <p:extLst>
      <p:ext uri="{BB962C8B-B14F-4D97-AF65-F5344CB8AC3E}">
        <p14:creationId xmlns:p14="http://schemas.microsoft.com/office/powerpoint/2010/main" val="2415963098"/>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533400"/>
            <a:ext cx="8077200" cy="1303337"/>
          </a:xfrm>
        </p:spPr>
        <p:txBody>
          <a:bodyPr>
            <a:normAutofit fontScale="90000"/>
          </a:bodyPr>
          <a:lstStyle/>
          <a:p>
            <a:pPr eaLnBrk="1" hangingPunct="1"/>
            <a:r>
              <a:rPr lang="en-US" b="1" dirty="0" smtClean="0"/>
              <a:t>A More Challenging MIPS Procedure</a:t>
            </a:r>
          </a:p>
        </p:txBody>
      </p:sp>
      <p:sp>
        <p:nvSpPr>
          <p:cNvPr id="27651" name="AutoShape 3"/>
          <p:cNvSpPr>
            <a:spLocks noGrp="1" noChangeArrowheads="1"/>
          </p:cNvSpPr>
          <p:nvPr>
            <p:ph type="body" idx="4294967295"/>
          </p:nvPr>
        </p:nvSpPr>
        <p:spPr>
          <a:xfrm>
            <a:off x="457200" y="2286000"/>
            <a:ext cx="6799262" cy="3444875"/>
          </a:xfrm>
        </p:spPr>
        <p:txBody>
          <a:bodyPr/>
          <a:lstStyle/>
          <a:p>
            <a:pPr eaLnBrk="1" hangingPunct="1"/>
            <a:r>
              <a:rPr lang="en-US" dirty="0" smtClean="0"/>
              <a:t>How to implement the following procedure which calculates factorial?</a:t>
            </a:r>
          </a:p>
          <a:p>
            <a:pPr lvl="1" eaLnBrk="1" hangingPunct="1">
              <a:buFontTx/>
              <a:buNone/>
            </a:pPr>
            <a:r>
              <a:rPr lang="en-US" dirty="0" err="1" smtClean="0"/>
              <a:t>Int</a:t>
            </a:r>
            <a:r>
              <a:rPr lang="en-US" dirty="0" smtClean="0"/>
              <a:t> fact (</a:t>
            </a:r>
            <a:r>
              <a:rPr lang="en-US" dirty="0" err="1" smtClean="0"/>
              <a:t>int</a:t>
            </a:r>
            <a:r>
              <a:rPr lang="en-US" dirty="0" smtClean="0"/>
              <a:t> n)</a:t>
            </a:r>
          </a:p>
          <a:p>
            <a:pPr lvl="1" eaLnBrk="1" hangingPunct="1">
              <a:buFontTx/>
              <a:buNone/>
            </a:pPr>
            <a:r>
              <a:rPr lang="en-US" dirty="0" smtClean="0"/>
              <a:t>{</a:t>
            </a:r>
          </a:p>
          <a:p>
            <a:pPr lvl="1" eaLnBrk="1" hangingPunct="1">
              <a:buFontTx/>
              <a:buNone/>
            </a:pPr>
            <a:r>
              <a:rPr lang="en-US" dirty="0" smtClean="0"/>
              <a:t>		if (n&lt;1) return (1);</a:t>
            </a:r>
          </a:p>
          <a:p>
            <a:pPr lvl="1" eaLnBrk="1" hangingPunct="1">
              <a:buFontTx/>
              <a:buNone/>
            </a:pPr>
            <a:r>
              <a:rPr lang="en-US" dirty="0" smtClean="0"/>
              <a:t>			else return (n*fact(n-1));</a:t>
            </a:r>
          </a:p>
          <a:p>
            <a:pPr lvl="1" eaLnBrk="1" hangingPunct="1">
              <a:buFontTx/>
              <a:buNone/>
            </a:pPr>
            <a:r>
              <a:rPr lang="en-US" dirty="0" smtClean="0"/>
              <a:t>}</a:t>
            </a:r>
          </a:p>
        </p:txBody>
      </p:sp>
    </p:spTree>
    <p:extLst>
      <p:ext uri="{BB962C8B-B14F-4D97-AF65-F5344CB8AC3E}">
        <p14:creationId xmlns:p14="http://schemas.microsoft.com/office/powerpoint/2010/main" val="3194491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idx="4294967295"/>
          </p:nvPr>
        </p:nvSpPr>
        <p:spPr>
          <a:xfrm>
            <a:off x="533400" y="762000"/>
            <a:ext cx="7924800" cy="457200"/>
          </a:xfrm>
        </p:spPr>
        <p:txBody>
          <a:bodyPr>
            <a:noAutofit/>
          </a:bodyPr>
          <a:lstStyle/>
          <a:p>
            <a:pPr eaLnBrk="1" hangingPunct="1"/>
            <a:r>
              <a:rPr lang="en-US" sz="3200" b="1" dirty="0" smtClean="0"/>
              <a:t>The complied MIPS code </a:t>
            </a:r>
            <a:br>
              <a:rPr lang="en-US" sz="3200" b="1" dirty="0" smtClean="0"/>
            </a:br>
            <a:endParaRPr lang="en-US" sz="3200" b="1" dirty="0" smtClean="0"/>
          </a:p>
        </p:txBody>
      </p:sp>
      <p:sp>
        <p:nvSpPr>
          <p:cNvPr id="28675" name="AutoShape 6"/>
          <p:cNvSpPr>
            <a:spLocks noGrp="1" noChangeArrowheads="1"/>
          </p:cNvSpPr>
          <p:nvPr>
            <p:ph type="body" idx="4294967295"/>
          </p:nvPr>
        </p:nvSpPr>
        <p:spPr>
          <a:xfrm>
            <a:off x="609600" y="914400"/>
            <a:ext cx="8534400" cy="5410200"/>
          </a:xfrm>
        </p:spPr>
        <p:txBody>
          <a:bodyPr>
            <a:normAutofit lnSpcReduction="10000"/>
          </a:bodyPr>
          <a:lstStyle/>
          <a:p>
            <a:pPr eaLnBrk="1" hangingPunct="1">
              <a:lnSpc>
                <a:spcPct val="80000"/>
              </a:lnSpc>
              <a:buFontTx/>
              <a:buNone/>
            </a:pPr>
            <a:r>
              <a:rPr lang="en-US" sz="1800" b="0" dirty="0" smtClean="0"/>
              <a:t>fact:</a:t>
            </a:r>
          </a:p>
          <a:p>
            <a:pPr eaLnBrk="1" hangingPunct="1">
              <a:lnSpc>
                <a:spcPct val="80000"/>
              </a:lnSpc>
              <a:buFontTx/>
              <a:buNone/>
            </a:pPr>
            <a:r>
              <a:rPr lang="en-US" sz="1800" b="0" dirty="0" smtClean="0"/>
              <a:t>		</a:t>
            </a:r>
            <a:r>
              <a:rPr lang="en-US" sz="1800" b="0" dirty="0" err="1" smtClean="0"/>
              <a:t>addi</a:t>
            </a:r>
            <a:r>
              <a:rPr lang="en-US" sz="1800" b="0" dirty="0" smtClean="0"/>
              <a:t> 	$</a:t>
            </a:r>
            <a:r>
              <a:rPr lang="en-US" sz="1800" b="0" dirty="0" err="1" smtClean="0"/>
              <a:t>sp</a:t>
            </a:r>
            <a:r>
              <a:rPr lang="en-US" sz="1800" b="0" dirty="0" smtClean="0"/>
              <a:t>, $</a:t>
            </a:r>
            <a:r>
              <a:rPr lang="en-US" sz="1800" b="0" dirty="0" err="1" smtClean="0"/>
              <a:t>sp</a:t>
            </a:r>
            <a:r>
              <a:rPr lang="en-US" sz="1800" b="0" dirty="0" smtClean="0"/>
              <a:t>, -8           </a:t>
            </a:r>
            <a:r>
              <a:rPr lang="en-US" sz="1800" b="1" dirty="0" smtClean="0">
                <a:solidFill>
                  <a:srgbClr val="C00000"/>
                </a:solidFill>
              </a:rPr>
              <a:t>#save space for 2 words</a:t>
            </a:r>
          </a:p>
          <a:p>
            <a:pPr eaLnBrk="1" hangingPunct="1">
              <a:lnSpc>
                <a:spcPct val="80000"/>
              </a:lnSpc>
              <a:buFontTx/>
              <a:buNone/>
            </a:pPr>
            <a:r>
              <a:rPr lang="en-US" sz="1800" b="0" dirty="0" smtClean="0"/>
              <a:t>		</a:t>
            </a:r>
            <a:r>
              <a:rPr lang="en-US" sz="1800" b="0" dirty="0" err="1" smtClean="0"/>
              <a:t>sw</a:t>
            </a:r>
            <a:r>
              <a:rPr lang="en-US" sz="1800" b="0" dirty="0" smtClean="0"/>
              <a:t>	$</a:t>
            </a:r>
            <a:r>
              <a:rPr lang="en-US" sz="1800" b="0" dirty="0" err="1" smtClean="0"/>
              <a:t>ra</a:t>
            </a:r>
            <a:r>
              <a:rPr lang="en-US" sz="1800" b="0" dirty="0" smtClean="0"/>
              <a:t>, 4($</a:t>
            </a:r>
            <a:r>
              <a:rPr lang="en-US" sz="1800" b="0" dirty="0" err="1" smtClean="0"/>
              <a:t>sp</a:t>
            </a:r>
            <a:r>
              <a:rPr lang="en-US" sz="1800" b="0" dirty="0" smtClean="0"/>
              <a:t>)            </a:t>
            </a:r>
            <a:r>
              <a:rPr lang="en-US" sz="1800" b="1" dirty="0" smtClean="0">
                <a:solidFill>
                  <a:srgbClr val="C00000"/>
                </a:solidFill>
              </a:rPr>
              <a:t>#save return address</a:t>
            </a:r>
          </a:p>
          <a:p>
            <a:pPr eaLnBrk="1" hangingPunct="1">
              <a:lnSpc>
                <a:spcPct val="80000"/>
              </a:lnSpc>
              <a:buFontTx/>
              <a:buNone/>
            </a:pPr>
            <a:r>
              <a:rPr lang="en-US" sz="1800" b="0" dirty="0" smtClean="0"/>
              <a:t>		</a:t>
            </a:r>
            <a:r>
              <a:rPr lang="en-US" sz="1800" b="0" dirty="0" err="1" smtClean="0"/>
              <a:t>sw</a:t>
            </a:r>
            <a:r>
              <a:rPr lang="en-US" sz="1800" b="0" dirty="0" smtClean="0"/>
              <a:t>	$a0, 0($</a:t>
            </a:r>
            <a:r>
              <a:rPr lang="en-US" sz="1800" b="0" dirty="0" err="1" smtClean="0"/>
              <a:t>sp</a:t>
            </a:r>
            <a:r>
              <a:rPr lang="en-US" sz="1800" b="0" dirty="0" smtClean="0"/>
              <a:t>)           </a:t>
            </a:r>
            <a:r>
              <a:rPr lang="en-US" sz="1800" b="1" dirty="0" smtClean="0">
                <a:solidFill>
                  <a:srgbClr val="C00000"/>
                </a:solidFill>
              </a:rPr>
              <a:t>#save argument</a:t>
            </a:r>
          </a:p>
          <a:p>
            <a:pPr eaLnBrk="1" hangingPunct="1">
              <a:lnSpc>
                <a:spcPct val="80000"/>
              </a:lnSpc>
              <a:buFontTx/>
              <a:buNone/>
            </a:pPr>
            <a:r>
              <a:rPr lang="en-US" sz="1800" b="0" dirty="0" smtClean="0"/>
              <a:t>		</a:t>
            </a:r>
            <a:r>
              <a:rPr lang="en-US" sz="1800" b="0" dirty="0" err="1" smtClean="0"/>
              <a:t>slti</a:t>
            </a:r>
            <a:r>
              <a:rPr lang="en-US" sz="1800" b="0" dirty="0" smtClean="0"/>
              <a:t>	$t0, $a0, 1            </a:t>
            </a:r>
            <a:r>
              <a:rPr lang="en-US" sz="1800" b="1" dirty="0" smtClean="0">
                <a:solidFill>
                  <a:srgbClr val="C00000"/>
                </a:solidFill>
              </a:rPr>
              <a:t># test for n &lt; 1</a:t>
            </a:r>
          </a:p>
          <a:p>
            <a:pPr eaLnBrk="1" hangingPunct="1">
              <a:lnSpc>
                <a:spcPct val="80000"/>
              </a:lnSpc>
              <a:buFontTx/>
              <a:buNone/>
            </a:pPr>
            <a:r>
              <a:rPr lang="en-US" sz="1800" b="0" dirty="0" smtClean="0"/>
              <a:t>		</a:t>
            </a:r>
            <a:r>
              <a:rPr lang="en-US" sz="1800" b="0" dirty="0" err="1" smtClean="0"/>
              <a:t>beq</a:t>
            </a:r>
            <a:r>
              <a:rPr lang="en-US" sz="1800" b="0" dirty="0" smtClean="0"/>
              <a:t>	$t0, $zero, L1</a:t>
            </a:r>
          </a:p>
          <a:p>
            <a:pPr eaLnBrk="1" hangingPunct="1">
              <a:lnSpc>
                <a:spcPct val="80000"/>
              </a:lnSpc>
              <a:buFontTx/>
              <a:buNone/>
            </a:pPr>
            <a:r>
              <a:rPr lang="en-US" sz="1800" b="0" dirty="0" smtClean="0"/>
              <a:t>		</a:t>
            </a:r>
            <a:r>
              <a:rPr lang="en-US" sz="1800" b="0" dirty="0" err="1" smtClean="0"/>
              <a:t>addi</a:t>
            </a:r>
            <a:r>
              <a:rPr lang="en-US" sz="1800" b="0" dirty="0" smtClean="0"/>
              <a:t>	$v0, $zero, 1        </a:t>
            </a:r>
            <a:r>
              <a:rPr lang="en-US" sz="1800" b="1" dirty="0" smtClean="0">
                <a:solidFill>
                  <a:srgbClr val="C00000"/>
                </a:solidFill>
              </a:rPr>
              <a:t># if so result is 1 </a:t>
            </a:r>
          </a:p>
          <a:p>
            <a:pPr eaLnBrk="1" hangingPunct="1">
              <a:lnSpc>
                <a:spcPct val="80000"/>
              </a:lnSpc>
              <a:buFontTx/>
              <a:buNone/>
            </a:pPr>
            <a:r>
              <a:rPr lang="en-US" sz="1800" b="0" dirty="0" smtClean="0"/>
              <a:t>		</a:t>
            </a:r>
            <a:r>
              <a:rPr lang="en-US" sz="1800" b="0" dirty="0" err="1" smtClean="0"/>
              <a:t>addi</a:t>
            </a:r>
            <a:r>
              <a:rPr lang="en-US" sz="1800" b="0" dirty="0" smtClean="0"/>
              <a:t>	$</a:t>
            </a:r>
            <a:r>
              <a:rPr lang="en-US" sz="1800" b="0" dirty="0" err="1" smtClean="0"/>
              <a:t>sp</a:t>
            </a:r>
            <a:r>
              <a:rPr lang="en-US" sz="1800" b="0" dirty="0" smtClean="0"/>
              <a:t>, $</a:t>
            </a:r>
            <a:r>
              <a:rPr lang="en-US" sz="1800" b="0" dirty="0" err="1" smtClean="0"/>
              <a:t>sp</a:t>
            </a:r>
            <a:r>
              <a:rPr lang="en-US" sz="1800" b="0" dirty="0" smtClean="0"/>
              <a:t>, 8           </a:t>
            </a:r>
            <a:r>
              <a:rPr lang="en-US" sz="1800" b="1" dirty="0" smtClean="0">
                <a:solidFill>
                  <a:srgbClr val="C00000"/>
                </a:solidFill>
              </a:rPr>
              <a:t># pop 2 words from stack </a:t>
            </a:r>
          </a:p>
          <a:p>
            <a:pPr eaLnBrk="1" hangingPunct="1">
              <a:lnSpc>
                <a:spcPct val="80000"/>
              </a:lnSpc>
              <a:buFontTx/>
              <a:buNone/>
            </a:pPr>
            <a:r>
              <a:rPr lang="en-US" sz="1800" b="0" dirty="0" smtClean="0"/>
              <a:t>		</a:t>
            </a:r>
            <a:r>
              <a:rPr lang="en-US" sz="1800" b="0" dirty="0" err="1" smtClean="0"/>
              <a:t>jr</a:t>
            </a:r>
            <a:r>
              <a:rPr lang="en-US" sz="1800" b="0" dirty="0" smtClean="0"/>
              <a:t>	$</a:t>
            </a:r>
            <a:r>
              <a:rPr lang="en-US" sz="1800" b="0" dirty="0" err="1" smtClean="0"/>
              <a:t>ra</a:t>
            </a:r>
            <a:r>
              <a:rPr lang="en-US" sz="1800" b="0" dirty="0" smtClean="0"/>
              <a:t>                      </a:t>
            </a:r>
            <a:r>
              <a:rPr lang="en-US" sz="1800" b="1" dirty="0" smtClean="0">
                <a:solidFill>
                  <a:srgbClr val="C00000"/>
                </a:solidFill>
              </a:rPr>
              <a:t># and return  </a:t>
            </a:r>
          </a:p>
          <a:p>
            <a:pPr eaLnBrk="1" hangingPunct="1">
              <a:lnSpc>
                <a:spcPct val="80000"/>
              </a:lnSpc>
              <a:buFontTx/>
              <a:buNone/>
            </a:pPr>
            <a:r>
              <a:rPr lang="en-US" sz="1800" b="0" dirty="0" smtClean="0"/>
              <a:t>L1:	</a:t>
            </a:r>
            <a:r>
              <a:rPr lang="en-US" sz="1800" b="0" dirty="0" err="1" smtClean="0"/>
              <a:t>addi</a:t>
            </a:r>
            <a:r>
              <a:rPr lang="en-US" sz="1800" b="0" dirty="0" smtClean="0"/>
              <a:t>	$a0, $a0, -1         </a:t>
            </a:r>
            <a:r>
              <a:rPr lang="en-US" sz="1800" b="1" dirty="0" smtClean="0">
                <a:solidFill>
                  <a:srgbClr val="C00000"/>
                </a:solidFill>
              </a:rPr>
              <a:t># else decrement n</a:t>
            </a:r>
          </a:p>
          <a:p>
            <a:pPr eaLnBrk="1" hangingPunct="1">
              <a:lnSpc>
                <a:spcPct val="80000"/>
              </a:lnSpc>
              <a:buFontTx/>
              <a:buNone/>
            </a:pPr>
            <a:r>
              <a:rPr lang="en-US" sz="1800" b="0" dirty="0" smtClean="0"/>
              <a:t>		</a:t>
            </a:r>
            <a:r>
              <a:rPr lang="en-US" sz="1800" b="0" dirty="0" err="1" smtClean="0"/>
              <a:t>jal</a:t>
            </a:r>
            <a:r>
              <a:rPr lang="en-US" sz="1800" b="0" dirty="0" smtClean="0"/>
              <a:t>	fact                    </a:t>
            </a:r>
            <a:r>
              <a:rPr lang="en-US" sz="1800" b="1" dirty="0" smtClean="0">
                <a:solidFill>
                  <a:srgbClr val="C00000"/>
                </a:solidFill>
              </a:rPr>
              <a:t># recursive call</a:t>
            </a:r>
          </a:p>
          <a:p>
            <a:pPr eaLnBrk="1" hangingPunct="1">
              <a:lnSpc>
                <a:spcPct val="80000"/>
              </a:lnSpc>
              <a:buFontTx/>
              <a:buNone/>
            </a:pPr>
            <a:r>
              <a:rPr lang="en-US" sz="1800" b="0" dirty="0" smtClean="0"/>
              <a:t>		</a:t>
            </a:r>
            <a:r>
              <a:rPr lang="en-US" sz="1800" b="0" dirty="0" err="1" smtClean="0"/>
              <a:t>lw</a:t>
            </a:r>
            <a:r>
              <a:rPr lang="en-US" sz="1800" b="0" dirty="0" smtClean="0"/>
              <a:t>	$a0, 0($</a:t>
            </a:r>
            <a:r>
              <a:rPr lang="en-US" sz="1800" b="0" dirty="0" err="1" smtClean="0"/>
              <a:t>sp</a:t>
            </a:r>
            <a:r>
              <a:rPr lang="en-US" sz="1800" b="0" dirty="0" smtClean="0"/>
              <a:t>)         </a:t>
            </a:r>
            <a:r>
              <a:rPr lang="en-US" sz="1800" b="1" dirty="0" smtClean="0">
                <a:solidFill>
                  <a:srgbClr val="C00000"/>
                </a:solidFill>
              </a:rPr>
              <a:t># restore original n</a:t>
            </a:r>
          </a:p>
          <a:p>
            <a:pPr eaLnBrk="1" hangingPunct="1">
              <a:lnSpc>
                <a:spcPct val="80000"/>
              </a:lnSpc>
              <a:buFontTx/>
              <a:buNone/>
            </a:pPr>
            <a:r>
              <a:rPr lang="en-US" sz="1800" b="0" dirty="0" smtClean="0"/>
              <a:t>		</a:t>
            </a:r>
            <a:r>
              <a:rPr lang="en-US" sz="1800" b="0" dirty="0" err="1" smtClean="0"/>
              <a:t>lw</a:t>
            </a:r>
            <a:r>
              <a:rPr lang="en-US" sz="1800" b="0" dirty="0" smtClean="0"/>
              <a:t>	$</a:t>
            </a:r>
            <a:r>
              <a:rPr lang="en-US" sz="1800" b="0" dirty="0" err="1" smtClean="0"/>
              <a:t>ra</a:t>
            </a:r>
            <a:r>
              <a:rPr lang="en-US" sz="1800" b="0" dirty="0" smtClean="0"/>
              <a:t>, 4($</a:t>
            </a:r>
            <a:r>
              <a:rPr lang="en-US" sz="1800" b="0" dirty="0" err="1" smtClean="0"/>
              <a:t>sp</a:t>
            </a:r>
            <a:r>
              <a:rPr lang="en-US" sz="1800" b="0" dirty="0" smtClean="0"/>
              <a:t>)         </a:t>
            </a:r>
            <a:r>
              <a:rPr lang="en-US" sz="1800" b="1" dirty="0" smtClean="0">
                <a:solidFill>
                  <a:srgbClr val="C00000"/>
                </a:solidFill>
              </a:rPr>
              <a:t># and return address</a:t>
            </a:r>
          </a:p>
          <a:p>
            <a:pPr eaLnBrk="1" hangingPunct="1">
              <a:lnSpc>
                <a:spcPct val="80000"/>
              </a:lnSpc>
              <a:buFontTx/>
              <a:buNone/>
            </a:pPr>
            <a:r>
              <a:rPr lang="en-US" sz="1800" b="0" dirty="0" smtClean="0"/>
              <a:t>		</a:t>
            </a:r>
            <a:r>
              <a:rPr lang="en-US" sz="1800" b="0" dirty="0" err="1" smtClean="0"/>
              <a:t>addi</a:t>
            </a:r>
            <a:r>
              <a:rPr lang="en-US" sz="1800" b="0" dirty="0" smtClean="0"/>
              <a:t> 	$</a:t>
            </a:r>
            <a:r>
              <a:rPr lang="en-US" sz="1800" b="0" dirty="0" err="1" smtClean="0"/>
              <a:t>sp</a:t>
            </a:r>
            <a:r>
              <a:rPr lang="en-US" sz="1800" b="0" dirty="0" smtClean="0"/>
              <a:t>, $</a:t>
            </a:r>
            <a:r>
              <a:rPr lang="en-US" sz="1800" b="0" dirty="0" err="1" smtClean="0"/>
              <a:t>sp</a:t>
            </a:r>
            <a:r>
              <a:rPr lang="en-US" sz="1800" b="0" dirty="0" smtClean="0"/>
              <a:t>, 8         </a:t>
            </a:r>
            <a:r>
              <a:rPr lang="en-US" sz="1800" b="1" dirty="0" smtClean="0">
                <a:solidFill>
                  <a:srgbClr val="C00000"/>
                </a:solidFill>
              </a:rPr>
              <a:t># pop two items from stack </a:t>
            </a:r>
          </a:p>
          <a:p>
            <a:pPr eaLnBrk="1" hangingPunct="1">
              <a:lnSpc>
                <a:spcPct val="80000"/>
              </a:lnSpc>
              <a:buFontTx/>
              <a:buNone/>
            </a:pPr>
            <a:r>
              <a:rPr lang="en-US" sz="1800" b="0" dirty="0" smtClean="0"/>
              <a:t>		</a:t>
            </a:r>
            <a:r>
              <a:rPr lang="en-US" sz="1800" b="0" dirty="0" err="1" smtClean="0"/>
              <a:t>mul</a:t>
            </a:r>
            <a:r>
              <a:rPr lang="en-US" sz="1800" b="0" dirty="0" smtClean="0"/>
              <a:t>	$v0, $a0, $v0    </a:t>
            </a:r>
            <a:r>
              <a:rPr lang="en-US" sz="1800" b="1" dirty="0" smtClean="0">
                <a:solidFill>
                  <a:srgbClr val="C00000"/>
                </a:solidFill>
              </a:rPr>
              <a:t># multiply to get result </a:t>
            </a:r>
          </a:p>
          <a:p>
            <a:pPr eaLnBrk="1" hangingPunct="1">
              <a:lnSpc>
                <a:spcPct val="80000"/>
              </a:lnSpc>
              <a:buFontTx/>
              <a:buNone/>
            </a:pPr>
            <a:r>
              <a:rPr lang="en-US" sz="1800" b="0" dirty="0" smtClean="0"/>
              <a:t>		</a:t>
            </a:r>
            <a:r>
              <a:rPr lang="en-US" sz="1800" b="0" dirty="0" err="1" smtClean="0"/>
              <a:t>jr</a:t>
            </a:r>
            <a:r>
              <a:rPr lang="en-US" sz="1800" b="0" dirty="0" smtClean="0"/>
              <a:t>	$</a:t>
            </a:r>
            <a:r>
              <a:rPr lang="en-US" sz="1800" b="0" dirty="0" err="1" smtClean="0"/>
              <a:t>ra</a:t>
            </a:r>
            <a:r>
              <a:rPr lang="en-US" sz="1800" b="0" dirty="0" smtClean="0"/>
              <a:t>                   </a:t>
            </a:r>
            <a:r>
              <a:rPr lang="en-US" sz="1800" b="1" dirty="0" smtClean="0">
                <a:solidFill>
                  <a:srgbClr val="C00000"/>
                </a:solidFill>
              </a:rPr>
              <a:t># and return </a:t>
            </a:r>
          </a:p>
          <a:p>
            <a:pPr eaLnBrk="1" hangingPunct="1">
              <a:lnSpc>
                <a:spcPct val="80000"/>
              </a:lnSpc>
              <a:buFontTx/>
              <a:buNone/>
            </a:pPr>
            <a:endParaRPr lang="en-US" sz="1800" b="0" dirty="0" smtClean="0"/>
          </a:p>
        </p:txBody>
      </p:sp>
    </p:spTree>
    <p:extLst>
      <p:ext uri="{BB962C8B-B14F-4D97-AF65-F5344CB8AC3E}">
        <p14:creationId xmlns:p14="http://schemas.microsoft.com/office/powerpoint/2010/main" val="296434404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idx="4294967295"/>
          </p:nvPr>
        </p:nvSpPr>
        <p:spPr>
          <a:xfrm>
            <a:off x="609600" y="457200"/>
            <a:ext cx="8077200" cy="1303337"/>
          </a:xfrm>
        </p:spPr>
        <p:txBody>
          <a:bodyPr/>
          <a:lstStyle/>
          <a:p>
            <a:pPr eaLnBrk="1" hangingPunct="1"/>
            <a:r>
              <a:rPr lang="en-US" sz="2400" b="1" dirty="0" smtClean="0"/>
              <a:t>Stack Allocation before, during, and after the procedure call.</a:t>
            </a:r>
          </a:p>
        </p:txBody>
      </p:sp>
      <p:sp>
        <p:nvSpPr>
          <p:cNvPr id="29700" name="Text Box 6"/>
          <p:cNvSpPr txBox="1">
            <a:spLocks noChangeArrowheads="1"/>
          </p:cNvSpPr>
          <p:nvPr/>
        </p:nvSpPr>
        <p:spPr bwMode="auto">
          <a:xfrm>
            <a:off x="2057400" y="5410200"/>
            <a:ext cx="109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t>before</a:t>
            </a:r>
          </a:p>
        </p:txBody>
      </p:sp>
      <p:sp>
        <p:nvSpPr>
          <p:cNvPr id="29701" name="Text Box 7"/>
          <p:cNvSpPr txBox="1">
            <a:spLocks noChangeArrowheads="1"/>
          </p:cNvSpPr>
          <p:nvPr/>
        </p:nvSpPr>
        <p:spPr bwMode="auto">
          <a:xfrm>
            <a:off x="4495800" y="5486400"/>
            <a:ext cx="1112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t>during</a:t>
            </a:r>
          </a:p>
        </p:txBody>
      </p:sp>
      <p:sp>
        <p:nvSpPr>
          <p:cNvPr id="29702" name="Text Box 8"/>
          <p:cNvSpPr txBox="1">
            <a:spLocks noChangeArrowheads="1"/>
          </p:cNvSpPr>
          <p:nvPr/>
        </p:nvSpPr>
        <p:spPr bwMode="auto">
          <a:xfrm>
            <a:off x="7010400" y="5486400"/>
            <a:ext cx="835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t>after</a:t>
            </a:r>
          </a:p>
        </p:txBody>
      </p:sp>
      <p:pic>
        <p:nvPicPr>
          <p:cNvPr id="7" name="Picture 6" descr="f02-12-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701" y="1752600"/>
            <a:ext cx="7199312"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78217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066800" y="685800"/>
            <a:ext cx="7391400" cy="609600"/>
          </a:xfrm>
        </p:spPr>
        <p:txBody>
          <a:bodyPr>
            <a:normAutofit fontScale="90000"/>
          </a:bodyPr>
          <a:lstStyle/>
          <a:p>
            <a:pPr eaLnBrk="1" hangingPunct="1"/>
            <a:r>
              <a:rPr lang="en-US" b="1" dirty="0" smtClean="0"/>
              <a:t>Register Conventions (1/4)</a:t>
            </a:r>
          </a:p>
        </p:txBody>
      </p:sp>
      <p:sp>
        <p:nvSpPr>
          <p:cNvPr id="5123" name="AutoShape 3"/>
          <p:cNvSpPr>
            <a:spLocks noGrp="1" noChangeArrowheads="1"/>
          </p:cNvSpPr>
          <p:nvPr>
            <p:ph type="body" idx="4294967295"/>
          </p:nvPr>
        </p:nvSpPr>
        <p:spPr>
          <a:xfrm>
            <a:off x="685800" y="1295400"/>
            <a:ext cx="8001000" cy="5019675"/>
          </a:xfrm>
        </p:spPr>
        <p:txBody>
          <a:bodyPr/>
          <a:lstStyle/>
          <a:p>
            <a:pPr marL="203200" indent="-203200" eaLnBrk="1" hangingPunct="1"/>
            <a:r>
              <a:rPr lang="en-US" dirty="0" err="1" smtClean="0"/>
              <a:t>Calle</a:t>
            </a:r>
            <a:r>
              <a:rPr lang="en-US" b="1" u="sng" dirty="0" err="1" smtClean="0">
                <a:solidFill>
                  <a:srgbClr val="C00000"/>
                </a:solidFill>
              </a:rPr>
              <a:t>R</a:t>
            </a:r>
            <a:r>
              <a:rPr lang="en-US" dirty="0" smtClean="0"/>
              <a:t>: the calling function</a:t>
            </a:r>
          </a:p>
          <a:p>
            <a:pPr marL="203200" indent="-203200" eaLnBrk="1" hangingPunct="1"/>
            <a:r>
              <a:rPr lang="en-US" dirty="0" err="1" smtClean="0"/>
              <a:t>Calle</a:t>
            </a:r>
            <a:r>
              <a:rPr lang="en-US" b="1" u="sng" dirty="0" err="1" smtClean="0">
                <a:solidFill>
                  <a:srgbClr val="C00000"/>
                </a:solidFill>
              </a:rPr>
              <a:t>E</a:t>
            </a:r>
            <a:r>
              <a:rPr lang="en-US" dirty="0" smtClean="0"/>
              <a:t>: the function being called</a:t>
            </a:r>
          </a:p>
          <a:p>
            <a:pPr marL="203200" indent="-203200" eaLnBrk="1" hangingPunct="1"/>
            <a:r>
              <a:rPr lang="en-US" dirty="0" smtClean="0"/>
              <a:t>When </a:t>
            </a:r>
            <a:r>
              <a:rPr lang="en-US" dirty="0" err="1" smtClean="0"/>
              <a:t>callee</a:t>
            </a:r>
            <a:r>
              <a:rPr lang="en-US" dirty="0" smtClean="0"/>
              <a:t> returns from executing, the caller needs to know which registers may have changed and which are guaranteed to be unchanged.</a:t>
            </a:r>
          </a:p>
          <a:p>
            <a:pPr marL="203200" indent="-203200" eaLnBrk="1" hangingPunct="1"/>
            <a:r>
              <a:rPr lang="en-US" b="1" dirty="0" smtClean="0">
                <a:solidFill>
                  <a:srgbClr val="C00000"/>
                </a:solidFill>
              </a:rPr>
              <a:t>Register Conventions: </a:t>
            </a:r>
            <a:r>
              <a:rPr lang="en-US" dirty="0" smtClean="0"/>
              <a:t>A set of generally accepted rules as to which registers will be unchanged after a procedure call (</a:t>
            </a:r>
            <a:r>
              <a:rPr lang="en-US" b="1" dirty="0" err="1" smtClean="0">
                <a:solidFill>
                  <a:srgbClr val="C00000"/>
                </a:solidFill>
                <a:latin typeface="Courier New" pitchFamily="49" charset="0"/>
              </a:rPr>
              <a:t>jal</a:t>
            </a:r>
            <a:r>
              <a:rPr lang="en-US" dirty="0" smtClean="0"/>
              <a:t>) and which may be changed.</a:t>
            </a:r>
          </a:p>
        </p:txBody>
      </p:sp>
    </p:spTree>
    <p:extLst>
      <p:ext uri="{BB962C8B-B14F-4D97-AF65-F5344CB8AC3E}">
        <p14:creationId xmlns:p14="http://schemas.microsoft.com/office/powerpoint/2010/main" val="2784102077"/>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85800" y="685800"/>
            <a:ext cx="7848600" cy="474662"/>
          </a:xfrm>
        </p:spPr>
        <p:txBody>
          <a:bodyPr>
            <a:normAutofit fontScale="90000"/>
          </a:bodyPr>
          <a:lstStyle/>
          <a:p>
            <a:pPr eaLnBrk="1" hangingPunct="1"/>
            <a:r>
              <a:rPr lang="en-US" b="1" dirty="0" smtClean="0">
                <a:solidFill>
                  <a:srgbClr val="020054"/>
                </a:solidFill>
              </a:rPr>
              <a:t>Register Conventions (2/4)</a:t>
            </a:r>
            <a:r>
              <a:rPr lang="en-US" b="1" dirty="0" smtClean="0"/>
              <a:t> </a:t>
            </a:r>
            <a:r>
              <a:rPr lang="en-US" b="1" dirty="0" smtClean="0">
                <a:solidFill>
                  <a:schemeClr val="accent1"/>
                </a:solidFill>
              </a:rPr>
              <a:t>- saved</a:t>
            </a:r>
            <a:endParaRPr lang="en-US" b="1" dirty="0" smtClean="0"/>
          </a:p>
        </p:txBody>
      </p:sp>
      <p:sp>
        <p:nvSpPr>
          <p:cNvPr id="6147" name="AutoShape 3"/>
          <p:cNvSpPr>
            <a:spLocks noGrp="1" noChangeArrowheads="1"/>
          </p:cNvSpPr>
          <p:nvPr>
            <p:ph type="body" idx="4294967295"/>
          </p:nvPr>
        </p:nvSpPr>
        <p:spPr>
          <a:xfrm>
            <a:off x="685800" y="1481161"/>
            <a:ext cx="7848600" cy="5384800"/>
          </a:xfrm>
        </p:spPr>
        <p:txBody>
          <a:bodyPr/>
          <a:lstStyle/>
          <a:p>
            <a:pPr marL="203200" indent="-203200" eaLnBrk="1" hangingPunct="1"/>
            <a:r>
              <a:rPr lang="en-US" sz="2400" dirty="0" smtClean="0">
                <a:latin typeface="Courier New" pitchFamily="49" charset="0"/>
              </a:rPr>
              <a:t>$0</a:t>
            </a:r>
            <a:r>
              <a:rPr lang="en-US" sz="2400" dirty="0" smtClean="0"/>
              <a:t>: </a:t>
            </a:r>
            <a:r>
              <a:rPr lang="en-US" sz="2400" dirty="0" smtClean="0">
                <a:solidFill>
                  <a:schemeClr val="accent1"/>
                </a:solidFill>
              </a:rPr>
              <a:t>No Change</a:t>
            </a:r>
            <a:r>
              <a:rPr lang="en-US" sz="2400" dirty="0" smtClean="0"/>
              <a:t>.  Always 0.</a:t>
            </a:r>
          </a:p>
          <a:p>
            <a:pPr marL="203200" indent="-203200" eaLnBrk="1" hangingPunct="1"/>
            <a:r>
              <a:rPr lang="en-US" sz="2400" dirty="0" smtClean="0">
                <a:latin typeface="Courier New" pitchFamily="49" charset="0"/>
              </a:rPr>
              <a:t>$s0</a:t>
            </a:r>
            <a:r>
              <a:rPr lang="en-US" sz="2400" dirty="0" smtClean="0"/>
              <a:t>-</a:t>
            </a:r>
            <a:r>
              <a:rPr lang="en-US" sz="2400" dirty="0" smtClean="0">
                <a:latin typeface="Courier New" pitchFamily="49" charset="0"/>
              </a:rPr>
              <a:t>$s7</a:t>
            </a:r>
            <a:r>
              <a:rPr lang="en-US" sz="2400" dirty="0" smtClean="0"/>
              <a:t>: </a:t>
            </a:r>
            <a:r>
              <a:rPr lang="en-US" sz="2400" dirty="0" smtClean="0">
                <a:solidFill>
                  <a:schemeClr val="accent1"/>
                </a:solidFill>
              </a:rPr>
              <a:t>Restore if you change</a:t>
            </a:r>
            <a:r>
              <a:rPr lang="en-US" sz="2400" dirty="0" smtClean="0"/>
              <a:t>. Very important, that’s why they’re called </a:t>
            </a:r>
            <a:r>
              <a:rPr lang="en-US" sz="2400" b="1" dirty="0" smtClean="0">
                <a:solidFill>
                  <a:srgbClr val="C00000"/>
                </a:solidFill>
              </a:rPr>
              <a:t>saved registers</a:t>
            </a:r>
            <a:r>
              <a:rPr lang="en-US" sz="2400" dirty="0" smtClean="0"/>
              <a:t>.  If the </a:t>
            </a:r>
            <a:r>
              <a:rPr lang="en-US" sz="2400" u="sng" dirty="0" err="1" smtClean="0"/>
              <a:t>callee</a:t>
            </a:r>
            <a:r>
              <a:rPr lang="en-US" sz="2400" dirty="0" smtClean="0"/>
              <a:t> changes these in any way, it must restore the original values before returning.</a:t>
            </a:r>
          </a:p>
          <a:p>
            <a:pPr marL="203200" indent="-203200" eaLnBrk="1" hangingPunct="1"/>
            <a:r>
              <a:rPr lang="en-US" sz="2400" dirty="0" smtClean="0">
                <a:latin typeface="Courier New" pitchFamily="49" charset="0"/>
              </a:rPr>
              <a:t>$</a:t>
            </a:r>
            <a:r>
              <a:rPr lang="en-US" sz="2400" dirty="0" err="1" smtClean="0">
                <a:latin typeface="Courier New" pitchFamily="49" charset="0"/>
              </a:rPr>
              <a:t>sp</a:t>
            </a:r>
            <a:r>
              <a:rPr lang="en-US" sz="2400" dirty="0" smtClean="0"/>
              <a:t>: </a:t>
            </a:r>
            <a:r>
              <a:rPr lang="en-US" sz="2400" dirty="0" smtClean="0">
                <a:solidFill>
                  <a:schemeClr val="accent1"/>
                </a:solidFill>
              </a:rPr>
              <a:t>Restore if you change</a:t>
            </a:r>
            <a:r>
              <a:rPr lang="en-US" sz="2400" dirty="0" smtClean="0"/>
              <a:t>. The stack pointer must point to the same place before and after the </a:t>
            </a:r>
            <a:r>
              <a:rPr lang="en-US" sz="2400" dirty="0" err="1" smtClean="0">
                <a:latin typeface="Courier New" pitchFamily="49" charset="0"/>
              </a:rPr>
              <a:t>jal</a:t>
            </a:r>
            <a:r>
              <a:rPr lang="en-US" sz="2400" dirty="0" smtClean="0"/>
              <a:t> call, or else the caller won’t be able to restore values from the stack.</a:t>
            </a:r>
          </a:p>
          <a:p>
            <a:pPr marL="203200" indent="-203200" eaLnBrk="1" hangingPunct="1"/>
            <a:r>
              <a:rPr lang="en-US" sz="2400" dirty="0" smtClean="0"/>
              <a:t>HINT -- All saved registers start with </a:t>
            </a:r>
            <a:r>
              <a:rPr lang="en-US" sz="2400" dirty="0" smtClean="0">
                <a:solidFill>
                  <a:schemeClr val="accent1"/>
                </a:solidFill>
              </a:rPr>
              <a:t>S</a:t>
            </a:r>
            <a:r>
              <a:rPr lang="en-US" sz="2400" dirty="0" smtClean="0"/>
              <a:t>!</a:t>
            </a:r>
          </a:p>
        </p:txBody>
      </p:sp>
    </p:spTree>
    <p:extLst>
      <p:ext uri="{BB962C8B-B14F-4D97-AF65-F5344CB8AC3E}">
        <p14:creationId xmlns:p14="http://schemas.microsoft.com/office/powerpoint/2010/main" val="2154530094"/>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90600" y="609600"/>
            <a:ext cx="7543800" cy="474662"/>
          </a:xfrm>
        </p:spPr>
        <p:txBody>
          <a:bodyPr>
            <a:normAutofit fontScale="90000"/>
          </a:bodyPr>
          <a:lstStyle/>
          <a:p>
            <a:pPr eaLnBrk="1" hangingPunct="1"/>
            <a:r>
              <a:rPr lang="en-US" b="1" dirty="0" smtClean="0">
                <a:solidFill>
                  <a:srgbClr val="020054"/>
                </a:solidFill>
              </a:rPr>
              <a:t>Register Conventions (3/4) -</a:t>
            </a:r>
            <a:r>
              <a:rPr lang="en-US" b="1" dirty="0" smtClean="0"/>
              <a:t> </a:t>
            </a:r>
            <a:r>
              <a:rPr lang="en-US" b="1" dirty="0" smtClean="0">
                <a:solidFill>
                  <a:srgbClr val="008000"/>
                </a:solidFill>
              </a:rPr>
              <a:t>volatile</a:t>
            </a:r>
            <a:endParaRPr lang="en-US" b="1" dirty="0" smtClean="0"/>
          </a:p>
        </p:txBody>
      </p:sp>
      <p:sp>
        <p:nvSpPr>
          <p:cNvPr id="7171" name="AutoShape 3"/>
          <p:cNvSpPr>
            <a:spLocks noGrp="1" noChangeArrowheads="1"/>
          </p:cNvSpPr>
          <p:nvPr>
            <p:ph type="body" idx="4294967295"/>
          </p:nvPr>
        </p:nvSpPr>
        <p:spPr>
          <a:xfrm>
            <a:off x="609600" y="1371600"/>
            <a:ext cx="7848600" cy="4953000"/>
          </a:xfrm>
        </p:spPr>
        <p:txBody>
          <a:bodyPr/>
          <a:lstStyle/>
          <a:p>
            <a:pPr marL="203200" indent="-203200" eaLnBrk="1" hangingPunct="1">
              <a:spcAft>
                <a:spcPct val="20000"/>
              </a:spcAft>
            </a:pPr>
            <a:r>
              <a:rPr lang="en-US" sz="2400" dirty="0" smtClean="0">
                <a:latin typeface="Courier New" pitchFamily="49" charset="0"/>
              </a:rPr>
              <a:t>$</a:t>
            </a:r>
            <a:r>
              <a:rPr lang="en-US" sz="2400" dirty="0" err="1" smtClean="0">
                <a:latin typeface="Courier New" pitchFamily="49" charset="0"/>
              </a:rPr>
              <a:t>ra</a:t>
            </a:r>
            <a:r>
              <a:rPr lang="en-US" sz="2400" dirty="0" smtClean="0"/>
              <a:t>: </a:t>
            </a:r>
            <a:r>
              <a:rPr lang="en-US" sz="2400" dirty="0" smtClean="0">
                <a:solidFill>
                  <a:srgbClr val="008000"/>
                </a:solidFill>
              </a:rPr>
              <a:t>Can Change</a:t>
            </a:r>
            <a:r>
              <a:rPr lang="en-US" sz="2400" dirty="0" smtClean="0"/>
              <a:t>. The </a:t>
            </a:r>
            <a:r>
              <a:rPr lang="en-US" sz="2400" dirty="0" err="1" smtClean="0">
                <a:latin typeface="Courier New" pitchFamily="49" charset="0"/>
              </a:rPr>
              <a:t>jal</a:t>
            </a:r>
            <a:r>
              <a:rPr lang="en-US" sz="2400" dirty="0" smtClean="0"/>
              <a:t> call itself will change this register. </a:t>
            </a:r>
            <a:r>
              <a:rPr lang="en-US" sz="2400" u="sng" dirty="0" smtClean="0"/>
              <a:t>Caller</a:t>
            </a:r>
            <a:r>
              <a:rPr lang="en-US" sz="2400" dirty="0" smtClean="0"/>
              <a:t> needs to save on stack if nested call. </a:t>
            </a:r>
          </a:p>
          <a:p>
            <a:pPr marL="203200" indent="-203200" eaLnBrk="1" hangingPunct="1">
              <a:spcAft>
                <a:spcPct val="20000"/>
              </a:spcAft>
            </a:pPr>
            <a:r>
              <a:rPr lang="en-US" sz="2400" dirty="0" smtClean="0">
                <a:latin typeface="Courier New" pitchFamily="49" charset="0"/>
              </a:rPr>
              <a:t>$v0</a:t>
            </a:r>
            <a:r>
              <a:rPr lang="en-US" sz="2400" dirty="0" smtClean="0"/>
              <a:t>-</a:t>
            </a:r>
            <a:r>
              <a:rPr lang="en-US" sz="2400" dirty="0" smtClean="0">
                <a:latin typeface="Courier New" pitchFamily="49" charset="0"/>
              </a:rPr>
              <a:t>$v1</a:t>
            </a:r>
            <a:r>
              <a:rPr lang="en-US" sz="2400" dirty="0" smtClean="0"/>
              <a:t>: </a:t>
            </a:r>
            <a:r>
              <a:rPr lang="en-US" sz="2400" dirty="0" smtClean="0">
                <a:solidFill>
                  <a:srgbClr val="008000"/>
                </a:solidFill>
              </a:rPr>
              <a:t>Can Change</a:t>
            </a:r>
            <a:r>
              <a:rPr lang="en-US" sz="2400" dirty="0" smtClean="0"/>
              <a:t>.  These will contain the new returned values. </a:t>
            </a:r>
          </a:p>
          <a:p>
            <a:pPr marL="203200" indent="-203200" eaLnBrk="1" hangingPunct="1">
              <a:spcAft>
                <a:spcPct val="20000"/>
              </a:spcAft>
            </a:pPr>
            <a:r>
              <a:rPr lang="en-US" sz="2400" dirty="0" smtClean="0">
                <a:latin typeface="Courier New" pitchFamily="49" charset="0"/>
              </a:rPr>
              <a:t>$a0</a:t>
            </a:r>
            <a:r>
              <a:rPr lang="en-US" sz="2400" dirty="0" smtClean="0"/>
              <a:t>-</a:t>
            </a:r>
            <a:r>
              <a:rPr lang="en-US" sz="2400" dirty="0" smtClean="0">
                <a:latin typeface="Courier New" pitchFamily="49" charset="0"/>
              </a:rPr>
              <a:t>$a3</a:t>
            </a:r>
            <a:r>
              <a:rPr lang="en-US" sz="2400" dirty="0" smtClean="0"/>
              <a:t>: </a:t>
            </a:r>
            <a:r>
              <a:rPr lang="en-US" sz="2400" dirty="0" smtClean="0">
                <a:solidFill>
                  <a:srgbClr val="008000"/>
                </a:solidFill>
              </a:rPr>
              <a:t>Can change</a:t>
            </a:r>
            <a:r>
              <a:rPr lang="en-US" sz="2400" dirty="0" smtClean="0"/>
              <a:t>.  These are volatile argument registers. </a:t>
            </a:r>
            <a:r>
              <a:rPr lang="en-US" sz="2400" u="sng" dirty="0" smtClean="0"/>
              <a:t>Caller</a:t>
            </a:r>
            <a:r>
              <a:rPr lang="en-US" sz="2400" dirty="0" smtClean="0"/>
              <a:t> needs to save if they’ll need them after the call.</a:t>
            </a:r>
          </a:p>
          <a:p>
            <a:pPr marL="203200" indent="-203200" eaLnBrk="1" hangingPunct="1">
              <a:spcAft>
                <a:spcPct val="20000"/>
              </a:spcAft>
            </a:pPr>
            <a:r>
              <a:rPr lang="en-US" sz="2400" dirty="0" smtClean="0">
                <a:latin typeface="Courier New" pitchFamily="49" charset="0"/>
              </a:rPr>
              <a:t>$t0</a:t>
            </a:r>
            <a:r>
              <a:rPr lang="en-US" sz="2400" dirty="0" smtClean="0"/>
              <a:t>-</a:t>
            </a:r>
            <a:r>
              <a:rPr lang="en-US" sz="2400" dirty="0" smtClean="0">
                <a:latin typeface="Courier New" pitchFamily="49" charset="0"/>
              </a:rPr>
              <a:t>$t9</a:t>
            </a:r>
            <a:r>
              <a:rPr lang="en-US" sz="2400" dirty="0" smtClean="0"/>
              <a:t>: </a:t>
            </a:r>
            <a:r>
              <a:rPr lang="en-US" sz="2400" dirty="0" smtClean="0">
                <a:solidFill>
                  <a:srgbClr val="008000"/>
                </a:solidFill>
              </a:rPr>
              <a:t>Can change</a:t>
            </a:r>
            <a:r>
              <a:rPr lang="en-US" sz="2400" dirty="0" smtClean="0"/>
              <a:t>.  That’s why they’re called temporary: any procedure may change them at any time. </a:t>
            </a:r>
            <a:r>
              <a:rPr lang="en-US" sz="2400" u="sng" dirty="0" smtClean="0"/>
              <a:t>Caller</a:t>
            </a:r>
            <a:r>
              <a:rPr lang="en-US" sz="2400" dirty="0" smtClean="0"/>
              <a:t> needs to save if they’ll need them afterwards. </a:t>
            </a:r>
          </a:p>
        </p:txBody>
      </p:sp>
    </p:spTree>
    <p:extLst>
      <p:ext uri="{BB962C8B-B14F-4D97-AF65-F5344CB8AC3E}">
        <p14:creationId xmlns:p14="http://schemas.microsoft.com/office/powerpoint/2010/main" val="3909297538"/>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752600" y="762000"/>
            <a:ext cx="5715000" cy="474662"/>
          </a:xfrm>
        </p:spPr>
        <p:txBody>
          <a:bodyPr>
            <a:normAutofit fontScale="90000"/>
          </a:bodyPr>
          <a:lstStyle/>
          <a:p>
            <a:pPr eaLnBrk="1" hangingPunct="1"/>
            <a:r>
              <a:rPr lang="en-US" b="1" dirty="0" smtClean="0"/>
              <a:t>Register Conventions (4/4)</a:t>
            </a:r>
          </a:p>
        </p:txBody>
      </p:sp>
      <p:sp>
        <p:nvSpPr>
          <p:cNvPr id="8195" name="AutoShape 3"/>
          <p:cNvSpPr>
            <a:spLocks noGrp="1" noChangeArrowheads="1"/>
          </p:cNvSpPr>
          <p:nvPr>
            <p:ph type="body" idx="4294967295"/>
          </p:nvPr>
        </p:nvSpPr>
        <p:spPr>
          <a:xfrm>
            <a:off x="685800" y="1524000"/>
            <a:ext cx="7848600" cy="4565650"/>
          </a:xfrm>
        </p:spPr>
        <p:txBody>
          <a:bodyPr/>
          <a:lstStyle/>
          <a:p>
            <a:pPr marL="203200" indent="-203200" eaLnBrk="1" hangingPunct="1"/>
            <a:r>
              <a:rPr lang="en-US" dirty="0" smtClean="0"/>
              <a:t>What do these conventions mean?</a:t>
            </a:r>
          </a:p>
          <a:p>
            <a:pPr marL="685800" lvl="1" indent="-190500" eaLnBrk="1" hangingPunct="1"/>
            <a:r>
              <a:rPr lang="en-US" dirty="0" smtClean="0"/>
              <a:t>If function R calls function E, then function R must save any temporary registers that it may be using onto the stack before making a </a:t>
            </a:r>
            <a:r>
              <a:rPr lang="en-US" dirty="0" err="1" smtClean="0">
                <a:latin typeface="Courier New" pitchFamily="49" charset="0"/>
              </a:rPr>
              <a:t>jal</a:t>
            </a:r>
            <a:r>
              <a:rPr lang="en-US" dirty="0" smtClean="0"/>
              <a:t> call.</a:t>
            </a:r>
          </a:p>
          <a:p>
            <a:pPr marL="685800" lvl="1" indent="-190500" eaLnBrk="1" hangingPunct="1"/>
            <a:r>
              <a:rPr lang="en-US" dirty="0" smtClean="0"/>
              <a:t>Function E must save any S (saved) registers it intends to use before garbling up their values</a:t>
            </a:r>
          </a:p>
          <a:p>
            <a:pPr marL="685800" lvl="1" indent="-190500" eaLnBrk="1" hangingPunct="1"/>
            <a:r>
              <a:rPr lang="en-US" dirty="0" smtClean="0"/>
              <a:t>Remember: Calle</a:t>
            </a:r>
            <a:r>
              <a:rPr lang="en-US" u="sng" dirty="0" smtClean="0"/>
              <a:t>r</a:t>
            </a:r>
            <a:r>
              <a:rPr lang="en-US" dirty="0" smtClean="0"/>
              <a:t>/</a:t>
            </a:r>
            <a:r>
              <a:rPr lang="en-US" dirty="0" err="1" smtClean="0"/>
              <a:t>calle</a:t>
            </a:r>
            <a:r>
              <a:rPr lang="en-US" u="sng" dirty="0" err="1" smtClean="0"/>
              <a:t>e</a:t>
            </a:r>
            <a:r>
              <a:rPr lang="en-US" dirty="0" smtClean="0"/>
              <a:t> need to save only temporary/saved registers </a:t>
            </a:r>
            <a:r>
              <a:rPr lang="en-US" b="1" dirty="0" smtClean="0">
                <a:solidFill>
                  <a:srgbClr val="C00000"/>
                </a:solidFill>
              </a:rPr>
              <a:t>they are using</a:t>
            </a:r>
            <a:r>
              <a:rPr lang="en-US" dirty="0" smtClean="0"/>
              <a:t>, not all registers.</a:t>
            </a:r>
          </a:p>
        </p:txBody>
      </p:sp>
    </p:spTree>
    <p:extLst>
      <p:ext uri="{BB962C8B-B14F-4D97-AF65-F5344CB8AC3E}">
        <p14:creationId xmlns:p14="http://schemas.microsoft.com/office/powerpoint/2010/main" val="461907080"/>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533400"/>
            <a:ext cx="8534400" cy="685800"/>
          </a:xfrm>
        </p:spPr>
        <p:txBody>
          <a:bodyPr>
            <a:normAutofit fontScale="90000"/>
          </a:bodyPr>
          <a:lstStyle/>
          <a:p>
            <a:pPr eaLnBrk="1" hangingPunct="1"/>
            <a:r>
              <a:rPr lang="en-US" b="1" dirty="0" smtClean="0"/>
              <a:t>Parents leaving for weekend analogy (1/5)</a:t>
            </a:r>
          </a:p>
        </p:txBody>
      </p:sp>
      <p:sp>
        <p:nvSpPr>
          <p:cNvPr id="9219" name="AutoShape 3"/>
          <p:cNvSpPr>
            <a:spLocks noGrp="1" noChangeArrowheads="1"/>
          </p:cNvSpPr>
          <p:nvPr>
            <p:ph type="body" idx="4294967295"/>
          </p:nvPr>
        </p:nvSpPr>
        <p:spPr>
          <a:xfrm>
            <a:off x="533400" y="1676400"/>
            <a:ext cx="8077200" cy="5399088"/>
          </a:xfrm>
        </p:spPr>
        <p:txBody>
          <a:bodyPr/>
          <a:lstStyle/>
          <a:p>
            <a:pPr marL="203200" indent="-203200" eaLnBrk="1" hangingPunct="1"/>
            <a:r>
              <a:rPr lang="en-US" sz="2400" dirty="0" smtClean="0"/>
              <a:t>Parents (</a:t>
            </a:r>
            <a:r>
              <a:rPr lang="en-US" sz="2400" dirty="0" smtClean="0">
                <a:solidFill>
                  <a:schemeClr val="accent2"/>
                </a:solidFill>
                <a:latin typeface="Courier" pitchFamily="49" charset="0"/>
              </a:rPr>
              <a:t>main</a:t>
            </a:r>
            <a:r>
              <a:rPr lang="en-US" sz="2400" dirty="0" smtClean="0"/>
              <a:t>) leaving for weekend</a:t>
            </a:r>
          </a:p>
          <a:p>
            <a:pPr marL="203200" indent="-203200" eaLnBrk="1" hangingPunct="1"/>
            <a:r>
              <a:rPr lang="en-US" sz="2400" dirty="0" smtClean="0"/>
              <a:t>They (</a:t>
            </a:r>
            <a:r>
              <a:rPr lang="en-US" sz="2400" dirty="0" smtClean="0">
                <a:solidFill>
                  <a:schemeClr val="accent2"/>
                </a:solidFill>
                <a:latin typeface="Courier" pitchFamily="49" charset="0"/>
              </a:rPr>
              <a:t>caller</a:t>
            </a:r>
            <a:r>
              <a:rPr lang="en-US" sz="2400" dirty="0" smtClean="0"/>
              <a:t>) give keys to the house to kid (</a:t>
            </a:r>
            <a:r>
              <a:rPr lang="en-US" sz="2400" dirty="0" err="1" smtClean="0">
                <a:solidFill>
                  <a:schemeClr val="accent2"/>
                </a:solidFill>
                <a:latin typeface="Courier" pitchFamily="49" charset="0"/>
              </a:rPr>
              <a:t>callee</a:t>
            </a:r>
            <a:r>
              <a:rPr lang="en-US" sz="2400" dirty="0" smtClean="0"/>
              <a:t>) with the rules (</a:t>
            </a:r>
            <a:r>
              <a:rPr lang="en-US" sz="2400" dirty="0" smtClean="0">
                <a:solidFill>
                  <a:schemeClr val="accent2"/>
                </a:solidFill>
                <a:latin typeface="Courier" pitchFamily="49" charset="0"/>
              </a:rPr>
              <a:t>calling conventions</a:t>
            </a:r>
            <a:r>
              <a:rPr lang="en-US" sz="2400" dirty="0" smtClean="0"/>
              <a:t>):</a:t>
            </a:r>
          </a:p>
          <a:p>
            <a:pPr marL="685800" lvl="1" indent="-190500" eaLnBrk="1" hangingPunct="1"/>
            <a:r>
              <a:rPr lang="en-US" dirty="0" smtClean="0">
                <a:solidFill>
                  <a:srgbClr val="008000"/>
                </a:solidFill>
              </a:rPr>
              <a:t>You can trash </a:t>
            </a:r>
            <a:r>
              <a:rPr lang="en-US" u="sng" dirty="0" smtClean="0">
                <a:solidFill>
                  <a:srgbClr val="008000"/>
                </a:solidFill>
              </a:rPr>
              <a:t>the temporary</a:t>
            </a:r>
            <a:r>
              <a:rPr lang="en-US" dirty="0" smtClean="0">
                <a:solidFill>
                  <a:srgbClr val="008000"/>
                </a:solidFill>
              </a:rPr>
              <a:t> room(s), like the den and basement</a:t>
            </a:r>
            <a:r>
              <a:rPr lang="en-US" dirty="0" smtClean="0"/>
              <a:t> (</a:t>
            </a:r>
            <a:r>
              <a:rPr lang="en-US" dirty="0" smtClean="0">
                <a:solidFill>
                  <a:schemeClr val="accent2"/>
                </a:solidFill>
                <a:latin typeface="Courier" pitchFamily="49" charset="0"/>
              </a:rPr>
              <a:t>registers</a:t>
            </a:r>
            <a:r>
              <a:rPr lang="en-US" dirty="0" smtClean="0"/>
              <a:t>) if you want, we don’t care about it</a:t>
            </a:r>
          </a:p>
          <a:p>
            <a:pPr marL="685800" lvl="1" indent="-190500" eaLnBrk="1" hangingPunct="1"/>
            <a:r>
              <a:rPr lang="en-US" u="sng" dirty="0" smtClean="0"/>
              <a:t>BUT</a:t>
            </a:r>
            <a:r>
              <a:rPr lang="en-US" dirty="0" smtClean="0"/>
              <a:t> you’d better leave the rooms (</a:t>
            </a:r>
            <a:r>
              <a:rPr lang="en-US" dirty="0" smtClean="0">
                <a:solidFill>
                  <a:schemeClr val="accent2"/>
                </a:solidFill>
                <a:latin typeface="Courier" pitchFamily="49" charset="0"/>
              </a:rPr>
              <a:t>registers</a:t>
            </a:r>
            <a:r>
              <a:rPr lang="en-US" dirty="0" smtClean="0"/>
              <a:t>) that we want to </a:t>
            </a:r>
            <a:r>
              <a:rPr lang="en-US" dirty="0" smtClean="0">
                <a:solidFill>
                  <a:schemeClr val="accent1"/>
                </a:solidFill>
              </a:rPr>
              <a:t>save</a:t>
            </a:r>
            <a:r>
              <a:rPr lang="en-US" dirty="0" smtClean="0"/>
              <a:t> for the guests untouched. </a:t>
            </a:r>
            <a:r>
              <a:rPr lang="en-US" dirty="0" smtClean="0">
                <a:solidFill>
                  <a:schemeClr val="accent1"/>
                </a:solidFill>
              </a:rPr>
              <a:t>“these rooms better look the same when we return!”</a:t>
            </a:r>
            <a:endParaRPr lang="en-US" sz="2000" dirty="0" smtClean="0"/>
          </a:p>
        </p:txBody>
      </p:sp>
    </p:spTree>
    <p:extLst>
      <p:ext uri="{BB962C8B-B14F-4D97-AF65-F5344CB8AC3E}">
        <p14:creationId xmlns:p14="http://schemas.microsoft.com/office/powerpoint/2010/main" val="1694027108"/>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381000" y="609600"/>
            <a:ext cx="8382000" cy="914400"/>
          </a:xfrm>
        </p:spPr>
        <p:txBody>
          <a:bodyPr>
            <a:normAutofit fontScale="90000"/>
          </a:bodyPr>
          <a:lstStyle/>
          <a:p>
            <a:pPr eaLnBrk="1" hangingPunct="1"/>
            <a:r>
              <a:rPr lang="en-US" b="1" dirty="0" smtClean="0"/>
              <a:t>Parents leaving for weekend analogy (2/5)</a:t>
            </a:r>
          </a:p>
        </p:txBody>
      </p:sp>
      <p:sp>
        <p:nvSpPr>
          <p:cNvPr id="10243" name="AutoShape 3"/>
          <p:cNvSpPr>
            <a:spLocks noGrp="1" noChangeArrowheads="1"/>
          </p:cNvSpPr>
          <p:nvPr>
            <p:ph type="body" idx="4294967295"/>
          </p:nvPr>
        </p:nvSpPr>
        <p:spPr>
          <a:xfrm>
            <a:off x="685800" y="1600200"/>
            <a:ext cx="7848600" cy="5568950"/>
          </a:xfrm>
        </p:spPr>
        <p:txBody>
          <a:bodyPr/>
          <a:lstStyle/>
          <a:p>
            <a:pPr marL="203200" indent="-203200" eaLnBrk="1" hangingPunct="1"/>
            <a:r>
              <a:rPr lang="en-US" sz="2400" dirty="0" smtClean="0"/>
              <a:t>Kid now “owns” rooms (</a:t>
            </a:r>
            <a:r>
              <a:rPr lang="en-US" sz="2400" dirty="0" smtClean="0">
                <a:solidFill>
                  <a:schemeClr val="accent2"/>
                </a:solidFill>
                <a:latin typeface="Courier" pitchFamily="49" charset="0"/>
              </a:rPr>
              <a:t>registers</a:t>
            </a:r>
            <a:r>
              <a:rPr lang="en-US" sz="2400" dirty="0" smtClean="0"/>
              <a:t>)</a:t>
            </a:r>
          </a:p>
          <a:p>
            <a:pPr marL="203200" indent="-203200" eaLnBrk="1" hangingPunct="1"/>
            <a:r>
              <a:rPr lang="en-US" sz="2400" dirty="0" smtClean="0"/>
              <a:t>Kid wants to use the </a:t>
            </a:r>
            <a:r>
              <a:rPr lang="en-US" sz="2400" dirty="0" smtClean="0">
                <a:solidFill>
                  <a:schemeClr val="accent1"/>
                </a:solidFill>
              </a:rPr>
              <a:t>saved</a:t>
            </a:r>
            <a:r>
              <a:rPr lang="en-US" sz="2400" dirty="0" smtClean="0"/>
              <a:t> rooms for a wild, wild party (</a:t>
            </a:r>
            <a:r>
              <a:rPr lang="en-US" sz="2400" dirty="0" smtClean="0">
                <a:solidFill>
                  <a:schemeClr val="accent2"/>
                </a:solidFill>
                <a:latin typeface="Courier" pitchFamily="49" charset="0"/>
              </a:rPr>
              <a:t>computation</a:t>
            </a:r>
            <a:r>
              <a:rPr lang="en-US" sz="2400" dirty="0" smtClean="0"/>
              <a:t>)</a:t>
            </a:r>
          </a:p>
          <a:p>
            <a:pPr marL="203200" indent="-203200" eaLnBrk="1" hangingPunct="1"/>
            <a:r>
              <a:rPr lang="en-US" sz="2400" dirty="0" smtClean="0"/>
              <a:t>What does kid (</a:t>
            </a:r>
            <a:r>
              <a:rPr lang="en-US" sz="2400" dirty="0" err="1" smtClean="0">
                <a:solidFill>
                  <a:schemeClr val="accent2"/>
                </a:solidFill>
                <a:latin typeface="Courier" pitchFamily="49" charset="0"/>
              </a:rPr>
              <a:t>callee</a:t>
            </a:r>
            <a:r>
              <a:rPr lang="en-US" sz="2400" dirty="0" smtClean="0"/>
              <a:t>) do?</a:t>
            </a:r>
          </a:p>
          <a:p>
            <a:pPr marL="685800" lvl="1" indent="-190500" eaLnBrk="1" hangingPunct="1"/>
            <a:r>
              <a:rPr lang="en-US" dirty="0" smtClean="0"/>
              <a:t>Kid takes what was in these rooms and puts them in the garage (</a:t>
            </a:r>
            <a:r>
              <a:rPr lang="en-US" dirty="0" smtClean="0">
                <a:solidFill>
                  <a:schemeClr val="accent2"/>
                </a:solidFill>
                <a:latin typeface="Courier" pitchFamily="49" charset="0"/>
              </a:rPr>
              <a:t>memory</a:t>
            </a:r>
            <a:r>
              <a:rPr lang="en-US" dirty="0" smtClean="0"/>
              <a:t>)</a:t>
            </a:r>
          </a:p>
          <a:p>
            <a:pPr marL="685800" lvl="1" indent="-190500" eaLnBrk="1" hangingPunct="1"/>
            <a:r>
              <a:rPr lang="en-US" dirty="0" smtClean="0"/>
              <a:t>Kid throws the party, </a:t>
            </a:r>
            <a:r>
              <a:rPr lang="en-US" dirty="0" smtClean="0">
                <a:solidFill>
                  <a:srgbClr val="008000"/>
                </a:solidFill>
              </a:rPr>
              <a:t>trashes everything</a:t>
            </a:r>
            <a:r>
              <a:rPr lang="en-US" dirty="0" smtClean="0"/>
              <a:t> (except garage, who goes there?)</a:t>
            </a:r>
          </a:p>
          <a:p>
            <a:pPr marL="685800" lvl="1" indent="-190500" eaLnBrk="1" hangingPunct="1"/>
            <a:r>
              <a:rPr lang="en-US" dirty="0" smtClean="0"/>
              <a:t>Kid restores the rooms the parents wanted</a:t>
            </a:r>
            <a:r>
              <a:rPr lang="en-US" dirty="0" smtClean="0">
                <a:solidFill>
                  <a:schemeClr val="accent1"/>
                </a:solidFill>
              </a:rPr>
              <a:t> saved after the party</a:t>
            </a:r>
            <a:r>
              <a:rPr lang="en-US" dirty="0" smtClean="0"/>
              <a:t> by </a:t>
            </a:r>
            <a:r>
              <a:rPr lang="en-US" dirty="0" smtClean="0">
                <a:solidFill>
                  <a:schemeClr val="accent1"/>
                </a:solidFill>
              </a:rPr>
              <a:t>replacing the items from the garage (</a:t>
            </a:r>
            <a:r>
              <a:rPr lang="en-US" dirty="0" smtClean="0">
                <a:solidFill>
                  <a:schemeClr val="accent2"/>
                </a:solidFill>
                <a:latin typeface="Courier" pitchFamily="49" charset="0"/>
              </a:rPr>
              <a:t>memory</a:t>
            </a:r>
            <a:r>
              <a:rPr lang="en-US" dirty="0" smtClean="0">
                <a:solidFill>
                  <a:schemeClr val="accent1"/>
                </a:solidFill>
              </a:rPr>
              <a:t>) back into those saved rooms</a:t>
            </a:r>
          </a:p>
        </p:txBody>
      </p:sp>
    </p:spTree>
    <p:extLst>
      <p:ext uri="{BB962C8B-B14F-4D97-AF65-F5344CB8AC3E}">
        <p14:creationId xmlns:p14="http://schemas.microsoft.com/office/powerpoint/2010/main" val="21845021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15</a:t>
            </a:fld>
            <a:endParaRPr lang="en-US"/>
          </a:p>
        </p:txBody>
      </p:sp>
      <p:sp>
        <p:nvSpPr>
          <p:cNvPr id="12291" name="Rectangle 3"/>
          <p:cNvSpPr>
            <a:spLocks noGrp="1" noChangeArrowheads="1"/>
          </p:cNvSpPr>
          <p:nvPr>
            <p:ph type="body" idx="4294967295"/>
          </p:nvPr>
        </p:nvSpPr>
        <p:spPr>
          <a:xfrm>
            <a:off x="1066800" y="990600"/>
            <a:ext cx="7239000" cy="5208587"/>
          </a:xfrm>
        </p:spPr>
        <p:txBody>
          <a:bodyPr/>
          <a:lstStyle/>
          <a:p>
            <a:pPr eaLnBrk="1" hangingPunct="1">
              <a:buFontTx/>
              <a:buNone/>
            </a:pPr>
            <a:r>
              <a:rPr lang="en-US" sz="2800" b="1" u="sng" dirty="0" smtClean="0"/>
              <a:t>Some terminology and units</a:t>
            </a:r>
          </a:p>
          <a:p>
            <a:pPr marL="273050" lvl="1" indent="-273050" eaLnBrk="1" hangingPunct="1"/>
            <a:r>
              <a:rPr lang="en-US" sz="2400" b="1" dirty="0" smtClean="0">
                <a:solidFill>
                  <a:srgbClr val="C00000"/>
                </a:solidFill>
              </a:rPr>
              <a:t>Bit (b):  A single binary digit</a:t>
            </a:r>
          </a:p>
          <a:p>
            <a:pPr marL="273050" lvl="1" indent="-273050" eaLnBrk="1" hangingPunct="1"/>
            <a:r>
              <a:rPr lang="en-US" sz="2400" dirty="0" smtClean="0">
                <a:solidFill>
                  <a:schemeClr val="tx1"/>
                </a:solidFill>
              </a:rPr>
              <a:t>Nib:  4 bits</a:t>
            </a:r>
          </a:p>
          <a:p>
            <a:pPr marL="273050" lvl="1" indent="-273050" eaLnBrk="1" hangingPunct="1"/>
            <a:r>
              <a:rPr lang="en-US" sz="2400" b="1" dirty="0" smtClean="0">
                <a:solidFill>
                  <a:srgbClr val="C00000"/>
                </a:solidFill>
              </a:rPr>
              <a:t>Byte (B):  8-bits</a:t>
            </a:r>
          </a:p>
          <a:p>
            <a:pPr marL="273050" lvl="1" indent="-273050" eaLnBrk="1" hangingPunct="1"/>
            <a:r>
              <a:rPr lang="en-US" sz="2400" dirty="0" smtClean="0">
                <a:solidFill>
                  <a:schemeClr val="tx1"/>
                </a:solidFill>
              </a:rPr>
              <a:t>Word:  A group of bits of any size (often 4 bytes).</a:t>
            </a:r>
            <a:endParaRPr lang="en-US" sz="2400" b="1" dirty="0" smtClean="0">
              <a:solidFill>
                <a:schemeClr val="tx1"/>
              </a:solidFill>
            </a:endParaRPr>
          </a:p>
          <a:p>
            <a:pPr marL="273050" lvl="1" indent="-273050" eaLnBrk="1" hangingPunct="1"/>
            <a:r>
              <a:rPr lang="en-US" sz="2400" b="1" dirty="0" smtClean="0">
                <a:solidFill>
                  <a:srgbClr val="C00000"/>
                </a:solidFill>
              </a:rPr>
              <a:t>kb:  2</a:t>
            </a:r>
            <a:r>
              <a:rPr lang="en-US" sz="2400" b="1" baseline="30000" dirty="0" smtClean="0">
                <a:solidFill>
                  <a:srgbClr val="C00000"/>
                </a:solidFill>
              </a:rPr>
              <a:t>10</a:t>
            </a:r>
            <a:r>
              <a:rPr lang="en-US" sz="2400" b="1" dirty="0" smtClean="0">
                <a:solidFill>
                  <a:srgbClr val="C00000"/>
                </a:solidFill>
              </a:rPr>
              <a:t> bits = 1024 bits  (</a:t>
            </a:r>
            <a:r>
              <a:rPr lang="en-US" sz="2400" b="1" dirty="0" err="1" smtClean="0">
                <a:solidFill>
                  <a:srgbClr val="C00000"/>
                </a:solidFill>
              </a:rPr>
              <a:t>kB</a:t>
            </a:r>
            <a:r>
              <a:rPr lang="en-US" sz="2400" b="1" dirty="0" smtClean="0">
                <a:solidFill>
                  <a:srgbClr val="C00000"/>
                </a:solidFill>
              </a:rPr>
              <a:t> = 2</a:t>
            </a:r>
            <a:r>
              <a:rPr lang="en-US" sz="2400" b="1" baseline="30000" dirty="0" smtClean="0">
                <a:solidFill>
                  <a:srgbClr val="C00000"/>
                </a:solidFill>
              </a:rPr>
              <a:t>10</a:t>
            </a:r>
            <a:r>
              <a:rPr lang="en-US" sz="2400" b="1" dirty="0" smtClean="0">
                <a:solidFill>
                  <a:srgbClr val="C00000"/>
                </a:solidFill>
              </a:rPr>
              <a:t> bytes)</a:t>
            </a:r>
          </a:p>
          <a:p>
            <a:pPr marL="273050" lvl="1" indent="-273050" eaLnBrk="1" hangingPunct="1"/>
            <a:r>
              <a:rPr lang="en-US" sz="2400" dirty="0" smtClean="0">
                <a:solidFill>
                  <a:schemeClr val="tx1"/>
                </a:solidFill>
              </a:rPr>
              <a:t>Mb: 2</a:t>
            </a:r>
            <a:r>
              <a:rPr lang="en-US" sz="2400" baseline="30000" dirty="0" smtClean="0">
                <a:solidFill>
                  <a:schemeClr val="tx1"/>
                </a:solidFill>
              </a:rPr>
              <a:t>20</a:t>
            </a:r>
            <a:r>
              <a:rPr lang="en-US" sz="2400" dirty="0" smtClean="0">
                <a:solidFill>
                  <a:schemeClr val="tx1"/>
                </a:solidFill>
              </a:rPr>
              <a:t> bits =1,048,576 bits  (MB = 2</a:t>
            </a:r>
            <a:r>
              <a:rPr lang="en-US" sz="2400" baseline="30000" dirty="0" smtClean="0">
                <a:solidFill>
                  <a:schemeClr val="tx1"/>
                </a:solidFill>
              </a:rPr>
              <a:t>20</a:t>
            </a:r>
            <a:r>
              <a:rPr lang="en-US" sz="2400" dirty="0" smtClean="0">
                <a:solidFill>
                  <a:schemeClr val="tx1"/>
                </a:solidFill>
              </a:rPr>
              <a:t> bytes)</a:t>
            </a:r>
          </a:p>
          <a:p>
            <a:pPr marL="273050" lvl="1" indent="-273050" eaLnBrk="1" hangingPunct="1"/>
            <a:r>
              <a:rPr lang="en-US" sz="2400" dirty="0" smtClean="0">
                <a:solidFill>
                  <a:schemeClr val="tx1"/>
                </a:solidFill>
              </a:rPr>
              <a:t>Gb: 2</a:t>
            </a:r>
            <a:r>
              <a:rPr lang="en-US" sz="2400" baseline="30000" dirty="0" smtClean="0">
                <a:solidFill>
                  <a:schemeClr val="tx1"/>
                </a:solidFill>
              </a:rPr>
              <a:t>30</a:t>
            </a:r>
            <a:r>
              <a:rPr lang="en-US" sz="2400" dirty="0" smtClean="0">
                <a:solidFill>
                  <a:schemeClr val="tx1"/>
                </a:solidFill>
              </a:rPr>
              <a:t> bits = 1,073,741,820 bits  (GB = 2</a:t>
            </a:r>
            <a:r>
              <a:rPr lang="en-US" sz="2400" baseline="30000" dirty="0" smtClean="0">
                <a:solidFill>
                  <a:schemeClr val="tx1"/>
                </a:solidFill>
              </a:rPr>
              <a:t>30</a:t>
            </a:r>
            <a:r>
              <a:rPr lang="en-US" sz="2400" dirty="0" smtClean="0">
                <a:solidFill>
                  <a:schemeClr val="tx1"/>
                </a:solidFill>
              </a:rPr>
              <a:t> bytes)</a:t>
            </a:r>
          </a:p>
          <a:p>
            <a:pPr marL="273050" lvl="1" indent="-273050" eaLnBrk="1" hangingPunct="1"/>
            <a:r>
              <a:rPr lang="en-US" sz="2400" b="1" dirty="0" smtClean="0">
                <a:solidFill>
                  <a:srgbClr val="C00000"/>
                </a:solidFill>
              </a:rPr>
              <a:t>MSB: Most significant bit </a:t>
            </a:r>
            <a:r>
              <a:rPr lang="en-US" sz="2400" dirty="0" smtClean="0">
                <a:solidFill>
                  <a:schemeClr val="tx1"/>
                </a:solidFill>
              </a:rPr>
              <a:t>(leftmost digit of binary #)</a:t>
            </a:r>
          </a:p>
          <a:p>
            <a:pPr marL="273050" lvl="1" indent="-273050" eaLnBrk="1" hangingPunct="1"/>
            <a:r>
              <a:rPr lang="en-US" sz="2400" b="1" dirty="0" smtClean="0">
                <a:solidFill>
                  <a:srgbClr val="C00000"/>
                </a:solidFill>
              </a:rPr>
              <a:t>LSB: Least significant bit </a:t>
            </a:r>
            <a:r>
              <a:rPr lang="en-US" sz="2400" dirty="0" smtClean="0">
                <a:solidFill>
                  <a:schemeClr val="tx1"/>
                </a:solidFill>
              </a:rPr>
              <a:t>(rightmost digit of bin. #)</a:t>
            </a:r>
          </a:p>
        </p:txBody>
      </p:sp>
      <p:sp>
        <p:nvSpPr>
          <p:cNvPr id="25602" name="Rectangle 2"/>
          <p:cNvSpPr>
            <a:spLocks noGrp="1" noChangeArrowheads="1"/>
          </p:cNvSpPr>
          <p:nvPr>
            <p:ph type="title" idx="4294967295"/>
          </p:nvPr>
        </p:nvSpPr>
        <p:spPr bwMode="auto">
          <a:xfrm>
            <a:off x="1143000" y="4572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Binary Numbers </a:t>
            </a:r>
          </a:p>
        </p:txBody>
      </p:sp>
    </p:spTree>
    <p:extLst>
      <p:ext uri="{BB962C8B-B14F-4D97-AF65-F5344CB8AC3E}">
        <p14:creationId xmlns:p14="http://schemas.microsoft.com/office/powerpoint/2010/main" val="2608303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0" dur="500"/>
                                        <p:tgtEl>
                                          <p:spTgt spid="122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5" dur="500"/>
                                        <p:tgtEl>
                                          <p:spTgt spid="122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0" dur="500"/>
                                        <p:tgtEl>
                                          <p:spTgt spid="1229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5" dur="500"/>
                                        <p:tgtEl>
                                          <p:spTgt spid="1229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0" dur="500"/>
                                        <p:tgtEl>
                                          <p:spTgt spid="1229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5" dur="500"/>
                                        <p:tgtEl>
                                          <p:spTgt spid="1229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40" dur="500"/>
                                        <p:tgtEl>
                                          <p:spTgt spid="1229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5" dur="500"/>
                                        <p:tgtEl>
                                          <p:spTgt spid="1229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50"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81000" y="533400"/>
            <a:ext cx="8534400" cy="914400"/>
          </a:xfrm>
        </p:spPr>
        <p:txBody>
          <a:bodyPr>
            <a:normAutofit fontScale="90000"/>
          </a:bodyPr>
          <a:lstStyle/>
          <a:p>
            <a:pPr eaLnBrk="1" hangingPunct="1"/>
            <a:r>
              <a:rPr lang="en-US" b="1" dirty="0" smtClean="0"/>
              <a:t>Parents leaving for weekend analogy (3/5)</a:t>
            </a:r>
          </a:p>
        </p:txBody>
      </p:sp>
      <p:sp>
        <p:nvSpPr>
          <p:cNvPr id="11267" name="AutoShape 3"/>
          <p:cNvSpPr>
            <a:spLocks noGrp="1" noChangeArrowheads="1"/>
          </p:cNvSpPr>
          <p:nvPr>
            <p:ph type="body" idx="4294967295"/>
          </p:nvPr>
        </p:nvSpPr>
        <p:spPr>
          <a:xfrm>
            <a:off x="609600" y="1676400"/>
            <a:ext cx="7848600" cy="5251450"/>
          </a:xfrm>
        </p:spPr>
        <p:txBody>
          <a:bodyPr/>
          <a:lstStyle/>
          <a:p>
            <a:pPr marL="203200" indent="-203200" eaLnBrk="1" hangingPunct="1"/>
            <a:r>
              <a:rPr lang="en-US" dirty="0" smtClean="0"/>
              <a:t>Same scenario, except </a:t>
            </a:r>
            <a:r>
              <a:rPr lang="en-US" u="sng" dirty="0" smtClean="0"/>
              <a:t>before</a:t>
            </a:r>
            <a:r>
              <a:rPr lang="en-US" dirty="0" smtClean="0"/>
              <a:t> parents return and kid replaces </a:t>
            </a:r>
            <a:r>
              <a:rPr lang="en-US" dirty="0" smtClean="0">
                <a:solidFill>
                  <a:schemeClr val="accent1"/>
                </a:solidFill>
              </a:rPr>
              <a:t>saved</a:t>
            </a:r>
            <a:r>
              <a:rPr lang="en-US" dirty="0" smtClean="0"/>
              <a:t> rooms…</a:t>
            </a:r>
          </a:p>
          <a:p>
            <a:pPr marL="203200" indent="-203200" eaLnBrk="1" hangingPunct="1"/>
            <a:r>
              <a:rPr lang="en-US" dirty="0" smtClean="0"/>
              <a:t>Kid (</a:t>
            </a:r>
            <a:r>
              <a:rPr lang="en-US" dirty="0" err="1" smtClean="0">
                <a:solidFill>
                  <a:schemeClr val="accent2"/>
                </a:solidFill>
                <a:latin typeface="Courier" pitchFamily="49" charset="0"/>
              </a:rPr>
              <a:t>callee</a:t>
            </a:r>
            <a:r>
              <a:rPr lang="en-US" dirty="0" smtClean="0"/>
              <a:t>) has left valuable stuff (</a:t>
            </a:r>
            <a:r>
              <a:rPr lang="en-US" dirty="0" smtClean="0">
                <a:solidFill>
                  <a:schemeClr val="accent2"/>
                </a:solidFill>
                <a:latin typeface="Courier" pitchFamily="49" charset="0"/>
              </a:rPr>
              <a:t>data</a:t>
            </a:r>
            <a:r>
              <a:rPr lang="en-US" dirty="0" smtClean="0"/>
              <a:t>) all over.</a:t>
            </a:r>
          </a:p>
          <a:p>
            <a:pPr marL="685800" lvl="1" indent="-190500" eaLnBrk="1" hangingPunct="1"/>
            <a:r>
              <a:rPr lang="en-US" dirty="0" smtClean="0"/>
              <a:t>Kid’s friend (</a:t>
            </a:r>
            <a:r>
              <a:rPr lang="en-US" dirty="0" smtClean="0">
                <a:solidFill>
                  <a:schemeClr val="accent2"/>
                </a:solidFill>
                <a:latin typeface="Courier" pitchFamily="49" charset="0"/>
              </a:rPr>
              <a:t>another </a:t>
            </a:r>
            <a:r>
              <a:rPr lang="en-US" dirty="0" err="1" smtClean="0">
                <a:solidFill>
                  <a:schemeClr val="accent2"/>
                </a:solidFill>
                <a:latin typeface="Courier" pitchFamily="49" charset="0"/>
              </a:rPr>
              <a:t>callee</a:t>
            </a:r>
            <a:r>
              <a:rPr lang="en-US" dirty="0" smtClean="0"/>
              <a:t>) wants the house for a party when the </a:t>
            </a:r>
            <a:r>
              <a:rPr lang="en-US" u="sng" dirty="0" smtClean="0"/>
              <a:t>kid</a:t>
            </a:r>
            <a:r>
              <a:rPr lang="en-US" dirty="0" smtClean="0"/>
              <a:t> is away</a:t>
            </a:r>
          </a:p>
          <a:p>
            <a:pPr marL="685800" lvl="1" indent="-190500" eaLnBrk="1" hangingPunct="1"/>
            <a:r>
              <a:rPr lang="en-US" dirty="0" smtClean="0"/>
              <a:t>Kid knows that friend might </a:t>
            </a:r>
            <a:r>
              <a:rPr lang="en-US" dirty="0" smtClean="0">
                <a:solidFill>
                  <a:srgbClr val="008000"/>
                </a:solidFill>
              </a:rPr>
              <a:t>trash the place</a:t>
            </a:r>
            <a:r>
              <a:rPr lang="en-US" dirty="0" smtClean="0"/>
              <a:t> destroying valuable stuff!</a:t>
            </a:r>
          </a:p>
          <a:p>
            <a:pPr marL="685800" lvl="1" indent="-190500" eaLnBrk="1" hangingPunct="1"/>
            <a:r>
              <a:rPr lang="en-US" dirty="0" smtClean="0"/>
              <a:t>Kid remembers rule parents taught and now becomes the “heavy” (</a:t>
            </a:r>
            <a:r>
              <a:rPr lang="en-US" dirty="0" smtClean="0">
                <a:solidFill>
                  <a:schemeClr val="accent2"/>
                </a:solidFill>
                <a:latin typeface="Courier" pitchFamily="49" charset="0"/>
              </a:rPr>
              <a:t>caller</a:t>
            </a:r>
            <a:r>
              <a:rPr lang="en-US" dirty="0" smtClean="0"/>
              <a:t>), instructing friend (</a:t>
            </a:r>
            <a:r>
              <a:rPr lang="en-US" dirty="0" err="1" smtClean="0">
                <a:solidFill>
                  <a:schemeClr val="accent2"/>
                </a:solidFill>
                <a:latin typeface="Courier" pitchFamily="49" charset="0"/>
              </a:rPr>
              <a:t>callee</a:t>
            </a:r>
            <a:r>
              <a:rPr lang="en-US" dirty="0" smtClean="0"/>
              <a:t>) on good rules (</a:t>
            </a:r>
            <a:r>
              <a:rPr lang="en-US" dirty="0" smtClean="0">
                <a:solidFill>
                  <a:schemeClr val="accent2"/>
                </a:solidFill>
                <a:latin typeface="Courier" pitchFamily="49" charset="0"/>
              </a:rPr>
              <a:t>conventions</a:t>
            </a:r>
            <a:r>
              <a:rPr lang="en-US" dirty="0" smtClean="0"/>
              <a:t>) of house.</a:t>
            </a:r>
          </a:p>
        </p:txBody>
      </p:sp>
    </p:spTree>
    <p:extLst>
      <p:ext uri="{BB962C8B-B14F-4D97-AF65-F5344CB8AC3E}">
        <p14:creationId xmlns:p14="http://schemas.microsoft.com/office/powerpoint/2010/main" val="2055505354"/>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7200" y="609600"/>
            <a:ext cx="8382000" cy="762000"/>
          </a:xfrm>
        </p:spPr>
        <p:txBody>
          <a:bodyPr>
            <a:normAutofit fontScale="90000"/>
          </a:bodyPr>
          <a:lstStyle/>
          <a:p>
            <a:pPr eaLnBrk="1" hangingPunct="1"/>
            <a:r>
              <a:rPr lang="en-US" b="1" dirty="0" smtClean="0"/>
              <a:t>Parents leaving for weekend analogy (4/5)</a:t>
            </a:r>
          </a:p>
        </p:txBody>
      </p:sp>
      <p:sp>
        <p:nvSpPr>
          <p:cNvPr id="12291" name="AutoShape 3"/>
          <p:cNvSpPr>
            <a:spLocks noGrp="1" noChangeArrowheads="1"/>
          </p:cNvSpPr>
          <p:nvPr>
            <p:ph type="body" idx="4294967295"/>
          </p:nvPr>
        </p:nvSpPr>
        <p:spPr>
          <a:xfrm>
            <a:off x="685800" y="1828800"/>
            <a:ext cx="7848600" cy="5251450"/>
          </a:xfrm>
        </p:spPr>
        <p:txBody>
          <a:bodyPr/>
          <a:lstStyle/>
          <a:p>
            <a:pPr marL="203200" indent="-203200" eaLnBrk="1" hangingPunct="1"/>
            <a:r>
              <a:rPr lang="en-US" dirty="0" smtClean="0"/>
              <a:t>If kid had data in </a:t>
            </a:r>
            <a:r>
              <a:rPr lang="en-US" dirty="0" smtClean="0">
                <a:solidFill>
                  <a:srgbClr val="008000"/>
                </a:solidFill>
              </a:rPr>
              <a:t>temporary rooms</a:t>
            </a:r>
            <a:r>
              <a:rPr lang="en-US" dirty="0" smtClean="0"/>
              <a:t> (which were going to be trashed), there are three options:</a:t>
            </a:r>
          </a:p>
          <a:p>
            <a:pPr marL="685800" lvl="1" indent="-190500" eaLnBrk="1" hangingPunct="1"/>
            <a:r>
              <a:rPr lang="en-US" dirty="0" smtClean="0"/>
              <a:t>Move items directly to garage (</a:t>
            </a:r>
            <a:r>
              <a:rPr lang="en-US" dirty="0" smtClean="0">
                <a:solidFill>
                  <a:schemeClr val="accent2"/>
                </a:solidFill>
                <a:latin typeface="Courier" pitchFamily="49" charset="0"/>
              </a:rPr>
              <a:t>memory</a:t>
            </a:r>
            <a:r>
              <a:rPr lang="en-US" dirty="0" smtClean="0"/>
              <a:t>)</a:t>
            </a:r>
          </a:p>
          <a:p>
            <a:pPr marL="685800" lvl="1" indent="-190500" eaLnBrk="1" hangingPunct="1"/>
            <a:r>
              <a:rPr lang="en-US" dirty="0" smtClean="0"/>
              <a:t>Move items to </a:t>
            </a:r>
            <a:r>
              <a:rPr lang="en-US" dirty="0" smtClean="0">
                <a:solidFill>
                  <a:schemeClr val="accent1"/>
                </a:solidFill>
              </a:rPr>
              <a:t>saved rooms</a:t>
            </a:r>
            <a:r>
              <a:rPr lang="en-US" dirty="0" smtClean="0"/>
              <a:t> whose contents have already been moved to the garage (</a:t>
            </a:r>
            <a:r>
              <a:rPr lang="en-US" dirty="0" smtClean="0">
                <a:solidFill>
                  <a:schemeClr val="accent2"/>
                </a:solidFill>
                <a:latin typeface="Courier" pitchFamily="49" charset="0"/>
              </a:rPr>
              <a:t>memory</a:t>
            </a:r>
            <a:r>
              <a:rPr lang="en-US" dirty="0" smtClean="0"/>
              <a:t>) </a:t>
            </a:r>
          </a:p>
          <a:p>
            <a:pPr marL="685800" lvl="1" indent="-190500" eaLnBrk="1" hangingPunct="1"/>
            <a:r>
              <a:rPr lang="en-US" dirty="0" smtClean="0"/>
              <a:t>Optimize lifestyle (</a:t>
            </a:r>
            <a:r>
              <a:rPr lang="en-US" dirty="0" smtClean="0">
                <a:solidFill>
                  <a:schemeClr val="accent2"/>
                </a:solidFill>
                <a:latin typeface="Courier" pitchFamily="49" charset="0"/>
              </a:rPr>
              <a:t>code</a:t>
            </a:r>
            <a:r>
              <a:rPr lang="en-US" dirty="0" smtClean="0"/>
              <a:t>) so that the amount you’ve got to ship stuff back and forth from garage (</a:t>
            </a:r>
            <a:r>
              <a:rPr lang="en-US" dirty="0" smtClean="0">
                <a:solidFill>
                  <a:schemeClr val="accent2"/>
                </a:solidFill>
                <a:latin typeface="Courier" pitchFamily="49" charset="0"/>
              </a:rPr>
              <a:t>memory</a:t>
            </a:r>
            <a:r>
              <a:rPr lang="en-US" dirty="0" smtClean="0"/>
              <a:t>) is minimized</a:t>
            </a:r>
          </a:p>
          <a:p>
            <a:pPr marL="203200" indent="-203200" eaLnBrk="1" hangingPunct="1"/>
            <a:r>
              <a:rPr lang="en-US" dirty="0" smtClean="0"/>
              <a:t>Otherwise: “Dude, where’s my data?!”</a:t>
            </a:r>
          </a:p>
        </p:txBody>
      </p:sp>
    </p:spTree>
    <p:extLst>
      <p:ext uri="{BB962C8B-B14F-4D97-AF65-F5344CB8AC3E}">
        <p14:creationId xmlns:p14="http://schemas.microsoft.com/office/powerpoint/2010/main" val="2615662703"/>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304800" y="609600"/>
            <a:ext cx="8458200" cy="685800"/>
          </a:xfrm>
        </p:spPr>
        <p:txBody>
          <a:bodyPr>
            <a:normAutofit fontScale="90000"/>
          </a:bodyPr>
          <a:lstStyle/>
          <a:p>
            <a:pPr eaLnBrk="1" hangingPunct="1"/>
            <a:r>
              <a:rPr lang="en-US" b="1" dirty="0" smtClean="0"/>
              <a:t>Parents leaving for weekend analogy (5/5)</a:t>
            </a:r>
          </a:p>
        </p:txBody>
      </p:sp>
      <p:sp>
        <p:nvSpPr>
          <p:cNvPr id="13315" name="AutoShape 3"/>
          <p:cNvSpPr>
            <a:spLocks noGrp="1" noChangeArrowheads="1"/>
          </p:cNvSpPr>
          <p:nvPr>
            <p:ph type="body" idx="4294967295"/>
          </p:nvPr>
        </p:nvSpPr>
        <p:spPr>
          <a:xfrm>
            <a:off x="609600" y="1752600"/>
            <a:ext cx="8001000" cy="5568950"/>
          </a:xfrm>
        </p:spPr>
        <p:txBody>
          <a:bodyPr/>
          <a:lstStyle/>
          <a:p>
            <a:pPr marL="203200" indent="-203200" eaLnBrk="1" hangingPunct="1"/>
            <a:r>
              <a:rPr lang="en-US" sz="2400" u="sng" dirty="0" smtClean="0"/>
              <a:t>Friend</a:t>
            </a:r>
            <a:r>
              <a:rPr lang="en-US" sz="2400" dirty="0" smtClean="0"/>
              <a:t> now “owns” rooms</a:t>
            </a:r>
            <a:r>
              <a:rPr lang="en-US" dirty="0" smtClean="0"/>
              <a:t> (</a:t>
            </a:r>
            <a:r>
              <a:rPr lang="en-US" dirty="0" smtClean="0">
                <a:solidFill>
                  <a:schemeClr val="accent2"/>
                </a:solidFill>
                <a:latin typeface="Courier" pitchFamily="49" charset="0"/>
              </a:rPr>
              <a:t>registers</a:t>
            </a:r>
            <a:r>
              <a:rPr lang="en-US" dirty="0" smtClean="0"/>
              <a:t>)</a:t>
            </a:r>
          </a:p>
          <a:p>
            <a:pPr marL="203200" indent="-203200" eaLnBrk="1" hangingPunct="1"/>
            <a:r>
              <a:rPr lang="en-US" sz="2400" dirty="0" smtClean="0"/>
              <a:t>Friend wants to use the </a:t>
            </a:r>
            <a:r>
              <a:rPr lang="en-US" sz="2400" dirty="0" smtClean="0">
                <a:solidFill>
                  <a:schemeClr val="accent1"/>
                </a:solidFill>
              </a:rPr>
              <a:t>saved</a:t>
            </a:r>
            <a:r>
              <a:rPr lang="en-US" sz="2400" dirty="0" smtClean="0"/>
              <a:t> rooms for a wild, wild party</a:t>
            </a:r>
            <a:r>
              <a:rPr lang="en-US" dirty="0" smtClean="0"/>
              <a:t> (</a:t>
            </a:r>
            <a:r>
              <a:rPr lang="en-US" dirty="0" smtClean="0">
                <a:solidFill>
                  <a:schemeClr val="accent2"/>
                </a:solidFill>
                <a:latin typeface="Courier" pitchFamily="49" charset="0"/>
              </a:rPr>
              <a:t>computation</a:t>
            </a:r>
            <a:r>
              <a:rPr lang="en-US" dirty="0" smtClean="0"/>
              <a:t>)</a:t>
            </a:r>
          </a:p>
          <a:p>
            <a:pPr marL="203200" indent="-203200" eaLnBrk="1" hangingPunct="1"/>
            <a:r>
              <a:rPr lang="en-US" dirty="0" smtClean="0"/>
              <a:t>What does friend (</a:t>
            </a:r>
            <a:r>
              <a:rPr lang="en-US" dirty="0" err="1" smtClean="0">
                <a:solidFill>
                  <a:schemeClr val="accent2"/>
                </a:solidFill>
                <a:latin typeface="Courier" pitchFamily="49" charset="0"/>
              </a:rPr>
              <a:t>callee</a:t>
            </a:r>
            <a:r>
              <a:rPr lang="en-US" dirty="0" smtClean="0"/>
              <a:t>) do?</a:t>
            </a:r>
          </a:p>
          <a:p>
            <a:pPr marL="685800" lvl="1" indent="-190500" eaLnBrk="1" hangingPunct="1"/>
            <a:r>
              <a:rPr lang="en-US" dirty="0" smtClean="0"/>
              <a:t>Friend takes what was in these rooms and puts them in the garage (</a:t>
            </a:r>
            <a:r>
              <a:rPr lang="en-US" dirty="0" smtClean="0">
                <a:solidFill>
                  <a:schemeClr val="accent2"/>
                </a:solidFill>
                <a:latin typeface="Courier" pitchFamily="49" charset="0"/>
              </a:rPr>
              <a:t>memory</a:t>
            </a:r>
            <a:r>
              <a:rPr lang="en-US" dirty="0" smtClean="0"/>
              <a:t>)</a:t>
            </a:r>
          </a:p>
          <a:p>
            <a:pPr marL="685800" lvl="1" indent="-190500" eaLnBrk="1" hangingPunct="1"/>
            <a:r>
              <a:rPr lang="en-US" dirty="0" smtClean="0"/>
              <a:t>Friend throws the party, </a:t>
            </a:r>
            <a:r>
              <a:rPr lang="en-US" dirty="0" smtClean="0">
                <a:solidFill>
                  <a:srgbClr val="008000"/>
                </a:solidFill>
              </a:rPr>
              <a:t>trashes everything</a:t>
            </a:r>
            <a:r>
              <a:rPr lang="en-US" dirty="0" smtClean="0"/>
              <a:t> (except garage)</a:t>
            </a:r>
          </a:p>
          <a:p>
            <a:pPr marL="685800" lvl="1" indent="-190500" eaLnBrk="1" hangingPunct="1"/>
            <a:r>
              <a:rPr lang="en-US" dirty="0" smtClean="0"/>
              <a:t>Friend restores the rooms the kid wanted</a:t>
            </a:r>
            <a:r>
              <a:rPr lang="en-US" dirty="0" smtClean="0">
                <a:solidFill>
                  <a:schemeClr val="accent1"/>
                </a:solidFill>
              </a:rPr>
              <a:t> saved after the party</a:t>
            </a:r>
            <a:r>
              <a:rPr lang="en-US" dirty="0" smtClean="0"/>
              <a:t> by </a:t>
            </a:r>
            <a:r>
              <a:rPr lang="en-US" dirty="0" smtClean="0">
                <a:solidFill>
                  <a:schemeClr val="accent1"/>
                </a:solidFill>
              </a:rPr>
              <a:t>replacing the items from the garage (</a:t>
            </a:r>
            <a:r>
              <a:rPr lang="en-US" dirty="0" smtClean="0">
                <a:solidFill>
                  <a:schemeClr val="accent2"/>
                </a:solidFill>
                <a:latin typeface="Courier" pitchFamily="49" charset="0"/>
              </a:rPr>
              <a:t>memory</a:t>
            </a:r>
            <a:r>
              <a:rPr lang="en-US" dirty="0" smtClean="0">
                <a:solidFill>
                  <a:schemeClr val="accent1"/>
                </a:solidFill>
              </a:rPr>
              <a:t>) back into those saved rooms</a:t>
            </a:r>
          </a:p>
        </p:txBody>
      </p:sp>
    </p:spTree>
    <p:extLst>
      <p:ext uri="{BB962C8B-B14F-4D97-AF65-F5344CB8AC3E}">
        <p14:creationId xmlns:p14="http://schemas.microsoft.com/office/powerpoint/2010/main" val="1593309939"/>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304800"/>
            <a:ext cx="7924800" cy="1303337"/>
          </a:xfrm>
        </p:spPr>
        <p:txBody>
          <a:bodyPr>
            <a:normAutofit/>
          </a:bodyPr>
          <a:lstStyle/>
          <a:p>
            <a:pPr eaLnBrk="1" hangingPunct="1"/>
            <a:r>
              <a:rPr lang="en-US" sz="3000" b="1" dirty="0" smtClean="0"/>
              <a:t>How Computer Communicate with People?</a:t>
            </a:r>
          </a:p>
        </p:txBody>
      </p:sp>
      <p:sp>
        <p:nvSpPr>
          <p:cNvPr id="14339" name="AutoShape 3"/>
          <p:cNvSpPr>
            <a:spLocks noGrp="1" noChangeArrowheads="1"/>
          </p:cNvSpPr>
          <p:nvPr>
            <p:ph type="body" idx="4294967295"/>
          </p:nvPr>
        </p:nvSpPr>
        <p:spPr>
          <a:xfrm>
            <a:off x="838200" y="1447800"/>
            <a:ext cx="7620000" cy="4953000"/>
          </a:xfrm>
        </p:spPr>
        <p:txBody>
          <a:bodyPr>
            <a:normAutofit/>
          </a:bodyPr>
          <a:lstStyle/>
          <a:p>
            <a:pPr eaLnBrk="1" hangingPunct="1"/>
            <a:r>
              <a:rPr lang="en-US" sz="2400" dirty="0" smtClean="0"/>
              <a:t>ASCII Code (8 bits per character):</a:t>
            </a:r>
          </a:p>
          <a:p>
            <a:pPr eaLnBrk="1" hangingPunct="1"/>
            <a:r>
              <a:rPr lang="en-US" sz="2400" dirty="0" smtClean="0"/>
              <a:t>Corresponding MIPS Instruction:</a:t>
            </a:r>
          </a:p>
          <a:p>
            <a:pPr lvl="1" eaLnBrk="1" hangingPunct="1"/>
            <a:r>
              <a:rPr lang="en-US" sz="2000" b="0" dirty="0" smtClean="0"/>
              <a:t>load byte: 	</a:t>
            </a:r>
            <a:r>
              <a:rPr lang="en-US" sz="2000" b="0" dirty="0" err="1" smtClean="0">
                <a:latin typeface="Courier New" pitchFamily="49" charset="0"/>
              </a:rPr>
              <a:t>lb</a:t>
            </a:r>
            <a:r>
              <a:rPr lang="en-US" sz="2000" b="0" dirty="0" smtClean="0">
                <a:latin typeface="Courier New" pitchFamily="49" charset="0"/>
              </a:rPr>
              <a:t> $t0, 0($</a:t>
            </a:r>
            <a:r>
              <a:rPr lang="en-US" sz="2000" b="0" dirty="0" err="1" smtClean="0">
                <a:latin typeface="Courier New" pitchFamily="49" charset="0"/>
              </a:rPr>
              <a:t>sp</a:t>
            </a:r>
            <a:r>
              <a:rPr lang="en-US" sz="2000" b="0" dirty="0" smtClean="0">
                <a:latin typeface="Courier New" pitchFamily="49" charset="0"/>
              </a:rPr>
              <a:t>)</a:t>
            </a:r>
          </a:p>
          <a:p>
            <a:pPr lvl="1" eaLnBrk="1" hangingPunct="1"/>
            <a:r>
              <a:rPr lang="en-US" sz="2000" b="0" dirty="0" smtClean="0"/>
              <a:t>save byte: 	</a:t>
            </a:r>
            <a:r>
              <a:rPr lang="en-US" sz="2000" b="0" dirty="0" err="1" smtClean="0">
                <a:latin typeface="Courier New" pitchFamily="49" charset="0"/>
              </a:rPr>
              <a:t>sb</a:t>
            </a:r>
            <a:r>
              <a:rPr lang="en-US" sz="2000" b="0" dirty="0" smtClean="0">
                <a:latin typeface="Courier New" pitchFamily="49" charset="0"/>
              </a:rPr>
              <a:t> $t0, 0($</a:t>
            </a:r>
            <a:r>
              <a:rPr lang="en-US" sz="2000" b="0" dirty="0" err="1" smtClean="0">
                <a:latin typeface="Courier New" pitchFamily="49" charset="0"/>
              </a:rPr>
              <a:t>gb</a:t>
            </a:r>
            <a:r>
              <a:rPr lang="en-US" sz="2000" b="0" dirty="0" smtClean="0">
                <a:latin typeface="Courier New" pitchFamily="49" charset="0"/>
              </a:rPr>
              <a:t>)</a:t>
            </a:r>
          </a:p>
          <a:p>
            <a:pPr eaLnBrk="1" hangingPunct="1"/>
            <a:r>
              <a:rPr lang="en-US" sz="2400" dirty="0" smtClean="0"/>
              <a:t>Unicode (16 bits per character)</a:t>
            </a:r>
          </a:p>
          <a:p>
            <a:pPr eaLnBrk="1" hangingPunct="1"/>
            <a:r>
              <a:rPr lang="en-US" sz="2400" dirty="0" smtClean="0"/>
              <a:t>Corresponding MIPS Instruction:</a:t>
            </a:r>
          </a:p>
          <a:p>
            <a:pPr lvl="1" eaLnBrk="1" hangingPunct="1"/>
            <a:r>
              <a:rPr lang="en-US" sz="2000" b="0" dirty="0" smtClean="0"/>
              <a:t>load half: 	</a:t>
            </a:r>
            <a:r>
              <a:rPr lang="en-US" sz="2000" b="0" dirty="0" err="1" smtClean="0">
                <a:latin typeface="Courier New" pitchFamily="49" charset="0"/>
              </a:rPr>
              <a:t>lh</a:t>
            </a:r>
            <a:r>
              <a:rPr lang="en-US" sz="2000" b="0" dirty="0" smtClean="0">
                <a:latin typeface="Courier New" pitchFamily="49" charset="0"/>
              </a:rPr>
              <a:t> $t0, 0($</a:t>
            </a:r>
            <a:r>
              <a:rPr lang="en-US" sz="2000" b="0" dirty="0" err="1" smtClean="0">
                <a:latin typeface="Courier New" pitchFamily="49" charset="0"/>
              </a:rPr>
              <a:t>sp</a:t>
            </a:r>
            <a:r>
              <a:rPr lang="en-US" sz="2000" b="0" dirty="0" smtClean="0">
                <a:latin typeface="Courier New" pitchFamily="49" charset="0"/>
              </a:rPr>
              <a:t>)</a:t>
            </a:r>
          </a:p>
          <a:p>
            <a:pPr lvl="1" eaLnBrk="1" hangingPunct="1"/>
            <a:r>
              <a:rPr lang="en-US" sz="2000" b="0" dirty="0" smtClean="0"/>
              <a:t>save half:	</a:t>
            </a:r>
            <a:r>
              <a:rPr lang="en-US" sz="2000" b="0" dirty="0" err="1" smtClean="0">
                <a:latin typeface="Courier New" pitchFamily="49" charset="0"/>
              </a:rPr>
              <a:t>sh</a:t>
            </a:r>
            <a:r>
              <a:rPr lang="en-US" sz="2000" b="0" dirty="0" smtClean="0">
                <a:latin typeface="Courier New" pitchFamily="49" charset="0"/>
              </a:rPr>
              <a:t> $t0, 0($</a:t>
            </a:r>
            <a:r>
              <a:rPr lang="en-US" sz="2000" b="0" dirty="0" err="1" smtClean="0">
                <a:latin typeface="Courier New" pitchFamily="49" charset="0"/>
              </a:rPr>
              <a:t>sp</a:t>
            </a:r>
            <a:r>
              <a:rPr lang="en-US" sz="2000" b="0" dirty="0" smtClean="0">
                <a:latin typeface="Courier New" pitchFamily="49" charset="0"/>
              </a:rPr>
              <a:t>)</a:t>
            </a:r>
          </a:p>
        </p:txBody>
      </p:sp>
    </p:spTree>
    <p:extLst>
      <p:ext uri="{BB962C8B-B14F-4D97-AF65-F5344CB8AC3E}">
        <p14:creationId xmlns:p14="http://schemas.microsoft.com/office/powerpoint/2010/main" val="402341140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idx="4294967295"/>
          </p:nvPr>
        </p:nvSpPr>
        <p:spPr>
          <a:xfrm>
            <a:off x="609600" y="152400"/>
            <a:ext cx="8001000" cy="1303337"/>
          </a:xfrm>
        </p:spPr>
        <p:txBody>
          <a:bodyPr/>
          <a:lstStyle/>
          <a:p>
            <a:pPr eaLnBrk="1" hangingPunct="1"/>
            <a:r>
              <a:rPr lang="en-US" b="1" dirty="0" smtClean="0"/>
              <a:t>ASCII Table</a:t>
            </a:r>
          </a:p>
        </p:txBody>
      </p:sp>
      <p:pic>
        <p:nvPicPr>
          <p:cNvPr id="15363" name="Picture 6" descr="asc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49625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74110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idx="4294967295"/>
          </p:nvPr>
        </p:nvSpPr>
        <p:spPr>
          <a:xfrm>
            <a:off x="533400" y="228600"/>
            <a:ext cx="8077200" cy="1303337"/>
          </a:xfrm>
        </p:spPr>
        <p:txBody>
          <a:bodyPr>
            <a:normAutofit/>
          </a:bodyPr>
          <a:lstStyle/>
          <a:p>
            <a:pPr eaLnBrk="1" hangingPunct="1"/>
            <a:r>
              <a:rPr lang="en-US" sz="3000" b="1" dirty="0" smtClean="0"/>
              <a:t>MIPS Program Example: </a:t>
            </a:r>
            <a:br>
              <a:rPr lang="en-US" sz="3000" b="1" dirty="0" smtClean="0"/>
            </a:br>
            <a:r>
              <a:rPr lang="en-US" sz="3000" b="1" dirty="0" smtClean="0"/>
              <a:t>How to use ASCII code to represent a string?</a:t>
            </a:r>
          </a:p>
        </p:txBody>
      </p:sp>
      <p:sp>
        <p:nvSpPr>
          <p:cNvPr id="16387" name="AutoShape 6"/>
          <p:cNvSpPr>
            <a:spLocks noGrp="1" noChangeArrowheads="1"/>
          </p:cNvSpPr>
          <p:nvPr>
            <p:ph type="body" idx="4294967295"/>
          </p:nvPr>
        </p:nvSpPr>
        <p:spPr>
          <a:xfrm>
            <a:off x="685800" y="1371600"/>
            <a:ext cx="8686800" cy="4876800"/>
          </a:xfrm>
        </p:spPr>
        <p:txBody>
          <a:bodyPr>
            <a:normAutofit fontScale="92500" lnSpcReduction="20000"/>
          </a:bodyPr>
          <a:lstStyle/>
          <a:p>
            <a:pPr eaLnBrk="1" hangingPunct="1">
              <a:lnSpc>
                <a:spcPct val="80000"/>
              </a:lnSpc>
              <a:buFontTx/>
              <a:buNone/>
            </a:pPr>
            <a:r>
              <a:rPr lang="en-US" sz="1600" dirty="0" smtClean="0">
                <a:latin typeface="Courier New" pitchFamily="49" charset="0"/>
              </a:rPr>
              <a:t>.text</a:t>
            </a:r>
          </a:p>
          <a:p>
            <a:pPr eaLnBrk="1" hangingPunct="1">
              <a:lnSpc>
                <a:spcPct val="80000"/>
              </a:lnSpc>
              <a:buFontTx/>
              <a:buNone/>
            </a:pPr>
            <a:r>
              <a:rPr lang="en-US" sz="1600" dirty="0" smtClean="0">
                <a:latin typeface="Courier New" pitchFamily="49" charset="0"/>
              </a:rPr>
              <a:t>.</a:t>
            </a:r>
            <a:r>
              <a:rPr lang="en-US" sz="1600" dirty="0" err="1" smtClean="0">
                <a:latin typeface="Courier New" pitchFamily="49" charset="0"/>
              </a:rPr>
              <a:t>globl</a:t>
            </a:r>
            <a:r>
              <a:rPr lang="en-US" sz="1600" dirty="0" smtClean="0">
                <a:latin typeface="Courier New" pitchFamily="49" charset="0"/>
              </a:rPr>
              <a:t> main</a:t>
            </a:r>
          </a:p>
          <a:p>
            <a:pPr eaLnBrk="1" hangingPunct="1">
              <a:lnSpc>
                <a:spcPct val="80000"/>
              </a:lnSpc>
              <a:buFontTx/>
              <a:buNone/>
            </a:pPr>
            <a:r>
              <a:rPr lang="en-US" sz="1600" dirty="0" smtClean="0">
                <a:latin typeface="Courier New" pitchFamily="49" charset="0"/>
              </a:rPr>
              <a:t> main: li $v0, 4</a:t>
            </a:r>
          </a:p>
          <a:p>
            <a:pPr eaLnBrk="1" hangingPunct="1">
              <a:lnSpc>
                <a:spcPct val="80000"/>
              </a:lnSpc>
              <a:buFontTx/>
              <a:buNone/>
            </a:pPr>
            <a:r>
              <a:rPr lang="en-US" sz="1600" dirty="0" smtClean="0">
                <a:latin typeface="Courier New" pitchFamily="49" charset="0"/>
              </a:rPr>
              <a:t>		   la $a0, str1</a:t>
            </a:r>
          </a:p>
          <a:p>
            <a:pPr eaLnBrk="1" hangingPunct="1">
              <a:lnSpc>
                <a:spcPct val="80000"/>
              </a:lnSpc>
              <a:buFontTx/>
              <a:buNone/>
            </a:pPr>
            <a:r>
              <a:rPr lang="en-US" sz="1600" dirty="0" smtClean="0">
                <a:latin typeface="Courier New" pitchFamily="49" charset="0"/>
              </a:rPr>
              <a:t>		   </a:t>
            </a:r>
            <a:r>
              <a:rPr lang="en-US" sz="1600" dirty="0" err="1" smtClean="0">
                <a:latin typeface="Courier New" pitchFamily="49" charset="0"/>
              </a:rPr>
              <a:t>syscall</a:t>
            </a:r>
            <a:endParaRPr lang="en-US" sz="1600" dirty="0" smtClean="0">
              <a:latin typeface="Courier New" pitchFamily="49" charset="0"/>
            </a:endParaRPr>
          </a:p>
          <a:p>
            <a:pPr eaLnBrk="1" hangingPunct="1">
              <a:lnSpc>
                <a:spcPct val="80000"/>
              </a:lnSpc>
              <a:buFontTx/>
              <a:buNone/>
            </a:pPr>
            <a:r>
              <a:rPr lang="en-US" sz="1600" dirty="0" smtClean="0">
                <a:latin typeface="Courier New" pitchFamily="49" charset="0"/>
              </a:rPr>
              <a:t>	    li $v0, 4</a:t>
            </a:r>
          </a:p>
          <a:p>
            <a:pPr eaLnBrk="1" hangingPunct="1">
              <a:lnSpc>
                <a:spcPct val="80000"/>
              </a:lnSpc>
              <a:buFontTx/>
              <a:buNone/>
            </a:pPr>
            <a:r>
              <a:rPr lang="en-US" sz="1600" dirty="0" smtClean="0">
                <a:latin typeface="Courier New" pitchFamily="49" charset="0"/>
              </a:rPr>
              <a:t>		  la $a0, str2</a:t>
            </a:r>
          </a:p>
          <a:p>
            <a:pPr eaLnBrk="1" hangingPunct="1">
              <a:lnSpc>
                <a:spcPct val="80000"/>
              </a:lnSpc>
              <a:buFontTx/>
              <a:buNone/>
            </a:pPr>
            <a:r>
              <a:rPr lang="en-US" sz="1600" dirty="0" smtClean="0">
                <a:latin typeface="Courier New" pitchFamily="49" charset="0"/>
              </a:rPr>
              <a:t>		  </a:t>
            </a:r>
            <a:r>
              <a:rPr lang="en-US" sz="1600" dirty="0" err="1" smtClean="0">
                <a:latin typeface="Courier New" pitchFamily="49" charset="0"/>
              </a:rPr>
              <a:t>syscall</a:t>
            </a:r>
            <a:endParaRPr lang="en-US" sz="1600" dirty="0" smtClean="0">
              <a:latin typeface="Courier New" pitchFamily="49" charset="0"/>
            </a:endParaRPr>
          </a:p>
          <a:p>
            <a:pPr eaLnBrk="1" hangingPunct="1">
              <a:lnSpc>
                <a:spcPct val="80000"/>
              </a:lnSpc>
              <a:buFontTx/>
              <a:buNone/>
            </a:pPr>
            <a:r>
              <a:rPr lang="en-US" sz="1600" dirty="0" smtClean="0">
                <a:latin typeface="Courier New" pitchFamily="49" charset="0"/>
              </a:rPr>
              <a:t>		  li $v0, 10</a:t>
            </a:r>
          </a:p>
          <a:p>
            <a:pPr eaLnBrk="1" hangingPunct="1">
              <a:lnSpc>
                <a:spcPct val="80000"/>
              </a:lnSpc>
              <a:buFontTx/>
              <a:buNone/>
            </a:pPr>
            <a:r>
              <a:rPr lang="en-US" sz="1600" dirty="0" smtClean="0">
                <a:latin typeface="Courier New" pitchFamily="49" charset="0"/>
              </a:rPr>
              <a:t>      </a:t>
            </a:r>
            <a:r>
              <a:rPr lang="en-US" sz="1600" dirty="0" err="1" smtClean="0">
                <a:latin typeface="Courier New" pitchFamily="49" charset="0"/>
              </a:rPr>
              <a:t>syscall</a:t>
            </a:r>
            <a:r>
              <a:rPr lang="en-US" sz="1600" dirty="0" smtClean="0">
                <a:latin typeface="Courier New" pitchFamily="49" charset="0"/>
              </a:rPr>
              <a:t>      # exit</a:t>
            </a:r>
          </a:p>
          <a:p>
            <a:pPr eaLnBrk="1" hangingPunct="1">
              <a:lnSpc>
                <a:spcPct val="80000"/>
              </a:lnSpc>
              <a:buFontTx/>
              <a:buNone/>
            </a:pPr>
            <a:r>
              <a:rPr lang="en-US" sz="1600" dirty="0" smtClean="0">
                <a:latin typeface="Courier New" pitchFamily="49" charset="0"/>
              </a:rPr>
              <a:t> .data</a:t>
            </a:r>
          </a:p>
          <a:p>
            <a:pPr eaLnBrk="1" hangingPunct="1">
              <a:lnSpc>
                <a:spcPct val="80000"/>
              </a:lnSpc>
              <a:buFontTx/>
              <a:buNone/>
            </a:pPr>
            <a:r>
              <a:rPr lang="en-US" sz="1600" dirty="0" smtClean="0">
                <a:latin typeface="Courier New" pitchFamily="49" charset="0"/>
              </a:rPr>
              <a:t>str1:.asciiz "The quick brown fox jumps over the lazy dog\n"</a:t>
            </a:r>
          </a:p>
          <a:p>
            <a:pPr eaLnBrk="1" hangingPunct="1">
              <a:lnSpc>
                <a:spcPct val="80000"/>
              </a:lnSpc>
              <a:buFontTx/>
              <a:buNone/>
            </a:pPr>
            <a:r>
              <a:rPr lang="en-US" sz="1600" dirty="0" smtClean="0">
                <a:latin typeface="Courier New" pitchFamily="49" charset="0"/>
              </a:rPr>
              <a:t>str2:.byte 84, 104, 101, 32, 113, 117, 105, 99</a:t>
            </a:r>
          </a:p>
          <a:p>
            <a:pPr eaLnBrk="1" hangingPunct="1">
              <a:lnSpc>
                <a:spcPct val="80000"/>
              </a:lnSpc>
              <a:buFontTx/>
              <a:buNone/>
            </a:pPr>
            <a:r>
              <a:rPr lang="en-US" sz="1600" dirty="0" smtClean="0">
                <a:latin typeface="Courier New" pitchFamily="49" charset="0"/>
              </a:rPr>
              <a:t>		 .byte 107, 32, 98, 114, 111, 119, 110, 32</a:t>
            </a:r>
          </a:p>
          <a:p>
            <a:pPr eaLnBrk="1" hangingPunct="1">
              <a:lnSpc>
                <a:spcPct val="80000"/>
              </a:lnSpc>
              <a:buFontTx/>
              <a:buNone/>
            </a:pPr>
            <a:r>
              <a:rPr lang="en-US" sz="1600" dirty="0" smtClean="0">
                <a:latin typeface="Courier New" pitchFamily="49" charset="0"/>
              </a:rPr>
              <a:t>		 .byte 102, 111, 120, 32, 106, 117, 109, 112</a:t>
            </a:r>
          </a:p>
          <a:p>
            <a:pPr eaLnBrk="1" hangingPunct="1">
              <a:lnSpc>
                <a:spcPct val="80000"/>
              </a:lnSpc>
              <a:buFontTx/>
              <a:buNone/>
            </a:pPr>
            <a:r>
              <a:rPr lang="en-US" sz="1600" dirty="0" smtClean="0">
                <a:latin typeface="Courier New" pitchFamily="49" charset="0"/>
              </a:rPr>
              <a:t>		 .byte 115, 32, 111, 118, 101, 114, 32, 116</a:t>
            </a:r>
          </a:p>
          <a:p>
            <a:pPr eaLnBrk="1" hangingPunct="1">
              <a:lnSpc>
                <a:spcPct val="80000"/>
              </a:lnSpc>
              <a:buFontTx/>
              <a:buNone/>
            </a:pPr>
            <a:r>
              <a:rPr lang="en-US" sz="1600" dirty="0" smtClean="0">
                <a:latin typeface="Courier New" pitchFamily="49" charset="0"/>
              </a:rPr>
              <a:t>		 .byte 104, 101, 32, 108, 97, 122, 121, 32</a:t>
            </a:r>
          </a:p>
          <a:p>
            <a:pPr eaLnBrk="1" hangingPunct="1">
              <a:lnSpc>
                <a:spcPct val="80000"/>
              </a:lnSpc>
              <a:buFontTx/>
              <a:buNone/>
            </a:pPr>
            <a:r>
              <a:rPr lang="en-US" sz="1600" dirty="0" smtClean="0">
                <a:latin typeface="Courier New" pitchFamily="49" charset="0"/>
              </a:rPr>
              <a:t>		 .byte 100, 111, 103, 10, 0</a:t>
            </a:r>
          </a:p>
        </p:txBody>
      </p:sp>
    </p:spTree>
    <p:extLst>
      <p:ext uri="{BB962C8B-B14F-4D97-AF65-F5344CB8AC3E}">
        <p14:creationId xmlns:p14="http://schemas.microsoft.com/office/powerpoint/2010/main" val="115687889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09600" y="152400"/>
            <a:ext cx="8001000" cy="1303337"/>
          </a:xfrm>
        </p:spPr>
        <p:txBody>
          <a:bodyPr/>
          <a:lstStyle/>
          <a:p>
            <a:pPr eaLnBrk="1" hangingPunct="1"/>
            <a:r>
              <a:rPr lang="en-US" b="1" dirty="0" smtClean="0"/>
              <a:t>ASCII Poem</a:t>
            </a:r>
          </a:p>
        </p:txBody>
      </p:sp>
      <p:sp>
        <p:nvSpPr>
          <p:cNvPr id="17411" name="AutoShape 3"/>
          <p:cNvSpPr>
            <a:spLocks noGrp="1" noChangeArrowheads="1"/>
          </p:cNvSpPr>
          <p:nvPr>
            <p:ph type="body" idx="4294967295"/>
          </p:nvPr>
        </p:nvSpPr>
        <p:spPr>
          <a:xfrm>
            <a:off x="762000" y="1143000"/>
            <a:ext cx="7848600" cy="5029200"/>
          </a:xfrm>
        </p:spPr>
        <p:txBody>
          <a:bodyPr>
            <a:normAutofit lnSpcReduction="10000"/>
          </a:bodyPr>
          <a:lstStyle/>
          <a:p>
            <a:pPr eaLnBrk="1" hangingPunct="1"/>
            <a:r>
              <a:rPr lang="en-US" sz="1800" dirty="0" smtClean="0"/>
              <a:t>^&lt;@&lt;.@*</a:t>
            </a:r>
          </a:p>
          <a:p>
            <a:pPr lvl="1" eaLnBrk="1" hangingPunct="1">
              <a:buFontTx/>
              <a:buNone/>
            </a:pPr>
            <a:r>
              <a:rPr lang="en-US" sz="1800" dirty="0" smtClean="0"/>
              <a:t>}"_# |</a:t>
            </a:r>
          </a:p>
          <a:p>
            <a:pPr lvl="1" eaLnBrk="1" hangingPunct="1">
              <a:buFontTx/>
              <a:buNone/>
            </a:pPr>
            <a:r>
              <a:rPr lang="en-US" sz="1800" dirty="0" smtClean="0"/>
              <a:t>-@$&amp;/_%</a:t>
            </a:r>
          </a:p>
          <a:p>
            <a:pPr lvl="1" eaLnBrk="1" hangingPunct="1">
              <a:buFontTx/>
              <a:buNone/>
            </a:pPr>
            <a:r>
              <a:rPr lang="en-US" sz="1800" dirty="0" smtClean="0"/>
              <a:t>!(      @|=&gt;</a:t>
            </a:r>
          </a:p>
          <a:p>
            <a:pPr lvl="1" eaLnBrk="1" hangingPunct="1">
              <a:buFontTx/>
              <a:buNone/>
            </a:pPr>
            <a:r>
              <a:rPr lang="en-US" sz="1800" dirty="0" smtClean="0"/>
              <a:t>;`+$?^?</a:t>
            </a:r>
          </a:p>
          <a:p>
            <a:pPr lvl="1" eaLnBrk="1" hangingPunct="1">
              <a:buFontTx/>
              <a:buNone/>
            </a:pPr>
            <a:r>
              <a:rPr lang="en-US" sz="1800" dirty="0" smtClean="0"/>
              <a:t>,#"~|)^G</a:t>
            </a:r>
          </a:p>
          <a:p>
            <a:pPr eaLnBrk="1" hangingPunct="1"/>
            <a:endParaRPr lang="en-US" sz="1800" dirty="0" smtClean="0"/>
          </a:p>
          <a:p>
            <a:pPr eaLnBrk="1" hangingPunct="1"/>
            <a:r>
              <a:rPr lang="en-US" sz="1800" b="1" dirty="0" smtClean="0"/>
              <a:t>hat less at less point at star</a:t>
            </a:r>
          </a:p>
          <a:p>
            <a:pPr eaLnBrk="1" hangingPunct="1">
              <a:buFontTx/>
              <a:buNone/>
            </a:pPr>
            <a:r>
              <a:rPr lang="en-US" sz="1800" b="1" dirty="0" smtClean="0"/>
              <a:t>	</a:t>
            </a:r>
            <a:r>
              <a:rPr lang="en-US" sz="1800" b="1" dirty="0" err="1" smtClean="0"/>
              <a:t>backbrace</a:t>
            </a:r>
            <a:r>
              <a:rPr lang="en-US" sz="1800" b="1" dirty="0" smtClean="0"/>
              <a:t> double base pound space bar</a:t>
            </a:r>
          </a:p>
          <a:p>
            <a:pPr eaLnBrk="1" hangingPunct="1">
              <a:buFontTx/>
              <a:buNone/>
            </a:pPr>
            <a:r>
              <a:rPr lang="en-US" sz="1800" b="1" dirty="0" smtClean="0"/>
              <a:t>	dash at cash and slash base rate</a:t>
            </a:r>
          </a:p>
          <a:p>
            <a:pPr eaLnBrk="1" hangingPunct="1">
              <a:buFontTx/>
              <a:buNone/>
            </a:pPr>
            <a:r>
              <a:rPr lang="en-US" sz="1800" b="1" dirty="0" smtClean="0"/>
              <a:t>	wow open tab at bar is great</a:t>
            </a:r>
          </a:p>
          <a:p>
            <a:pPr eaLnBrk="1" hangingPunct="1">
              <a:buFontTx/>
              <a:buNone/>
            </a:pPr>
            <a:r>
              <a:rPr lang="en-US" sz="1800" b="1" dirty="0" smtClean="0"/>
              <a:t>	semi </a:t>
            </a:r>
            <a:r>
              <a:rPr lang="en-US" sz="1800" b="1" dirty="0" err="1" smtClean="0"/>
              <a:t>backquote</a:t>
            </a:r>
            <a:r>
              <a:rPr lang="en-US" sz="1800" b="1" dirty="0" smtClean="0"/>
              <a:t> plus cash huh DEL</a:t>
            </a:r>
          </a:p>
          <a:p>
            <a:pPr eaLnBrk="1" hangingPunct="1">
              <a:buFontTx/>
              <a:buNone/>
            </a:pPr>
            <a:r>
              <a:rPr lang="en-US" sz="1800" b="1" dirty="0" smtClean="0"/>
              <a:t>	comma pound double tilde bar close BEL</a:t>
            </a:r>
          </a:p>
        </p:txBody>
      </p:sp>
    </p:spTree>
    <p:extLst>
      <p:ext uri="{BB962C8B-B14F-4D97-AF65-F5344CB8AC3E}">
        <p14:creationId xmlns:p14="http://schemas.microsoft.com/office/powerpoint/2010/main" val="63864188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5425" y="312738"/>
            <a:ext cx="264318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8435" name="AutoShape 3"/>
          <p:cNvSpPr>
            <a:spLocks noGrp="1" noChangeArrowheads="1"/>
          </p:cNvSpPr>
          <p:nvPr>
            <p:ph type="body" idx="4294967295"/>
          </p:nvPr>
        </p:nvSpPr>
        <p:spPr>
          <a:xfrm>
            <a:off x="914400" y="1295400"/>
            <a:ext cx="7924800" cy="4724400"/>
          </a:xfrm>
          <a:noFill/>
        </p:spPr>
        <p:txBody>
          <a:bodyPr>
            <a:normAutofit/>
          </a:bodyPr>
          <a:lstStyle/>
          <a:p>
            <a:r>
              <a:rPr lang="en-US" sz="2400" dirty="0" smtClean="0"/>
              <a:t>Simple instructions all 32 bits wide</a:t>
            </a:r>
          </a:p>
          <a:p>
            <a:r>
              <a:rPr lang="en-US" sz="2400" dirty="0" smtClean="0"/>
              <a:t>Very structured, no unnecessary baggage</a:t>
            </a:r>
          </a:p>
          <a:p>
            <a:r>
              <a:rPr lang="en-US" sz="2400" dirty="0" smtClean="0"/>
              <a:t>Only three  instruction formats</a:t>
            </a:r>
            <a:br>
              <a:rPr lang="en-US" sz="24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r>
              <a:rPr lang="en-US" sz="2400" dirty="0" smtClean="0"/>
              <a:t>Rely on compiler to achieve performance</a:t>
            </a:r>
            <a:br>
              <a:rPr lang="en-US" sz="2400" dirty="0" smtClean="0"/>
            </a:br>
            <a:r>
              <a:rPr lang="en-US" sz="2400" dirty="0" smtClean="0"/>
              <a:t>	— what are  the compiler's goals?</a:t>
            </a:r>
          </a:p>
          <a:p>
            <a:r>
              <a:rPr lang="en-US" sz="2400" dirty="0" smtClean="0"/>
              <a:t>Help compiler when we can</a:t>
            </a:r>
          </a:p>
        </p:txBody>
      </p:sp>
      <p:sp>
        <p:nvSpPr>
          <p:cNvPr id="18443" name="Rectangle 23"/>
          <p:cNvSpPr>
            <a:spLocks noGrp="1" noChangeArrowheads="1"/>
          </p:cNvSpPr>
          <p:nvPr>
            <p:ph type="title" idx="4294967295"/>
          </p:nvPr>
        </p:nvSpPr>
        <p:spPr>
          <a:xfrm>
            <a:off x="609600" y="381000"/>
            <a:ext cx="8001000" cy="1303337"/>
          </a:xfrm>
          <a:noFill/>
        </p:spPr>
        <p:txBody>
          <a:bodyPr/>
          <a:lstStyle/>
          <a:p>
            <a:r>
              <a:rPr lang="en-US" b="1" dirty="0" smtClean="0"/>
              <a:t>Review of MIPS Format</a:t>
            </a:r>
          </a:p>
        </p:txBody>
      </p:sp>
      <p:grpSp>
        <p:nvGrpSpPr>
          <p:cNvPr id="18436" name="Group 4"/>
          <p:cNvGrpSpPr>
            <a:grpSpLocks/>
          </p:cNvGrpSpPr>
          <p:nvPr/>
        </p:nvGrpSpPr>
        <p:grpSpPr bwMode="auto">
          <a:xfrm>
            <a:off x="1347788" y="3205163"/>
            <a:ext cx="6088062" cy="338137"/>
            <a:chOff x="848" y="1875"/>
            <a:chExt cx="3835" cy="213"/>
          </a:xfrm>
        </p:grpSpPr>
        <p:sp>
          <p:nvSpPr>
            <p:cNvPr id="18452" name="Rectangle 5"/>
            <p:cNvSpPr>
              <a:spLocks noChangeArrowheads="1"/>
            </p:cNvSpPr>
            <p:nvPr/>
          </p:nvSpPr>
          <p:spPr bwMode="auto">
            <a:xfrm>
              <a:off x="848" y="1875"/>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3" name="Rectangle 6"/>
            <p:cNvSpPr>
              <a:spLocks noChangeArrowheads="1"/>
            </p:cNvSpPr>
            <p:nvPr/>
          </p:nvSpPr>
          <p:spPr bwMode="auto">
            <a:xfrm>
              <a:off x="1487" y="1875"/>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4" name="Rectangle 7"/>
            <p:cNvSpPr>
              <a:spLocks noChangeArrowheads="1"/>
            </p:cNvSpPr>
            <p:nvPr/>
          </p:nvSpPr>
          <p:spPr bwMode="auto">
            <a:xfrm>
              <a:off x="2127" y="1875"/>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5" name="Rectangle 8"/>
            <p:cNvSpPr>
              <a:spLocks noChangeArrowheads="1"/>
            </p:cNvSpPr>
            <p:nvPr/>
          </p:nvSpPr>
          <p:spPr bwMode="auto">
            <a:xfrm>
              <a:off x="2766" y="1875"/>
              <a:ext cx="1917"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8437" name="Group 9"/>
          <p:cNvGrpSpPr>
            <a:grpSpLocks/>
          </p:cNvGrpSpPr>
          <p:nvPr/>
        </p:nvGrpSpPr>
        <p:grpSpPr bwMode="auto">
          <a:xfrm>
            <a:off x="1347788" y="2803525"/>
            <a:ext cx="6088062" cy="339725"/>
            <a:chOff x="848" y="1622"/>
            <a:chExt cx="3835" cy="214"/>
          </a:xfrm>
        </p:grpSpPr>
        <p:sp>
          <p:nvSpPr>
            <p:cNvPr id="18446" name="Rectangle 10"/>
            <p:cNvSpPr>
              <a:spLocks noChangeArrowheads="1"/>
            </p:cNvSpPr>
            <p:nvPr/>
          </p:nvSpPr>
          <p:spPr bwMode="auto">
            <a:xfrm>
              <a:off x="848" y="1622"/>
              <a:ext cx="639" cy="2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Rectangle 11"/>
            <p:cNvSpPr>
              <a:spLocks noChangeArrowheads="1"/>
            </p:cNvSpPr>
            <p:nvPr/>
          </p:nvSpPr>
          <p:spPr bwMode="auto">
            <a:xfrm>
              <a:off x="1487" y="1622"/>
              <a:ext cx="639" cy="2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Rectangle 12"/>
            <p:cNvSpPr>
              <a:spLocks noChangeArrowheads="1"/>
            </p:cNvSpPr>
            <p:nvPr/>
          </p:nvSpPr>
          <p:spPr bwMode="auto">
            <a:xfrm>
              <a:off x="2127" y="1622"/>
              <a:ext cx="639" cy="2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9" name="Rectangle 13"/>
            <p:cNvSpPr>
              <a:spLocks noChangeArrowheads="1"/>
            </p:cNvSpPr>
            <p:nvPr/>
          </p:nvSpPr>
          <p:spPr bwMode="auto">
            <a:xfrm>
              <a:off x="2766" y="1622"/>
              <a:ext cx="639" cy="2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0" name="Rectangle 14"/>
            <p:cNvSpPr>
              <a:spLocks noChangeArrowheads="1"/>
            </p:cNvSpPr>
            <p:nvPr/>
          </p:nvSpPr>
          <p:spPr bwMode="auto">
            <a:xfrm>
              <a:off x="3405" y="1622"/>
              <a:ext cx="639" cy="2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1" name="Rectangle 15"/>
            <p:cNvSpPr>
              <a:spLocks noChangeArrowheads="1"/>
            </p:cNvSpPr>
            <p:nvPr/>
          </p:nvSpPr>
          <p:spPr bwMode="auto">
            <a:xfrm>
              <a:off x="4044" y="1622"/>
              <a:ext cx="639" cy="2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8438" name="Rectangle 16"/>
          <p:cNvSpPr>
            <a:spLocks noChangeArrowheads="1"/>
          </p:cNvSpPr>
          <p:nvPr/>
        </p:nvSpPr>
        <p:spPr bwMode="auto">
          <a:xfrm>
            <a:off x="1016000" y="2760663"/>
            <a:ext cx="63881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rd	shamt	funct</a:t>
            </a:r>
          </a:p>
        </p:txBody>
      </p:sp>
      <p:sp>
        <p:nvSpPr>
          <p:cNvPr id="18439" name="Rectangle 17"/>
          <p:cNvSpPr>
            <a:spLocks noChangeArrowheads="1"/>
          </p:cNvSpPr>
          <p:nvPr/>
        </p:nvSpPr>
        <p:spPr bwMode="auto">
          <a:xfrm>
            <a:off x="990600" y="3124200"/>
            <a:ext cx="58753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dirty="0">
                <a:solidFill>
                  <a:srgbClr val="000000"/>
                </a:solidFill>
                <a:latin typeface="Courier New" pitchFamily="49" charset="0"/>
              </a:rPr>
              <a:t>	  op	  </a:t>
            </a:r>
            <a:r>
              <a:rPr lang="en-US" sz="1800" b="1" dirty="0" err="1">
                <a:solidFill>
                  <a:srgbClr val="000000"/>
                </a:solidFill>
                <a:latin typeface="Courier New" pitchFamily="49" charset="0"/>
              </a:rPr>
              <a:t>rs</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rt</a:t>
            </a:r>
            <a:r>
              <a:rPr lang="en-US" sz="1800" b="1" dirty="0">
                <a:solidFill>
                  <a:srgbClr val="000000"/>
                </a:solidFill>
                <a:latin typeface="Courier New" pitchFamily="49" charset="0"/>
              </a:rPr>
              <a:t>	  16 bit address</a:t>
            </a:r>
            <a:br>
              <a:rPr lang="en-US" sz="1800" b="1" dirty="0">
                <a:solidFill>
                  <a:srgbClr val="000000"/>
                </a:solidFill>
                <a:latin typeface="Courier New" pitchFamily="49" charset="0"/>
              </a:rPr>
            </a:br>
            <a:endParaRPr lang="en-US" sz="1800" b="1" dirty="0">
              <a:solidFill>
                <a:srgbClr val="000000"/>
              </a:solidFill>
              <a:latin typeface="Courier New" pitchFamily="49" charset="0"/>
            </a:endParaRPr>
          </a:p>
        </p:txBody>
      </p:sp>
      <p:grpSp>
        <p:nvGrpSpPr>
          <p:cNvPr id="18440" name="Group 18"/>
          <p:cNvGrpSpPr>
            <a:grpSpLocks/>
          </p:cNvGrpSpPr>
          <p:nvPr/>
        </p:nvGrpSpPr>
        <p:grpSpPr bwMode="auto">
          <a:xfrm>
            <a:off x="1347788" y="3606800"/>
            <a:ext cx="6088062" cy="338138"/>
            <a:chOff x="848" y="2128"/>
            <a:chExt cx="3835" cy="213"/>
          </a:xfrm>
        </p:grpSpPr>
        <p:sp>
          <p:nvSpPr>
            <p:cNvPr id="18444" name="Rectangle 19"/>
            <p:cNvSpPr>
              <a:spLocks noChangeArrowheads="1"/>
            </p:cNvSpPr>
            <p:nvPr/>
          </p:nvSpPr>
          <p:spPr bwMode="auto">
            <a:xfrm>
              <a:off x="848" y="212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Rectangle 20"/>
            <p:cNvSpPr>
              <a:spLocks noChangeArrowheads="1"/>
            </p:cNvSpPr>
            <p:nvPr/>
          </p:nvSpPr>
          <p:spPr bwMode="auto">
            <a:xfrm>
              <a:off x="1487" y="2128"/>
              <a:ext cx="3196"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8441" name="Rectangle 21"/>
          <p:cNvSpPr>
            <a:spLocks noChangeArrowheads="1"/>
          </p:cNvSpPr>
          <p:nvPr/>
        </p:nvSpPr>
        <p:spPr bwMode="auto">
          <a:xfrm>
            <a:off x="990600" y="3525838"/>
            <a:ext cx="48609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26 bit address</a:t>
            </a:r>
          </a:p>
        </p:txBody>
      </p:sp>
      <p:sp>
        <p:nvSpPr>
          <p:cNvPr id="18442" name="Rectangle 22"/>
          <p:cNvSpPr>
            <a:spLocks noChangeArrowheads="1"/>
          </p:cNvSpPr>
          <p:nvPr/>
        </p:nvSpPr>
        <p:spPr bwMode="auto">
          <a:xfrm>
            <a:off x="915988" y="2811463"/>
            <a:ext cx="400050"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R</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I</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J</a:t>
            </a:r>
          </a:p>
        </p:txBody>
      </p:sp>
    </p:spTree>
    <p:extLst>
      <p:ext uri="{BB962C8B-B14F-4D97-AF65-F5344CB8AC3E}">
        <p14:creationId xmlns:p14="http://schemas.microsoft.com/office/powerpoint/2010/main" val="4215765383"/>
      </p:ext>
    </p:extLst>
  </p:cSld>
  <p:clrMapOvr>
    <a:masterClrMapping/>
  </p:clrMapOvr>
  <p:transition spd="slow" advTm="2000"/>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5425" y="312738"/>
            <a:ext cx="51355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9459" name="AutoShape 3"/>
          <p:cNvSpPr>
            <a:spLocks noGrp="1" noChangeArrowheads="1"/>
          </p:cNvSpPr>
          <p:nvPr>
            <p:ph type="body" idx="4294967295"/>
          </p:nvPr>
        </p:nvSpPr>
        <p:spPr>
          <a:xfrm>
            <a:off x="685800" y="1219200"/>
            <a:ext cx="7848600" cy="4648200"/>
          </a:xfrm>
          <a:noFill/>
        </p:spPr>
        <p:txBody>
          <a:bodyPr>
            <a:normAutofit/>
          </a:bodyPr>
          <a:lstStyle/>
          <a:p>
            <a:r>
              <a:rPr lang="en-US" sz="1800" dirty="0" smtClean="0"/>
              <a:t>Instructions:</a:t>
            </a:r>
          </a:p>
          <a:p>
            <a:pPr lvl="1">
              <a:buFontTx/>
              <a:buNone/>
            </a:pPr>
            <a:r>
              <a:rPr lang="en-US" sz="1800" dirty="0" smtClean="0"/>
              <a:t>	</a:t>
            </a:r>
            <a:r>
              <a:rPr lang="en-US" sz="1800" dirty="0" err="1" smtClean="0">
                <a:latin typeface="Courier New" pitchFamily="49" charset="0"/>
              </a:rPr>
              <a:t>bne</a:t>
            </a:r>
            <a:r>
              <a:rPr lang="en-US" sz="1800" dirty="0" smtClean="0">
                <a:latin typeface="Courier New" pitchFamily="49" charset="0"/>
              </a:rPr>
              <a:t> $t4,$t5,Label</a:t>
            </a:r>
            <a:r>
              <a:rPr lang="en-US" sz="1800" dirty="0" smtClean="0"/>
              <a:t>	</a:t>
            </a:r>
            <a:r>
              <a:rPr lang="en-US" sz="1800" dirty="0" smtClean="0">
                <a:latin typeface="Times New Roman" pitchFamily="18" charset="0"/>
              </a:rPr>
              <a:t>Next instruction is at Label if </a:t>
            </a:r>
            <a:r>
              <a:rPr lang="en-US" sz="1800" dirty="0" smtClean="0">
                <a:latin typeface="Courier New" pitchFamily="49" charset="0"/>
              </a:rPr>
              <a:t>$t4 </a:t>
            </a:r>
            <a:r>
              <a:rPr lang="en-US" sz="1800" dirty="0" smtClean="0">
                <a:latin typeface="Courier New" pitchFamily="49" charset="0"/>
                <a:sym typeface="Symbol" pitchFamily="18" charset="2"/>
              </a:rPr>
              <a:t> </a:t>
            </a:r>
            <a:r>
              <a:rPr lang="en-US" sz="1800" dirty="0" smtClean="0">
                <a:latin typeface="Courier New" pitchFamily="49" charset="0"/>
              </a:rPr>
              <a:t>$t5</a:t>
            </a:r>
          </a:p>
          <a:p>
            <a:pPr lvl="1">
              <a:buFontTx/>
              <a:buNone/>
            </a:pPr>
            <a:r>
              <a:rPr lang="en-US" sz="1800" dirty="0" smtClean="0"/>
              <a:t>	</a:t>
            </a:r>
            <a:r>
              <a:rPr lang="en-US" sz="1800" dirty="0" err="1" smtClean="0">
                <a:latin typeface="Courier New" pitchFamily="49" charset="0"/>
              </a:rPr>
              <a:t>beq</a:t>
            </a:r>
            <a:r>
              <a:rPr lang="en-US" sz="1800" dirty="0" smtClean="0">
                <a:latin typeface="Courier New" pitchFamily="49" charset="0"/>
              </a:rPr>
              <a:t> $t4,$t5,Label</a:t>
            </a:r>
            <a:r>
              <a:rPr lang="en-US" sz="1800" dirty="0" smtClean="0"/>
              <a:t>	</a:t>
            </a:r>
            <a:r>
              <a:rPr lang="en-US" sz="1800" dirty="0" smtClean="0">
                <a:latin typeface="Times New Roman" pitchFamily="18" charset="0"/>
              </a:rPr>
              <a:t>Next instruction is at Label if </a:t>
            </a:r>
            <a:r>
              <a:rPr lang="en-US" sz="1800" dirty="0" smtClean="0">
                <a:latin typeface="Courier New" pitchFamily="49" charset="0"/>
              </a:rPr>
              <a:t>$t4 = $t5</a:t>
            </a:r>
          </a:p>
          <a:p>
            <a:pPr lvl="1">
              <a:buFontTx/>
              <a:buNone/>
            </a:pPr>
            <a:r>
              <a:rPr lang="en-US" sz="1800" dirty="0" smtClean="0"/>
              <a:t>	</a:t>
            </a:r>
            <a:r>
              <a:rPr lang="en-US" sz="1800" dirty="0" smtClean="0">
                <a:latin typeface="Courier New" pitchFamily="49" charset="0"/>
              </a:rPr>
              <a:t>j Label</a:t>
            </a:r>
            <a:r>
              <a:rPr lang="en-US" sz="1800" dirty="0" smtClean="0"/>
              <a:t>			        </a:t>
            </a:r>
            <a:r>
              <a:rPr lang="en-US" sz="1800" dirty="0" smtClean="0">
                <a:latin typeface="Times New Roman" pitchFamily="18" charset="0"/>
              </a:rPr>
              <a:t>Next instruction is at Label </a:t>
            </a:r>
            <a:r>
              <a:rPr lang="en-US" sz="1800" dirty="0" smtClean="0"/>
              <a:t/>
            </a:r>
            <a:br>
              <a:rPr lang="en-US" sz="1800" dirty="0" smtClean="0"/>
            </a:br>
            <a:endParaRPr lang="en-US" sz="1800" dirty="0" smtClean="0"/>
          </a:p>
          <a:p>
            <a:r>
              <a:rPr lang="en-US" sz="1800" dirty="0" smtClean="0"/>
              <a:t>Formats:</a:t>
            </a:r>
            <a:br>
              <a:rPr lang="en-US" sz="1800" dirty="0" smtClean="0"/>
            </a:br>
            <a:r>
              <a:rPr lang="en-US" sz="1800" dirty="0" smtClean="0"/>
              <a:t/>
            </a:r>
            <a:br>
              <a:rPr lang="en-US" sz="1800" dirty="0" smtClean="0"/>
            </a:br>
            <a:r>
              <a:rPr lang="en-US" sz="1800" dirty="0" smtClean="0"/>
              <a:t/>
            </a:r>
            <a:br>
              <a:rPr lang="en-US" sz="1800" dirty="0" smtClean="0"/>
            </a:br>
            <a:r>
              <a:rPr lang="en-US" dirty="0" smtClean="0"/>
              <a:t/>
            </a:r>
            <a:br>
              <a:rPr lang="en-US" dirty="0" smtClean="0"/>
            </a:br>
            <a:r>
              <a:rPr lang="en-US" dirty="0" smtClean="0"/>
              <a:t/>
            </a:r>
            <a:br>
              <a:rPr lang="en-US" dirty="0" smtClean="0"/>
            </a:br>
            <a:r>
              <a:rPr lang="en-US" sz="2000" dirty="0" smtClean="0"/>
              <a:t>Address fields are not 32 bits </a:t>
            </a:r>
            <a:br>
              <a:rPr lang="en-US" sz="2000" dirty="0" smtClean="0"/>
            </a:br>
            <a:r>
              <a:rPr lang="en-US" sz="2000" dirty="0" smtClean="0"/>
              <a:t>	— How do we handle this with load and store instructions?</a:t>
            </a:r>
          </a:p>
        </p:txBody>
      </p:sp>
      <p:sp>
        <p:nvSpPr>
          <p:cNvPr id="19466" name="Rectangle 16"/>
          <p:cNvSpPr>
            <a:spLocks noGrp="1" noChangeArrowheads="1"/>
          </p:cNvSpPr>
          <p:nvPr>
            <p:ph type="title" idx="4294967295"/>
          </p:nvPr>
        </p:nvSpPr>
        <p:spPr>
          <a:xfrm>
            <a:off x="609600" y="381000"/>
            <a:ext cx="8001000" cy="1303337"/>
          </a:xfrm>
          <a:noFill/>
        </p:spPr>
        <p:txBody>
          <a:bodyPr>
            <a:normAutofit/>
          </a:bodyPr>
          <a:lstStyle/>
          <a:p>
            <a:r>
              <a:rPr lang="en-US" b="1" dirty="0" smtClean="0"/>
              <a:t>Addresses in Branches and Jumps</a:t>
            </a:r>
          </a:p>
        </p:txBody>
      </p:sp>
      <p:grpSp>
        <p:nvGrpSpPr>
          <p:cNvPr id="19460" name="Group 4"/>
          <p:cNvGrpSpPr>
            <a:grpSpLocks/>
          </p:cNvGrpSpPr>
          <p:nvPr/>
        </p:nvGrpSpPr>
        <p:grpSpPr bwMode="auto">
          <a:xfrm>
            <a:off x="1271588" y="3433763"/>
            <a:ext cx="6086475" cy="338137"/>
            <a:chOff x="817" y="2183"/>
            <a:chExt cx="3834" cy="213"/>
          </a:xfrm>
        </p:grpSpPr>
        <p:sp>
          <p:nvSpPr>
            <p:cNvPr id="19469" name="Rectangle 5"/>
            <p:cNvSpPr>
              <a:spLocks noChangeArrowheads="1"/>
            </p:cNvSpPr>
            <p:nvPr/>
          </p:nvSpPr>
          <p:spPr bwMode="auto">
            <a:xfrm>
              <a:off x="817" y="2183"/>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0" name="Rectangle 6"/>
            <p:cNvSpPr>
              <a:spLocks noChangeArrowheads="1"/>
            </p:cNvSpPr>
            <p:nvPr/>
          </p:nvSpPr>
          <p:spPr bwMode="auto">
            <a:xfrm>
              <a:off x="1456" y="2183"/>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1" name="Rectangle 7"/>
            <p:cNvSpPr>
              <a:spLocks noChangeArrowheads="1"/>
            </p:cNvSpPr>
            <p:nvPr/>
          </p:nvSpPr>
          <p:spPr bwMode="auto">
            <a:xfrm>
              <a:off x="2095" y="2183"/>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2" name="Rectangle 8"/>
            <p:cNvSpPr>
              <a:spLocks noChangeArrowheads="1"/>
            </p:cNvSpPr>
            <p:nvPr/>
          </p:nvSpPr>
          <p:spPr bwMode="auto">
            <a:xfrm>
              <a:off x="2734" y="2183"/>
              <a:ext cx="1917"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9461" name="Rectangle 9"/>
          <p:cNvSpPr>
            <a:spLocks noChangeArrowheads="1"/>
          </p:cNvSpPr>
          <p:nvPr/>
        </p:nvSpPr>
        <p:spPr bwMode="auto">
          <a:xfrm>
            <a:off x="914400" y="3352800"/>
            <a:ext cx="5873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16 bit address</a:t>
            </a:r>
            <a:br>
              <a:rPr lang="en-US" sz="1800" b="1">
                <a:solidFill>
                  <a:srgbClr val="000000"/>
                </a:solidFill>
                <a:latin typeface="Courier New" pitchFamily="49" charset="0"/>
              </a:rPr>
            </a:br>
            <a:endParaRPr lang="en-US" sz="1800" b="1">
              <a:solidFill>
                <a:srgbClr val="000000"/>
              </a:solidFill>
              <a:latin typeface="Courier New" pitchFamily="49" charset="0"/>
            </a:endParaRPr>
          </a:p>
        </p:txBody>
      </p:sp>
      <p:grpSp>
        <p:nvGrpSpPr>
          <p:cNvPr id="19462" name="Group 10"/>
          <p:cNvGrpSpPr>
            <a:grpSpLocks/>
          </p:cNvGrpSpPr>
          <p:nvPr/>
        </p:nvGrpSpPr>
        <p:grpSpPr bwMode="auto">
          <a:xfrm>
            <a:off x="1271588" y="3835400"/>
            <a:ext cx="6086475" cy="338138"/>
            <a:chOff x="817" y="2436"/>
            <a:chExt cx="3834" cy="213"/>
          </a:xfrm>
        </p:grpSpPr>
        <p:sp>
          <p:nvSpPr>
            <p:cNvPr id="19467" name="Rectangle 11"/>
            <p:cNvSpPr>
              <a:spLocks noChangeArrowheads="1"/>
            </p:cNvSpPr>
            <p:nvPr/>
          </p:nvSpPr>
          <p:spPr bwMode="auto">
            <a:xfrm>
              <a:off x="817" y="2436"/>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8" name="Rectangle 12"/>
            <p:cNvSpPr>
              <a:spLocks noChangeArrowheads="1"/>
            </p:cNvSpPr>
            <p:nvPr/>
          </p:nvSpPr>
          <p:spPr bwMode="auto">
            <a:xfrm>
              <a:off x="1456" y="2436"/>
              <a:ext cx="3195"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9463" name="Rectangle 13"/>
          <p:cNvSpPr>
            <a:spLocks noChangeArrowheads="1"/>
          </p:cNvSpPr>
          <p:nvPr/>
        </p:nvSpPr>
        <p:spPr bwMode="auto">
          <a:xfrm>
            <a:off x="914400" y="3754438"/>
            <a:ext cx="485933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26 bit address</a:t>
            </a:r>
          </a:p>
        </p:txBody>
      </p:sp>
      <p:sp>
        <p:nvSpPr>
          <p:cNvPr id="19464" name="Rectangle 14"/>
          <p:cNvSpPr>
            <a:spLocks noChangeArrowheads="1"/>
          </p:cNvSpPr>
          <p:nvPr/>
        </p:nvSpPr>
        <p:spPr bwMode="auto">
          <a:xfrm>
            <a:off x="876300" y="3465513"/>
            <a:ext cx="4016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I</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J</a:t>
            </a:r>
          </a:p>
        </p:txBody>
      </p:sp>
      <p:sp>
        <p:nvSpPr>
          <p:cNvPr id="19465" name="Rectangle 15"/>
          <p:cNvSpPr>
            <a:spLocks noChangeArrowheads="1"/>
          </p:cNvSpPr>
          <p:nvPr/>
        </p:nvSpPr>
        <p:spPr bwMode="auto">
          <a:xfrm>
            <a:off x="814388" y="1479550"/>
            <a:ext cx="7515225"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371955559"/>
      </p:ext>
    </p:extLst>
  </p:cSld>
  <p:clrMapOvr>
    <a:masterClrMapping/>
  </p:clrMapOvr>
  <p:transition spd="slow" advTm="2000"/>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533400"/>
            <a:ext cx="8153400" cy="474662"/>
          </a:xfrm>
        </p:spPr>
        <p:txBody>
          <a:bodyPr>
            <a:normAutofit fontScale="90000"/>
          </a:bodyPr>
          <a:lstStyle/>
          <a:p>
            <a:pPr eaLnBrk="1" hangingPunct="1"/>
            <a:r>
              <a:rPr lang="en-US" b="1" dirty="0" smtClean="0"/>
              <a:t>Branches: PC-Relative Addressing (1/5)</a:t>
            </a:r>
          </a:p>
        </p:txBody>
      </p:sp>
      <p:sp>
        <p:nvSpPr>
          <p:cNvPr id="20483" name="AutoShape 3"/>
          <p:cNvSpPr>
            <a:spLocks noGrp="1" noChangeArrowheads="1"/>
          </p:cNvSpPr>
          <p:nvPr>
            <p:ph type="body" idx="4294967295"/>
          </p:nvPr>
        </p:nvSpPr>
        <p:spPr>
          <a:xfrm>
            <a:off x="533400" y="990600"/>
            <a:ext cx="8077200" cy="415925"/>
          </a:xfrm>
        </p:spPr>
        <p:txBody>
          <a:bodyPr>
            <a:normAutofit fontScale="92500" lnSpcReduction="10000"/>
          </a:bodyPr>
          <a:lstStyle/>
          <a:p>
            <a:pPr marL="203200" indent="-203200" eaLnBrk="1" hangingPunct="1"/>
            <a:r>
              <a:rPr lang="en-US" smtClean="0"/>
              <a:t>Use I-Format</a:t>
            </a:r>
          </a:p>
        </p:txBody>
      </p:sp>
      <p:grpSp>
        <p:nvGrpSpPr>
          <p:cNvPr id="20484" name="Group 4"/>
          <p:cNvGrpSpPr>
            <a:grpSpLocks/>
          </p:cNvGrpSpPr>
          <p:nvPr/>
        </p:nvGrpSpPr>
        <p:grpSpPr bwMode="auto">
          <a:xfrm>
            <a:off x="533400" y="1524000"/>
            <a:ext cx="8153400" cy="976313"/>
            <a:chOff x="432" y="3120"/>
            <a:chExt cx="5136" cy="615"/>
          </a:xfrm>
        </p:grpSpPr>
        <p:grpSp>
          <p:nvGrpSpPr>
            <p:cNvPr id="20486" name="Group 5"/>
            <p:cNvGrpSpPr>
              <a:grpSpLocks/>
            </p:cNvGrpSpPr>
            <p:nvPr/>
          </p:nvGrpSpPr>
          <p:grpSpPr bwMode="auto">
            <a:xfrm>
              <a:off x="500" y="3120"/>
              <a:ext cx="4646" cy="327"/>
              <a:chOff x="288" y="2496"/>
              <a:chExt cx="4646" cy="327"/>
            </a:xfrm>
          </p:grpSpPr>
          <p:sp>
            <p:nvSpPr>
              <p:cNvPr id="20495" name="Text Box 6"/>
              <p:cNvSpPr txBox="1">
                <a:spLocks noChangeArrowheads="1"/>
              </p:cNvSpPr>
              <p:nvPr/>
            </p:nvSpPr>
            <p:spPr bwMode="auto">
              <a:xfrm>
                <a:off x="288" y="2496"/>
                <a:ext cx="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r>
                  <a:rPr lang="en-US" b="1" dirty="0" err="1">
                    <a:latin typeface="Courier New" pitchFamily="49" charset="0"/>
                  </a:rPr>
                  <a:t>opcode</a:t>
                </a:r>
                <a:endParaRPr lang="en-US" sz="2000" dirty="0">
                  <a:solidFill>
                    <a:schemeClr val="accent1"/>
                  </a:solidFill>
                  <a:latin typeface="Helvetica" pitchFamily="34" charset="0"/>
                </a:endParaRPr>
              </a:p>
            </p:txBody>
          </p:sp>
          <p:sp>
            <p:nvSpPr>
              <p:cNvPr id="20496" name="Text Box 7"/>
              <p:cNvSpPr txBox="1">
                <a:spLocks noChangeArrowheads="1"/>
              </p:cNvSpPr>
              <p:nvPr/>
            </p:nvSpPr>
            <p:spPr bwMode="auto">
              <a:xfrm>
                <a:off x="1421" y="24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r>
                  <a:rPr lang="en-US" b="1">
                    <a:latin typeface="Courier New" pitchFamily="49" charset="0"/>
                  </a:rPr>
                  <a:t>rs</a:t>
                </a:r>
                <a:endParaRPr lang="en-US" sz="2000">
                  <a:solidFill>
                    <a:schemeClr val="accent1"/>
                  </a:solidFill>
                  <a:latin typeface="Helvetica" pitchFamily="34" charset="0"/>
                </a:endParaRPr>
              </a:p>
            </p:txBody>
          </p:sp>
          <p:sp>
            <p:nvSpPr>
              <p:cNvPr id="20497" name="Text Box 8"/>
              <p:cNvSpPr txBox="1">
                <a:spLocks noChangeArrowheads="1"/>
              </p:cNvSpPr>
              <p:nvPr/>
            </p:nvSpPr>
            <p:spPr bwMode="auto">
              <a:xfrm>
                <a:off x="2220" y="24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r>
                  <a:rPr lang="en-US" b="1">
                    <a:latin typeface="Courier New" pitchFamily="49" charset="0"/>
                  </a:rPr>
                  <a:t>rt</a:t>
                </a:r>
                <a:endParaRPr lang="en-US" sz="2000">
                  <a:solidFill>
                    <a:schemeClr val="accent1"/>
                  </a:solidFill>
                  <a:latin typeface="Helvetica" pitchFamily="34" charset="0"/>
                </a:endParaRPr>
              </a:p>
            </p:txBody>
          </p:sp>
          <p:sp>
            <p:nvSpPr>
              <p:cNvPr id="20498" name="Text Box 9"/>
              <p:cNvSpPr txBox="1">
                <a:spLocks noChangeArrowheads="1"/>
              </p:cNvSpPr>
              <p:nvPr/>
            </p:nvSpPr>
            <p:spPr bwMode="auto">
              <a:xfrm>
                <a:off x="3153" y="254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endParaRPr lang="en-US" sz="2000">
                  <a:solidFill>
                    <a:schemeClr val="accent1"/>
                  </a:solidFill>
                  <a:latin typeface="Helvetica" pitchFamily="34" charset="0"/>
                </a:endParaRPr>
              </a:p>
            </p:txBody>
          </p:sp>
          <p:sp>
            <p:nvSpPr>
              <p:cNvPr id="20499" name="Text Box 10"/>
              <p:cNvSpPr txBox="1">
                <a:spLocks noChangeArrowheads="1"/>
              </p:cNvSpPr>
              <p:nvPr/>
            </p:nvSpPr>
            <p:spPr bwMode="auto">
              <a:xfrm>
                <a:off x="4818" y="254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endParaRPr lang="en-US" sz="2000">
                  <a:solidFill>
                    <a:schemeClr val="accent1"/>
                  </a:solidFill>
                  <a:latin typeface="Helvetica" pitchFamily="34" charset="0"/>
                </a:endParaRPr>
              </a:p>
            </p:txBody>
          </p:sp>
          <p:sp>
            <p:nvSpPr>
              <p:cNvPr id="20500" name="Text Box 11"/>
              <p:cNvSpPr txBox="1">
                <a:spLocks noChangeArrowheads="1"/>
              </p:cNvSpPr>
              <p:nvPr/>
            </p:nvSpPr>
            <p:spPr bwMode="auto">
              <a:xfrm>
                <a:off x="3349" y="2496"/>
                <a:ext cx="13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r>
                  <a:rPr lang="en-US" b="1">
                    <a:latin typeface="Courier New" pitchFamily="49" charset="0"/>
                  </a:rPr>
                  <a:t>immediate</a:t>
                </a:r>
                <a:endParaRPr lang="en-US" sz="2000">
                  <a:solidFill>
                    <a:schemeClr val="accent1"/>
                  </a:solidFill>
                  <a:latin typeface="Helvetica" pitchFamily="34" charset="0"/>
                </a:endParaRPr>
              </a:p>
            </p:txBody>
          </p:sp>
        </p:grpSp>
        <p:sp>
          <p:nvSpPr>
            <p:cNvPr id="20487" name="Rectangle 12"/>
            <p:cNvSpPr>
              <a:spLocks noChangeArrowheads="1"/>
            </p:cNvSpPr>
            <p:nvPr/>
          </p:nvSpPr>
          <p:spPr bwMode="auto">
            <a:xfrm>
              <a:off x="432" y="3120"/>
              <a:ext cx="5136"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8" name="Line 13"/>
            <p:cNvSpPr>
              <a:spLocks noChangeShapeType="1"/>
            </p:cNvSpPr>
            <p:nvPr/>
          </p:nvSpPr>
          <p:spPr bwMode="auto">
            <a:xfrm>
              <a:off x="1392" y="312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4"/>
            <p:cNvSpPr>
              <a:spLocks noChangeShapeType="1"/>
            </p:cNvSpPr>
            <p:nvPr/>
          </p:nvSpPr>
          <p:spPr bwMode="auto">
            <a:xfrm>
              <a:off x="2208" y="312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5"/>
            <p:cNvSpPr>
              <a:spLocks noChangeShapeType="1"/>
            </p:cNvSpPr>
            <p:nvPr/>
          </p:nvSpPr>
          <p:spPr bwMode="auto">
            <a:xfrm>
              <a:off x="2976" y="312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1" name="Text Box 16"/>
            <p:cNvSpPr txBox="1">
              <a:spLocks noChangeArrowheads="1"/>
            </p:cNvSpPr>
            <p:nvPr/>
          </p:nvSpPr>
          <p:spPr bwMode="auto">
            <a:xfrm>
              <a:off x="528" y="3408"/>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endParaRPr lang="en-US" b="1">
                <a:latin typeface="Helvetica" pitchFamily="34" charset="0"/>
              </a:endParaRPr>
            </a:p>
          </p:txBody>
        </p:sp>
        <p:sp>
          <p:nvSpPr>
            <p:cNvPr id="20492" name="Text Box 17"/>
            <p:cNvSpPr txBox="1">
              <a:spLocks noChangeArrowheads="1"/>
            </p:cNvSpPr>
            <p:nvPr/>
          </p:nvSpPr>
          <p:spPr bwMode="auto">
            <a:xfrm>
              <a:off x="1440" y="3408"/>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endParaRPr lang="en-US" b="1">
                <a:latin typeface="Helvetica" pitchFamily="34" charset="0"/>
              </a:endParaRPr>
            </a:p>
          </p:txBody>
        </p:sp>
        <p:sp>
          <p:nvSpPr>
            <p:cNvPr id="20493" name="Text Box 18"/>
            <p:cNvSpPr txBox="1">
              <a:spLocks noChangeArrowheads="1"/>
            </p:cNvSpPr>
            <p:nvPr/>
          </p:nvSpPr>
          <p:spPr bwMode="auto">
            <a:xfrm>
              <a:off x="2208" y="3408"/>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endParaRPr lang="en-US" b="1">
                <a:latin typeface="Helvetica" pitchFamily="34" charset="0"/>
              </a:endParaRPr>
            </a:p>
          </p:txBody>
        </p:sp>
        <p:sp>
          <p:nvSpPr>
            <p:cNvPr id="20494" name="Text Box 19"/>
            <p:cNvSpPr txBox="1">
              <a:spLocks noChangeArrowheads="1"/>
            </p:cNvSpPr>
            <p:nvPr/>
          </p:nvSpPr>
          <p:spPr bwMode="auto">
            <a:xfrm>
              <a:off x="3840" y="3408"/>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endParaRPr lang="en-US" b="1">
                <a:latin typeface="Helvetica" pitchFamily="34" charset="0"/>
              </a:endParaRPr>
            </a:p>
          </p:txBody>
        </p:sp>
      </p:grpSp>
      <p:sp>
        <p:nvSpPr>
          <p:cNvPr id="20485" name="Rectangle 20"/>
          <p:cNvSpPr>
            <a:spLocks noChangeArrowheads="1"/>
          </p:cNvSpPr>
          <p:nvPr/>
        </p:nvSpPr>
        <p:spPr bwMode="auto">
          <a:xfrm>
            <a:off x="533400" y="2209800"/>
            <a:ext cx="8077200" cy="34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203200" indent="-203200">
              <a:spcBef>
                <a:spcPct val="20000"/>
              </a:spcBef>
              <a:buFontTx/>
              <a:buChar char="•"/>
            </a:pPr>
            <a:r>
              <a:rPr lang="en-US" b="1" dirty="0" err="1">
                <a:latin typeface="Courier New" pitchFamily="49" charset="0"/>
              </a:rPr>
              <a:t>opcode</a:t>
            </a:r>
            <a:r>
              <a:rPr lang="en-US" b="1" dirty="0">
                <a:latin typeface="Arial" charset="0"/>
              </a:rPr>
              <a:t> specifies </a:t>
            </a:r>
            <a:r>
              <a:rPr lang="en-US" b="1" dirty="0" err="1">
                <a:latin typeface="Courier New" pitchFamily="49" charset="0"/>
              </a:rPr>
              <a:t>beq</a:t>
            </a:r>
            <a:r>
              <a:rPr lang="en-US" b="1" dirty="0">
                <a:latin typeface="Arial" charset="0"/>
              </a:rPr>
              <a:t> v. </a:t>
            </a:r>
            <a:r>
              <a:rPr lang="en-US" b="1" dirty="0" err="1">
                <a:latin typeface="Courier New" pitchFamily="49" charset="0"/>
              </a:rPr>
              <a:t>bne</a:t>
            </a:r>
            <a:endParaRPr lang="en-US" b="1" dirty="0">
              <a:latin typeface="Arial" charset="0"/>
            </a:endParaRPr>
          </a:p>
          <a:p>
            <a:pPr marL="203200" indent="-203200">
              <a:spcBef>
                <a:spcPct val="20000"/>
              </a:spcBef>
              <a:buFontTx/>
              <a:buChar char="•"/>
            </a:pPr>
            <a:r>
              <a:rPr lang="en-US" b="1" dirty="0" err="1">
                <a:latin typeface="Courier New" pitchFamily="49" charset="0"/>
              </a:rPr>
              <a:t>rs</a:t>
            </a:r>
            <a:r>
              <a:rPr lang="en-US" b="1" dirty="0">
                <a:latin typeface="Arial" charset="0"/>
              </a:rPr>
              <a:t> and </a:t>
            </a:r>
            <a:r>
              <a:rPr lang="en-US" b="1" dirty="0" err="1">
                <a:latin typeface="Courier New" pitchFamily="49" charset="0"/>
              </a:rPr>
              <a:t>rt</a:t>
            </a:r>
            <a:r>
              <a:rPr lang="en-US" b="1" dirty="0">
                <a:latin typeface="Arial" charset="0"/>
              </a:rPr>
              <a:t> specify registers to compare</a:t>
            </a:r>
          </a:p>
          <a:p>
            <a:pPr marL="203200" indent="-203200">
              <a:spcBef>
                <a:spcPct val="20000"/>
              </a:spcBef>
              <a:buFontTx/>
              <a:buChar char="•"/>
            </a:pPr>
            <a:r>
              <a:rPr lang="en-US" b="1" dirty="0">
                <a:latin typeface="Arial" charset="0"/>
              </a:rPr>
              <a:t>What can </a:t>
            </a:r>
            <a:r>
              <a:rPr lang="en-US" b="1" dirty="0">
                <a:latin typeface="Courier New" pitchFamily="49" charset="0"/>
              </a:rPr>
              <a:t>immediate</a:t>
            </a:r>
            <a:r>
              <a:rPr lang="en-US" b="1" dirty="0">
                <a:latin typeface="Arial" charset="0"/>
              </a:rPr>
              <a:t> specify?</a:t>
            </a:r>
          </a:p>
          <a:p>
            <a:pPr marL="685800" lvl="1" indent="-190500">
              <a:spcBef>
                <a:spcPct val="20000"/>
              </a:spcBef>
              <a:buFontTx/>
              <a:buChar char="–"/>
            </a:pPr>
            <a:r>
              <a:rPr lang="en-US" sz="2400" b="1" dirty="0">
                <a:latin typeface="Courier New" pitchFamily="49" charset="0"/>
              </a:rPr>
              <a:t>immediate</a:t>
            </a:r>
            <a:r>
              <a:rPr lang="en-US" sz="2400" b="1" dirty="0">
                <a:latin typeface="Arial" charset="0"/>
              </a:rPr>
              <a:t> is only 16 bits</a:t>
            </a:r>
          </a:p>
          <a:p>
            <a:pPr marL="685800" lvl="1" indent="-190500">
              <a:spcBef>
                <a:spcPct val="20000"/>
              </a:spcBef>
              <a:buFontTx/>
              <a:buChar char="–"/>
            </a:pPr>
            <a:r>
              <a:rPr lang="en-US" sz="2400" b="1" dirty="0">
                <a:solidFill>
                  <a:srgbClr val="C00000"/>
                </a:solidFill>
                <a:latin typeface="Arial" charset="0"/>
              </a:rPr>
              <a:t>PC (Program Counter) </a:t>
            </a:r>
            <a:r>
              <a:rPr lang="en-US" sz="2400" b="1" dirty="0">
                <a:latin typeface="Arial" charset="0"/>
              </a:rPr>
              <a:t>has byte address of current instruction being executed; </a:t>
            </a:r>
            <a:br>
              <a:rPr lang="en-US" sz="2400" b="1" dirty="0">
                <a:latin typeface="Arial" charset="0"/>
              </a:rPr>
            </a:br>
            <a:r>
              <a:rPr lang="en-US" sz="2400" b="1" dirty="0">
                <a:latin typeface="Arial" charset="0"/>
              </a:rPr>
              <a:t>32-bit pointer to memory </a:t>
            </a:r>
          </a:p>
          <a:p>
            <a:pPr marL="685800" lvl="1" indent="-190500">
              <a:spcBef>
                <a:spcPct val="20000"/>
              </a:spcBef>
              <a:buFontTx/>
              <a:buChar char="–"/>
            </a:pPr>
            <a:r>
              <a:rPr lang="en-US" sz="2400" b="1" dirty="0">
                <a:latin typeface="Arial" charset="0"/>
              </a:rPr>
              <a:t>So </a:t>
            </a:r>
            <a:r>
              <a:rPr lang="en-US" sz="2400" b="1" dirty="0">
                <a:latin typeface="Courier New" pitchFamily="49" charset="0"/>
              </a:rPr>
              <a:t>immediate</a:t>
            </a:r>
            <a:r>
              <a:rPr lang="en-US" sz="2400" b="1" dirty="0">
                <a:latin typeface="Arial" charset="0"/>
              </a:rPr>
              <a:t> cannot specify entire address to branch to.</a:t>
            </a:r>
          </a:p>
        </p:txBody>
      </p:sp>
    </p:spTree>
    <p:extLst>
      <p:ext uri="{BB962C8B-B14F-4D97-AF65-F5344CB8AC3E}">
        <p14:creationId xmlns:p14="http://schemas.microsoft.com/office/powerpoint/2010/main" val="3931391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16</a:t>
            </a:fld>
            <a:endParaRPr lang="en-US"/>
          </a:p>
        </p:txBody>
      </p:sp>
      <p:sp>
        <p:nvSpPr>
          <p:cNvPr id="28674" name="Rectangle 2"/>
          <p:cNvSpPr>
            <a:spLocks noGrp="1" noChangeArrowheads="1"/>
          </p:cNvSpPr>
          <p:nvPr>
            <p:ph type="title" idx="4294967295"/>
          </p:nvPr>
        </p:nvSpPr>
        <p:spPr bwMode="auto">
          <a:xfrm>
            <a:off x="914400" y="5334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Binary to Decimal Conversion</a:t>
            </a:r>
          </a:p>
        </p:txBody>
      </p:sp>
      <p:sp>
        <p:nvSpPr>
          <p:cNvPr id="14339" name="Text Box 4"/>
          <p:cNvSpPr txBox="1">
            <a:spLocks noChangeArrowheads="1"/>
          </p:cNvSpPr>
          <p:nvPr/>
        </p:nvSpPr>
        <p:spPr bwMode="auto">
          <a:xfrm>
            <a:off x="3078163" y="1252538"/>
            <a:ext cx="4583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b="1" dirty="0" smtClean="0">
                <a:solidFill>
                  <a:srgbClr val="C00000"/>
                </a:solidFill>
                <a:cs typeface="+mn-cs"/>
              </a:rPr>
              <a:t>···b</a:t>
            </a:r>
            <a:r>
              <a:rPr lang="en-US" b="1" baseline="-25000" dirty="0" smtClean="0">
                <a:solidFill>
                  <a:srgbClr val="C00000"/>
                </a:solidFill>
                <a:cs typeface="+mn-cs"/>
              </a:rPr>
              <a:t>3</a:t>
            </a:r>
            <a:r>
              <a:rPr lang="en-US" b="1" dirty="0" smtClean="0">
                <a:solidFill>
                  <a:srgbClr val="C00000"/>
                </a:solidFill>
                <a:cs typeface="+mn-cs"/>
              </a:rPr>
              <a:t>b</a:t>
            </a:r>
            <a:r>
              <a:rPr lang="en-US" b="1" baseline="-25000" dirty="0" smtClean="0">
                <a:solidFill>
                  <a:srgbClr val="C00000"/>
                </a:solidFill>
                <a:cs typeface="+mn-cs"/>
              </a:rPr>
              <a:t>2</a:t>
            </a:r>
            <a:r>
              <a:rPr lang="en-US" b="1" dirty="0" smtClean="0">
                <a:solidFill>
                  <a:srgbClr val="C00000"/>
                </a:solidFill>
                <a:cs typeface="+mn-cs"/>
              </a:rPr>
              <a:t>b</a:t>
            </a:r>
            <a:r>
              <a:rPr lang="en-US" b="1" baseline="-25000" dirty="0" smtClean="0">
                <a:solidFill>
                  <a:srgbClr val="C00000"/>
                </a:solidFill>
                <a:cs typeface="+mn-cs"/>
              </a:rPr>
              <a:t>1</a:t>
            </a:r>
            <a:r>
              <a:rPr lang="en-US" b="1" dirty="0" smtClean="0">
                <a:solidFill>
                  <a:srgbClr val="C00000"/>
                </a:solidFill>
                <a:cs typeface="+mn-cs"/>
              </a:rPr>
              <a:t>b</a:t>
            </a:r>
            <a:r>
              <a:rPr lang="en-US" b="1" baseline="-25000" dirty="0" smtClean="0">
                <a:solidFill>
                  <a:srgbClr val="C00000"/>
                </a:solidFill>
                <a:cs typeface="+mn-cs"/>
              </a:rPr>
              <a:t>0</a:t>
            </a:r>
            <a:r>
              <a:rPr lang="en-US" dirty="0" smtClean="0">
                <a:solidFill>
                  <a:srgbClr val="C00000"/>
                </a:solidFill>
                <a:cs typeface="+mn-cs"/>
              </a:rPr>
              <a:t>     </a:t>
            </a:r>
            <a:r>
              <a:rPr lang="en-US" dirty="0" smtClean="0">
                <a:solidFill>
                  <a:srgbClr val="000000"/>
                </a:solidFill>
                <a:cs typeface="+mn-cs"/>
              </a:rPr>
              <a:t>(each bit b</a:t>
            </a:r>
            <a:r>
              <a:rPr lang="en-US" baseline="-25000" dirty="0" smtClean="0">
                <a:solidFill>
                  <a:srgbClr val="000000"/>
                </a:solidFill>
                <a:cs typeface="+mn-cs"/>
              </a:rPr>
              <a:t>i</a:t>
            </a:r>
            <a:r>
              <a:rPr lang="en-US" dirty="0" smtClean="0">
                <a:solidFill>
                  <a:srgbClr val="000000"/>
                </a:solidFill>
                <a:cs typeface="+mn-cs"/>
              </a:rPr>
              <a:t> is 0 or 1)</a:t>
            </a:r>
          </a:p>
        </p:txBody>
      </p:sp>
      <p:sp>
        <p:nvSpPr>
          <p:cNvPr id="7172" name="Rectangle 5"/>
          <p:cNvSpPr>
            <a:spLocks noChangeArrowheads="1"/>
          </p:cNvSpPr>
          <p:nvPr/>
        </p:nvSpPr>
        <p:spPr bwMode="auto">
          <a:xfrm>
            <a:off x="3570288" y="1938338"/>
            <a:ext cx="5214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b="1" dirty="0">
                <a:solidFill>
                  <a:srgbClr val="C00000"/>
                </a:solidFill>
              </a:rPr>
              <a:t>b</a:t>
            </a:r>
            <a:r>
              <a:rPr lang="en-US" b="1" baseline="-25000" dirty="0">
                <a:solidFill>
                  <a:srgbClr val="C00000"/>
                </a:solidFill>
              </a:rPr>
              <a:t>0</a:t>
            </a:r>
            <a:r>
              <a:rPr lang="en-US" dirty="0">
                <a:solidFill>
                  <a:srgbClr val="000000"/>
                </a:solidFill>
              </a:rPr>
              <a:t>×2</a:t>
            </a:r>
            <a:r>
              <a:rPr lang="en-US" baseline="30000" dirty="0">
                <a:solidFill>
                  <a:srgbClr val="000000"/>
                </a:solidFill>
              </a:rPr>
              <a:t>0</a:t>
            </a:r>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1</a:t>
            </a:r>
            <a:r>
              <a:rPr lang="en-US" dirty="0">
                <a:solidFill>
                  <a:srgbClr val="000000"/>
                </a:solidFill>
              </a:rPr>
              <a:t>×2</a:t>
            </a:r>
            <a:r>
              <a:rPr lang="en-US" baseline="30000" dirty="0">
                <a:solidFill>
                  <a:srgbClr val="000000"/>
                </a:solidFill>
              </a:rPr>
              <a:t>1</a:t>
            </a:r>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2</a:t>
            </a:r>
            <a:r>
              <a:rPr lang="en-US" dirty="0">
                <a:solidFill>
                  <a:srgbClr val="000000"/>
                </a:solidFill>
              </a:rPr>
              <a:t>×2</a:t>
            </a:r>
            <a:r>
              <a:rPr lang="en-US" baseline="30000" dirty="0">
                <a:solidFill>
                  <a:srgbClr val="000000"/>
                </a:solidFill>
              </a:rPr>
              <a:t>2</a:t>
            </a:r>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3</a:t>
            </a:r>
            <a:r>
              <a:rPr lang="en-US" dirty="0">
                <a:solidFill>
                  <a:srgbClr val="000000"/>
                </a:solidFill>
              </a:rPr>
              <a:t>×2</a:t>
            </a:r>
            <a:r>
              <a:rPr lang="en-US" baseline="30000" dirty="0">
                <a:solidFill>
                  <a:srgbClr val="000000"/>
                </a:solidFill>
              </a:rPr>
              <a:t>3</a:t>
            </a:r>
            <a:r>
              <a:rPr lang="en-US" dirty="0">
                <a:solidFill>
                  <a:srgbClr val="000000"/>
                </a:solidFill>
              </a:rPr>
              <a:t> + ···</a:t>
            </a:r>
            <a:r>
              <a:rPr lang="en-US" dirty="0">
                <a:solidFill>
                  <a:srgbClr val="CC3300"/>
                </a:solidFill>
              </a:rPr>
              <a:t> </a:t>
            </a:r>
            <a:endParaRPr lang="en-US" baseline="30000" dirty="0">
              <a:solidFill>
                <a:srgbClr val="000000"/>
              </a:solidFill>
            </a:endParaRPr>
          </a:p>
          <a:p>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0</a:t>
            </a:r>
            <a:r>
              <a:rPr lang="en-US" dirty="0">
                <a:solidFill>
                  <a:srgbClr val="000000"/>
                </a:solidFill>
              </a:rPr>
              <a:t>×1 +</a:t>
            </a:r>
            <a:r>
              <a:rPr lang="en-US" b="1" dirty="0">
                <a:solidFill>
                  <a:srgbClr val="CC3300"/>
                </a:solidFill>
              </a:rPr>
              <a:t> </a:t>
            </a:r>
            <a:r>
              <a:rPr lang="en-US" b="1" dirty="0">
                <a:solidFill>
                  <a:srgbClr val="C00000"/>
                </a:solidFill>
              </a:rPr>
              <a:t>b</a:t>
            </a:r>
            <a:r>
              <a:rPr lang="en-US" b="1" baseline="-25000" dirty="0">
                <a:solidFill>
                  <a:srgbClr val="C00000"/>
                </a:solidFill>
              </a:rPr>
              <a:t>1</a:t>
            </a:r>
            <a:r>
              <a:rPr lang="en-US" b="1" dirty="0">
                <a:solidFill>
                  <a:srgbClr val="000000"/>
                </a:solidFill>
              </a:rPr>
              <a:t>×2</a:t>
            </a:r>
            <a:r>
              <a:rPr lang="en-US" b="1"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2</a:t>
            </a:r>
            <a:r>
              <a:rPr lang="en-US" dirty="0">
                <a:solidFill>
                  <a:srgbClr val="000000"/>
                </a:solidFill>
              </a:rPr>
              <a:t>×4</a:t>
            </a:r>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3</a:t>
            </a:r>
            <a:r>
              <a:rPr lang="en-US" dirty="0">
                <a:solidFill>
                  <a:srgbClr val="000000"/>
                </a:solidFill>
              </a:rPr>
              <a:t>×8</a:t>
            </a:r>
            <a:r>
              <a:rPr lang="en-US" dirty="0">
                <a:solidFill>
                  <a:srgbClr val="CC3300"/>
                </a:solidFill>
              </a:rPr>
              <a:t> </a:t>
            </a:r>
            <a:r>
              <a:rPr lang="en-US" dirty="0">
                <a:solidFill>
                  <a:srgbClr val="000000"/>
                </a:solidFill>
              </a:rPr>
              <a:t>+ ···</a:t>
            </a:r>
            <a:endParaRPr lang="en-US" b="1" dirty="0">
              <a:solidFill>
                <a:srgbClr val="000000"/>
              </a:solidFill>
            </a:endParaRPr>
          </a:p>
        </p:txBody>
      </p:sp>
      <p:sp>
        <p:nvSpPr>
          <p:cNvPr id="14341" name="Text Box 6"/>
          <p:cNvSpPr txBox="1">
            <a:spLocks noChangeArrowheads="1"/>
          </p:cNvSpPr>
          <p:nvPr/>
        </p:nvSpPr>
        <p:spPr bwMode="auto">
          <a:xfrm>
            <a:off x="831850" y="1231900"/>
            <a:ext cx="2192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mtClean="0">
                <a:solidFill>
                  <a:srgbClr val="000000"/>
                </a:solidFill>
                <a:cs typeface="+mn-cs"/>
              </a:rPr>
              <a:t>Binary Number:</a:t>
            </a:r>
          </a:p>
        </p:txBody>
      </p:sp>
      <p:sp>
        <p:nvSpPr>
          <p:cNvPr id="7174" name="Text Box 7"/>
          <p:cNvSpPr txBox="1">
            <a:spLocks noChangeArrowheads="1"/>
          </p:cNvSpPr>
          <p:nvPr/>
        </p:nvSpPr>
        <p:spPr bwMode="auto">
          <a:xfrm>
            <a:off x="814388" y="1917700"/>
            <a:ext cx="262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mtClean="0">
                <a:solidFill>
                  <a:srgbClr val="000000"/>
                </a:solidFill>
                <a:cs typeface="+mn-cs"/>
              </a:rPr>
              <a:t>Its decimal value is:</a:t>
            </a:r>
          </a:p>
        </p:txBody>
      </p:sp>
      <p:sp>
        <p:nvSpPr>
          <p:cNvPr id="7175" name="Text Box 8"/>
          <p:cNvSpPr txBox="1">
            <a:spLocks noChangeArrowheads="1"/>
          </p:cNvSpPr>
          <p:nvPr/>
        </p:nvSpPr>
        <p:spPr bwMode="auto">
          <a:xfrm>
            <a:off x="827088" y="2847975"/>
            <a:ext cx="60213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b="1" u="sng" dirty="0" smtClean="0">
                <a:solidFill>
                  <a:srgbClr val="000000"/>
                </a:solidFill>
                <a:cs typeface="+mn-cs"/>
              </a:rPr>
              <a:t>Examples</a:t>
            </a:r>
            <a:r>
              <a:rPr lang="en-US" b="1" dirty="0" smtClean="0">
                <a:solidFill>
                  <a:srgbClr val="000000"/>
                </a:solidFill>
                <a:cs typeface="+mn-cs"/>
              </a:rPr>
              <a:t>:</a:t>
            </a:r>
            <a:r>
              <a:rPr lang="en-US" dirty="0" smtClean="0">
                <a:solidFill>
                  <a:srgbClr val="000000"/>
                </a:solidFill>
                <a:cs typeface="+mn-cs"/>
              </a:rPr>
              <a:t> 	</a:t>
            </a:r>
            <a:r>
              <a:rPr lang="en-US" b="1" dirty="0" smtClean="0">
                <a:solidFill>
                  <a:srgbClr val="000000"/>
                </a:solidFill>
                <a:latin typeface="Courier New" pitchFamily="49" charset="0"/>
                <a:cs typeface="Courier New" pitchFamily="49" charset="0"/>
              </a:rPr>
              <a:t>1110</a:t>
            </a:r>
            <a:r>
              <a:rPr lang="en-US" baseline="-25000" dirty="0" smtClean="0">
                <a:solidFill>
                  <a:srgbClr val="000000"/>
                </a:solidFill>
                <a:cs typeface="+mn-cs"/>
              </a:rPr>
              <a:t>2</a:t>
            </a:r>
            <a:r>
              <a:rPr lang="en-US" dirty="0" smtClean="0">
                <a:solidFill>
                  <a:srgbClr val="000000"/>
                </a:solidFill>
                <a:cs typeface="+mn-cs"/>
              </a:rPr>
              <a:t>		Decimal value is: </a:t>
            </a:r>
          </a:p>
          <a:p>
            <a:pPr eaLnBrk="1" hangingPunct="1">
              <a:defRPr/>
            </a:pPr>
            <a:r>
              <a:rPr lang="en-US" dirty="0" smtClean="0">
                <a:solidFill>
                  <a:srgbClr val="000000"/>
                </a:solidFill>
                <a:cs typeface="+mn-cs"/>
              </a:rPr>
              <a:t>		</a:t>
            </a:r>
            <a:r>
              <a:rPr lang="en-US" b="1" dirty="0" smtClean="0">
                <a:solidFill>
                  <a:srgbClr val="000000"/>
                </a:solidFill>
                <a:latin typeface="Courier New" pitchFamily="49" charset="0"/>
                <a:cs typeface="Courier New" pitchFamily="49" charset="0"/>
              </a:rPr>
              <a:t>1111</a:t>
            </a:r>
            <a:r>
              <a:rPr lang="en-US" baseline="-25000" dirty="0" smtClean="0">
                <a:solidFill>
                  <a:srgbClr val="000000"/>
                </a:solidFill>
                <a:cs typeface="+mn-cs"/>
              </a:rPr>
              <a:t>2</a:t>
            </a:r>
            <a:r>
              <a:rPr lang="en-US" dirty="0" smtClean="0">
                <a:solidFill>
                  <a:srgbClr val="000000"/>
                </a:solidFill>
                <a:cs typeface="+mn-cs"/>
              </a:rPr>
              <a:t>		Decimal value is: </a:t>
            </a:r>
          </a:p>
          <a:p>
            <a:pPr eaLnBrk="1" hangingPunct="1">
              <a:defRPr/>
            </a:pPr>
            <a:r>
              <a:rPr lang="en-US" dirty="0" smtClean="0">
                <a:solidFill>
                  <a:srgbClr val="000000"/>
                </a:solidFill>
                <a:cs typeface="+mn-cs"/>
              </a:rPr>
              <a:t>		</a:t>
            </a:r>
            <a:r>
              <a:rPr lang="en-US" b="1" dirty="0" smtClean="0">
                <a:solidFill>
                  <a:srgbClr val="000000"/>
                </a:solidFill>
                <a:latin typeface="Courier New" pitchFamily="49" charset="0"/>
                <a:cs typeface="Courier New" pitchFamily="49" charset="0"/>
              </a:rPr>
              <a:t>110010</a:t>
            </a:r>
            <a:r>
              <a:rPr lang="en-US" baseline="-25000" dirty="0" smtClean="0">
                <a:solidFill>
                  <a:srgbClr val="000000"/>
                </a:solidFill>
                <a:cs typeface="+mn-cs"/>
              </a:rPr>
              <a:t>2</a:t>
            </a:r>
            <a:r>
              <a:rPr lang="en-US" dirty="0" smtClean="0">
                <a:solidFill>
                  <a:srgbClr val="000000"/>
                </a:solidFill>
                <a:cs typeface="+mn-cs"/>
              </a:rPr>
              <a:t>	Decimal value is: </a:t>
            </a:r>
          </a:p>
          <a:p>
            <a:pPr eaLnBrk="1" hangingPunct="1">
              <a:defRPr/>
            </a:pPr>
            <a:r>
              <a:rPr lang="en-US" dirty="0" smtClean="0">
                <a:solidFill>
                  <a:srgbClr val="000000"/>
                </a:solidFill>
                <a:cs typeface="+mn-cs"/>
              </a:rPr>
              <a:t>		</a:t>
            </a:r>
            <a:r>
              <a:rPr lang="en-US" b="1" dirty="0" smtClean="0">
                <a:solidFill>
                  <a:srgbClr val="000000"/>
                </a:solidFill>
                <a:latin typeface="Courier New" pitchFamily="49" charset="0"/>
                <a:cs typeface="Courier New" pitchFamily="49" charset="0"/>
              </a:rPr>
              <a:t>111111</a:t>
            </a:r>
            <a:r>
              <a:rPr lang="en-US" baseline="-25000" dirty="0" smtClean="0">
                <a:solidFill>
                  <a:srgbClr val="000000"/>
                </a:solidFill>
                <a:cs typeface="+mn-cs"/>
              </a:rPr>
              <a:t>2</a:t>
            </a:r>
            <a:r>
              <a:rPr lang="en-US" dirty="0" smtClean="0">
                <a:solidFill>
                  <a:srgbClr val="000000"/>
                </a:solidFill>
                <a:cs typeface="+mn-cs"/>
              </a:rPr>
              <a:t>	Decimal value is: </a:t>
            </a:r>
          </a:p>
        </p:txBody>
      </p:sp>
      <p:sp>
        <p:nvSpPr>
          <p:cNvPr id="7176" name="Rectangle 9"/>
          <p:cNvSpPr>
            <a:spLocks noChangeArrowheads="1"/>
          </p:cNvSpPr>
          <p:nvPr/>
        </p:nvSpPr>
        <p:spPr bwMode="auto">
          <a:xfrm>
            <a:off x="609600" y="4495800"/>
            <a:ext cx="7826375" cy="1498600"/>
          </a:xfrm>
          <a:prstGeom prst="rect">
            <a:avLst/>
          </a:prstGeom>
          <a:solidFill>
            <a:srgbClr val="FFFFCC"/>
          </a:solidFill>
          <a:ln w="12700">
            <a:solidFill>
              <a:schemeClr val="tx1"/>
            </a:solidFill>
            <a:miter lim="800000"/>
            <a:headEnd/>
            <a:tailEnd/>
          </a:ln>
        </p:spPr>
        <p:txBody>
          <a:bodyPr wrap="none"/>
          <a:lstStyle/>
          <a:p>
            <a:r>
              <a:rPr lang="en-US" dirty="0">
                <a:solidFill>
                  <a:srgbClr val="000000"/>
                </a:solidFill>
              </a:rPr>
              <a:t>Check your understanding:</a:t>
            </a:r>
          </a:p>
          <a:p>
            <a:r>
              <a:rPr lang="en-US" sz="2000" i="1" dirty="0" smtClean="0">
                <a:solidFill>
                  <a:srgbClr val="000000"/>
                </a:solidFill>
              </a:rPr>
              <a:t>N</a:t>
            </a:r>
            <a:r>
              <a:rPr lang="en-US" sz="2000" dirty="0" smtClean="0">
                <a:solidFill>
                  <a:srgbClr val="000000"/>
                </a:solidFill>
              </a:rPr>
              <a:t> </a:t>
            </a:r>
            <a:r>
              <a:rPr lang="en-US" sz="2000" dirty="0">
                <a:solidFill>
                  <a:srgbClr val="000000"/>
                </a:solidFill>
              </a:rPr>
              <a:t>bits </a:t>
            </a:r>
            <a:r>
              <a:rPr lang="en-US" sz="2000" dirty="0">
                <a:solidFill>
                  <a:srgbClr val="000000"/>
                </a:solidFill>
                <a:sym typeface="Wingdings" pitchFamily="2" charset="2"/>
              </a:rPr>
              <a:t> 2</a:t>
            </a:r>
            <a:r>
              <a:rPr lang="en-US" sz="2000" i="1" baseline="30000" dirty="0">
                <a:solidFill>
                  <a:srgbClr val="000000"/>
                </a:solidFill>
                <a:sym typeface="Wingdings" pitchFamily="2" charset="2"/>
              </a:rPr>
              <a:t>N</a:t>
            </a:r>
            <a:r>
              <a:rPr lang="en-US" sz="2000" dirty="0">
                <a:solidFill>
                  <a:srgbClr val="000000"/>
                </a:solidFill>
                <a:sym typeface="Wingdings" pitchFamily="2" charset="2"/>
              </a:rPr>
              <a:t> combinations  decimal numbers 0, 1, 2, 3, …, 2</a:t>
            </a:r>
            <a:r>
              <a:rPr lang="en-US" sz="2000" i="1" baseline="30000" dirty="0">
                <a:solidFill>
                  <a:srgbClr val="000000"/>
                </a:solidFill>
                <a:sym typeface="Wingdings" pitchFamily="2" charset="2"/>
              </a:rPr>
              <a:t>N </a:t>
            </a:r>
            <a:r>
              <a:rPr lang="en-US" sz="2000" dirty="0">
                <a:solidFill>
                  <a:srgbClr val="000000"/>
                </a:solidFill>
                <a:sym typeface="Wingdings" pitchFamily="2" charset="2"/>
              </a:rPr>
              <a:t>- 1</a:t>
            </a:r>
            <a:endParaRPr lang="en-US" sz="2000" dirty="0">
              <a:solidFill>
                <a:srgbClr val="000000"/>
              </a:solidFill>
            </a:endParaRPr>
          </a:p>
          <a:p>
            <a:r>
              <a:rPr lang="en-US" sz="2000" dirty="0">
                <a:solidFill>
                  <a:srgbClr val="000000"/>
                </a:solidFill>
              </a:rPr>
              <a:t>	The largest number: 11…11</a:t>
            </a:r>
            <a:r>
              <a:rPr lang="en-US" sz="2000" baseline="-25000" dirty="0">
                <a:solidFill>
                  <a:srgbClr val="000000"/>
                </a:solidFill>
              </a:rPr>
              <a:t>2</a:t>
            </a:r>
            <a:r>
              <a:rPr lang="en-US" sz="2000" dirty="0">
                <a:solidFill>
                  <a:srgbClr val="000000"/>
                </a:solidFill>
              </a:rPr>
              <a:t> = 2</a:t>
            </a:r>
            <a:r>
              <a:rPr lang="en-US" sz="2000" i="1" baseline="30000" dirty="0">
                <a:solidFill>
                  <a:srgbClr val="000000"/>
                </a:solidFill>
              </a:rPr>
              <a:t>N</a:t>
            </a:r>
            <a:r>
              <a:rPr lang="en-US" sz="2000" dirty="0">
                <a:solidFill>
                  <a:srgbClr val="000000"/>
                </a:solidFill>
              </a:rPr>
              <a:t>-1 (decimal)</a:t>
            </a:r>
          </a:p>
        </p:txBody>
      </p:sp>
      <p:sp>
        <p:nvSpPr>
          <p:cNvPr id="9" name="Text Box 8"/>
          <p:cNvSpPr txBox="1">
            <a:spLocks noChangeArrowheads="1"/>
          </p:cNvSpPr>
          <p:nvPr/>
        </p:nvSpPr>
        <p:spPr bwMode="auto">
          <a:xfrm>
            <a:off x="6721475" y="2863850"/>
            <a:ext cx="876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mtClean="0">
                <a:solidFill>
                  <a:srgbClr val="000000"/>
                </a:solidFill>
                <a:cs typeface="+mn-cs"/>
              </a:rPr>
              <a:t>14</a:t>
            </a:r>
          </a:p>
          <a:p>
            <a:pPr eaLnBrk="1" hangingPunct="1">
              <a:defRPr/>
            </a:pPr>
            <a:r>
              <a:rPr lang="en-US" smtClean="0">
                <a:solidFill>
                  <a:srgbClr val="000000"/>
                </a:solidFill>
                <a:cs typeface="+mn-cs"/>
              </a:rPr>
              <a:t>15</a:t>
            </a:r>
          </a:p>
          <a:p>
            <a:pPr eaLnBrk="1" hangingPunct="1">
              <a:defRPr/>
            </a:pPr>
            <a:r>
              <a:rPr lang="en-US" smtClean="0">
                <a:solidFill>
                  <a:srgbClr val="000000"/>
                </a:solidFill>
                <a:cs typeface="+mn-cs"/>
              </a:rPr>
              <a:t>50</a:t>
            </a:r>
          </a:p>
          <a:p>
            <a:pPr eaLnBrk="1" hangingPunct="1">
              <a:defRPr/>
            </a:pPr>
            <a:r>
              <a:rPr lang="en-US" smtClean="0">
                <a:solidFill>
                  <a:srgbClr val="000000"/>
                </a:solidFill>
                <a:cs typeface="+mn-cs"/>
              </a:rPr>
              <a:t>63</a:t>
            </a:r>
          </a:p>
        </p:txBody>
      </p:sp>
      <p:sp>
        <p:nvSpPr>
          <p:cNvPr id="10" name="Right Brace 9"/>
          <p:cNvSpPr>
            <a:spLocks/>
          </p:cNvSpPr>
          <p:nvPr/>
        </p:nvSpPr>
        <p:spPr bwMode="auto">
          <a:xfrm rot="5400000">
            <a:off x="4287837" y="5157341"/>
            <a:ext cx="155575" cy="704850"/>
          </a:xfrm>
          <a:prstGeom prst="rightBrace">
            <a:avLst>
              <a:gd name="adj1" fmla="val 8327"/>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11" name="Text Box 8"/>
          <p:cNvSpPr txBox="1">
            <a:spLocks noChangeArrowheads="1"/>
          </p:cNvSpPr>
          <p:nvPr/>
        </p:nvSpPr>
        <p:spPr bwMode="auto">
          <a:xfrm>
            <a:off x="3662362" y="5509766"/>
            <a:ext cx="1720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1800" i="1" dirty="0" smtClean="0">
                <a:solidFill>
                  <a:srgbClr val="000000"/>
                </a:solidFill>
                <a:cs typeface="+mn-cs"/>
              </a:rPr>
              <a:t>N </a:t>
            </a:r>
            <a:r>
              <a:rPr lang="en-US" sz="1800" dirty="0" smtClean="0">
                <a:solidFill>
                  <a:srgbClr val="000000"/>
                </a:solidFill>
                <a:cs typeface="+mn-cs"/>
              </a:rPr>
              <a:t>bits, all ones</a:t>
            </a:r>
          </a:p>
        </p:txBody>
      </p:sp>
    </p:spTree>
    <p:extLst>
      <p:ext uri="{BB962C8B-B14F-4D97-AF65-F5344CB8AC3E}">
        <p14:creationId xmlns:p14="http://schemas.microsoft.com/office/powerpoint/2010/main" val="400392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blinds(horizontal)">
                                      <p:cBhvr>
                                        <p:cTn id="7" dur="500"/>
                                        <p:tgtEl>
                                          <p:spTgt spid="71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175">
                                            <p:txEl>
                                              <p:pRg st="0" end="0"/>
                                            </p:txEl>
                                          </p:spTgt>
                                        </p:tgtEl>
                                        <p:attrNameLst>
                                          <p:attrName>style.visibility</p:attrName>
                                        </p:attrNameLst>
                                      </p:cBhvr>
                                      <p:to>
                                        <p:strVal val="visible"/>
                                      </p:to>
                                    </p:set>
                                    <p:animEffect transition="in" filter="blinds(horizontal)">
                                      <p:cBhvr>
                                        <p:cTn id="15" dur="500"/>
                                        <p:tgtEl>
                                          <p:spTgt spid="717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blinds(horizontal)">
                                      <p:cBhvr>
                                        <p:cTn id="20" dur="500"/>
                                        <p:tgtEl>
                                          <p:spTgt spid="9">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175">
                                            <p:txEl>
                                              <p:pRg st="1" end="1"/>
                                            </p:txEl>
                                          </p:spTgt>
                                        </p:tgtEl>
                                        <p:attrNameLst>
                                          <p:attrName>style.visibility</p:attrName>
                                        </p:attrNameLst>
                                      </p:cBhvr>
                                      <p:to>
                                        <p:strVal val="visible"/>
                                      </p:to>
                                    </p:set>
                                    <p:animEffect transition="in" filter="blinds(horizontal)">
                                      <p:cBhvr>
                                        <p:cTn id="25" dur="500"/>
                                        <p:tgtEl>
                                          <p:spTgt spid="717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blinds(horizontal)">
                                      <p:cBhvr>
                                        <p:cTn id="30" dur="500"/>
                                        <p:tgtEl>
                                          <p:spTgt spid="9">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7175">
                                            <p:txEl>
                                              <p:pRg st="2" end="2"/>
                                            </p:txEl>
                                          </p:spTgt>
                                        </p:tgtEl>
                                        <p:attrNameLst>
                                          <p:attrName>style.visibility</p:attrName>
                                        </p:attrNameLst>
                                      </p:cBhvr>
                                      <p:to>
                                        <p:strVal val="visible"/>
                                      </p:to>
                                    </p:set>
                                    <p:animEffect transition="in" filter="blinds(horizontal)">
                                      <p:cBhvr>
                                        <p:cTn id="35" dur="500"/>
                                        <p:tgtEl>
                                          <p:spTgt spid="7175">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blinds(horizontal)">
                                      <p:cBhvr>
                                        <p:cTn id="40" dur="500"/>
                                        <p:tgtEl>
                                          <p:spTgt spid="9">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175">
                                            <p:txEl>
                                              <p:pRg st="3" end="3"/>
                                            </p:txEl>
                                          </p:spTgt>
                                        </p:tgtEl>
                                        <p:attrNameLst>
                                          <p:attrName>style.visibility</p:attrName>
                                        </p:attrNameLst>
                                      </p:cBhvr>
                                      <p:to>
                                        <p:strVal val="visible"/>
                                      </p:to>
                                    </p:set>
                                    <p:animEffect transition="in" filter="blinds(horizontal)">
                                      <p:cBhvr>
                                        <p:cTn id="45" dur="500"/>
                                        <p:tgtEl>
                                          <p:spTgt spid="7175">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9">
                                            <p:txEl>
                                              <p:pRg st="3" end="3"/>
                                            </p:txEl>
                                          </p:spTgt>
                                        </p:tgtEl>
                                        <p:attrNameLst>
                                          <p:attrName>style.visibility</p:attrName>
                                        </p:attrNameLst>
                                      </p:cBhvr>
                                      <p:to>
                                        <p:strVal val="visible"/>
                                      </p:to>
                                    </p:set>
                                    <p:animEffect transition="in" filter="blinds(horizontal)">
                                      <p:cBhvr>
                                        <p:cTn id="50" dur="500"/>
                                        <p:tgtEl>
                                          <p:spTgt spid="9">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7176"/>
                                        </p:tgtEl>
                                        <p:attrNameLst>
                                          <p:attrName>style.visibility</p:attrName>
                                        </p:attrNameLst>
                                      </p:cBhvr>
                                      <p:to>
                                        <p:strVal val="visible"/>
                                      </p:to>
                                    </p:set>
                                    <p:animEffect transition="in" filter="blinds(horizontal)">
                                      <p:cBhvr>
                                        <p:cTn id="55" dur="500"/>
                                        <p:tgtEl>
                                          <p:spTgt spid="7176"/>
                                        </p:tgtEl>
                                      </p:cBhvr>
                                    </p:animEffect>
                                  </p:childTnLst>
                                </p:cTn>
                              </p:par>
                              <p:par>
                                <p:cTn id="56" presetID="1" presetClass="entr" presetSubtype="0" fill="hold" nodeType="withEffect">
                                  <p:stCondLst>
                                    <p:cond delay="0"/>
                                  </p:stCondLst>
                                  <p:childTnLst>
                                    <p:set>
                                      <p:cBhvr>
                                        <p:cTn id="57" dur="1" fill="hold">
                                          <p:stCondLst>
                                            <p:cond delay="0"/>
                                          </p:stCondLst>
                                        </p:cTn>
                                        <p:tgtEl>
                                          <p:spTgt spid="7176">
                                            <p:txEl>
                                              <p:pRg st="0" end="0"/>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7176">
                                            <p:txEl>
                                              <p:pRg st="1" end="1"/>
                                            </p:txEl>
                                          </p:spTgt>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7176">
                                            <p:txEl>
                                              <p:pRg st="2" end="2"/>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4" grpId="0"/>
      <p:bldP spid="7176" grpId="0" animBg="1"/>
      <p:bldP spid="10" grpId="0" animBg="1"/>
      <p:bldP spid="11"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609600" y="304800"/>
            <a:ext cx="8001000" cy="1303337"/>
          </a:xfrm>
        </p:spPr>
        <p:txBody>
          <a:bodyPr>
            <a:normAutofit fontScale="90000"/>
          </a:bodyPr>
          <a:lstStyle/>
          <a:p>
            <a:pPr eaLnBrk="1" hangingPunct="1"/>
            <a:r>
              <a:rPr lang="en-US" b="1" dirty="0" smtClean="0"/>
              <a:t>Program Counter in a MIPS Computer</a:t>
            </a:r>
            <a:endParaRPr lang="en-US" sz="2000" b="1" dirty="0" smtClean="0"/>
          </a:p>
        </p:txBody>
      </p:sp>
      <p:pic>
        <p:nvPicPr>
          <p:cNvPr id="21507" name="Picture 3" descr="21~Figure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78338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3396" name="Rectangle 4"/>
          <p:cNvSpPr>
            <a:spLocks noChangeArrowheads="1"/>
          </p:cNvSpPr>
          <p:nvPr/>
        </p:nvSpPr>
        <p:spPr bwMode="auto">
          <a:xfrm>
            <a:off x="1295400" y="3124200"/>
            <a:ext cx="304800" cy="762000"/>
          </a:xfrm>
          <a:prstGeom prst="rect">
            <a:avLst/>
          </a:prstGeom>
          <a:solidFill>
            <a:srgbClr val="FF0000">
              <a:alpha val="20000"/>
            </a:srgbClr>
          </a:solidFill>
          <a:ln w="12700">
            <a:solidFill>
              <a:schemeClr val="tx1"/>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3511753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3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6" grpId="0" animBg="1"/>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381000" y="762000"/>
            <a:ext cx="8229600" cy="474662"/>
          </a:xfrm>
        </p:spPr>
        <p:txBody>
          <a:bodyPr>
            <a:normAutofit fontScale="90000"/>
          </a:bodyPr>
          <a:lstStyle/>
          <a:p>
            <a:pPr eaLnBrk="1" hangingPunct="1"/>
            <a:r>
              <a:rPr lang="en-US" b="1" dirty="0" smtClean="0"/>
              <a:t>Branches: PC-Relative Addressing (2/5)</a:t>
            </a:r>
          </a:p>
        </p:txBody>
      </p:sp>
      <p:sp>
        <p:nvSpPr>
          <p:cNvPr id="22531" name="AutoShape 3"/>
          <p:cNvSpPr>
            <a:spLocks noGrp="1" noChangeArrowheads="1"/>
          </p:cNvSpPr>
          <p:nvPr>
            <p:ph type="body" idx="4294967295"/>
          </p:nvPr>
        </p:nvSpPr>
        <p:spPr>
          <a:xfrm>
            <a:off x="457200" y="1676400"/>
            <a:ext cx="8153400" cy="4524375"/>
          </a:xfrm>
        </p:spPr>
        <p:txBody>
          <a:bodyPr/>
          <a:lstStyle/>
          <a:p>
            <a:pPr marL="203200" indent="-203200" eaLnBrk="1" hangingPunct="1"/>
            <a:r>
              <a:rPr lang="en-US" dirty="0" smtClean="0"/>
              <a:t>How do we usually use branches?</a:t>
            </a:r>
          </a:p>
          <a:p>
            <a:pPr marL="685800" lvl="1" indent="-190500" eaLnBrk="1" hangingPunct="1"/>
            <a:r>
              <a:rPr lang="en-US" dirty="0" smtClean="0"/>
              <a:t>Answer: </a:t>
            </a:r>
            <a:r>
              <a:rPr lang="en-US" dirty="0" smtClean="0">
                <a:latin typeface="Courier New" pitchFamily="49" charset="0"/>
              </a:rPr>
              <a:t>if-else</a:t>
            </a:r>
            <a:r>
              <a:rPr lang="en-US" dirty="0" smtClean="0"/>
              <a:t>, </a:t>
            </a:r>
            <a:r>
              <a:rPr lang="en-US" dirty="0" smtClean="0">
                <a:latin typeface="Courier New" pitchFamily="49" charset="0"/>
              </a:rPr>
              <a:t>while</a:t>
            </a:r>
            <a:r>
              <a:rPr lang="en-US" dirty="0" smtClean="0"/>
              <a:t>, </a:t>
            </a:r>
            <a:r>
              <a:rPr lang="en-US" dirty="0" smtClean="0">
                <a:latin typeface="Courier New" pitchFamily="49" charset="0"/>
              </a:rPr>
              <a:t>for</a:t>
            </a:r>
            <a:endParaRPr lang="en-US" dirty="0" smtClean="0"/>
          </a:p>
          <a:p>
            <a:pPr marL="685800" lvl="1" indent="-190500" eaLnBrk="1" hangingPunct="1"/>
            <a:r>
              <a:rPr lang="en-US" dirty="0" smtClean="0"/>
              <a:t>Loops are generally small: typically up to 50 instructions</a:t>
            </a:r>
          </a:p>
          <a:p>
            <a:pPr marL="685800" lvl="1" indent="-190500" eaLnBrk="1" hangingPunct="1"/>
            <a:r>
              <a:rPr lang="en-US" dirty="0" smtClean="0"/>
              <a:t>Function calls and unconditional jumps are done using jump instructions (</a:t>
            </a:r>
            <a:r>
              <a:rPr lang="en-US" dirty="0" smtClean="0">
                <a:latin typeface="Courier New" pitchFamily="49" charset="0"/>
              </a:rPr>
              <a:t>j</a:t>
            </a:r>
            <a:r>
              <a:rPr lang="en-US" dirty="0" smtClean="0"/>
              <a:t> and </a:t>
            </a:r>
            <a:r>
              <a:rPr lang="en-US" dirty="0" err="1" smtClean="0">
                <a:latin typeface="Courier New" pitchFamily="49" charset="0"/>
              </a:rPr>
              <a:t>jal</a:t>
            </a:r>
            <a:r>
              <a:rPr lang="en-US" dirty="0" smtClean="0"/>
              <a:t>), not the branches.</a:t>
            </a:r>
          </a:p>
          <a:p>
            <a:pPr marL="203200" indent="-203200" eaLnBrk="1" hangingPunct="1"/>
            <a:r>
              <a:rPr lang="en-US" dirty="0" smtClean="0"/>
              <a:t>Conclusion: may want to branch to anywhere in memory, but a branch often changes </a:t>
            </a:r>
            <a:r>
              <a:rPr lang="en-US" dirty="0" smtClean="0">
                <a:solidFill>
                  <a:schemeClr val="accent2"/>
                </a:solidFill>
              </a:rPr>
              <a:t>PC</a:t>
            </a:r>
            <a:r>
              <a:rPr lang="en-US" dirty="0" smtClean="0"/>
              <a:t> by a small amount</a:t>
            </a:r>
          </a:p>
        </p:txBody>
      </p:sp>
    </p:spTree>
    <p:extLst>
      <p:ext uri="{BB962C8B-B14F-4D97-AF65-F5344CB8AC3E}">
        <p14:creationId xmlns:p14="http://schemas.microsoft.com/office/powerpoint/2010/main" val="403604422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381000" y="685800"/>
            <a:ext cx="8305800" cy="474662"/>
          </a:xfrm>
        </p:spPr>
        <p:txBody>
          <a:bodyPr>
            <a:normAutofit fontScale="90000"/>
          </a:bodyPr>
          <a:lstStyle/>
          <a:p>
            <a:pPr eaLnBrk="1" hangingPunct="1"/>
            <a:r>
              <a:rPr lang="en-US" b="1" dirty="0" smtClean="0"/>
              <a:t>Branches: PC-Relative Addressing (3/5)</a:t>
            </a:r>
          </a:p>
        </p:txBody>
      </p:sp>
      <p:sp>
        <p:nvSpPr>
          <p:cNvPr id="23555" name="AutoShape 3"/>
          <p:cNvSpPr>
            <a:spLocks noGrp="1" noChangeArrowheads="1"/>
          </p:cNvSpPr>
          <p:nvPr>
            <p:ph type="body" idx="4294967295"/>
          </p:nvPr>
        </p:nvSpPr>
        <p:spPr>
          <a:xfrm>
            <a:off x="685800" y="1600200"/>
            <a:ext cx="7848600" cy="4289425"/>
          </a:xfrm>
        </p:spPr>
        <p:txBody>
          <a:bodyPr/>
          <a:lstStyle/>
          <a:p>
            <a:pPr marL="203200" indent="-203200" eaLnBrk="1" hangingPunct="1"/>
            <a:r>
              <a:rPr lang="en-US" dirty="0" smtClean="0"/>
              <a:t>Solution to branches in a 32-bit instruction: </a:t>
            </a:r>
            <a:r>
              <a:rPr lang="en-US" b="1" dirty="0" smtClean="0">
                <a:solidFill>
                  <a:srgbClr val="C00000"/>
                </a:solidFill>
              </a:rPr>
              <a:t>PC-Relative Addressing</a:t>
            </a:r>
          </a:p>
          <a:p>
            <a:pPr marL="203200" indent="-203200" eaLnBrk="1" hangingPunct="1"/>
            <a:r>
              <a:rPr lang="en-US" dirty="0" smtClean="0"/>
              <a:t>Let the 16-bit </a:t>
            </a:r>
            <a:r>
              <a:rPr lang="en-US" dirty="0" smtClean="0">
                <a:latin typeface="Courier New" pitchFamily="49" charset="0"/>
              </a:rPr>
              <a:t>immediate</a:t>
            </a:r>
            <a:r>
              <a:rPr lang="en-US" dirty="0" smtClean="0"/>
              <a:t> field be a signed two’s complement integer to be </a:t>
            </a:r>
            <a:r>
              <a:rPr lang="en-US" b="1" dirty="0" smtClean="0">
                <a:solidFill>
                  <a:srgbClr val="C00000"/>
                </a:solidFill>
              </a:rPr>
              <a:t>added </a:t>
            </a:r>
            <a:r>
              <a:rPr lang="en-US" dirty="0" smtClean="0"/>
              <a:t>to the PC if we take the branch.</a:t>
            </a:r>
          </a:p>
          <a:p>
            <a:pPr marL="203200" indent="-203200" eaLnBrk="1" hangingPunct="1"/>
            <a:r>
              <a:rPr lang="en-US" dirty="0" smtClean="0"/>
              <a:t>Now we can branch ± 2</a:t>
            </a:r>
            <a:r>
              <a:rPr lang="en-US" baseline="30000" dirty="0" smtClean="0"/>
              <a:t>15</a:t>
            </a:r>
            <a:r>
              <a:rPr lang="en-US" dirty="0" smtClean="0"/>
              <a:t> bytes from the PC, which should be enough to cover almost any loop.</a:t>
            </a:r>
          </a:p>
        </p:txBody>
      </p:sp>
    </p:spTree>
    <p:extLst>
      <p:ext uri="{BB962C8B-B14F-4D97-AF65-F5344CB8AC3E}">
        <p14:creationId xmlns:p14="http://schemas.microsoft.com/office/powerpoint/2010/main" val="196229816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33400" y="457200"/>
            <a:ext cx="8077200" cy="779462"/>
          </a:xfrm>
        </p:spPr>
        <p:txBody>
          <a:bodyPr>
            <a:normAutofit fontScale="90000"/>
          </a:bodyPr>
          <a:lstStyle/>
          <a:p>
            <a:pPr eaLnBrk="1" hangingPunct="1"/>
            <a:r>
              <a:rPr lang="en-US" b="1" dirty="0" smtClean="0"/>
              <a:t>Branches: PC-Relative Addressing (4/5)</a:t>
            </a:r>
          </a:p>
        </p:txBody>
      </p:sp>
      <p:sp>
        <p:nvSpPr>
          <p:cNvPr id="24579" name="AutoShape 3"/>
          <p:cNvSpPr>
            <a:spLocks noGrp="1" noChangeArrowheads="1"/>
          </p:cNvSpPr>
          <p:nvPr>
            <p:ph type="body" idx="4294967295"/>
          </p:nvPr>
        </p:nvSpPr>
        <p:spPr>
          <a:xfrm>
            <a:off x="685800" y="1524000"/>
            <a:ext cx="7848600" cy="4357688"/>
          </a:xfrm>
        </p:spPr>
        <p:txBody>
          <a:bodyPr/>
          <a:lstStyle/>
          <a:p>
            <a:pPr marL="203200" indent="-203200" eaLnBrk="1" hangingPunct="1"/>
            <a:r>
              <a:rPr lang="en-US" dirty="0" smtClean="0"/>
              <a:t>Note: Instructions are words, so they’re word aligned (byte address is always a multiple of 4, which means it ends with </a:t>
            </a:r>
            <a:r>
              <a:rPr lang="en-US" dirty="0" smtClean="0">
                <a:latin typeface="Courier New" pitchFamily="49" charset="0"/>
              </a:rPr>
              <a:t>00</a:t>
            </a:r>
            <a:r>
              <a:rPr lang="en-US" dirty="0" smtClean="0"/>
              <a:t> in binary).</a:t>
            </a:r>
          </a:p>
          <a:p>
            <a:pPr marL="685800" lvl="1" indent="-190500" eaLnBrk="1" hangingPunct="1"/>
            <a:r>
              <a:rPr lang="en-US" dirty="0" smtClean="0"/>
              <a:t>So the number of bytes to add to the PC will always be a multiple of 4.</a:t>
            </a:r>
          </a:p>
          <a:p>
            <a:pPr marL="685800" lvl="1" indent="-190500" eaLnBrk="1" hangingPunct="1"/>
            <a:r>
              <a:rPr lang="en-US" dirty="0" smtClean="0"/>
              <a:t>So specify the </a:t>
            </a:r>
            <a:r>
              <a:rPr lang="en-US" dirty="0" smtClean="0">
                <a:latin typeface="Courier New" pitchFamily="49" charset="0"/>
              </a:rPr>
              <a:t>immediate</a:t>
            </a:r>
            <a:r>
              <a:rPr lang="en-US" dirty="0" smtClean="0"/>
              <a:t> in words.</a:t>
            </a:r>
          </a:p>
          <a:p>
            <a:pPr marL="203200" indent="-203200" eaLnBrk="1" hangingPunct="1"/>
            <a:r>
              <a:rPr lang="en-US" dirty="0" smtClean="0"/>
              <a:t>Now, we can branch ± 2</a:t>
            </a:r>
            <a:r>
              <a:rPr lang="en-US" baseline="30000" dirty="0" smtClean="0"/>
              <a:t>15</a:t>
            </a:r>
            <a:r>
              <a:rPr lang="en-US" dirty="0" smtClean="0"/>
              <a:t> </a:t>
            </a:r>
            <a:r>
              <a:rPr lang="en-US" b="1" u="sng" dirty="0" smtClean="0">
                <a:solidFill>
                  <a:srgbClr val="C00000"/>
                </a:solidFill>
              </a:rPr>
              <a:t>words</a:t>
            </a:r>
            <a:r>
              <a:rPr lang="en-US" dirty="0" smtClean="0"/>
              <a:t> from the PC (or ± 2</a:t>
            </a:r>
            <a:r>
              <a:rPr lang="en-US" baseline="30000" dirty="0" smtClean="0"/>
              <a:t>17</a:t>
            </a:r>
            <a:r>
              <a:rPr lang="en-US" dirty="0" smtClean="0"/>
              <a:t> bytes), so we can handle loops 4 times as large.</a:t>
            </a:r>
          </a:p>
        </p:txBody>
      </p:sp>
    </p:spTree>
    <p:extLst>
      <p:ext uri="{BB962C8B-B14F-4D97-AF65-F5344CB8AC3E}">
        <p14:creationId xmlns:p14="http://schemas.microsoft.com/office/powerpoint/2010/main" val="22924440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609600"/>
            <a:ext cx="8229600" cy="474662"/>
          </a:xfrm>
        </p:spPr>
        <p:txBody>
          <a:bodyPr>
            <a:normAutofit fontScale="90000"/>
          </a:bodyPr>
          <a:lstStyle/>
          <a:p>
            <a:pPr eaLnBrk="1" hangingPunct="1"/>
            <a:r>
              <a:rPr lang="en-US" b="1" dirty="0" smtClean="0"/>
              <a:t>Branches: PC-Relative Addressing (5/5)</a:t>
            </a:r>
          </a:p>
        </p:txBody>
      </p:sp>
      <p:sp>
        <p:nvSpPr>
          <p:cNvPr id="25603" name="AutoShape 3"/>
          <p:cNvSpPr>
            <a:spLocks noGrp="1" noChangeArrowheads="1"/>
          </p:cNvSpPr>
          <p:nvPr>
            <p:ph type="body" idx="4294967295"/>
          </p:nvPr>
        </p:nvSpPr>
        <p:spPr>
          <a:xfrm>
            <a:off x="533400" y="1371600"/>
            <a:ext cx="8153400" cy="5092700"/>
          </a:xfrm>
        </p:spPr>
        <p:txBody>
          <a:bodyPr/>
          <a:lstStyle/>
          <a:p>
            <a:pPr marL="203200" indent="-203200" eaLnBrk="1" hangingPunct="1">
              <a:lnSpc>
                <a:spcPct val="90000"/>
              </a:lnSpc>
            </a:pPr>
            <a:r>
              <a:rPr lang="en-US" dirty="0" smtClean="0"/>
              <a:t>Branch Calculation:</a:t>
            </a:r>
          </a:p>
          <a:p>
            <a:pPr marL="685800" lvl="1" indent="-190500" eaLnBrk="1" hangingPunct="1">
              <a:lnSpc>
                <a:spcPct val="90000"/>
              </a:lnSpc>
            </a:pPr>
            <a:r>
              <a:rPr lang="en-US" dirty="0" smtClean="0"/>
              <a:t>If we don’t take the branch:</a:t>
            </a:r>
          </a:p>
          <a:p>
            <a:pPr marL="685800" lvl="1" indent="-190500" eaLnBrk="1" hangingPunct="1">
              <a:lnSpc>
                <a:spcPct val="90000"/>
              </a:lnSpc>
              <a:buFontTx/>
              <a:buNone/>
            </a:pPr>
            <a:r>
              <a:rPr lang="en-US" dirty="0" smtClean="0"/>
              <a:t>			PC = PC + 4 </a:t>
            </a:r>
          </a:p>
          <a:p>
            <a:pPr marL="685800" lvl="1" indent="-190500" eaLnBrk="1" hangingPunct="1">
              <a:lnSpc>
                <a:spcPct val="90000"/>
              </a:lnSpc>
              <a:buFontTx/>
              <a:buNone/>
            </a:pPr>
            <a:r>
              <a:rPr lang="en-US" dirty="0" smtClean="0"/>
              <a:t>		       PC+4 =  byte address of next instruction</a:t>
            </a:r>
          </a:p>
          <a:p>
            <a:pPr marL="685800" lvl="1" indent="-190500" eaLnBrk="1" hangingPunct="1">
              <a:lnSpc>
                <a:spcPct val="90000"/>
              </a:lnSpc>
            </a:pPr>
            <a:r>
              <a:rPr lang="en-US" dirty="0" smtClean="0"/>
              <a:t>If we do take the branch:</a:t>
            </a:r>
          </a:p>
          <a:p>
            <a:pPr marL="685800" lvl="1" indent="-190500" eaLnBrk="1" hangingPunct="1">
              <a:lnSpc>
                <a:spcPct val="90000"/>
              </a:lnSpc>
              <a:buFontTx/>
              <a:buNone/>
            </a:pPr>
            <a:r>
              <a:rPr lang="en-US" dirty="0" smtClean="0"/>
              <a:t>			PC = (PC + 4) + (</a:t>
            </a:r>
            <a:r>
              <a:rPr lang="en-US" dirty="0" smtClean="0">
                <a:latin typeface="Courier New" pitchFamily="49" charset="0"/>
              </a:rPr>
              <a:t>immediate</a:t>
            </a:r>
            <a:r>
              <a:rPr lang="en-US" dirty="0" smtClean="0"/>
              <a:t> * 4)</a:t>
            </a:r>
          </a:p>
          <a:p>
            <a:pPr marL="685800" lvl="1" indent="-190500" eaLnBrk="1" hangingPunct="1">
              <a:lnSpc>
                <a:spcPct val="90000"/>
              </a:lnSpc>
            </a:pPr>
            <a:r>
              <a:rPr lang="en-US" dirty="0" smtClean="0"/>
              <a:t>Observations</a:t>
            </a:r>
          </a:p>
          <a:p>
            <a:pPr marL="1257300" lvl="2" indent="-342900" eaLnBrk="1" hangingPunct="1">
              <a:lnSpc>
                <a:spcPct val="90000"/>
              </a:lnSpc>
            </a:pPr>
            <a:r>
              <a:rPr lang="en-US" dirty="0" smtClean="0">
                <a:latin typeface="Courier New" pitchFamily="49" charset="0"/>
              </a:rPr>
              <a:t>Immediate</a:t>
            </a:r>
            <a:r>
              <a:rPr lang="en-US" dirty="0" smtClean="0"/>
              <a:t> field specifies the number of words to jump, which is simply the number of instructions to jump.</a:t>
            </a:r>
          </a:p>
          <a:p>
            <a:pPr marL="1257300" lvl="2" indent="-342900" eaLnBrk="1" hangingPunct="1">
              <a:lnSpc>
                <a:spcPct val="90000"/>
              </a:lnSpc>
            </a:pPr>
            <a:r>
              <a:rPr lang="en-US" dirty="0" smtClean="0">
                <a:latin typeface="Courier New" pitchFamily="49" charset="0"/>
              </a:rPr>
              <a:t>Immediate</a:t>
            </a:r>
            <a:r>
              <a:rPr lang="en-US" dirty="0" smtClean="0"/>
              <a:t> field can be positive or negative.</a:t>
            </a:r>
          </a:p>
          <a:p>
            <a:pPr marL="1257300" lvl="2" indent="-342900" eaLnBrk="1" hangingPunct="1">
              <a:lnSpc>
                <a:spcPct val="90000"/>
              </a:lnSpc>
            </a:pPr>
            <a:r>
              <a:rPr lang="en-US" b="1" dirty="0" smtClean="0">
                <a:solidFill>
                  <a:srgbClr val="C00000"/>
                </a:solidFill>
              </a:rPr>
              <a:t>Due to hardware, add </a:t>
            </a:r>
            <a:r>
              <a:rPr lang="en-US" b="1" dirty="0" smtClean="0">
                <a:solidFill>
                  <a:srgbClr val="C00000"/>
                </a:solidFill>
                <a:latin typeface="Courier New" pitchFamily="49" charset="0"/>
              </a:rPr>
              <a:t>immediate</a:t>
            </a:r>
            <a:r>
              <a:rPr lang="en-US" b="1" dirty="0" smtClean="0">
                <a:solidFill>
                  <a:srgbClr val="C00000"/>
                </a:solidFill>
              </a:rPr>
              <a:t> to (PC+4), not to PC; will discuss next semester</a:t>
            </a:r>
          </a:p>
        </p:txBody>
      </p:sp>
    </p:spTree>
    <p:extLst>
      <p:ext uri="{BB962C8B-B14F-4D97-AF65-F5344CB8AC3E}">
        <p14:creationId xmlns:p14="http://schemas.microsoft.com/office/powerpoint/2010/main" val="124836591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7414DE-F678-4EE7-9EAD-7B639402245E}" type="slidenum">
              <a:rPr lang="en-US" smtClean="0"/>
              <a:t>165</a:t>
            </a:fld>
            <a:endParaRPr lang="en-US"/>
          </a:p>
        </p:txBody>
      </p:sp>
      <p:sp>
        <p:nvSpPr>
          <p:cNvPr id="4" name="Rectangle 2"/>
          <p:cNvSpPr txBox="1">
            <a:spLocks noChangeArrowheads="1"/>
          </p:cNvSpPr>
          <p:nvPr/>
        </p:nvSpPr>
        <p:spPr>
          <a:xfrm>
            <a:off x="457200" y="609600"/>
            <a:ext cx="8229600" cy="855662"/>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Summary</a:t>
            </a:r>
            <a:endParaRPr lang="en-US" b="1" dirty="0" smtClean="0"/>
          </a:p>
        </p:txBody>
      </p:sp>
      <p:sp>
        <p:nvSpPr>
          <p:cNvPr id="5" name="AutoShape 3"/>
          <p:cNvSpPr txBox="1">
            <a:spLocks noChangeArrowheads="1"/>
          </p:cNvSpPr>
          <p:nvPr/>
        </p:nvSpPr>
        <p:spPr>
          <a:xfrm>
            <a:off x="838200" y="1765300"/>
            <a:ext cx="8153400" cy="50927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03200" indent="-203200">
              <a:lnSpc>
                <a:spcPct val="90000"/>
              </a:lnSpc>
            </a:pPr>
            <a:r>
              <a:rPr lang="en-US" dirty="0" smtClean="0"/>
              <a:t>We discussed about team project requirements today</a:t>
            </a:r>
          </a:p>
          <a:p>
            <a:pPr marL="203200" indent="-203200">
              <a:lnSpc>
                <a:spcPct val="90000"/>
              </a:lnSpc>
            </a:pPr>
            <a:r>
              <a:rPr lang="en-US" dirty="0" smtClean="0"/>
              <a:t>Review 210 course syllabus today</a:t>
            </a:r>
          </a:p>
        </p:txBody>
      </p:sp>
    </p:spTree>
    <p:extLst>
      <p:ext uri="{BB962C8B-B14F-4D97-AF65-F5344CB8AC3E}">
        <p14:creationId xmlns:p14="http://schemas.microsoft.com/office/powerpoint/2010/main" val="2023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17</a:t>
            </a:fld>
            <a:endParaRPr lang="en-US"/>
          </a:p>
        </p:txBody>
      </p:sp>
      <p:sp>
        <p:nvSpPr>
          <p:cNvPr id="34818" name="Rectangle 2"/>
          <p:cNvSpPr>
            <a:spLocks noGrp="1" noChangeArrowheads="1"/>
          </p:cNvSpPr>
          <p:nvPr>
            <p:ph type="title" idx="4294967295"/>
          </p:nvPr>
        </p:nvSpPr>
        <p:spPr bwMode="auto">
          <a:xfrm>
            <a:off x="762000" y="5334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Other Conversions</a:t>
            </a:r>
          </a:p>
        </p:txBody>
      </p:sp>
      <p:sp>
        <p:nvSpPr>
          <p:cNvPr id="289796" name="Rectangle 4"/>
          <p:cNvSpPr>
            <a:spLocks noChangeArrowheads="1"/>
          </p:cNvSpPr>
          <p:nvPr/>
        </p:nvSpPr>
        <p:spPr bwMode="auto">
          <a:xfrm>
            <a:off x="609600" y="1208088"/>
            <a:ext cx="80010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defRPr/>
            </a:pPr>
            <a:r>
              <a:rPr lang="en-US" b="1" u="sng" dirty="0">
                <a:solidFill>
                  <a:srgbClr val="000000"/>
                </a:solidFill>
                <a:cs typeface="+mn-cs"/>
              </a:rPr>
              <a:t>Convert decimal to hex</a:t>
            </a:r>
            <a:r>
              <a:rPr lang="en-US" u="sng" dirty="0">
                <a:solidFill>
                  <a:srgbClr val="000000"/>
                </a:solidFill>
                <a:cs typeface="+mn-cs"/>
              </a:rPr>
              <a:t> </a:t>
            </a:r>
          </a:p>
          <a:p>
            <a:pPr marL="342900" indent="-342900" algn="just">
              <a:buFont typeface="Wingdings" pitchFamily="2" charset="2"/>
              <a:buNone/>
              <a:defRPr/>
            </a:pPr>
            <a:r>
              <a:rPr lang="en-US" dirty="0">
                <a:solidFill>
                  <a:srgbClr val="000000"/>
                </a:solidFill>
                <a:cs typeface="+mn-cs"/>
              </a:rPr>
              <a:t>	</a:t>
            </a:r>
            <a:r>
              <a:rPr lang="en-US" sz="2000" dirty="0">
                <a:solidFill>
                  <a:srgbClr val="000000"/>
                </a:solidFill>
                <a:cs typeface="+mn-cs"/>
              </a:rPr>
              <a:t>Use the successive division method described previously (for decimal to binary), but divide by </a:t>
            </a:r>
            <a:r>
              <a:rPr lang="en-US" sz="2000" b="1" dirty="0">
                <a:solidFill>
                  <a:srgbClr val="C00000"/>
                </a:solidFill>
                <a:cs typeface="+mn-cs"/>
              </a:rPr>
              <a:t>16</a:t>
            </a:r>
            <a:r>
              <a:rPr lang="en-US" sz="2000" dirty="0">
                <a:solidFill>
                  <a:srgbClr val="000000"/>
                </a:solidFill>
                <a:cs typeface="+mn-cs"/>
              </a:rPr>
              <a:t> instead of </a:t>
            </a:r>
            <a:r>
              <a:rPr lang="en-US" sz="2000" b="1" dirty="0">
                <a:solidFill>
                  <a:srgbClr val="C00000"/>
                </a:solidFill>
                <a:cs typeface="+mn-cs"/>
              </a:rPr>
              <a:t>2</a:t>
            </a:r>
            <a:r>
              <a:rPr lang="en-US" sz="2000" dirty="0">
                <a:solidFill>
                  <a:srgbClr val="000000"/>
                </a:solidFill>
                <a:cs typeface="+mn-cs"/>
              </a:rPr>
              <a:t>.</a:t>
            </a:r>
          </a:p>
        </p:txBody>
      </p:sp>
      <p:sp>
        <p:nvSpPr>
          <p:cNvPr id="289798" name="Rectangle 6"/>
          <p:cNvSpPr>
            <a:spLocks noChangeArrowheads="1"/>
          </p:cNvSpPr>
          <p:nvPr/>
        </p:nvSpPr>
        <p:spPr bwMode="auto">
          <a:xfrm>
            <a:off x="609600" y="2339975"/>
            <a:ext cx="818673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defRPr/>
            </a:pPr>
            <a:r>
              <a:rPr lang="en-US" b="1" u="sng" dirty="0">
                <a:solidFill>
                  <a:srgbClr val="000000"/>
                </a:solidFill>
                <a:cs typeface="+mn-cs"/>
              </a:rPr>
              <a:t>Convert binary to hex</a:t>
            </a:r>
            <a:r>
              <a:rPr lang="en-US" u="sng" dirty="0">
                <a:solidFill>
                  <a:srgbClr val="000000"/>
                </a:solidFill>
                <a:cs typeface="+mn-cs"/>
              </a:rPr>
              <a:t> </a:t>
            </a:r>
          </a:p>
          <a:p>
            <a:pPr marL="914400" lvl="1" indent="-457200">
              <a:buFont typeface="Wingdings" pitchFamily="2" charset="2"/>
              <a:buAutoNum type="arabicPeriod"/>
              <a:defRPr/>
            </a:pPr>
            <a:r>
              <a:rPr lang="en-US" sz="2000" dirty="0">
                <a:solidFill>
                  <a:srgbClr val="000000"/>
                </a:solidFill>
                <a:cs typeface="+mn-cs"/>
              </a:rPr>
              <a:t>A hex digit is equivalent to 4 bits.</a:t>
            </a:r>
          </a:p>
          <a:p>
            <a:pPr marL="914400" lvl="1" indent="-457200">
              <a:buFont typeface="Wingdings" pitchFamily="2" charset="2"/>
              <a:buAutoNum type="arabicPeriod"/>
              <a:defRPr/>
            </a:pPr>
            <a:r>
              <a:rPr lang="en-US" sz="2000" dirty="0">
                <a:solidFill>
                  <a:srgbClr val="000000"/>
                </a:solidFill>
                <a:cs typeface="+mn-cs"/>
              </a:rPr>
              <a:t>Divide binary number into groups of 4 bits, starting from the right. </a:t>
            </a:r>
          </a:p>
          <a:p>
            <a:pPr marL="914400" lvl="1" indent="-457200">
              <a:buFont typeface="Wingdings" pitchFamily="2" charset="2"/>
              <a:buAutoNum type="arabicPeriod"/>
              <a:defRPr/>
            </a:pPr>
            <a:r>
              <a:rPr lang="en-US" sz="2000" dirty="0">
                <a:solidFill>
                  <a:srgbClr val="000000"/>
                </a:solidFill>
                <a:cs typeface="+mn-cs"/>
              </a:rPr>
              <a:t>Convert each 4 bit group into one hex digit.</a:t>
            </a:r>
          </a:p>
        </p:txBody>
      </p:sp>
      <p:sp>
        <p:nvSpPr>
          <p:cNvPr id="8" name="Rectangle 6"/>
          <p:cNvSpPr>
            <a:spLocks noChangeArrowheads="1"/>
          </p:cNvSpPr>
          <p:nvPr/>
        </p:nvSpPr>
        <p:spPr bwMode="auto">
          <a:xfrm>
            <a:off x="609600" y="3962400"/>
            <a:ext cx="8153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defRPr/>
            </a:pPr>
            <a:r>
              <a:rPr lang="en-US" b="1" u="sng" dirty="0">
                <a:solidFill>
                  <a:srgbClr val="000000"/>
                </a:solidFill>
                <a:cs typeface="+mn-cs"/>
              </a:rPr>
              <a:t>Convert hex to binary</a:t>
            </a:r>
            <a:r>
              <a:rPr lang="en-US" u="sng" dirty="0">
                <a:solidFill>
                  <a:srgbClr val="000000"/>
                </a:solidFill>
                <a:cs typeface="+mn-cs"/>
              </a:rPr>
              <a:t> </a:t>
            </a:r>
          </a:p>
          <a:p>
            <a:pPr marL="914400" lvl="1" indent="-457200">
              <a:buFont typeface="Wingdings" pitchFamily="2" charset="2"/>
              <a:buAutoNum type="arabicPeriod"/>
              <a:defRPr/>
            </a:pPr>
            <a:r>
              <a:rPr lang="en-US" sz="2000" dirty="0">
                <a:solidFill>
                  <a:srgbClr val="000000"/>
                </a:solidFill>
                <a:cs typeface="+mn-cs"/>
              </a:rPr>
              <a:t>Convert each hex digit to its 4-bit binary equivalent.</a:t>
            </a:r>
          </a:p>
          <a:p>
            <a:pPr marL="914400" lvl="1" indent="-457200">
              <a:buFont typeface="Wingdings" pitchFamily="2" charset="2"/>
              <a:buAutoNum type="arabicPeriod"/>
              <a:defRPr/>
            </a:pPr>
            <a:r>
              <a:rPr lang="en-US" sz="2000" dirty="0">
                <a:solidFill>
                  <a:srgbClr val="000000"/>
                </a:solidFill>
                <a:cs typeface="+mn-cs"/>
              </a:rPr>
              <a:t>String the bits together.</a:t>
            </a:r>
          </a:p>
        </p:txBody>
      </p:sp>
      <p:sp>
        <p:nvSpPr>
          <p:cNvPr id="6" name="Rectangle 6"/>
          <p:cNvSpPr>
            <a:spLocks noChangeArrowheads="1"/>
          </p:cNvSpPr>
          <p:nvPr/>
        </p:nvSpPr>
        <p:spPr bwMode="auto">
          <a:xfrm>
            <a:off x="533400" y="5029200"/>
            <a:ext cx="8077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lgn="just">
              <a:defRPr/>
            </a:pPr>
            <a:r>
              <a:rPr lang="en-US" b="1" u="sng" dirty="0">
                <a:solidFill>
                  <a:srgbClr val="000000"/>
                </a:solidFill>
                <a:cs typeface="+mn-cs"/>
              </a:rPr>
              <a:t>Note</a:t>
            </a:r>
            <a:r>
              <a:rPr lang="en-US" b="1" dirty="0">
                <a:solidFill>
                  <a:srgbClr val="000000"/>
                </a:solidFill>
                <a:cs typeface="+mn-cs"/>
              </a:rPr>
              <a:t>:</a:t>
            </a:r>
            <a:r>
              <a:rPr lang="en-US" dirty="0">
                <a:solidFill>
                  <a:srgbClr val="000000"/>
                </a:solidFill>
                <a:cs typeface="+mn-cs"/>
              </a:rPr>
              <a:t>  </a:t>
            </a:r>
            <a:r>
              <a:rPr lang="en-US" sz="2000" dirty="0">
                <a:solidFill>
                  <a:srgbClr val="000000"/>
                </a:solidFill>
                <a:cs typeface="+mn-cs"/>
              </a:rPr>
              <a:t>Computationally, it’s easy to convert between bases that are powers of 2, as indicated in the binary to hex conversion technique above. </a:t>
            </a:r>
            <a:endParaRPr lang="en-US" sz="2000" dirty="0">
              <a:solidFill>
                <a:srgbClr val="FF0000"/>
              </a:solidFill>
              <a:cs typeface="+mn-cs"/>
            </a:endParaRPr>
          </a:p>
        </p:txBody>
      </p:sp>
    </p:spTree>
    <p:extLst>
      <p:ext uri="{BB962C8B-B14F-4D97-AF65-F5344CB8AC3E}">
        <p14:creationId xmlns:p14="http://schemas.microsoft.com/office/powerpoint/2010/main" val="141474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796">
                                            <p:txEl>
                                              <p:pRg st="0" end="0"/>
                                            </p:txEl>
                                          </p:spTgt>
                                        </p:tgtEl>
                                        <p:attrNameLst>
                                          <p:attrName>style.visibility</p:attrName>
                                        </p:attrNameLst>
                                      </p:cBhvr>
                                      <p:to>
                                        <p:strVal val="visible"/>
                                      </p:to>
                                    </p:set>
                                    <p:animEffect transition="in" filter="blinds(horizontal)">
                                      <p:cBhvr>
                                        <p:cTn id="7" dur="500"/>
                                        <p:tgtEl>
                                          <p:spTgt spid="289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9796">
                                            <p:txEl>
                                              <p:pRg st="1" end="1"/>
                                            </p:txEl>
                                          </p:spTgt>
                                        </p:tgtEl>
                                        <p:attrNameLst>
                                          <p:attrName>style.visibility</p:attrName>
                                        </p:attrNameLst>
                                      </p:cBhvr>
                                      <p:to>
                                        <p:strVal val="visible"/>
                                      </p:to>
                                    </p:set>
                                    <p:animEffect transition="in" filter="blinds(horizontal)">
                                      <p:cBhvr>
                                        <p:cTn id="12" dur="500"/>
                                        <p:tgtEl>
                                          <p:spTgt spid="289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9798">
                                            <p:txEl>
                                              <p:pRg st="0" end="0"/>
                                            </p:txEl>
                                          </p:spTgt>
                                        </p:tgtEl>
                                        <p:attrNameLst>
                                          <p:attrName>style.visibility</p:attrName>
                                        </p:attrNameLst>
                                      </p:cBhvr>
                                      <p:to>
                                        <p:strVal val="visible"/>
                                      </p:to>
                                    </p:set>
                                    <p:animEffect transition="in" filter="blinds(horizontal)">
                                      <p:cBhvr>
                                        <p:cTn id="17" dur="500"/>
                                        <p:tgtEl>
                                          <p:spTgt spid="28979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9798">
                                            <p:txEl>
                                              <p:pRg st="1" end="1"/>
                                            </p:txEl>
                                          </p:spTgt>
                                        </p:tgtEl>
                                        <p:attrNameLst>
                                          <p:attrName>style.visibility</p:attrName>
                                        </p:attrNameLst>
                                      </p:cBhvr>
                                      <p:to>
                                        <p:strVal val="visible"/>
                                      </p:to>
                                    </p:set>
                                    <p:animEffect transition="in" filter="blinds(horizontal)">
                                      <p:cBhvr>
                                        <p:cTn id="22" dur="500"/>
                                        <p:tgtEl>
                                          <p:spTgt spid="28979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9798">
                                            <p:txEl>
                                              <p:pRg st="2" end="2"/>
                                            </p:txEl>
                                          </p:spTgt>
                                        </p:tgtEl>
                                        <p:attrNameLst>
                                          <p:attrName>style.visibility</p:attrName>
                                        </p:attrNameLst>
                                      </p:cBhvr>
                                      <p:to>
                                        <p:strVal val="visible"/>
                                      </p:to>
                                    </p:set>
                                    <p:animEffect transition="in" filter="blinds(horizontal)">
                                      <p:cBhvr>
                                        <p:cTn id="27" dur="500"/>
                                        <p:tgtEl>
                                          <p:spTgt spid="28979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9798">
                                            <p:txEl>
                                              <p:pRg st="3" end="3"/>
                                            </p:txEl>
                                          </p:spTgt>
                                        </p:tgtEl>
                                        <p:attrNameLst>
                                          <p:attrName>style.visibility</p:attrName>
                                        </p:attrNameLst>
                                      </p:cBhvr>
                                      <p:to>
                                        <p:strVal val="visible"/>
                                      </p:to>
                                    </p:set>
                                    <p:animEffect transition="in" filter="blinds(horizontal)">
                                      <p:cBhvr>
                                        <p:cTn id="32" dur="500"/>
                                        <p:tgtEl>
                                          <p:spTgt spid="289798">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blinds(horizontal)">
                                      <p:cBhvr>
                                        <p:cTn id="37" dur="500"/>
                                        <p:tgtEl>
                                          <p:spTgt spid="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blinds(horizontal)">
                                      <p:cBhvr>
                                        <p:cTn id="42" dur="500"/>
                                        <p:tgtEl>
                                          <p:spTgt spid="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blinds(horizontal)">
                                      <p:cBhvr>
                                        <p:cTn id="47" dur="500"/>
                                        <p:tgtEl>
                                          <p:spTgt spid="8">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blinds(horizontal)">
                                      <p:cBhvr>
                                        <p:cTn id="5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18</a:t>
            </a:fld>
            <a:endParaRPr lang="en-US"/>
          </a:p>
        </p:txBody>
      </p:sp>
      <p:sp>
        <p:nvSpPr>
          <p:cNvPr id="34818" name="Rectangle 2"/>
          <p:cNvSpPr>
            <a:spLocks noGrp="1" noChangeArrowheads="1"/>
          </p:cNvSpPr>
          <p:nvPr>
            <p:ph type="title" idx="4294967295"/>
          </p:nvPr>
        </p:nvSpPr>
        <p:spPr bwMode="auto">
          <a:xfrm>
            <a:off x="762000" y="5334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Other Conversions</a:t>
            </a:r>
          </a:p>
        </p:txBody>
      </p:sp>
      <p:sp>
        <p:nvSpPr>
          <p:cNvPr id="289796" name="Rectangle 4"/>
          <p:cNvSpPr>
            <a:spLocks noChangeArrowheads="1"/>
          </p:cNvSpPr>
          <p:nvPr/>
        </p:nvSpPr>
        <p:spPr bwMode="auto">
          <a:xfrm>
            <a:off x="609600" y="1208088"/>
            <a:ext cx="80010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defRPr/>
            </a:pPr>
            <a:r>
              <a:rPr lang="en-US" b="1" u="sng" dirty="0">
                <a:solidFill>
                  <a:srgbClr val="000000"/>
                </a:solidFill>
                <a:cs typeface="+mn-cs"/>
              </a:rPr>
              <a:t>Convert decimal to </a:t>
            </a:r>
            <a:r>
              <a:rPr lang="en-US" b="1" u="sng" dirty="0" smtClean="0">
                <a:solidFill>
                  <a:srgbClr val="000000"/>
                </a:solidFill>
                <a:cs typeface="+mn-cs"/>
              </a:rPr>
              <a:t>Octal</a:t>
            </a:r>
            <a:r>
              <a:rPr lang="en-US" u="sng" dirty="0" smtClean="0">
                <a:solidFill>
                  <a:srgbClr val="000000"/>
                </a:solidFill>
                <a:cs typeface="+mn-cs"/>
              </a:rPr>
              <a:t> </a:t>
            </a:r>
            <a:endParaRPr lang="en-US" u="sng" dirty="0">
              <a:solidFill>
                <a:srgbClr val="000000"/>
              </a:solidFill>
              <a:cs typeface="+mn-cs"/>
            </a:endParaRPr>
          </a:p>
          <a:p>
            <a:pPr marL="342900" indent="-342900" algn="just">
              <a:buFont typeface="Wingdings" pitchFamily="2" charset="2"/>
              <a:buNone/>
              <a:defRPr/>
            </a:pPr>
            <a:r>
              <a:rPr lang="en-US" dirty="0">
                <a:solidFill>
                  <a:srgbClr val="000000"/>
                </a:solidFill>
                <a:cs typeface="+mn-cs"/>
              </a:rPr>
              <a:t>	</a:t>
            </a:r>
            <a:r>
              <a:rPr lang="en-US" sz="2000" dirty="0">
                <a:solidFill>
                  <a:srgbClr val="000000"/>
                </a:solidFill>
                <a:cs typeface="+mn-cs"/>
              </a:rPr>
              <a:t>Use the successive division method described previously (for decimal to binary), but divide by </a:t>
            </a:r>
            <a:r>
              <a:rPr lang="en-US" sz="2000" b="1" dirty="0">
                <a:solidFill>
                  <a:srgbClr val="C00000"/>
                </a:solidFill>
              </a:rPr>
              <a:t>8</a:t>
            </a:r>
            <a:r>
              <a:rPr lang="en-US" sz="2000" dirty="0" smtClean="0">
                <a:solidFill>
                  <a:srgbClr val="000000"/>
                </a:solidFill>
                <a:cs typeface="+mn-cs"/>
              </a:rPr>
              <a:t> </a:t>
            </a:r>
            <a:r>
              <a:rPr lang="en-US" sz="2000" dirty="0">
                <a:solidFill>
                  <a:srgbClr val="000000"/>
                </a:solidFill>
                <a:cs typeface="+mn-cs"/>
              </a:rPr>
              <a:t>instead of </a:t>
            </a:r>
            <a:r>
              <a:rPr lang="en-US" sz="2000" b="1" dirty="0">
                <a:solidFill>
                  <a:srgbClr val="C00000"/>
                </a:solidFill>
                <a:cs typeface="+mn-cs"/>
              </a:rPr>
              <a:t>2</a:t>
            </a:r>
            <a:r>
              <a:rPr lang="en-US" sz="2000" dirty="0">
                <a:solidFill>
                  <a:srgbClr val="000000"/>
                </a:solidFill>
                <a:cs typeface="+mn-cs"/>
              </a:rPr>
              <a:t>.</a:t>
            </a:r>
          </a:p>
        </p:txBody>
      </p:sp>
      <p:sp>
        <p:nvSpPr>
          <p:cNvPr id="289798" name="Rectangle 6"/>
          <p:cNvSpPr>
            <a:spLocks noChangeArrowheads="1"/>
          </p:cNvSpPr>
          <p:nvPr/>
        </p:nvSpPr>
        <p:spPr bwMode="auto">
          <a:xfrm>
            <a:off x="626269" y="2590800"/>
            <a:ext cx="818673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defRPr/>
            </a:pPr>
            <a:r>
              <a:rPr lang="en-US" b="1" u="sng" dirty="0">
                <a:solidFill>
                  <a:srgbClr val="000000"/>
                </a:solidFill>
                <a:cs typeface="+mn-cs"/>
              </a:rPr>
              <a:t>Convert binary to </a:t>
            </a:r>
            <a:r>
              <a:rPr lang="en-US" b="1" u="sng" dirty="0" smtClean="0">
                <a:solidFill>
                  <a:srgbClr val="000000"/>
                </a:solidFill>
              </a:rPr>
              <a:t>Octal</a:t>
            </a:r>
            <a:r>
              <a:rPr lang="en-US" u="sng" dirty="0" smtClean="0">
                <a:solidFill>
                  <a:srgbClr val="000000"/>
                </a:solidFill>
                <a:cs typeface="+mn-cs"/>
              </a:rPr>
              <a:t> </a:t>
            </a:r>
            <a:endParaRPr lang="en-US" u="sng" dirty="0">
              <a:solidFill>
                <a:srgbClr val="000000"/>
              </a:solidFill>
              <a:cs typeface="+mn-cs"/>
            </a:endParaRPr>
          </a:p>
          <a:p>
            <a:pPr marL="914400" lvl="1" indent="-457200">
              <a:buFont typeface="Wingdings" pitchFamily="2" charset="2"/>
              <a:buAutoNum type="arabicPeriod"/>
              <a:defRPr/>
            </a:pPr>
            <a:r>
              <a:rPr lang="en-US" sz="2000" dirty="0">
                <a:solidFill>
                  <a:srgbClr val="000000"/>
                </a:solidFill>
                <a:cs typeface="+mn-cs"/>
              </a:rPr>
              <a:t>A </a:t>
            </a:r>
            <a:r>
              <a:rPr lang="en-US" sz="2000" dirty="0" smtClean="0">
                <a:solidFill>
                  <a:srgbClr val="000000"/>
                </a:solidFill>
              </a:rPr>
              <a:t>octal</a:t>
            </a:r>
            <a:r>
              <a:rPr lang="en-US" sz="2000" dirty="0" smtClean="0">
                <a:solidFill>
                  <a:srgbClr val="000000"/>
                </a:solidFill>
                <a:cs typeface="+mn-cs"/>
              </a:rPr>
              <a:t> </a:t>
            </a:r>
            <a:r>
              <a:rPr lang="en-US" sz="2000" dirty="0">
                <a:solidFill>
                  <a:srgbClr val="000000"/>
                </a:solidFill>
                <a:cs typeface="+mn-cs"/>
              </a:rPr>
              <a:t>digit is equivalent to </a:t>
            </a:r>
            <a:r>
              <a:rPr lang="en-US" sz="2000" dirty="0" smtClean="0">
                <a:solidFill>
                  <a:srgbClr val="000000"/>
                </a:solidFill>
                <a:cs typeface="+mn-cs"/>
              </a:rPr>
              <a:t>3 </a:t>
            </a:r>
            <a:r>
              <a:rPr lang="en-US" sz="2000" dirty="0">
                <a:solidFill>
                  <a:srgbClr val="000000"/>
                </a:solidFill>
                <a:cs typeface="+mn-cs"/>
              </a:rPr>
              <a:t>bits.</a:t>
            </a:r>
          </a:p>
          <a:p>
            <a:pPr marL="914400" lvl="1" indent="-457200">
              <a:buFont typeface="Wingdings" pitchFamily="2" charset="2"/>
              <a:buAutoNum type="arabicPeriod"/>
              <a:defRPr/>
            </a:pPr>
            <a:r>
              <a:rPr lang="en-US" sz="2000" dirty="0">
                <a:solidFill>
                  <a:srgbClr val="000000"/>
                </a:solidFill>
                <a:cs typeface="+mn-cs"/>
              </a:rPr>
              <a:t>Divide binary number into groups of </a:t>
            </a:r>
            <a:r>
              <a:rPr lang="en-US" sz="2000" dirty="0" smtClean="0">
                <a:solidFill>
                  <a:srgbClr val="000000"/>
                </a:solidFill>
                <a:cs typeface="+mn-cs"/>
              </a:rPr>
              <a:t>3 </a:t>
            </a:r>
            <a:r>
              <a:rPr lang="en-US" sz="2000" dirty="0">
                <a:solidFill>
                  <a:srgbClr val="000000"/>
                </a:solidFill>
                <a:cs typeface="+mn-cs"/>
              </a:rPr>
              <a:t>bits, starting from the right. </a:t>
            </a:r>
          </a:p>
          <a:p>
            <a:pPr marL="914400" lvl="1" indent="-457200">
              <a:buFont typeface="Wingdings" pitchFamily="2" charset="2"/>
              <a:buAutoNum type="arabicPeriod"/>
              <a:defRPr/>
            </a:pPr>
            <a:r>
              <a:rPr lang="en-US" sz="2000" dirty="0">
                <a:solidFill>
                  <a:srgbClr val="000000"/>
                </a:solidFill>
                <a:cs typeface="+mn-cs"/>
              </a:rPr>
              <a:t>Convert each </a:t>
            </a:r>
            <a:r>
              <a:rPr lang="en-US" sz="2000" dirty="0" smtClean="0">
                <a:solidFill>
                  <a:srgbClr val="000000"/>
                </a:solidFill>
                <a:cs typeface="+mn-cs"/>
              </a:rPr>
              <a:t>3 </a:t>
            </a:r>
            <a:r>
              <a:rPr lang="en-US" sz="2000" dirty="0">
                <a:solidFill>
                  <a:srgbClr val="000000"/>
                </a:solidFill>
                <a:cs typeface="+mn-cs"/>
              </a:rPr>
              <a:t>bit group into one </a:t>
            </a:r>
            <a:r>
              <a:rPr lang="en-US" sz="2000" dirty="0" smtClean="0">
                <a:solidFill>
                  <a:srgbClr val="000000"/>
                </a:solidFill>
              </a:rPr>
              <a:t>octal</a:t>
            </a:r>
            <a:r>
              <a:rPr lang="en-US" sz="2000" dirty="0" smtClean="0">
                <a:solidFill>
                  <a:srgbClr val="000000"/>
                </a:solidFill>
                <a:cs typeface="+mn-cs"/>
              </a:rPr>
              <a:t> </a:t>
            </a:r>
            <a:r>
              <a:rPr lang="en-US" sz="2000" dirty="0">
                <a:solidFill>
                  <a:srgbClr val="000000"/>
                </a:solidFill>
                <a:cs typeface="+mn-cs"/>
              </a:rPr>
              <a:t>digit.</a:t>
            </a:r>
          </a:p>
        </p:txBody>
      </p:sp>
      <p:sp>
        <p:nvSpPr>
          <p:cNvPr id="8" name="Rectangle 6"/>
          <p:cNvSpPr>
            <a:spLocks noChangeArrowheads="1"/>
          </p:cNvSpPr>
          <p:nvPr/>
        </p:nvSpPr>
        <p:spPr bwMode="auto">
          <a:xfrm>
            <a:off x="626269" y="4343400"/>
            <a:ext cx="81534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defRPr/>
            </a:pPr>
            <a:r>
              <a:rPr lang="en-US" b="1" u="sng" dirty="0">
                <a:solidFill>
                  <a:srgbClr val="000000"/>
                </a:solidFill>
                <a:cs typeface="+mn-cs"/>
              </a:rPr>
              <a:t>Convert </a:t>
            </a:r>
            <a:r>
              <a:rPr lang="en-US" b="1" u="sng" dirty="0" smtClean="0">
                <a:solidFill>
                  <a:srgbClr val="000000"/>
                </a:solidFill>
              </a:rPr>
              <a:t>octal</a:t>
            </a:r>
            <a:r>
              <a:rPr lang="en-US" b="1" u="sng" dirty="0" smtClean="0">
                <a:solidFill>
                  <a:srgbClr val="000000"/>
                </a:solidFill>
                <a:cs typeface="+mn-cs"/>
              </a:rPr>
              <a:t> </a:t>
            </a:r>
            <a:r>
              <a:rPr lang="en-US" b="1" u="sng" dirty="0">
                <a:solidFill>
                  <a:srgbClr val="000000"/>
                </a:solidFill>
                <a:cs typeface="+mn-cs"/>
              </a:rPr>
              <a:t>to binary</a:t>
            </a:r>
            <a:r>
              <a:rPr lang="en-US" u="sng" dirty="0">
                <a:solidFill>
                  <a:srgbClr val="000000"/>
                </a:solidFill>
                <a:cs typeface="+mn-cs"/>
              </a:rPr>
              <a:t> </a:t>
            </a:r>
          </a:p>
          <a:p>
            <a:pPr marL="914400" lvl="1" indent="-457200">
              <a:buFont typeface="Wingdings" pitchFamily="2" charset="2"/>
              <a:buAutoNum type="arabicPeriod"/>
              <a:defRPr/>
            </a:pPr>
            <a:r>
              <a:rPr lang="en-US" sz="2000" dirty="0">
                <a:solidFill>
                  <a:srgbClr val="000000"/>
                </a:solidFill>
                <a:cs typeface="+mn-cs"/>
              </a:rPr>
              <a:t>Convert each </a:t>
            </a:r>
            <a:r>
              <a:rPr lang="en-US" sz="2000" dirty="0" smtClean="0">
                <a:solidFill>
                  <a:srgbClr val="000000"/>
                </a:solidFill>
              </a:rPr>
              <a:t>octal</a:t>
            </a:r>
            <a:r>
              <a:rPr lang="en-US" sz="2000" dirty="0" smtClean="0">
                <a:solidFill>
                  <a:srgbClr val="000000"/>
                </a:solidFill>
                <a:cs typeface="+mn-cs"/>
              </a:rPr>
              <a:t> </a:t>
            </a:r>
            <a:r>
              <a:rPr lang="en-US" sz="2000" dirty="0">
                <a:solidFill>
                  <a:srgbClr val="000000"/>
                </a:solidFill>
                <a:cs typeface="+mn-cs"/>
              </a:rPr>
              <a:t>digit to its </a:t>
            </a:r>
            <a:r>
              <a:rPr lang="en-US" sz="2000" dirty="0" smtClean="0">
                <a:solidFill>
                  <a:srgbClr val="000000"/>
                </a:solidFill>
                <a:cs typeface="+mn-cs"/>
              </a:rPr>
              <a:t>3-bit </a:t>
            </a:r>
            <a:r>
              <a:rPr lang="en-US" sz="2000" dirty="0">
                <a:solidFill>
                  <a:srgbClr val="000000"/>
                </a:solidFill>
                <a:cs typeface="+mn-cs"/>
              </a:rPr>
              <a:t>binary equivalent.</a:t>
            </a:r>
          </a:p>
          <a:p>
            <a:pPr marL="914400" lvl="1" indent="-457200">
              <a:buFont typeface="Wingdings" pitchFamily="2" charset="2"/>
              <a:buAutoNum type="arabicPeriod"/>
              <a:defRPr/>
            </a:pPr>
            <a:r>
              <a:rPr lang="en-US" sz="2000" dirty="0">
                <a:solidFill>
                  <a:srgbClr val="000000"/>
                </a:solidFill>
                <a:cs typeface="+mn-cs"/>
              </a:rPr>
              <a:t>String the bits together.</a:t>
            </a:r>
          </a:p>
        </p:txBody>
      </p:sp>
      <p:sp>
        <p:nvSpPr>
          <p:cNvPr id="9" name="Rectangle 6"/>
          <p:cNvSpPr>
            <a:spLocks noChangeArrowheads="1"/>
          </p:cNvSpPr>
          <p:nvPr/>
        </p:nvSpPr>
        <p:spPr bwMode="auto">
          <a:xfrm>
            <a:off x="2819400" y="5775867"/>
            <a:ext cx="304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lgn="just">
              <a:defRPr/>
            </a:pPr>
            <a:r>
              <a:rPr lang="en-US" b="1" dirty="0">
                <a:solidFill>
                  <a:srgbClr val="C00000"/>
                </a:solidFill>
              </a:rPr>
              <a:t>(examples on next slide)</a:t>
            </a:r>
          </a:p>
        </p:txBody>
      </p:sp>
    </p:spTree>
    <p:extLst>
      <p:ext uri="{BB962C8B-B14F-4D97-AF65-F5344CB8AC3E}">
        <p14:creationId xmlns:p14="http://schemas.microsoft.com/office/powerpoint/2010/main" val="352771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796">
                                            <p:txEl>
                                              <p:pRg st="0" end="0"/>
                                            </p:txEl>
                                          </p:spTgt>
                                        </p:tgtEl>
                                        <p:attrNameLst>
                                          <p:attrName>style.visibility</p:attrName>
                                        </p:attrNameLst>
                                      </p:cBhvr>
                                      <p:to>
                                        <p:strVal val="visible"/>
                                      </p:to>
                                    </p:set>
                                    <p:animEffect transition="in" filter="blinds(horizontal)">
                                      <p:cBhvr>
                                        <p:cTn id="7" dur="500"/>
                                        <p:tgtEl>
                                          <p:spTgt spid="289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9796">
                                            <p:txEl>
                                              <p:pRg st="1" end="1"/>
                                            </p:txEl>
                                          </p:spTgt>
                                        </p:tgtEl>
                                        <p:attrNameLst>
                                          <p:attrName>style.visibility</p:attrName>
                                        </p:attrNameLst>
                                      </p:cBhvr>
                                      <p:to>
                                        <p:strVal val="visible"/>
                                      </p:to>
                                    </p:set>
                                    <p:animEffect transition="in" filter="blinds(horizontal)">
                                      <p:cBhvr>
                                        <p:cTn id="12" dur="500"/>
                                        <p:tgtEl>
                                          <p:spTgt spid="289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9798">
                                            <p:txEl>
                                              <p:pRg st="0" end="0"/>
                                            </p:txEl>
                                          </p:spTgt>
                                        </p:tgtEl>
                                        <p:attrNameLst>
                                          <p:attrName>style.visibility</p:attrName>
                                        </p:attrNameLst>
                                      </p:cBhvr>
                                      <p:to>
                                        <p:strVal val="visible"/>
                                      </p:to>
                                    </p:set>
                                    <p:animEffect transition="in" filter="blinds(horizontal)">
                                      <p:cBhvr>
                                        <p:cTn id="17" dur="500"/>
                                        <p:tgtEl>
                                          <p:spTgt spid="28979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9798">
                                            <p:txEl>
                                              <p:pRg st="1" end="1"/>
                                            </p:txEl>
                                          </p:spTgt>
                                        </p:tgtEl>
                                        <p:attrNameLst>
                                          <p:attrName>style.visibility</p:attrName>
                                        </p:attrNameLst>
                                      </p:cBhvr>
                                      <p:to>
                                        <p:strVal val="visible"/>
                                      </p:to>
                                    </p:set>
                                    <p:animEffect transition="in" filter="blinds(horizontal)">
                                      <p:cBhvr>
                                        <p:cTn id="22" dur="500"/>
                                        <p:tgtEl>
                                          <p:spTgt spid="28979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9798">
                                            <p:txEl>
                                              <p:pRg st="2" end="2"/>
                                            </p:txEl>
                                          </p:spTgt>
                                        </p:tgtEl>
                                        <p:attrNameLst>
                                          <p:attrName>style.visibility</p:attrName>
                                        </p:attrNameLst>
                                      </p:cBhvr>
                                      <p:to>
                                        <p:strVal val="visible"/>
                                      </p:to>
                                    </p:set>
                                    <p:animEffect transition="in" filter="blinds(horizontal)">
                                      <p:cBhvr>
                                        <p:cTn id="27" dur="500"/>
                                        <p:tgtEl>
                                          <p:spTgt spid="28979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9798">
                                            <p:txEl>
                                              <p:pRg st="3" end="3"/>
                                            </p:txEl>
                                          </p:spTgt>
                                        </p:tgtEl>
                                        <p:attrNameLst>
                                          <p:attrName>style.visibility</p:attrName>
                                        </p:attrNameLst>
                                      </p:cBhvr>
                                      <p:to>
                                        <p:strVal val="visible"/>
                                      </p:to>
                                    </p:set>
                                    <p:animEffect transition="in" filter="blinds(horizontal)">
                                      <p:cBhvr>
                                        <p:cTn id="32" dur="500"/>
                                        <p:tgtEl>
                                          <p:spTgt spid="289798">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blinds(horizontal)">
                                      <p:cBhvr>
                                        <p:cTn id="37" dur="500"/>
                                        <p:tgtEl>
                                          <p:spTgt spid="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blinds(horizontal)">
                                      <p:cBhvr>
                                        <p:cTn id="42" dur="500"/>
                                        <p:tgtEl>
                                          <p:spTgt spid="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blinds(horizontal)">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blinds(horizontal)">
                                      <p:cBhvr>
                                        <p:cTn id="5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19</a:t>
            </a:fld>
            <a:endParaRPr lang="en-US"/>
          </a:p>
        </p:txBody>
      </p:sp>
      <p:sp>
        <p:nvSpPr>
          <p:cNvPr id="30722" name="Rectangle 2"/>
          <p:cNvSpPr>
            <a:spLocks noGrp="1" noChangeArrowheads="1"/>
          </p:cNvSpPr>
          <p:nvPr>
            <p:ph type="title" idx="4294967295"/>
          </p:nvPr>
        </p:nvSpPr>
        <p:spPr bwMode="auto">
          <a:xfrm>
            <a:off x="990600" y="4572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Fractions</a:t>
            </a:r>
          </a:p>
        </p:txBody>
      </p:sp>
      <p:sp>
        <p:nvSpPr>
          <p:cNvPr id="9219" name="Text Box 3"/>
          <p:cNvSpPr txBox="1">
            <a:spLocks noChangeArrowheads="1"/>
          </p:cNvSpPr>
          <p:nvPr/>
        </p:nvSpPr>
        <p:spPr bwMode="auto">
          <a:xfrm>
            <a:off x="708025" y="1719263"/>
            <a:ext cx="7924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dirty="0">
                <a:solidFill>
                  <a:srgbClr val="000000"/>
                </a:solidFill>
              </a:rPr>
              <a:t>Binary number:   </a:t>
            </a:r>
            <a:r>
              <a:rPr lang="en-US" b="1" dirty="0">
                <a:solidFill>
                  <a:srgbClr val="C00000"/>
                </a:solidFill>
                <a:latin typeface="Arial" charset="0"/>
              </a:rPr>
              <a:t>0.b</a:t>
            </a:r>
            <a:r>
              <a:rPr lang="en-US" b="1" baseline="-25000" dirty="0">
                <a:solidFill>
                  <a:srgbClr val="C00000"/>
                </a:solidFill>
                <a:latin typeface="Arial" charset="0"/>
              </a:rPr>
              <a:t>-1</a:t>
            </a:r>
            <a:r>
              <a:rPr lang="en-US" b="1" dirty="0">
                <a:solidFill>
                  <a:srgbClr val="C00000"/>
                </a:solidFill>
                <a:latin typeface="Arial" charset="0"/>
              </a:rPr>
              <a:t>b</a:t>
            </a:r>
            <a:r>
              <a:rPr lang="en-US" b="1" baseline="-25000" dirty="0">
                <a:solidFill>
                  <a:srgbClr val="C00000"/>
                </a:solidFill>
                <a:latin typeface="Arial" charset="0"/>
              </a:rPr>
              <a:t>-2</a:t>
            </a:r>
            <a:r>
              <a:rPr lang="en-US" b="1" dirty="0">
                <a:solidFill>
                  <a:srgbClr val="C00000"/>
                </a:solidFill>
                <a:latin typeface="Arial" charset="0"/>
              </a:rPr>
              <a:t>b</a:t>
            </a:r>
            <a:r>
              <a:rPr lang="en-US" b="1" baseline="-25000" dirty="0">
                <a:solidFill>
                  <a:srgbClr val="C00000"/>
                </a:solidFill>
                <a:latin typeface="Arial" charset="0"/>
              </a:rPr>
              <a:t>-3</a:t>
            </a:r>
            <a:r>
              <a:rPr lang="en-US" b="1" dirty="0">
                <a:solidFill>
                  <a:srgbClr val="C00000"/>
                </a:solidFill>
                <a:latin typeface="Arial" charset="0"/>
              </a:rPr>
              <a:t>b</a:t>
            </a:r>
            <a:r>
              <a:rPr lang="en-US" b="1" baseline="-25000" dirty="0">
                <a:solidFill>
                  <a:srgbClr val="C00000"/>
                </a:solidFill>
                <a:latin typeface="Arial" charset="0"/>
              </a:rPr>
              <a:t>-4</a:t>
            </a:r>
            <a:r>
              <a:rPr lang="en-US" b="1" dirty="0">
                <a:solidFill>
                  <a:srgbClr val="C00000"/>
                </a:solidFill>
                <a:latin typeface="Arial" charset="0"/>
              </a:rPr>
              <a:t>···</a:t>
            </a:r>
          </a:p>
          <a:p>
            <a:pPr eaLnBrk="1" hangingPunct="1"/>
            <a:r>
              <a:rPr lang="en-US" dirty="0">
                <a:solidFill>
                  <a:srgbClr val="000000"/>
                </a:solidFill>
              </a:rPr>
              <a:t>Decimal value:    </a:t>
            </a:r>
            <a:r>
              <a:rPr lang="en-US" b="1" dirty="0">
                <a:solidFill>
                  <a:srgbClr val="C00000"/>
                </a:solidFill>
                <a:latin typeface="Arial" charset="0"/>
              </a:rPr>
              <a:t>b</a:t>
            </a:r>
            <a:r>
              <a:rPr lang="en-US" b="1" baseline="-25000" dirty="0">
                <a:solidFill>
                  <a:srgbClr val="C00000"/>
                </a:solidFill>
                <a:latin typeface="Arial" charset="0"/>
              </a:rPr>
              <a:t>-1</a:t>
            </a:r>
            <a:r>
              <a:rPr lang="en-US" dirty="0">
                <a:solidFill>
                  <a:srgbClr val="000000"/>
                </a:solidFill>
              </a:rPr>
              <a:t>×</a:t>
            </a:r>
            <a:r>
              <a:rPr lang="en-US" dirty="0">
                <a:solidFill>
                  <a:srgbClr val="000000"/>
                </a:solidFill>
                <a:latin typeface="Arial" charset="0"/>
              </a:rPr>
              <a:t>2</a:t>
            </a:r>
            <a:r>
              <a:rPr lang="en-US" baseline="30000" dirty="0">
                <a:solidFill>
                  <a:srgbClr val="000000"/>
                </a:solidFill>
                <a:latin typeface="Arial" charset="0"/>
              </a:rPr>
              <a:t>-1</a:t>
            </a:r>
            <a:r>
              <a:rPr lang="en-US" dirty="0">
                <a:solidFill>
                  <a:srgbClr val="000000"/>
                </a:solidFill>
                <a:latin typeface="Arial" charset="0"/>
              </a:rPr>
              <a:t> + </a:t>
            </a:r>
            <a:r>
              <a:rPr lang="en-US" b="1" dirty="0">
                <a:solidFill>
                  <a:srgbClr val="C00000"/>
                </a:solidFill>
                <a:latin typeface="Arial" charset="0"/>
              </a:rPr>
              <a:t>b</a:t>
            </a:r>
            <a:r>
              <a:rPr lang="en-US" b="1" baseline="-25000" dirty="0">
                <a:solidFill>
                  <a:srgbClr val="C00000"/>
                </a:solidFill>
                <a:latin typeface="Arial" charset="0"/>
              </a:rPr>
              <a:t>-2</a:t>
            </a:r>
            <a:r>
              <a:rPr lang="en-US" dirty="0">
                <a:solidFill>
                  <a:srgbClr val="000000"/>
                </a:solidFill>
              </a:rPr>
              <a:t>×</a:t>
            </a:r>
            <a:r>
              <a:rPr lang="en-US" dirty="0">
                <a:solidFill>
                  <a:srgbClr val="000000"/>
                </a:solidFill>
                <a:latin typeface="Arial" charset="0"/>
              </a:rPr>
              <a:t>2</a:t>
            </a:r>
            <a:r>
              <a:rPr lang="en-US" baseline="30000" dirty="0">
                <a:solidFill>
                  <a:srgbClr val="000000"/>
                </a:solidFill>
                <a:latin typeface="Arial" charset="0"/>
              </a:rPr>
              <a:t>-2</a:t>
            </a:r>
            <a:r>
              <a:rPr lang="en-US" dirty="0">
                <a:solidFill>
                  <a:srgbClr val="000000"/>
                </a:solidFill>
                <a:latin typeface="Arial" charset="0"/>
              </a:rPr>
              <a:t> + </a:t>
            </a:r>
            <a:r>
              <a:rPr lang="en-US" b="1" dirty="0">
                <a:solidFill>
                  <a:srgbClr val="C00000"/>
                </a:solidFill>
                <a:latin typeface="Arial" charset="0"/>
              </a:rPr>
              <a:t>b</a:t>
            </a:r>
            <a:r>
              <a:rPr lang="en-US" b="1" baseline="-25000" dirty="0">
                <a:solidFill>
                  <a:srgbClr val="C00000"/>
                </a:solidFill>
                <a:latin typeface="Arial" charset="0"/>
              </a:rPr>
              <a:t>-3</a:t>
            </a:r>
            <a:r>
              <a:rPr lang="en-US" dirty="0">
                <a:solidFill>
                  <a:srgbClr val="000000"/>
                </a:solidFill>
              </a:rPr>
              <a:t>×</a:t>
            </a:r>
            <a:r>
              <a:rPr lang="en-US" dirty="0">
                <a:solidFill>
                  <a:srgbClr val="000000"/>
                </a:solidFill>
                <a:latin typeface="Arial" charset="0"/>
              </a:rPr>
              <a:t>2</a:t>
            </a:r>
            <a:r>
              <a:rPr lang="en-US" baseline="30000" dirty="0">
                <a:solidFill>
                  <a:srgbClr val="000000"/>
                </a:solidFill>
                <a:latin typeface="Arial" charset="0"/>
              </a:rPr>
              <a:t>-3</a:t>
            </a:r>
            <a:r>
              <a:rPr lang="en-US" dirty="0">
                <a:solidFill>
                  <a:srgbClr val="000000"/>
                </a:solidFill>
                <a:latin typeface="Arial" charset="0"/>
              </a:rPr>
              <a:t> + </a:t>
            </a:r>
            <a:r>
              <a:rPr lang="en-US" b="1" dirty="0">
                <a:solidFill>
                  <a:srgbClr val="C00000"/>
                </a:solidFill>
                <a:latin typeface="Arial" charset="0"/>
              </a:rPr>
              <a:t>b</a:t>
            </a:r>
            <a:r>
              <a:rPr lang="en-US" b="1" baseline="-25000" dirty="0">
                <a:solidFill>
                  <a:srgbClr val="C00000"/>
                </a:solidFill>
                <a:latin typeface="Arial" charset="0"/>
              </a:rPr>
              <a:t>-4</a:t>
            </a:r>
            <a:r>
              <a:rPr lang="en-US" dirty="0">
                <a:solidFill>
                  <a:srgbClr val="000000"/>
                </a:solidFill>
              </a:rPr>
              <a:t>×</a:t>
            </a:r>
            <a:r>
              <a:rPr lang="en-US" dirty="0">
                <a:solidFill>
                  <a:srgbClr val="000000"/>
                </a:solidFill>
                <a:latin typeface="Arial" charset="0"/>
              </a:rPr>
              <a:t>2</a:t>
            </a:r>
            <a:r>
              <a:rPr lang="en-US" baseline="30000" dirty="0">
                <a:solidFill>
                  <a:srgbClr val="000000"/>
                </a:solidFill>
                <a:latin typeface="Arial" charset="0"/>
              </a:rPr>
              <a:t>-4</a:t>
            </a:r>
            <a:r>
              <a:rPr lang="en-US" dirty="0">
                <a:solidFill>
                  <a:srgbClr val="000000"/>
                </a:solidFill>
                <a:latin typeface="Arial" charset="0"/>
              </a:rPr>
              <a:t> + </a:t>
            </a:r>
            <a:r>
              <a:rPr lang="en-US" b="1" dirty="0">
                <a:solidFill>
                  <a:srgbClr val="000000"/>
                </a:solidFill>
                <a:latin typeface="Arial" charset="0"/>
              </a:rPr>
              <a:t>···</a:t>
            </a:r>
            <a:r>
              <a:rPr lang="en-US" dirty="0">
                <a:solidFill>
                  <a:srgbClr val="000000"/>
                </a:solidFill>
                <a:latin typeface="Arial" charset="0"/>
              </a:rPr>
              <a:t> </a:t>
            </a:r>
            <a:endParaRPr lang="en-US" baseline="30000" dirty="0">
              <a:solidFill>
                <a:srgbClr val="000000"/>
              </a:solidFill>
              <a:latin typeface="Arial" charset="0"/>
            </a:endParaRPr>
          </a:p>
        </p:txBody>
      </p:sp>
      <p:sp>
        <p:nvSpPr>
          <p:cNvPr id="16388" name="Text Box 4"/>
          <p:cNvSpPr txBox="1">
            <a:spLocks noChangeArrowheads="1"/>
          </p:cNvSpPr>
          <p:nvPr/>
        </p:nvSpPr>
        <p:spPr bwMode="auto">
          <a:xfrm>
            <a:off x="609600" y="1295400"/>
            <a:ext cx="4157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b="1" u="sng" dirty="0" smtClean="0">
                <a:solidFill>
                  <a:srgbClr val="000000"/>
                </a:solidFill>
                <a:cs typeface="+mn-cs"/>
              </a:rPr>
              <a:t>Binary to Decimal Conversion</a:t>
            </a:r>
          </a:p>
        </p:txBody>
      </p:sp>
      <p:sp>
        <p:nvSpPr>
          <p:cNvPr id="287749" name="Text Box 5"/>
          <p:cNvSpPr txBox="1">
            <a:spLocks noChangeArrowheads="1"/>
          </p:cNvSpPr>
          <p:nvPr/>
        </p:nvSpPr>
        <p:spPr bwMode="auto">
          <a:xfrm>
            <a:off x="457200" y="3657600"/>
            <a:ext cx="8337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b="1" u="sng" dirty="0" smtClean="0">
                <a:solidFill>
                  <a:srgbClr val="000000"/>
                </a:solidFill>
                <a:cs typeface="+mn-cs"/>
              </a:rPr>
              <a:t>Decimal to Binary Conversion:  </a:t>
            </a:r>
            <a:r>
              <a:rPr lang="en-US" b="1" u="sng" dirty="0" smtClean="0">
                <a:solidFill>
                  <a:srgbClr val="C00000"/>
                </a:solidFill>
                <a:cs typeface="+mn-cs"/>
              </a:rPr>
              <a:t>Successive multiplication by 2</a:t>
            </a:r>
          </a:p>
        </p:txBody>
      </p:sp>
      <p:sp>
        <p:nvSpPr>
          <p:cNvPr id="287750" name="Text Box 6"/>
          <p:cNvSpPr txBox="1">
            <a:spLocks noChangeArrowheads="1"/>
          </p:cNvSpPr>
          <p:nvPr/>
        </p:nvSpPr>
        <p:spPr bwMode="auto">
          <a:xfrm>
            <a:off x="457200" y="4114800"/>
            <a:ext cx="7118350" cy="461962"/>
          </a:xfrm>
          <a:prstGeom prst="rect">
            <a:avLst/>
          </a:prstGeom>
          <a:noFill/>
          <a:ln w="12700">
            <a:noFill/>
            <a:miter lim="800000"/>
            <a:headEnd/>
            <a:tailEnd/>
          </a:ln>
        </p:spPr>
        <p:txBody>
          <a:bodyPr>
            <a:spAutoFit/>
          </a:bodyPr>
          <a:lstStyle/>
          <a:p>
            <a:pPr>
              <a:defRPr/>
            </a:pPr>
            <a:r>
              <a:rPr lang="en-US" b="1" u="sng" dirty="0">
                <a:solidFill>
                  <a:srgbClr val="000000"/>
                </a:solidFill>
                <a:latin typeface="Times New Roman"/>
                <a:cs typeface="+mn-cs"/>
              </a:rPr>
              <a:t>Example</a:t>
            </a:r>
            <a:r>
              <a:rPr lang="en-US" b="1" dirty="0">
                <a:solidFill>
                  <a:srgbClr val="000000"/>
                </a:solidFill>
                <a:latin typeface="Times New Roman"/>
                <a:cs typeface="+mn-cs"/>
              </a:rPr>
              <a:t>: </a:t>
            </a:r>
            <a:r>
              <a:rPr lang="en-US" dirty="0">
                <a:solidFill>
                  <a:srgbClr val="000000"/>
                </a:solidFill>
                <a:latin typeface="Times New Roman"/>
                <a:cs typeface="+mn-cs"/>
              </a:rPr>
              <a:t>Decimal number </a:t>
            </a:r>
            <a:r>
              <a:rPr lang="en-US" dirty="0">
                <a:solidFill>
                  <a:srgbClr val="0000FF"/>
                </a:solidFill>
                <a:latin typeface="Times New Roman"/>
                <a:cs typeface="+mn-cs"/>
              </a:rPr>
              <a:t>0.6875</a:t>
            </a:r>
          </a:p>
        </p:txBody>
      </p:sp>
      <p:sp>
        <p:nvSpPr>
          <p:cNvPr id="9225" name="Text Box 31"/>
          <p:cNvSpPr txBox="1">
            <a:spLocks noChangeArrowheads="1"/>
          </p:cNvSpPr>
          <p:nvPr/>
        </p:nvSpPr>
        <p:spPr bwMode="auto">
          <a:xfrm>
            <a:off x="685800" y="2743200"/>
            <a:ext cx="5368777" cy="369332"/>
          </a:xfrm>
          <a:prstGeom prst="rect">
            <a:avLst/>
          </a:prstGeom>
          <a:noFill/>
          <a:ln w="9525" algn="ctr">
            <a:noFill/>
            <a:miter lim="800000"/>
            <a:headEnd/>
            <a:tailEnd/>
          </a:ln>
        </p:spPr>
        <p:txBody>
          <a:bodyPr wrap="none">
            <a:spAutoFit/>
          </a:bodyPr>
          <a:lstStyle/>
          <a:p>
            <a:pPr marL="342900" indent="-342900">
              <a:buFont typeface="Wingdings" pitchFamily="2" charset="2"/>
              <a:buNone/>
              <a:defRPr/>
            </a:pPr>
            <a:r>
              <a:rPr lang="en-US" b="1" u="sng" dirty="0">
                <a:solidFill>
                  <a:srgbClr val="000000"/>
                </a:solidFill>
                <a:cs typeface="+mn-cs"/>
              </a:rPr>
              <a:t>Example</a:t>
            </a:r>
            <a:r>
              <a:rPr lang="en-US" dirty="0">
                <a:solidFill>
                  <a:srgbClr val="000000"/>
                </a:solidFill>
                <a:cs typeface="+mn-cs"/>
              </a:rPr>
              <a:t>:  </a:t>
            </a:r>
            <a:r>
              <a:rPr lang="en-US" b="1" dirty="0">
                <a:solidFill>
                  <a:srgbClr val="C00000"/>
                </a:solidFill>
                <a:cs typeface="+mn-cs"/>
              </a:rPr>
              <a:t>0.101</a:t>
            </a:r>
            <a:r>
              <a:rPr lang="en-US" b="1" baseline="-25000" dirty="0">
                <a:solidFill>
                  <a:srgbClr val="C00000"/>
                </a:solidFill>
                <a:cs typeface="+mn-cs"/>
              </a:rPr>
              <a:t>2</a:t>
            </a:r>
            <a:r>
              <a:rPr lang="en-US" dirty="0">
                <a:solidFill>
                  <a:srgbClr val="000000"/>
                </a:solidFill>
                <a:latin typeface="Arial" charset="0"/>
                <a:cs typeface="+mn-cs"/>
              </a:rPr>
              <a:t> </a:t>
            </a:r>
            <a:r>
              <a:rPr lang="en-US" dirty="0">
                <a:solidFill>
                  <a:srgbClr val="000000"/>
                </a:solidFill>
                <a:cs typeface="+mn-cs"/>
              </a:rPr>
              <a:t>=</a:t>
            </a:r>
            <a:r>
              <a:rPr lang="en-US" dirty="0">
                <a:solidFill>
                  <a:srgbClr val="000000"/>
                </a:solidFill>
                <a:latin typeface="Arial" charset="0"/>
                <a:cs typeface="+mn-cs"/>
              </a:rPr>
              <a:t> </a:t>
            </a:r>
            <a:r>
              <a:rPr lang="en-US" b="1" dirty="0">
                <a:solidFill>
                  <a:srgbClr val="C00000"/>
                </a:solidFill>
                <a:cs typeface="+mn-cs"/>
              </a:rPr>
              <a:t>1</a:t>
            </a:r>
            <a:r>
              <a:rPr lang="en-US" dirty="0">
                <a:solidFill>
                  <a:srgbClr val="000000"/>
                </a:solidFill>
                <a:cs typeface="+mn-cs"/>
              </a:rPr>
              <a:t>×2</a:t>
            </a:r>
            <a:r>
              <a:rPr lang="en-US" baseline="30000" dirty="0">
                <a:solidFill>
                  <a:srgbClr val="000000"/>
                </a:solidFill>
                <a:cs typeface="+mn-cs"/>
              </a:rPr>
              <a:t>-1</a:t>
            </a:r>
            <a:r>
              <a:rPr lang="en-US" dirty="0">
                <a:solidFill>
                  <a:srgbClr val="000000"/>
                </a:solidFill>
                <a:latin typeface="Arial" charset="0"/>
                <a:cs typeface="+mn-cs"/>
              </a:rPr>
              <a:t> </a:t>
            </a:r>
            <a:r>
              <a:rPr lang="en-US" dirty="0">
                <a:solidFill>
                  <a:srgbClr val="000000"/>
                </a:solidFill>
                <a:cs typeface="+mn-cs"/>
              </a:rPr>
              <a:t>+</a:t>
            </a:r>
            <a:r>
              <a:rPr lang="en-US" dirty="0">
                <a:solidFill>
                  <a:srgbClr val="000000"/>
                </a:solidFill>
                <a:latin typeface="Arial" charset="0"/>
                <a:cs typeface="+mn-cs"/>
              </a:rPr>
              <a:t> </a:t>
            </a:r>
            <a:r>
              <a:rPr lang="en-US" b="1" dirty="0">
                <a:solidFill>
                  <a:srgbClr val="C00000"/>
                </a:solidFill>
                <a:cs typeface="+mn-cs"/>
              </a:rPr>
              <a:t>0</a:t>
            </a:r>
            <a:r>
              <a:rPr lang="en-US" dirty="0">
                <a:solidFill>
                  <a:srgbClr val="000000"/>
                </a:solidFill>
                <a:cs typeface="+mn-cs"/>
              </a:rPr>
              <a:t>×2</a:t>
            </a:r>
            <a:r>
              <a:rPr lang="en-US" baseline="30000" dirty="0">
                <a:solidFill>
                  <a:srgbClr val="000000"/>
                </a:solidFill>
                <a:cs typeface="+mn-cs"/>
              </a:rPr>
              <a:t>-2</a:t>
            </a:r>
            <a:r>
              <a:rPr lang="en-US" dirty="0">
                <a:solidFill>
                  <a:srgbClr val="000000"/>
                </a:solidFill>
                <a:latin typeface="Arial" charset="0"/>
                <a:cs typeface="+mn-cs"/>
              </a:rPr>
              <a:t> </a:t>
            </a:r>
            <a:r>
              <a:rPr lang="en-US" dirty="0">
                <a:solidFill>
                  <a:srgbClr val="000000"/>
                </a:solidFill>
                <a:cs typeface="+mn-cs"/>
              </a:rPr>
              <a:t>+</a:t>
            </a:r>
            <a:r>
              <a:rPr lang="en-US" dirty="0">
                <a:solidFill>
                  <a:srgbClr val="000000"/>
                </a:solidFill>
                <a:latin typeface="Arial" charset="0"/>
                <a:cs typeface="+mn-cs"/>
              </a:rPr>
              <a:t> </a:t>
            </a:r>
            <a:r>
              <a:rPr lang="en-US" b="1" dirty="0">
                <a:solidFill>
                  <a:srgbClr val="C00000"/>
                </a:solidFill>
                <a:cs typeface="+mn-cs"/>
              </a:rPr>
              <a:t>1</a:t>
            </a:r>
            <a:r>
              <a:rPr lang="en-US" dirty="0">
                <a:solidFill>
                  <a:srgbClr val="000000"/>
                </a:solidFill>
                <a:cs typeface="+mn-cs"/>
              </a:rPr>
              <a:t>×2</a:t>
            </a:r>
            <a:r>
              <a:rPr lang="en-US" baseline="30000" dirty="0">
                <a:solidFill>
                  <a:srgbClr val="000000"/>
                </a:solidFill>
                <a:cs typeface="+mn-cs"/>
              </a:rPr>
              <a:t>-3</a:t>
            </a:r>
            <a:r>
              <a:rPr lang="en-US" dirty="0">
                <a:solidFill>
                  <a:srgbClr val="000000"/>
                </a:solidFill>
                <a:latin typeface="Arial" charset="0"/>
                <a:cs typeface="+mn-cs"/>
              </a:rPr>
              <a:t> </a:t>
            </a:r>
            <a:r>
              <a:rPr lang="en-US" dirty="0">
                <a:solidFill>
                  <a:srgbClr val="000000"/>
                </a:solidFill>
                <a:cs typeface="+mn-cs"/>
              </a:rPr>
              <a:t>=</a:t>
            </a:r>
            <a:r>
              <a:rPr lang="en-US" dirty="0">
                <a:solidFill>
                  <a:srgbClr val="000000"/>
                </a:solidFill>
                <a:latin typeface="Arial" charset="0"/>
                <a:cs typeface="+mn-cs"/>
              </a:rPr>
              <a:t> </a:t>
            </a:r>
            <a:r>
              <a:rPr lang="en-US" b="1" dirty="0">
                <a:solidFill>
                  <a:srgbClr val="2D2DB9"/>
                </a:solidFill>
                <a:cs typeface="+mn-cs"/>
              </a:rPr>
              <a:t>0.625</a:t>
            </a:r>
            <a:r>
              <a:rPr lang="en-US" b="1" baseline="-25000" dirty="0">
                <a:solidFill>
                  <a:srgbClr val="2D2DB9"/>
                </a:solidFill>
                <a:cs typeface="+mn-cs"/>
              </a:rPr>
              <a:t>10</a:t>
            </a:r>
          </a:p>
        </p:txBody>
      </p:sp>
      <p:sp>
        <p:nvSpPr>
          <p:cNvPr id="287778" name="Text Box 34"/>
          <p:cNvSpPr txBox="1">
            <a:spLocks noChangeArrowheads="1"/>
          </p:cNvSpPr>
          <p:nvPr/>
        </p:nvSpPr>
        <p:spPr bwMode="auto">
          <a:xfrm>
            <a:off x="1131888" y="4538663"/>
            <a:ext cx="5305425" cy="1323975"/>
          </a:xfrm>
          <a:prstGeom prst="rect">
            <a:avLst/>
          </a:prstGeom>
          <a:noFill/>
          <a:ln w="9525" algn="ctr">
            <a:noFill/>
            <a:miter lim="800000"/>
            <a:headEnd/>
            <a:tailEnd/>
          </a:ln>
        </p:spPr>
        <p:txBody>
          <a:bodyPr wrap="none">
            <a:spAutoFit/>
          </a:bodyPr>
          <a:lstStyle/>
          <a:p>
            <a:pPr marL="342900" indent="-342900">
              <a:buFont typeface="Wingdings" pitchFamily="2" charset="2"/>
              <a:buNone/>
              <a:defRPr/>
            </a:pPr>
            <a:r>
              <a:rPr lang="en-US" sz="2000" dirty="0">
                <a:solidFill>
                  <a:srgbClr val="000000"/>
                </a:solidFill>
                <a:latin typeface="Times New Roman"/>
                <a:cs typeface="+mn-cs"/>
              </a:rPr>
              <a:t>0.6875</a:t>
            </a:r>
            <a:r>
              <a:rPr lang="en-US" sz="2000" dirty="0">
                <a:solidFill>
                  <a:srgbClr val="000000"/>
                </a:solidFill>
                <a:latin typeface="Times New Roman"/>
                <a:sym typeface="Symbol" pitchFamily="18" charset="2"/>
              </a:rPr>
              <a:t>2 = </a:t>
            </a:r>
            <a:r>
              <a:rPr lang="en-US" sz="2000" b="1" dirty="0">
                <a:solidFill>
                  <a:srgbClr val="C00000"/>
                </a:solidFill>
                <a:latin typeface="Times New Roman"/>
                <a:sym typeface="Symbol" pitchFamily="18" charset="2"/>
              </a:rPr>
              <a:t>1</a:t>
            </a:r>
            <a:r>
              <a:rPr lang="en-US" sz="2000" dirty="0">
                <a:solidFill>
                  <a:srgbClr val="000000"/>
                </a:solidFill>
                <a:latin typeface="Times New Roman"/>
                <a:sym typeface="Symbol" pitchFamily="18" charset="2"/>
              </a:rPr>
              <a:t>.375	</a:t>
            </a:r>
            <a:r>
              <a:rPr lang="en-US" sz="2000" dirty="0">
                <a:solidFill>
                  <a:srgbClr val="000000"/>
                </a:solidFill>
                <a:latin typeface="Times New Roman"/>
                <a:sym typeface="Wingdings" pitchFamily="2" charset="2"/>
              </a:rPr>
              <a:t></a:t>
            </a:r>
            <a:r>
              <a:rPr lang="en-US" sz="2000" dirty="0">
                <a:solidFill>
                  <a:srgbClr val="000000"/>
                </a:solidFill>
                <a:latin typeface="Times New Roman"/>
                <a:sym typeface="Symbol" pitchFamily="18" charset="2"/>
              </a:rPr>
              <a:t>  b</a:t>
            </a:r>
            <a:r>
              <a:rPr lang="en-US" sz="2000" baseline="-25000" dirty="0">
                <a:solidFill>
                  <a:srgbClr val="000000"/>
                </a:solidFill>
                <a:latin typeface="Times New Roman"/>
                <a:sym typeface="Symbol" pitchFamily="18" charset="2"/>
              </a:rPr>
              <a:t>-1</a:t>
            </a:r>
            <a:r>
              <a:rPr lang="en-US" sz="2000" dirty="0">
                <a:solidFill>
                  <a:srgbClr val="000000"/>
                </a:solidFill>
                <a:sym typeface="Symbol" pitchFamily="18" charset="2"/>
              </a:rPr>
              <a:t> </a:t>
            </a:r>
            <a:r>
              <a:rPr lang="en-US" sz="2000" dirty="0">
                <a:solidFill>
                  <a:srgbClr val="000000"/>
                </a:solidFill>
                <a:latin typeface="Times New Roman"/>
                <a:sym typeface="Symbol" pitchFamily="18" charset="2"/>
              </a:rPr>
              <a:t>=</a:t>
            </a:r>
            <a:r>
              <a:rPr lang="en-US" sz="2000" dirty="0">
                <a:solidFill>
                  <a:srgbClr val="000000"/>
                </a:solidFill>
                <a:sym typeface="Symbol" pitchFamily="18" charset="2"/>
              </a:rPr>
              <a:t> </a:t>
            </a:r>
            <a:r>
              <a:rPr lang="en-US" sz="2000" b="1" dirty="0">
                <a:solidFill>
                  <a:srgbClr val="C00000"/>
                </a:solidFill>
                <a:latin typeface="Times New Roman"/>
                <a:sym typeface="Symbol" pitchFamily="18" charset="2"/>
              </a:rPr>
              <a:t>1</a:t>
            </a:r>
            <a:r>
              <a:rPr lang="en-US" sz="2000" dirty="0">
                <a:solidFill>
                  <a:srgbClr val="000000"/>
                </a:solidFill>
                <a:latin typeface="Times New Roman"/>
                <a:sym typeface="Symbol" pitchFamily="18" charset="2"/>
              </a:rPr>
              <a:t> and 1.375-1</a:t>
            </a:r>
            <a:r>
              <a:rPr lang="en-US" sz="2000" dirty="0">
                <a:solidFill>
                  <a:srgbClr val="000000"/>
                </a:solidFill>
                <a:sym typeface="Symbol" pitchFamily="18" charset="2"/>
              </a:rPr>
              <a:t> </a:t>
            </a:r>
            <a:r>
              <a:rPr lang="en-US" sz="2000" dirty="0">
                <a:solidFill>
                  <a:srgbClr val="000000"/>
                </a:solidFill>
                <a:latin typeface="Times New Roman"/>
                <a:sym typeface="Symbol" pitchFamily="18" charset="2"/>
              </a:rPr>
              <a:t>=</a:t>
            </a:r>
            <a:r>
              <a:rPr lang="en-US" sz="2000" dirty="0">
                <a:solidFill>
                  <a:srgbClr val="000000"/>
                </a:solidFill>
                <a:sym typeface="Symbol" pitchFamily="18" charset="2"/>
              </a:rPr>
              <a:t> </a:t>
            </a:r>
            <a:r>
              <a:rPr lang="en-US" sz="2000" dirty="0">
                <a:solidFill>
                  <a:srgbClr val="000000"/>
                </a:solidFill>
                <a:latin typeface="Times New Roman"/>
                <a:sym typeface="Symbol" pitchFamily="18" charset="2"/>
              </a:rPr>
              <a:t>0.375</a:t>
            </a:r>
          </a:p>
          <a:p>
            <a:pPr marL="342900" indent="-342900">
              <a:buFont typeface="Wingdings" pitchFamily="2" charset="2"/>
              <a:buNone/>
              <a:defRPr/>
            </a:pPr>
            <a:r>
              <a:rPr lang="en-US" sz="2000" dirty="0">
                <a:solidFill>
                  <a:srgbClr val="000000"/>
                </a:solidFill>
                <a:latin typeface="Times New Roman"/>
                <a:cs typeface="+mn-cs"/>
              </a:rPr>
              <a:t>0.375</a:t>
            </a:r>
            <a:r>
              <a:rPr lang="en-US" sz="2000" dirty="0">
                <a:solidFill>
                  <a:srgbClr val="000000"/>
                </a:solidFill>
                <a:latin typeface="Times New Roman"/>
                <a:cs typeface="+mn-cs"/>
                <a:sym typeface="Symbol" pitchFamily="18" charset="2"/>
              </a:rPr>
              <a:t>2 = </a:t>
            </a:r>
            <a:r>
              <a:rPr lang="en-US" sz="2000" b="1" dirty="0">
                <a:solidFill>
                  <a:srgbClr val="C00000"/>
                </a:solidFill>
                <a:latin typeface="Times New Roman"/>
                <a:cs typeface="+mn-cs"/>
                <a:sym typeface="Symbol" pitchFamily="18" charset="2"/>
              </a:rPr>
              <a:t>0</a:t>
            </a:r>
            <a:r>
              <a:rPr lang="en-US" sz="2000" dirty="0">
                <a:solidFill>
                  <a:srgbClr val="000000"/>
                </a:solidFill>
                <a:latin typeface="Times New Roman"/>
                <a:cs typeface="+mn-cs"/>
                <a:sym typeface="Symbol" pitchFamily="18" charset="2"/>
              </a:rPr>
              <a:t>.75	</a:t>
            </a:r>
            <a:r>
              <a:rPr lang="en-US" sz="2000" dirty="0">
                <a:solidFill>
                  <a:srgbClr val="000000"/>
                </a:solidFill>
                <a:latin typeface="Times New Roman"/>
                <a:cs typeface="+mn-cs"/>
                <a:sym typeface="Wingdings" pitchFamily="2" charset="2"/>
              </a:rPr>
              <a:t></a:t>
            </a:r>
            <a:r>
              <a:rPr lang="en-US" sz="2000" dirty="0">
                <a:solidFill>
                  <a:srgbClr val="000000"/>
                </a:solidFill>
                <a:latin typeface="Times New Roman"/>
                <a:cs typeface="+mn-cs"/>
                <a:sym typeface="Symbol" pitchFamily="18" charset="2"/>
              </a:rPr>
              <a:t>  b</a:t>
            </a:r>
            <a:r>
              <a:rPr lang="en-US" sz="2000" baseline="-25000" dirty="0">
                <a:solidFill>
                  <a:srgbClr val="000000"/>
                </a:solidFill>
                <a:latin typeface="Times New Roman"/>
                <a:cs typeface="+mn-cs"/>
                <a:sym typeface="Symbol" pitchFamily="18" charset="2"/>
              </a:rPr>
              <a:t>-2</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a:t>
            </a:r>
            <a:r>
              <a:rPr lang="en-US" sz="2000" dirty="0">
                <a:solidFill>
                  <a:srgbClr val="000000"/>
                </a:solidFill>
                <a:sym typeface="Symbol" pitchFamily="18" charset="2"/>
              </a:rPr>
              <a:t> </a:t>
            </a:r>
            <a:r>
              <a:rPr lang="en-US" sz="2000" b="1" dirty="0">
                <a:solidFill>
                  <a:srgbClr val="C00000"/>
                </a:solidFill>
                <a:latin typeface="Times New Roman"/>
                <a:cs typeface="+mn-cs"/>
                <a:sym typeface="Symbol" pitchFamily="18" charset="2"/>
              </a:rPr>
              <a:t>0</a:t>
            </a:r>
            <a:r>
              <a:rPr lang="en-US" sz="2000" dirty="0">
                <a:solidFill>
                  <a:srgbClr val="000000"/>
                </a:solidFill>
                <a:latin typeface="Times New Roman"/>
                <a:cs typeface="+mn-cs"/>
                <a:sym typeface="Symbol" pitchFamily="18" charset="2"/>
              </a:rPr>
              <a:t> and 0.75-0 = 0.75</a:t>
            </a:r>
          </a:p>
          <a:p>
            <a:pPr marL="342900" indent="-342900">
              <a:buFont typeface="Wingdings" pitchFamily="2" charset="2"/>
              <a:buNone/>
              <a:defRPr/>
            </a:pPr>
            <a:r>
              <a:rPr lang="en-US" sz="2000" dirty="0">
                <a:solidFill>
                  <a:srgbClr val="000000"/>
                </a:solidFill>
                <a:latin typeface="Times New Roman"/>
                <a:cs typeface="+mn-cs"/>
              </a:rPr>
              <a:t>0.75</a:t>
            </a:r>
            <a:r>
              <a:rPr lang="en-US" sz="2000" dirty="0">
                <a:solidFill>
                  <a:srgbClr val="000000"/>
                </a:solidFill>
                <a:latin typeface="Times New Roman"/>
                <a:cs typeface="+mn-cs"/>
                <a:sym typeface="Symbol" pitchFamily="18" charset="2"/>
              </a:rPr>
              <a:t>2 = </a:t>
            </a:r>
            <a:r>
              <a:rPr lang="en-US" sz="2000" b="1" dirty="0">
                <a:solidFill>
                  <a:srgbClr val="C00000"/>
                </a:solidFill>
                <a:latin typeface="Times New Roman"/>
                <a:cs typeface="+mn-cs"/>
                <a:sym typeface="Symbol" pitchFamily="18" charset="2"/>
              </a:rPr>
              <a:t>1</a:t>
            </a:r>
            <a:r>
              <a:rPr lang="en-US" sz="2000" dirty="0">
                <a:solidFill>
                  <a:srgbClr val="000000"/>
                </a:solidFill>
                <a:latin typeface="Times New Roman"/>
                <a:cs typeface="+mn-cs"/>
                <a:sym typeface="Symbol" pitchFamily="18" charset="2"/>
              </a:rPr>
              <a:t>.5	</a:t>
            </a:r>
            <a:r>
              <a:rPr lang="en-US" sz="2000" dirty="0">
                <a:solidFill>
                  <a:srgbClr val="000000"/>
                </a:solidFill>
                <a:latin typeface="Times New Roman"/>
                <a:cs typeface="+mn-cs"/>
                <a:sym typeface="Wingdings" pitchFamily="2" charset="2"/>
              </a:rPr>
              <a:t></a:t>
            </a:r>
            <a:r>
              <a:rPr lang="en-US" sz="2000" dirty="0">
                <a:solidFill>
                  <a:srgbClr val="000000"/>
                </a:solidFill>
                <a:latin typeface="Times New Roman"/>
                <a:cs typeface="+mn-cs"/>
                <a:sym typeface="Symbol" pitchFamily="18" charset="2"/>
              </a:rPr>
              <a:t>  b</a:t>
            </a:r>
            <a:r>
              <a:rPr lang="en-US" sz="2000" baseline="-25000" dirty="0">
                <a:solidFill>
                  <a:srgbClr val="000000"/>
                </a:solidFill>
                <a:latin typeface="Times New Roman"/>
                <a:cs typeface="+mn-cs"/>
                <a:sym typeface="Symbol" pitchFamily="18" charset="2"/>
              </a:rPr>
              <a:t>-3</a:t>
            </a:r>
            <a:r>
              <a:rPr lang="en-US" sz="2000" dirty="0">
                <a:solidFill>
                  <a:srgbClr val="000000"/>
                </a:solidFill>
                <a:latin typeface="Times New Roman"/>
                <a:cs typeface="+mn-cs"/>
                <a:sym typeface="Symbol" pitchFamily="18" charset="2"/>
              </a:rPr>
              <a:t>=</a:t>
            </a:r>
            <a:r>
              <a:rPr lang="en-US" sz="2000" b="1" dirty="0">
                <a:solidFill>
                  <a:srgbClr val="C00000"/>
                </a:solidFill>
                <a:latin typeface="Times New Roman"/>
                <a:cs typeface="+mn-cs"/>
                <a:sym typeface="Symbol" pitchFamily="18" charset="2"/>
              </a:rPr>
              <a:t>1</a:t>
            </a:r>
            <a:r>
              <a:rPr lang="en-US" sz="2000" dirty="0">
                <a:solidFill>
                  <a:srgbClr val="000000"/>
                </a:solidFill>
                <a:latin typeface="Times New Roman"/>
                <a:cs typeface="+mn-cs"/>
                <a:sym typeface="Symbol" pitchFamily="18" charset="2"/>
              </a:rPr>
              <a:t> and 1.5-1</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0.5</a:t>
            </a:r>
          </a:p>
          <a:p>
            <a:pPr marL="342900" indent="-342900">
              <a:buFont typeface="Wingdings" pitchFamily="2" charset="2"/>
              <a:buNone/>
              <a:defRPr/>
            </a:pPr>
            <a:r>
              <a:rPr lang="en-US" sz="2000" dirty="0">
                <a:solidFill>
                  <a:srgbClr val="000000"/>
                </a:solidFill>
                <a:latin typeface="Times New Roman"/>
                <a:cs typeface="+mn-cs"/>
              </a:rPr>
              <a:t>0.5</a:t>
            </a:r>
            <a:r>
              <a:rPr lang="en-US" sz="2000" dirty="0">
                <a:solidFill>
                  <a:srgbClr val="000000"/>
                </a:solidFill>
                <a:latin typeface="Times New Roman"/>
                <a:cs typeface="+mn-cs"/>
                <a:sym typeface="Symbol" pitchFamily="18" charset="2"/>
              </a:rPr>
              <a:t>2 = </a:t>
            </a:r>
            <a:r>
              <a:rPr lang="en-US" sz="2000" b="1" dirty="0">
                <a:solidFill>
                  <a:srgbClr val="C00000"/>
                </a:solidFill>
                <a:latin typeface="Times New Roman"/>
                <a:cs typeface="+mn-cs"/>
                <a:sym typeface="Symbol" pitchFamily="18" charset="2"/>
              </a:rPr>
              <a:t>1</a:t>
            </a:r>
            <a:r>
              <a:rPr lang="en-US" sz="2000" dirty="0">
                <a:solidFill>
                  <a:srgbClr val="000000"/>
                </a:solidFill>
                <a:latin typeface="Times New Roman"/>
                <a:cs typeface="+mn-cs"/>
                <a:sym typeface="Symbol" pitchFamily="18" charset="2"/>
              </a:rPr>
              <a:t>	</a:t>
            </a:r>
            <a:r>
              <a:rPr lang="en-US" sz="2000" dirty="0">
                <a:solidFill>
                  <a:srgbClr val="000000"/>
                </a:solidFill>
                <a:latin typeface="Times New Roman"/>
                <a:cs typeface="+mn-cs"/>
                <a:sym typeface="Wingdings" pitchFamily="2" charset="2"/>
              </a:rPr>
              <a:t></a:t>
            </a:r>
            <a:r>
              <a:rPr lang="en-US" sz="2000" dirty="0">
                <a:solidFill>
                  <a:srgbClr val="000000"/>
                </a:solidFill>
                <a:latin typeface="Times New Roman"/>
                <a:cs typeface="+mn-cs"/>
                <a:sym typeface="Symbol" pitchFamily="18" charset="2"/>
              </a:rPr>
              <a:t>  b</a:t>
            </a:r>
            <a:r>
              <a:rPr lang="en-US" sz="2000" baseline="-25000" dirty="0">
                <a:solidFill>
                  <a:srgbClr val="000000"/>
                </a:solidFill>
                <a:latin typeface="Times New Roman"/>
                <a:cs typeface="+mn-cs"/>
                <a:sym typeface="Symbol" pitchFamily="18" charset="2"/>
              </a:rPr>
              <a:t>-4</a:t>
            </a:r>
            <a:r>
              <a:rPr lang="en-US" sz="2000" dirty="0">
                <a:solidFill>
                  <a:srgbClr val="000000"/>
                </a:solidFill>
                <a:latin typeface="Times New Roman"/>
                <a:cs typeface="+mn-cs"/>
                <a:sym typeface="Symbol" pitchFamily="18" charset="2"/>
              </a:rPr>
              <a:t>=</a:t>
            </a:r>
            <a:r>
              <a:rPr lang="en-US" sz="2000" b="1" dirty="0">
                <a:solidFill>
                  <a:srgbClr val="C00000"/>
                </a:solidFill>
                <a:latin typeface="Times New Roman"/>
                <a:cs typeface="+mn-cs"/>
                <a:sym typeface="Symbol" pitchFamily="18" charset="2"/>
              </a:rPr>
              <a:t>1</a:t>
            </a:r>
            <a:r>
              <a:rPr lang="en-US" sz="2000" dirty="0">
                <a:solidFill>
                  <a:srgbClr val="000000"/>
                </a:solidFill>
                <a:latin typeface="Times New Roman"/>
                <a:cs typeface="+mn-cs"/>
                <a:sym typeface="Symbol" pitchFamily="18" charset="2"/>
              </a:rPr>
              <a:t> and 1-1</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0</a:t>
            </a:r>
          </a:p>
        </p:txBody>
      </p:sp>
      <p:sp>
        <p:nvSpPr>
          <p:cNvPr id="287779" name="Rectangle 35"/>
          <p:cNvSpPr>
            <a:spLocks noChangeArrowheads="1"/>
          </p:cNvSpPr>
          <p:nvPr/>
        </p:nvSpPr>
        <p:spPr bwMode="auto">
          <a:xfrm>
            <a:off x="2286000" y="5867400"/>
            <a:ext cx="4179887" cy="460375"/>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defRPr/>
            </a:pPr>
            <a:r>
              <a:rPr lang="en-US">
                <a:solidFill>
                  <a:srgbClr val="000000"/>
                </a:solidFill>
                <a:cs typeface="+mn-cs"/>
              </a:rPr>
              <a:t>Binary representation: </a:t>
            </a:r>
            <a:r>
              <a:rPr lang="en-US" b="1">
                <a:solidFill>
                  <a:srgbClr val="C00000"/>
                </a:solidFill>
                <a:cs typeface="+mn-cs"/>
              </a:rPr>
              <a:t>0.1011</a:t>
            </a:r>
          </a:p>
        </p:txBody>
      </p:sp>
    </p:spTree>
    <p:extLst>
      <p:ext uri="{BB962C8B-B14F-4D97-AF65-F5344CB8AC3E}">
        <p14:creationId xmlns:p14="http://schemas.microsoft.com/office/powerpoint/2010/main" val="9899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5"/>
                                        </p:tgtEl>
                                        <p:attrNameLst>
                                          <p:attrName>style.visibility</p:attrName>
                                        </p:attrNameLst>
                                      </p:cBhvr>
                                      <p:to>
                                        <p:strVal val="visible"/>
                                      </p:to>
                                    </p:set>
                                    <p:animEffect transition="in" filter="blinds(horizontal)">
                                      <p:cBhvr>
                                        <p:cTn id="17" dur="500"/>
                                        <p:tgtEl>
                                          <p:spTgt spid="9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7749"/>
                                        </p:tgtEl>
                                        <p:attrNameLst>
                                          <p:attrName>style.visibility</p:attrName>
                                        </p:attrNameLst>
                                      </p:cBhvr>
                                      <p:to>
                                        <p:strVal val="visible"/>
                                      </p:to>
                                    </p:set>
                                    <p:animEffect transition="in" filter="blinds(horizontal)">
                                      <p:cBhvr>
                                        <p:cTn id="22" dur="500"/>
                                        <p:tgtEl>
                                          <p:spTgt spid="2877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7750"/>
                                        </p:tgtEl>
                                        <p:attrNameLst>
                                          <p:attrName>style.visibility</p:attrName>
                                        </p:attrNameLst>
                                      </p:cBhvr>
                                      <p:to>
                                        <p:strVal val="visible"/>
                                      </p:to>
                                    </p:set>
                                    <p:animEffect transition="in" filter="blinds(horizontal)">
                                      <p:cBhvr>
                                        <p:cTn id="27" dur="500"/>
                                        <p:tgtEl>
                                          <p:spTgt spid="2877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7778">
                                            <p:txEl>
                                              <p:pRg st="0" end="0"/>
                                            </p:txEl>
                                          </p:spTgt>
                                        </p:tgtEl>
                                        <p:attrNameLst>
                                          <p:attrName>style.visibility</p:attrName>
                                        </p:attrNameLst>
                                      </p:cBhvr>
                                      <p:to>
                                        <p:strVal val="visible"/>
                                      </p:to>
                                    </p:set>
                                    <p:animEffect transition="in" filter="blinds(horizontal)">
                                      <p:cBhvr>
                                        <p:cTn id="32" dur="500"/>
                                        <p:tgtEl>
                                          <p:spTgt spid="28777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87778">
                                            <p:txEl>
                                              <p:pRg st="1" end="1"/>
                                            </p:txEl>
                                          </p:spTgt>
                                        </p:tgtEl>
                                        <p:attrNameLst>
                                          <p:attrName>style.visibility</p:attrName>
                                        </p:attrNameLst>
                                      </p:cBhvr>
                                      <p:to>
                                        <p:strVal val="visible"/>
                                      </p:to>
                                    </p:set>
                                    <p:animEffect transition="in" filter="blinds(horizontal)">
                                      <p:cBhvr>
                                        <p:cTn id="37" dur="500"/>
                                        <p:tgtEl>
                                          <p:spTgt spid="287778">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87778">
                                            <p:txEl>
                                              <p:pRg st="2" end="2"/>
                                            </p:txEl>
                                          </p:spTgt>
                                        </p:tgtEl>
                                        <p:attrNameLst>
                                          <p:attrName>style.visibility</p:attrName>
                                        </p:attrNameLst>
                                      </p:cBhvr>
                                      <p:to>
                                        <p:strVal val="visible"/>
                                      </p:to>
                                    </p:set>
                                    <p:animEffect transition="in" filter="blinds(horizontal)">
                                      <p:cBhvr>
                                        <p:cTn id="42" dur="500"/>
                                        <p:tgtEl>
                                          <p:spTgt spid="287778">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87778">
                                            <p:txEl>
                                              <p:pRg st="3" end="3"/>
                                            </p:txEl>
                                          </p:spTgt>
                                        </p:tgtEl>
                                        <p:attrNameLst>
                                          <p:attrName>style.visibility</p:attrName>
                                        </p:attrNameLst>
                                      </p:cBhvr>
                                      <p:to>
                                        <p:strVal val="visible"/>
                                      </p:to>
                                    </p:set>
                                    <p:animEffect transition="in" filter="blinds(horizontal)">
                                      <p:cBhvr>
                                        <p:cTn id="47" dur="500"/>
                                        <p:tgtEl>
                                          <p:spTgt spid="287778">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7779"/>
                                        </p:tgtEl>
                                        <p:attrNameLst>
                                          <p:attrName>style.visibility</p:attrName>
                                        </p:attrNameLst>
                                      </p:cBhvr>
                                      <p:to>
                                        <p:strVal val="visible"/>
                                      </p:to>
                                    </p:set>
                                    <p:animEffect transition="in" filter="blinds(horizontal)">
                                      <p:cBhvr>
                                        <p:cTn id="52" dur="500"/>
                                        <p:tgtEl>
                                          <p:spTgt spid="287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p:bldP spid="287750" grpId="0"/>
      <p:bldP spid="9225" grpId="0"/>
      <p:bldP spid="2877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70722D8-16D4-475E-9DF6-EE9773C04272}" type="slidenum">
              <a:rPr lang="en-US" smtClean="0"/>
              <a:pPr>
                <a:defRPr/>
              </a:pPr>
              <a:t>2</a:t>
            </a:fld>
            <a:endParaRPr lang="en-US"/>
          </a:p>
        </p:txBody>
      </p:sp>
      <p:sp>
        <p:nvSpPr>
          <p:cNvPr id="2" name="Title 1"/>
          <p:cNvSpPr>
            <a:spLocks noGrp="1"/>
          </p:cNvSpPr>
          <p:nvPr>
            <p:ph type="title" idx="4294967295"/>
          </p:nvPr>
        </p:nvSpPr>
        <p:spPr>
          <a:xfrm>
            <a:off x="602810" y="152400"/>
            <a:ext cx="8077200" cy="1303338"/>
          </a:xfrm>
        </p:spPr>
        <p:txBody>
          <a:bodyPr>
            <a:normAutofit/>
          </a:bodyPr>
          <a:lstStyle/>
          <a:p>
            <a:r>
              <a:rPr lang="en-US" b="1" dirty="0" smtClean="0"/>
              <a:t>Review and Learning Outcomes</a:t>
            </a:r>
            <a:endParaRPr lang="en-US" b="1" dirty="0"/>
          </a:p>
        </p:txBody>
      </p:sp>
      <p:sp>
        <p:nvSpPr>
          <p:cNvPr id="4" name="Content Placeholder 3"/>
          <p:cNvSpPr>
            <a:spLocks noGrp="1"/>
          </p:cNvSpPr>
          <p:nvPr>
            <p:ph idx="4294967295"/>
          </p:nvPr>
        </p:nvSpPr>
        <p:spPr>
          <a:xfrm>
            <a:off x="533400" y="1219200"/>
            <a:ext cx="8146610" cy="4876800"/>
          </a:xfrm>
        </p:spPr>
        <p:txBody>
          <a:bodyPr>
            <a:normAutofit fontScale="92500"/>
          </a:bodyPr>
          <a:lstStyle/>
          <a:p>
            <a:pPr>
              <a:lnSpc>
                <a:spcPct val="90000"/>
              </a:lnSpc>
            </a:pPr>
            <a:r>
              <a:rPr lang="en-US" sz="2800" dirty="0" smtClean="0"/>
              <a:t>We will </a:t>
            </a:r>
            <a:r>
              <a:rPr lang="en-US" sz="2800" b="1" dirty="0" smtClean="0">
                <a:solidFill>
                  <a:srgbClr val="C00000"/>
                </a:solidFill>
              </a:rPr>
              <a:t>review materials covered in CSCI U 210 today</a:t>
            </a:r>
            <a:endParaRPr lang="en-US" sz="2800" dirty="0" smtClean="0"/>
          </a:p>
          <a:p>
            <a:r>
              <a:rPr lang="en-US" sz="2800" dirty="0"/>
              <a:t>W</a:t>
            </a:r>
            <a:r>
              <a:rPr lang="en-US" sz="2800" dirty="0" smtClean="0"/>
              <a:t>e </a:t>
            </a:r>
            <a:r>
              <a:rPr lang="en-US" sz="2800" dirty="0"/>
              <a:t>will begin to cover how a </a:t>
            </a:r>
            <a:r>
              <a:rPr lang="en-US" sz="2800" dirty="0" err="1"/>
              <a:t>datapath</a:t>
            </a:r>
            <a:r>
              <a:rPr lang="en-US" sz="2800" dirty="0"/>
              <a:t> is built to implement MIPS instructions.</a:t>
            </a:r>
          </a:p>
          <a:p>
            <a:r>
              <a:rPr lang="en-US" sz="2800" dirty="0" smtClean="0">
                <a:solidFill>
                  <a:schemeClr val="tx1"/>
                </a:solidFill>
              </a:rPr>
              <a:t>Please read the syllabus and sign on the acknowledgement sheet</a:t>
            </a:r>
          </a:p>
          <a:p>
            <a:r>
              <a:rPr lang="en-US" sz="2800" b="1" dirty="0" smtClean="0">
                <a:solidFill>
                  <a:srgbClr val="C00000"/>
                </a:solidFill>
              </a:rPr>
              <a:t>We will have our first quiz on Monday, January 23 on MIPS assembly language </a:t>
            </a:r>
          </a:p>
          <a:p>
            <a:r>
              <a:rPr lang="en-US" sz="2800" dirty="0" smtClean="0">
                <a:solidFill>
                  <a:schemeClr val="tx1"/>
                </a:solidFill>
              </a:rPr>
              <a:t>HW 2 will post on Blackboard soon </a:t>
            </a:r>
          </a:p>
          <a:p>
            <a:r>
              <a:rPr lang="en-US" sz="2800" b="1" dirty="0" smtClean="0">
                <a:solidFill>
                  <a:srgbClr val="C00000"/>
                </a:solidFill>
              </a:rPr>
              <a:t>No Class on Monday, January 21 </a:t>
            </a:r>
            <a:r>
              <a:rPr lang="en-US" sz="2800" dirty="0" smtClean="0">
                <a:solidFill>
                  <a:schemeClr val="tx1"/>
                </a:solidFill>
              </a:rPr>
              <a:t>Dr. Martin Luther King day</a:t>
            </a:r>
            <a:endParaRPr lang="en-US" sz="2800" b="1" dirty="0">
              <a:solidFill>
                <a:srgbClr val="C00000"/>
              </a:solidFill>
            </a:endParaRPr>
          </a:p>
          <a:p>
            <a:endParaRPr lang="en-US" sz="2800" dirty="0" smtClean="0">
              <a:solidFill>
                <a:schemeClr val="tx1"/>
              </a:solidFill>
            </a:endParaRPr>
          </a:p>
          <a:p>
            <a:pPr marL="0" indent="0">
              <a:buNone/>
            </a:pPr>
            <a:endParaRPr lang="en-US" sz="2800" b="1" dirty="0" smtClean="0">
              <a:solidFill>
                <a:srgbClr val="CC0000"/>
              </a:solidFill>
            </a:endParaRPr>
          </a:p>
          <a:p>
            <a:endParaRPr lang="en-US" sz="2800" b="1" dirty="0" smtClean="0">
              <a:solidFill>
                <a:srgbClr val="C00000"/>
              </a:solidFill>
            </a:endParaRPr>
          </a:p>
          <a:p>
            <a:endParaRPr lang="en-US" sz="2800" dirty="0" smtClean="0"/>
          </a:p>
          <a:p>
            <a:pPr lvl="1"/>
            <a:endParaRPr lang="en-US" sz="2800" dirty="0" smtClean="0"/>
          </a:p>
          <a:p>
            <a:pPr lvl="1"/>
            <a:endParaRPr lang="en-US" sz="2800" dirty="0" smtClean="0"/>
          </a:p>
          <a:p>
            <a:pPr lvl="1"/>
            <a:endParaRPr lang="en-US" sz="2800" dirty="0"/>
          </a:p>
        </p:txBody>
      </p:sp>
    </p:spTree>
    <p:extLst>
      <p:ext uri="{BB962C8B-B14F-4D97-AF65-F5344CB8AC3E}">
        <p14:creationId xmlns:p14="http://schemas.microsoft.com/office/powerpoint/2010/main" val="3811154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09600" y="304800"/>
            <a:ext cx="7848600" cy="1143000"/>
          </a:xfrm>
        </p:spPr>
        <p:txBody>
          <a:bodyPr>
            <a:normAutofit/>
          </a:bodyPr>
          <a:lstStyle/>
          <a:p>
            <a:pPr eaLnBrk="1" hangingPunct="1"/>
            <a:r>
              <a:rPr lang="en-US" sz="3200" b="1" dirty="0" smtClean="0">
                <a:solidFill>
                  <a:schemeClr val="tx1"/>
                </a:solidFill>
              </a:rPr>
              <a:t>1 Bit Full Adder Implementation</a:t>
            </a:r>
          </a:p>
        </p:txBody>
      </p:sp>
      <p:pic>
        <p:nvPicPr>
          <p:cNvPr id="35843" name="Picture 3"/>
          <p:cNvPicPr>
            <a:picLocks noGrp="1" noChangeAspect="1" noChangeArrowheads="1"/>
          </p:cNvPicPr>
          <p:nvPr>
            <p:ph sz="half" idx="4294967295"/>
          </p:nvPr>
        </p:nvPicPr>
        <p:blipFill>
          <a:blip r:embed="rId2">
            <a:lum contrast="18000"/>
            <a:extLst>
              <a:ext uri="{28A0092B-C50C-407E-A947-70E740481C1C}">
                <a14:useLocalDpi xmlns:a14="http://schemas.microsoft.com/office/drawing/2010/main" val="0"/>
              </a:ext>
            </a:extLst>
          </a:blip>
          <a:srcRect l="10292" t="31628" r="11127" b="23128"/>
          <a:stretch>
            <a:fillRect/>
          </a:stretch>
        </p:blipFill>
        <p:spPr>
          <a:xfrm>
            <a:off x="609600" y="1371600"/>
            <a:ext cx="7696200" cy="3325813"/>
          </a:xfrm>
          <a:prstGeom prst="rect">
            <a:avLst/>
          </a:prstGeom>
          <a:noFill/>
        </p:spPr>
      </p:pic>
      <p:grpSp>
        <p:nvGrpSpPr>
          <p:cNvPr id="35844" name="Group 4"/>
          <p:cNvGrpSpPr>
            <a:grpSpLocks/>
          </p:cNvGrpSpPr>
          <p:nvPr/>
        </p:nvGrpSpPr>
        <p:grpSpPr bwMode="auto">
          <a:xfrm>
            <a:off x="4724400" y="4953000"/>
            <a:ext cx="2255838" cy="466725"/>
            <a:chOff x="1003" y="2038"/>
            <a:chExt cx="1421" cy="294"/>
          </a:xfrm>
        </p:grpSpPr>
        <p:sp>
          <p:nvSpPr>
            <p:cNvPr id="35862" name="Rectangle 5"/>
            <p:cNvSpPr>
              <a:spLocks noChangeArrowheads="1"/>
            </p:cNvSpPr>
            <p:nvPr/>
          </p:nvSpPr>
          <p:spPr bwMode="auto">
            <a:xfrm>
              <a:off x="2198" y="2063"/>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c</a:t>
              </a:r>
              <a:r>
                <a:rPr lang="en-US" b="1" baseline="-25000">
                  <a:solidFill>
                    <a:srgbClr val="000000"/>
                  </a:solidFill>
                </a:rPr>
                <a:t>in</a:t>
              </a:r>
              <a:endParaRPr lang="en-US" baseline="-25000"/>
            </a:p>
          </p:txBody>
        </p:sp>
        <p:sp>
          <p:nvSpPr>
            <p:cNvPr id="35863" name="Rectangle 6"/>
            <p:cNvSpPr>
              <a:spLocks noChangeArrowheads="1"/>
            </p:cNvSpPr>
            <p:nvPr/>
          </p:nvSpPr>
          <p:spPr bwMode="auto">
            <a:xfrm>
              <a:off x="1785" y="2063"/>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b</a:t>
              </a:r>
              <a:endParaRPr lang="en-US"/>
            </a:p>
          </p:txBody>
        </p:sp>
        <p:sp>
          <p:nvSpPr>
            <p:cNvPr id="35864" name="Rectangle 7"/>
            <p:cNvSpPr>
              <a:spLocks noChangeArrowheads="1"/>
            </p:cNvSpPr>
            <p:nvPr/>
          </p:nvSpPr>
          <p:spPr bwMode="auto">
            <a:xfrm>
              <a:off x="1365" y="206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a:t>
              </a:r>
              <a:endParaRPr lang="en-US"/>
            </a:p>
          </p:txBody>
        </p:sp>
        <p:sp>
          <p:nvSpPr>
            <p:cNvPr id="35865" name="Rectangle 8"/>
            <p:cNvSpPr>
              <a:spLocks noChangeArrowheads="1"/>
            </p:cNvSpPr>
            <p:nvPr/>
          </p:nvSpPr>
          <p:spPr bwMode="auto">
            <a:xfrm>
              <a:off x="1003" y="206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s</a:t>
              </a:r>
              <a:endParaRPr lang="en-US"/>
            </a:p>
          </p:txBody>
        </p:sp>
        <p:sp>
          <p:nvSpPr>
            <p:cNvPr id="35866" name="Rectangle 9"/>
            <p:cNvSpPr>
              <a:spLocks noChangeArrowheads="1"/>
            </p:cNvSpPr>
            <p:nvPr/>
          </p:nvSpPr>
          <p:spPr bwMode="auto">
            <a:xfrm>
              <a:off x="1983" y="2038"/>
              <a:ext cx="1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Å</a:t>
              </a:r>
              <a:endParaRPr lang="en-US"/>
            </a:p>
          </p:txBody>
        </p:sp>
        <p:sp>
          <p:nvSpPr>
            <p:cNvPr id="35867" name="Rectangle 10"/>
            <p:cNvSpPr>
              <a:spLocks noChangeArrowheads="1"/>
            </p:cNvSpPr>
            <p:nvPr/>
          </p:nvSpPr>
          <p:spPr bwMode="auto">
            <a:xfrm>
              <a:off x="1569" y="2038"/>
              <a:ext cx="1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Å</a:t>
              </a:r>
              <a:endParaRPr lang="en-US"/>
            </a:p>
          </p:txBody>
        </p:sp>
        <p:sp>
          <p:nvSpPr>
            <p:cNvPr id="35868" name="Rectangle 11"/>
            <p:cNvSpPr>
              <a:spLocks noChangeArrowheads="1"/>
            </p:cNvSpPr>
            <p:nvPr/>
          </p:nvSpPr>
          <p:spPr bwMode="auto">
            <a:xfrm>
              <a:off x="1183" y="203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a:t>
              </a:r>
              <a:endParaRPr lang="en-US"/>
            </a:p>
          </p:txBody>
        </p:sp>
      </p:grpSp>
      <p:grpSp>
        <p:nvGrpSpPr>
          <p:cNvPr id="35845" name="Group 12"/>
          <p:cNvGrpSpPr>
            <a:grpSpLocks/>
          </p:cNvGrpSpPr>
          <p:nvPr/>
        </p:nvGrpSpPr>
        <p:grpSpPr bwMode="auto">
          <a:xfrm>
            <a:off x="4724400" y="5410200"/>
            <a:ext cx="3132138" cy="466725"/>
            <a:chOff x="1043" y="2971"/>
            <a:chExt cx="1973" cy="294"/>
          </a:xfrm>
        </p:grpSpPr>
        <p:sp>
          <p:nvSpPr>
            <p:cNvPr id="35851" name="Rectangle 13"/>
            <p:cNvSpPr>
              <a:spLocks noChangeArrowheads="1"/>
            </p:cNvSpPr>
            <p:nvPr/>
          </p:nvSpPr>
          <p:spPr bwMode="auto">
            <a:xfrm>
              <a:off x="2790" y="2996"/>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c</a:t>
              </a:r>
              <a:r>
                <a:rPr lang="en-US" b="1" baseline="-25000">
                  <a:solidFill>
                    <a:srgbClr val="000000"/>
                  </a:solidFill>
                </a:rPr>
                <a:t>in</a:t>
              </a:r>
              <a:endParaRPr lang="en-US" baseline="-25000"/>
            </a:p>
          </p:txBody>
        </p:sp>
        <p:sp>
          <p:nvSpPr>
            <p:cNvPr id="35852" name="Rectangle 14"/>
            <p:cNvSpPr>
              <a:spLocks noChangeArrowheads="1"/>
            </p:cNvSpPr>
            <p:nvPr/>
          </p:nvSpPr>
          <p:spPr bwMode="auto">
            <a:xfrm>
              <a:off x="2686" y="299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t>
              </a:r>
              <a:endParaRPr lang="en-US"/>
            </a:p>
          </p:txBody>
        </p:sp>
        <p:sp>
          <p:nvSpPr>
            <p:cNvPr id="35853" name="Rectangle 15"/>
            <p:cNvSpPr>
              <a:spLocks noChangeArrowheads="1"/>
            </p:cNvSpPr>
            <p:nvPr/>
          </p:nvSpPr>
          <p:spPr bwMode="auto">
            <a:xfrm>
              <a:off x="2514" y="2996"/>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b</a:t>
              </a:r>
              <a:endParaRPr lang="en-US"/>
            </a:p>
          </p:txBody>
        </p:sp>
        <p:sp>
          <p:nvSpPr>
            <p:cNvPr id="35854" name="Rectangle 16"/>
            <p:cNvSpPr>
              <a:spLocks noChangeArrowheads="1"/>
            </p:cNvSpPr>
            <p:nvPr/>
          </p:nvSpPr>
          <p:spPr bwMode="auto">
            <a:xfrm>
              <a:off x="2095" y="299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a:t>
              </a:r>
              <a:endParaRPr lang="en-US"/>
            </a:p>
          </p:txBody>
        </p:sp>
        <p:sp>
          <p:nvSpPr>
            <p:cNvPr id="35855" name="Rectangle 17"/>
            <p:cNvSpPr>
              <a:spLocks noChangeArrowheads="1"/>
            </p:cNvSpPr>
            <p:nvPr/>
          </p:nvSpPr>
          <p:spPr bwMode="auto">
            <a:xfrm>
              <a:off x="2007" y="299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t>
              </a:r>
              <a:endParaRPr lang="en-US"/>
            </a:p>
          </p:txBody>
        </p:sp>
        <p:sp>
          <p:nvSpPr>
            <p:cNvPr id="35856" name="Rectangle 18"/>
            <p:cNvSpPr>
              <a:spLocks noChangeArrowheads="1"/>
            </p:cNvSpPr>
            <p:nvPr/>
          </p:nvSpPr>
          <p:spPr bwMode="auto">
            <a:xfrm>
              <a:off x="1638" y="2996"/>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b</a:t>
              </a:r>
              <a:endParaRPr lang="en-US"/>
            </a:p>
          </p:txBody>
        </p:sp>
        <p:sp>
          <p:nvSpPr>
            <p:cNvPr id="35857" name="Rectangle 19"/>
            <p:cNvSpPr>
              <a:spLocks noChangeArrowheads="1"/>
            </p:cNvSpPr>
            <p:nvPr/>
          </p:nvSpPr>
          <p:spPr bwMode="auto">
            <a:xfrm>
              <a:off x="1439" y="299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a:t>
              </a:r>
              <a:endParaRPr lang="en-US"/>
            </a:p>
          </p:txBody>
        </p:sp>
        <p:sp>
          <p:nvSpPr>
            <p:cNvPr id="35858" name="Rectangle 20"/>
            <p:cNvSpPr>
              <a:spLocks noChangeArrowheads="1"/>
            </p:cNvSpPr>
            <p:nvPr/>
          </p:nvSpPr>
          <p:spPr bwMode="auto">
            <a:xfrm>
              <a:off x="1043" y="2996"/>
              <a:ext cx="3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c</a:t>
              </a:r>
              <a:r>
                <a:rPr lang="en-US" b="1" baseline="-25000">
                  <a:solidFill>
                    <a:srgbClr val="000000"/>
                  </a:solidFill>
                </a:rPr>
                <a:t>out</a:t>
              </a:r>
              <a:endParaRPr lang="en-US"/>
            </a:p>
          </p:txBody>
        </p:sp>
        <p:sp>
          <p:nvSpPr>
            <p:cNvPr id="35859" name="Rectangle 21"/>
            <p:cNvSpPr>
              <a:spLocks noChangeArrowheads="1"/>
            </p:cNvSpPr>
            <p:nvPr/>
          </p:nvSpPr>
          <p:spPr bwMode="auto">
            <a:xfrm>
              <a:off x="2299" y="2971"/>
              <a:ext cx="1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Å</a:t>
              </a:r>
              <a:endParaRPr lang="en-US"/>
            </a:p>
          </p:txBody>
        </p:sp>
        <p:sp>
          <p:nvSpPr>
            <p:cNvPr id="35860" name="Rectangle 22"/>
            <p:cNvSpPr>
              <a:spLocks noChangeArrowheads="1"/>
            </p:cNvSpPr>
            <p:nvPr/>
          </p:nvSpPr>
          <p:spPr bwMode="auto">
            <a:xfrm>
              <a:off x="1842" y="297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a:t>
              </a:r>
              <a:endParaRPr lang="en-US"/>
            </a:p>
          </p:txBody>
        </p:sp>
        <p:sp>
          <p:nvSpPr>
            <p:cNvPr id="35861" name="Rectangle 23"/>
            <p:cNvSpPr>
              <a:spLocks noChangeArrowheads="1"/>
            </p:cNvSpPr>
            <p:nvPr/>
          </p:nvSpPr>
          <p:spPr bwMode="auto">
            <a:xfrm>
              <a:off x="1256" y="297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a:t>
              </a:r>
              <a:endParaRPr lang="en-US"/>
            </a:p>
          </p:txBody>
        </p:sp>
      </p:grpSp>
      <p:sp>
        <p:nvSpPr>
          <p:cNvPr id="35846" name="Text Box 24"/>
          <p:cNvSpPr txBox="1">
            <a:spLocks noChangeArrowheads="1"/>
          </p:cNvSpPr>
          <p:nvPr/>
        </p:nvSpPr>
        <p:spPr bwMode="auto">
          <a:xfrm>
            <a:off x="228600" y="2133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a</a:t>
            </a:r>
          </a:p>
        </p:txBody>
      </p:sp>
      <p:sp>
        <p:nvSpPr>
          <p:cNvPr id="35847" name="Text Box 25"/>
          <p:cNvSpPr txBox="1">
            <a:spLocks noChangeArrowheads="1"/>
          </p:cNvSpPr>
          <p:nvPr/>
        </p:nvSpPr>
        <p:spPr bwMode="auto">
          <a:xfrm>
            <a:off x="228600" y="2514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b</a:t>
            </a:r>
          </a:p>
        </p:txBody>
      </p:sp>
      <p:sp>
        <p:nvSpPr>
          <p:cNvPr id="35848" name="Text Box 26"/>
          <p:cNvSpPr txBox="1">
            <a:spLocks noChangeArrowheads="1"/>
          </p:cNvSpPr>
          <p:nvPr/>
        </p:nvSpPr>
        <p:spPr bwMode="auto">
          <a:xfrm>
            <a:off x="0" y="4267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carry in</a:t>
            </a:r>
          </a:p>
        </p:txBody>
      </p:sp>
      <p:sp>
        <p:nvSpPr>
          <p:cNvPr id="35849" name="Text Box 27"/>
          <p:cNvSpPr txBox="1">
            <a:spLocks noChangeArrowheads="1"/>
          </p:cNvSpPr>
          <p:nvPr/>
        </p:nvSpPr>
        <p:spPr bwMode="auto">
          <a:xfrm>
            <a:off x="7543800" y="4038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carry out</a:t>
            </a:r>
          </a:p>
        </p:txBody>
      </p:sp>
      <p:sp>
        <p:nvSpPr>
          <p:cNvPr id="35850" name="Text Box 28"/>
          <p:cNvSpPr txBox="1">
            <a:spLocks noChangeArrowheads="1"/>
          </p:cNvSpPr>
          <p:nvPr/>
        </p:nvSpPr>
        <p:spPr bwMode="auto">
          <a:xfrm>
            <a:off x="7467600" y="2057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sum</a:t>
            </a:r>
          </a:p>
        </p:txBody>
      </p:sp>
    </p:spTree>
    <p:extLst>
      <p:ext uri="{BB962C8B-B14F-4D97-AF65-F5344CB8AC3E}">
        <p14:creationId xmlns:p14="http://schemas.microsoft.com/office/powerpoint/2010/main" val="3982476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Binary Math: 2’s Complement</a:t>
            </a:r>
          </a:p>
        </p:txBody>
      </p:sp>
      <p:sp>
        <p:nvSpPr>
          <p:cNvPr id="29699" name="AutoShape 3"/>
          <p:cNvSpPr>
            <a:spLocks noGrp="1" noChangeArrowheads="1"/>
          </p:cNvSpPr>
          <p:nvPr>
            <p:ph type="body" idx="4294967295"/>
          </p:nvPr>
        </p:nvSpPr>
        <p:spPr>
          <a:xfrm>
            <a:off x="685800" y="1828800"/>
            <a:ext cx="7924800" cy="3444875"/>
          </a:xfrm>
        </p:spPr>
        <p:txBody>
          <a:bodyPr>
            <a:normAutofit fontScale="92500" lnSpcReduction="10000"/>
          </a:bodyPr>
          <a:lstStyle/>
          <a:p>
            <a:pPr marL="533400" indent="-533400" eaLnBrk="1" hangingPunct="1">
              <a:lnSpc>
                <a:spcPct val="90000"/>
              </a:lnSpc>
            </a:pPr>
            <a:r>
              <a:rPr lang="en-US" sz="2400" dirty="0" smtClean="0"/>
              <a:t>In binary world, people use 2’s complement to represent signed integer and implement subtraction.</a:t>
            </a:r>
          </a:p>
          <a:p>
            <a:pPr marL="533400" indent="-533400" eaLnBrk="1" hangingPunct="1">
              <a:lnSpc>
                <a:spcPct val="90000"/>
              </a:lnSpc>
            </a:pPr>
            <a:r>
              <a:rPr lang="en-US" sz="2400" dirty="0" smtClean="0"/>
              <a:t>The procedure of getting 2’s complement of a given number:</a:t>
            </a:r>
          </a:p>
          <a:p>
            <a:pPr marL="914400" lvl="1" indent="-457200" eaLnBrk="1" hangingPunct="1">
              <a:lnSpc>
                <a:spcPct val="90000"/>
              </a:lnSpc>
              <a:buFontTx/>
              <a:buAutoNum type="arabicPeriod"/>
            </a:pPr>
            <a:r>
              <a:rPr lang="en-US" sz="2000" dirty="0" smtClean="0"/>
              <a:t>Invert every bit</a:t>
            </a:r>
          </a:p>
          <a:p>
            <a:pPr marL="914400" lvl="1" indent="-457200" eaLnBrk="1" hangingPunct="1">
              <a:lnSpc>
                <a:spcPct val="90000"/>
              </a:lnSpc>
              <a:buFontTx/>
              <a:buAutoNum type="arabicPeriod"/>
            </a:pPr>
            <a:r>
              <a:rPr lang="en-US" sz="2000" dirty="0" smtClean="0"/>
              <a:t>Then add 1</a:t>
            </a:r>
          </a:p>
          <a:p>
            <a:pPr marL="533400" indent="-533400" eaLnBrk="1" hangingPunct="1">
              <a:lnSpc>
                <a:spcPct val="90000"/>
              </a:lnSpc>
            </a:pPr>
            <a:r>
              <a:rPr lang="en-US" sz="2400" dirty="0" smtClean="0"/>
              <a:t>For n bit signed integer, its representation is </a:t>
            </a:r>
            <a:r>
              <a:rPr lang="en-US" sz="2400" i="1" dirty="0" smtClean="0"/>
              <a:t>-2</a:t>
            </a:r>
            <a:r>
              <a:rPr lang="en-US" sz="2400" i="1" baseline="30000" dirty="0" smtClean="0"/>
              <a:t>n-1</a:t>
            </a:r>
            <a:r>
              <a:rPr lang="en-US" sz="2400" i="1" dirty="0" smtClean="0"/>
              <a:t> ~ 2</a:t>
            </a:r>
            <a:r>
              <a:rPr lang="en-US" sz="2400" i="1" baseline="30000" dirty="0" smtClean="0"/>
              <a:t>n-1</a:t>
            </a:r>
            <a:r>
              <a:rPr lang="en-US" sz="2400" i="1" dirty="0" smtClean="0"/>
              <a:t>-1</a:t>
            </a:r>
          </a:p>
          <a:p>
            <a:pPr marL="990600" lvl="1" indent="-533400">
              <a:lnSpc>
                <a:spcPct val="90000"/>
              </a:lnSpc>
            </a:pPr>
            <a:r>
              <a:rPr lang="en-US" sz="2000" dirty="0" smtClean="0"/>
              <a:t>Example</a:t>
            </a:r>
          </a:p>
          <a:p>
            <a:pPr marL="1371600" lvl="2" indent="-457200">
              <a:lnSpc>
                <a:spcPct val="90000"/>
              </a:lnSpc>
              <a:buFont typeface="Wingdings" pitchFamily="2" charset="2"/>
              <a:buChar char="Ø"/>
            </a:pPr>
            <a:r>
              <a:rPr lang="en-US" sz="1800" dirty="0" smtClean="0"/>
              <a:t>11001100</a:t>
            </a:r>
            <a:r>
              <a:rPr lang="en-US" sz="1800" baseline="-25000" dirty="0" smtClean="0"/>
              <a:t>2</a:t>
            </a:r>
            <a:r>
              <a:rPr lang="en-US" sz="1800" dirty="0" smtClean="0"/>
              <a:t> = - (00110100)</a:t>
            </a:r>
            <a:r>
              <a:rPr lang="en-US" sz="1800" baseline="-25000" dirty="0" smtClean="0"/>
              <a:t>2</a:t>
            </a:r>
            <a:r>
              <a:rPr lang="en-US" sz="1800" dirty="0" smtClean="0"/>
              <a:t> = -52</a:t>
            </a:r>
            <a:r>
              <a:rPr lang="en-US" sz="1800" baseline="-25000" dirty="0" smtClean="0"/>
              <a:t>10</a:t>
            </a:r>
            <a:endParaRPr lang="en-US" sz="1800" dirty="0" smtClean="0"/>
          </a:p>
          <a:p>
            <a:pPr marL="1371600" lvl="2" indent="-457200">
              <a:lnSpc>
                <a:spcPct val="90000"/>
              </a:lnSpc>
              <a:buFont typeface="Wingdings" pitchFamily="2" charset="2"/>
              <a:buChar char="Ø"/>
            </a:pPr>
            <a:r>
              <a:rPr lang="en-US" sz="1800" dirty="0" smtClean="0"/>
              <a:t>10000000</a:t>
            </a:r>
            <a:r>
              <a:rPr lang="en-US" sz="1800" baseline="-25000" dirty="0" smtClean="0"/>
              <a:t>2</a:t>
            </a:r>
            <a:r>
              <a:rPr lang="en-US" sz="1800" dirty="0" smtClean="0"/>
              <a:t> = -128</a:t>
            </a:r>
            <a:r>
              <a:rPr lang="en-US" sz="1800" baseline="-25000" dirty="0" smtClean="0"/>
              <a:t>10</a:t>
            </a:r>
          </a:p>
        </p:txBody>
      </p:sp>
    </p:spTree>
    <p:extLst>
      <p:ext uri="{BB962C8B-B14F-4D97-AF65-F5344CB8AC3E}">
        <p14:creationId xmlns:p14="http://schemas.microsoft.com/office/powerpoint/2010/main" val="3668753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09600" y="228600"/>
            <a:ext cx="8001000" cy="1303337"/>
          </a:xfrm>
        </p:spPr>
        <p:txBody>
          <a:bodyPr/>
          <a:lstStyle/>
          <a:p>
            <a:pPr eaLnBrk="1" hangingPunct="1"/>
            <a:r>
              <a:rPr lang="en-US" sz="2400" b="1" dirty="0" smtClean="0">
                <a:solidFill>
                  <a:schemeClr val="tx1"/>
                </a:solidFill>
              </a:rPr>
              <a:t>2’s Complement Adder/</a:t>
            </a:r>
            <a:r>
              <a:rPr lang="en-US" sz="2400" b="1" dirty="0" err="1" smtClean="0">
                <a:solidFill>
                  <a:schemeClr val="tx1"/>
                </a:solidFill>
              </a:rPr>
              <a:t>Subtractor</a:t>
            </a:r>
            <a:endParaRPr lang="en-US" sz="2400" b="1" dirty="0" smtClean="0">
              <a:solidFill>
                <a:schemeClr val="tx1"/>
              </a:solidFill>
            </a:endParaRPr>
          </a:p>
        </p:txBody>
      </p:sp>
      <p:sp>
        <p:nvSpPr>
          <p:cNvPr id="36867" name="AutoShape 3"/>
          <p:cNvSpPr>
            <a:spLocks noGrp="1" noChangeArrowheads="1"/>
          </p:cNvSpPr>
          <p:nvPr>
            <p:ph type="body" idx="4294967295"/>
          </p:nvPr>
        </p:nvSpPr>
        <p:spPr>
          <a:xfrm>
            <a:off x="685800" y="1219200"/>
            <a:ext cx="8267700" cy="4724400"/>
          </a:xfrm>
        </p:spPr>
        <p:txBody>
          <a:bodyPr>
            <a:normAutofit lnSpcReduction="10000"/>
          </a:bodyPr>
          <a:lstStyle/>
          <a:p>
            <a:pPr marL="288925" indent="-288925" eaLnBrk="1" hangingPunct="1"/>
            <a:r>
              <a:rPr lang="en-US" sz="2000" dirty="0" smtClean="0">
                <a:cs typeface="Times New Roman" pitchFamily="18" charset="0"/>
              </a:rPr>
              <a:t>Subtraction can be done by addition of the 2's Complement.  </a:t>
            </a:r>
          </a:p>
          <a:p>
            <a:pPr marL="288925" indent="-288925" eaLnBrk="1" hangingPunct="1">
              <a:buFontTx/>
              <a:buNone/>
            </a:pPr>
            <a:r>
              <a:rPr lang="en-US" sz="2000" dirty="0" smtClean="0">
                <a:cs typeface="Times New Roman" pitchFamily="18" charset="0"/>
              </a:rPr>
              <a:t>          1. Complement each bit</a:t>
            </a:r>
          </a:p>
          <a:p>
            <a:pPr marL="288925" indent="-288925" eaLnBrk="1" hangingPunct="1">
              <a:buFontTx/>
              <a:buNone/>
            </a:pPr>
            <a:r>
              <a:rPr lang="en-US" sz="2000" dirty="0" smtClean="0">
                <a:cs typeface="Times New Roman" pitchFamily="18" charset="0"/>
              </a:rPr>
              <a:t>          2. Add 1 to the result.</a:t>
            </a:r>
          </a:p>
          <a:p>
            <a:pPr marL="288925" indent="-288925" eaLnBrk="1" hangingPunct="1"/>
            <a:r>
              <a:rPr lang="en-US" sz="2000" dirty="0" smtClean="0">
                <a:cs typeface="Times New Roman" pitchFamily="18" charset="0"/>
              </a:rPr>
              <a:t>The circuit shown computes A + B and A </a:t>
            </a:r>
            <a:r>
              <a:rPr lang="en-US" sz="2000" dirty="0" smtClean="0"/>
              <a:t> –</a:t>
            </a:r>
            <a:r>
              <a:rPr lang="en-US" sz="2000" dirty="0" smtClean="0">
                <a:cs typeface="Times New Roman" pitchFamily="18" charset="0"/>
              </a:rPr>
              <a:t> B:</a:t>
            </a:r>
          </a:p>
          <a:p>
            <a:pPr marL="288925" indent="-288925" eaLnBrk="1" hangingPunct="1"/>
            <a:r>
              <a:rPr lang="en-US" sz="2000" dirty="0" smtClean="0">
                <a:cs typeface="Times New Roman" pitchFamily="18" charset="0"/>
              </a:rPr>
              <a:t>For S = 1, subtract,</a:t>
            </a:r>
            <a:br>
              <a:rPr lang="en-US" sz="2000" dirty="0" smtClean="0">
                <a:cs typeface="Times New Roman" pitchFamily="18" charset="0"/>
              </a:rPr>
            </a:br>
            <a:r>
              <a:rPr lang="en-US" sz="2000" dirty="0" smtClean="0">
                <a:cs typeface="Times New Roman" pitchFamily="18" charset="0"/>
              </a:rPr>
              <a:t>the 2’s complement</a:t>
            </a:r>
            <a:br>
              <a:rPr lang="en-US" sz="2000" dirty="0" smtClean="0">
                <a:cs typeface="Times New Roman" pitchFamily="18" charset="0"/>
              </a:rPr>
            </a:br>
            <a:r>
              <a:rPr lang="en-US" sz="2000" dirty="0" smtClean="0">
                <a:cs typeface="Times New Roman" pitchFamily="18" charset="0"/>
              </a:rPr>
              <a:t>of B is formed by using</a:t>
            </a:r>
            <a:br>
              <a:rPr lang="en-US" sz="2000" dirty="0" smtClean="0">
                <a:cs typeface="Times New Roman" pitchFamily="18" charset="0"/>
              </a:rPr>
            </a:br>
            <a:r>
              <a:rPr lang="en-US" sz="2000" dirty="0" smtClean="0">
                <a:cs typeface="Times New Roman" pitchFamily="18" charset="0"/>
              </a:rPr>
              <a:t>XORs to form the 1’s</a:t>
            </a:r>
            <a:br>
              <a:rPr lang="en-US" sz="2000" dirty="0" smtClean="0">
                <a:cs typeface="Times New Roman" pitchFamily="18" charset="0"/>
              </a:rPr>
            </a:br>
            <a:r>
              <a:rPr lang="en-US" sz="2000" dirty="0" smtClean="0">
                <a:cs typeface="Times New Roman" pitchFamily="18" charset="0"/>
              </a:rPr>
              <a:t>comp and adding the 1</a:t>
            </a:r>
            <a:br>
              <a:rPr lang="en-US" sz="2000" dirty="0" smtClean="0">
                <a:cs typeface="Times New Roman" pitchFamily="18" charset="0"/>
              </a:rPr>
            </a:br>
            <a:r>
              <a:rPr lang="en-US" sz="2000" dirty="0" smtClean="0">
                <a:cs typeface="Times New Roman" pitchFamily="18" charset="0"/>
              </a:rPr>
              <a:t>applied to C</a:t>
            </a:r>
            <a:r>
              <a:rPr lang="en-US" sz="2000" baseline="-25000" dirty="0" smtClean="0">
                <a:cs typeface="Times New Roman" pitchFamily="18" charset="0"/>
              </a:rPr>
              <a:t>0</a:t>
            </a:r>
            <a:r>
              <a:rPr lang="en-US" sz="2000" dirty="0" smtClean="0">
                <a:cs typeface="Times New Roman" pitchFamily="18" charset="0"/>
              </a:rPr>
              <a:t>.</a:t>
            </a:r>
          </a:p>
          <a:p>
            <a:pPr marL="288925" indent="-288925" eaLnBrk="1" hangingPunct="1"/>
            <a:r>
              <a:rPr lang="en-US" sz="2000" dirty="0" smtClean="0">
                <a:cs typeface="Times New Roman" pitchFamily="18" charset="0"/>
              </a:rPr>
              <a:t>For S = 0, add, B is</a:t>
            </a:r>
            <a:br>
              <a:rPr lang="en-US" sz="2000" dirty="0" smtClean="0">
                <a:cs typeface="Times New Roman" pitchFamily="18" charset="0"/>
              </a:rPr>
            </a:br>
            <a:r>
              <a:rPr lang="en-US" sz="2000" dirty="0" smtClean="0">
                <a:cs typeface="Times New Roman" pitchFamily="18" charset="0"/>
              </a:rPr>
              <a:t>passed through</a:t>
            </a:r>
            <a:br>
              <a:rPr lang="en-US" sz="2000" dirty="0" smtClean="0">
                <a:cs typeface="Times New Roman" pitchFamily="18" charset="0"/>
              </a:rPr>
            </a:br>
            <a:r>
              <a:rPr lang="en-US" sz="2000" dirty="0" smtClean="0">
                <a:cs typeface="Times New Roman" pitchFamily="18" charset="0"/>
              </a:rPr>
              <a:t>unchanged</a:t>
            </a:r>
          </a:p>
        </p:txBody>
      </p:sp>
      <p:pic>
        <p:nvPicPr>
          <p:cNvPr id="36868" name="Picture 4" descr="Fig_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488" y="3419475"/>
            <a:ext cx="5535612"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112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609600" y="304800"/>
            <a:ext cx="8001000" cy="1303337"/>
          </a:xfrm>
        </p:spPr>
        <p:txBody>
          <a:bodyPr>
            <a:normAutofit/>
          </a:bodyPr>
          <a:lstStyle/>
          <a:p>
            <a:pPr eaLnBrk="1" hangingPunct="1"/>
            <a:r>
              <a:rPr lang="en-US" b="1" dirty="0" smtClean="0"/>
              <a:t>Binary Math: Overflow Detection</a:t>
            </a:r>
          </a:p>
        </p:txBody>
      </p:sp>
      <p:sp>
        <p:nvSpPr>
          <p:cNvPr id="30723" name="AutoShape 3"/>
          <p:cNvSpPr>
            <a:spLocks noGrp="1" noChangeArrowheads="1"/>
          </p:cNvSpPr>
          <p:nvPr>
            <p:ph type="body" idx="4294967295"/>
          </p:nvPr>
        </p:nvSpPr>
        <p:spPr>
          <a:xfrm>
            <a:off x="685800" y="1371600"/>
            <a:ext cx="8077200" cy="5029200"/>
          </a:xfrm>
        </p:spPr>
        <p:txBody>
          <a:bodyPr>
            <a:normAutofit/>
          </a:bodyPr>
          <a:lstStyle/>
          <a:p>
            <a:pPr eaLnBrk="1" hangingPunct="1">
              <a:lnSpc>
                <a:spcPct val="80000"/>
              </a:lnSpc>
            </a:pPr>
            <a:r>
              <a:rPr lang="en-US" sz="2000" dirty="0" smtClean="0"/>
              <a:t>Overflow happens when the calculation result is beyond the representation range for given number of bits.</a:t>
            </a:r>
          </a:p>
          <a:p>
            <a:pPr eaLnBrk="1" hangingPunct="1">
              <a:lnSpc>
                <a:spcPct val="80000"/>
              </a:lnSpc>
            </a:pPr>
            <a:r>
              <a:rPr lang="en-US" sz="2000" dirty="0" smtClean="0"/>
              <a:t>Overflow might happen in one of following situations:</a:t>
            </a:r>
          </a:p>
          <a:p>
            <a:pPr lvl="1" eaLnBrk="1" hangingPunct="1">
              <a:lnSpc>
                <a:spcPct val="80000"/>
              </a:lnSpc>
            </a:pPr>
            <a:r>
              <a:rPr lang="en-US" sz="1800" dirty="0" smtClean="0"/>
              <a:t>Positive + Positive</a:t>
            </a:r>
          </a:p>
          <a:p>
            <a:pPr lvl="1" eaLnBrk="1" hangingPunct="1">
              <a:lnSpc>
                <a:spcPct val="80000"/>
              </a:lnSpc>
            </a:pPr>
            <a:r>
              <a:rPr lang="en-US" sz="1800" dirty="0" smtClean="0"/>
              <a:t>Negative + Negative</a:t>
            </a:r>
          </a:p>
          <a:p>
            <a:pPr lvl="1" eaLnBrk="1" hangingPunct="1">
              <a:lnSpc>
                <a:spcPct val="80000"/>
              </a:lnSpc>
            </a:pPr>
            <a:r>
              <a:rPr lang="en-US" sz="1800" dirty="0" smtClean="0"/>
              <a:t>Positive – Negative</a:t>
            </a:r>
          </a:p>
          <a:p>
            <a:pPr lvl="1" eaLnBrk="1" hangingPunct="1">
              <a:lnSpc>
                <a:spcPct val="80000"/>
              </a:lnSpc>
            </a:pPr>
            <a:r>
              <a:rPr lang="en-US" sz="1800" dirty="0" smtClean="0"/>
              <a:t>Negative – Positive</a:t>
            </a:r>
          </a:p>
          <a:p>
            <a:pPr eaLnBrk="1" hangingPunct="1">
              <a:lnSpc>
                <a:spcPct val="80000"/>
              </a:lnSpc>
            </a:pPr>
            <a:r>
              <a:rPr lang="en-US" sz="2000" dirty="0" smtClean="0"/>
              <a:t>Important: You should determine whether an overflow happen by checking sign bits.</a:t>
            </a:r>
          </a:p>
          <a:p>
            <a:pPr eaLnBrk="1" hangingPunct="1">
              <a:lnSpc>
                <a:spcPct val="80000"/>
              </a:lnSpc>
            </a:pPr>
            <a:r>
              <a:rPr lang="en-US" sz="2000" dirty="0" smtClean="0"/>
              <a:t>Example:</a:t>
            </a:r>
          </a:p>
          <a:p>
            <a:pPr lvl="1" eaLnBrk="1" hangingPunct="1">
              <a:lnSpc>
                <a:spcPct val="80000"/>
              </a:lnSpc>
            </a:pPr>
            <a:r>
              <a:rPr lang="en-US" sz="1800" dirty="0" smtClean="0"/>
              <a:t>Overflow: 11000000+10000000=01000000 (the extra carry out bit is discarded)</a:t>
            </a:r>
          </a:p>
          <a:p>
            <a:pPr lvl="1" eaLnBrk="1" hangingPunct="1">
              <a:lnSpc>
                <a:spcPct val="80000"/>
              </a:lnSpc>
            </a:pPr>
            <a:r>
              <a:rPr lang="en-US" sz="1800" dirty="0" smtClean="0"/>
              <a:t>Overflow: 01000000+01000000=10000000 (no extra bit)</a:t>
            </a:r>
          </a:p>
          <a:p>
            <a:pPr lvl="1" eaLnBrk="1" hangingPunct="1">
              <a:lnSpc>
                <a:spcPct val="80000"/>
              </a:lnSpc>
            </a:pPr>
            <a:r>
              <a:rPr lang="en-US" sz="1800" dirty="0" smtClean="0"/>
              <a:t>No Overflow 01000000+11000000=00000000 (the extra carry out bit is discarded)</a:t>
            </a:r>
          </a:p>
          <a:p>
            <a:pPr eaLnBrk="1" hangingPunct="1">
              <a:lnSpc>
                <a:spcPct val="80000"/>
              </a:lnSpc>
            </a:pPr>
            <a:endParaRPr lang="en-US" sz="2000" dirty="0" smtClean="0"/>
          </a:p>
        </p:txBody>
      </p:sp>
    </p:spTree>
    <p:extLst>
      <p:ext uri="{BB962C8B-B14F-4D97-AF65-F5344CB8AC3E}">
        <p14:creationId xmlns:p14="http://schemas.microsoft.com/office/powerpoint/2010/main" val="422626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09600" y="533400"/>
            <a:ext cx="8001000" cy="1303337"/>
          </a:xfrm>
        </p:spPr>
        <p:txBody>
          <a:bodyPr>
            <a:normAutofit/>
          </a:bodyPr>
          <a:lstStyle/>
          <a:p>
            <a:r>
              <a:rPr lang="en-US" sz="3200" b="1" dirty="0" smtClean="0"/>
              <a:t>Multiplication and Division by </a:t>
            </a:r>
            <a:br>
              <a:rPr lang="en-US" sz="3200" b="1" dirty="0" smtClean="0"/>
            </a:br>
            <a:r>
              <a:rPr lang="en-US" sz="3200" b="1" dirty="0" smtClean="0"/>
              <a:t>Shifting Bits</a:t>
            </a:r>
          </a:p>
        </p:txBody>
      </p:sp>
      <p:sp>
        <p:nvSpPr>
          <p:cNvPr id="16387" name="AutoShape 3"/>
          <p:cNvSpPr>
            <a:spLocks noGrp="1" noChangeArrowheads="1"/>
          </p:cNvSpPr>
          <p:nvPr>
            <p:ph type="body" idx="4294967295"/>
          </p:nvPr>
        </p:nvSpPr>
        <p:spPr>
          <a:xfrm>
            <a:off x="685800" y="2362200"/>
            <a:ext cx="7924800" cy="3444875"/>
          </a:xfrm>
        </p:spPr>
        <p:txBody>
          <a:bodyPr/>
          <a:lstStyle/>
          <a:p>
            <a:r>
              <a:rPr lang="en-US" dirty="0" smtClean="0"/>
              <a:t>We will cover multiplication in great details later. However, some simple multiplication can be accomplished simply by </a:t>
            </a:r>
            <a:r>
              <a:rPr lang="en-US" b="1" dirty="0" smtClean="0">
                <a:solidFill>
                  <a:srgbClr val="C00000"/>
                </a:solidFill>
              </a:rPr>
              <a:t>shifting the bit sequence.</a:t>
            </a:r>
          </a:p>
        </p:txBody>
      </p:sp>
    </p:spTree>
    <p:extLst>
      <p:ext uri="{BB962C8B-B14F-4D97-AF65-F5344CB8AC3E}">
        <p14:creationId xmlns:p14="http://schemas.microsoft.com/office/powerpoint/2010/main" val="2425368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2057400" y="533400"/>
            <a:ext cx="4408488" cy="474662"/>
          </a:xfrm>
        </p:spPr>
        <p:txBody>
          <a:bodyPr>
            <a:normAutofit fontScale="90000"/>
          </a:bodyPr>
          <a:lstStyle/>
          <a:p>
            <a:r>
              <a:rPr lang="en-US" b="1" dirty="0" smtClean="0"/>
              <a:t>Shift Operations</a:t>
            </a:r>
          </a:p>
        </p:txBody>
      </p:sp>
      <p:sp>
        <p:nvSpPr>
          <p:cNvPr id="17411" name="AutoShape 3"/>
          <p:cNvSpPr>
            <a:spLocks noGrp="1" noChangeArrowheads="1"/>
          </p:cNvSpPr>
          <p:nvPr>
            <p:ph type="body" idx="4294967295"/>
          </p:nvPr>
        </p:nvSpPr>
        <p:spPr>
          <a:xfrm>
            <a:off x="533400" y="1032217"/>
            <a:ext cx="8077200" cy="1851025"/>
          </a:xfrm>
        </p:spPr>
        <p:txBody>
          <a:bodyPr/>
          <a:lstStyle/>
          <a:p>
            <a:pPr marL="203200" indent="-203200"/>
            <a:r>
              <a:rPr lang="en-US" dirty="0" smtClean="0"/>
              <a:t>Move (shift) all the bits in a word to the left or right by a number of bits.</a:t>
            </a:r>
          </a:p>
          <a:p>
            <a:pPr marL="685800" lvl="1" indent="-190500"/>
            <a:r>
              <a:rPr lang="en-US" dirty="0" smtClean="0"/>
              <a:t>Example: shift right by 8 bits</a:t>
            </a:r>
          </a:p>
          <a:p>
            <a:pPr marL="685800" lvl="1" indent="-190500">
              <a:buFontTx/>
              <a:buNone/>
            </a:pPr>
            <a:r>
              <a:rPr lang="en-US" dirty="0" smtClean="0">
                <a:solidFill>
                  <a:schemeClr val="accent2"/>
                </a:solidFill>
              </a:rPr>
              <a:t>0001 0010 0011 0100 0101 0110</a:t>
            </a:r>
            <a:r>
              <a:rPr lang="en-US" dirty="0" smtClean="0"/>
              <a:t> 0111 1000</a:t>
            </a:r>
          </a:p>
        </p:txBody>
      </p:sp>
      <p:sp>
        <p:nvSpPr>
          <p:cNvPr id="17412" name="Line 4"/>
          <p:cNvSpPr>
            <a:spLocks noChangeShapeType="1"/>
          </p:cNvSpPr>
          <p:nvPr/>
        </p:nvSpPr>
        <p:spPr bwMode="auto">
          <a:xfrm flipH="1">
            <a:off x="1219200" y="4648200"/>
            <a:ext cx="16764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5"/>
          <p:cNvSpPr>
            <a:spLocks noChangeShapeType="1"/>
          </p:cNvSpPr>
          <p:nvPr/>
        </p:nvSpPr>
        <p:spPr bwMode="auto">
          <a:xfrm flipH="1">
            <a:off x="3886200" y="46482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6"/>
          <p:cNvSpPr>
            <a:spLocks noChangeShapeType="1"/>
          </p:cNvSpPr>
          <p:nvPr/>
        </p:nvSpPr>
        <p:spPr bwMode="auto">
          <a:xfrm>
            <a:off x="1295400" y="2743200"/>
            <a:ext cx="18288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7"/>
          <p:cNvSpPr>
            <a:spLocks noChangeShapeType="1"/>
          </p:cNvSpPr>
          <p:nvPr/>
        </p:nvSpPr>
        <p:spPr bwMode="auto">
          <a:xfrm>
            <a:off x="3886200" y="27432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Rectangle 8"/>
          <p:cNvSpPr>
            <a:spLocks noChangeArrowheads="1"/>
          </p:cNvSpPr>
          <p:nvPr/>
        </p:nvSpPr>
        <p:spPr bwMode="auto">
          <a:xfrm>
            <a:off x="1066800" y="3505200"/>
            <a:ext cx="8077200" cy="109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lgn="l">
              <a:spcBef>
                <a:spcPct val="20000"/>
              </a:spcBef>
            </a:pPr>
            <a:r>
              <a:rPr lang="en-US" sz="2000" b="1" dirty="0">
                <a:solidFill>
                  <a:srgbClr val="C00000"/>
                </a:solidFill>
                <a:latin typeface="Times New Roman" panose="02020603050405020304" pitchFamily="18" charset="0"/>
                <a:cs typeface="Times New Roman" panose="02020603050405020304" pitchFamily="18" charset="0"/>
              </a:rPr>
              <a:t>0000 0000 </a:t>
            </a:r>
            <a:r>
              <a:rPr lang="en-US" sz="2000" dirty="0">
                <a:solidFill>
                  <a:schemeClr val="accent2"/>
                </a:solidFill>
                <a:latin typeface="Times New Roman" panose="02020603050405020304" pitchFamily="18" charset="0"/>
                <a:cs typeface="Times New Roman" panose="02020603050405020304" pitchFamily="18" charset="0"/>
              </a:rPr>
              <a:t>0001 0010 0011 0100 0101 0110</a:t>
            </a:r>
            <a:endParaRPr lang="en-US" sz="2000" dirty="0">
              <a:latin typeface="Times New Roman" panose="02020603050405020304" pitchFamily="18" charset="0"/>
              <a:cs typeface="Times New Roman" panose="02020603050405020304" pitchFamily="18" charset="0"/>
            </a:endParaRPr>
          </a:p>
          <a:p>
            <a:pPr marL="685800" lvl="1" indent="-190500" algn="l">
              <a:spcBef>
                <a:spcPct val="20000"/>
              </a:spcBef>
              <a:buFontTx/>
              <a:buChar char="–"/>
            </a:pPr>
            <a:r>
              <a:rPr lang="en-US" sz="2000" dirty="0">
                <a:latin typeface="Times New Roman" panose="02020603050405020304" pitchFamily="18" charset="0"/>
                <a:cs typeface="Times New Roman" panose="02020603050405020304" pitchFamily="18" charset="0"/>
              </a:rPr>
              <a:t>Example: shift left by 8 bits</a:t>
            </a:r>
          </a:p>
          <a:p>
            <a:pPr marL="685800" lvl="1" indent="-190500" algn="l">
              <a:spcBef>
                <a:spcPct val="20000"/>
              </a:spcBef>
            </a:pPr>
            <a:r>
              <a:rPr lang="en-US" sz="2000" dirty="0">
                <a:latin typeface="Times New Roman" panose="02020603050405020304" pitchFamily="18" charset="0"/>
                <a:cs typeface="Times New Roman" panose="02020603050405020304" pitchFamily="18" charset="0"/>
              </a:rPr>
              <a:t>0001 0010 </a:t>
            </a:r>
            <a:r>
              <a:rPr lang="en-US" sz="2000" dirty="0">
                <a:solidFill>
                  <a:schemeClr val="accent2"/>
                </a:solidFill>
                <a:latin typeface="Times New Roman" panose="02020603050405020304" pitchFamily="18" charset="0"/>
                <a:cs typeface="Times New Roman" panose="02020603050405020304" pitchFamily="18" charset="0"/>
              </a:rPr>
              <a:t>0011 0100 0101 0110 0111 1000</a:t>
            </a:r>
            <a:endParaRPr lang="en-US" sz="2000" dirty="0">
              <a:latin typeface="Times New Roman" panose="02020603050405020304" pitchFamily="18" charset="0"/>
              <a:cs typeface="Times New Roman" panose="02020603050405020304" pitchFamily="18" charset="0"/>
            </a:endParaRPr>
          </a:p>
        </p:txBody>
      </p:sp>
      <p:sp>
        <p:nvSpPr>
          <p:cNvPr id="17417" name="Rectangle 9"/>
          <p:cNvSpPr>
            <a:spLocks noChangeArrowheads="1"/>
          </p:cNvSpPr>
          <p:nvPr/>
        </p:nvSpPr>
        <p:spPr bwMode="auto">
          <a:xfrm>
            <a:off x="304800" y="5486400"/>
            <a:ext cx="807720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lgn="l">
              <a:spcBef>
                <a:spcPct val="20000"/>
              </a:spcBef>
            </a:pPr>
            <a:r>
              <a:rPr lang="en-US" dirty="0">
                <a:solidFill>
                  <a:schemeClr val="accent2"/>
                </a:solidFill>
              </a:rPr>
              <a:t>0011 0100 0101 0110 0111 1000</a:t>
            </a:r>
            <a:r>
              <a:rPr lang="en-US" dirty="0"/>
              <a:t> </a:t>
            </a:r>
            <a:r>
              <a:rPr lang="en-US" b="1" dirty="0">
                <a:solidFill>
                  <a:srgbClr val="C00000"/>
                </a:solidFill>
              </a:rPr>
              <a:t>0000 0000</a:t>
            </a:r>
          </a:p>
        </p:txBody>
      </p:sp>
    </p:spTree>
    <p:extLst>
      <p:ext uri="{BB962C8B-B14F-4D97-AF65-F5344CB8AC3E}">
        <p14:creationId xmlns:p14="http://schemas.microsoft.com/office/powerpoint/2010/main" val="1106851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09600" y="533400"/>
            <a:ext cx="8077200" cy="1303337"/>
          </a:xfrm>
        </p:spPr>
        <p:txBody>
          <a:bodyPr/>
          <a:lstStyle/>
          <a:p>
            <a:r>
              <a:rPr lang="en-US" b="1" dirty="0" smtClean="0"/>
              <a:t>Shifting and Multiplication</a:t>
            </a:r>
          </a:p>
        </p:txBody>
      </p:sp>
      <p:sp>
        <p:nvSpPr>
          <p:cNvPr id="18435" name="AutoShape 3"/>
          <p:cNvSpPr>
            <a:spLocks noGrp="1" noChangeArrowheads="1"/>
          </p:cNvSpPr>
          <p:nvPr>
            <p:ph type="body" idx="4294967295"/>
          </p:nvPr>
        </p:nvSpPr>
        <p:spPr>
          <a:xfrm>
            <a:off x="685800" y="2133600"/>
            <a:ext cx="7848600" cy="3444875"/>
          </a:xfrm>
        </p:spPr>
        <p:txBody>
          <a:bodyPr/>
          <a:lstStyle/>
          <a:p>
            <a:r>
              <a:rPr lang="en-US" dirty="0" smtClean="0"/>
              <a:t>Shift Left a binary number by </a:t>
            </a:r>
            <a:r>
              <a:rPr lang="en-US" i="1" dirty="0" err="1" smtClean="0"/>
              <a:t>i</a:t>
            </a:r>
            <a:r>
              <a:rPr lang="en-US" dirty="0" smtClean="0"/>
              <a:t> bits will give the same result as multiplying by </a:t>
            </a:r>
            <a:r>
              <a:rPr lang="en-US" i="1" dirty="0" smtClean="0"/>
              <a:t>2</a:t>
            </a:r>
            <a:r>
              <a:rPr lang="en-US" i="1" baseline="30000" dirty="0" smtClean="0"/>
              <a:t>i</a:t>
            </a:r>
            <a:r>
              <a:rPr lang="en-US" dirty="0" smtClean="0"/>
              <a:t>. </a:t>
            </a:r>
            <a:r>
              <a:rPr lang="en-US" b="1" dirty="0" smtClean="0">
                <a:solidFill>
                  <a:srgbClr val="C00000"/>
                </a:solidFill>
              </a:rPr>
              <a:t>(True or False)</a:t>
            </a:r>
          </a:p>
          <a:p>
            <a:r>
              <a:rPr lang="en-US" dirty="0" smtClean="0"/>
              <a:t>Shift Right a binary number by </a:t>
            </a:r>
            <a:r>
              <a:rPr lang="en-US" i="1" dirty="0" err="1" smtClean="0"/>
              <a:t>i</a:t>
            </a:r>
            <a:r>
              <a:rPr lang="en-US" dirty="0" smtClean="0"/>
              <a:t> bits will give the same result as dividing by </a:t>
            </a:r>
            <a:r>
              <a:rPr lang="en-US" i="1" dirty="0" smtClean="0"/>
              <a:t>2</a:t>
            </a:r>
            <a:r>
              <a:rPr lang="en-US" i="1" baseline="30000" dirty="0" smtClean="0"/>
              <a:t>i</a:t>
            </a:r>
            <a:r>
              <a:rPr lang="en-US" dirty="0" smtClean="0"/>
              <a:t>. </a:t>
            </a:r>
            <a:r>
              <a:rPr lang="en-US" b="1" dirty="0" smtClean="0">
                <a:solidFill>
                  <a:srgbClr val="C00000"/>
                </a:solidFill>
              </a:rPr>
              <a:t>(True or False)</a:t>
            </a:r>
          </a:p>
          <a:p>
            <a:endParaRPr lang="en-US" dirty="0" smtClean="0"/>
          </a:p>
        </p:txBody>
      </p:sp>
    </p:spTree>
    <p:extLst>
      <p:ext uri="{BB962C8B-B14F-4D97-AF65-F5344CB8AC3E}">
        <p14:creationId xmlns:p14="http://schemas.microsoft.com/office/powerpoint/2010/main" val="166632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33400" y="555642"/>
            <a:ext cx="8077200" cy="488916"/>
          </a:xfrm>
          <a:prstGeom prst="rect">
            <a:avLst/>
          </a:prstGeom>
        </p:spPr>
        <p:txBody>
          <a:bodyPr vert="horz" wrap="square" lIns="0" tIns="0" rIns="0" bIns="0" rtlCol="0" anchor="ctr">
            <a:spAutoFit/>
          </a:bodyPr>
          <a:lstStyle/>
          <a:p>
            <a:pPr marL="11206"/>
            <a:r>
              <a:rPr lang="en-US" sz="3177" b="1" spc="-4" dirty="0">
                <a:solidFill>
                  <a:srgbClr val="000000"/>
                </a:solidFill>
                <a:cs typeface="Cambria"/>
              </a:rPr>
              <a:t>Decoder</a:t>
            </a:r>
            <a:endParaRPr sz="3177" b="1" dirty="0">
              <a:solidFill>
                <a:srgbClr val="000000"/>
              </a:solidFill>
              <a:cs typeface="Cambria"/>
            </a:endParaRPr>
          </a:p>
        </p:txBody>
      </p:sp>
      <p:sp>
        <p:nvSpPr>
          <p:cNvPr id="3" name="object 3"/>
          <p:cNvSpPr txBox="1"/>
          <p:nvPr/>
        </p:nvSpPr>
        <p:spPr>
          <a:xfrm>
            <a:off x="762000" y="1044558"/>
            <a:ext cx="7848600" cy="2661626"/>
          </a:xfrm>
          <a:prstGeom prst="rect">
            <a:avLst/>
          </a:prstGeom>
        </p:spPr>
        <p:txBody>
          <a:bodyPr vert="horz" wrap="square" lIns="0" tIns="0" rIns="0" bIns="0" rtlCol="0">
            <a:spAutoFit/>
          </a:bodyPr>
          <a:lstStyle/>
          <a:p>
            <a:pPr marL="403433" indent="-403433">
              <a:buFont typeface="Wingdings" charset="2"/>
              <a:buChar char="§"/>
            </a:pPr>
            <a:r>
              <a:rPr lang="en-US" sz="2471" b="1" dirty="0">
                <a:solidFill>
                  <a:srgbClr val="C00000"/>
                </a:solidFill>
                <a:latin typeface="+mj-lt"/>
                <a:cs typeface="Cambria"/>
              </a:rPr>
              <a:t>Popular combinational logic building block, in addition to logic gates</a:t>
            </a:r>
          </a:p>
          <a:p>
            <a:pPr marL="403433" indent="-403433">
              <a:buFont typeface="Wingdings" charset="2"/>
              <a:buChar char="§"/>
            </a:pPr>
            <a:r>
              <a:rPr lang="en-US" sz="2471" dirty="0">
                <a:latin typeface="+mj-lt"/>
                <a:cs typeface="Cambria"/>
              </a:rPr>
              <a:t>Collection of logic gates which are arranged in a specific way that converts input binary number to one high output </a:t>
            </a:r>
          </a:p>
          <a:p>
            <a:pPr marL="403433" indent="-403433">
              <a:buFont typeface="Wingdings" charset="2"/>
              <a:buChar char="§"/>
            </a:pPr>
            <a:r>
              <a:rPr lang="en-US" sz="2471" b="1" dirty="0">
                <a:solidFill>
                  <a:srgbClr val="C00000"/>
                </a:solidFill>
                <a:latin typeface="+mj-lt"/>
                <a:cs typeface="Cambria"/>
              </a:rPr>
              <a:t>2-input decoder: four possible input binary numbers... So has four outputs, one for </a:t>
            </a:r>
            <a:r>
              <a:rPr lang="en-US" sz="2471" b="1" dirty="0" smtClean="0">
                <a:solidFill>
                  <a:srgbClr val="C00000"/>
                </a:solidFill>
                <a:latin typeface="+mj-lt"/>
                <a:cs typeface="Cambria"/>
              </a:rPr>
              <a:t>each possible </a:t>
            </a:r>
            <a:r>
              <a:rPr lang="en-US" sz="2471" b="1" dirty="0">
                <a:solidFill>
                  <a:srgbClr val="C00000"/>
                </a:solidFill>
                <a:latin typeface="+mj-lt"/>
                <a:cs typeface="Cambria"/>
              </a:rPr>
              <a:t>input binary number</a:t>
            </a:r>
          </a:p>
        </p:txBody>
      </p:sp>
      <p:pic>
        <p:nvPicPr>
          <p:cNvPr id="4" name="Picture 3" descr="Screen Shot 2015-10-15 at 12.15.0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652" y="3886200"/>
            <a:ext cx="5842747" cy="1885135"/>
          </a:xfrm>
          <a:prstGeom prst="rect">
            <a:avLst/>
          </a:prstGeom>
        </p:spPr>
      </p:pic>
    </p:spTree>
    <p:extLst>
      <p:ext uri="{BB962C8B-B14F-4D97-AF65-F5344CB8AC3E}">
        <p14:creationId xmlns:p14="http://schemas.microsoft.com/office/powerpoint/2010/main" val="227552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33400" y="350837"/>
            <a:ext cx="8077200" cy="1020763"/>
          </a:xfrm>
        </p:spPr>
        <p:txBody>
          <a:bodyPr/>
          <a:lstStyle/>
          <a:p>
            <a:pPr eaLnBrk="1" hangingPunct="1"/>
            <a:r>
              <a:rPr lang="en-US" b="1" dirty="0" smtClean="0"/>
              <a:t>Building of 4-to-1-line Multiplexer</a:t>
            </a:r>
          </a:p>
        </p:txBody>
      </p:sp>
      <p:sp>
        <p:nvSpPr>
          <p:cNvPr id="26627" name="AutoShape 3"/>
          <p:cNvSpPr>
            <a:spLocks noGrp="1" noChangeArrowheads="1"/>
          </p:cNvSpPr>
          <p:nvPr>
            <p:ph type="body" idx="4294967295"/>
          </p:nvPr>
        </p:nvSpPr>
        <p:spPr>
          <a:xfrm>
            <a:off x="549244" y="1143000"/>
            <a:ext cx="6799262" cy="3444875"/>
          </a:xfrm>
        </p:spPr>
        <p:txBody>
          <a:bodyPr/>
          <a:lstStyle/>
          <a:p>
            <a:pPr marL="288925" indent="-288925" eaLnBrk="1" hangingPunct="1"/>
            <a:r>
              <a:rPr lang="en-US" dirty="0" smtClean="0"/>
              <a:t>2-to-2</a:t>
            </a:r>
            <a:r>
              <a:rPr lang="en-US" baseline="30000" dirty="0" smtClean="0"/>
              <a:t>2</a:t>
            </a:r>
            <a:r>
              <a:rPr lang="en-US" dirty="0" smtClean="0"/>
              <a:t>-line decoder</a:t>
            </a:r>
          </a:p>
          <a:p>
            <a:pPr marL="288925" indent="-288925" eaLnBrk="1" hangingPunct="1"/>
            <a:r>
              <a:rPr lang="en-US" dirty="0" smtClean="0"/>
              <a:t>2</a:t>
            </a:r>
            <a:r>
              <a:rPr lang="en-US" baseline="30000" dirty="0" smtClean="0"/>
              <a:t>2</a:t>
            </a:r>
            <a:r>
              <a:rPr lang="en-US" dirty="0" smtClean="0"/>
              <a:t> </a:t>
            </a:r>
            <a:r>
              <a:rPr lang="en-US" sz="3200" dirty="0" smtClean="0">
                <a:latin typeface="Symbol" pitchFamily="18" charset="2"/>
              </a:rPr>
              <a:t>´</a:t>
            </a:r>
            <a:r>
              <a:rPr lang="en-US" sz="2000" dirty="0" smtClean="0">
                <a:latin typeface="Symbol" pitchFamily="18" charset="2"/>
              </a:rPr>
              <a:t> </a:t>
            </a:r>
            <a:r>
              <a:rPr lang="en-US" dirty="0" smtClean="0"/>
              <a:t> 2 AND-OR</a:t>
            </a:r>
          </a:p>
        </p:txBody>
      </p:sp>
      <p:pic>
        <p:nvPicPr>
          <p:cNvPr id="26628" name="Picture 4" descr="Fig_4-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6846888"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8100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609600" y="152400"/>
            <a:ext cx="8077200" cy="1303337"/>
          </a:xfrm>
        </p:spPr>
        <p:txBody>
          <a:bodyPr/>
          <a:lstStyle/>
          <a:p>
            <a:pPr eaLnBrk="1" hangingPunct="1"/>
            <a:r>
              <a:rPr lang="en-US" b="1" dirty="0" smtClean="0"/>
              <a:t>The ALU Diagram</a:t>
            </a:r>
          </a:p>
        </p:txBody>
      </p:sp>
      <p:pic>
        <p:nvPicPr>
          <p:cNvPr id="4099" name="Picture 4" descr="15~Figure_B"/>
          <p:cNvPicPr>
            <a:picLocks noChangeAspect="1" noChangeArrowheads="1"/>
          </p:cNvPicPr>
          <p:nvPr/>
        </p:nvPicPr>
        <p:blipFill>
          <a:blip r:embed="rId2">
            <a:extLst>
              <a:ext uri="{28A0092B-C50C-407E-A947-70E740481C1C}">
                <a14:useLocalDpi xmlns:a14="http://schemas.microsoft.com/office/drawing/2010/main" val="0"/>
              </a:ext>
            </a:extLst>
          </a:blip>
          <a:srcRect t="49934"/>
          <a:stretch>
            <a:fillRect/>
          </a:stretch>
        </p:blipFill>
        <p:spPr bwMode="auto">
          <a:xfrm>
            <a:off x="6096000" y="3733800"/>
            <a:ext cx="2770188"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descr="15~Figure_B"/>
          <p:cNvPicPr>
            <a:picLocks noChangeAspect="1" noChangeArrowheads="1"/>
          </p:cNvPicPr>
          <p:nvPr/>
        </p:nvPicPr>
        <p:blipFill>
          <a:blip r:embed="rId2">
            <a:extLst>
              <a:ext uri="{28A0092B-C50C-407E-A947-70E740481C1C}">
                <a14:useLocalDpi xmlns:a14="http://schemas.microsoft.com/office/drawing/2010/main" val="0"/>
              </a:ext>
            </a:extLst>
          </a:blip>
          <a:srcRect b="53067"/>
          <a:stretch>
            <a:fillRect/>
          </a:stretch>
        </p:blipFill>
        <p:spPr bwMode="auto">
          <a:xfrm>
            <a:off x="6019800" y="1143000"/>
            <a:ext cx="2778125"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3" descr="17~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4891088"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AutoShape 14"/>
          <p:cNvSpPr>
            <a:spLocks noChangeArrowheads="1"/>
          </p:cNvSpPr>
          <p:nvPr/>
        </p:nvSpPr>
        <p:spPr bwMode="auto">
          <a:xfrm>
            <a:off x="3352800" y="1066800"/>
            <a:ext cx="2819400" cy="2057400"/>
          </a:xfrm>
          <a:prstGeom prst="roundRect">
            <a:avLst>
              <a:gd name="adj" fmla="val 12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488" tIns="44450" rIns="90488" bIns="44450"/>
          <a:lstStyle/>
          <a:p>
            <a:pPr marL="342900" indent="-342900" eaLnBrk="0" hangingPunct="0">
              <a:spcBef>
                <a:spcPct val="20000"/>
              </a:spcBef>
            </a:pPr>
            <a:r>
              <a:rPr lang="en-US" sz="1800" b="1" dirty="0">
                <a:solidFill>
                  <a:srgbClr val="C00000"/>
                </a:solidFill>
                <a:latin typeface="Arial" pitchFamily="34" charset="0"/>
              </a:rPr>
              <a:t>ALU control lines:</a:t>
            </a:r>
            <a:br>
              <a:rPr lang="en-US" sz="1800" b="1" dirty="0">
                <a:solidFill>
                  <a:srgbClr val="C00000"/>
                </a:solidFill>
                <a:latin typeface="Arial" pitchFamily="34" charset="0"/>
              </a:rPr>
            </a:br>
            <a:r>
              <a:rPr lang="en-US" sz="1800" b="1" dirty="0">
                <a:solidFill>
                  <a:srgbClr val="C00000"/>
                </a:solidFill>
                <a:latin typeface="Courier New" pitchFamily="49" charset="0"/>
              </a:rPr>
              <a:t>0000 = and</a:t>
            </a:r>
            <a:br>
              <a:rPr lang="en-US" sz="1800" b="1" dirty="0">
                <a:solidFill>
                  <a:srgbClr val="C00000"/>
                </a:solidFill>
                <a:latin typeface="Courier New" pitchFamily="49" charset="0"/>
              </a:rPr>
            </a:br>
            <a:r>
              <a:rPr lang="en-US" sz="1800" b="1" dirty="0">
                <a:solidFill>
                  <a:srgbClr val="C00000"/>
                </a:solidFill>
                <a:latin typeface="Courier New" pitchFamily="49" charset="0"/>
              </a:rPr>
              <a:t>0001 = or</a:t>
            </a:r>
            <a:br>
              <a:rPr lang="en-US" sz="1800" b="1" dirty="0">
                <a:solidFill>
                  <a:srgbClr val="C00000"/>
                </a:solidFill>
                <a:latin typeface="Courier New" pitchFamily="49" charset="0"/>
              </a:rPr>
            </a:br>
            <a:r>
              <a:rPr lang="en-US" sz="1800" b="1" dirty="0">
                <a:solidFill>
                  <a:srgbClr val="C00000"/>
                </a:solidFill>
                <a:latin typeface="Courier New" pitchFamily="49" charset="0"/>
              </a:rPr>
              <a:t>0010 = add</a:t>
            </a:r>
            <a:br>
              <a:rPr lang="en-US" sz="1800" b="1" dirty="0">
                <a:solidFill>
                  <a:srgbClr val="C00000"/>
                </a:solidFill>
                <a:latin typeface="Courier New" pitchFamily="49" charset="0"/>
              </a:rPr>
            </a:br>
            <a:r>
              <a:rPr lang="en-US" sz="1800" b="1" dirty="0">
                <a:solidFill>
                  <a:srgbClr val="C00000"/>
                </a:solidFill>
                <a:latin typeface="Courier New" pitchFamily="49" charset="0"/>
              </a:rPr>
              <a:t>0110 = subtract</a:t>
            </a:r>
            <a:br>
              <a:rPr lang="en-US" sz="1800" b="1" dirty="0">
                <a:solidFill>
                  <a:srgbClr val="C00000"/>
                </a:solidFill>
                <a:latin typeface="Courier New" pitchFamily="49" charset="0"/>
              </a:rPr>
            </a:br>
            <a:r>
              <a:rPr lang="en-US" sz="1800" b="1" dirty="0">
                <a:solidFill>
                  <a:srgbClr val="C00000"/>
                </a:solidFill>
                <a:latin typeface="Courier New" pitchFamily="49" charset="0"/>
              </a:rPr>
              <a:t>0111 = </a:t>
            </a:r>
            <a:r>
              <a:rPr lang="en-US" sz="1800" b="1" dirty="0" err="1">
                <a:solidFill>
                  <a:srgbClr val="C00000"/>
                </a:solidFill>
                <a:latin typeface="Courier New" pitchFamily="49" charset="0"/>
              </a:rPr>
              <a:t>slt</a:t>
            </a:r>
            <a:r>
              <a:rPr lang="en-US" sz="1800" b="1" dirty="0">
                <a:solidFill>
                  <a:srgbClr val="C00000"/>
                </a:solidFill>
                <a:latin typeface="Courier New" pitchFamily="49" charset="0"/>
              </a:rPr>
              <a:t/>
            </a:r>
            <a:br>
              <a:rPr lang="en-US" sz="1800" b="1" dirty="0">
                <a:solidFill>
                  <a:srgbClr val="C00000"/>
                </a:solidFill>
                <a:latin typeface="Courier New" pitchFamily="49" charset="0"/>
              </a:rPr>
            </a:br>
            <a:r>
              <a:rPr lang="en-US" sz="1800" b="1" dirty="0">
                <a:solidFill>
                  <a:srgbClr val="C00000"/>
                </a:solidFill>
                <a:latin typeface="Courier New" pitchFamily="49" charset="0"/>
              </a:rPr>
              <a:t>1100 = NOR</a:t>
            </a:r>
            <a:endParaRPr lang="en-US" sz="2400" b="1" dirty="0">
              <a:solidFill>
                <a:srgbClr val="C00000"/>
              </a:solidFill>
              <a:latin typeface="Courier New" pitchFamily="49" charset="0"/>
            </a:endParaRPr>
          </a:p>
        </p:txBody>
      </p:sp>
      <p:sp>
        <p:nvSpPr>
          <p:cNvPr id="4103" name="Text Box 15"/>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1600" dirty="0"/>
              <a:t>ALU 0~30</a:t>
            </a:r>
          </a:p>
        </p:txBody>
      </p:sp>
      <p:sp>
        <p:nvSpPr>
          <p:cNvPr id="4104" name="Text Box 16"/>
          <p:cNvSpPr txBox="1">
            <a:spLocks noChangeArrowheads="1"/>
          </p:cNvSpPr>
          <p:nvPr/>
        </p:nvSpPr>
        <p:spPr bwMode="auto">
          <a:xfrm>
            <a:off x="8382000" y="5257800"/>
            <a:ext cx="1014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1600" dirty="0"/>
              <a:t>ALU 31</a:t>
            </a:r>
          </a:p>
        </p:txBody>
      </p:sp>
      <p:sp>
        <p:nvSpPr>
          <p:cNvPr id="9" name="TextBox 8"/>
          <p:cNvSpPr txBox="1"/>
          <p:nvPr/>
        </p:nvSpPr>
        <p:spPr>
          <a:xfrm>
            <a:off x="2057400" y="6393762"/>
            <a:ext cx="6038850" cy="461963"/>
          </a:xfrm>
          <a:prstGeom prst="rect">
            <a:avLst/>
          </a:prstGeom>
          <a:solidFill>
            <a:schemeClr val="bg1"/>
          </a:solidFill>
        </p:spPr>
        <p:txBody>
          <a:bodyPr wrap="none">
            <a:spAutoFit/>
          </a:bodyPr>
          <a:lstStyle/>
          <a:p>
            <a:pPr>
              <a:defRPr/>
            </a:pPr>
            <a:r>
              <a:rPr lang="en-US" sz="2400" b="1" dirty="0">
                <a:solidFill>
                  <a:srgbClr val="C00000"/>
                </a:solidFill>
                <a:latin typeface="+mn-lt"/>
              </a:rPr>
              <a:t>Can this ALU implement a NAND function?</a:t>
            </a:r>
          </a:p>
        </p:txBody>
      </p:sp>
    </p:spTree>
    <p:extLst>
      <p:ext uri="{BB962C8B-B14F-4D97-AF65-F5344CB8AC3E}">
        <p14:creationId xmlns:p14="http://schemas.microsoft.com/office/powerpoint/2010/main" val="612348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7414DE-F678-4EE7-9EAD-7B639402245E}" type="slidenum">
              <a:rPr lang="en-US" smtClean="0"/>
              <a:t>3</a:t>
            </a:fld>
            <a:endParaRPr lang="en-US"/>
          </a:p>
        </p:txBody>
      </p:sp>
      <p:sp>
        <p:nvSpPr>
          <p:cNvPr id="4" name="Rectangle 2"/>
          <p:cNvSpPr txBox="1">
            <a:spLocks noChangeArrowheads="1"/>
          </p:cNvSpPr>
          <p:nvPr/>
        </p:nvSpPr>
        <p:spPr>
          <a:xfrm>
            <a:off x="533400" y="2667000"/>
            <a:ext cx="8001000" cy="1303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Review on CSCI U210 Syllabus</a:t>
            </a:r>
            <a:endParaRPr lang="en-AU" b="1" dirty="0"/>
          </a:p>
        </p:txBody>
      </p:sp>
    </p:spTree>
    <p:extLst>
      <p:ext uri="{BB962C8B-B14F-4D97-AF65-F5344CB8AC3E}">
        <p14:creationId xmlns:p14="http://schemas.microsoft.com/office/powerpoint/2010/main" val="3721267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33400" y="228600"/>
            <a:ext cx="8077200" cy="1303337"/>
          </a:xfrm>
        </p:spPr>
        <p:txBody>
          <a:bodyPr>
            <a:normAutofit/>
          </a:bodyPr>
          <a:lstStyle/>
          <a:p>
            <a:pPr eaLnBrk="1" hangingPunct="1"/>
            <a:r>
              <a:rPr lang="en-US" sz="3200" b="1" dirty="0" smtClean="0">
                <a:solidFill>
                  <a:schemeClr val="tx1"/>
                </a:solidFill>
              </a:rPr>
              <a:t>Introduction to Sequential Circuits</a:t>
            </a:r>
          </a:p>
        </p:txBody>
      </p:sp>
      <p:sp>
        <p:nvSpPr>
          <p:cNvPr id="10243" name="AutoShape 3"/>
          <p:cNvSpPr>
            <a:spLocks noGrp="1" noChangeArrowheads="1"/>
          </p:cNvSpPr>
          <p:nvPr>
            <p:ph type="body" idx="4294967295"/>
          </p:nvPr>
        </p:nvSpPr>
        <p:spPr>
          <a:xfrm>
            <a:off x="457200" y="2057400"/>
            <a:ext cx="6119813" cy="4206875"/>
          </a:xfrm>
        </p:spPr>
        <p:txBody>
          <a:bodyPr>
            <a:normAutofit lnSpcReduction="10000"/>
          </a:bodyPr>
          <a:lstStyle/>
          <a:p>
            <a:pPr eaLnBrk="1" hangingPunct="1">
              <a:lnSpc>
                <a:spcPct val="90000"/>
              </a:lnSpc>
            </a:pPr>
            <a:r>
              <a:rPr lang="en-US" sz="2400" b="0" dirty="0" smtClean="0">
                <a:latin typeface="Times New Roman" panose="02020603050405020304" pitchFamily="18" charset="0"/>
                <a:cs typeface="Times New Roman" panose="02020603050405020304" pitchFamily="18" charset="0"/>
              </a:rPr>
              <a:t>A Sequential                                                    circuit contains:</a:t>
            </a:r>
          </a:p>
          <a:p>
            <a:pPr lvl="1" eaLnBrk="1" hangingPunct="1">
              <a:lnSpc>
                <a:spcPct val="90000"/>
              </a:lnSpc>
            </a:pPr>
            <a:r>
              <a:rPr lang="en-US" sz="2000" b="0" dirty="0" smtClean="0">
                <a:latin typeface="Times New Roman" panose="02020603050405020304" pitchFamily="18" charset="0"/>
                <a:cs typeface="Times New Roman" panose="02020603050405020304" pitchFamily="18" charset="0"/>
              </a:rPr>
              <a:t>Storage elements:</a:t>
            </a:r>
            <a:br>
              <a:rPr lang="en-US" sz="2000" b="0" dirty="0" smtClean="0">
                <a:latin typeface="Times New Roman" panose="02020603050405020304" pitchFamily="18" charset="0"/>
                <a:cs typeface="Times New Roman" panose="02020603050405020304" pitchFamily="18" charset="0"/>
              </a:rPr>
            </a:br>
            <a:r>
              <a:rPr lang="en-US" sz="2000" b="1" dirty="0" smtClean="0">
                <a:solidFill>
                  <a:srgbClr val="C00000"/>
                </a:solidFill>
                <a:latin typeface="Times New Roman" panose="02020603050405020304" pitchFamily="18" charset="0"/>
                <a:cs typeface="Times New Roman" panose="02020603050405020304" pitchFamily="18" charset="0"/>
              </a:rPr>
              <a:t>Latches or Flip-Flops</a:t>
            </a:r>
            <a:r>
              <a:rPr lang="en-US" sz="2000" b="0" dirty="0" smtClean="0">
                <a:latin typeface="Times New Roman" panose="02020603050405020304" pitchFamily="18" charset="0"/>
                <a:cs typeface="Times New Roman" panose="02020603050405020304" pitchFamily="18" charset="0"/>
              </a:rPr>
              <a:t> </a:t>
            </a:r>
          </a:p>
          <a:p>
            <a:pPr lvl="1" eaLnBrk="1" hangingPunct="1">
              <a:lnSpc>
                <a:spcPct val="90000"/>
              </a:lnSpc>
            </a:pPr>
            <a:r>
              <a:rPr lang="en-US" sz="2000" b="0" dirty="0" smtClean="0">
                <a:latin typeface="Times New Roman" panose="02020603050405020304" pitchFamily="18" charset="0"/>
                <a:cs typeface="Times New Roman" panose="02020603050405020304" pitchFamily="18" charset="0"/>
              </a:rPr>
              <a:t>Combinatorial Logic:</a:t>
            </a:r>
          </a:p>
          <a:p>
            <a:pPr lvl="2" eaLnBrk="1" hangingPunct="1">
              <a:lnSpc>
                <a:spcPct val="90000"/>
              </a:lnSpc>
            </a:pPr>
            <a:r>
              <a:rPr lang="en-US" sz="1800" b="1" dirty="0" smtClean="0">
                <a:latin typeface="Times New Roman" panose="02020603050405020304" pitchFamily="18" charset="0"/>
                <a:cs typeface="Times New Roman" panose="02020603050405020304" pitchFamily="18" charset="0"/>
              </a:rPr>
              <a:t>Implements a multiple-output switching function</a:t>
            </a:r>
          </a:p>
          <a:p>
            <a:pPr lvl="2" eaLnBrk="1" hangingPunct="1">
              <a:lnSpc>
                <a:spcPct val="90000"/>
              </a:lnSpc>
            </a:pPr>
            <a:r>
              <a:rPr lang="en-US" sz="1800" b="1" u="sng" dirty="0" smtClean="0">
                <a:latin typeface="Times New Roman" panose="02020603050405020304" pitchFamily="18" charset="0"/>
                <a:cs typeface="Times New Roman" panose="02020603050405020304" pitchFamily="18" charset="0"/>
              </a:rPr>
              <a:t>Inputs</a:t>
            </a:r>
            <a:r>
              <a:rPr lang="en-US" sz="1800" b="1" dirty="0" smtClean="0">
                <a:latin typeface="Times New Roman" panose="02020603050405020304" pitchFamily="18" charset="0"/>
                <a:cs typeface="Times New Roman" panose="02020603050405020304" pitchFamily="18" charset="0"/>
              </a:rPr>
              <a:t> are signals from the outside.</a:t>
            </a:r>
          </a:p>
          <a:p>
            <a:pPr lvl="2" eaLnBrk="1" hangingPunct="1">
              <a:lnSpc>
                <a:spcPct val="90000"/>
              </a:lnSpc>
            </a:pPr>
            <a:r>
              <a:rPr lang="en-US" sz="1800" b="1" u="sng" dirty="0" smtClean="0">
                <a:latin typeface="Times New Roman" panose="02020603050405020304" pitchFamily="18" charset="0"/>
                <a:cs typeface="Times New Roman" panose="02020603050405020304" pitchFamily="18" charset="0"/>
              </a:rPr>
              <a:t>Outputs</a:t>
            </a:r>
            <a:r>
              <a:rPr lang="en-US" sz="1800" b="1" dirty="0" smtClean="0">
                <a:latin typeface="Times New Roman" panose="02020603050405020304" pitchFamily="18" charset="0"/>
                <a:cs typeface="Times New Roman" panose="02020603050405020304" pitchFamily="18" charset="0"/>
              </a:rPr>
              <a:t> are signals to the outside.</a:t>
            </a:r>
          </a:p>
          <a:p>
            <a:pPr lvl="2" eaLnBrk="1" hangingPunct="1">
              <a:lnSpc>
                <a:spcPct val="90000"/>
              </a:lnSpc>
            </a:pPr>
            <a:r>
              <a:rPr lang="en-US" sz="1800" b="1" dirty="0" smtClean="0">
                <a:latin typeface="Times New Roman" panose="02020603050405020304" pitchFamily="18" charset="0"/>
                <a:cs typeface="Times New Roman" panose="02020603050405020304" pitchFamily="18" charset="0"/>
              </a:rPr>
              <a:t>Other inputs, </a:t>
            </a:r>
            <a:r>
              <a:rPr lang="en-US" sz="1800" b="1" u="sng" dirty="0" smtClean="0">
                <a:latin typeface="Times New Roman" panose="02020603050405020304" pitchFamily="18" charset="0"/>
                <a:cs typeface="Times New Roman" panose="02020603050405020304" pitchFamily="18" charset="0"/>
              </a:rPr>
              <a:t>State</a:t>
            </a:r>
            <a:r>
              <a:rPr lang="en-US" sz="1800" b="1" dirty="0" smtClean="0">
                <a:latin typeface="Times New Roman" panose="02020603050405020304" pitchFamily="18" charset="0"/>
                <a:cs typeface="Times New Roman" panose="02020603050405020304" pitchFamily="18" charset="0"/>
              </a:rPr>
              <a:t> or</a:t>
            </a:r>
            <a:r>
              <a:rPr lang="en-US" sz="1800" b="1" u="sng" dirty="0" smtClean="0">
                <a:latin typeface="Times New Roman" panose="02020603050405020304" pitchFamily="18" charset="0"/>
                <a:cs typeface="Times New Roman" panose="02020603050405020304" pitchFamily="18" charset="0"/>
              </a:rPr>
              <a:t> Present State</a:t>
            </a:r>
            <a:r>
              <a:rPr lang="en-US" sz="1800" b="1" dirty="0" smtClean="0">
                <a:latin typeface="Times New Roman" panose="02020603050405020304" pitchFamily="18" charset="0"/>
                <a:cs typeface="Times New Roman" panose="02020603050405020304" pitchFamily="18" charset="0"/>
              </a:rPr>
              <a:t>, are signals from storage elements. </a:t>
            </a:r>
          </a:p>
          <a:p>
            <a:pPr lvl="2" eaLnBrk="1" hangingPunct="1">
              <a:lnSpc>
                <a:spcPct val="90000"/>
              </a:lnSpc>
            </a:pPr>
            <a:r>
              <a:rPr lang="en-US" sz="1800" b="1" dirty="0" smtClean="0">
                <a:latin typeface="Times New Roman" panose="02020603050405020304" pitchFamily="18" charset="0"/>
                <a:cs typeface="Times New Roman" panose="02020603050405020304" pitchFamily="18" charset="0"/>
              </a:rPr>
              <a:t>The remaining outputs, </a:t>
            </a:r>
            <a:r>
              <a:rPr lang="en-US" sz="1800" b="1" u="sng" dirty="0" smtClean="0">
                <a:latin typeface="Times New Roman" panose="02020603050405020304" pitchFamily="18" charset="0"/>
                <a:cs typeface="Times New Roman" panose="02020603050405020304" pitchFamily="18" charset="0"/>
              </a:rPr>
              <a:t>Next State</a:t>
            </a:r>
            <a:r>
              <a:rPr lang="en-US" sz="1800" b="1" dirty="0" smtClean="0">
                <a:latin typeface="Times New Roman" panose="02020603050405020304" pitchFamily="18" charset="0"/>
                <a:cs typeface="Times New Roman" panose="02020603050405020304" pitchFamily="18" charset="0"/>
              </a:rPr>
              <a:t> are inputs to storage elements</a:t>
            </a:r>
            <a:r>
              <a:rPr lang="en-US" sz="1800" dirty="0" smtClean="0">
                <a:latin typeface="Times New Roman" panose="02020603050405020304" pitchFamily="18" charset="0"/>
                <a:cs typeface="Times New Roman" panose="02020603050405020304" pitchFamily="18" charset="0"/>
              </a:rPr>
              <a:t>. </a:t>
            </a:r>
          </a:p>
        </p:txBody>
      </p:sp>
      <p:grpSp>
        <p:nvGrpSpPr>
          <p:cNvPr id="2" name="Group 4"/>
          <p:cNvGrpSpPr>
            <a:grpSpLocks/>
          </p:cNvGrpSpPr>
          <p:nvPr/>
        </p:nvGrpSpPr>
        <p:grpSpPr bwMode="auto">
          <a:xfrm>
            <a:off x="5870575" y="1400175"/>
            <a:ext cx="1603375" cy="1568450"/>
            <a:chOff x="3698" y="882"/>
            <a:chExt cx="1010" cy="988"/>
          </a:xfrm>
        </p:grpSpPr>
        <p:sp>
          <p:nvSpPr>
            <p:cNvPr id="10267" name="Rectangle 5"/>
            <p:cNvSpPr>
              <a:spLocks noChangeArrowheads="1"/>
            </p:cNvSpPr>
            <p:nvPr/>
          </p:nvSpPr>
          <p:spPr bwMode="auto">
            <a:xfrm>
              <a:off x="3698" y="882"/>
              <a:ext cx="1010" cy="9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8" name="Text Box 6"/>
            <p:cNvSpPr txBox="1">
              <a:spLocks noChangeArrowheads="1"/>
            </p:cNvSpPr>
            <p:nvPr/>
          </p:nvSpPr>
          <p:spPr bwMode="auto">
            <a:xfrm>
              <a:off x="3742" y="1002"/>
              <a:ext cx="939"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400" b="1" dirty="0" err="1"/>
                <a:t>Combina-tional</a:t>
              </a:r>
              <a:endParaRPr lang="en-US" sz="2400" b="1" dirty="0"/>
            </a:p>
            <a:p>
              <a:r>
                <a:rPr lang="en-US" sz="2400" b="1" dirty="0"/>
                <a:t>Logic</a:t>
              </a:r>
            </a:p>
          </p:txBody>
        </p:sp>
      </p:grpSp>
      <p:grpSp>
        <p:nvGrpSpPr>
          <p:cNvPr id="3" name="Group 7"/>
          <p:cNvGrpSpPr>
            <a:grpSpLocks/>
          </p:cNvGrpSpPr>
          <p:nvPr/>
        </p:nvGrpSpPr>
        <p:grpSpPr bwMode="auto">
          <a:xfrm>
            <a:off x="3709988" y="2152650"/>
            <a:ext cx="3214687" cy="2116138"/>
            <a:chOff x="2337" y="1356"/>
            <a:chExt cx="2025" cy="1333"/>
          </a:xfrm>
        </p:grpSpPr>
        <p:sp>
          <p:nvSpPr>
            <p:cNvPr id="10264" name="Rectangle 8"/>
            <p:cNvSpPr>
              <a:spLocks noChangeArrowheads="1"/>
            </p:cNvSpPr>
            <p:nvPr/>
          </p:nvSpPr>
          <p:spPr bwMode="auto">
            <a:xfrm>
              <a:off x="4044" y="1934"/>
              <a:ext cx="318" cy="75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5" name="Text Box 9"/>
            <p:cNvSpPr txBox="1">
              <a:spLocks noChangeArrowheads="1"/>
            </p:cNvSpPr>
            <p:nvPr/>
          </p:nvSpPr>
          <p:spPr bwMode="auto">
            <a:xfrm>
              <a:off x="2337" y="1356"/>
              <a:ext cx="918" cy="52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a:solidFill>
                    <a:schemeClr val="hlink"/>
                  </a:solidFill>
                </a:rPr>
                <a:t>Storage Elements</a:t>
              </a:r>
              <a:endParaRPr lang="en-US" sz="2400">
                <a:solidFill>
                  <a:schemeClr val="hlink"/>
                </a:solidFill>
              </a:endParaRPr>
            </a:p>
          </p:txBody>
        </p:sp>
        <p:sp>
          <p:nvSpPr>
            <p:cNvPr id="10266" name="Line 10"/>
            <p:cNvSpPr>
              <a:spLocks noChangeShapeType="1"/>
            </p:cNvSpPr>
            <p:nvPr/>
          </p:nvSpPr>
          <p:spPr bwMode="auto">
            <a:xfrm>
              <a:off x="3163" y="1758"/>
              <a:ext cx="1058" cy="543"/>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1"/>
          <p:cNvGrpSpPr>
            <a:grpSpLocks/>
          </p:cNvGrpSpPr>
          <p:nvPr/>
        </p:nvGrpSpPr>
        <p:grpSpPr bwMode="auto">
          <a:xfrm>
            <a:off x="4381500" y="1344613"/>
            <a:ext cx="1455738" cy="457200"/>
            <a:chOff x="2760" y="847"/>
            <a:chExt cx="917" cy="288"/>
          </a:xfrm>
        </p:grpSpPr>
        <p:sp>
          <p:nvSpPr>
            <p:cNvPr id="10262" name="Line 12"/>
            <p:cNvSpPr>
              <a:spLocks noChangeShapeType="1"/>
            </p:cNvSpPr>
            <p:nvPr/>
          </p:nvSpPr>
          <p:spPr bwMode="auto">
            <a:xfrm flipH="1">
              <a:off x="3317" y="1115"/>
              <a:ext cx="36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3" name="Text Box 13"/>
            <p:cNvSpPr txBox="1">
              <a:spLocks noChangeArrowheads="1"/>
            </p:cNvSpPr>
            <p:nvPr/>
          </p:nvSpPr>
          <p:spPr bwMode="auto">
            <a:xfrm>
              <a:off x="2760" y="847"/>
              <a:ext cx="6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a:t>Inputs</a:t>
              </a:r>
              <a:endParaRPr lang="en-US" sz="2400"/>
            </a:p>
          </p:txBody>
        </p:sp>
      </p:grpSp>
      <p:grpSp>
        <p:nvGrpSpPr>
          <p:cNvPr id="5" name="Group 14"/>
          <p:cNvGrpSpPr>
            <a:grpSpLocks/>
          </p:cNvGrpSpPr>
          <p:nvPr/>
        </p:nvGrpSpPr>
        <p:grpSpPr bwMode="auto">
          <a:xfrm>
            <a:off x="7480303" y="1263651"/>
            <a:ext cx="1277938" cy="501650"/>
            <a:chOff x="4712" y="796"/>
            <a:chExt cx="805" cy="316"/>
          </a:xfrm>
        </p:grpSpPr>
        <p:sp>
          <p:nvSpPr>
            <p:cNvPr id="10260" name="Line 15"/>
            <p:cNvSpPr>
              <a:spLocks noChangeShapeType="1"/>
            </p:cNvSpPr>
            <p:nvPr/>
          </p:nvSpPr>
          <p:spPr bwMode="auto">
            <a:xfrm flipH="1">
              <a:off x="4712" y="1112"/>
              <a:ext cx="36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Text Box 16"/>
            <p:cNvSpPr txBox="1">
              <a:spLocks noChangeArrowheads="1"/>
            </p:cNvSpPr>
            <p:nvPr/>
          </p:nvSpPr>
          <p:spPr bwMode="auto">
            <a:xfrm>
              <a:off x="4719" y="796"/>
              <a:ext cx="7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dirty="0"/>
                <a:t>Outputs</a:t>
              </a:r>
              <a:endParaRPr lang="en-US" sz="2400" dirty="0"/>
            </a:p>
          </p:txBody>
        </p:sp>
      </p:grpSp>
      <p:grpSp>
        <p:nvGrpSpPr>
          <p:cNvPr id="6" name="Group 17"/>
          <p:cNvGrpSpPr>
            <a:grpSpLocks/>
          </p:cNvGrpSpPr>
          <p:nvPr/>
        </p:nvGrpSpPr>
        <p:grpSpPr bwMode="auto">
          <a:xfrm>
            <a:off x="5359400" y="2573338"/>
            <a:ext cx="1060450" cy="1104900"/>
            <a:chOff x="3376" y="1621"/>
            <a:chExt cx="668" cy="696"/>
          </a:xfrm>
        </p:grpSpPr>
        <p:grpSp>
          <p:nvGrpSpPr>
            <p:cNvPr id="10255" name="Group 18"/>
            <p:cNvGrpSpPr>
              <a:grpSpLocks/>
            </p:cNvGrpSpPr>
            <p:nvPr/>
          </p:nvGrpSpPr>
          <p:grpSpPr bwMode="auto">
            <a:xfrm>
              <a:off x="3376" y="1621"/>
              <a:ext cx="668" cy="696"/>
              <a:chOff x="3368" y="1621"/>
              <a:chExt cx="668" cy="696"/>
            </a:xfrm>
          </p:grpSpPr>
          <p:sp>
            <p:nvSpPr>
              <p:cNvPr id="10257" name="Line 19"/>
              <p:cNvSpPr>
                <a:spLocks noChangeShapeType="1"/>
              </p:cNvSpPr>
              <p:nvPr/>
            </p:nvSpPr>
            <p:spPr bwMode="auto">
              <a:xfrm>
                <a:off x="3383" y="2298"/>
                <a:ext cx="65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20"/>
              <p:cNvSpPr>
                <a:spLocks noChangeShapeType="1"/>
              </p:cNvSpPr>
              <p:nvPr/>
            </p:nvSpPr>
            <p:spPr bwMode="auto">
              <a:xfrm>
                <a:off x="3368" y="1635"/>
                <a:ext cx="32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21"/>
              <p:cNvSpPr>
                <a:spLocks noChangeShapeType="1"/>
              </p:cNvSpPr>
              <p:nvPr/>
            </p:nvSpPr>
            <p:spPr bwMode="auto">
              <a:xfrm>
                <a:off x="3395" y="1621"/>
                <a:ext cx="0" cy="69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56" name="Text Box 22"/>
            <p:cNvSpPr txBox="1">
              <a:spLocks noChangeArrowheads="1"/>
            </p:cNvSpPr>
            <p:nvPr/>
          </p:nvSpPr>
          <p:spPr bwMode="auto">
            <a:xfrm>
              <a:off x="3417" y="2026"/>
              <a:ext cx="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dirty="0">
                  <a:solidFill>
                    <a:schemeClr val="accent2"/>
                  </a:solidFill>
                </a:rPr>
                <a:t>State</a:t>
              </a:r>
              <a:endParaRPr lang="en-US" sz="2400" dirty="0"/>
            </a:p>
          </p:txBody>
        </p:sp>
      </p:grpSp>
      <p:grpSp>
        <p:nvGrpSpPr>
          <p:cNvPr id="8" name="Group 23"/>
          <p:cNvGrpSpPr>
            <a:grpSpLocks/>
          </p:cNvGrpSpPr>
          <p:nvPr/>
        </p:nvGrpSpPr>
        <p:grpSpPr bwMode="auto">
          <a:xfrm>
            <a:off x="6927850" y="2565400"/>
            <a:ext cx="1128713" cy="1157288"/>
            <a:chOff x="4364" y="1616"/>
            <a:chExt cx="711" cy="729"/>
          </a:xfrm>
        </p:grpSpPr>
        <p:grpSp>
          <p:nvGrpSpPr>
            <p:cNvPr id="10250" name="Group 24"/>
            <p:cNvGrpSpPr>
              <a:grpSpLocks/>
            </p:cNvGrpSpPr>
            <p:nvPr/>
          </p:nvGrpSpPr>
          <p:grpSpPr bwMode="auto">
            <a:xfrm>
              <a:off x="4364" y="1616"/>
              <a:ext cx="678" cy="729"/>
              <a:chOff x="4364" y="1616"/>
              <a:chExt cx="678" cy="729"/>
            </a:xfrm>
          </p:grpSpPr>
          <p:sp>
            <p:nvSpPr>
              <p:cNvPr id="10252" name="Line 25"/>
              <p:cNvSpPr>
                <a:spLocks noChangeShapeType="1"/>
              </p:cNvSpPr>
              <p:nvPr/>
            </p:nvSpPr>
            <p:spPr bwMode="auto">
              <a:xfrm>
                <a:off x="4714" y="1616"/>
                <a:ext cx="32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26"/>
              <p:cNvSpPr>
                <a:spLocks noChangeShapeType="1"/>
              </p:cNvSpPr>
              <p:nvPr/>
            </p:nvSpPr>
            <p:spPr bwMode="auto">
              <a:xfrm>
                <a:off x="4364" y="2322"/>
                <a:ext cx="632"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4" name="Line 27"/>
              <p:cNvSpPr>
                <a:spLocks noChangeShapeType="1"/>
              </p:cNvSpPr>
              <p:nvPr/>
            </p:nvSpPr>
            <p:spPr bwMode="auto">
              <a:xfrm>
                <a:off x="5018" y="1625"/>
                <a:ext cx="0" cy="72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51" name="Text Box 28"/>
            <p:cNvSpPr txBox="1">
              <a:spLocks noChangeArrowheads="1"/>
            </p:cNvSpPr>
            <p:nvPr/>
          </p:nvSpPr>
          <p:spPr bwMode="auto">
            <a:xfrm>
              <a:off x="4437" y="1807"/>
              <a:ext cx="63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400" b="1">
                  <a:solidFill>
                    <a:schemeClr val="accent2"/>
                  </a:solidFill>
                </a:rPr>
                <a:t>Next</a:t>
              </a:r>
            </a:p>
            <a:p>
              <a:r>
                <a:rPr lang="en-US" sz="2400" b="1">
                  <a:solidFill>
                    <a:schemeClr val="accent2"/>
                  </a:solidFill>
                </a:rPr>
                <a:t>State</a:t>
              </a:r>
            </a:p>
          </p:txBody>
        </p:sp>
      </p:grpSp>
    </p:spTree>
    <p:extLst>
      <p:ext uri="{BB962C8B-B14F-4D97-AF65-F5344CB8AC3E}">
        <p14:creationId xmlns:p14="http://schemas.microsoft.com/office/powerpoint/2010/main" val="2318406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09600" y="381000"/>
            <a:ext cx="7950200" cy="1020763"/>
          </a:xfrm>
        </p:spPr>
        <p:txBody>
          <a:bodyPr>
            <a:normAutofit fontScale="90000"/>
          </a:bodyPr>
          <a:lstStyle/>
          <a:p>
            <a:pPr eaLnBrk="1" hangingPunct="1"/>
            <a:r>
              <a:rPr lang="en-US" b="1" smtClean="0"/>
              <a:t>The Latch Timing Problem (continued)</a:t>
            </a:r>
          </a:p>
        </p:txBody>
      </p:sp>
      <p:sp>
        <p:nvSpPr>
          <p:cNvPr id="23555" name="AutoShape 3"/>
          <p:cNvSpPr>
            <a:spLocks noGrp="1" noChangeArrowheads="1"/>
          </p:cNvSpPr>
          <p:nvPr>
            <p:ph type="body" idx="4294967295"/>
          </p:nvPr>
        </p:nvSpPr>
        <p:spPr>
          <a:xfrm>
            <a:off x="762000" y="1143000"/>
            <a:ext cx="7772400" cy="5027613"/>
          </a:xfrm>
        </p:spPr>
        <p:txBody>
          <a:bodyPr>
            <a:normAutofit fontScale="92500" lnSpcReduction="10000"/>
          </a:bodyPr>
          <a:lstStyle/>
          <a:p>
            <a:pPr marL="288925" indent="-288925" eaLnBrk="1" hangingPunct="1">
              <a:lnSpc>
                <a:spcPct val="90000"/>
              </a:lnSpc>
            </a:pPr>
            <a:r>
              <a:rPr lang="en-US" sz="2000" dirty="0" smtClean="0"/>
              <a:t>Consider the following circuit:</a:t>
            </a:r>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r>
              <a:rPr lang="en-US" sz="2000" dirty="0" smtClean="0"/>
              <a:t>Suppose that initially Y = 0.</a:t>
            </a:r>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r>
              <a:rPr lang="en-US" sz="2000" dirty="0" smtClean="0"/>
              <a:t>As long as C = 1, the value of Y continues to change!</a:t>
            </a:r>
          </a:p>
          <a:p>
            <a:pPr marL="288925" indent="-288925" eaLnBrk="1" hangingPunct="1">
              <a:lnSpc>
                <a:spcPct val="90000"/>
              </a:lnSpc>
            </a:pPr>
            <a:r>
              <a:rPr lang="en-US" sz="2000" b="1" dirty="0" smtClean="0">
                <a:solidFill>
                  <a:srgbClr val="C00000"/>
                </a:solidFill>
              </a:rPr>
              <a:t>The changes are based on the delay present on the loop through the connection from Y back to Y. </a:t>
            </a:r>
          </a:p>
          <a:p>
            <a:pPr marL="288925" indent="-288925" eaLnBrk="1" hangingPunct="1">
              <a:lnSpc>
                <a:spcPct val="90000"/>
              </a:lnSpc>
            </a:pPr>
            <a:r>
              <a:rPr lang="en-US" sz="2000" dirty="0" smtClean="0"/>
              <a:t>This behavior is clearly unacceptable.</a:t>
            </a:r>
          </a:p>
          <a:p>
            <a:pPr marL="288925" indent="-288925" eaLnBrk="1" hangingPunct="1">
              <a:lnSpc>
                <a:spcPct val="90000"/>
              </a:lnSpc>
            </a:pPr>
            <a:r>
              <a:rPr lang="en-US" sz="2000" u="sng" dirty="0" smtClean="0"/>
              <a:t>Desired behavior</a:t>
            </a:r>
            <a:r>
              <a:rPr lang="en-US" sz="2000" dirty="0" smtClean="0"/>
              <a:t>: </a:t>
            </a:r>
            <a:r>
              <a:rPr lang="en-US" sz="2000" b="1" dirty="0" smtClean="0">
                <a:solidFill>
                  <a:srgbClr val="C00000"/>
                </a:solidFill>
              </a:rPr>
              <a:t>Y changes </a:t>
            </a:r>
            <a:r>
              <a:rPr lang="en-US" sz="2000" b="1" u="sng" dirty="0" smtClean="0">
                <a:solidFill>
                  <a:srgbClr val="C00000"/>
                </a:solidFill>
              </a:rPr>
              <a:t>only once</a:t>
            </a:r>
            <a:r>
              <a:rPr lang="en-US" sz="2000" b="1" dirty="0" smtClean="0">
                <a:solidFill>
                  <a:srgbClr val="C00000"/>
                </a:solidFill>
              </a:rPr>
              <a:t> per clock pulse</a:t>
            </a:r>
          </a:p>
        </p:txBody>
      </p:sp>
      <p:grpSp>
        <p:nvGrpSpPr>
          <p:cNvPr id="23556" name="Group 4"/>
          <p:cNvGrpSpPr>
            <a:grpSpLocks/>
          </p:cNvGrpSpPr>
          <p:nvPr/>
        </p:nvGrpSpPr>
        <p:grpSpPr bwMode="auto">
          <a:xfrm>
            <a:off x="990600" y="3124200"/>
            <a:ext cx="5934075" cy="1085850"/>
            <a:chOff x="478" y="2684"/>
            <a:chExt cx="3738" cy="684"/>
          </a:xfrm>
        </p:grpSpPr>
        <p:grpSp>
          <p:nvGrpSpPr>
            <p:cNvPr id="23575" name="Group 5"/>
            <p:cNvGrpSpPr>
              <a:grpSpLocks/>
            </p:cNvGrpSpPr>
            <p:nvPr/>
          </p:nvGrpSpPr>
          <p:grpSpPr bwMode="auto">
            <a:xfrm>
              <a:off x="1165" y="2816"/>
              <a:ext cx="3051" cy="184"/>
              <a:chOff x="1165" y="2816"/>
              <a:chExt cx="3051" cy="184"/>
            </a:xfrm>
          </p:grpSpPr>
          <p:sp>
            <p:nvSpPr>
              <p:cNvPr id="23588" name="Line 6"/>
              <p:cNvSpPr>
                <a:spLocks noChangeShapeType="1"/>
              </p:cNvSpPr>
              <p:nvPr/>
            </p:nvSpPr>
            <p:spPr bwMode="auto">
              <a:xfrm>
                <a:off x="1165" y="3000"/>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7"/>
              <p:cNvSpPr>
                <a:spLocks noChangeShapeType="1"/>
              </p:cNvSpPr>
              <p:nvPr/>
            </p:nvSpPr>
            <p:spPr bwMode="auto">
              <a:xfrm flipV="1">
                <a:off x="2021" y="2824"/>
                <a:ext cx="0"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8"/>
              <p:cNvSpPr>
                <a:spLocks noChangeShapeType="1"/>
              </p:cNvSpPr>
              <p:nvPr/>
            </p:nvSpPr>
            <p:spPr bwMode="auto">
              <a:xfrm>
                <a:off x="2013" y="2816"/>
                <a:ext cx="1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9"/>
              <p:cNvSpPr>
                <a:spLocks noChangeShapeType="1"/>
              </p:cNvSpPr>
              <p:nvPr/>
            </p:nvSpPr>
            <p:spPr bwMode="auto">
              <a:xfrm>
                <a:off x="3254" y="2816"/>
                <a:ext cx="0"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2" name="Line 10"/>
              <p:cNvSpPr>
                <a:spLocks noChangeShapeType="1"/>
              </p:cNvSpPr>
              <p:nvPr/>
            </p:nvSpPr>
            <p:spPr bwMode="auto">
              <a:xfrm>
                <a:off x="3246" y="3000"/>
                <a:ext cx="97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76" name="Text Box 11"/>
            <p:cNvSpPr txBox="1">
              <a:spLocks noChangeArrowheads="1"/>
            </p:cNvSpPr>
            <p:nvPr/>
          </p:nvSpPr>
          <p:spPr bwMode="auto">
            <a:xfrm>
              <a:off x="478" y="2684"/>
              <a:ext cx="7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Clock</a:t>
              </a:r>
            </a:p>
          </p:txBody>
        </p:sp>
        <p:sp>
          <p:nvSpPr>
            <p:cNvPr id="23577" name="Text Box 12"/>
            <p:cNvSpPr txBox="1">
              <a:spLocks noChangeArrowheads="1"/>
            </p:cNvSpPr>
            <p:nvPr/>
          </p:nvSpPr>
          <p:spPr bwMode="auto">
            <a:xfrm>
              <a:off x="872" y="300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Y</a:t>
              </a:r>
            </a:p>
          </p:txBody>
        </p:sp>
        <p:grpSp>
          <p:nvGrpSpPr>
            <p:cNvPr id="23578" name="Group 13"/>
            <p:cNvGrpSpPr>
              <a:grpSpLocks/>
            </p:cNvGrpSpPr>
            <p:nvPr/>
          </p:nvGrpSpPr>
          <p:grpSpPr bwMode="auto">
            <a:xfrm>
              <a:off x="1172" y="3119"/>
              <a:ext cx="2924" cy="205"/>
              <a:chOff x="1172" y="3119"/>
              <a:chExt cx="2924" cy="205"/>
            </a:xfrm>
          </p:grpSpPr>
          <p:sp>
            <p:nvSpPr>
              <p:cNvPr id="23579" name="Line 14"/>
              <p:cNvSpPr>
                <a:spLocks noChangeShapeType="1"/>
              </p:cNvSpPr>
              <p:nvPr/>
            </p:nvSpPr>
            <p:spPr bwMode="auto">
              <a:xfrm>
                <a:off x="1172" y="3316"/>
                <a:ext cx="9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15"/>
              <p:cNvSpPr>
                <a:spLocks noChangeShapeType="1"/>
              </p:cNvSpPr>
              <p:nvPr/>
            </p:nvSpPr>
            <p:spPr bwMode="auto">
              <a:xfrm flipV="1">
                <a:off x="2125" y="3123"/>
                <a:ext cx="0" cy="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16"/>
              <p:cNvSpPr>
                <a:spLocks noChangeShapeType="1"/>
              </p:cNvSpPr>
              <p:nvPr/>
            </p:nvSpPr>
            <p:spPr bwMode="auto">
              <a:xfrm>
                <a:off x="2128" y="3132"/>
                <a:ext cx="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17"/>
              <p:cNvSpPr>
                <a:spLocks noChangeShapeType="1"/>
              </p:cNvSpPr>
              <p:nvPr/>
            </p:nvSpPr>
            <p:spPr bwMode="auto">
              <a:xfrm>
                <a:off x="2480" y="3124"/>
                <a:ext cx="0" cy="1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18"/>
              <p:cNvSpPr>
                <a:spLocks noChangeShapeType="1"/>
              </p:cNvSpPr>
              <p:nvPr/>
            </p:nvSpPr>
            <p:spPr bwMode="auto">
              <a:xfrm>
                <a:off x="2480" y="3307"/>
                <a:ext cx="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19"/>
              <p:cNvSpPr>
                <a:spLocks noChangeShapeType="1"/>
              </p:cNvSpPr>
              <p:nvPr/>
            </p:nvSpPr>
            <p:spPr bwMode="auto">
              <a:xfrm>
                <a:off x="2824" y="3129"/>
                <a:ext cx="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20"/>
              <p:cNvSpPr>
                <a:spLocks noChangeShapeType="1"/>
              </p:cNvSpPr>
              <p:nvPr/>
            </p:nvSpPr>
            <p:spPr bwMode="auto">
              <a:xfrm>
                <a:off x="2816" y="3119"/>
                <a:ext cx="0"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21"/>
              <p:cNvSpPr>
                <a:spLocks noChangeShapeType="1"/>
              </p:cNvSpPr>
              <p:nvPr/>
            </p:nvSpPr>
            <p:spPr bwMode="auto">
              <a:xfrm>
                <a:off x="3144" y="3131"/>
                <a:ext cx="0" cy="1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22"/>
              <p:cNvSpPr>
                <a:spLocks noChangeShapeType="1"/>
              </p:cNvSpPr>
              <p:nvPr/>
            </p:nvSpPr>
            <p:spPr bwMode="auto">
              <a:xfrm>
                <a:off x="3144" y="3315"/>
                <a:ext cx="9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3557" name="Group 24"/>
          <p:cNvGrpSpPr>
            <a:grpSpLocks/>
          </p:cNvGrpSpPr>
          <p:nvPr/>
        </p:nvGrpSpPr>
        <p:grpSpPr bwMode="auto">
          <a:xfrm>
            <a:off x="5895975" y="1587500"/>
            <a:ext cx="1854200" cy="1636713"/>
            <a:chOff x="4080" y="2736"/>
            <a:chExt cx="1168" cy="1031"/>
          </a:xfrm>
        </p:grpSpPr>
        <p:sp>
          <p:nvSpPr>
            <p:cNvPr id="23565" name="Freeform 25"/>
            <p:cNvSpPr>
              <a:spLocks/>
            </p:cNvSpPr>
            <p:nvPr/>
          </p:nvSpPr>
          <p:spPr bwMode="auto">
            <a:xfrm>
              <a:off x="4233" y="2736"/>
              <a:ext cx="778" cy="1031"/>
            </a:xfrm>
            <a:custGeom>
              <a:avLst/>
              <a:gdLst>
                <a:gd name="T0" fmla="*/ 10 w 778"/>
                <a:gd name="T1" fmla="*/ 0 h 1031"/>
                <a:gd name="T2" fmla="*/ 7 w 778"/>
                <a:gd name="T3" fmla="*/ 0 h 1031"/>
                <a:gd name="T4" fmla="*/ 4 w 778"/>
                <a:gd name="T5" fmla="*/ 3 h 1031"/>
                <a:gd name="T6" fmla="*/ 0 w 778"/>
                <a:gd name="T7" fmla="*/ 7 h 1031"/>
                <a:gd name="T8" fmla="*/ 0 w 778"/>
                <a:gd name="T9" fmla="*/ 1024 h 1031"/>
                <a:gd name="T10" fmla="*/ 4 w 778"/>
                <a:gd name="T11" fmla="*/ 1027 h 1031"/>
                <a:gd name="T12" fmla="*/ 7 w 778"/>
                <a:gd name="T13" fmla="*/ 1031 h 1031"/>
                <a:gd name="T14" fmla="*/ 772 w 778"/>
                <a:gd name="T15" fmla="*/ 1031 h 1031"/>
                <a:gd name="T16" fmla="*/ 775 w 778"/>
                <a:gd name="T17" fmla="*/ 1027 h 1031"/>
                <a:gd name="T18" fmla="*/ 778 w 778"/>
                <a:gd name="T19" fmla="*/ 1024 h 1031"/>
                <a:gd name="T20" fmla="*/ 778 w 778"/>
                <a:gd name="T21" fmla="*/ 7 h 1031"/>
                <a:gd name="T22" fmla="*/ 775 w 778"/>
                <a:gd name="T23" fmla="*/ 3 h 1031"/>
                <a:gd name="T24" fmla="*/ 772 w 778"/>
                <a:gd name="T25" fmla="*/ 0 h 1031"/>
                <a:gd name="T26" fmla="*/ 768 w 778"/>
                <a:gd name="T27" fmla="*/ 0 h 1031"/>
                <a:gd name="T28" fmla="*/ 10 w 778"/>
                <a:gd name="T29" fmla="*/ 0 h 1031"/>
                <a:gd name="T30" fmla="*/ 10 w 778"/>
                <a:gd name="T31" fmla="*/ 20 h 1031"/>
                <a:gd name="T32" fmla="*/ 768 w 778"/>
                <a:gd name="T33" fmla="*/ 20 h 1031"/>
                <a:gd name="T34" fmla="*/ 758 w 778"/>
                <a:gd name="T35" fmla="*/ 10 h 1031"/>
                <a:gd name="T36" fmla="*/ 758 w 778"/>
                <a:gd name="T37" fmla="*/ 1021 h 1031"/>
                <a:gd name="T38" fmla="*/ 768 w 778"/>
                <a:gd name="T39" fmla="*/ 1010 h 1031"/>
                <a:gd name="T40" fmla="*/ 10 w 778"/>
                <a:gd name="T41" fmla="*/ 1010 h 1031"/>
                <a:gd name="T42" fmla="*/ 20 w 778"/>
                <a:gd name="T43" fmla="*/ 1021 h 1031"/>
                <a:gd name="T44" fmla="*/ 20 w 778"/>
                <a:gd name="T45" fmla="*/ 10 h 1031"/>
                <a:gd name="T46" fmla="*/ 10 w 778"/>
                <a:gd name="T47" fmla="*/ 20 h 1031"/>
                <a:gd name="T48" fmla="*/ 10 w 778"/>
                <a:gd name="T49" fmla="*/ 0 h 10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8"/>
                <a:gd name="T76" fmla="*/ 0 h 1031"/>
                <a:gd name="T77" fmla="*/ 778 w 778"/>
                <a:gd name="T78" fmla="*/ 1031 h 10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8" h="1031">
                  <a:moveTo>
                    <a:pt x="10" y="0"/>
                  </a:moveTo>
                  <a:lnTo>
                    <a:pt x="7" y="0"/>
                  </a:lnTo>
                  <a:lnTo>
                    <a:pt x="4" y="3"/>
                  </a:lnTo>
                  <a:lnTo>
                    <a:pt x="0" y="7"/>
                  </a:lnTo>
                  <a:lnTo>
                    <a:pt x="0" y="1024"/>
                  </a:lnTo>
                  <a:lnTo>
                    <a:pt x="4" y="1027"/>
                  </a:lnTo>
                  <a:lnTo>
                    <a:pt x="7" y="1031"/>
                  </a:lnTo>
                  <a:lnTo>
                    <a:pt x="772" y="1031"/>
                  </a:lnTo>
                  <a:lnTo>
                    <a:pt x="775" y="1027"/>
                  </a:lnTo>
                  <a:lnTo>
                    <a:pt x="778" y="1024"/>
                  </a:lnTo>
                  <a:lnTo>
                    <a:pt x="778" y="7"/>
                  </a:lnTo>
                  <a:lnTo>
                    <a:pt x="775" y="3"/>
                  </a:lnTo>
                  <a:lnTo>
                    <a:pt x="772" y="0"/>
                  </a:lnTo>
                  <a:lnTo>
                    <a:pt x="768" y="0"/>
                  </a:lnTo>
                  <a:lnTo>
                    <a:pt x="10" y="0"/>
                  </a:lnTo>
                  <a:lnTo>
                    <a:pt x="10" y="20"/>
                  </a:lnTo>
                  <a:lnTo>
                    <a:pt x="768" y="20"/>
                  </a:lnTo>
                  <a:lnTo>
                    <a:pt x="758" y="10"/>
                  </a:lnTo>
                  <a:lnTo>
                    <a:pt x="758" y="1021"/>
                  </a:lnTo>
                  <a:lnTo>
                    <a:pt x="768" y="1010"/>
                  </a:lnTo>
                  <a:lnTo>
                    <a:pt x="10" y="1010"/>
                  </a:lnTo>
                  <a:lnTo>
                    <a:pt x="20" y="1021"/>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66" name="Rectangle 26"/>
            <p:cNvSpPr>
              <a:spLocks noChangeArrowheads="1"/>
            </p:cNvSpPr>
            <p:nvPr/>
          </p:nvSpPr>
          <p:spPr bwMode="auto">
            <a:xfrm>
              <a:off x="4338" y="3453"/>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C</a:t>
              </a:r>
              <a:endParaRPr lang="en-US" sz="3200" i="1" baseline="-25000"/>
            </a:p>
          </p:txBody>
        </p:sp>
        <p:sp>
          <p:nvSpPr>
            <p:cNvPr id="23567" name="Rectangle 27"/>
            <p:cNvSpPr>
              <a:spLocks noChangeArrowheads="1"/>
            </p:cNvSpPr>
            <p:nvPr/>
          </p:nvSpPr>
          <p:spPr bwMode="auto">
            <a:xfrm>
              <a:off x="4338" y="2879"/>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D</a:t>
              </a:r>
              <a:endParaRPr lang="en-US" sz="3200" i="1" baseline="-25000"/>
            </a:p>
          </p:txBody>
        </p:sp>
        <p:sp>
          <p:nvSpPr>
            <p:cNvPr id="23568" name="Rectangle 28"/>
            <p:cNvSpPr>
              <a:spLocks noChangeArrowheads="1"/>
            </p:cNvSpPr>
            <p:nvPr/>
          </p:nvSpPr>
          <p:spPr bwMode="auto">
            <a:xfrm>
              <a:off x="4781" y="2884"/>
              <a:ext cx="1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Q</a:t>
              </a:r>
              <a:endParaRPr lang="en-US" sz="3200" i="1" baseline="-25000"/>
            </a:p>
          </p:txBody>
        </p:sp>
        <p:sp>
          <p:nvSpPr>
            <p:cNvPr id="23569" name="Rectangle 29"/>
            <p:cNvSpPr>
              <a:spLocks noChangeArrowheads="1"/>
            </p:cNvSpPr>
            <p:nvPr/>
          </p:nvSpPr>
          <p:spPr bwMode="auto">
            <a:xfrm>
              <a:off x="4789" y="3436"/>
              <a:ext cx="1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Q</a:t>
              </a:r>
              <a:endParaRPr lang="en-US" sz="3200" i="1" baseline="-25000"/>
            </a:p>
          </p:txBody>
        </p:sp>
        <p:sp>
          <p:nvSpPr>
            <p:cNvPr id="23570" name="Freeform 30"/>
            <p:cNvSpPr>
              <a:spLocks/>
            </p:cNvSpPr>
            <p:nvPr/>
          </p:nvSpPr>
          <p:spPr bwMode="auto">
            <a:xfrm>
              <a:off x="4080" y="2931"/>
              <a:ext cx="168" cy="10"/>
            </a:xfrm>
            <a:custGeom>
              <a:avLst/>
              <a:gdLst>
                <a:gd name="T0" fmla="*/ 163 w 168"/>
                <a:gd name="T1" fmla="*/ 10 h 10"/>
                <a:gd name="T2" fmla="*/ 167 w 168"/>
                <a:gd name="T3" fmla="*/ 10 h 10"/>
                <a:gd name="T4" fmla="*/ 167 w 168"/>
                <a:gd name="T5" fmla="*/ 9 h 10"/>
                <a:gd name="T6" fmla="*/ 168 w 168"/>
                <a:gd name="T7" fmla="*/ 9 h 10"/>
                <a:gd name="T8" fmla="*/ 168 w 168"/>
                <a:gd name="T9" fmla="*/ 4 h 10"/>
                <a:gd name="T10" fmla="*/ 167 w 168"/>
                <a:gd name="T11" fmla="*/ 2 h 10"/>
                <a:gd name="T12" fmla="*/ 167 w 168"/>
                <a:gd name="T13" fmla="*/ 0 h 10"/>
                <a:gd name="T14" fmla="*/ 3 w 168"/>
                <a:gd name="T15" fmla="*/ 0 h 10"/>
                <a:gd name="T16" fmla="*/ 0 w 168"/>
                <a:gd name="T17" fmla="*/ 4 h 10"/>
                <a:gd name="T18" fmla="*/ 0 w 168"/>
                <a:gd name="T19" fmla="*/ 9 h 10"/>
                <a:gd name="T20" fmla="*/ 2 w 168"/>
                <a:gd name="T21" fmla="*/ 9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9"/>
                  </a:lnTo>
                  <a:lnTo>
                    <a:pt x="168" y="9"/>
                  </a:lnTo>
                  <a:lnTo>
                    <a:pt x="168" y="4"/>
                  </a:lnTo>
                  <a:lnTo>
                    <a:pt x="167" y="2"/>
                  </a:lnTo>
                  <a:lnTo>
                    <a:pt x="167" y="0"/>
                  </a:lnTo>
                  <a:lnTo>
                    <a:pt x="3" y="0"/>
                  </a:lnTo>
                  <a:lnTo>
                    <a:pt x="0" y="4"/>
                  </a:lnTo>
                  <a:lnTo>
                    <a:pt x="0" y="9"/>
                  </a:lnTo>
                  <a:lnTo>
                    <a:pt x="2" y="9"/>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1" name="Freeform 31"/>
            <p:cNvSpPr>
              <a:spLocks/>
            </p:cNvSpPr>
            <p:nvPr/>
          </p:nvSpPr>
          <p:spPr bwMode="auto">
            <a:xfrm>
              <a:off x="4080" y="3531"/>
              <a:ext cx="168" cy="10"/>
            </a:xfrm>
            <a:custGeom>
              <a:avLst/>
              <a:gdLst>
                <a:gd name="T0" fmla="*/ 163 w 168"/>
                <a:gd name="T1" fmla="*/ 10 h 10"/>
                <a:gd name="T2" fmla="*/ 167 w 168"/>
                <a:gd name="T3" fmla="*/ 10 h 10"/>
                <a:gd name="T4" fmla="*/ 167 w 168"/>
                <a:gd name="T5" fmla="*/ 8 h 10"/>
                <a:gd name="T6" fmla="*/ 168 w 168"/>
                <a:gd name="T7" fmla="*/ 8 h 10"/>
                <a:gd name="T8" fmla="*/ 168 w 168"/>
                <a:gd name="T9" fmla="*/ 3 h 10"/>
                <a:gd name="T10" fmla="*/ 167 w 168"/>
                <a:gd name="T11" fmla="*/ 2 h 10"/>
                <a:gd name="T12" fmla="*/ 167 w 168"/>
                <a:gd name="T13" fmla="*/ 0 h 10"/>
                <a:gd name="T14" fmla="*/ 3 w 168"/>
                <a:gd name="T15" fmla="*/ 0 h 10"/>
                <a:gd name="T16" fmla="*/ 0 w 168"/>
                <a:gd name="T17" fmla="*/ 3 h 10"/>
                <a:gd name="T18" fmla="*/ 0 w 168"/>
                <a:gd name="T19" fmla="*/ 8 h 10"/>
                <a:gd name="T20" fmla="*/ 2 w 168"/>
                <a:gd name="T21" fmla="*/ 8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8"/>
                  </a:lnTo>
                  <a:lnTo>
                    <a:pt x="168" y="8"/>
                  </a:lnTo>
                  <a:lnTo>
                    <a:pt x="168" y="3"/>
                  </a:lnTo>
                  <a:lnTo>
                    <a:pt x="167" y="2"/>
                  </a:lnTo>
                  <a:lnTo>
                    <a:pt x="167" y="0"/>
                  </a:lnTo>
                  <a:lnTo>
                    <a:pt x="3" y="0"/>
                  </a:lnTo>
                  <a:lnTo>
                    <a:pt x="0" y="3"/>
                  </a:lnTo>
                  <a:lnTo>
                    <a:pt x="0" y="8"/>
                  </a:lnTo>
                  <a:lnTo>
                    <a:pt x="2" y="8"/>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2" name="Line 32"/>
            <p:cNvSpPr>
              <a:spLocks noChangeShapeType="1"/>
            </p:cNvSpPr>
            <p:nvPr/>
          </p:nvSpPr>
          <p:spPr bwMode="auto">
            <a:xfrm>
              <a:off x="4992" y="298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Line 33"/>
            <p:cNvSpPr>
              <a:spLocks noChangeShapeType="1"/>
            </p:cNvSpPr>
            <p:nvPr/>
          </p:nvSpPr>
          <p:spPr bwMode="auto">
            <a:xfrm>
              <a:off x="5096" y="3536"/>
              <a:ext cx="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Oval 34"/>
            <p:cNvSpPr>
              <a:spLocks noChangeArrowheads="1"/>
            </p:cNvSpPr>
            <p:nvPr/>
          </p:nvSpPr>
          <p:spPr bwMode="auto">
            <a:xfrm>
              <a:off x="5000" y="3488"/>
              <a:ext cx="88"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3558" name="Line 35"/>
          <p:cNvSpPr>
            <a:spLocks noChangeShapeType="1"/>
          </p:cNvSpPr>
          <p:nvPr/>
        </p:nvSpPr>
        <p:spPr bwMode="auto">
          <a:xfrm>
            <a:off x="7724775" y="1981200"/>
            <a:ext cx="419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Line 36"/>
          <p:cNvSpPr>
            <a:spLocks noChangeShapeType="1"/>
          </p:cNvSpPr>
          <p:nvPr/>
        </p:nvSpPr>
        <p:spPr bwMode="auto">
          <a:xfrm flipV="1">
            <a:off x="7737475" y="1295400"/>
            <a:ext cx="0" cy="157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Line 37"/>
          <p:cNvSpPr>
            <a:spLocks noChangeShapeType="1"/>
          </p:cNvSpPr>
          <p:nvPr/>
        </p:nvSpPr>
        <p:spPr bwMode="auto">
          <a:xfrm flipH="1">
            <a:off x="4943475" y="1308100"/>
            <a:ext cx="27813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38"/>
          <p:cNvSpPr>
            <a:spLocks noChangeShapeType="1"/>
          </p:cNvSpPr>
          <p:nvPr/>
        </p:nvSpPr>
        <p:spPr bwMode="auto">
          <a:xfrm flipH="1">
            <a:off x="4953000" y="1905000"/>
            <a:ext cx="12096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39"/>
          <p:cNvSpPr>
            <a:spLocks noChangeShapeType="1"/>
          </p:cNvSpPr>
          <p:nvPr/>
        </p:nvSpPr>
        <p:spPr bwMode="auto">
          <a:xfrm>
            <a:off x="4956175" y="1295400"/>
            <a:ext cx="0" cy="622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Text Box 40"/>
          <p:cNvSpPr txBox="1">
            <a:spLocks noChangeArrowheads="1"/>
          </p:cNvSpPr>
          <p:nvPr/>
        </p:nvSpPr>
        <p:spPr bwMode="auto">
          <a:xfrm>
            <a:off x="8064500" y="164465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Y</a:t>
            </a:r>
          </a:p>
        </p:txBody>
      </p:sp>
      <p:sp>
        <p:nvSpPr>
          <p:cNvPr id="23564" name="Text Box 41"/>
          <p:cNvSpPr txBox="1">
            <a:spLocks noChangeArrowheads="1"/>
          </p:cNvSpPr>
          <p:nvPr/>
        </p:nvSpPr>
        <p:spPr bwMode="auto">
          <a:xfrm>
            <a:off x="4800600" y="2508250"/>
            <a:ext cx="1155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Clock</a:t>
            </a:r>
          </a:p>
        </p:txBody>
      </p:sp>
    </p:spTree>
    <p:extLst>
      <p:ext uri="{BB962C8B-B14F-4D97-AF65-F5344CB8AC3E}">
        <p14:creationId xmlns:p14="http://schemas.microsoft.com/office/powerpoint/2010/main" val="160663479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0" y="533400"/>
            <a:ext cx="7620000" cy="666849"/>
          </a:xfrm>
          <a:noFill/>
        </p:spPr>
        <p:txBody>
          <a:bodyPr wrap="square" lIns="63500" tIns="25400" rIns="63500" bIns="25400" anchor="t">
            <a:spAutoFit/>
          </a:bodyPr>
          <a:lstStyle/>
          <a:p>
            <a:pPr eaLnBrk="1" hangingPunct="1"/>
            <a:r>
              <a:rPr lang="en-US" b="1" dirty="0" smtClean="0"/>
              <a:t>Storage Element’s Timing Model</a:t>
            </a:r>
          </a:p>
        </p:txBody>
      </p:sp>
      <p:sp>
        <p:nvSpPr>
          <p:cNvPr id="8195" name="AutoShape 3"/>
          <p:cNvSpPr>
            <a:spLocks noGrp="1" noChangeArrowheads="1"/>
          </p:cNvSpPr>
          <p:nvPr>
            <p:ph type="body" idx="4294967295"/>
          </p:nvPr>
        </p:nvSpPr>
        <p:spPr>
          <a:xfrm>
            <a:off x="909638" y="3016251"/>
            <a:ext cx="7543800" cy="3193695"/>
          </a:xfrm>
          <a:noFill/>
        </p:spPr>
        <p:txBody>
          <a:bodyPr wrap="square" lIns="63500" tIns="25400" rIns="63500" bIns="25400">
            <a:spAutoFit/>
          </a:bodyPr>
          <a:lstStyle/>
          <a:p>
            <a:pPr eaLnBrk="1" hangingPunct="1"/>
            <a:r>
              <a:rPr lang="en-US" sz="1800" b="1" dirty="0" smtClean="0">
                <a:solidFill>
                  <a:srgbClr val="C00000"/>
                </a:solidFill>
              </a:rPr>
              <a:t>Setup Time: </a:t>
            </a:r>
            <a:r>
              <a:rPr lang="en-US" sz="1800" dirty="0" smtClean="0"/>
              <a:t>Input must be stable BEFORE trigger clock edge</a:t>
            </a:r>
          </a:p>
          <a:p>
            <a:pPr eaLnBrk="1" hangingPunct="1"/>
            <a:r>
              <a:rPr lang="en-US" sz="1800" b="1" dirty="0" smtClean="0">
                <a:solidFill>
                  <a:srgbClr val="C00000"/>
                </a:solidFill>
              </a:rPr>
              <a:t>Hold Time: </a:t>
            </a:r>
            <a:r>
              <a:rPr lang="en-US" sz="1800" dirty="0" smtClean="0"/>
              <a:t>Input must REMAIN stable after trigger clock edge</a:t>
            </a:r>
          </a:p>
          <a:p>
            <a:pPr eaLnBrk="1" hangingPunct="1"/>
            <a:r>
              <a:rPr lang="en-US" sz="1800" dirty="0" smtClean="0"/>
              <a:t>Clock-to-Q time:</a:t>
            </a:r>
          </a:p>
          <a:p>
            <a:pPr lvl="1" eaLnBrk="1" hangingPunct="1"/>
            <a:r>
              <a:rPr lang="en-US" sz="1800" dirty="0" smtClean="0"/>
              <a:t>Output cannot change instantaneously at the trigger clock edge</a:t>
            </a:r>
          </a:p>
          <a:p>
            <a:pPr lvl="1" eaLnBrk="1" hangingPunct="1"/>
            <a:r>
              <a:rPr lang="en-US" sz="1800" dirty="0" smtClean="0"/>
              <a:t>Similar to delay in logic gates, two components:</a:t>
            </a:r>
          </a:p>
          <a:p>
            <a:pPr marL="1085850" lvl="2" eaLnBrk="1" hangingPunct="1"/>
            <a:r>
              <a:rPr lang="en-US" dirty="0" smtClean="0"/>
              <a:t>Internal Clock-to-Q</a:t>
            </a:r>
          </a:p>
          <a:p>
            <a:pPr marL="1085850" lvl="2" eaLnBrk="1" hangingPunct="1"/>
            <a:r>
              <a:rPr lang="en-US" dirty="0" smtClean="0"/>
              <a:t>Load dependent Clock-to-Q</a:t>
            </a:r>
          </a:p>
          <a:p>
            <a:pPr eaLnBrk="1" hangingPunct="1"/>
            <a:r>
              <a:rPr lang="en-US" sz="1800" dirty="0" smtClean="0"/>
              <a:t>Typical for class: </a:t>
            </a:r>
            <a:r>
              <a:rPr lang="en-US" sz="1800" b="1" dirty="0" smtClean="0">
                <a:solidFill>
                  <a:srgbClr val="CC0000"/>
                </a:solidFill>
              </a:rPr>
              <a:t>1ns Setup, 0.5ns Hold</a:t>
            </a:r>
          </a:p>
        </p:txBody>
      </p:sp>
      <p:sp>
        <p:nvSpPr>
          <p:cNvPr id="8196" name="Rectangle 4"/>
          <p:cNvSpPr>
            <a:spLocks noChangeArrowheads="1"/>
          </p:cNvSpPr>
          <p:nvPr/>
        </p:nvSpPr>
        <p:spPr bwMode="auto">
          <a:xfrm>
            <a:off x="762000" y="1447800"/>
            <a:ext cx="88900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7" name="Oval 5"/>
          <p:cNvSpPr>
            <a:spLocks noChangeArrowheads="1"/>
          </p:cNvSpPr>
          <p:nvPr/>
        </p:nvSpPr>
        <p:spPr bwMode="auto">
          <a:xfrm>
            <a:off x="1155700" y="2451100"/>
            <a:ext cx="127000" cy="127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8" name="Line 6"/>
          <p:cNvSpPr>
            <a:spLocks noChangeShapeType="1"/>
          </p:cNvSpPr>
          <p:nvPr/>
        </p:nvSpPr>
        <p:spPr bwMode="auto">
          <a:xfrm flipV="1">
            <a:off x="1143000" y="2286000"/>
            <a:ext cx="76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9" name="Line 7"/>
          <p:cNvSpPr>
            <a:spLocks noChangeShapeType="1"/>
          </p:cNvSpPr>
          <p:nvPr/>
        </p:nvSpPr>
        <p:spPr bwMode="auto">
          <a:xfrm>
            <a:off x="1219200" y="2286000"/>
            <a:ext cx="76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8"/>
          <p:cNvSpPr>
            <a:spLocks noChangeShapeType="1"/>
          </p:cNvSpPr>
          <p:nvPr/>
        </p:nvSpPr>
        <p:spPr bwMode="auto">
          <a:xfrm>
            <a:off x="1219200" y="25908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9"/>
          <p:cNvSpPr>
            <a:spLocks noChangeShapeType="1"/>
          </p:cNvSpPr>
          <p:nvPr/>
        </p:nvSpPr>
        <p:spPr bwMode="auto">
          <a:xfrm>
            <a:off x="1676400" y="19050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0"/>
          <p:cNvSpPr>
            <a:spLocks noChangeShapeType="1"/>
          </p:cNvSpPr>
          <p:nvPr/>
        </p:nvSpPr>
        <p:spPr bwMode="auto">
          <a:xfrm flipH="1">
            <a:off x="381000" y="19050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3" name="Rectangle 11"/>
          <p:cNvSpPr>
            <a:spLocks noChangeArrowheads="1"/>
          </p:cNvSpPr>
          <p:nvPr/>
        </p:nvSpPr>
        <p:spPr bwMode="auto">
          <a:xfrm>
            <a:off x="744538" y="1752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D</a:t>
            </a:r>
          </a:p>
        </p:txBody>
      </p:sp>
      <p:sp>
        <p:nvSpPr>
          <p:cNvPr id="8204" name="Rectangle 12"/>
          <p:cNvSpPr>
            <a:spLocks noChangeArrowheads="1"/>
          </p:cNvSpPr>
          <p:nvPr/>
        </p:nvSpPr>
        <p:spPr bwMode="auto">
          <a:xfrm>
            <a:off x="1354138" y="17526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Q</a:t>
            </a:r>
          </a:p>
        </p:txBody>
      </p:sp>
      <p:sp>
        <p:nvSpPr>
          <p:cNvPr id="8205" name="Line 13"/>
          <p:cNvSpPr>
            <a:spLocks noChangeShapeType="1"/>
          </p:cNvSpPr>
          <p:nvPr/>
        </p:nvSpPr>
        <p:spPr bwMode="auto">
          <a:xfrm>
            <a:off x="2819400" y="15240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6" name="Line 14"/>
          <p:cNvSpPr>
            <a:spLocks noChangeShapeType="1"/>
          </p:cNvSpPr>
          <p:nvPr/>
        </p:nvSpPr>
        <p:spPr bwMode="auto">
          <a:xfrm flipV="1">
            <a:off x="3276600" y="121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7" name="Line 15"/>
          <p:cNvSpPr>
            <a:spLocks noChangeShapeType="1"/>
          </p:cNvSpPr>
          <p:nvPr/>
        </p:nvSpPr>
        <p:spPr bwMode="auto">
          <a:xfrm>
            <a:off x="3276600" y="12192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16"/>
          <p:cNvSpPr>
            <a:spLocks noChangeShapeType="1"/>
          </p:cNvSpPr>
          <p:nvPr/>
        </p:nvSpPr>
        <p:spPr bwMode="auto">
          <a:xfrm>
            <a:off x="4800600" y="12192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17"/>
          <p:cNvSpPr>
            <a:spLocks noChangeShapeType="1"/>
          </p:cNvSpPr>
          <p:nvPr/>
        </p:nvSpPr>
        <p:spPr bwMode="auto">
          <a:xfrm>
            <a:off x="4800600" y="15240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18"/>
          <p:cNvSpPr>
            <a:spLocks noChangeShapeType="1"/>
          </p:cNvSpPr>
          <p:nvPr/>
        </p:nvSpPr>
        <p:spPr bwMode="auto">
          <a:xfrm flipV="1">
            <a:off x="6324600" y="121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1" name="Line 19"/>
          <p:cNvSpPr>
            <a:spLocks noChangeShapeType="1"/>
          </p:cNvSpPr>
          <p:nvPr/>
        </p:nvSpPr>
        <p:spPr bwMode="auto">
          <a:xfrm>
            <a:off x="4800600" y="1600200"/>
            <a:ext cx="0" cy="1447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2" name="Line 20"/>
          <p:cNvSpPr>
            <a:spLocks noChangeShapeType="1"/>
          </p:cNvSpPr>
          <p:nvPr/>
        </p:nvSpPr>
        <p:spPr bwMode="auto">
          <a:xfrm>
            <a:off x="6324600" y="12192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21"/>
          <p:cNvSpPr>
            <a:spLocks noChangeShapeType="1"/>
          </p:cNvSpPr>
          <p:nvPr/>
        </p:nvSpPr>
        <p:spPr bwMode="auto">
          <a:xfrm>
            <a:off x="7848600" y="12192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22"/>
          <p:cNvSpPr>
            <a:spLocks noChangeShapeType="1"/>
          </p:cNvSpPr>
          <p:nvPr/>
        </p:nvSpPr>
        <p:spPr bwMode="auto">
          <a:xfrm>
            <a:off x="7848600" y="1524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23"/>
          <p:cNvSpPr>
            <a:spLocks noChangeShapeType="1"/>
          </p:cNvSpPr>
          <p:nvPr/>
        </p:nvSpPr>
        <p:spPr bwMode="auto">
          <a:xfrm>
            <a:off x="7848600" y="1600200"/>
            <a:ext cx="0" cy="1447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6" name="Rectangle 24"/>
          <p:cNvSpPr>
            <a:spLocks noChangeArrowheads="1"/>
          </p:cNvSpPr>
          <p:nvPr/>
        </p:nvSpPr>
        <p:spPr bwMode="auto">
          <a:xfrm>
            <a:off x="2901950" y="1911350"/>
            <a:ext cx="1282700" cy="292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8217" name="Rectangle 25"/>
          <p:cNvSpPr>
            <a:spLocks noChangeArrowheads="1"/>
          </p:cNvSpPr>
          <p:nvPr/>
        </p:nvSpPr>
        <p:spPr bwMode="auto">
          <a:xfrm>
            <a:off x="2573338" y="1905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D</a:t>
            </a:r>
          </a:p>
        </p:txBody>
      </p:sp>
      <p:sp>
        <p:nvSpPr>
          <p:cNvPr id="8218" name="Line 26"/>
          <p:cNvSpPr>
            <a:spLocks noChangeShapeType="1"/>
          </p:cNvSpPr>
          <p:nvPr/>
        </p:nvSpPr>
        <p:spPr bwMode="auto">
          <a:xfrm>
            <a:off x="4191000" y="22098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27"/>
          <p:cNvSpPr>
            <a:spLocks noChangeShapeType="1"/>
          </p:cNvSpPr>
          <p:nvPr/>
        </p:nvSpPr>
        <p:spPr bwMode="auto">
          <a:xfrm>
            <a:off x="7239000" y="19050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0" name="Rectangle 28"/>
          <p:cNvSpPr>
            <a:spLocks noChangeArrowheads="1"/>
          </p:cNvSpPr>
          <p:nvPr/>
        </p:nvSpPr>
        <p:spPr bwMode="auto">
          <a:xfrm>
            <a:off x="3030538" y="19050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Don’t Care</a:t>
            </a:r>
          </a:p>
        </p:txBody>
      </p:sp>
      <p:sp>
        <p:nvSpPr>
          <p:cNvPr id="8221" name="Rectangle 29"/>
          <p:cNvSpPr>
            <a:spLocks noChangeArrowheads="1"/>
          </p:cNvSpPr>
          <p:nvPr/>
        </p:nvSpPr>
        <p:spPr bwMode="auto">
          <a:xfrm>
            <a:off x="5340350" y="1911350"/>
            <a:ext cx="1892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22" name="Rectangle 30"/>
          <p:cNvSpPr>
            <a:spLocks noChangeArrowheads="1"/>
          </p:cNvSpPr>
          <p:nvPr/>
        </p:nvSpPr>
        <p:spPr bwMode="auto">
          <a:xfrm>
            <a:off x="5773738" y="19034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Don’t Care</a:t>
            </a:r>
          </a:p>
        </p:txBody>
      </p:sp>
      <p:sp>
        <p:nvSpPr>
          <p:cNvPr id="8223" name="Rectangle 31"/>
          <p:cNvSpPr>
            <a:spLocks noChangeArrowheads="1"/>
          </p:cNvSpPr>
          <p:nvPr/>
        </p:nvSpPr>
        <p:spPr bwMode="auto">
          <a:xfrm>
            <a:off x="2514600" y="2667000"/>
            <a:ext cx="2120900" cy="292100"/>
          </a:xfrm>
          <a:prstGeom prst="rect">
            <a:avLst/>
          </a:prstGeom>
          <a:solidFill>
            <a:srgbClr val="FF0000"/>
          </a:solidFill>
          <a:ln w="12700">
            <a:solidFill>
              <a:schemeClr val="tx1"/>
            </a:solidFill>
            <a:miter lim="800000"/>
            <a:headEnd/>
            <a:tailEnd/>
          </a:ln>
        </p:spPr>
        <p:txBody>
          <a:bodyPr wrap="none" anchor="ctr"/>
          <a:lstStyle/>
          <a:p>
            <a:endParaRPr lang="en-US"/>
          </a:p>
        </p:txBody>
      </p:sp>
      <p:sp>
        <p:nvSpPr>
          <p:cNvPr id="8224" name="Rectangle 32"/>
          <p:cNvSpPr>
            <a:spLocks noChangeArrowheads="1"/>
          </p:cNvSpPr>
          <p:nvPr/>
        </p:nvSpPr>
        <p:spPr bwMode="auto">
          <a:xfrm>
            <a:off x="8382000" y="1905000"/>
            <a:ext cx="444500" cy="292100"/>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8225" name="Rectangle 33"/>
          <p:cNvSpPr>
            <a:spLocks noChangeArrowheads="1"/>
          </p:cNvSpPr>
          <p:nvPr/>
        </p:nvSpPr>
        <p:spPr bwMode="auto">
          <a:xfrm>
            <a:off x="2497138" y="1219200"/>
            <a:ext cx="50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Clk</a:t>
            </a:r>
          </a:p>
        </p:txBody>
      </p:sp>
      <p:sp>
        <p:nvSpPr>
          <p:cNvPr id="8226" name="Rectangle 34"/>
          <p:cNvSpPr>
            <a:spLocks noChangeArrowheads="1"/>
          </p:cNvSpPr>
          <p:nvPr/>
        </p:nvSpPr>
        <p:spPr bwMode="auto">
          <a:xfrm>
            <a:off x="3106738" y="2667000"/>
            <a:ext cx="985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Unknown</a:t>
            </a:r>
          </a:p>
        </p:txBody>
      </p:sp>
      <p:sp>
        <p:nvSpPr>
          <p:cNvPr id="8227" name="Rectangle 35"/>
          <p:cNvSpPr>
            <a:spLocks noChangeArrowheads="1"/>
          </p:cNvSpPr>
          <p:nvPr/>
        </p:nvSpPr>
        <p:spPr bwMode="auto">
          <a:xfrm>
            <a:off x="2573338" y="26670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Q</a:t>
            </a:r>
          </a:p>
        </p:txBody>
      </p:sp>
      <p:sp>
        <p:nvSpPr>
          <p:cNvPr id="8228" name="Line 36"/>
          <p:cNvSpPr>
            <a:spLocks noChangeShapeType="1"/>
          </p:cNvSpPr>
          <p:nvPr/>
        </p:nvSpPr>
        <p:spPr bwMode="auto">
          <a:xfrm>
            <a:off x="5029200" y="2971800"/>
            <a:ext cx="3048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9" name="Line 37"/>
          <p:cNvSpPr>
            <a:spLocks noChangeShapeType="1"/>
          </p:cNvSpPr>
          <p:nvPr/>
        </p:nvSpPr>
        <p:spPr bwMode="auto">
          <a:xfrm flipV="1">
            <a:off x="8077200" y="2667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0" name="Line 38"/>
          <p:cNvSpPr>
            <a:spLocks noChangeShapeType="1"/>
          </p:cNvSpPr>
          <p:nvPr/>
        </p:nvSpPr>
        <p:spPr bwMode="auto">
          <a:xfrm>
            <a:off x="8077200" y="26670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1" name="Line 39"/>
          <p:cNvSpPr>
            <a:spLocks noChangeShapeType="1"/>
          </p:cNvSpPr>
          <p:nvPr/>
        </p:nvSpPr>
        <p:spPr bwMode="auto">
          <a:xfrm>
            <a:off x="4191000" y="1981200"/>
            <a:ext cx="6096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2" name="Line 40"/>
          <p:cNvSpPr>
            <a:spLocks noChangeShapeType="1"/>
          </p:cNvSpPr>
          <p:nvPr/>
        </p:nvSpPr>
        <p:spPr bwMode="auto">
          <a:xfrm>
            <a:off x="4800600" y="1981200"/>
            <a:ext cx="5334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3" name="Rectangle 41"/>
          <p:cNvSpPr>
            <a:spLocks noChangeArrowheads="1"/>
          </p:cNvSpPr>
          <p:nvPr/>
        </p:nvSpPr>
        <p:spPr bwMode="auto">
          <a:xfrm>
            <a:off x="4097338" y="1600200"/>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Setup</a:t>
            </a:r>
          </a:p>
        </p:txBody>
      </p:sp>
      <p:sp>
        <p:nvSpPr>
          <p:cNvPr id="8234" name="Rectangle 42"/>
          <p:cNvSpPr>
            <a:spLocks noChangeArrowheads="1"/>
          </p:cNvSpPr>
          <p:nvPr/>
        </p:nvSpPr>
        <p:spPr bwMode="auto">
          <a:xfrm>
            <a:off x="4859338" y="159861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Hold</a:t>
            </a:r>
          </a:p>
        </p:txBody>
      </p:sp>
      <p:sp>
        <p:nvSpPr>
          <p:cNvPr id="8235" name="Line 43"/>
          <p:cNvSpPr>
            <a:spLocks noChangeShapeType="1"/>
          </p:cNvSpPr>
          <p:nvPr/>
        </p:nvSpPr>
        <p:spPr bwMode="auto">
          <a:xfrm flipV="1">
            <a:off x="5029200" y="2286000"/>
            <a:ext cx="0" cy="381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6" name="Line 44"/>
          <p:cNvSpPr>
            <a:spLocks noChangeShapeType="1"/>
          </p:cNvSpPr>
          <p:nvPr/>
        </p:nvSpPr>
        <p:spPr bwMode="auto">
          <a:xfrm>
            <a:off x="4343400" y="251460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7" name="Line 45"/>
          <p:cNvSpPr>
            <a:spLocks noChangeShapeType="1"/>
          </p:cNvSpPr>
          <p:nvPr/>
        </p:nvSpPr>
        <p:spPr bwMode="auto">
          <a:xfrm>
            <a:off x="5029200" y="2514600"/>
            <a:ext cx="4572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8" name="Rectangle 46"/>
          <p:cNvSpPr>
            <a:spLocks noChangeArrowheads="1"/>
          </p:cNvSpPr>
          <p:nvPr/>
        </p:nvSpPr>
        <p:spPr bwMode="auto">
          <a:xfrm>
            <a:off x="5468938" y="2360613"/>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Clock-to-Q</a:t>
            </a:r>
          </a:p>
        </p:txBody>
      </p:sp>
    </p:spTree>
    <p:extLst>
      <p:ext uri="{BB962C8B-B14F-4D97-AF65-F5344CB8AC3E}">
        <p14:creationId xmlns:p14="http://schemas.microsoft.com/office/powerpoint/2010/main" val="365637526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533400" y="304800"/>
            <a:ext cx="8077200" cy="1303337"/>
          </a:xfrm>
        </p:spPr>
        <p:txBody>
          <a:bodyPr/>
          <a:lstStyle/>
          <a:p>
            <a:pPr eaLnBrk="1" hangingPunct="1"/>
            <a:r>
              <a:rPr lang="en-US" b="1" dirty="0" smtClean="0"/>
              <a:t>Machine Format</a:t>
            </a:r>
          </a:p>
        </p:txBody>
      </p:sp>
      <p:sp>
        <p:nvSpPr>
          <p:cNvPr id="14339" name="AutoShape 3"/>
          <p:cNvSpPr>
            <a:spLocks noGrp="1" noChangeArrowheads="1"/>
          </p:cNvSpPr>
          <p:nvPr>
            <p:ph type="body" idx="4294967295"/>
          </p:nvPr>
        </p:nvSpPr>
        <p:spPr>
          <a:xfrm>
            <a:off x="685800" y="1447800"/>
            <a:ext cx="7924800" cy="4648200"/>
          </a:xfrm>
        </p:spPr>
        <p:txBody>
          <a:bodyPr>
            <a:normAutofit/>
          </a:bodyPr>
          <a:lstStyle/>
          <a:p>
            <a:pPr eaLnBrk="1" hangingPunct="1"/>
            <a:r>
              <a:rPr lang="en-US" sz="2400" dirty="0" smtClean="0"/>
              <a:t>Our processor’s machine code format is given below</a:t>
            </a:r>
          </a:p>
          <a:p>
            <a:pPr lvl="1" eaLnBrk="1" hangingPunct="1"/>
            <a:r>
              <a:rPr lang="en-US" sz="2000" b="1" dirty="0" smtClean="0">
                <a:solidFill>
                  <a:srgbClr val="C00000"/>
                </a:solidFill>
              </a:rPr>
              <a:t>[load, regad1, regad2, </a:t>
            </a:r>
            <a:r>
              <a:rPr lang="en-US" sz="2000" b="1" dirty="0" err="1" smtClean="0">
                <a:solidFill>
                  <a:srgbClr val="C00000"/>
                </a:solidFill>
              </a:rPr>
              <a:t>des_regad</a:t>
            </a:r>
            <a:r>
              <a:rPr lang="en-US" sz="2000" b="1" dirty="0" smtClean="0">
                <a:solidFill>
                  <a:srgbClr val="C00000"/>
                </a:solidFill>
              </a:rPr>
              <a:t>, </a:t>
            </a:r>
            <a:r>
              <a:rPr lang="en-US" sz="2000" b="1" dirty="0" err="1" smtClean="0">
                <a:solidFill>
                  <a:srgbClr val="C00000"/>
                </a:solidFill>
              </a:rPr>
              <a:t>aluop</a:t>
            </a:r>
            <a:r>
              <a:rPr lang="en-US" sz="2000" b="1" dirty="0" smtClean="0">
                <a:solidFill>
                  <a:srgbClr val="C00000"/>
                </a:solidFill>
              </a:rPr>
              <a:t>]</a:t>
            </a:r>
          </a:p>
          <a:p>
            <a:pPr lvl="2" eaLnBrk="1" hangingPunct="1"/>
            <a:r>
              <a:rPr lang="en-US" sz="1800" b="1" dirty="0" smtClean="0">
                <a:solidFill>
                  <a:srgbClr val="C00000"/>
                </a:solidFill>
              </a:rPr>
              <a:t>load signal: 1 (read from external input), 0 (read from ALU)</a:t>
            </a:r>
          </a:p>
          <a:p>
            <a:pPr lvl="2" eaLnBrk="1" hangingPunct="1"/>
            <a:r>
              <a:rPr lang="en-US" sz="1800" b="1" dirty="0" smtClean="0">
                <a:solidFill>
                  <a:srgbClr val="C00000"/>
                </a:solidFill>
              </a:rPr>
              <a:t>regad1: the address of the register for the ALU input 1</a:t>
            </a:r>
          </a:p>
          <a:p>
            <a:pPr lvl="2" eaLnBrk="1" hangingPunct="1"/>
            <a:r>
              <a:rPr lang="en-US" sz="1800" b="1" dirty="0" smtClean="0">
                <a:solidFill>
                  <a:srgbClr val="C00000"/>
                </a:solidFill>
              </a:rPr>
              <a:t>regad2: the address of the register for the ALU input 2</a:t>
            </a:r>
          </a:p>
          <a:p>
            <a:pPr lvl="2" eaLnBrk="1" hangingPunct="1"/>
            <a:r>
              <a:rPr lang="en-US" sz="1800" b="1" dirty="0" err="1" smtClean="0">
                <a:solidFill>
                  <a:srgbClr val="C00000"/>
                </a:solidFill>
              </a:rPr>
              <a:t>des_regad</a:t>
            </a:r>
            <a:r>
              <a:rPr lang="en-US" sz="1800" b="1" dirty="0" smtClean="0">
                <a:solidFill>
                  <a:srgbClr val="C00000"/>
                </a:solidFill>
              </a:rPr>
              <a:t>: the address of the destination register which data is written into</a:t>
            </a:r>
          </a:p>
          <a:p>
            <a:pPr lvl="2" eaLnBrk="1" hangingPunct="1"/>
            <a:r>
              <a:rPr lang="en-US" sz="1800" b="1" dirty="0" err="1" smtClean="0">
                <a:solidFill>
                  <a:srgbClr val="C00000"/>
                </a:solidFill>
              </a:rPr>
              <a:t>aluop</a:t>
            </a:r>
            <a:r>
              <a:rPr lang="en-US" sz="1800" b="1" dirty="0" smtClean="0">
                <a:solidFill>
                  <a:srgbClr val="C00000"/>
                </a:solidFill>
              </a:rPr>
              <a:t>: the ALU function selection </a:t>
            </a:r>
          </a:p>
          <a:p>
            <a:pPr eaLnBrk="1" hangingPunct="1"/>
            <a:r>
              <a:rPr lang="en-US" sz="2400" dirty="0" smtClean="0"/>
              <a:t>There are 16 registers and 8 ALU functions.</a:t>
            </a:r>
          </a:p>
          <a:p>
            <a:pPr eaLnBrk="1" hangingPunct="1"/>
            <a:r>
              <a:rPr lang="en-US" sz="2400" dirty="0" smtClean="0"/>
              <a:t>Question: Based on the above description of the processor, how many bits each command should have?</a:t>
            </a:r>
          </a:p>
        </p:txBody>
      </p:sp>
    </p:spTree>
    <p:extLst>
      <p:ext uri="{BB962C8B-B14F-4D97-AF65-F5344CB8AC3E}">
        <p14:creationId xmlns:p14="http://schemas.microsoft.com/office/powerpoint/2010/main" val="926185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09600" y="228600"/>
            <a:ext cx="8077200" cy="1303337"/>
          </a:xfrm>
        </p:spPr>
        <p:txBody>
          <a:bodyPr/>
          <a:lstStyle/>
          <a:p>
            <a:pPr eaLnBrk="1" hangingPunct="1"/>
            <a:r>
              <a:rPr lang="en-US" b="1" dirty="0" smtClean="0"/>
              <a:t>MIPS Assembly Language</a:t>
            </a:r>
          </a:p>
        </p:txBody>
      </p:sp>
      <p:sp>
        <p:nvSpPr>
          <p:cNvPr id="5123" name="AutoShape 3"/>
          <p:cNvSpPr>
            <a:spLocks noGrp="1" noChangeArrowheads="1"/>
          </p:cNvSpPr>
          <p:nvPr>
            <p:ph type="body" idx="4294967295"/>
          </p:nvPr>
        </p:nvSpPr>
        <p:spPr>
          <a:xfrm>
            <a:off x="609600" y="1219200"/>
            <a:ext cx="8534400" cy="5181600"/>
          </a:xfrm>
        </p:spPr>
        <p:txBody>
          <a:bodyPr>
            <a:normAutofit lnSpcReduction="10000"/>
          </a:bodyPr>
          <a:lstStyle/>
          <a:p>
            <a:r>
              <a:rPr lang="en-US" sz="2000" dirty="0" smtClean="0"/>
              <a:t>We’ll be working with the MIPS instruction set architecture</a:t>
            </a:r>
          </a:p>
          <a:p>
            <a:pPr lvl="1"/>
            <a:r>
              <a:rPr lang="en-US" sz="1800" dirty="0" smtClean="0"/>
              <a:t>developed in 1985</a:t>
            </a:r>
          </a:p>
          <a:p>
            <a:pPr lvl="1"/>
            <a:r>
              <a:rPr lang="en-US" sz="1800" dirty="0" smtClean="0"/>
              <a:t>means “</a:t>
            </a:r>
            <a:r>
              <a:rPr lang="en-US" sz="1800" b="1" dirty="0" smtClean="0">
                <a:solidFill>
                  <a:srgbClr val="C00000"/>
                </a:solidFill>
              </a:rPr>
              <a:t>M</a:t>
            </a:r>
            <a:r>
              <a:rPr lang="en-US" sz="1800" dirty="0" smtClean="0"/>
              <a:t>icroprocessor without </a:t>
            </a:r>
            <a:r>
              <a:rPr lang="en-US" sz="1800" b="1" dirty="0" smtClean="0">
                <a:solidFill>
                  <a:srgbClr val="C00000"/>
                </a:solidFill>
              </a:rPr>
              <a:t>I</a:t>
            </a:r>
            <a:r>
              <a:rPr lang="en-US" sz="1800" dirty="0" smtClean="0"/>
              <a:t>nterlocked </a:t>
            </a:r>
            <a:r>
              <a:rPr lang="en-US" sz="1800" b="1" dirty="0" smtClean="0">
                <a:solidFill>
                  <a:srgbClr val="C00000"/>
                </a:solidFill>
              </a:rPr>
              <a:t>P</a:t>
            </a:r>
            <a:r>
              <a:rPr lang="en-US" sz="1800" dirty="0" smtClean="0"/>
              <a:t>ipeline </a:t>
            </a:r>
            <a:r>
              <a:rPr lang="en-US" sz="1800" b="1" dirty="0" smtClean="0">
                <a:solidFill>
                  <a:srgbClr val="C00000"/>
                </a:solidFill>
              </a:rPr>
              <a:t>S</a:t>
            </a:r>
            <a:r>
              <a:rPr lang="en-US" sz="1800" dirty="0" smtClean="0"/>
              <a:t>tages”</a:t>
            </a:r>
          </a:p>
          <a:p>
            <a:pPr lvl="1"/>
            <a:r>
              <a:rPr lang="en-US" sz="1800" dirty="0" smtClean="0"/>
              <a:t>similar to other architectures developed since the 1980's</a:t>
            </a:r>
          </a:p>
          <a:p>
            <a:pPr lvl="1"/>
            <a:r>
              <a:rPr lang="en-US" sz="1800" dirty="0" smtClean="0"/>
              <a:t>almost 100 million MIPS processors manufactured in 2002</a:t>
            </a:r>
          </a:p>
          <a:p>
            <a:pPr lvl="1"/>
            <a:r>
              <a:rPr lang="en-US" sz="1800" dirty="0" smtClean="0"/>
              <a:t>used by NEC, Nintendo, Cisco, Silicon Graphics, Sony, …</a:t>
            </a:r>
          </a:p>
          <a:p>
            <a:pPr lvl="1"/>
            <a:r>
              <a:rPr lang="en-US" sz="1800" dirty="0" smtClean="0"/>
              <a:t>a Reduced Instruction Set Computer (RISC) Assembly Language</a:t>
            </a:r>
          </a:p>
          <a:p>
            <a:pPr eaLnBrk="1" hangingPunct="1"/>
            <a:r>
              <a:rPr lang="en-US" sz="2000" dirty="0" smtClean="0"/>
              <a:t>Instruction Category:</a:t>
            </a:r>
          </a:p>
          <a:p>
            <a:pPr lvl="1" eaLnBrk="1" hangingPunct="1"/>
            <a:r>
              <a:rPr lang="en-US" sz="1800" b="1" dirty="0" smtClean="0"/>
              <a:t>Arithmetic: </a:t>
            </a:r>
            <a:r>
              <a:rPr lang="en-US" sz="1800" dirty="0" smtClean="0"/>
              <a:t>Add, Subtract,…</a:t>
            </a:r>
          </a:p>
          <a:p>
            <a:pPr lvl="1" eaLnBrk="1" hangingPunct="1"/>
            <a:r>
              <a:rPr lang="en-US" sz="1800" b="1" dirty="0" smtClean="0"/>
              <a:t>Data Transfer: </a:t>
            </a:r>
            <a:r>
              <a:rPr lang="en-US" sz="1800" dirty="0" smtClean="0"/>
              <a:t>Load Word,…</a:t>
            </a:r>
          </a:p>
          <a:p>
            <a:pPr lvl="1" eaLnBrk="1" hangingPunct="1"/>
            <a:r>
              <a:rPr lang="en-US" sz="1800" b="1" dirty="0" smtClean="0"/>
              <a:t>Logical: </a:t>
            </a:r>
            <a:r>
              <a:rPr lang="en-US" sz="1800" dirty="0" smtClean="0"/>
              <a:t>And, Or,…</a:t>
            </a:r>
          </a:p>
          <a:p>
            <a:pPr lvl="1" eaLnBrk="1" hangingPunct="1"/>
            <a:r>
              <a:rPr lang="en-US" sz="1800" b="1" dirty="0" smtClean="0"/>
              <a:t>Conditional Branch: </a:t>
            </a:r>
            <a:r>
              <a:rPr lang="en-US" sz="1800" dirty="0" smtClean="0"/>
              <a:t>Branch on Equal,…</a:t>
            </a:r>
          </a:p>
          <a:p>
            <a:pPr lvl="1" eaLnBrk="1" hangingPunct="1"/>
            <a:r>
              <a:rPr lang="en-US" sz="1800" b="1" dirty="0" smtClean="0"/>
              <a:t>Unconditional Jump: </a:t>
            </a:r>
            <a:r>
              <a:rPr lang="en-US" sz="1800" dirty="0" smtClean="0"/>
              <a:t>Jump</a:t>
            </a:r>
          </a:p>
        </p:txBody>
      </p:sp>
    </p:spTree>
    <p:extLst>
      <p:ext uri="{BB962C8B-B14F-4D97-AF65-F5344CB8AC3E}">
        <p14:creationId xmlns:p14="http://schemas.microsoft.com/office/powerpoint/2010/main" val="37205834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09600" y="533400"/>
            <a:ext cx="8001000" cy="1303337"/>
          </a:xfrm>
        </p:spPr>
        <p:txBody>
          <a:bodyPr>
            <a:normAutofit/>
          </a:bodyPr>
          <a:lstStyle/>
          <a:p>
            <a:pPr eaLnBrk="1" hangingPunct="1"/>
            <a:r>
              <a:rPr lang="en-US" b="1" dirty="0" smtClean="0"/>
              <a:t>MIPS Computer Simulator: SPIM </a:t>
            </a:r>
          </a:p>
        </p:txBody>
      </p:sp>
      <p:sp>
        <p:nvSpPr>
          <p:cNvPr id="7171" name="AutoShape 3"/>
          <p:cNvSpPr>
            <a:spLocks noGrp="1" noChangeArrowheads="1"/>
          </p:cNvSpPr>
          <p:nvPr>
            <p:ph type="body" idx="4294967295"/>
          </p:nvPr>
        </p:nvSpPr>
        <p:spPr>
          <a:xfrm>
            <a:off x="685800" y="1676400"/>
            <a:ext cx="7848600" cy="3444875"/>
          </a:xfrm>
        </p:spPr>
        <p:txBody>
          <a:bodyPr/>
          <a:lstStyle/>
          <a:p>
            <a:pPr eaLnBrk="1" hangingPunct="1"/>
            <a:r>
              <a:rPr lang="en-US" dirty="0" smtClean="0"/>
              <a:t>SPIM is a simulator developed for MIPS computer simulation. </a:t>
            </a:r>
          </a:p>
          <a:p>
            <a:pPr eaLnBrk="1" hangingPunct="1"/>
            <a:r>
              <a:rPr lang="en-US" dirty="0" smtClean="0"/>
              <a:t>You can download SPIM simulator </a:t>
            </a:r>
            <a:r>
              <a:rPr lang="en-US" dirty="0" err="1" smtClean="0"/>
              <a:t>PCSpim</a:t>
            </a:r>
            <a:r>
              <a:rPr lang="en-US" dirty="0" smtClean="0"/>
              <a:t> </a:t>
            </a:r>
            <a:r>
              <a:rPr lang="en-US" dirty="0" smtClean="0">
                <a:solidFill>
                  <a:srgbClr val="FF0000"/>
                </a:solidFill>
                <a:hlinkClick r:id="rId2"/>
              </a:rPr>
              <a:t>http://www.cs.wisc.edu/~larus/spim.html</a:t>
            </a:r>
            <a:r>
              <a:rPr lang="en-US" dirty="0" smtClean="0">
                <a:solidFill>
                  <a:srgbClr val="FF0000"/>
                </a:solidFill>
              </a:rPr>
              <a:t> </a:t>
            </a:r>
            <a:endParaRPr lang="en-US" dirty="0">
              <a:solidFill>
                <a:srgbClr val="FF0000"/>
              </a:solidFill>
            </a:endParaRP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292065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33400" y="685800"/>
            <a:ext cx="8077200" cy="685800"/>
          </a:xfrm>
        </p:spPr>
        <p:txBody>
          <a:bodyPr>
            <a:normAutofit fontScale="90000"/>
          </a:bodyPr>
          <a:lstStyle/>
          <a:p>
            <a:r>
              <a:rPr lang="en-US" b="1" dirty="0" smtClean="0"/>
              <a:t>Assembly Variables: Registers </a:t>
            </a:r>
            <a:r>
              <a:rPr lang="en-US" b="1" dirty="0"/>
              <a:t>Cont</a:t>
            </a:r>
            <a:r>
              <a:rPr lang="en-US" b="1" dirty="0" smtClean="0"/>
              <a:t>..</a:t>
            </a:r>
          </a:p>
        </p:txBody>
      </p:sp>
      <p:sp>
        <p:nvSpPr>
          <p:cNvPr id="10243" name="AutoShape 3"/>
          <p:cNvSpPr>
            <a:spLocks noGrp="1" noChangeArrowheads="1"/>
          </p:cNvSpPr>
          <p:nvPr>
            <p:ph type="body" idx="4294967295"/>
          </p:nvPr>
        </p:nvSpPr>
        <p:spPr>
          <a:xfrm>
            <a:off x="685800" y="1676400"/>
            <a:ext cx="7848600" cy="2681288"/>
          </a:xfrm>
        </p:spPr>
        <p:txBody>
          <a:bodyPr/>
          <a:lstStyle/>
          <a:p>
            <a:pPr marL="203200" indent="-203200" eaLnBrk="1" hangingPunct="1"/>
            <a:r>
              <a:rPr lang="en-US" dirty="0" smtClean="0"/>
              <a:t>Registers are numbered from 0 to 31</a:t>
            </a:r>
          </a:p>
          <a:p>
            <a:pPr marL="203200" indent="-203200" eaLnBrk="1" hangingPunct="1"/>
            <a:r>
              <a:rPr lang="en-US" dirty="0" smtClean="0"/>
              <a:t>Each register can be referred to by </a:t>
            </a:r>
            <a:r>
              <a:rPr lang="en-US" b="1" dirty="0" smtClean="0">
                <a:solidFill>
                  <a:srgbClr val="C00000"/>
                </a:solidFill>
              </a:rPr>
              <a:t>number or name</a:t>
            </a:r>
          </a:p>
          <a:p>
            <a:pPr marL="203200" indent="-203200" eaLnBrk="1" hangingPunct="1"/>
            <a:r>
              <a:rPr lang="en-US" dirty="0" smtClean="0"/>
              <a:t>Number references:</a:t>
            </a:r>
          </a:p>
          <a:p>
            <a:pPr marL="685800" lvl="1" indent="-190500" eaLnBrk="1" hangingPunct="1">
              <a:buFontTx/>
              <a:buNone/>
            </a:pPr>
            <a:r>
              <a:rPr lang="en-US" dirty="0" smtClean="0">
                <a:latin typeface="Courier New" pitchFamily="49" charset="0"/>
              </a:rPr>
              <a:t>$0, $1, $2, … $30, $31</a:t>
            </a:r>
            <a:endParaRPr lang="en-US" dirty="0" smtClean="0"/>
          </a:p>
        </p:txBody>
      </p:sp>
    </p:spTree>
    <p:extLst>
      <p:ext uri="{BB962C8B-B14F-4D97-AF65-F5344CB8AC3E}">
        <p14:creationId xmlns:p14="http://schemas.microsoft.com/office/powerpoint/2010/main" val="3881854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09600" y="609600"/>
            <a:ext cx="7924800" cy="474662"/>
          </a:xfrm>
        </p:spPr>
        <p:txBody>
          <a:bodyPr>
            <a:normAutofit fontScale="90000"/>
          </a:bodyPr>
          <a:lstStyle/>
          <a:p>
            <a:r>
              <a:rPr lang="en-US" b="1" dirty="0" smtClean="0"/>
              <a:t>Assembly Variables: Registers </a:t>
            </a:r>
            <a:r>
              <a:rPr lang="en-US" b="1" dirty="0" err="1" smtClean="0"/>
              <a:t>Cont</a:t>
            </a:r>
            <a:r>
              <a:rPr lang="en-US" b="1" dirty="0" smtClean="0"/>
              <a:t>…</a:t>
            </a:r>
          </a:p>
        </p:txBody>
      </p:sp>
      <p:sp>
        <p:nvSpPr>
          <p:cNvPr id="11267" name="AutoShape 3"/>
          <p:cNvSpPr>
            <a:spLocks noGrp="1" noChangeArrowheads="1"/>
          </p:cNvSpPr>
          <p:nvPr>
            <p:ph type="body" idx="4294967295"/>
          </p:nvPr>
        </p:nvSpPr>
        <p:spPr>
          <a:xfrm>
            <a:off x="685800" y="1295400"/>
            <a:ext cx="7848600" cy="5186363"/>
          </a:xfrm>
        </p:spPr>
        <p:txBody>
          <a:bodyPr/>
          <a:lstStyle/>
          <a:p>
            <a:pPr marL="203200" indent="-203200" eaLnBrk="1" hangingPunct="1"/>
            <a:r>
              <a:rPr lang="en-US" dirty="0" smtClean="0"/>
              <a:t>By convention, each register also has a name to make it easier to code</a:t>
            </a:r>
          </a:p>
          <a:p>
            <a:pPr marL="203200" indent="-203200" eaLnBrk="1" hangingPunct="1"/>
            <a:r>
              <a:rPr lang="en-US" dirty="0" smtClean="0"/>
              <a:t>For now:</a:t>
            </a:r>
          </a:p>
          <a:p>
            <a:pPr marL="685800" lvl="1" indent="-190500" eaLnBrk="1" hangingPunct="1">
              <a:buFontTx/>
              <a:buNone/>
            </a:pPr>
            <a:r>
              <a:rPr lang="en-US" dirty="0" smtClean="0">
                <a:latin typeface="Courier New" pitchFamily="49" charset="0"/>
              </a:rPr>
              <a:t>$16 - $23</a:t>
            </a:r>
            <a:r>
              <a:rPr lang="en-US" dirty="0" smtClean="0"/>
              <a:t>	</a:t>
            </a:r>
            <a:r>
              <a:rPr lang="en-US" dirty="0" smtClean="0">
                <a:solidFill>
                  <a:srgbClr val="FF0000"/>
                </a:solidFill>
                <a:sym typeface="Wingdings" pitchFamily="2" charset="2"/>
              </a:rPr>
              <a:t></a:t>
            </a:r>
            <a:r>
              <a:rPr lang="en-US" dirty="0" smtClean="0">
                <a:sym typeface="Wingdings" pitchFamily="2" charset="2"/>
              </a:rPr>
              <a:t>	</a:t>
            </a:r>
            <a:r>
              <a:rPr lang="en-US" dirty="0" smtClean="0">
                <a:latin typeface="Courier New" pitchFamily="49" charset="0"/>
                <a:sym typeface="Wingdings" pitchFamily="2" charset="2"/>
              </a:rPr>
              <a:t>$s0 - $s7</a:t>
            </a:r>
            <a:endParaRPr lang="en-US" dirty="0" smtClean="0">
              <a:sym typeface="Wingdings" pitchFamily="2" charset="2"/>
            </a:endParaRPr>
          </a:p>
          <a:p>
            <a:pPr marL="685800" lvl="1" indent="-190500" eaLnBrk="1" hangingPunct="1">
              <a:buFontTx/>
              <a:buNone/>
            </a:pPr>
            <a:r>
              <a:rPr lang="en-US" dirty="0" smtClean="0">
                <a:sym typeface="Wingdings" pitchFamily="2" charset="2"/>
              </a:rPr>
              <a:t>		(correspond to C variables)</a:t>
            </a:r>
          </a:p>
          <a:p>
            <a:pPr marL="685800" lvl="1" indent="-190500" eaLnBrk="1" hangingPunct="1">
              <a:buFontTx/>
              <a:buNone/>
            </a:pPr>
            <a:r>
              <a:rPr lang="en-US" dirty="0" smtClean="0">
                <a:latin typeface="Courier New" pitchFamily="49" charset="0"/>
              </a:rPr>
              <a:t>$8 - $15</a:t>
            </a:r>
            <a:r>
              <a:rPr lang="en-US" dirty="0" smtClean="0"/>
              <a:t>	</a:t>
            </a:r>
            <a:r>
              <a:rPr lang="en-US" dirty="0" smtClean="0">
                <a:solidFill>
                  <a:srgbClr val="FF0000"/>
                </a:solidFill>
                <a:sym typeface="Wingdings" pitchFamily="2" charset="2"/>
              </a:rPr>
              <a:t></a:t>
            </a:r>
            <a:r>
              <a:rPr lang="en-US" dirty="0" smtClean="0">
                <a:sym typeface="Wingdings" pitchFamily="2" charset="2"/>
              </a:rPr>
              <a:t>	</a:t>
            </a:r>
            <a:r>
              <a:rPr lang="en-US" dirty="0" smtClean="0">
                <a:latin typeface="Courier New" pitchFamily="49" charset="0"/>
                <a:sym typeface="Wingdings" pitchFamily="2" charset="2"/>
              </a:rPr>
              <a:t>$t0 - $t7</a:t>
            </a:r>
            <a:endParaRPr lang="en-US" dirty="0" smtClean="0">
              <a:sym typeface="Wingdings" pitchFamily="2" charset="2"/>
            </a:endParaRPr>
          </a:p>
          <a:p>
            <a:pPr marL="685800" lvl="1" indent="-190500" eaLnBrk="1" hangingPunct="1">
              <a:buFontTx/>
              <a:buNone/>
            </a:pPr>
            <a:r>
              <a:rPr lang="en-US" dirty="0" smtClean="0">
                <a:sym typeface="Wingdings" pitchFamily="2" charset="2"/>
              </a:rPr>
              <a:t>		(correspond to temporary variables)</a:t>
            </a:r>
          </a:p>
          <a:p>
            <a:pPr marL="203200" indent="-203200" eaLnBrk="1" hangingPunct="1"/>
            <a:r>
              <a:rPr lang="en-US" b="1" dirty="0" smtClean="0">
                <a:solidFill>
                  <a:srgbClr val="C00000"/>
                </a:solidFill>
                <a:sym typeface="Wingdings" pitchFamily="2" charset="2"/>
              </a:rPr>
              <a:t>In general, use names to make your code more readable</a:t>
            </a:r>
          </a:p>
        </p:txBody>
      </p:sp>
    </p:spTree>
    <p:extLst>
      <p:ext uri="{BB962C8B-B14F-4D97-AF65-F5344CB8AC3E}">
        <p14:creationId xmlns:p14="http://schemas.microsoft.com/office/powerpoint/2010/main" val="1547188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C, Java variables vs. registers</a:t>
            </a:r>
          </a:p>
        </p:txBody>
      </p:sp>
      <p:sp>
        <p:nvSpPr>
          <p:cNvPr id="12291" name="AutoShape 3"/>
          <p:cNvSpPr>
            <a:spLocks noGrp="1" noChangeArrowheads="1"/>
          </p:cNvSpPr>
          <p:nvPr>
            <p:ph type="body" idx="4294967295"/>
          </p:nvPr>
        </p:nvSpPr>
        <p:spPr>
          <a:xfrm>
            <a:off x="609600" y="1371600"/>
            <a:ext cx="8153400" cy="5335588"/>
          </a:xfrm>
        </p:spPr>
        <p:txBody>
          <a:bodyPr/>
          <a:lstStyle/>
          <a:p>
            <a:pPr marL="203200" indent="-203200" eaLnBrk="1" hangingPunct="1"/>
            <a:r>
              <a:rPr lang="en-US" dirty="0" smtClean="0"/>
              <a:t>In C (and most High Level Languages) variables declared first and given a type</a:t>
            </a:r>
          </a:p>
          <a:p>
            <a:pPr marL="685800" lvl="1" indent="-190500" eaLnBrk="1" hangingPunct="1"/>
            <a:r>
              <a:rPr lang="en-US" dirty="0" smtClean="0"/>
              <a:t>Example:  </a:t>
            </a:r>
            <a:br>
              <a:rPr lang="en-US" dirty="0" smtClean="0"/>
            </a:br>
            <a:r>
              <a:rPr lang="en-US" sz="2800" dirty="0" err="1" smtClean="0">
                <a:latin typeface="Courier New" pitchFamily="49" charset="0"/>
              </a:rPr>
              <a:t>int</a:t>
            </a:r>
            <a:r>
              <a:rPr lang="en-US" sz="2800" dirty="0" smtClean="0">
                <a:latin typeface="Courier New" pitchFamily="49" charset="0"/>
              </a:rPr>
              <a:t> </a:t>
            </a:r>
            <a:r>
              <a:rPr lang="en-US" sz="2800" dirty="0" err="1" smtClean="0">
                <a:latin typeface="Courier New" pitchFamily="49" charset="0"/>
              </a:rPr>
              <a:t>fahr</a:t>
            </a:r>
            <a:r>
              <a:rPr lang="en-US" sz="2800" dirty="0" smtClean="0">
                <a:latin typeface="Courier New" pitchFamily="49" charset="0"/>
              </a:rPr>
              <a:t>, </a:t>
            </a:r>
            <a:r>
              <a:rPr lang="en-US" sz="2800" dirty="0" err="1" smtClean="0">
                <a:latin typeface="Courier New" pitchFamily="49" charset="0"/>
              </a:rPr>
              <a:t>celsius</a:t>
            </a:r>
            <a:r>
              <a:rPr lang="en-US" sz="2800" dirty="0" smtClean="0">
                <a:latin typeface="Courier New" pitchFamily="49" charset="0"/>
              </a:rPr>
              <a:t>; </a:t>
            </a:r>
            <a:br>
              <a:rPr lang="en-US" sz="2800" dirty="0" smtClean="0">
                <a:latin typeface="Courier New" pitchFamily="49" charset="0"/>
              </a:rPr>
            </a:br>
            <a:r>
              <a:rPr lang="en-US" sz="2800" dirty="0" smtClean="0">
                <a:latin typeface="Courier New" pitchFamily="49" charset="0"/>
              </a:rPr>
              <a:t>char a, b, c, d, e;</a:t>
            </a:r>
          </a:p>
          <a:p>
            <a:pPr marL="203200" indent="-203200" eaLnBrk="1" hangingPunct="1"/>
            <a:r>
              <a:rPr lang="en-US" dirty="0" smtClean="0"/>
              <a:t>Each variable can ONLY represent a value of the type it was declared as (</a:t>
            </a:r>
            <a:r>
              <a:rPr lang="en-US" b="1" dirty="0" smtClean="0">
                <a:solidFill>
                  <a:srgbClr val="C00000"/>
                </a:solidFill>
              </a:rPr>
              <a:t>cannot</a:t>
            </a:r>
            <a:r>
              <a:rPr lang="en-US" dirty="0" smtClean="0"/>
              <a:t> mix and match </a:t>
            </a:r>
            <a:r>
              <a:rPr lang="en-US" dirty="0" err="1" smtClean="0">
                <a:latin typeface="Courier New" pitchFamily="49" charset="0"/>
              </a:rPr>
              <a:t>int</a:t>
            </a:r>
            <a:r>
              <a:rPr lang="en-US" dirty="0" smtClean="0"/>
              <a:t> and </a:t>
            </a:r>
            <a:r>
              <a:rPr lang="en-US" dirty="0" smtClean="0">
                <a:latin typeface="Courier New" pitchFamily="49" charset="0"/>
              </a:rPr>
              <a:t>char</a:t>
            </a:r>
            <a:r>
              <a:rPr lang="en-US" dirty="0" smtClean="0"/>
              <a:t> variables).</a:t>
            </a:r>
          </a:p>
          <a:p>
            <a:pPr marL="203200" indent="-203200" eaLnBrk="1" hangingPunct="1"/>
            <a:r>
              <a:rPr lang="en-US" dirty="0" smtClean="0"/>
              <a:t>In Assembly Language, the registers have no type; operation determines how register contents are treated</a:t>
            </a:r>
          </a:p>
        </p:txBody>
      </p:sp>
    </p:spTree>
    <p:extLst>
      <p:ext uri="{BB962C8B-B14F-4D97-AF65-F5344CB8AC3E}">
        <p14:creationId xmlns:p14="http://schemas.microsoft.com/office/powerpoint/2010/main" val="25756472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MIPS Registers</a:t>
            </a:r>
          </a:p>
        </p:txBody>
      </p:sp>
      <p:sp>
        <p:nvSpPr>
          <p:cNvPr id="13315" name="AutoShape 3"/>
          <p:cNvSpPr>
            <a:spLocks noGrp="1" noChangeArrowheads="1"/>
          </p:cNvSpPr>
          <p:nvPr>
            <p:ph type="body" idx="4294967295"/>
          </p:nvPr>
        </p:nvSpPr>
        <p:spPr>
          <a:xfrm>
            <a:off x="810904" y="1371600"/>
            <a:ext cx="8305800" cy="4645025"/>
          </a:xfrm>
        </p:spPr>
        <p:txBody>
          <a:bodyPr>
            <a:normAutofit fontScale="92500" lnSpcReduction="20000"/>
          </a:bodyPr>
          <a:lstStyle/>
          <a:p>
            <a:pPr marL="203200" indent="-203200" eaLnBrk="1" hangingPunct="1">
              <a:lnSpc>
                <a:spcPct val="85000"/>
              </a:lnSpc>
              <a:buFontTx/>
              <a:buNone/>
            </a:pPr>
            <a:r>
              <a:rPr lang="en-US" sz="2000" b="1" u="sng" dirty="0" smtClean="0">
                <a:solidFill>
                  <a:schemeClr val="tx1"/>
                </a:solidFill>
              </a:rPr>
              <a:t>USE </a:t>
            </a:r>
            <a:r>
              <a:rPr lang="en-US" sz="2000" b="1" dirty="0" smtClean="0">
                <a:solidFill>
                  <a:schemeClr val="tx1"/>
                </a:solidFill>
              </a:rPr>
              <a:t>				</a:t>
            </a:r>
            <a:r>
              <a:rPr lang="en-US" sz="2000" b="1" u="sng" dirty="0" smtClean="0">
                <a:solidFill>
                  <a:schemeClr val="tx1"/>
                </a:solidFill>
              </a:rPr>
              <a:t>Number</a:t>
            </a:r>
            <a:r>
              <a:rPr lang="en-US" sz="2000" b="1" dirty="0" smtClean="0">
                <a:solidFill>
                  <a:schemeClr val="tx1"/>
                </a:solidFill>
              </a:rPr>
              <a:t>	</a:t>
            </a:r>
            <a:r>
              <a:rPr lang="en-US" sz="2000" b="1" dirty="0">
                <a:solidFill>
                  <a:schemeClr val="tx1"/>
                </a:solidFill>
              </a:rPr>
              <a:t> </a:t>
            </a:r>
            <a:r>
              <a:rPr lang="en-US" sz="2000" b="1" dirty="0" smtClean="0">
                <a:solidFill>
                  <a:schemeClr val="tx1"/>
                </a:solidFill>
              </a:rPr>
              <a:t>       </a:t>
            </a:r>
            <a:r>
              <a:rPr lang="en-US" sz="2000" b="1" u="sng" dirty="0" smtClean="0">
                <a:solidFill>
                  <a:schemeClr val="tx1"/>
                </a:solidFill>
              </a:rPr>
              <a:t>Name</a:t>
            </a:r>
            <a:r>
              <a:rPr lang="en-US" sz="3200" b="1" dirty="0" smtClean="0">
                <a:solidFill>
                  <a:schemeClr val="tx1"/>
                </a:solidFill>
              </a:rPr>
              <a:t> </a:t>
            </a:r>
            <a:r>
              <a:rPr lang="en-US" sz="3200" b="1" dirty="0" smtClean="0">
                <a:solidFill>
                  <a:srgbClr val="C00000"/>
                </a:solidFill>
              </a:rPr>
              <a:t>	</a:t>
            </a:r>
          </a:p>
          <a:p>
            <a:pPr marL="203200" indent="-203200" eaLnBrk="1" hangingPunct="1">
              <a:lnSpc>
                <a:spcPct val="85000"/>
              </a:lnSpc>
              <a:buFontTx/>
              <a:buNone/>
            </a:pPr>
            <a:r>
              <a:rPr lang="en-US" sz="2000" b="1" dirty="0" smtClean="0">
                <a:solidFill>
                  <a:srgbClr val="C00000"/>
                </a:solidFill>
              </a:rPr>
              <a:t>The constant 0			$0		$zero</a:t>
            </a:r>
          </a:p>
          <a:p>
            <a:pPr marL="203200" indent="-203200" eaLnBrk="1" hangingPunct="1">
              <a:lnSpc>
                <a:spcPct val="85000"/>
              </a:lnSpc>
              <a:buFontTx/>
              <a:buNone/>
            </a:pPr>
            <a:r>
              <a:rPr lang="en-US" sz="2000" dirty="0" smtClean="0"/>
              <a:t>Reserved for Assembler	        $1		$at</a:t>
            </a:r>
          </a:p>
          <a:p>
            <a:pPr marL="203200" indent="-203200" eaLnBrk="1" hangingPunct="1">
              <a:lnSpc>
                <a:spcPct val="85000"/>
              </a:lnSpc>
              <a:buFontTx/>
              <a:buNone/>
            </a:pPr>
            <a:r>
              <a:rPr lang="en-US" sz="2000" b="1" dirty="0" smtClean="0">
                <a:solidFill>
                  <a:srgbClr val="C00000"/>
                </a:solidFill>
              </a:rPr>
              <a:t>Return Values	</a:t>
            </a:r>
            <a:r>
              <a:rPr lang="en-US" sz="2000" b="1" dirty="0">
                <a:solidFill>
                  <a:srgbClr val="C00000"/>
                </a:solidFill>
              </a:rPr>
              <a:t> </a:t>
            </a:r>
            <a:r>
              <a:rPr lang="en-US" sz="2000" b="1" dirty="0" smtClean="0">
                <a:solidFill>
                  <a:srgbClr val="C00000"/>
                </a:solidFill>
              </a:rPr>
              <a:t>          </a:t>
            </a:r>
            <a:r>
              <a:rPr lang="en-US" sz="2000" b="1" dirty="0">
                <a:solidFill>
                  <a:srgbClr val="C00000"/>
                </a:solidFill>
              </a:rPr>
              <a:t> </a:t>
            </a:r>
            <a:r>
              <a:rPr lang="en-US" sz="2000" b="1" dirty="0" smtClean="0">
                <a:solidFill>
                  <a:srgbClr val="C00000"/>
                </a:solidFill>
              </a:rPr>
              <a:t>$2-$3		$v0-$v1</a:t>
            </a:r>
          </a:p>
          <a:p>
            <a:pPr marL="203200" indent="-203200" eaLnBrk="1" hangingPunct="1">
              <a:lnSpc>
                <a:spcPct val="85000"/>
              </a:lnSpc>
              <a:buFontTx/>
              <a:buNone/>
            </a:pPr>
            <a:r>
              <a:rPr lang="en-US" sz="2000" b="1" dirty="0" smtClean="0">
                <a:solidFill>
                  <a:srgbClr val="C00000"/>
                </a:solidFill>
              </a:rPr>
              <a:t>Arguments			    $4-$7		$a0-$a3</a:t>
            </a:r>
          </a:p>
          <a:p>
            <a:pPr marL="203200" indent="-203200" eaLnBrk="1" hangingPunct="1">
              <a:lnSpc>
                <a:spcPct val="85000"/>
              </a:lnSpc>
              <a:buFontTx/>
              <a:buNone/>
            </a:pPr>
            <a:r>
              <a:rPr lang="en-US" sz="2000" b="1" dirty="0" smtClean="0">
                <a:solidFill>
                  <a:srgbClr val="C00000"/>
                </a:solidFill>
              </a:rPr>
              <a:t>Temporary			    $8-$15		$t0-$t7</a:t>
            </a:r>
          </a:p>
          <a:p>
            <a:pPr marL="203200" indent="-203200" eaLnBrk="1" hangingPunct="1">
              <a:lnSpc>
                <a:spcPct val="85000"/>
              </a:lnSpc>
              <a:buFontTx/>
              <a:buNone/>
            </a:pPr>
            <a:r>
              <a:rPr lang="en-US" sz="2000" b="1" dirty="0" smtClean="0">
                <a:solidFill>
                  <a:srgbClr val="C00000"/>
                </a:solidFill>
              </a:rPr>
              <a:t>Saved Temporaries	   $16-$23	$s0-$s7</a:t>
            </a:r>
          </a:p>
          <a:p>
            <a:pPr marL="203200" indent="-203200" eaLnBrk="1" hangingPunct="1">
              <a:lnSpc>
                <a:spcPct val="85000"/>
              </a:lnSpc>
              <a:buFontTx/>
              <a:buNone/>
            </a:pPr>
            <a:r>
              <a:rPr lang="en-US" sz="2000" dirty="0" smtClean="0"/>
              <a:t>Temporary			   $24-$25	$t8-$t9</a:t>
            </a:r>
          </a:p>
          <a:p>
            <a:pPr marL="203200" indent="-203200" eaLnBrk="1" hangingPunct="1">
              <a:lnSpc>
                <a:spcPct val="85000"/>
              </a:lnSpc>
              <a:buFontTx/>
              <a:buNone/>
            </a:pPr>
            <a:r>
              <a:rPr lang="en-US" sz="2000" dirty="0" smtClean="0"/>
              <a:t>Used by Kernel		   $26-$27	$k0-$k1</a:t>
            </a:r>
          </a:p>
          <a:p>
            <a:pPr marL="203200" indent="-203200" eaLnBrk="1" hangingPunct="1">
              <a:lnSpc>
                <a:spcPct val="85000"/>
              </a:lnSpc>
              <a:buFontTx/>
              <a:buNone/>
            </a:pPr>
            <a:r>
              <a:rPr lang="en-US" sz="2000" dirty="0" smtClean="0"/>
              <a:t>Global Pointer			$28		$</a:t>
            </a:r>
            <a:r>
              <a:rPr lang="en-US" sz="2000" dirty="0" err="1" smtClean="0"/>
              <a:t>gp</a:t>
            </a:r>
            <a:endParaRPr lang="en-US" sz="2000" dirty="0" smtClean="0"/>
          </a:p>
          <a:p>
            <a:pPr marL="203200" indent="-203200" eaLnBrk="1" hangingPunct="1">
              <a:lnSpc>
                <a:spcPct val="85000"/>
              </a:lnSpc>
              <a:buFontTx/>
              <a:buNone/>
            </a:pPr>
            <a:r>
              <a:rPr lang="en-US" sz="2000" b="1" dirty="0" smtClean="0">
                <a:solidFill>
                  <a:srgbClr val="C00000"/>
                </a:solidFill>
              </a:rPr>
              <a:t>Stack Pointer			   $29		$</a:t>
            </a:r>
            <a:r>
              <a:rPr lang="en-US" sz="2000" b="1" dirty="0" err="1" smtClean="0">
                <a:solidFill>
                  <a:srgbClr val="C00000"/>
                </a:solidFill>
              </a:rPr>
              <a:t>sp</a:t>
            </a:r>
            <a:endParaRPr lang="en-US" sz="2000" b="1" dirty="0" smtClean="0">
              <a:solidFill>
                <a:srgbClr val="C00000"/>
              </a:solidFill>
            </a:endParaRPr>
          </a:p>
          <a:p>
            <a:pPr marL="203200" indent="-203200" eaLnBrk="1" hangingPunct="1">
              <a:lnSpc>
                <a:spcPct val="85000"/>
              </a:lnSpc>
              <a:buFontTx/>
              <a:buNone/>
            </a:pPr>
            <a:r>
              <a:rPr lang="en-US" sz="2000" dirty="0" smtClean="0"/>
              <a:t>Frame Pointer			   $30		$</a:t>
            </a:r>
            <a:r>
              <a:rPr lang="en-US" sz="2000" dirty="0" err="1" smtClean="0"/>
              <a:t>fp</a:t>
            </a:r>
            <a:endParaRPr lang="en-US" sz="2000" dirty="0" smtClean="0"/>
          </a:p>
          <a:p>
            <a:pPr marL="203200" indent="-203200" eaLnBrk="1" hangingPunct="1">
              <a:lnSpc>
                <a:spcPct val="85000"/>
              </a:lnSpc>
              <a:buFontTx/>
              <a:buNone/>
            </a:pPr>
            <a:r>
              <a:rPr lang="en-US" sz="2000" b="1" dirty="0" smtClean="0">
                <a:solidFill>
                  <a:srgbClr val="C00000"/>
                </a:solidFill>
              </a:rPr>
              <a:t>Return Address		   $31		$</a:t>
            </a:r>
            <a:r>
              <a:rPr lang="en-US" sz="2000" b="1" dirty="0" err="1" smtClean="0">
                <a:solidFill>
                  <a:srgbClr val="C00000"/>
                </a:solidFill>
              </a:rPr>
              <a:t>ra</a:t>
            </a:r>
            <a:endParaRPr lang="en-US" sz="2000" b="1" dirty="0" smtClean="0">
              <a:solidFill>
                <a:srgbClr val="C00000"/>
              </a:solidFill>
            </a:endParaRPr>
          </a:p>
        </p:txBody>
      </p:sp>
    </p:spTree>
    <p:extLst>
      <p:ext uri="{BB962C8B-B14F-4D97-AF65-F5344CB8AC3E}">
        <p14:creationId xmlns:p14="http://schemas.microsoft.com/office/powerpoint/2010/main" val="377531660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533400" y="381000"/>
            <a:ext cx="8001000" cy="1303337"/>
          </a:xfrm>
        </p:spPr>
        <p:txBody>
          <a:bodyPr/>
          <a:lstStyle/>
          <a:p>
            <a:r>
              <a:rPr lang="en-US" b="1" dirty="0"/>
              <a:t>CPU Time</a:t>
            </a:r>
            <a:endParaRPr lang="en-AU" b="1" dirty="0"/>
          </a:p>
        </p:txBody>
      </p:sp>
      <p:sp>
        <p:nvSpPr>
          <p:cNvPr id="311299" name="Rectangle 3"/>
          <p:cNvSpPr>
            <a:spLocks noGrp="1" noChangeArrowheads="1"/>
          </p:cNvSpPr>
          <p:nvPr>
            <p:ph type="body" idx="4294967295"/>
          </p:nvPr>
        </p:nvSpPr>
        <p:spPr>
          <a:xfrm>
            <a:off x="837868" y="3429000"/>
            <a:ext cx="8270875" cy="3268663"/>
          </a:xfrm>
        </p:spPr>
        <p:txBody>
          <a:bodyPr/>
          <a:lstStyle/>
          <a:p>
            <a:r>
              <a:rPr lang="en-US" dirty="0"/>
              <a:t>Performance improved by</a:t>
            </a:r>
          </a:p>
          <a:p>
            <a:pPr lvl="1"/>
            <a:r>
              <a:rPr lang="en-US" b="1" dirty="0">
                <a:solidFill>
                  <a:srgbClr val="C00000"/>
                </a:solidFill>
              </a:rPr>
              <a:t>Reducing number of clock cycles</a:t>
            </a:r>
          </a:p>
          <a:p>
            <a:pPr lvl="1"/>
            <a:r>
              <a:rPr lang="en-US" b="1" dirty="0">
                <a:solidFill>
                  <a:srgbClr val="C00000"/>
                </a:solidFill>
              </a:rPr>
              <a:t>Increasing clock rate</a:t>
            </a:r>
          </a:p>
          <a:p>
            <a:pPr lvl="1"/>
            <a:r>
              <a:rPr lang="en-US" b="1" dirty="0">
                <a:solidFill>
                  <a:srgbClr val="C00000"/>
                </a:solidFill>
              </a:rPr>
              <a:t>Hardware designer must often trade off clock rate against cycle count</a:t>
            </a:r>
            <a:endParaRPr lang="en-AU" b="1" dirty="0">
              <a:solidFill>
                <a:srgbClr val="C00000"/>
              </a:solidFill>
            </a:endParaRPr>
          </a:p>
        </p:txBody>
      </p:sp>
      <p:graphicFrame>
        <p:nvGraphicFramePr>
          <p:cNvPr id="311300" name="Object 4"/>
          <p:cNvGraphicFramePr>
            <a:graphicFrameLocks noChangeAspect="1"/>
          </p:cNvGraphicFramePr>
          <p:nvPr>
            <p:extLst/>
          </p:nvPr>
        </p:nvGraphicFramePr>
        <p:xfrm>
          <a:off x="838200" y="1752600"/>
          <a:ext cx="7459662" cy="1452563"/>
        </p:xfrm>
        <a:graphic>
          <a:graphicData uri="http://schemas.openxmlformats.org/presentationml/2006/ole">
            <mc:AlternateContent xmlns:mc="http://schemas.openxmlformats.org/markup-compatibility/2006">
              <mc:Choice xmlns:v="urn:schemas-microsoft-com:vml" Requires="v">
                <p:oleObj spid="_x0000_s9240" name="Equation" r:id="rId4" imgW="3390840" imgH="660240" progId="Equation.3">
                  <p:embed/>
                </p:oleObj>
              </mc:Choice>
              <mc:Fallback>
                <p:oleObj name="Equation" r:id="rId4" imgW="3390840" imgH="660240" progId="Equation.3">
                  <p:embed/>
                  <p:pic>
                    <p:nvPicPr>
                      <p:cNvPr id="3113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752600"/>
                        <a:ext cx="7459662" cy="1452563"/>
                      </a:xfrm>
                      <a:prstGeom prst="rect">
                        <a:avLst/>
                      </a:prstGeom>
                      <a:solidFill>
                        <a:srgbClr val="FFFF00"/>
                      </a:solidFill>
                      <a:ln>
                        <a:solidFill>
                          <a:srgbClr val="FFFF00"/>
                        </a:solidFill>
                      </a:ln>
                      <a:effectLst/>
                    </p:spPr>
                  </p:pic>
                </p:oleObj>
              </mc:Fallback>
            </mc:AlternateContent>
          </a:graphicData>
        </a:graphic>
      </p:graphicFrame>
    </p:spTree>
    <p:extLst>
      <p:ext uri="{BB962C8B-B14F-4D97-AF65-F5344CB8AC3E}">
        <p14:creationId xmlns:p14="http://schemas.microsoft.com/office/powerpoint/2010/main" val="876939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381000"/>
            <a:ext cx="7924800" cy="1303337"/>
          </a:xfrm>
          <a:noFill/>
        </p:spPr>
        <p:txBody>
          <a:bodyPr/>
          <a:lstStyle/>
          <a:p>
            <a:r>
              <a:rPr lang="en-US" b="1" dirty="0" smtClean="0"/>
              <a:t>Registers vs. Memory</a:t>
            </a:r>
          </a:p>
        </p:txBody>
      </p:sp>
      <p:sp>
        <p:nvSpPr>
          <p:cNvPr id="14340" name="AutoShape 19"/>
          <p:cNvSpPr>
            <a:spLocks noGrp="1" noChangeArrowheads="1"/>
          </p:cNvSpPr>
          <p:nvPr>
            <p:ph type="body" idx="4294967295"/>
          </p:nvPr>
        </p:nvSpPr>
        <p:spPr>
          <a:xfrm>
            <a:off x="762000" y="1371600"/>
            <a:ext cx="7772400" cy="2209800"/>
          </a:xfrm>
          <a:noFill/>
        </p:spPr>
        <p:txBody>
          <a:bodyPr/>
          <a:lstStyle/>
          <a:p>
            <a:r>
              <a:rPr lang="en-US" sz="2000" dirty="0" smtClean="0"/>
              <a:t>Arithmetic instructions operands must be registers, </a:t>
            </a:r>
            <a:br>
              <a:rPr lang="en-US" sz="2000" dirty="0" smtClean="0"/>
            </a:br>
            <a:r>
              <a:rPr lang="en-US" sz="2000" dirty="0" smtClean="0"/>
              <a:t>	— only 32 registers provided</a:t>
            </a:r>
          </a:p>
          <a:p>
            <a:r>
              <a:rPr lang="en-US" sz="2000" b="1" dirty="0" smtClean="0">
                <a:solidFill>
                  <a:srgbClr val="C00000"/>
                </a:solidFill>
              </a:rPr>
              <a:t>Which computer components do registers belongs to?</a:t>
            </a:r>
          </a:p>
          <a:p>
            <a:r>
              <a:rPr lang="en-US" sz="2000" dirty="0" smtClean="0"/>
              <a:t>Compiler associates variables with registers</a:t>
            </a:r>
          </a:p>
          <a:p>
            <a:r>
              <a:rPr lang="en-US" sz="2000" b="1" dirty="0" smtClean="0">
                <a:solidFill>
                  <a:srgbClr val="C00000"/>
                </a:solidFill>
              </a:rPr>
              <a:t>What about programs with lots of variables?</a:t>
            </a:r>
          </a:p>
        </p:txBody>
      </p:sp>
      <p:grpSp>
        <p:nvGrpSpPr>
          <p:cNvPr id="14339" name="Group 3"/>
          <p:cNvGrpSpPr>
            <a:grpSpLocks/>
          </p:cNvGrpSpPr>
          <p:nvPr/>
        </p:nvGrpSpPr>
        <p:grpSpPr bwMode="auto">
          <a:xfrm>
            <a:off x="2133600" y="3733800"/>
            <a:ext cx="4383088" cy="2346325"/>
            <a:chOff x="860" y="1897"/>
            <a:chExt cx="2761" cy="1478"/>
          </a:xfrm>
        </p:grpSpPr>
        <p:sp>
          <p:nvSpPr>
            <p:cNvPr id="14341" name="Line 4"/>
            <p:cNvSpPr>
              <a:spLocks noChangeShapeType="1"/>
            </p:cNvSpPr>
            <p:nvPr/>
          </p:nvSpPr>
          <p:spPr bwMode="auto">
            <a:xfrm>
              <a:off x="1775" y="1897"/>
              <a:ext cx="0" cy="1411"/>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2" name="Line 5"/>
            <p:cNvSpPr>
              <a:spLocks noChangeShapeType="1"/>
            </p:cNvSpPr>
            <p:nvPr/>
          </p:nvSpPr>
          <p:spPr bwMode="auto">
            <a:xfrm>
              <a:off x="2699" y="1897"/>
              <a:ext cx="0" cy="1411"/>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3" name="Rectangle 6"/>
            <p:cNvSpPr>
              <a:spLocks noChangeArrowheads="1"/>
            </p:cNvSpPr>
            <p:nvPr/>
          </p:nvSpPr>
          <p:spPr bwMode="auto">
            <a:xfrm>
              <a:off x="860" y="1899"/>
              <a:ext cx="2761" cy="1413"/>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Rectangle 7"/>
            <p:cNvSpPr>
              <a:spLocks noChangeArrowheads="1"/>
            </p:cNvSpPr>
            <p:nvPr/>
          </p:nvSpPr>
          <p:spPr bwMode="auto">
            <a:xfrm>
              <a:off x="1018" y="3036"/>
              <a:ext cx="96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rPr>
                <a:t>Processor</a:t>
              </a:r>
            </a:p>
          </p:txBody>
        </p:sp>
        <p:sp>
          <p:nvSpPr>
            <p:cNvPr id="14345" name="Rectangle 8"/>
            <p:cNvSpPr>
              <a:spLocks noChangeArrowheads="1"/>
            </p:cNvSpPr>
            <p:nvPr/>
          </p:nvSpPr>
          <p:spPr bwMode="auto">
            <a:xfrm>
              <a:off x="3006" y="3036"/>
              <a:ext cx="42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rPr>
                <a:t>I/O</a:t>
              </a:r>
            </a:p>
          </p:txBody>
        </p:sp>
        <p:sp>
          <p:nvSpPr>
            <p:cNvPr id="14346" name="Rectangle 9"/>
            <p:cNvSpPr>
              <a:spLocks noChangeArrowheads="1"/>
            </p:cNvSpPr>
            <p:nvPr/>
          </p:nvSpPr>
          <p:spPr bwMode="auto">
            <a:xfrm>
              <a:off x="927" y="1966"/>
              <a:ext cx="781" cy="497"/>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47" name="Rectangle 10"/>
            <p:cNvSpPr>
              <a:spLocks noChangeArrowheads="1"/>
            </p:cNvSpPr>
            <p:nvPr/>
          </p:nvSpPr>
          <p:spPr bwMode="auto">
            <a:xfrm>
              <a:off x="927" y="2534"/>
              <a:ext cx="781" cy="498"/>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48" name="Rectangle 11"/>
            <p:cNvSpPr>
              <a:spLocks noChangeArrowheads="1"/>
            </p:cNvSpPr>
            <p:nvPr/>
          </p:nvSpPr>
          <p:spPr bwMode="auto">
            <a:xfrm>
              <a:off x="2774" y="1966"/>
              <a:ext cx="781" cy="497"/>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49" name="Rectangle 12"/>
            <p:cNvSpPr>
              <a:spLocks noChangeArrowheads="1"/>
            </p:cNvSpPr>
            <p:nvPr/>
          </p:nvSpPr>
          <p:spPr bwMode="auto">
            <a:xfrm>
              <a:off x="2774" y="2534"/>
              <a:ext cx="781" cy="498"/>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50" name="Rectangle 13"/>
            <p:cNvSpPr>
              <a:spLocks noChangeArrowheads="1"/>
            </p:cNvSpPr>
            <p:nvPr/>
          </p:nvSpPr>
          <p:spPr bwMode="auto">
            <a:xfrm>
              <a:off x="1921" y="2037"/>
              <a:ext cx="639" cy="995"/>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51" name="Rectangle 14"/>
            <p:cNvSpPr>
              <a:spLocks noChangeArrowheads="1"/>
            </p:cNvSpPr>
            <p:nvPr/>
          </p:nvSpPr>
          <p:spPr bwMode="auto">
            <a:xfrm>
              <a:off x="947" y="2041"/>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Control</a:t>
              </a:r>
            </a:p>
          </p:txBody>
        </p:sp>
        <p:sp>
          <p:nvSpPr>
            <p:cNvPr id="14352" name="Rectangle 15"/>
            <p:cNvSpPr>
              <a:spLocks noChangeArrowheads="1"/>
            </p:cNvSpPr>
            <p:nvPr/>
          </p:nvSpPr>
          <p:spPr bwMode="auto">
            <a:xfrm>
              <a:off x="947" y="2609"/>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Datapath</a:t>
              </a:r>
            </a:p>
          </p:txBody>
        </p:sp>
        <p:sp>
          <p:nvSpPr>
            <p:cNvPr id="14353" name="Rectangle 16"/>
            <p:cNvSpPr>
              <a:spLocks noChangeArrowheads="1"/>
            </p:cNvSpPr>
            <p:nvPr/>
          </p:nvSpPr>
          <p:spPr bwMode="auto">
            <a:xfrm>
              <a:off x="1870" y="2325"/>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Memory</a:t>
              </a:r>
            </a:p>
          </p:txBody>
        </p:sp>
        <p:sp>
          <p:nvSpPr>
            <p:cNvPr id="14354" name="Rectangle 17"/>
            <p:cNvSpPr>
              <a:spLocks noChangeArrowheads="1"/>
            </p:cNvSpPr>
            <p:nvPr/>
          </p:nvSpPr>
          <p:spPr bwMode="auto">
            <a:xfrm>
              <a:off x="2793" y="2041"/>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Input</a:t>
              </a:r>
            </a:p>
          </p:txBody>
        </p:sp>
        <p:sp>
          <p:nvSpPr>
            <p:cNvPr id="14355" name="Rectangle 18"/>
            <p:cNvSpPr>
              <a:spLocks noChangeArrowheads="1"/>
            </p:cNvSpPr>
            <p:nvPr/>
          </p:nvSpPr>
          <p:spPr bwMode="auto">
            <a:xfrm>
              <a:off x="2793" y="2609"/>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Output</a:t>
              </a:r>
            </a:p>
          </p:txBody>
        </p:sp>
      </p:grpSp>
    </p:spTree>
    <p:extLst>
      <p:ext uri="{BB962C8B-B14F-4D97-AF65-F5344CB8AC3E}">
        <p14:creationId xmlns:p14="http://schemas.microsoft.com/office/powerpoint/2010/main" val="2836594294"/>
      </p:ext>
    </p:extLst>
  </p:cSld>
  <p:clrMapOvr>
    <a:masterClrMapping/>
  </p:clrMapOvr>
  <p:transition spd="slow" advTm="2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609600" y="609600"/>
            <a:ext cx="8001000" cy="609600"/>
          </a:xfrm>
        </p:spPr>
        <p:txBody>
          <a:bodyPr>
            <a:normAutofit fontScale="90000"/>
          </a:bodyPr>
          <a:lstStyle/>
          <a:p>
            <a:pPr eaLnBrk="1" hangingPunct="1"/>
            <a:r>
              <a:rPr lang="en-US" b="1" dirty="0" smtClean="0"/>
              <a:t>Comments in MIPS Programs</a:t>
            </a:r>
          </a:p>
        </p:txBody>
      </p:sp>
      <p:sp>
        <p:nvSpPr>
          <p:cNvPr id="4099" name="AutoShape 3"/>
          <p:cNvSpPr>
            <a:spLocks noGrp="1" noChangeArrowheads="1"/>
          </p:cNvSpPr>
          <p:nvPr>
            <p:ph type="body" idx="4294967295"/>
          </p:nvPr>
        </p:nvSpPr>
        <p:spPr>
          <a:xfrm>
            <a:off x="762000" y="1676400"/>
            <a:ext cx="7848600" cy="4876800"/>
          </a:xfrm>
        </p:spPr>
        <p:txBody>
          <a:bodyPr/>
          <a:lstStyle/>
          <a:p>
            <a:pPr marL="203200" indent="-203200" eaLnBrk="1" hangingPunct="1"/>
            <a:r>
              <a:rPr lang="en-US" dirty="0" smtClean="0"/>
              <a:t>You can use comments to make your code more readable.</a:t>
            </a:r>
          </a:p>
          <a:p>
            <a:pPr marL="203200" indent="-203200" eaLnBrk="1" hangingPunct="1"/>
            <a:r>
              <a:rPr lang="en-US" dirty="0" smtClean="0"/>
              <a:t>Hash (</a:t>
            </a:r>
            <a:r>
              <a:rPr lang="en-US" dirty="0" smtClean="0">
                <a:latin typeface="Courier New" pitchFamily="49" charset="0"/>
              </a:rPr>
              <a:t>#</a:t>
            </a:r>
            <a:r>
              <a:rPr lang="en-US" dirty="0" smtClean="0"/>
              <a:t>) is used for MIPS comments</a:t>
            </a:r>
          </a:p>
          <a:p>
            <a:pPr marL="685800" lvl="1" indent="-190500" eaLnBrk="1" hangingPunct="1"/>
            <a:r>
              <a:rPr lang="en-US" dirty="0" smtClean="0"/>
              <a:t>anything from hash mark to end of line is a comment and will be ignored</a:t>
            </a:r>
          </a:p>
          <a:p>
            <a:pPr marL="203200" indent="-203200" eaLnBrk="1" hangingPunct="1"/>
            <a:r>
              <a:rPr lang="en-US" dirty="0" smtClean="0"/>
              <a:t>Note: Different from C.</a:t>
            </a:r>
          </a:p>
          <a:p>
            <a:pPr marL="685800" lvl="1" indent="-190500" eaLnBrk="1" hangingPunct="1"/>
            <a:r>
              <a:rPr lang="en-US" dirty="0" smtClean="0"/>
              <a:t>C comments have format </a:t>
            </a:r>
            <a:br>
              <a:rPr lang="en-US" dirty="0" smtClean="0"/>
            </a:br>
            <a:r>
              <a:rPr lang="en-US" dirty="0" smtClean="0">
                <a:latin typeface="Courier New" pitchFamily="49" charset="0"/>
              </a:rPr>
              <a:t>/* comment */</a:t>
            </a:r>
            <a:r>
              <a:rPr lang="en-US" dirty="0" smtClean="0"/>
              <a:t> </a:t>
            </a:r>
            <a:br>
              <a:rPr lang="en-US" dirty="0" smtClean="0"/>
            </a:br>
            <a:r>
              <a:rPr lang="en-US" dirty="0" smtClean="0"/>
              <a:t>so they can span many lines</a:t>
            </a:r>
          </a:p>
        </p:txBody>
      </p:sp>
    </p:spTree>
    <p:extLst>
      <p:ext uri="{BB962C8B-B14F-4D97-AF65-F5344CB8AC3E}">
        <p14:creationId xmlns:p14="http://schemas.microsoft.com/office/powerpoint/2010/main" val="3976377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09600" y="533400"/>
            <a:ext cx="8001000" cy="609600"/>
          </a:xfrm>
        </p:spPr>
        <p:txBody>
          <a:bodyPr>
            <a:normAutofit fontScale="90000"/>
          </a:bodyPr>
          <a:lstStyle/>
          <a:p>
            <a:pPr eaLnBrk="1" hangingPunct="1"/>
            <a:r>
              <a:rPr lang="en-US" b="1" dirty="0" smtClean="0"/>
              <a:t>MIPS Addition and Subtraction (1/4)</a:t>
            </a:r>
          </a:p>
        </p:txBody>
      </p:sp>
      <p:sp>
        <p:nvSpPr>
          <p:cNvPr id="6147" name="AutoShape 3"/>
          <p:cNvSpPr>
            <a:spLocks noGrp="1" noChangeArrowheads="1"/>
          </p:cNvSpPr>
          <p:nvPr>
            <p:ph type="body" idx="4294967295"/>
          </p:nvPr>
        </p:nvSpPr>
        <p:spPr>
          <a:xfrm>
            <a:off x="1066800" y="1066800"/>
            <a:ext cx="8077200" cy="5378450"/>
          </a:xfrm>
        </p:spPr>
        <p:txBody>
          <a:bodyPr>
            <a:normAutofit lnSpcReduction="10000"/>
          </a:bodyPr>
          <a:lstStyle/>
          <a:p>
            <a:pPr marL="203200" indent="-203200" eaLnBrk="1" hangingPunct="1"/>
            <a:r>
              <a:rPr lang="en-US" sz="2400" dirty="0" smtClean="0"/>
              <a:t>Syntax of Instructions:</a:t>
            </a:r>
          </a:p>
          <a:p>
            <a:pPr marL="685800" lvl="1" indent="-190500" eaLnBrk="1" hangingPunct="1">
              <a:buFontTx/>
              <a:buNone/>
            </a:pPr>
            <a:r>
              <a:rPr lang="en-US" sz="2000" dirty="0" smtClean="0"/>
              <a:t>1		2, 3, 4</a:t>
            </a:r>
          </a:p>
          <a:p>
            <a:pPr marL="685800" lvl="1" indent="-190500" eaLnBrk="1" hangingPunct="1">
              <a:buFontTx/>
              <a:buNone/>
            </a:pPr>
            <a:r>
              <a:rPr lang="en-US" sz="2000" dirty="0" smtClean="0"/>
              <a:t>where:</a:t>
            </a:r>
          </a:p>
          <a:p>
            <a:pPr marL="685800" lvl="1" indent="-190500" eaLnBrk="1" hangingPunct="1">
              <a:buFontTx/>
              <a:buNone/>
            </a:pPr>
            <a:r>
              <a:rPr lang="en-US" sz="2000" dirty="0" smtClean="0"/>
              <a:t>1) operation by name </a:t>
            </a:r>
          </a:p>
          <a:p>
            <a:pPr marL="685800" lvl="1" indent="-190500" eaLnBrk="1" hangingPunct="1">
              <a:buFontTx/>
              <a:buNone/>
            </a:pPr>
            <a:r>
              <a:rPr lang="en-US" sz="2000" dirty="0" smtClean="0"/>
              <a:t>2) operand getting result (“destination”)</a:t>
            </a:r>
          </a:p>
          <a:p>
            <a:pPr marL="685800" lvl="1" indent="-190500" eaLnBrk="1" hangingPunct="1">
              <a:buFontTx/>
              <a:buNone/>
            </a:pPr>
            <a:r>
              <a:rPr lang="en-US" sz="2000" dirty="0" smtClean="0"/>
              <a:t>3) 1st operand for operation (“source1”)</a:t>
            </a:r>
          </a:p>
          <a:p>
            <a:pPr marL="685800" lvl="1" indent="-190500" eaLnBrk="1" hangingPunct="1">
              <a:buFontTx/>
              <a:buNone/>
            </a:pPr>
            <a:r>
              <a:rPr lang="en-US" sz="2000" dirty="0" smtClean="0"/>
              <a:t>4) 2nd operand for operation (“source2”)</a:t>
            </a:r>
          </a:p>
          <a:p>
            <a:pPr marL="203200" indent="-203200" eaLnBrk="1" hangingPunct="1"/>
            <a:r>
              <a:rPr lang="en-US" sz="2400" dirty="0" smtClean="0"/>
              <a:t>Syntax is rigid:</a:t>
            </a:r>
          </a:p>
          <a:p>
            <a:pPr marL="685800" lvl="1" indent="-190500" eaLnBrk="1" hangingPunct="1"/>
            <a:r>
              <a:rPr lang="en-US" sz="2000" dirty="0" smtClean="0"/>
              <a:t>1 operator, 3 operands</a:t>
            </a:r>
          </a:p>
          <a:p>
            <a:pPr marL="685800" lvl="1" indent="-190500" eaLnBrk="1" hangingPunct="1"/>
            <a:r>
              <a:rPr lang="en-US" sz="2000" dirty="0" smtClean="0"/>
              <a:t>Operand order is fixed (destination first)</a:t>
            </a:r>
          </a:p>
          <a:p>
            <a:pPr marL="685800" lvl="1" indent="-190500" eaLnBrk="1" hangingPunct="1"/>
            <a:r>
              <a:rPr lang="en-US" sz="2000" dirty="0" smtClean="0"/>
              <a:t>Why? </a:t>
            </a:r>
            <a:r>
              <a:rPr lang="en-US" sz="2000" b="1" dirty="0" smtClean="0">
                <a:solidFill>
                  <a:srgbClr val="C00000"/>
                </a:solidFill>
              </a:rPr>
              <a:t>Keep Hardware simple via regularity</a:t>
            </a:r>
          </a:p>
          <a:p>
            <a:pPr marL="203200" indent="-203200"/>
            <a:r>
              <a:rPr lang="en-US" sz="2400" b="1" dirty="0" smtClean="0">
                <a:solidFill>
                  <a:srgbClr val="C00000"/>
                </a:solidFill>
              </a:rPr>
              <a:t>Design Principle:  </a:t>
            </a:r>
            <a:r>
              <a:rPr lang="en-US" sz="2400" dirty="0" smtClean="0"/>
              <a:t>simplicity favors regularity.  </a:t>
            </a:r>
          </a:p>
          <a:p>
            <a:pPr marL="203200" indent="-203200" eaLnBrk="1" hangingPunct="1"/>
            <a:endParaRPr lang="en-US" sz="2400" dirty="0" smtClean="0">
              <a:solidFill>
                <a:srgbClr val="FF0000"/>
              </a:solidFill>
            </a:endParaRPr>
          </a:p>
        </p:txBody>
      </p:sp>
    </p:spTree>
    <p:extLst>
      <p:ext uri="{BB962C8B-B14F-4D97-AF65-F5344CB8AC3E}">
        <p14:creationId xmlns:p14="http://schemas.microsoft.com/office/powerpoint/2010/main" val="3198513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09601" y="685800"/>
            <a:ext cx="7924800" cy="838200"/>
          </a:xfrm>
        </p:spPr>
        <p:txBody>
          <a:bodyPr>
            <a:normAutofit fontScale="90000"/>
          </a:bodyPr>
          <a:lstStyle/>
          <a:p>
            <a:pPr eaLnBrk="1" hangingPunct="1"/>
            <a:r>
              <a:rPr lang="en-US" b="1" dirty="0" smtClean="0"/>
              <a:t>Addition and Subtraction of Integers </a:t>
            </a:r>
            <a:br>
              <a:rPr lang="en-US" b="1" dirty="0" smtClean="0"/>
            </a:br>
            <a:r>
              <a:rPr lang="en-US" b="1" dirty="0" smtClean="0"/>
              <a:t>(2/4)</a:t>
            </a:r>
          </a:p>
        </p:txBody>
      </p:sp>
      <p:sp>
        <p:nvSpPr>
          <p:cNvPr id="7171" name="AutoShape 3"/>
          <p:cNvSpPr>
            <a:spLocks noGrp="1" noChangeArrowheads="1"/>
          </p:cNvSpPr>
          <p:nvPr>
            <p:ph type="body" idx="4294967295"/>
          </p:nvPr>
        </p:nvSpPr>
        <p:spPr>
          <a:xfrm>
            <a:off x="685800" y="1447800"/>
            <a:ext cx="7848600" cy="5035550"/>
          </a:xfrm>
        </p:spPr>
        <p:txBody>
          <a:bodyPr/>
          <a:lstStyle/>
          <a:p>
            <a:pPr marL="203200" indent="-203200" eaLnBrk="1" hangingPunct="1"/>
            <a:r>
              <a:rPr lang="en-US" dirty="0" smtClean="0"/>
              <a:t>Addition in Assembly</a:t>
            </a:r>
          </a:p>
          <a:p>
            <a:pPr marL="685800" lvl="1" indent="-190500" eaLnBrk="1" hangingPunct="1"/>
            <a:r>
              <a:rPr lang="en-US" dirty="0" smtClean="0"/>
              <a:t>Example:	</a:t>
            </a:r>
            <a:r>
              <a:rPr lang="en-US" b="1" dirty="0" smtClean="0">
                <a:solidFill>
                  <a:srgbClr val="C00000"/>
                </a:solidFill>
                <a:latin typeface="Courier New" pitchFamily="49" charset="0"/>
              </a:rPr>
              <a:t>add	$s0,$s1,$s2</a:t>
            </a:r>
            <a:r>
              <a:rPr lang="en-US" b="1" dirty="0" smtClean="0">
                <a:solidFill>
                  <a:srgbClr val="C00000"/>
                </a:solidFill>
              </a:rPr>
              <a:t> </a:t>
            </a:r>
            <a:r>
              <a:rPr lang="en-US" dirty="0" smtClean="0"/>
              <a:t>(in MIPS)</a:t>
            </a:r>
          </a:p>
          <a:p>
            <a:pPr marL="685800" lvl="1" indent="-190500" eaLnBrk="1" hangingPunct="1">
              <a:buFontTx/>
              <a:buNone/>
            </a:pPr>
            <a:r>
              <a:rPr lang="en-US" dirty="0" smtClean="0"/>
              <a:t>	Equivalent to:	</a:t>
            </a:r>
            <a:r>
              <a:rPr lang="en-US" dirty="0" smtClean="0">
                <a:latin typeface="Courier New" pitchFamily="49" charset="0"/>
              </a:rPr>
              <a:t>a = b + c</a:t>
            </a:r>
            <a:r>
              <a:rPr lang="en-US" dirty="0" smtClean="0"/>
              <a:t> (in C)</a:t>
            </a:r>
          </a:p>
          <a:p>
            <a:pPr marL="685800" lvl="1" indent="-190500" eaLnBrk="1" hangingPunct="1">
              <a:buFontTx/>
              <a:buNone/>
            </a:pPr>
            <a:r>
              <a:rPr lang="en-US" dirty="0" smtClean="0"/>
              <a:t>where MIPS registers </a:t>
            </a:r>
            <a:r>
              <a:rPr lang="en-US" b="1" dirty="0" smtClean="0">
                <a:solidFill>
                  <a:srgbClr val="C00000"/>
                </a:solidFill>
                <a:latin typeface="Courier New" pitchFamily="49" charset="0"/>
              </a:rPr>
              <a:t>$s0,$s1,$s2</a:t>
            </a:r>
            <a:r>
              <a:rPr lang="en-US" b="1" dirty="0" smtClean="0">
                <a:solidFill>
                  <a:srgbClr val="C00000"/>
                </a:solidFill>
              </a:rPr>
              <a:t> </a:t>
            </a:r>
            <a:r>
              <a:rPr lang="en-US" dirty="0" smtClean="0"/>
              <a:t>are associated with C variables </a:t>
            </a:r>
            <a:r>
              <a:rPr lang="en-US" dirty="0" smtClean="0">
                <a:latin typeface="Courier New" pitchFamily="49" charset="0"/>
              </a:rPr>
              <a:t>a, b, c</a:t>
            </a:r>
            <a:r>
              <a:rPr lang="en-US" dirty="0" smtClean="0"/>
              <a:t> </a:t>
            </a:r>
          </a:p>
          <a:p>
            <a:pPr marL="203200" indent="-203200" eaLnBrk="1" hangingPunct="1"/>
            <a:r>
              <a:rPr lang="en-US" dirty="0" smtClean="0"/>
              <a:t>Subtraction in Assembly</a:t>
            </a:r>
          </a:p>
          <a:p>
            <a:pPr marL="685800" lvl="1" indent="-190500" eaLnBrk="1" hangingPunct="1"/>
            <a:r>
              <a:rPr lang="en-US" dirty="0" smtClean="0"/>
              <a:t>Example:	</a:t>
            </a:r>
            <a:r>
              <a:rPr lang="en-US" b="1" dirty="0" smtClean="0">
                <a:solidFill>
                  <a:srgbClr val="C00000"/>
                </a:solidFill>
                <a:latin typeface="Courier New" pitchFamily="49" charset="0"/>
              </a:rPr>
              <a:t>sub	$s3,$s4,$s5</a:t>
            </a:r>
            <a:r>
              <a:rPr lang="en-US" b="1" dirty="0" smtClean="0">
                <a:solidFill>
                  <a:srgbClr val="C00000"/>
                </a:solidFill>
              </a:rPr>
              <a:t> </a:t>
            </a:r>
            <a:r>
              <a:rPr lang="en-US" dirty="0" smtClean="0"/>
              <a:t>(in MIPS)</a:t>
            </a:r>
          </a:p>
          <a:p>
            <a:pPr marL="685800" lvl="1" indent="-190500" eaLnBrk="1" hangingPunct="1">
              <a:buFontTx/>
              <a:buNone/>
            </a:pPr>
            <a:r>
              <a:rPr lang="en-US" dirty="0" smtClean="0"/>
              <a:t>	Equivalent to:	</a:t>
            </a:r>
            <a:r>
              <a:rPr lang="en-US" dirty="0" smtClean="0">
                <a:latin typeface="Courier New" pitchFamily="49" charset="0"/>
              </a:rPr>
              <a:t>d = e - f</a:t>
            </a:r>
            <a:r>
              <a:rPr lang="en-US" dirty="0" smtClean="0"/>
              <a:t> (in C)</a:t>
            </a:r>
          </a:p>
          <a:p>
            <a:pPr marL="685800" lvl="1" indent="-190500" eaLnBrk="1" hangingPunct="1">
              <a:buFontTx/>
              <a:buNone/>
            </a:pPr>
            <a:r>
              <a:rPr lang="en-US" dirty="0" smtClean="0"/>
              <a:t>where MIPS registers </a:t>
            </a:r>
            <a:r>
              <a:rPr lang="en-US" dirty="0" smtClean="0">
                <a:latin typeface="Courier New" pitchFamily="49" charset="0"/>
              </a:rPr>
              <a:t>$s3,$s4,$s5</a:t>
            </a:r>
            <a:r>
              <a:rPr lang="en-US" dirty="0" smtClean="0"/>
              <a:t> are associated with C variables </a:t>
            </a:r>
            <a:r>
              <a:rPr lang="en-US" dirty="0" smtClean="0">
                <a:latin typeface="Courier New" pitchFamily="49" charset="0"/>
              </a:rPr>
              <a:t>d, e, f</a:t>
            </a:r>
            <a:r>
              <a:rPr lang="en-US" dirty="0" smtClean="0"/>
              <a:t> </a:t>
            </a:r>
          </a:p>
        </p:txBody>
      </p:sp>
    </p:spTree>
    <p:extLst>
      <p:ext uri="{BB962C8B-B14F-4D97-AF65-F5344CB8AC3E}">
        <p14:creationId xmlns:p14="http://schemas.microsoft.com/office/powerpoint/2010/main" val="2127573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533400" y="762000"/>
            <a:ext cx="8104187" cy="474662"/>
          </a:xfrm>
        </p:spPr>
        <p:txBody>
          <a:bodyPr>
            <a:normAutofit fontScale="90000"/>
          </a:bodyPr>
          <a:lstStyle/>
          <a:p>
            <a:pPr eaLnBrk="1" hangingPunct="1"/>
            <a:r>
              <a:rPr lang="en-US" b="1" dirty="0" smtClean="0"/>
              <a:t>Addition and Subtraction of Integers </a:t>
            </a:r>
            <a:br>
              <a:rPr lang="en-US" b="1" dirty="0" smtClean="0"/>
            </a:br>
            <a:r>
              <a:rPr lang="en-US" b="1" dirty="0" smtClean="0"/>
              <a:t>(3/4)</a:t>
            </a:r>
          </a:p>
        </p:txBody>
      </p:sp>
      <p:sp>
        <p:nvSpPr>
          <p:cNvPr id="833539" name="AutoShape 3"/>
          <p:cNvSpPr>
            <a:spLocks noGrp="1" noChangeArrowheads="1"/>
          </p:cNvSpPr>
          <p:nvPr>
            <p:ph type="body" idx="4294967295"/>
          </p:nvPr>
        </p:nvSpPr>
        <p:spPr>
          <a:xfrm>
            <a:off x="685800" y="1447800"/>
            <a:ext cx="8153400" cy="5257800"/>
          </a:xfrm>
        </p:spPr>
        <p:txBody>
          <a:bodyPr/>
          <a:lstStyle/>
          <a:p>
            <a:pPr marL="203200" indent="-203200" eaLnBrk="1" hangingPunct="1"/>
            <a:r>
              <a:rPr lang="en-US" dirty="0" smtClean="0"/>
              <a:t>How do the following C statement?</a:t>
            </a:r>
          </a:p>
          <a:p>
            <a:pPr marL="203200" indent="-203200" algn="ctr" eaLnBrk="1" hangingPunct="1">
              <a:buFontTx/>
              <a:buNone/>
            </a:pPr>
            <a:r>
              <a:rPr lang="en-US" b="1" dirty="0" smtClean="0">
                <a:solidFill>
                  <a:srgbClr val="C00000"/>
                </a:solidFill>
                <a:latin typeface="Courier New" pitchFamily="49" charset="0"/>
              </a:rPr>
              <a:t>a = b + c + d - e</a:t>
            </a:r>
            <a:r>
              <a:rPr lang="en-US" dirty="0" smtClean="0">
                <a:solidFill>
                  <a:schemeClr val="accent2"/>
                </a:solidFill>
                <a:latin typeface="Courier New" pitchFamily="49" charset="0"/>
              </a:rPr>
              <a:t>;</a:t>
            </a:r>
            <a:endParaRPr lang="en-US" dirty="0" smtClean="0">
              <a:latin typeface="Courier New" pitchFamily="49" charset="0"/>
            </a:endParaRPr>
          </a:p>
          <a:p>
            <a:pPr marL="203200" indent="-203200" eaLnBrk="1" hangingPunct="1"/>
            <a:r>
              <a:rPr lang="en-US" dirty="0" smtClean="0"/>
              <a:t>Break into multiple instructions</a:t>
            </a:r>
          </a:p>
          <a:p>
            <a:pPr marL="685800" lvl="1" indent="-190500" eaLnBrk="1" hangingPunct="1">
              <a:buFontTx/>
              <a:buNone/>
            </a:pPr>
            <a:r>
              <a:rPr lang="en-US" dirty="0" smtClean="0">
                <a:latin typeface="Courier New" pitchFamily="49" charset="0"/>
              </a:rPr>
              <a:t>add $t0, $s1, $s2 </a:t>
            </a:r>
            <a:r>
              <a:rPr lang="en-US" b="1" i="1" dirty="0" smtClean="0">
                <a:solidFill>
                  <a:srgbClr val="C00000"/>
                </a:solidFill>
                <a:latin typeface="Courier New" pitchFamily="49" charset="0"/>
              </a:rPr>
              <a:t># temp = b + c</a:t>
            </a:r>
          </a:p>
          <a:p>
            <a:pPr marL="685800" lvl="1" indent="-190500" eaLnBrk="1" hangingPunct="1">
              <a:buFontTx/>
              <a:buNone/>
            </a:pPr>
            <a:r>
              <a:rPr lang="en-US" dirty="0" smtClean="0">
                <a:latin typeface="Courier New" pitchFamily="49" charset="0"/>
              </a:rPr>
              <a:t>add $t0, $t0, $s3 </a:t>
            </a:r>
            <a:r>
              <a:rPr lang="en-US" b="1" i="1" dirty="0" smtClean="0">
                <a:solidFill>
                  <a:srgbClr val="C00000"/>
                </a:solidFill>
                <a:latin typeface="Courier New" pitchFamily="49" charset="0"/>
              </a:rPr>
              <a:t># temp = temp + d</a:t>
            </a:r>
          </a:p>
          <a:p>
            <a:pPr marL="685800" lvl="1" indent="-190500" eaLnBrk="1" hangingPunct="1">
              <a:buFontTx/>
              <a:buNone/>
            </a:pPr>
            <a:r>
              <a:rPr lang="en-US" dirty="0" smtClean="0">
                <a:latin typeface="Courier New" pitchFamily="49" charset="0"/>
              </a:rPr>
              <a:t>sub $s0, $t0, $s4 </a:t>
            </a:r>
            <a:r>
              <a:rPr lang="en-US" b="1" i="1" dirty="0" smtClean="0">
                <a:solidFill>
                  <a:srgbClr val="C00000"/>
                </a:solidFill>
                <a:latin typeface="Courier New" pitchFamily="49" charset="0"/>
              </a:rPr>
              <a:t># a = temp - e</a:t>
            </a:r>
            <a:endParaRPr lang="en-US" b="1" dirty="0" smtClean="0">
              <a:solidFill>
                <a:srgbClr val="C00000"/>
              </a:solidFill>
              <a:latin typeface="Courier New" pitchFamily="49" charset="0"/>
            </a:endParaRPr>
          </a:p>
          <a:p>
            <a:pPr marL="203200" indent="-203200" eaLnBrk="1" hangingPunct="1"/>
            <a:r>
              <a:rPr lang="en-US" b="1" dirty="0" smtClean="0"/>
              <a:t>Notice: </a:t>
            </a:r>
            <a:r>
              <a:rPr lang="en-US" dirty="0" smtClean="0"/>
              <a:t>A single line of C may break up into several lines of MIPS.</a:t>
            </a:r>
          </a:p>
          <a:p>
            <a:pPr marL="203200" indent="-203200" eaLnBrk="1" hangingPunct="1"/>
            <a:r>
              <a:rPr lang="en-US" b="1" dirty="0" smtClean="0"/>
              <a:t>Notice: </a:t>
            </a:r>
            <a:r>
              <a:rPr lang="en-US" dirty="0" smtClean="0"/>
              <a:t>Everything after the hash mark on each line is ignored (comments)</a:t>
            </a:r>
          </a:p>
        </p:txBody>
      </p:sp>
    </p:spTree>
    <p:extLst>
      <p:ext uri="{BB962C8B-B14F-4D97-AF65-F5344CB8AC3E}">
        <p14:creationId xmlns:p14="http://schemas.microsoft.com/office/powerpoint/2010/main" val="3394896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3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35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33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33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3353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3353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33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33400" y="685800"/>
            <a:ext cx="8104187" cy="990600"/>
          </a:xfrm>
        </p:spPr>
        <p:txBody>
          <a:bodyPr>
            <a:normAutofit fontScale="90000"/>
          </a:bodyPr>
          <a:lstStyle/>
          <a:p>
            <a:pPr eaLnBrk="1" hangingPunct="1"/>
            <a:r>
              <a:rPr lang="en-US" b="1" dirty="0" smtClean="0"/>
              <a:t>Addition and Subtraction of Integers </a:t>
            </a:r>
            <a:br>
              <a:rPr lang="en-US" b="1" dirty="0" smtClean="0"/>
            </a:br>
            <a:r>
              <a:rPr lang="en-US" b="1" dirty="0" smtClean="0"/>
              <a:t>(4/4)</a:t>
            </a:r>
          </a:p>
        </p:txBody>
      </p:sp>
      <p:sp>
        <p:nvSpPr>
          <p:cNvPr id="834563" name="AutoShape 3"/>
          <p:cNvSpPr>
            <a:spLocks noGrp="1" noChangeArrowheads="1"/>
          </p:cNvSpPr>
          <p:nvPr>
            <p:ph type="body" idx="4294967295"/>
          </p:nvPr>
        </p:nvSpPr>
        <p:spPr>
          <a:xfrm>
            <a:off x="685800" y="1752600"/>
            <a:ext cx="8153400" cy="3386138"/>
          </a:xfrm>
        </p:spPr>
        <p:txBody>
          <a:bodyPr/>
          <a:lstStyle/>
          <a:p>
            <a:pPr marL="203200" indent="-203200" eaLnBrk="1" hangingPunct="1"/>
            <a:r>
              <a:rPr lang="en-US" dirty="0" smtClean="0"/>
              <a:t>How do we do this?</a:t>
            </a:r>
          </a:p>
          <a:p>
            <a:pPr marL="203200" indent="-203200" algn="ctr" eaLnBrk="1" hangingPunct="1">
              <a:buFontTx/>
              <a:buNone/>
            </a:pPr>
            <a:r>
              <a:rPr lang="en-US" b="1" dirty="0" smtClean="0">
                <a:solidFill>
                  <a:srgbClr val="C00000"/>
                </a:solidFill>
                <a:latin typeface="Courier New" pitchFamily="49" charset="0"/>
              </a:rPr>
              <a:t>f = (g + h) - (</a:t>
            </a:r>
            <a:r>
              <a:rPr lang="en-US" b="1" dirty="0" err="1" smtClean="0">
                <a:solidFill>
                  <a:srgbClr val="C00000"/>
                </a:solidFill>
                <a:latin typeface="Courier New" pitchFamily="49" charset="0"/>
              </a:rPr>
              <a:t>i</a:t>
            </a:r>
            <a:r>
              <a:rPr lang="en-US" b="1" dirty="0" smtClean="0">
                <a:solidFill>
                  <a:srgbClr val="C00000"/>
                </a:solidFill>
                <a:latin typeface="Courier New" pitchFamily="49" charset="0"/>
              </a:rPr>
              <a:t> + j);</a:t>
            </a:r>
          </a:p>
          <a:p>
            <a:pPr marL="203200" indent="-203200" eaLnBrk="1" hangingPunct="1"/>
            <a:r>
              <a:rPr lang="en-US" dirty="0" smtClean="0"/>
              <a:t>Use intermediate temporary register</a:t>
            </a:r>
          </a:p>
          <a:p>
            <a:pPr marL="685800" lvl="1" indent="-190500" eaLnBrk="1" hangingPunct="1">
              <a:buFontTx/>
              <a:buNone/>
            </a:pPr>
            <a:r>
              <a:rPr lang="en-US" dirty="0" smtClean="0">
                <a:latin typeface="Courier New" pitchFamily="49" charset="0"/>
              </a:rPr>
              <a:t>add $t0,$s1,$s2	</a:t>
            </a:r>
            <a:r>
              <a:rPr lang="en-US" b="1" i="1" dirty="0" smtClean="0">
                <a:solidFill>
                  <a:srgbClr val="C00000"/>
                </a:solidFill>
                <a:latin typeface="Courier New" pitchFamily="49" charset="0"/>
              </a:rPr>
              <a:t># temp = g + h</a:t>
            </a:r>
          </a:p>
          <a:p>
            <a:pPr marL="685800" lvl="1" indent="-190500" eaLnBrk="1" hangingPunct="1">
              <a:buFontTx/>
              <a:buNone/>
            </a:pPr>
            <a:r>
              <a:rPr lang="en-US" dirty="0" smtClean="0">
                <a:latin typeface="Courier New" pitchFamily="49" charset="0"/>
              </a:rPr>
              <a:t>add $t1,$s3,$s4	</a:t>
            </a:r>
            <a:r>
              <a:rPr lang="en-US" b="1" i="1" dirty="0" smtClean="0">
                <a:solidFill>
                  <a:srgbClr val="C00000"/>
                </a:solidFill>
                <a:latin typeface="Courier New" pitchFamily="49" charset="0"/>
              </a:rPr>
              <a:t># temp = </a:t>
            </a:r>
            <a:r>
              <a:rPr lang="en-US" b="1" i="1" dirty="0" err="1" smtClean="0">
                <a:solidFill>
                  <a:srgbClr val="C00000"/>
                </a:solidFill>
                <a:latin typeface="Courier New" pitchFamily="49" charset="0"/>
              </a:rPr>
              <a:t>i</a:t>
            </a:r>
            <a:r>
              <a:rPr lang="en-US" b="1" i="1" dirty="0" smtClean="0">
                <a:solidFill>
                  <a:srgbClr val="C00000"/>
                </a:solidFill>
                <a:latin typeface="Courier New" pitchFamily="49" charset="0"/>
              </a:rPr>
              <a:t> + j</a:t>
            </a:r>
            <a:endParaRPr lang="en-US" b="1" dirty="0" smtClean="0">
              <a:solidFill>
                <a:srgbClr val="C00000"/>
              </a:solidFill>
              <a:latin typeface="Courier New" pitchFamily="49" charset="0"/>
            </a:endParaRPr>
          </a:p>
          <a:p>
            <a:pPr marL="685800" lvl="1" indent="-190500" eaLnBrk="1" hangingPunct="1">
              <a:buFontTx/>
              <a:buNone/>
            </a:pPr>
            <a:r>
              <a:rPr lang="en-US" dirty="0" smtClean="0">
                <a:latin typeface="Courier New" pitchFamily="49" charset="0"/>
              </a:rPr>
              <a:t>sub $s0,$t0,$t1	</a:t>
            </a:r>
            <a:r>
              <a:rPr lang="en-US" b="1" i="1" dirty="0" smtClean="0">
                <a:solidFill>
                  <a:srgbClr val="C00000"/>
                </a:solidFill>
                <a:latin typeface="Courier New" pitchFamily="49" charset="0"/>
              </a:rPr>
              <a:t># f=(</a:t>
            </a:r>
            <a:r>
              <a:rPr lang="en-US" b="1" i="1" dirty="0" err="1" smtClean="0">
                <a:solidFill>
                  <a:srgbClr val="C00000"/>
                </a:solidFill>
                <a:latin typeface="Courier New" pitchFamily="49" charset="0"/>
              </a:rPr>
              <a:t>g+h</a:t>
            </a:r>
            <a:r>
              <a:rPr lang="en-US" b="1" i="1" dirty="0" smtClean="0">
                <a:solidFill>
                  <a:srgbClr val="C00000"/>
                </a:solidFill>
                <a:latin typeface="Courier New" pitchFamily="49" charset="0"/>
              </a:rPr>
              <a:t>)-(</a:t>
            </a:r>
            <a:r>
              <a:rPr lang="en-US" b="1" i="1" dirty="0" err="1" smtClean="0">
                <a:solidFill>
                  <a:srgbClr val="C00000"/>
                </a:solidFill>
                <a:latin typeface="Courier New" pitchFamily="49" charset="0"/>
              </a:rPr>
              <a:t>i+j</a:t>
            </a:r>
            <a:r>
              <a:rPr lang="en-US" b="1" i="1" dirty="0" smtClean="0">
                <a:solidFill>
                  <a:srgbClr val="C00000"/>
                </a:solidFill>
                <a:latin typeface="Courier New" pitchFamily="49" charset="0"/>
              </a:rPr>
              <a:t>)</a:t>
            </a:r>
          </a:p>
        </p:txBody>
      </p:sp>
    </p:spTree>
    <p:extLst>
      <p:ext uri="{BB962C8B-B14F-4D97-AF65-F5344CB8AC3E}">
        <p14:creationId xmlns:p14="http://schemas.microsoft.com/office/powerpoint/2010/main" val="1648845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4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4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45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345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345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34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048000" y="762000"/>
            <a:ext cx="3505200" cy="474662"/>
          </a:xfrm>
        </p:spPr>
        <p:txBody>
          <a:bodyPr>
            <a:normAutofit fontScale="90000"/>
          </a:bodyPr>
          <a:lstStyle/>
          <a:p>
            <a:pPr eaLnBrk="1" hangingPunct="1"/>
            <a:r>
              <a:rPr lang="en-US" b="1" dirty="0" err="1" smtClean="0"/>
              <a:t>Immediates</a:t>
            </a:r>
            <a:endParaRPr lang="en-US" b="1" dirty="0" smtClean="0"/>
          </a:p>
        </p:txBody>
      </p:sp>
      <p:sp>
        <p:nvSpPr>
          <p:cNvPr id="11267" name="AutoShape 3"/>
          <p:cNvSpPr>
            <a:spLocks noGrp="1" noChangeArrowheads="1"/>
          </p:cNvSpPr>
          <p:nvPr>
            <p:ph type="body" idx="4294967295"/>
          </p:nvPr>
        </p:nvSpPr>
        <p:spPr>
          <a:xfrm>
            <a:off x="609600" y="1447800"/>
            <a:ext cx="8153400" cy="5181600"/>
          </a:xfrm>
        </p:spPr>
        <p:txBody>
          <a:bodyPr/>
          <a:lstStyle/>
          <a:p>
            <a:pPr marL="203200" indent="-203200" eaLnBrk="1" hangingPunct="1">
              <a:lnSpc>
                <a:spcPct val="90000"/>
              </a:lnSpc>
            </a:pPr>
            <a:r>
              <a:rPr lang="en-US" dirty="0" err="1" smtClean="0"/>
              <a:t>Immediates</a:t>
            </a:r>
            <a:r>
              <a:rPr lang="en-US" dirty="0" smtClean="0"/>
              <a:t> are numerical constants.</a:t>
            </a:r>
          </a:p>
          <a:p>
            <a:pPr marL="203200" indent="-203200" eaLnBrk="1" hangingPunct="1">
              <a:lnSpc>
                <a:spcPct val="90000"/>
              </a:lnSpc>
            </a:pPr>
            <a:r>
              <a:rPr lang="en-US" dirty="0" smtClean="0"/>
              <a:t>They appear often in code, so there are special instructions for them.</a:t>
            </a:r>
          </a:p>
          <a:p>
            <a:pPr marL="203200" indent="-203200" eaLnBrk="1" hangingPunct="1">
              <a:lnSpc>
                <a:spcPct val="90000"/>
              </a:lnSpc>
            </a:pPr>
            <a:r>
              <a:rPr lang="en-US" dirty="0" smtClean="0"/>
              <a:t>Add Immediate:</a:t>
            </a:r>
          </a:p>
          <a:p>
            <a:pPr marL="685800" lvl="1" indent="-190500" eaLnBrk="1" hangingPunct="1">
              <a:lnSpc>
                <a:spcPct val="90000"/>
              </a:lnSpc>
              <a:buFontTx/>
              <a:buNone/>
            </a:pPr>
            <a:r>
              <a:rPr lang="en-US" dirty="0" smtClean="0">
                <a:latin typeface="Courier New" pitchFamily="49" charset="0"/>
              </a:rPr>
              <a:t>	</a:t>
            </a:r>
            <a:r>
              <a:rPr lang="en-US" b="1" dirty="0" err="1" smtClean="0">
                <a:solidFill>
                  <a:srgbClr val="C00000"/>
                </a:solidFill>
                <a:latin typeface="Courier New" pitchFamily="49" charset="0"/>
              </a:rPr>
              <a:t>addi</a:t>
            </a:r>
            <a:r>
              <a:rPr lang="en-US" b="1" dirty="0" smtClean="0">
                <a:solidFill>
                  <a:srgbClr val="C00000"/>
                </a:solidFill>
                <a:latin typeface="Courier New" pitchFamily="49" charset="0"/>
              </a:rPr>
              <a:t> $s0,$s1,10 </a:t>
            </a:r>
            <a:r>
              <a:rPr lang="en-US" dirty="0" smtClean="0"/>
              <a:t>(in MIPS)</a:t>
            </a:r>
            <a:endParaRPr lang="en-US" dirty="0" smtClean="0">
              <a:latin typeface="Courier New" pitchFamily="49" charset="0"/>
            </a:endParaRPr>
          </a:p>
          <a:p>
            <a:pPr marL="685800" lvl="1" indent="-190500" eaLnBrk="1" hangingPunct="1">
              <a:lnSpc>
                <a:spcPct val="90000"/>
              </a:lnSpc>
              <a:buFontTx/>
              <a:buNone/>
            </a:pPr>
            <a:r>
              <a:rPr lang="en-US" dirty="0" smtClean="0">
                <a:latin typeface="Courier New" pitchFamily="49" charset="0"/>
              </a:rPr>
              <a:t>	f = g + 10 </a:t>
            </a:r>
            <a:r>
              <a:rPr lang="en-US" dirty="0" smtClean="0"/>
              <a:t>(in C)</a:t>
            </a:r>
          </a:p>
          <a:p>
            <a:pPr marL="685800" lvl="1" indent="-190500" eaLnBrk="1" hangingPunct="1">
              <a:lnSpc>
                <a:spcPct val="90000"/>
              </a:lnSpc>
              <a:buFontTx/>
              <a:buNone/>
            </a:pPr>
            <a:r>
              <a:rPr lang="en-US" dirty="0" smtClean="0"/>
              <a:t>where MIPS registers </a:t>
            </a:r>
            <a:r>
              <a:rPr lang="en-US" dirty="0" smtClean="0">
                <a:latin typeface="Courier New" pitchFamily="49" charset="0"/>
              </a:rPr>
              <a:t>$s0,$s1 </a:t>
            </a:r>
            <a:r>
              <a:rPr lang="en-US" dirty="0" smtClean="0"/>
              <a:t>are associated with C variables </a:t>
            </a:r>
            <a:r>
              <a:rPr lang="en-US" dirty="0" smtClean="0">
                <a:latin typeface="Courier New" pitchFamily="49" charset="0"/>
              </a:rPr>
              <a:t>f, g </a:t>
            </a:r>
          </a:p>
          <a:p>
            <a:pPr marL="203200" indent="-203200" eaLnBrk="1" hangingPunct="1">
              <a:lnSpc>
                <a:spcPct val="90000"/>
              </a:lnSpc>
            </a:pPr>
            <a:r>
              <a:rPr lang="en-US" b="1" dirty="0" smtClean="0">
                <a:solidFill>
                  <a:srgbClr val="C00000"/>
                </a:solidFill>
              </a:rPr>
              <a:t>Syntax similar to </a:t>
            </a:r>
            <a:r>
              <a:rPr lang="en-US" b="1" dirty="0" smtClean="0">
                <a:solidFill>
                  <a:srgbClr val="C00000"/>
                </a:solidFill>
                <a:latin typeface="Courier New" pitchFamily="49" charset="0"/>
              </a:rPr>
              <a:t>add</a:t>
            </a:r>
            <a:r>
              <a:rPr lang="en-US" b="1" dirty="0" smtClean="0">
                <a:solidFill>
                  <a:srgbClr val="C00000"/>
                </a:solidFill>
              </a:rPr>
              <a:t> instruction, except that last argument is a number instead of a register.</a:t>
            </a:r>
          </a:p>
        </p:txBody>
      </p:sp>
    </p:spTree>
    <p:extLst>
      <p:ext uri="{BB962C8B-B14F-4D97-AF65-F5344CB8AC3E}">
        <p14:creationId xmlns:p14="http://schemas.microsoft.com/office/powerpoint/2010/main" val="3930787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276600" y="685800"/>
            <a:ext cx="2819400" cy="474662"/>
          </a:xfrm>
        </p:spPr>
        <p:txBody>
          <a:bodyPr>
            <a:normAutofit fontScale="90000"/>
          </a:bodyPr>
          <a:lstStyle/>
          <a:p>
            <a:pPr eaLnBrk="1" hangingPunct="1"/>
            <a:r>
              <a:rPr lang="en-US" b="1" dirty="0" err="1" smtClean="0"/>
              <a:t>Immediates</a:t>
            </a:r>
            <a:endParaRPr lang="en-US" b="1" dirty="0" smtClean="0"/>
          </a:p>
        </p:txBody>
      </p:sp>
      <p:sp>
        <p:nvSpPr>
          <p:cNvPr id="837635" name="AutoShape 3"/>
          <p:cNvSpPr>
            <a:spLocks noGrp="1" noChangeArrowheads="1"/>
          </p:cNvSpPr>
          <p:nvPr>
            <p:ph type="body" idx="4294967295"/>
          </p:nvPr>
        </p:nvSpPr>
        <p:spPr>
          <a:xfrm>
            <a:off x="533400" y="1371600"/>
            <a:ext cx="7848600" cy="5378450"/>
          </a:xfrm>
        </p:spPr>
        <p:txBody>
          <a:bodyPr/>
          <a:lstStyle/>
          <a:p>
            <a:pPr marL="203200" indent="-203200" eaLnBrk="1" hangingPunct="1"/>
            <a:r>
              <a:rPr lang="en-US" dirty="0" smtClean="0"/>
              <a:t>There is no Subtract Immediate in MIPS: </a:t>
            </a:r>
          </a:p>
          <a:p>
            <a:pPr marL="203200" indent="-203200" eaLnBrk="1" hangingPunct="1"/>
            <a:r>
              <a:rPr lang="en-US" dirty="0" smtClean="0"/>
              <a:t>Limit types of operations that can be done to absolute minimum </a:t>
            </a:r>
          </a:p>
          <a:p>
            <a:pPr marL="685800" lvl="1" indent="-190500" eaLnBrk="1" hangingPunct="1"/>
            <a:r>
              <a:rPr lang="en-US" dirty="0" smtClean="0"/>
              <a:t>if an operation can be decomposed into a simpler operation, don’t include it</a:t>
            </a:r>
          </a:p>
          <a:p>
            <a:pPr marL="685800" lvl="1" indent="-190500" eaLnBrk="1" hangingPunct="1"/>
            <a:r>
              <a:rPr lang="en-US" dirty="0" err="1" smtClean="0">
                <a:latin typeface="Courier New" pitchFamily="49" charset="0"/>
              </a:rPr>
              <a:t>addi</a:t>
            </a:r>
            <a:r>
              <a:rPr lang="en-US" dirty="0" smtClean="0"/>
              <a:t> …, </a:t>
            </a:r>
            <a:r>
              <a:rPr lang="en-US" dirty="0" smtClean="0">
                <a:latin typeface="Courier New" pitchFamily="49" charset="0"/>
              </a:rPr>
              <a:t>-X</a:t>
            </a:r>
            <a:r>
              <a:rPr lang="en-US" dirty="0" smtClean="0"/>
              <a:t> = </a:t>
            </a:r>
            <a:r>
              <a:rPr lang="en-US" dirty="0" err="1" smtClean="0">
                <a:latin typeface="Courier New" pitchFamily="49" charset="0"/>
              </a:rPr>
              <a:t>subi</a:t>
            </a:r>
            <a:r>
              <a:rPr lang="en-US" dirty="0" smtClean="0"/>
              <a:t> …, </a:t>
            </a:r>
            <a:r>
              <a:rPr lang="en-US" dirty="0" smtClean="0">
                <a:latin typeface="Courier New" pitchFamily="49" charset="0"/>
              </a:rPr>
              <a:t>X</a:t>
            </a:r>
            <a:r>
              <a:rPr lang="en-US" dirty="0" smtClean="0"/>
              <a:t> =&gt; so no </a:t>
            </a:r>
            <a:r>
              <a:rPr lang="en-US" dirty="0" err="1" smtClean="0">
                <a:latin typeface="Courier New" pitchFamily="49" charset="0"/>
              </a:rPr>
              <a:t>subi</a:t>
            </a:r>
            <a:endParaRPr lang="en-US" dirty="0" smtClean="0"/>
          </a:p>
          <a:p>
            <a:pPr marL="203200" indent="-203200" eaLnBrk="1" hangingPunct="1"/>
            <a:r>
              <a:rPr lang="en-US" sz="2400" b="1" dirty="0" err="1" smtClean="0">
                <a:solidFill>
                  <a:srgbClr val="C00000"/>
                </a:solidFill>
                <a:latin typeface="Courier New" pitchFamily="49" charset="0"/>
              </a:rPr>
              <a:t>addi</a:t>
            </a:r>
            <a:r>
              <a:rPr lang="en-US" sz="2400" b="1" dirty="0" smtClean="0">
                <a:solidFill>
                  <a:srgbClr val="C00000"/>
                </a:solidFill>
                <a:latin typeface="Courier New" pitchFamily="49" charset="0"/>
              </a:rPr>
              <a:t> $s0,$s1,-10</a:t>
            </a:r>
            <a:r>
              <a:rPr lang="en-US" b="1" dirty="0" smtClean="0">
                <a:solidFill>
                  <a:srgbClr val="C00000"/>
                </a:solidFill>
                <a:latin typeface="Courier New" pitchFamily="49" charset="0"/>
              </a:rPr>
              <a:t> </a:t>
            </a:r>
            <a:r>
              <a:rPr lang="en-US" dirty="0" smtClean="0"/>
              <a:t>(in MIPS)</a:t>
            </a:r>
            <a:endParaRPr lang="en-US" dirty="0" smtClean="0">
              <a:latin typeface="Courier New" pitchFamily="49" charset="0"/>
            </a:endParaRPr>
          </a:p>
          <a:p>
            <a:pPr marL="685800" lvl="1" indent="-190500" eaLnBrk="1" hangingPunct="1">
              <a:buFontTx/>
              <a:buNone/>
            </a:pPr>
            <a:r>
              <a:rPr lang="en-US" dirty="0" smtClean="0">
                <a:latin typeface="Courier New" pitchFamily="49" charset="0"/>
              </a:rPr>
              <a:t>	f = g - 10 </a:t>
            </a:r>
            <a:r>
              <a:rPr lang="en-US" dirty="0" smtClean="0"/>
              <a:t>(in C)</a:t>
            </a:r>
          </a:p>
          <a:p>
            <a:pPr marL="685800" lvl="1" indent="-190500" eaLnBrk="1" hangingPunct="1">
              <a:buFontTx/>
              <a:buNone/>
            </a:pPr>
            <a:r>
              <a:rPr lang="en-US" dirty="0" smtClean="0"/>
              <a:t>where MIPS registers </a:t>
            </a:r>
            <a:r>
              <a:rPr lang="en-US" dirty="0" smtClean="0">
                <a:latin typeface="Courier New" pitchFamily="49" charset="0"/>
              </a:rPr>
              <a:t>$s0,$s1 </a:t>
            </a:r>
            <a:r>
              <a:rPr lang="en-US" dirty="0" smtClean="0"/>
              <a:t>are associated with C variables </a:t>
            </a:r>
            <a:r>
              <a:rPr lang="en-US" dirty="0" smtClean="0">
                <a:latin typeface="Courier New" pitchFamily="49" charset="0"/>
              </a:rPr>
              <a:t>f, g </a:t>
            </a:r>
          </a:p>
        </p:txBody>
      </p:sp>
    </p:spTree>
    <p:extLst>
      <p:ext uri="{BB962C8B-B14F-4D97-AF65-F5344CB8AC3E}">
        <p14:creationId xmlns:p14="http://schemas.microsoft.com/office/powerpoint/2010/main" val="1585058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7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7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7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37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7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376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37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762000" y="685800"/>
            <a:ext cx="7848600" cy="838200"/>
          </a:xfrm>
        </p:spPr>
        <p:txBody>
          <a:bodyPr>
            <a:normAutofit/>
          </a:bodyPr>
          <a:lstStyle/>
          <a:p>
            <a:pPr eaLnBrk="1" hangingPunct="1"/>
            <a:r>
              <a:rPr lang="en-US" b="1" dirty="0" smtClean="0"/>
              <a:t>Register Zero</a:t>
            </a:r>
          </a:p>
        </p:txBody>
      </p:sp>
      <p:sp>
        <p:nvSpPr>
          <p:cNvPr id="13315" name="AutoShape 3"/>
          <p:cNvSpPr>
            <a:spLocks noGrp="1" noChangeArrowheads="1"/>
          </p:cNvSpPr>
          <p:nvPr>
            <p:ph type="body" idx="4294967295"/>
          </p:nvPr>
        </p:nvSpPr>
        <p:spPr>
          <a:xfrm>
            <a:off x="457200" y="1633182"/>
            <a:ext cx="8229600" cy="5257800"/>
          </a:xfrm>
        </p:spPr>
        <p:txBody>
          <a:bodyPr/>
          <a:lstStyle/>
          <a:p>
            <a:pPr marL="203200" indent="-203200" eaLnBrk="1" hangingPunct="1">
              <a:lnSpc>
                <a:spcPct val="90000"/>
              </a:lnSpc>
            </a:pPr>
            <a:r>
              <a:rPr lang="en-US" dirty="0" smtClean="0"/>
              <a:t>One particular immediate, the number zero (0), appears very often in code.</a:t>
            </a:r>
          </a:p>
          <a:p>
            <a:pPr marL="203200" indent="-203200" eaLnBrk="1" hangingPunct="1">
              <a:lnSpc>
                <a:spcPct val="90000"/>
              </a:lnSpc>
            </a:pPr>
            <a:r>
              <a:rPr lang="en-US" dirty="0" smtClean="0"/>
              <a:t>So we define register zero </a:t>
            </a:r>
            <a:r>
              <a:rPr lang="en-US" dirty="0" smtClean="0">
                <a:latin typeface="Courier New" pitchFamily="49" charset="0"/>
              </a:rPr>
              <a:t>($0</a:t>
            </a:r>
            <a:r>
              <a:rPr lang="en-US" dirty="0" smtClean="0"/>
              <a:t> or </a:t>
            </a:r>
            <a:r>
              <a:rPr lang="en-US" dirty="0" smtClean="0">
                <a:solidFill>
                  <a:srgbClr val="800080"/>
                </a:solidFill>
                <a:latin typeface="Courier New" pitchFamily="49" charset="0"/>
              </a:rPr>
              <a:t>$zero</a:t>
            </a:r>
            <a:r>
              <a:rPr lang="en-US" dirty="0" smtClean="0"/>
              <a:t>) to always have the value 0; </a:t>
            </a:r>
            <a:r>
              <a:rPr lang="en-US" dirty="0" err="1" smtClean="0"/>
              <a:t>eg</a:t>
            </a:r>
            <a:endParaRPr lang="en-US" dirty="0" smtClean="0"/>
          </a:p>
          <a:p>
            <a:pPr marL="685800" lvl="1" indent="-190500" eaLnBrk="1" hangingPunct="1">
              <a:lnSpc>
                <a:spcPct val="90000"/>
              </a:lnSpc>
              <a:buFontTx/>
              <a:buNone/>
            </a:pPr>
            <a:r>
              <a:rPr lang="en-US" dirty="0" smtClean="0">
                <a:latin typeface="Courier New" pitchFamily="49" charset="0"/>
              </a:rPr>
              <a:t>add $s0,$s1</a:t>
            </a:r>
            <a:r>
              <a:rPr lang="en-US" b="1" dirty="0" smtClean="0">
                <a:solidFill>
                  <a:srgbClr val="C00000"/>
                </a:solidFill>
                <a:latin typeface="Courier New" pitchFamily="49" charset="0"/>
              </a:rPr>
              <a:t>,$zero </a:t>
            </a:r>
            <a:r>
              <a:rPr lang="en-US" dirty="0" smtClean="0"/>
              <a:t>(in MIPS)</a:t>
            </a:r>
            <a:endParaRPr lang="en-US" dirty="0" smtClean="0">
              <a:latin typeface="Courier New" pitchFamily="49" charset="0"/>
            </a:endParaRPr>
          </a:p>
          <a:p>
            <a:pPr marL="685800" lvl="1" indent="-190500" eaLnBrk="1" hangingPunct="1">
              <a:lnSpc>
                <a:spcPct val="90000"/>
              </a:lnSpc>
              <a:buFontTx/>
              <a:buNone/>
            </a:pPr>
            <a:r>
              <a:rPr lang="en-US" dirty="0" smtClean="0">
                <a:latin typeface="Courier New" pitchFamily="49" charset="0"/>
              </a:rPr>
              <a:t>	f = g </a:t>
            </a:r>
            <a:r>
              <a:rPr lang="en-US" dirty="0" smtClean="0"/>
              <a:t>(in C)</a:t>
            </a:r>
          </a:p>
          <a:p>
            <a:pPr marL="685800" lvl="1" indent="-190500" eaLnBrk="1" hangingPunct="1">
              <a:lnSpc>
                <a:spcPct val="90000"/>
              </a:lnSpc>
              <a:buFontTx/>
              <a:buNone/>
            </a:pPr>
            <a:r>
              <a:rPr lang="en-US" dirty="0" smtClean="0"/>
              <a:t>where MIPS registers </a:t>
            </a:r>
            <a:r>
              <a:rPr lang="en-US" dirty="0" smtClean="0">
                <a:latin typeface="Courier New" pitchFamily="49" charset="0"/>
              </a:rPr>
              <a:t>$s0,$s1 </a:t>
            </a:r>
            <a:r>
              <a:rPr lang="en-US" dirty="0" smtClean="0"/>
              <a:t>are associated with C variables </a:t>
            </a:r>
            <a:r>
              <a:rPr lang="en-US" dirty="0" smtClean="0">
                <a:latin typeface="Courier New" pitchFamily="49" charset="0"/>
              </a:rPr>
              <a:t>f, g</a:t>
            </a:r>
            <a:endParaRPr lang="en-US" dirty="0" smtClean="0"/>
          </a:p>
          <a:p>
            <a:pPr marL="203200" indent="-203200" eaLnBrk="1" hangingPunct="1">
              <a:lnSpc>
                <a:spcPct val="90000"/>
              </a:lnSpc>
            </a:pPr>
            <a:r>
              <a:rPr lang="en-US" dirty="0" smtClean="0"/>
              <a:t>defined in hardware, so an instruction </a:t>
            </a:r>
          </a:p>
          <a:p>
            <a:pPr marL="685800" lvl="1" indent="-190500" eaLnBrk="1" hangingPunct="1">
              <a:lnSpc>
                <a:spcPct val="90000"/>
              </a:lnSpc>
              <a:buFontTx/>
              <a:buNone/>
            </a:pPr>
            <a:r>
              <a:rPr lang="en-US" dirty="0" smtClean="0"/>
              <a:t>	</a:t>
            </a:r>
            <a:r>
              <a:rPr lang="en-US" dirty="0" smtClean="0">
                <a:latin typeface="Courier New" pitchFamily="49" charset="0"/>
              </a:rPr>
              <a:t>add $zero,$zero,$s0</a:t>
            </a:r>
            <a:endParaRPr lang="en-US" dirty="0" smtClean="0"/>
          </a:p>
          <a:p>
            <a:pPr marL="203200" indent="-203200" eaLnBrk="1" hangingPunct="1">
              <a:lnSpc>
                <a:spcPct val="90000"/>
              </a:lnSpc>
              <a:buFontTx/>
              <a:buNone/>
            </a:pPr>
            <a:r>
              <a:rPr lang="en-US" dirty="0" smtClean="0"/>
              <a:t>	will not do anything!</a:t>
            </a:r>
          </a:p>
        </p:txBody>
      </p:sp>
    </p:spTree>
    <p:extLst>
      <p:ext uri="{BB962C8B-B14F-4D97-AF65-F5344CB8AC3E}">
        <p14:creationId xmlns:p14="http://schemas.microsoft.com/office/powerpoint/2010/main" val="2359671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457200"/>
            <a:ext cx="8915400" cy="666849"/>
          </a:xfrm>
          <a:noFill/>
        </p:spPr>
        <p:txBody>
          <a:bodyPr wrap="square" lIns="63500" tIns="25400" rIns="63500" bIns="25400" anchor="t">
            <a:spAutoFit/>
          </a:bodyPr>
          <a:lstStyle/>
          <a:p>
            <a:pPr eaLnBrk="1" hangingPunct="1"/>
            <a:r>
              <a:rPr lang="en-US" b="1" dirty="0" smtClean="0"/>
              <a:t>Review: MIPS Instruction Format</a:t>
            </a:r>
          </a:p>
        </p:txBody>
      </p:sp>
      <p:sp>
        <p:nvSpPr>
          <p:cNvPr id="14339" name="Rectangle 12"/>
          <p:cNvSpPr>
            <a:spLocks noChangeArrowheads="1"/>
          </p:cNvSpPr>
          <p:nvPr/>
        </p:nvSpPr>
        <p:spPr bwMode="auto">
          <a:xfrm>
            <a:off x="1016000" y="160020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0" name="Rectangle 13"/>
          <p:cNvSpPr>
            <a:spLocks noChangeArrowheads="1"/>
          </p:cNvSpPr>
          <p:nvPr/>
        </p:nvSpPr>
        <p:spPr bwMode="auto">
          <a:xfrm>
            <a:off x="1327150" y="164465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14341" name="Rectangle 14"/>
          <p:cNvSpPr>
            <a:spLocks noChangeArrowheads="1"/>
          </p:cNvSpPr>
          <p:nvPr/>
        </p:nvSpPr>
        <p:spPr bwMode="auto">
          <a:xfrm>
            <a:off x="22860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2" name="Rectangle 15"/>
          <p:cNvSpPr>
            <a:spLocks noChangeArrowheads="1"/>
          </p:cNvSpPr>
          <p:nvPr/>
        </p:nvSpPr>
        <p:spPr bwMode="auto">
          <a:xfrm>
            <a:off x="32512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3" name="Rectangle 16"/>
          <p:cNvSpPr>
            <a:spLocks noChangeArrowheads="1"/>
          </p:cNvSpPr>
          <p:nvPr/>
        </p:nvSpPr>
        <p:spPr bwMode="auto">
          <a:xfrm>
            <a:off x="1016000" y="208280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Rectangle 17"/>
          <p:cNvSpPr>
            <a:spLocks noChangeArrowheads="1"/>
          </p:cNvSpPr>
          <p:nvPr/>
        </p:nvSpPr>
        <p:spPr bwMode="auto">
          <a:xfrm>
            <a:off x="1327150" y="212725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14345" name="Rectangle 18"/>
          <p:cNvSpPr>
            <a:spLocks noChangeArrowheads="1"/>
          </p:cNvSpPr>
          <p:nvPr/>
        </p:nvSpPr>
        <p:spPr bwMode="auto">
          <a:xfrm>
            <a:off x="2286000" y="20828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6" name="Rectangle 19"/>
          <p:cNvSpPr>
            <a:spLocks noChangeArrowheads="1"/>
          </p:cNvSpPr>
          <p:nvPr/>
        </p:nvSpPr>
        <p:spPr bwMode="auto">
          <a:xfrm>
            <a:off x="3251200" y="20828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7" name="Rectangle 20"/>
          <p:cNvSpPr>
            <a:spLocks noChangeArrowheads="1"/>
          </p:cNvSpPr>
          <p:nvPr/>
        </p:nvSpPr>
        <p:spPr bwMode="auto">
          <a:xfrm>
            <a:off x="4216400" y="2082800"/>
            <a:ext cx="2984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8" name="Rectangle 21"/>
          <p:cNvSpPr>
            <a:spLocks noChangeArrowheads="1"/>
          </p:cNvSpPr>
          <p:nvPr/>
        </p:nvSpPr>
        <p:spPr bwMode="auto">
          <a:xfrm>
            <a:off x="1016000" y="259080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9" name="Rectangle 22"/>
          <p:cNvSpPr>
            <a:spLocks noChangeArrowheads="1"/>
          </p:cNvSpPr>
          <p:nvPr/>
        </p:nvSpPr>
        <p:spPr bwMode="auto">
          <a:xfrm>
            <a:off x="1327150" y="263525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14350" name="Rectangle 23"/>
          <p:cNvSpPr>
            <a:spLocks noChangeArrowheads="1"/>
          </p:cNvSpPr>
          <p:nvPr/>
        </p:nvSpPr>
        <p:spPr bwMode="auto">
          <a:xfrm>
            <a:off x="2286000" y="2590800"/>
            <a:ext cx="49149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1" name="Rectangle 24"/>
          <p:cNvSpPr>
            <a:spLocks noChangeArrowheads="1"/>
          </p:cNvSpPr>
          <p:nvPr/>
        </p:nvSpPr>
        <p:spPr bwMode="auto">
          <a:xfrm>
            <a:off x="42164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2" name="Rectangle 25"/>
          <p:cNvSpPr>
            <a:spLocks noChangeArrowheads="1"/>
          </p:cNvSpPr>
          <p:nvPr/>
        </p:nvSpPr>
        <p:spPr bwMode="auto">
          <a:xfrm>
            <a:off x="51816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3" name="Rectangle 26"/>
          <p:cNvSpPr>
            <a:spLocks noChangeArrowheads="1"/>
          </p:cNvSpPr>
          <p:nvPr/>
        </p:nvSpPr>
        <p:spPr bwMode="auto">
          <a:xfrm>
            <a:off x="6146800" y="1600200"/>
            <a:ext cx="10541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4" name="Rectangle 27"/>
          <p:cNvSpPr>
            <a:spLocks noChangeArrowheads="1"/>
          </p:cNvSpPr>
          <p:nvPr/>
        </p:nvSpPr>
        <p:spPr bwMode="auto">
          <a:xfrm>
            <a:off x="2419350" y="1644650"/>
            <a:ext cx="342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rs</a:t>
            </a:r>
          </a:p>
        </p:txBody>
      </p:sp>
      <p:sp>
        <p:nvSpPr>
          <p:cNvPr id="14355" name="Rectangle 28"/>
          <p:cNvSpPr>
            <a:spLocks noChangeArrowheads="1"/>
          </p:cNvSpPr>
          <p:nvPr/>
        </p:nvSpPr>
        <p:spPr bwMode="auto">
          <a:xfrm>
            <a:off x="3460750" y="1670050"/>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rt</a:t>
            </a:r>
          </a:p>
        </p:txBody>
      </p:sp>
      <p:sp>
        <p:nvSpPr>
          <p:cNvPr id="14356" name="Rectangle 29"/>
          <p:cNvSpPr>
            <a:spLocks noChangeArrowheads="1"/>
          </p:cNvSpPr>
          <p:nvPr/>
        </p:nvSpPr>
        <p:spPr bwMode="auto">
          <a:xfrm>
            <a:off x="4451350" y="1644650"/>
            <a:ext cx="355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rd</a:t>
            </a:r>
          </a:p>
        </p:txBody>
      </p:sp>
      <p:sp>
        <p:nvSpPr>
          <p:cNvPr id="14357" name="Rectangle 30"/>
          <p:cNvSpPr>
            <a:spLocks noChangeArrowheads="1"/>
          </p:cNvSpPr>
          <p:nvPr/>
        </p:nvSpPr>
        <p:spPr bwMode="auto">
          <a:xfrm>
            <a:off x="5365750" y="1644650"/>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sa</a:t>
            </a:r>
          </a:p>
        </p:txBody>
      </p:sp>
      <p:sp>
        <p:nvSpPr>
          <p:cNvPr id="14358" name="Rectangle 31"/>
          <p:cNvSpPr>
            <a:spLocks noChangeArrowheads="1"/>
          </p:cNvSpPr>
          <p:nvPr/>
        </p:nvSpPr>
        <p:spPr bwMode="auto">
          <a:xfrm>
            <a:off x="6280150" y="1644650"/>
            <a:ext cx="685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funct</a:t>
            </a:r>
          </a:p>
        </p:txBody>
      </p:sp>
      <p:sp>
        <p:nvSpPr>
          <p:cNvPr id="14359" name="Rectangle 32"/>
          <p:cNvSpPr>
            <a:spLocks noChangeArrowheads="1"/>
          </p:cNvSpPr>
          <p:nvPr/>
        </p:nvSpPr>
        <p:spPr bwMode="auto">
          <a:xfrm>
            <a:off x="2444750" y="2127250"/>
            <a:ext cx="342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rs</a:t>
            </a:r>
          </a:p>
        </p:txBody>
      </p:sp>
      <p:sp>
        <p:nvSpPr>
          <p:cNvPr id="14360" name="Rectangle 33"/>
          <p:cNvSpPr>
            <a:spLocks noChangeArrowheads="1"/>
          </p:cNvSpPr>
          <p:nvPr/>
        </p:nvSpPr>
        <p:spPr bwMode="auto">
          <a:xfrm>
            <a:off x="3486150" y="2152650"/>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rt</a:t>
            </a:r>
          </a:p>
        </p:txBody>
      </p:sp>
      <p:sp>
        <p:nvSpPr>
          <p:cNvPr id="14361" name="Rectangle 34"/>
          <p:cNvSpPr>
            <a:spLocks noChangeArrowheads="1"/>
          </p:cNvSpPr>
          <p:nvPr/>
        </p:nvSpPr>
        <p:spPr bwMode="auto">
          <a:xfrm>
            <a:off x="4565650" y="2127250"/>
            <a:ext cx="1257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immediate</a:t>
            </a:r>
          </a:p>
        </p:txBody>
      </p:sp>
      <p:sp>
        <p:nvSpPr>
          <p:cNvPr id="14362" name="Rectangle 35"/>
          <p:cNvSpPr>
            <a:spLocks noChangeArrowheads="1"/>
          </p:cNvSpPr>
          <p:nvPr/>
        </p:nvSpPr>
        <p:spPr bwMode="auto">
          <a:xfrm>
            <a:off x="3575050" y="2584450"/>
            <a:ext cx="1371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jump target</a:t>
            </a:r>
          </a:p>
        </p:txBody>
      </p:sp>
      <p:sp>
        <p:nvSpPr>
          <p:cNvPr id="14363" name="Rectangle 36"/>
          <p:cNvSpPr>
            <a:spLocks noChangeArrowheads="1"/>
          </p:cNvSpPr>
          <p:nvPr/>
        </p:nvSpPr>
        <p:spPr bwMode="auto">
          <a:xfrm>
            <a:off x="762000" y="1219200"/>
            <a:ext cx="4216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dirty="0">
                <a:latin typeface="Arial" charset="0"/>
              </a:rPr>
              <a:t>3 Instruction Formats: all 32 bits wide</a:t>
            </a:r>
          </a:p>
        </p:txBody>
      </p:sp>
    </p:spTree>
    <p:extLst>
      <p:ext uri="{BB962C8B-B14F-4D97-AF65-F5344CB8AC3E}">
        <p14:creationId xmlns:p14="http://schemas.microsoft.com/office/powerpoint/2010/main" val="7264530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idx="4294967295"/>
          </p:nvPr>
        </p:nvSpPr>
        <p:spPr>
          <a:xfrm>
            <a:off x="1295400" y="228600"/>
            <a:ext cx="6799262" cy="1303337"/>
          </a:xfrm>
        </p:spPr>
        <p:txBody>
          <a:bodyPr/>
          <a:lstStyle/>
          <a:p>
            <a:r>
              <a:rPr lang="en-US" b="1" dirty="0"/>
              <a:t>Instruction Count and CPI</a:t>
            </a:r>
            <a:endParaRPr lang="en-AU" b="1" dirty="0"/>
          </a:p>
        </p:txBody>
      </p:sp>
      <p:sp>
        <p:nvSpPr>
          <p:cNvPr id="315395" name="Rectangle 3"/>
          <p:cNvSpPr>
            <a:spLocks noGrp="1" noChangeArrowheads="1"/>
          </p:cNvSpPr>
          <p:nvPr>
            <p:ph type="body" idx="4294967295"/>
          </p:nvPr>
        </p:nvSpPr>
        <p:spPr>
          <a:xfrm>
            <a:off x="1349991" y="3505200"/>
            <a:ext cx="7772400" cy="2774950"/>
          </a:xfrm>
        </p:spPr>
        <p:txBody>
          <a:bodyPr>
            <a:normAutofit fontScale="92500" lnSpcReduction="10000"/>
          </a:bodyPr>
          <a:lstStyle/>
          <a:p>
            <a:r>
              <a:rPr lang="en-US" sz="2800" dirty="0"/>
              <a:t>Instruction Count for a program</a:t>
            </a:r>
          </a:p>
          <a:p>
            <a:pPr lvl="1"/>
            <a:r>
              <a:rPr lang="en-US" sz="2400" b="1" dirty="0">
                <a:solidFill>
                  <a:srgbClr val="C00000"/>
                </a:solidFill>
              </a:rPr>
              <a:t>Determined by program, ISA and compiler</a:t>
            </a:r>
          </a:p>
          <a:p>
            <a:r>
              <a:rPr lang="en-US" sz="2800" dirty="0"/>
              <a:t>Average cycles per instruction</a:t>
            </a:r>
          </a:p>
          <a:p>
            <a:pPr lvl="1"/>
            <a:r>
              <a:rPr lang="en-US" sz="2400" b="1" dirty="0">
                <a:solidFill>
                  <a:srgbClr val="C00000"/>
                </a:solidFill>
              </a:rPr>
              <a:t>Determined by CPU hardware</a:t>
            </a:r>
          </a:p>
          <a:p>
            <a:pPr lvl="1"/>
            <a:r>
              <a:rPr lang="en-US" sz="2400" dirty="0"/>
              <a:t>If different instructions have different CPI</a:t>
            </a:r>
          </a:p>
          <a:p>
            <a:pPr lvl="2"/>
            <a:r>
              <a:rPr lang="en-US" sz="2000" b="1" dirty="0">
                <a:solidFill>
                  <a:srgbClr val="C00000"/>
                </a:solidFill>
              </a:rPr>
              <a:t>Average CPI affected by instruction mix</a:t>
            </a:r>
            <a:endParaRPr lang="en-AU" sz="2000" b="1" dirty="0">
              <a:solidFill>
                <a:srgbClr val="C00000"/>
              </a:solidFill>
            </a:endParaRPr>
          </a:p>
        </p:txBody>
      </p:sp>
      <p:graphicFrame>
        <p:nvGraphicFramePr>
          <p:cNvPr id="315396" name="Object 4"/>
          <p:cNvGraphicFramePr>
            <a:graphicFrameLocks noChangeAspect="1"/>
          </p:cNvGraphicFramePr>
          <p:nvPr>
            <p:extLst/>
          </p:nvPr>
        </p:nvGraphicFramePr>
        <p:xfrm>
          <a:off x="609600" y="1219200"/>
          <a:ext cx="8129587" cy="2063750"/>
        </p:xfrm>
        <a:graphic>
          <a:graphicData uri="http://schemas.openxmlformats.org/presentationml/2006/ole">
            <mc:AlternateContent xmlns:mc="http://schemas.openxmlformats.org/markup-compatibility/2006">
              <mc:Choice xmlns:v="urn:schemas-microsoft-com:vml" Requires="v">
                <p:oleObj spid="_x0000_s10264" name="Equation" r:id="rId4" imgW="3695400" imgH="939600" progId="Equation.3">
                  <p:embed/>
                </p:oleObj>
              </mc:Choice>
              <mc:Fallback>
                <p:oleObj name="Equation" r:id="rId4" imgW="3695400" imgH="939600" progId="Equation.3">
                  <p:embed/>
                  <p:pic>
                    <p:nvPicPr>
                      <p:cNvPr id="3153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19200"/>
                        <a:ext cx="8129587" cy="2063750"/>
                      </a:xfrm>
                      <a:prstGeom prst="rect">
                        <a:avLst/>
                      </a:prstGeom>
                      <a:solidFill>
                        <a:srgbClr val="FFFF00"/>
                      </a:solidFill>
                      <a:ln>
                        <a:noFill/>
                      </a:ln>
                      <a:effectLst/>
                    </p:spPr>
                  </p:pic>
                </p:oleObj>
              </mc:Fallback>
            </mc:AlternateContent>
          </a:graphicData>
        </a:graphic>
      </p:graphicFrame>
    </p:spTree>
    <p:extLst>
      <p:ext uri="{BB962C8B-B14F-4D97-AF65-F5344CB8AC3E}">
        <p14:creationId xmlns:p14="http://schemas.microsoft.com/office/powerpoint/2010/main" val="37019928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body" idx="4294967295"/>
          </p:nvPr>
        </p:nvSpPr>
        <p:spPr>
          <a:xfrm>
            <a:off x="914400" y="1371600"/>
            <a:ext cx="7315200" cy="4038600"/>
          </a:xfrm>
          <a:noFill/>
        </p:spPr>
        <p:txBody>
          <a:bodyPr>
            <a:normAutofit fontScale="92500" lnSpcReduction="10000"/>
          </a:bodyPr>
          <a:lstStyle/>
          <a:p>
            <a:r>
              <a:rPr lang="en-US" sz="1800" b="1" dirty="0" smtClean="0">
                <a:solidFill>
                  <a:srgbClr val="C00000"/>
                </a:solidFill>
              </a:rPr>
              <a:t>Numeric version of instructions is called machine language</a:t>
            </a:r>
          </a:p>
          <a:p>
            <a:r>
              <a:rPr lang="en-US" sz="1800" dirty="0" smtClean="0"/>
              <a:t>Instructions, like registers and words of data, are also 32 bits long</a:t>
            </a:r>
          </a:p>
          <a:p>
            <a:pPr lvl="1"/>
            <a:r>
              <a:rPr lang="en-US" sz="1800" dirty="0" smtClean="0"/>
              <a:t>Example:   </a:t>
            </a:r>
            <a:r>
              <a:rPr lang="en-US" sz="1800" dirty="0" smtClean="0">
                <a:latin typeface="Courier New" pitchFamily="49" charset="0"/>
              </a:rPr>
              <a:t>add $t0, $s1, $s2</a:t>
            </a:r>
          </a:p>
          <a:p>
            <a:pPr lvl="1"/>
            <a:r>
              <a:rPr lang="en-US" sz="1800" dirty="0" smtClean="0"/>
              <a:t>registers have numbers, </a:t>
            </a:r>
            <a:r>
              <a:rPr lang="en-US" sz="1800" dirty="0" smtClean="0">
                <a:latin typeface="Courier New" pitchFamily="49" charset="0"/>
              </a:rPr>
              <a:t>$t0=8, $s1=17, $s2=18</a:t>
            </a:r>
            <a:br>
              <a:rPr lang="en-US" sz="1800" dirty="0" smtClean="0">
                <a:latin typeface="Courier New" pitchFamily="49" charset="0"/>
              </a:rPr>
            </a:br>
            <a:endParaRPr lang="en-US" sz="1800" dirty="0" smtClean="0">
              <a:latin typeface="Courier New" pitchFamily="49" charset="0"/>
            </a:endParaRPr>
          </a:p>
          <a:p>
            <a:r>
              <a:rPr lang="en-US" sz="1800" dirty="0" smtClean="0"/>
              <a:t>Instruction Format:</a:t>
            </a:r>
            <a:br>
              <a:rPr lang="en-US" sz="1800" dirty="0" smtClean="0"/>
            </a:br>
            <a:r>
              <a:rPr lang="en-US" sz="1800" dirty="0" smtClean="0"/>
              <a:t>	add $t0, $s1, $s2</a:t>
            </a:r>
          </a:p>
          <a:p>
            <a:pPr>
              <a:buFontTx/>
              <a:buNone/>
            </a:pPr>
            <a:r>
              <a:rPr lang="en-US" sz="1800" dirty="0" smtClean="0"/>
              <a:t/>
            </a:r>
            <a:br>
              <a:rPr lang="en-US" sz="1800" dirty="0" smtClean="0"/>
            </a:br>
            <a:r>
              <a:rPr lang="en-US" sz="1800" dirty="0" smtClean="0"/>
              <a:t>	</a:t>
            </a:r>
            <a:r>
              <a:rPr lang="en-US" sz="1800" dirty="0" smtClean="0">
                <a:latin typeface="Courier New" pitchFamily="49" charset="0"/>
              </a:rPr>
              <a:t>000000	10001	10010	01000	00000	100000</a:t>
            </a:r>
            <a:br>
              <a:rPr lang="en-US" sz="1800" dirty="0" smtClean="0">
                <a:latin typeface="Courier New" pitchFamily="49" charset="0"/>
              </a:rPr>
            </a:br>
            <a:r>
              <a:rPr lang="en-US" sz="1800" dirty="0" smtClean="0">
                <a:latin typeface="Courier New" pitchFamily="49" charset="0"/>
              </a:rPr>
              <a:t/>
            </a:r>
            <a:br>
              <a:rPr lang="en-US" sz="1800" dirty="0" smtClean="0">
                <a:latin typeface="Courier New" pitchFamily="49" charset="0"/>
              </a:rPr>
            </a:br>
            <a:r>
              <a:rPr lang="en-US" sz="1800" dirty="0" smtClean="0">
                <a:latin typeface="Courier New" pitchFamily="49" charset="0"/>
              </a:rPr>
              <a:t>	  op	  </a:t>
            </a:r>
            <a:r>
              <a:rPr lang="en-US" sz="1800" dirty="0" err="1" smtClean="0">
                <a:latin typeface="Courier New" pitchFamily="49" charset="0"/>
              </a:rPr>
              <a:t>rs</a:t>
            </a:r>
            <a:r>
              <a:rPr lang="en-US" sz="1800" dirty="0" smtClean="0">
                <a:latin typeface="Courier New" pitchFamily="49" charset="0"/>
              </a:rPr>
              <a:t>	  </a:t>
            </a:r>
            <a:r>
              <a:rPr lang="en-US" sz="1800" dirty="0" err="1" smtClean="0">
                <a:latin typeface="Courier New" pitchFamily="49" charset="0"/>
              </a:rPr>
              <a:t>rt</a:t>
            </a:r>
            <a:r>
              <a:rPr lang="en-US" sz="1800" dirty="0" smtClean="0">
                <a:latin typeface="Courier New" pitchFamily="49" charset="0"/>
              </a:rPr>
              <a:t>	  </a:t>
            </a:r>
            <a:r>
              <a:rPr lang="en-US" sz="1800" dirty="0" err="1" smtClean="0">
                <a:latin typeface="Courier New" pitchFamily="49" charset="0"/>
              </a:rPr>
              <a:t>rd</a:t>
            </a:r>
            <a:r>
              <a:rPr lang="en-US" sz="1800" dirty="0" smtClean="0">
                <a:latin typeface="Courier New" pitchFamily="49" charset="0"/>
              </a:rPr>
              <a:t>	</a:t>
            </a:r>
            <a:r>
              <a:rPr lang="en-US" sz="1800" dirty="0" err="1" smtClean="0">
                <a:latin typeface="Courier New" pitchFamily="49" charset="0"/>
              </a:rPr>
              <a:t>shamt</a:t>
            </a:r>
            <a:r>
              <a:rPr lang="en-US" sz="1800" dirty="0" smtClean="0">
                <a:latin typeface="Courier New" pitchFamily="49" charset="0"/>
              </a:rPr>
              <a:t>	</a:t>
            </a:r>
            <a:r>
              <a:rPr lang="en-US" sz="1800" dirty="0" err="1" smtClean="0">
                <a:latin typeface="Courier New" pitchFamily="49" charset="0"/>
              </a:rPr>
              <a:t>funct</a:t>
            </a:r>
            <a:r>
              <a:rPr lang="en-US" sz="1800" dirty="0" smtClean="0">
                <a:latin typeface="Courier New" pitchFamily="49" charset="0"/>
              </a:rPr>
              <a:t/>
            </a:r>
            <a:br>
              <a:rPr lang="en-US" sz="1800" dirty="0" smtClean="0">
                <a:latin typeface="Courier New" pitchFamily="49" charset="0"/>
              </a:rPr>
            </a:br>
            <a:endParaRPr lang="en-US" sz="1800" dirty="0" smtClean="0">
              <a:latin typeface="Courier New" pitchFamily="49" charset="0"/>
            </a:endParaRPr>
          </a:p>
          <a:p>
            <a:r>
              <a:rPr lang="en-US" sz="1800" b="1" dirty="0" smtClean="0">
                <a:latin typeface="Times New Roman" pitchFamily="18" charset="0"/>
              </a:rPr>
              <a:t>Can you guess what the field names stand for?</a:t>
            </a:r>
          </a:p>
        </p:txBody>
      </p:sp>
      <p:sp>
        <p:nvSpPr>
          <p:cNvPr id="15364" name="Rectangle 4"/>
          <p:cNvSpPr>
            <a:spLocks noGrp="1" noChangeArrowheads="1"/>
          </p:cNvSpPr>
          <p:nvPr>
            <p:ph type="title" idx="4294967295"/>
          </p:nvPr>
        </p:nvSpPr>
        <p:spPr>
          <a:xfrm>
            <a:off x="609600" y="304800"/>
            <a:ext cx="8001000" cy="1303337"/>
          </a:xfrm>
          <a:noFill/>
        </p:spPr>
        <p:txBody>
          <a:bodyPr/>
          <a:lstStyle/>
          <a:p>
            <a:r>
              <a:rPr lang="en-US" b="1" dirty="0" smtClean="0"/>
              <a:t>Machine Language: R-Type</a:t>
            </a:r>
          </a:p>
        </p:txBody>
      </p:sp>
      <p:sp>
        <p:nvSpPr>
          <p:cNvPr id="15363" name="Rectangle 3"/>
          <p:cNvSpPr>
            <a:spLocks noChangeArrowheads="1"/>
          </p:cNvSpPr>
          <p:nvPr/>
        </p:nvSpPr>
        <p:spPr bwMode="auto">
          <a:xfrm>
            <a:off x="225425" y="312738"/>
            <a:ext cx="28178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5365" name="Group 5"/>
          <p:cNvGrpSpPr>
            <a:grpSpLocks/>
          </p:cNvGrpSpPr>
          <p:nvPr/>
        </p:nvGrpSpPr>
        <p:grpSpPr bwMode="auto">
          <a:xfrm>
            <a:off x="1295400" y="3810000"/>
            <a:ext cx="5626100" cy="292100"/>
            <a:chOff x="820" y="1972"/>
            <a:chExt cx="3544" cy="184"/>
          </a:xfrm>
        </p:grpSpPr>
        <p:sp>
          <p:nvSpPr>
            <p:cNvPr id="15373" name="Rectangle 6"/>
            <p:cNvSpPr>
              <a:spLocks noChangeArrowheads="1"/>
            </p:cNvSpPr>
            <p:nvPr/>
          </p:nvSpPr>
          <p:spPr bwMode="auto">
            <a:xfrm>
              <a:off x="820" y="1972"/>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4" name="Line 7"/>
            <p:cNvSpPr>
              <a:spLocks noChangeShapeType="1"/>
            </p:cNvSpPr>
            <p:nvPr/>
          </p:nvSpPr>
          <p:spPr bwMode="auto">
            <a:xfrm>
              <a:off x="1440"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5" name="Line 8"/>
            <p:cNvSpPr>
              <a:spLocks noChangeShapeType="1"/>
            </p:cNvSpPr>
            <p:nvPr/>
          </p:nvSpPr>
          <p:spPr bwMode="auto">
            <a:xfrm>
              <a:off x="1920"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6" name="Line 9"/>
            <p:cNvSpPr>
              <a:spLocks noChangeShapeType="1"/>
            </p:cNvSpPr>
            <p:nvPr/>
          </p:nvSpPr>
          <p:spPr bwMode="auto">
            <a:xfrm>
              <a:off x="2496"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7" name="Line 10"/>
            <p:cNvSpPr>
              <a:spLocks noChangeShapeType="1"/>
            </p:cNvSpPr>
            <p:nvPr/>
          </p:nvSpPr>
          <p:spPr bwMode="auto">
            <a:xfrm>
              <a:off x="3072"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8" name="Line 11"/>
            <p:cNvSpPr>
              <a:spLocks noChangeShapeType="1"/>
            </p:cNvSpPr>
            <p:nvPr/>
          </p:nvSpPr>
          <p:spPr bwMode="auto">
            <a:xfrm>
              <a:off x="3648"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5366" name="Group 12"/>
          <p:cNvGrpSpPr>
            <a:grpSpLocks/>
          </p:cNvGrpSpPr>
          <p:nvPr/>
        </p:nvGrpSpPr>
        <p:grpSpPr bwMode="auto">
          <a:xfrm>
            <a:off x="1295400" y="4343400"/>
            <a:ext cx="5626100" cy="292100"/>
            <a:chOff x="820" y="2308"/>
            <a:chExt cx="3544" cy="184"/>
          </a:xfrm>
        </p:grpSpPr>
        <p:sp>
          <p:nvSpPr>
            <p:cNvPr id="15367" name="Rectangle 13"/>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8" name="Line 14"/>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9" name="Line 15"/>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0" name="Line 16"/>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1" name="Line 17"/>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2" name="Line 18"/>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69066315"/>
      </p:ext>
    </p:extLst>
  </p:cSld>
  <p:clrMapOvr>
    <a:masterClrMapping/>
  </p:clrMapOvr>
  <p:transition spd="slow"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body" idx="4294967295"/>
          </p:nvPr>
        </p:nvSpPr>
        <p:spPr>
          <a:xfrm>
            <a:off x="838200" y="838200"/>
            <a:ext cx="7772400" cy="4343400"/>
          </a:xfrm>
          <a:noFill/>
        </p:spPr>
        <p:txBody>
          <a:bodyPr>
            <a:normAutofit/>
          </a:bodyPr>
          <a:lstStyle/>
          <a:p>
            <a:r>
              <a:rPr lang="en-US" sz="1800" dirty="0" smtClean="0"/>
              <a:t>Consider the </a:t>
            </a:r>
            <a:r>
              <a:rPr lang="en-US" sz="1800" dirty="0" err="1" smtClean="0"/>
              <a:t>addi</a:t>
            </a:r>
            <a:r>
              <a:rPr lang="en-US" sz="1800" dirty="0" smtClean="0"/>
              <a:t> instructions,</a:t>
            </a:r>
          </a:p>
          <a:p>
            <a:pPr lvl="1"/>
            <a:r>
              <a:rPr lang="en-US" sz="1800" dirty="0" smtClean="0"/>
              <a:t>What would the regularity principle have us do?</a:t>
            </a:r>
          </a:p>
          <a:p>
            <a:pPr lvl="1"/>
            <a:r>
              <a:rPr lang="en-US" sz="1800" b="1" dirty="0" smtClean="0">
                <a:solidFill>
                  <a:srgbClr val="C00000"/>
                </a:solidFill>
              </a:rPr>
              <a:t>New principle:  Good design demands a compromise</a:t>
            </a:r>
          </a:p>
          <a:p>
            <a:r>
              <a:rPr lang="en-US" sz="1800" dirty="0" smtClean="0"/>
              <a:t>Introduce a new type of instruction format</a:t>
            </a:r>
          </a:p>
          <a:p>
            <a:pPr lvl="1"/>
            <a:r>
              <a:rPr lang="en-US" sz="1800" dirty="0" smtClean="0"/>
              <a:t>I-type for </a:t>
            </a:r>
            <a:r>
              <a:rPr lang="en-US" sz="1800" dirty="0" err="1" smtClean="0"/>
              <a:t>immediates</a:t>
            </a:r>
            <a:endParaRPr lang="en-US" sz="1800" dirty="0" smtClean="0"/>
          </a:p>
          <a:p>
            <a:pPr lvl="1"/>
            <a:r>
              <a:rPr lang="en-US" sz="1800" dirty="0" smtClean="0"/>
              <a:t>other format was R-type for register</a:t>
            </a:r>
          </a:p>
          <a:p>
            <a:pPr>
              <a:lnSpc>
                <a:spcPct val="110000"/>
              </a:lnSpc>
            </a:pPr>
            <a:r>
              <a:rPr lang="en-US" sz="1800" dirty="0" smtClean="0"/>
              <a:t>Example:  </a:t>
            </a:r>
            <a:r>
              <a:rPr lang="en-US" sz="1800" dirty="0" err="1" smtClean="0">
                <a:latin typeface="Courier New" pitchFamily="49" charset="0"/>
              </a:rPr>
              <a:t>addi</a:t>
            </a:r>
            <a:r>
              <a:rPr lang="en-US" sz="1800" dirty="0" smtClean="0">
                <a:latin typeface="Courier New" pitchFamily="49" charset="0"/>
              </a:rPr>
              <a:t> $s1, $s2, 100</a:t>
            </a:r>
            <a:r>
              <a:rPr lang="en-US" sz="1800" dirty="0" smtClean="0"/>
              <a:t/>
            </a:r>
            <a:br>
              <a:rPr lang="en-US" sz="1800" dirty="0" smtClean="0"/>
            </a:br>
            <a:r>
              <a:rPr lang="en-US" sz="1800" dirty="0" smtClean="0"/>
              <a:t/>
            </a:r>
            <a:br>
              <a:rPr lang="en-US" sz="1800" dirty="0" smtClean="0"/>
            </a:br>
            <a:r>
              <a:rPr lang="en-US" sz="1800" dirty="0" smtClean="0"/>
              <a:t>	   8	              18	    17	       100</a:t>
            </a:r>
            <a:br>
              <a:rPr lang="en-US" sz="1800" dirty="0" smtClean="0"/>
            </a:br>
            <a:r>
              <a:rPr lang="en-US" sz="1800" dirty="0" smtClean="0"/>
              <a:t/>
            </a:r>
            <a:br>
              <a:rPr lang="en-US" sz="1800" dirty="0" smtClean="0"/>
            </a:br>
            <a:r>
              <a:rPr lang="en-US" sz="1800" dirty="0" smtClean="0"/>
              <a:t>	  op	               </a:t>
            </a:r>
            <a:r>
              <a:rPr lang="en-US" sz="1800" dirty="0" err="1" smtClean="0"/>
              <a:t>rs</a:t>
            </a:r>
            <a:r>
              <a:rPr lang="en-US" sz="1800" dirty="0" smtClean="0"/>
              <a:t>	  </a:t>
            </a:r>
            <a:r>
              <a:rPr lang="en-US" sz="1800" dirty="0" err="1" smtClean="0"/>
              <a:t>rt</a:t>
            </a:r>
            <a:r>
              <a:rPr lang="en-US" sz="1800" dirty="0" smtClean="0"/>
              <a:t>	        16 bit number</a:t>
            </a:r>
            <a:br>
              <a:rPr lang="en-US" sz="1800" dirty="0" smtClean="0"/>
            </a:br>
            <a:endParaRPr lang="en-US" sz="1800" dirty="0" smtClean="0"/>
          </a:p>
        </p:txBody>
      </p:sp>
      <p:sp>
        <p:nvSpPr>
          <p:cNvPr id="17417" name="Rectangle 13"/>
          <p:cNvSpPr>
            <a:spLocks noGrp="1" noChangeArrowheads="1"/>
          </p:cNvSpPr>
          <p:nvPr>
            <p:ph type="title" idx="4294967295"/>
          </p:nvPr>
        </p:nvSpPr>
        <p:spPr>
          <a:xfrm>
            <a:off x="533400" y="0"/>
            <a:ext cx="8001000" cy="1303337"/>
          </a:xfrm>
          <a:noFill/>
        </p:spPr>
        <p:txBody>
          <a:bodyPr/>
          <a:lstStyle/>
          <a:p>
            <a:r>
              <a:rPr lang="en-US" b="1" dirty="0" smtClean="0"/>
              <a:t>Machine Language: I-Type</a:t>
            </a:r>
          </a:p>
        </p:txBody>
      </p:sp>
      <p:sp>
        <p:nvSpPr>
          <p:cNvPr id="17411" name="Rectangle 3"/>
          <p:cNvSpPr>
            <a:spLocks noChangeArrowheads="1"/>
          </p:cNvSpPr>
          <p:nvPr/>
        </p:nvSpPr>
        <p:spPr bwMode="auto">
          <a:xfrm>
            <a:off x="225425" y="312738"/>
            <a:ext cx="28178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412" name="Rectangle 4"/>
          <p:cNvSpPr>
            <a:spLocks noChangeArrowheads="1"/>
          </p:cNvSpPr>
          <p:nvPr/>
        </p:nvSpPr>
        <p:spPr bwMode="auto">
          <a:xfrm>
            <a:off x="998538" y="4489450"/>
            <a:ext cx="1014412"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3" name="Rectangle 5"/>
          <p:cNvSpPr>
            <a:spLocks noChangeArrowheads="1"/>
          </p:cNvSpPr>
          <p:nvPr/>
        </p:nvSpPr>
        <p:spPr bwMode="auto">
          <a:xfrm>
            <a:off x="2012950" y="448945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4" name="Rectangle 6"/>
          <p:cNvSpPr>
            <a:spLocks noChangeArrowheads="1"/>
          </p:cNvSpPr>
          <p:nvPr/>
        </p:nvSpPr>
        <p:spPr bwMode="auto">
          <a:xfrm>
            <a:off x="3028950" y="448945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5" name="Rectangle 7"/>
          <p:cNvSpPr>
            <a:spLocks noChangeArrowheads="1"/>
          </p:cNvSpPr>
          <p:nvPr/>
        </p:nvSpPr>
        <p:spPr bwMode="auto">
          <a:xfrm>
            <a:off x="4043363" y="4489450"/>
            <a:ext cx="3043237"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7416" name="Group 8"/>
          <p:cNvGrpSpPr>
            <a:grpSpLocks/>
          </p:cNvGrpSpPr>
          <p:nvPr/>
        </p:nvGrpSpPr>
        <p:grpSpPr bwMode="auto">
          <a:xfrm>
            <a:off x="998538" y="3887788"/>
            <a:ext cx="6088062" cy="338137"/>
            <a:chOff x="629" y="2449"/>
            <a:chExt cx="3835" cy="213"/>
          </a:xfrm>
        </p:grpSpPr>
        <p:sp>
          <p:nvSpPr>
            <p:cNvPr id="17418" name="Rectangle 9"/>
            <p:cNvSpPr>
              <a:spLocks noChangeArrowheads="1"/>
            </p:cNvSpPr>
            <p:nvPr/>
          </p:nvSpPr>
          <p:spPr bwMode="auto">
            <a:xfrm>
              <a:off x="629" y="2449"/>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9" name="Rectangle 10"/>
            <p:cNvSpPr>
              <a:spLocks noChangeArrowheads="1"/>
            </p:cNvSpPr>
            <p:nvPr/>
          </p:nvSpPr>
          <p:spPr bwMode="auto">
            <a:xfrm>
              <a:off x="1268" y="2449"/>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Rectangle 11"/>
            <p:cNvSpPr>
              <a:spLocks noChangeArrowheads="1"/>
            </p:cNvSpPr>
            <p:nvPr/>
          </p:nvSpPr>
          <p:spPr bwMode="auto">
            <a:xfrm>
              <a:off x="1908" y="2449"/>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1" name="Rectangle 12"/>
            <p:cNvSpPr>
              <a:spLocks noChangeArrowheads="1"/>
            </p:cNvSpPr>
            <p:nvPr/>
          </p:nvSpPr>
          <p:spPr bwMode="auto">
            <a:xfrm>
              <a:off x="2547" y="2449"/>
              <a:ext cx="1917"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802257548"/>
      </p:ext>
    </p:extLst>
  </p:cSld>
  <p:clrMapOvr>
    <a:masterClrMapping/>
  </p:clrMapOvr>
  <p:transition spd="slow" advTm="2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533400" y="609600"/>
            <a:ext cx="8077200" cy="1303337"/>
          </a:xfrm>
        </p:spPr>
        <p:txBody>
          <a:bodyPr/>
          <a:lstStyle/>
          <a:p>
            <a:pPr eaLnBrk="1" hangingPunct="1"/>
            <a:r>
              <a:rPr lang="en-US" b="1" dirty="0" smtClean="0"/>
              <a:t>MIPS Fields</a:t>
            </a:r>
          </a:p>
        </p:txBody>
      </p:sp>
      <p:sp>
        <p:nvSpPr>
          <p:cNvPr id="16387" name="AutoShape 3"/>
          <p:cNvSpPr>
            <a:spLocks noGrp="1" noChangeArrowheads="1"/>
          </p:cNvSpPr>
          <p:nvPr>
            <p:ph type="body" idx="4294967295"/>
          </p:nvPr>
        </p:nvSpPr>
        <p:spPr>
          <a:xfrm>
            <a:off x="838200" y="1828800"/>
            <a:ext cx="7848600" cy="3444875"/>
          </a:xfrm>
        </p:spPr>
        <p:txBody>
          <a:bodyPr/>
          <a:lstStyle/>
          <a:p>
            <a:pPr eaLnBrk="1" hangingPunct="1"/>
            <a:r>
              <a:rPr lang="en-US" i="1" dirty="0" smtClean="0"/>
              <a:t>op:</a:t>
            </a:r>
            <a:r>
              <a:rPr lang="en-US" dirty="0" smtClean="0"/>
              <a:t> Basic operation of the instruction, </a:t>
            </a:r>
            <a:r>
              <a:rPr lang="en-US" dirty="0" err="1" smtClean="0"/>
              <a:t>opcode</a:t>
            </a:r>
            <a:endParaRPr lang="en-US" dirty="0" smtClean="0"/>
          </a:p>
          <a:p>
            <a:pPr eaLnBrk="1" hangingPunct="1"/>
            <a:r>
              <a:rPr lang="en-US" i="1" dirty="0" err="1" smtClean="0"/>
              <a:t>rs</a:t>
            </a:r>
            <a:r>
              <a:rPr lang="en-US" i="1" dirty="0" smtClean="0"/>
              <a:t>:</a:t>
            </a:r>
            <a:r>
              <a:rPr lang="en-US" dirty="0" smtClean="0"/>
              <a:t> The first register source operand</a:t>
            </a:r>
          </a:p>
          <a:p>
            <a:pPr eaLnBrk="1" hangingPunct="1"/>
            <a:r>
              <a:rPr lang="en-US" i="1" dirty="0" err="1" smtClean="0"/>
              <a:t>rt</a:t>
            </a:r>
            <a:r>
              <a:rPr lang="en-US" i="1" dirty="0" smtClean="0"/>
              <a:t>:</a:t>
            </a:r>
            <a:r>
              <a:rPr lang="en-US" dirty="0" smtClean="0"/>
              <a:t> The second register source operand</a:t>
            </a:r>
          </a:p>
          <a:p>
            <a:pPr eaLnBrk="1" hangingPunct="1"/>
            <a:r>
              <a:rPr lang="en-US" i="1" dirty="0" err="1" smtClean="0"/>
              <a:t>rd</a:t>
            </a:r>
            <a:r>
              <a:rPr lang="en-US" i="1" dirty="0" smtClean="0"/>
              <a:t>:</a:t>
            </a:r>
            <a:r>
              <a:rPr lang="en-US" dirty="0" smtClean="0"/>
              <a:t> The register destination operand.</a:t>
            </a:r>
          </a:p>
          <a:p>
            <a:pPr eaLnBrk="1" hangingPunct="1"/>
            <a:r>
              <a:rPr lang="en-US" i="1" dirty="0" err="1" smtClean="0"/>
              <a:t>shamt</a:t>
            </a:r>
            <a:r>
              <a:rPr lang="en-US" i="1" dirty="0" smtClean="0"/>
              <a:t>:</a:t>
            </a:r>
            <a:r>
              <a:rPr lang="en-US" dirty="0" smtClean="0"/>
              <a:t> Shift amount</a:t>
            </a:r>
          </a:p>
          <a:p>
            <a:pPr eaLnBrk="1" hangingPunct="1"/>
            <a:r>
              <a:rPr lang="en-US" i="1" dirty="0" err="1" smtClean="0"/>
              <a:t>funct</a:t>
            </a:r>
            <a:r>
              <a:rPr lang="en-US" i="1" dirty="0" smtClean="0"/>
              <a:t>:</a:t>
            </a:r>
            <a:r>
              <a:rPr lang="en-US" dirty="0" smtClean="0"/>
              <a:t> Function</a:t>
            </a:r>
          </a:p>
          <a:p>
            <a:pPr eaLnBrk="1" hangingPunct="1"/>
            <a:endParaRPr lang="en-US" dirty="0" smtClean="0"/>
          </a:p>
        </p:txBody>
      </p:sp>
    </p:spTree>
    <p:extLst>
      <p:ext uri="{BB962C8B-B14F-4D97-AF65-F5344CB8AC3E}">
        <p14:creationId xmlns:p14="http://schemas.microsoft.com/office/powerpoint/2010/main" val="3472354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09600" y="609600"/>
            <a:ext cx="8001000" cy="762000"/>
          </a:xfrm>
        </p:spPr>
        <p:txBody>
          <a:bodyPr>
            <a:normAutofit/>
          </a:bodyPr>
          <a:lstStyle/>
          <a:p>
            <a:pPr eaLnBrk="1" hangingPunct="1"/>
            <a:r>
              <a:rPr lang="en-US" b="1" dirty="0" smtClean="0"/>
              <a:t>Assembly Operands: Memory</a:t>
            </a:r>
          </a:p>
        </p:txBody>
      </p:sp>
      <p:sp>
        <p:nvSpPr>
          <p:cNvPr id="18435" name="AutoShape 3"/>
          <p:cNvSpPr>
            <a:spLocks noGrp="1" noChangeArrowheads="1"/>
          </p:cNvSpPr>
          <p:nvPr>
            <p:ph type="body" idx="4294967295"/>
          </p:nvPr>
        </p:nvSpPr>
        <p:spPr>
          <a:xfrm>
            <a:off x="609600" y="1498600"/>
            <a:ext cx="7924800" cy="5359400"/>
          </a:xfrm>
        </p:spPr>
        <p:txBody>
          <a:bodyPr/>
          <a:lstStyle/>
          <a:p>
            <a:pPr marL="203200" indent="-203200" eaLnBrk="1" hangingPunct="1"/>
            <a:r>
              <a:rPr lang="en-US" sz="2400" dirty="0" smtClean="0"/>
              <a:t>C variables map onto registers; what about large data structures like arrays?</a:t>
            </a:r>
          </a:p>
          <a:p>
            <a:pPr marL="203200" indent="-203200" eaLnBrk="1" hangingPunct="1"/>
            <a:r>
              <a:rPr lang="en-US" sz="2400" dirty="0" smtClean="0"/>
              <a:t>1 of 5 components of a computer: memory contains such data structures</a:t>
            </a:r>
          </a:p>
          <a:p>
            <a:pPr marL="203200" indent="-203200" eaLnBrk="1" hangingPunct="1"/>
            <a:r>
              <a:rPr lang="en-US" sz="2400" dirty="0" smtClean="0"/>
              <a:t>But MIPS arithmetic instructions only operate on registers, never directly on memory.</a:t>
            </a:r>
          </a:p>
          <a:p>
            <a:pPr marL="203200" indent="-203200" eaLnBrk="1" hangingPunct="1"/>
            <a:r>
              <a:rPr lang="en-US" sz="2400" b="1" u="sng" dirty="0" smtClean="0">
                <a:solidFill>
                  <a:srgbClr val="C00000"/>
                </a:solidFill>
              </a:rPr>
              <a:t>Data transfer instructions</a:t>
            </a:r>
            <a:r>
              <a:rPr lang="en-US" sz="2400" b="1" dirty="0" smtClean="0">
                <a:solidFill>
                  <a:srgbClr val="C00000"/>
                </a:solidFill>
              </a:rPr>
              <a:t> </a:t>
            </a:r>
            <a:r>
              <a:rPr lang="en-US" sz="2400" dirty="0" smtClean="0"/>
              <a:t>transfer data between registers and memory:</a:t>
            </a:r>
          </a:p>
          <a:p>
            <a:pPr marL="685800" lvl="1" indent="-190500" eaLnBrk="1" hangingPunct="1"/>
            <a:r>
              <a:rPr lang="en-US" dirty="0" smtClean="0"/>
              <a:t>Memory to register </a:t>
            </a:r>
          </a:p>
          <a:p>
            <a:pPr marL="685800" lvl="1" indent="-190500" eaLnBrk="1" hangingPunct="1"/>
            <a:r>
              <a:rPr lang="en-US" dirty="0" smtClean="0"/>
              <a:t>Register to memory</a:t>
            </a:r>
          </a:p>
        </p:txBody>
      </p:sp>
    </p:spTree>
    <p:extLst>
      <p:ext uri="{BB962C8B-B14F-4D97-AF65-F5344CB8AC3E}">
        <p14:creationId xmlns:p14="http://schemas.microsoft.com/office/powerpoint/2010/main" val="3739742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09600" y="457200"/>
            <a:ext cx="10896600" cy="543739"/>
          </a:xfrm>
          <a:noFill/>
        </p:spPr>
        <p:txBody>
          <a:bodyPr wrap="square" lIns="63500" tIns="25400" rIns="63500" bIns="25400" anchor="t">
            <a:spAutoFit/>
          </a:bodyPr>
          <a:lstStyle/>
          <a:p>
            <a:pPr eaLnBrk="1" hangingPunct="1"/>
            <a:r>
              <a:rPr lang="en-US" sz="3200" b="1" dirty="0" smtClean="0"/>
              <a:t>Anatomy: 5 components of any Computer</a:t>
            </a:r>
          </a:p>
        </p:txBody>
      </p:sp>
      <p:sp>
        <p:nvSpPr>
          <p:cNvPr id="856067" name="Rectangle 3"/>
          <p:cNvSpPr>
            <a:spLocks noChangeArrowheads="1"/>
          </p:cNvSpPr>
          <p:nvPr/>
        </p:nvSpPr>
        <p:spPr bwMode="auto">
          <a:xfrm>
            <a:off x="2082800" y="2641600"/>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56068" name="Rectangle 4"/>
          <p:cNvSpPr>
            <a:spLocks noChangeArrowheads="1"/>
          </p:cNvSpPr>
          <p:nvPr/>
        </p:nvSpPr>
        <p:spPr bwMode="auto">
          <a:xfrm>
            <a:off x="457200" y="1524000"/>
            <a:ext cx="2400300" cy="469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461" name="Line 5"/>
          <p:cNvSpPr>
            <a:spLocks noChangeShapeType="1"/>
          </p:cNvSpPr>
          <p:nvPr/>
        </p:nvSpPr>
        <p:spPr bwMode="auto">
          <a:xfrm flipV="1">
            <a:off x="463550" y="1060450"/>
            <a:ext cx="1536700" cy="482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6"/>
          <p:cNvSpPr>
            <a:spLocks noChangeShapeType="1"/>
          </p:cNvSpPr>
          <p:nvPr/>
        </p:nvSpPr>
        <p:spPr bwMode="auto">
          <a:xfrm>
            <a:off x="2012950" y="1060450"/>
            <a:ext cx="156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
          <p:cNvSpPr>
            <a:spLocks noChangeShapeType="1"/>
          </p:cNvSpPr>
          <p:nvPr/>
        </p:nvSpPr>
        <p:spPr bwMode="auto">
          <a:xfrm flipH="1">
            <a:off x="2844800" y="1066800"/>
            <a:ext cx="736600" cy="469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8"/>
          <p:cNvSpPr>
            <a:spLocks noChangeShapeType="1"/>
          </p:cNvSpPr>
          <p:nvPr/>
        </p:nvSpPr>
        <p:spPr bwMode="auto">
          <a:xfrm>
            <a:off x="3581400" y="1066800"/>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9"/>
          <p:cNvSpPr>
            <a:spLocks noChangeShapeType="1"/>
          </p:cNvSpPr>
          <p:nvPr/>
        </p:nvSpPr>
        <p:spPr bwMode="auto">
          <a:xfrm flipH="1">
            <a:off x="2819400" y="1524000"/>
            <a:ext cx="73660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10"/>
          <p:cNvSpPr>
            <a:spLocks noChangeShapeType="1"/>
          </p:cNvSpPr>
          <p:nvPr/>
        </p:nvSpPr>
        <p:spPr bwMode="auto">
          <a:xfrm>
            <a:off x="539750" y="1924050"/>
            <a:ext cx="1917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1"/>
          <p:cNvSpPr>
            <a:spLocks noChangeShapeType="1"/>
          </p:cNvSpPr>
          <p:nvPr/>
        </p:nvSpPr>
        <p:spPr bwMode="auto">
          <a:xfrm>
            <a:off x="2584450" y="1936750"/>
            <a:ext cx="16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Rectangle 12"/>
          <p:cNvSpPr>
            <a:spLocks noChangeArrowheads="1"/>
          </p:cNvSpPr>
          <p:nvPr/>
        </p:nvSpPr>
        <p:spPr bwMode="auto">
          <a:xfrm>
            <a:off x="520700" y="1631950"/>
            <a:ext cx="2235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Personal Computer</a:t>
            </a:r>
          </a:p>
        </p:txBody>
      </p:sp>
      <p:sp>
        <p:nvSpPr>
          <p:cNvPr id="856077" name="Rectangle 13"/>
          <p:cNvSpPr>
            <a:spLocks noChangeArrowheads="1"/>
          </p:cNvSpPr>
          <p:nvPr/>
        </p:nvSpPr>
        <p:spPr bwMode="auto">
          <a:xfrm>
            <a:off x="2463800" y="3048000"/>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470" name="Rectangle 14"/>
          <p:cNvSpPr>
            <a:spLocks noChangeArrowheads="1"/>
          </p:cNvSpPr>
          <p:nvPr/>
        </p:nvSpPr>
        <p:spPr bwMode="auto">
          <a:xfrm>
            <a:off x="2501900" y="3181350"/>
            <a:ext cx="1308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latin typeface="Helvetica" pitchFamily="34" charset="0"/>
              </a:rPr>
              <a:t> Processor</a:t>
            </a:r>
          </a:p>
          <a:p>
            <a:pPr algn="ctr" eaLnBrk="0" hangingPunct="0">
              <a:lnSpc>
                <a:spcPct val="85000"/>
              </a:lnSpc>
            </a:pPr>
            <a:r>
              <a:rPr lang="en-US" sz="1800" b="1">
                <a:latin typeface="Helvetica" pitchFamily="34" charset="0"/>
              </a:rPr>
              <a:t> </a:t>
            </a:r>
          </a:p>
        </p:txBody>
      </p:sp>
      <p:sp>
        <p:nvSpPr>
          <p:cNvPr id="856079" name="Rectangle 15"/>
          <p:cNvSpPr>
            <a:spLocks noChangeArrowheads="1"/>
          </p:cNvSpPr>
          <p:nvPr/>
        </p:nvSpPr>
        <p:spPr bwMode="auto">
          <a:xfrm>
            <a:off x="4114800" y="304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56080" name="Rectangle 16"/>
          <p:cNvSpPr>
            <a:spLocks noChangeArrowheads="1"/>
          </p:cNvSpPr>
          <p:nvPr/>
        </p:nvSpPr>
        <p:spPr bwMode="auto">
          <a:xfrm>
            <a:off x="5613400" y="304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473" name="Rectangle 17"/>
          <p:cNvSpPr>
            <a:spLocks noChangeArrowheads="1"/>
          </p:cNvSpPr>
          <p:nvPr/>
        </p:nvSpPr>
        <p:spPr bwMode="auto">
          <a:xfrm>
            <a:off x="2724150" y="2736850"/>
            <a:ext cx="1206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Computer</a:t>
            </a:r>
          </a:p>
        </p:txBody>
      </p:sp>
      <p:sp>
        <p:nvSpPr>
          <p:cNvPr id="856082" name="AutoShape 18"/>
          <p:cNvSpPr>
            <a:spLocks noChangeArrowheads="1"/>
          </p:cNvSpPr>
          <p:nvPr/>
        </p:nvSpPr>
        <p:spPr bwMode="auto">
          <a:xfrm>
            <a:off x="2667000" y="3733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856083" name="AutoShape 19"/>
          <p:cNvSpPr>
            <a:spLocks noChangeArrowheads="1"/>
          </p:cNvSpPr>
          <p:nvPr/>
        </p:nvSpPr>
        <p:spPr bwMode="auto">
          <a:xfrm>
            <a:off x="2667000" y="4495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lgn="ctr" eaLnBrk="0" hangingPunct="0"/>
            <a:endParaRPr lang="en-US" sz="2000">
              <a:solidFill>
                <a:schemeClr val="accent1"/>
              </a:solidFill>
              <a:latin typeface="Helvetica" pitchFamily="34" charset="0"/>
            </a:endParaRPr>
          </a:p>
        </p:txBody>
      </p:sp>
      <p:sp>
        <p:nvSpPr>
          <p:cNvPr id="19476" name="Rectangle 20"/>
          <p:cNvSpPr>
            <a:spLocks noChangeArrowheads="1"/>
          </p:cNvSpPr>
          <p:nvPr/>
        </p:nvSpPr>
        <p:spPr bwMode="auto">
          <a:xfrm>
            <a:off x="2730500" y="3810000"/>
            <a:ext cx="93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latin typeface="Helvetica" pitchFamily="34" charset="0"/>
              </a:rPr>
              <a:t>Control</a:t>
            </a:r>
          </a:p>
          <a:p>
            <a:pPr algn="ctr" eaLnBrk="0" hangingPunct="0">
              <a:lnSpc>
                <a:spcPct val="85000"/>
              </a:lnSpc>
            </a:pPr>
            <a:r>
              <a:rPr lang="en-US" sz="1800">
                <a:latin typeface="Helvetica" pitchFamily="34" charset="0"/>
              </a:rPr>
              <a:t>(“brain”)</a:t>
            </a:r>
            <a:endParaRPr lang="en-US" sz="1800" b="1">
              <a:latin typeface="Helvetica" pitchFamily="34" charset="0"/>
            </a:endParaRPr>
          </a:p>
        </p:txBody>
      </p:sp>
      <p:sp>
        <p:nvSpPr>
          <p:cNvPr id="19477" name="Rectangle 21"/>
          <p:cNvSpPr>
            <a:spLocks noChangeArrowheads="1"/>
          </p:cNvSpPr>
          <p:nvPr/>
        </p:nvSpPr>
        <p:spPr bwMode="auto">
          <a:xfrm>
            <a:off x="2597150" y="4572000"/>
            <a:ext cx="1168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solidFill>
                  <a:srgbClr val="000550"/>
                </a:solidFill>
                <a:latin typeface="Helvetica" pitchFamily="34" charset="0"/>
              </a:rPr>
              <a:t>Datapath</a:t>
            </a:r>
            <a:endParaRPr lang="en-US" sz="1800" b="1">
              <a:latin typeface="Helvetica" pitchFamily="34" charset="0"/>
            </a:endParaRPr>
          </a:p>
          <a:p>
            <a:pPr algn="ctr" eaLnBrk="0" hangingPunct="0">
              <a:lnSpc>
                <a:spcPct val="85000"/>
              </a:lnSpc>
            </a:pPr>
            <a:r>
              <a:rPr lang="en-US" sz="1800" b="1">
                <a:solidFill>
                  <a:schemeClr val="accent1"/>
                </a:solidFill>
                <a:latin typeface="Helvetica" pitchFamily="34" charset="0"/>
              </a:rPr>
              <a:t>Registers</a:t>
            </a:r>
            <a:endParaRPr lang="en-US" sz="1800" b="1">
              <a:latin typeface="Helvetica" pitchFamily="34" charset="0"/>
            </a:endParaRPr>
          </a:p>
        </p:txBody>
      </p:sp>
      <p:sp>
        <p:nvSpPr>
          <p:cNvPr id="19478" name="Rectangle 22"/>
          <p:cNvSpPr>
            <a:spLocks noChangeArrowheads="1"/>
          </p:cNvSpPr>
          <p:nvPr/>
        </p:nvSpPr>
        <p:spPr bwMode="auto">
          <a:xfrm>
            <a:off x="4197350" y="3244850"/>
            <a:ext cx="10033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solidFill>
                  <a:schemeClr val="accent1"/>
                </a:solidFill>
                <a:latin typeface="Helvetica" pitchFamily="34" charset="0"/>
              </a:rPr>
              <a:t>Memory</a:t>
            </a:r>
            <a:endParaRPr lang="en-US" sz="1800" b="1">
              <a:latin typeface="Helvetica" pitchFamily="34" charset="0"/>
            </a:endParaRPr>
          </a:p>
          <a:p>
            <a:pPr eaLnBrk="0" hangingPunct="0">
              <a:lnSpc>
                <a:spcPct val="85000"/>
              </a:lnSpc>
            </a:pPr>
            <a:endParaRPr lang="en-US" sz="1800" b="1">
              <a:latin typeface="Helvetica" pitchFamily="34" charset="0"/>
            </a:endParaRPr>
          </a:p>
          <a:p>
            <a:pPr eaLnBrk="0" hangingPunct="0">
              <a:lnSpc>
                <a:spcPct val="85000"/>
              </a:lnSpc>
            </a:pPr>
            <a:endParaRPr lang="en-US" sz="1800" b="1">
              <a:latin typeface="Helvetica" pitchFamily="34" charset="0"/>
            </a:endParaRPr>
          </a:p>
          <a:p>
            <a:pPr eaLnBrk="0" hangingPunct="0">
              <a:lnSpc>
                <a:spcPct val="85000"/>
              </a:lnSpc>
            </a:pPr>
            <a:endParaRPr lang="en-US" sz="1800" b="1">
              <a:latin typeface="Helvetica" pitchFamily="34" charset="0"/>
            </a:endParaRPr>
          </a:p>
        </p:txBody>
      </p:sp>
      <p:sp>
        <p:nvSpPr>
          <p:cNvPr id="19479" name="Rectangle 23"/>
          <p:cNvSpPr>
            <a:spLocks noChangeArrowheads="1"/>
          </p:cNvSpPr>
          <p:nvPr/>
        </p:nvSpPr>
        <p:spPr bwMode="auto">
          <a:xfrm>
            <a:off x="5746750" y="3244850"/>
            <a:ext cx="990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Devices</a:t>
            </a:r>
          </a:p>
        </p:txBody>
      </p:sp>
      <p:sp>
        <p:nvSpPr>
          <p:cNvPr id="856088" name="AutoShape 24"/>
          <p:cNvSpPr>
            <a:spLocks noChangeArrowheads="1"/>
          </p:cNvSpPr>
          <p:nvPr/>
        </p:nvSpPr>
        <p:spPr bwMode="auto">
          <a:xfrm>
            <a:off x="5740400" y="35814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856089" name="AutoShape 25"/>
          <p:cNvSpPr>
            <a:spLocks noChangeArrowheads="1"/>
          </p:cNvSpPr>
          <p:nvPr/>
        </p:nvSpPr>
        <p:spPr bwMode="auto">
          <a:xfrm>
            <a:off x="5740400" y="4546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9482" name="Rectangle 26"/>
          <p:cNvSpPr>
            <a:spLocks noChangeArrowheads="1"/>
          </p:cNvSpPr>
          <p:nvPr/>
        </p:nvSpPr>
        <p:spPr bwMode="auto">
          <a:xfrm>
            <a:off x="5797550" y="3752850"/>
            <a:ext cx="685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Input</a:t>
            </a:r>
          </a:p>
        </p:txBody>
      </p:sp>
      <p:sp>
        <p:nvSpPr>
          <p:cNvPr id="19483" name="Rectangle 27"/>
          <p:cNvSpPr>
            <a:spLocks noChangeArrowheads="1"/>
          </p:cNvSpPr>
          <p:nvPr/>
        </p:nvSpPr>
        <p:spPr bwMode="auto">
          <a:xfrm>
            <a:off x="5797550" y="4718050"/>
            <a:ext cx="876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Output</a:t>
            </a:r>
          </a:p>
        </p:txBody>
      </p:sp>
      <p:grpSp>
        <p:nvGrpSpPr>
          <p:cNvPr id="2" name="Group 28"/>
          <p:cNvGrpSpPr>
            <a:grpSpLocks/>
          </p:cNvGrpSpPr>
          <p:nvPr/>
        </p:nvGrpSpPr>
        <p:grpSpPr bwMode="auto">
          <a:xfrm>
            <a:off x="3587750" y="4800600"/>
            <a:ext cx="2051050" cy="396875"/>
            <a:chOff x="2304" y="3024"/>
            <a:chExt cx="1292" cy="250"/>
          </a:xfrm>
        </p:grpSpPr>
        <p:sp>
          <p:nvSpPr>
            <p:cNvPr id="19490" name="Line 29"/>
            <p:cNvSpPr>
              <a:spLocks noChangeShapeType="1"/>
            </p:cNvSpPr>
            <p:nvPr/>
          </p:nvSpPr>
          <p:spPr bwMode="auto">
            <a:xfrm flipH="1">
              <a:off x="2304" y="3024"/>
              <a:ext cx="480" cy="144"/>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6094" name="Text Box 30"/>
            <p:cNvSpPr txBox="1">
              <a:spLocks noChangeArrowheads="1"/>
            </p:cNvSpPr>
            <p:nvPr/>
          </p:nvSpPr>
          <p:spPr bwMode="auto">
            <a:xfrm>
              <a:off x="2592" y="3024"/>
              <a:ext cx="1004" cy="250"/>
            </a:xfrm>
            <a:prstGeom prst="rect">
              <a:avLst/>
            </a:prstGeom>
            <a:noFill/>
            <a:ln w="12700">
              <a:noFill/>
              <a:miter lim="800000"/>
              <a:headEnd/>
              <a:tailEnd/>
            </a:ln>
            <a:effec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a:solidFill>
                    <a:srgbClr val="00FF00"/>
                  </a:solidFill>
                  <a:effectLst>
                    <a:outerShdw blurRad="38100" dist="38100" dir="2700000" algn="tl">
                      <a:srgbClr val="C0C0C0"/>
                    </a:outerShdw>
                  </a:effectLst>
                  <a:latin typeface="Helvetica" pitchFamily="34" charset="0"/>
                </a:rPr>
                <a:t>Load (from)</a:t>
              </a:r>
              <a:endParaRPr lang="en-US" sz="2000" b="1">
                <a:solidFill>
                  <a:srgbClr val="00FF00"/>
                </a:solidFill>
                <a:latin typeface="Helvetica" pitchFamily="34" charset="0"/>
              </a:endParaRPr>
            </a:p>
          </p:txBody>
        </p:sp>
      </p:grpSp>
      <p:grpSp>
        <p:nvGrpSpPr>
          <p:cNvPr id="3" name="Group 31"/>
          <p:cNvGrpSpPr>
            <a:grpSpLocks/>
          </p:cNvGrpSpPr>
          <p:nvPr/>
        </p:nvGrpSpPr>
        <p:grpSpPr bwMode="auto">
          <a:xfrm>
            <a:off x="3657600" y="4114800"/>
            <a:ext cx="1768475" cy="762000"/>
            <a:chOff x="2304" y="2592"/>
            <a:chExt cx="1114" cy="480"/>
          </a:xfrm>
        </p:grpSpPr>
        <p:sp>
          <p:nvSpPr>
            <p:cNvPr id="19488" name="Line 32"/>
            <p:cNvSpPr>
              <a:spLocks noChangeShapeType="1"/>
            </p:cNvSpPr>
            <p:nvPr/>
          </p:nvSpPr>
          <p:spPr bwMode="auto">
            <a:xfrm flipV="1">
              <a:off x="2304" y="2832"/>
              <a:ext cx="432" cy="24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6097" name="Text Box 33"/>
            <p:cNvSpPr txBox="1">
              <a:spLocks noChangeArrowheads="1"/>
            </p:cNvSpPr>
            <p:nvPr/>
          </p:nvSpPr>
          <p:spPr bwMode="auto">
            <a:xfrm>
              <a:off x="2592" y="2592"/>
              <a:ext cx="826" cy="250"/>
            </a:xfrm>
            <a:prstGeom prst="rect">
              <a:avLst/>
            </a:prstGeom>
            <a:noFill/>
            <a:ln w="12700">
              <a:noFill/>
              <a:miter lim="800000"/>
              <a:headEnd/>
              <a:tailEnd/>
            </a:ln>
            <a:effec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a:solidFill>
                    <a:schemeClr val="hlink"/>
                  </a:solidFill>
                  <a:effectLst>
                    <a:outerShdw blurRad="38100" dist="38100" dir="2700000" algn="tl">
                      <a:srgbClr val="C0C0C0"/>
                    </a:outerShdw>
                  </a:effectLst>
                  <a:latin typeface="Helvetica" pitchFamily="34" charset="0"/>
                </a:rPr>
                <a:t>Store (to)</a:t>
              </a:r>
              <a:endParaRPr lang="en-US" sz="2000">
                <a:solidFill>
                  <a:schemeClr val="accent1"/>
                </a:solidFill>
                <a:latin typeface="Helvetica" pitchFamily="34" charset="0"/>
              </a:endParaRPr>
            </a:p>
          </p:txBody>
        </p:sp>
      </p:grpSp>
      <p:sp>
        <p:nvSpPr>
          <p:cNvPr id="856098" name="Text Box 34"/>
          <p:cNvSpPr txBox="1">
            <a:spLocks noChangeArrowheads="1"/>
          </p:cNvSpPr>
          <p:nvPr/>
        </p:nvSpPr>
        <p:spPr bwMode="auto">
          <a:xfrm>
            <a:off x="838200" y="5562600"/>
            <a:ext cx="7894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a:solidFill>
                  <a:srgbClr val="800080"/>
                </a:solidFill>
                <a:latin typeface="Helvetica" pitchFamily="34" charset="0"/>
              </a:rPr>
              <a:t>These are “data transfer” instructions…</a:t>
            </a:r>
          </a:p>
        </p:txBody>
      </p:sp>
      <p:sp>
        <p:nvSpPr>
          <p:cNvPr id="19487" name="Text Box 35"/>
          <p:cNvSpPr txBox="1">
            <a:spLocks noChangeArrowheads="1"/>
          </p:cNvSpPr>
          <p:nvPr/>
        </p:nvSpPr>
        <p:spPr bwMode="auto">
          <a:xfrm>
            <a:off x="3751263" y="914400"/>
            <a:ext cx="50117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solidFill>
                  <a:schemeClr val="accent1"/>
                </a:solidFill>
                <a:latin typeface="Helvetica" pitchFamily="34" charset="0"/>
              </a:rPr>
              <a:t>Registers are in the </a:t>
            </a:r>
            <a:r>
              <a:rPr lang="en-US" sz="2000" b="1" dirty="0" err="1">
                <a:solidFill>
                  <a:schemeClr val="accent1"/>
                </a:solidFill>
                <a:latin typeface="Helvetica" pitchFamily="34" charset="0"/>
              </a:rPr>
              <a:t>datapath</a:t>
            </a:r>
            <a:r>
              <a:rPr lang="en-US" sz="2000" b="1" dirty="0">
                <a:solidFill>
                  <a:schemeClr val="accent1"/>
                </a:solidFill>
                <a:latin typeface="Helvetica" pitchFamily="34" charset="0"/>
              </a:rPr>
              <a:t> of the processor;  if operands are in memory, we must transfer them to the processor to operate on them, and then transfer back to memory when done.</a:t>
            </a:r>
          </a:p>
        </p:txBody>
      </p:sp>
    </p:spTree>
    <p:extLst>
      <p:ext uri="{BB962C8B-B14F-4D97-AF65-F5344CB8AC3E}">
        <p14:creationId xmlns:p14="http://schemas.microsoft.com/office/powerpoint/2010/main" val="1498464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56098"/>
                                        </p:tgtEl>
                                        <p:attrNameLst>
                                          <p:attrName>style.visibility</p:attrName>
                                        </p:attrNameLst>
                                      </p:cBhvr>
                                      <p:to>
                                        <p:strVal val="visible"/>
                                      </p:to>
                                    </p:set>
                                    <p:animEffect transition="in" filter="wipe(down)">
                                      <p:cBhvr>
                                        <p:cTn id="17" dur="500"/>
                                        <p:tgtEl>
                                          <p:spTgt spid="856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9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09600" y="685800"/>
            <a:ext cx="7924800" cy="762000"/>
          </a:xfrm>
        </p:spPr>
        <p:txBody>
          <a:bodyPr>
            <a:normAutofit fontScale="90000"/>
          </a:bodyPr>
          <a:lstStyle/>
          <a:p>
            <a:pPr eaLnBrk="1" hangingPunct="1"/>
            <a:r>
              <a:rPr lang="en-US" b="1" dirty="0" smtClean="0"/>
              <a:t>Data Transfer: Memory to </a:t>
            </a:r>
            <a:r>
              <a:rPr lang="en-US" b="1" dirty="0" err="1" smtClean="0"/>
              <a:t>Reg</a:t>
            </a:r>
            <a:r>
              <a:rPr lang="en-US" b="1" dirty="0" smtClean="0"/>
              <a:t> (1/4)</a:t>
            </a:r>
          </a:p>
        </p:txBody>
      </p:sp>
      <p:sp>
        <p:nvSpPr>
          <p:cNvPr id="23555" name="AutoShape 3"/>
          <p:cNvSpPr>
            <a:spLocks noGrp="1" noChangeArrowheads="1"/>
          </p:cNvSpPr>
          <p:nvPr>
            <p:ph type="body" idx="4294967295"/>
          </p:nvPr>
        </p:nvSpPr>
        <p:spPr>
          <a:xfrm>
            <a:off x="457200" y="1447800"/>
            <a:ext cx="8001000" cy="5181600"/>
          </a:xfrm>
        </p:spPr>
        <p:txBody>
          <a:bodyPr/>
          <a:lstStyle/>
          <a:p>
            <a:pPr marL="203200" indent="-203200" eaLnBrk="1" hangingPunct="1"/>
            <a:r>
              <a:rPr lang="en-US" dirty="0" smtClean="0"/>
              <a:t>To transfer a word of data, we need to specify two things:</a:t>
            </a:r>
          </a:p>
          <a:p>
            <a:pPr marL="685800" lvl="1" indent="-190500" eaLnBrk="1" hangingPunct="1"/>
            <a:r>
              <a:rPr lang="en-US" b="1" dirty="0" smtClean="0">
                <a:solidFill>
                  <a:srgbClr val="C00000"/>
                </a:solidFill>
              </a:rPr>
              <a:t>Register: </a:t>
            </a:r>
            <a:r>
              <a:rPr lang="en-US" dirty="0" smtClean="0"/>
              <a:t>specify this by # ($0 - $31) or symbolic name ($s0,…, $t0, …)</a:t>
            </a:r>
          </a:p>
          <a:p>
            <a:pPr marL="685800" lvl="1" indent="-190500" eaLnBrk="1" hangingPunct="1"/>
            <a:r>
              <a:rPr lang="en-US" b="1" dirty="0" smtClean="0">
                <a:solidFill>
                  <a:srgbClr val="C00000"/>
                </a:solidFill>
              </a:rPr>
              <a:t>Memory address: </a:t>
            </a:r>
            <a:r>
              <a:rPr lang="en-US" dirty="0" smtClean="0"/>
              <a:t>more difficult</a:t>
            </a:r>
          </a:p>
          <a:p>
            <a:pPr marL="1257300" lvl="2" indent="-342900" eaLnBrk="1" hangingPunct="1"/>
            <a:r>
              <a:rPr lang="en-US" sz="2400" dirty="0" smtClean="0"/>
              <a:t>Think of memory as a single one-dimensional array, so we can address it simply by supplying a pointer to a memory address.</a:t>
            </a:r>
          </a:p>
          <a:p>
            <a:pPr marL="1257300" lvl="2" indent="-342900" eaLnBrk="1" hangingPunct="1"/>
            <a:r>
              <a:rPr lang="en-US" sz="2400" dirty="0" smtClean="0"/>
              <a:t>Other times, we want to be able to offset from this pointer.</a:t>
            </a:r>
          </a:p>
          <a:p>
            <a:pPr marL="203200" indent="-203200" eaLnBrk="1" hangingPunct="1"/>
            <a:r>
              <a:rPr lang="en-US" sz="3200" dirty="0" smtClean="0"/>
              <a:t>Remember: “</a:t>
            </a:r>
            <a:r>
              <a:rPr lang="en-US" sz="3200" dirty="0" smtClean="0">
                <a:solidFill>
                  <a:schemeClr val="accent1"/>
                </a:solidFill>
              </a:rPr>
              <a:t>Load FROM memory</a:t>
            </a:r>
            <a:r>
              <a:rPr lang="en-US" sz="3200" dirty="0" smtClean="0"/>
              <a:t>”</a:t>
            </a:r>
          </a:p>
        </p:txBody>
      </p:sp>
    </p:spTree>
    <p:extLst>
      <p:ext uri="{BB962C8B-B14F-4D97-AF65-F5344CB8AC3E}">
        <p14:creationId xmlns:p14="http://schemas.microsoft.com/office/powerpoint/2010/main" val="1676908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609600"/>
            <a:ext cx="8001000" cy="914400"/>
          </a:xfrm>
        </p:spPr>
        <p:txBody>
          <a:bodyPr>
            <a:normAutofit fontScale="90000"/>
          </a:bodyPr>
          <a:lstStyle/>
          <a:p>
            <a:pPr eaLnBrk="1" hangingPunct="1"/>
            <a:r>
              <a:rPr lang="en-US" b="1" dirty="0" smtClean="0"/>
              <a:t>Data Transfer: Memory to </a:t>
            </a:r>
            <a:r>
              <a:rPr lang="en-US" b="1" dirty="0" err="1" smtClean="0"/>
              <a:t>Reg</a:t>
            </a:r>
            <a:r>
              <a:rPr lang="en-US" b="1" dirty="0" smtClean="0"/>
              <a:t> (2/4)</a:t>
            </a:r>
          </a:p>
        </p:txBody>
      </p:sp>
      <p:sp>
        <p:nvSpPr>
          <p:cNvPr id="24579" name="AutoShape 3"/>
          <p:cNvSpPr>
            <a:spLocks noGrp="1" noChangeArrowheads="1"/>
          </p:cNvSpPr>
          <p:nvPr>
            <p:ph type="body" idx="4294967295"/>
          </p:nvPr>
        </p:nvSpPr>
        <p:spPr>
          <a:xfrm>
            <a:off x="685800" y="1905000"/>
            <a:ext cx="8001000" cy="4479925"/>
          </a:xfrm>
        </p:spPr>
        <p:txBody>
          <a:bodyPr/>
          <a:lstStyle/>
          <a:p>
            <a:pPr marL="203200" indent="-203200" eaLnBrk="1" hangingPunct="1"/>
            <a:r>
              <a:rPr lang="en-US" dirty="0" smtClean="0"/>
              <a:t>To specify a memory address to copy from, specify two things:</a:t>
            </a:r>
          </a:p>
          <a:p>
            <a:pPr marL="685800" lvl="1" indent="-190500" eaLnBrk="1" hangingPunct="1"/>
            <a:r>
              <a:rPr lang="en-US" dirty="0" smtClean="0"/>
              <a:t>A register containing a pointer to memory</a:t>
            </a:r>
          </a:p>
          <a:p>
            <a:pPr marL="685800" lvl="1" indent="-190500" eaLnBrk="1" hangingPunct="1"/>
            <a:r>
              <a:rPr lang="en-US" dirty="0" smtClean="0"/>
              <a:t>A numerical offset (</a:t>
            </a:r>
            <a:r>
              <a:rPr lang="en-US" b="1" dirty="0" smtClean="0">
                <a:solidFill>
                  <a:srgbClr val="800080"/>
                </a:solidFill>
              </a:rPr>
              <a:t>in bytes</a:t>
            </a:r>
            <a:r>
              <a:rPr lang="en-US" dirty="0" smtClean="0"/>
              <a:t>)</a:t>
            </a:r>
          </a:p>
          <a:p>
            <a:pPr marL="203200" indent="-203200" eaLnBrk="1" hangingPunct="1"/>
            <a:r>
              <a:rPr lang="en-US" dirty="0" smtClean="0"/>
              <a:t>The desired memory address is the sum of these two values.</a:t>
            </a:r>
          </a:p>
          <a:p>
            <a:pPr marL="203200" indent="-203200" eaLnBrk="1" hangingPunct="1"/>
            <a:r>
              <a:rPr lang="en-US" dirty="0" smtClean="0"/>
              <a:t>Example:	</a:t>
            </a:r>
            <a:r>
              <a:rPr lang="en-US" b="1" dirty="0" smtClean="0">
                <a:solidFill>
                  <a:srgbClr val="C00000"/>
                </a:solidFill>
                <a:latin typeface="Courier New" pitchFamily="49" charset="0"/>
              </a:rPr>
              <a:t>8($t0)</a:t>
            </a:r>
            <a:endParaRPr lang="en-US" b="1" dirty="0" smtClean="0">
              <a:solidFill>
                <a:srgbClr val="C00000"/>
              </a:solidFill>
            </a:endParaRPr>
          </a:p>
          <a:p>
            <a:pPr marL="685800" lvl="1" indent="-190500" eaLnBrk="1" hangingPunct="1"/>
            <a:r>
              <a:rPr lang="en-US" dirty="0" smtClean="0"/>
              <a:t>specifies the memory address pointed to by the value in </a:t>
            </a:r>
            <a:r>
              <a:rPr lang="en-US" dirty="0" smtClean="0">
                <a:latin typeface="Courier New" pitchFamily="49" charset="0"/>
              </a:rPr>
              <a:t>$t0</a:t>
            </a:r>
            <a:r>
              <a:rPr lang="en-US" dirty="0" smtClean="0"/>
              <a:t>, plus 8 bytes</a:t>
            </a:r>
          </a:p>
        </p:txBody>
      </p:sp>
    </p:spTree>
    <p:extLst>
      <p:ext uri="{BB962C8B-B14F-4D97-AF65-F5344CB8AC3E}">
        <p14:creationId xmlns:p14="http://schemas.microsoft.com/office/powerpoint/2010/main" val="1530843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609600"/>
            <a:ext cx="7924800" cy="990600"/>
          </a:xfrm>
        </p:spPr>
        <p:txBody>
          <a:bodyPr>
            <a:normAutofit fontScale="90000"/>
          </a:bodyPr>
          <a:lstStyle/>
          <a:p>
            <a:pPr eaLnBrk="1" hangingPunct="1"/>
            <a:r>
              <a:rPr lang="en-US" b="1" dirty="0" smtClean="0"/>
              <a:t>Data Transfer: Memory to </a:t>
            </a:r>
            <a:r>
              <a:rPr lang="en-US" b="1" dirty="0" err="1" smtClean="0"/>
              <a:t>Reg</a:t>
            </a:r>
            <a:r>
              <a:rPr lang="en-US" b="1" dirty="0" smtClean="0"/>
              <a:t> (3/4)</a:t>
            </a:r>
          </a:p>
        </p:txBody>
      </p:sp>
      <p:sp>
        <p:nvSpPr>
          <p:cNvPr id="25603" name="AutoShape 3"/>
          <p:cNvSpPr>
            <a:spLocks noGrp="1" noChangeArrowheads="1"/>
          </p:cNvSpPr>
          <p:nvPr>
            <p:ph type="body" idx="4294967295"/>
          </p:nvPr>
        </p:nvSpPr>
        <p:spPr>
          <a:xfrm>
            <a:off x="685800" y="1524000"/>
            <a:ext cx="8153400" cy="5207000"/>
          </a:xfrm>
        </p:spPr>
        <p:txBody>
          <a:bodyPr/>
          <a:lstStyle/>
          <a:p>
            <a:pPr marL="203200" indent="-203200" eaLnBrk="1" hangingPunct="1"/>
            <a:r>
              <a:rPr lang="en-US" dirty="0" smtClean="0"/>
              <a:t>Load Instruction Syntax:</a:t>
            </a:r>
          </a:p>
          <a:p>
            <a:pPr marL="685800" lvl="1" indent="-190500" eaLnBrk="1" hangingPunct="1">
              <a:buFontTx/>
              <a:buNone/>
            </a:pPr>
            <a:r>
              <a:rPr lang="en-US" b="1" dirty="0" smtClean="0">
                <a:solidFill>
                  <a:srgbClr val="C00000"/>
                </a:solidFill>
              </a:rPr>
              <a:t>	1    2, 3(4)</a:t>
            </a:r>
          </a:p>
          <a:p>
            <a:pPr marL="685800" lvl="1" indent="-190500" eaLnBrk="1" hangingPunct="1"/>
            <a:r>
              <a:rPr lang="en-US" dirty="0" smtClean="0"/>
              <a:t>where</a:t>
            </a:r>
          </a:p>
          <a:p>
            <a:pPr marL="685800" lvl="1" indent="-190500" eaLnBrk="1" hangingPunct="1">
              <a:buFontTx/>
              <a:buNone/>
            </a:pPr>
            <a:r>
              <a:rPr lang="en-US" dirty="0" smtClean="0"/>
              <a:t>		1) operation name</a:t>
            </a:r>
          </a:p>
          <a:p>
            <a:pPr marL="685800" lvl="1" indent="-190500" eaLnBrk="1" hangingPunct="1">
              <a:buFontTx/>
              <a:buNone/>
            </a:pPr>
            <a:r>
              <a:rPr lang="en-US" dirty="0" smtClean="0"/>
              <a:t>		2) register that will receive value</a:t>
            </a:r>
          </a:p>
          <a:p>
            <a:pPr marL="685800" lvl="1" indent="-190500" eaLnBrk="1" hangingPunct="1">
              <a:buFontTx/>
              <a:buNone/>
            </a:pPr>
            <a:r>
              <a:rPr lang="en-US" dirty="0" smtClean="0"/>
              <a:t>		3) numerical offset </a:t>
            </a:r>
            <a:r>
              <a:rPr lang="en-US" b="1" dirty="0" smtClean="0">
                <a:solidFill>
                  <a:srgbClr val="800080"/>
                </a:solidFill>
              </a:rPr>
              <a:t>in bytes</a:t>
            </a:r>
            <a:endParaRPr lang="en-US" b="1" dirty="0" smtClean="0"/>
          </a:p>
          <a:p>
            <a:pPr marL="685800" lvl="1" indent="-190500" eaLnBrk="1" hangingPunct="1">
              <a:buFontTx/>
              <a:buNone/>
            </a:pPr>
            <a:r>
              <a:rPr lang="en-US" dirty="0" smtClean="0"/>
              <a:t>		4) register containing pointer to memory</a:t>
            </a:r>
          </a:p>
          <a:p>
            <a:pPr marL="203200" indent="-203200" eaLnBrk="1" hangingPunct="1"/>
            <a:r>
              <a:rPr lang="en-US" dirty="0" smtClean="0"/>
              <a:t>MIPS Instruction Name:</a:t>
            </a:r>
          </a:p>
          <a:p>
            <a:pPr marL="685800" lvl="1" indent="-190500" eaLnBrk="1" hangingPunct="1"/>
            <a:r>
              <a:rPr lang="en-US" b="1" dirty="0" err="1" smtClean="0">
                <a:solidFill>
                  <a:srgbClr val="C00000"/>
                </a:solidFill>
                <a:latin typeface="Courier New" pitchFamily="49" charset="0"/>
              </a:rPr>
              <a:t>lw</a:t>
            </a:r>
            <a:r>
              <a:rPr lang="en-US" dirty="0" smtClean="0"/>
              <a:t> (meaning Load Word, so 32 bits or one word are loaded at a time)</a:t>
            </a:r>
          </a:p>
        </p:txBody>
      </p:sp>
    </p:spTree>
    <p:extLst>
      <p:ext uri="{BB962C8B-B14F-4D97-AF65-F5344CB8AC3E}">
        <p14:creationId xmlns:p14="http://schemas.microsoft.com/office/powerpoint/2010/main" val="1298364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9600" y="533400"/>
            <a:ext cx="8001000" cy="762000"/>
          </a:xfrm>
        </p:spPr>
        <p:txBody>
          <a:bodyPr>
            <a:normAutofit fontScale="90000"/>
          </a:bodyPr>
          <a:lstStyle/>
          <a:p>
            <a:pPr eaLnBrk="1" hangingPunct="1"/>
            <a:r>
              <a:rPr lang="en-US" b="1" dirty="0" smtClean="0"/>
              <a:t>Data Transfer: Memory to </a:t>
            </a:r>
            <a:r>
              <a:rPr lang="en-US" b="1" dirty="0" err="1" smtClean="0"/>
              <a:t>Reg</a:t>
            </a:r>
            <a:r>
              <a:rPr lang="en-US" b="1" dirty="0" smtClean="0"/>
              <a:t> (4/4)</a:t>
            </a:r>
          </a:p>
        </p:txBody>
      </p:sp>
      <p:sp>
        <p:nvSpPr>
          <p:cNvPr id="26627" name="AutoShape 3"/>
          <p:cNvSpPr>
            <a:spLocks noGrp="1" noChangeArrowheads="1"/>
          </p:cNvSpPr>
          <p:nvPr>
            <p:ph type="body" idx="4294967295"/>
          </p:nvPr>
        </p:nvSpPr>
        <p:spPr>
          <a:xfrm>
            <a:off x="609600" y="1371600"/>
            <a:ext cx="8153400" cy="4752975"/>
          </a:xfrm>
        </p:spPr>
        <p:txBody>
          <a:bodyPr/>
          <a:lstStyle/>
          <a:p>
            <a:pPr marL="203200" indent="-203200" eaLnBrk="1" hangingPunct="1">
              <a:buFontTx/>
              <a:buNone/>
            </a:pPr>
            <a:r>
              <a:rPr lang="en-US" sz="2400" dirty="0" smtClean="0"/>
              <a:t/>
            </a:r>
            <a:br>
              <a:rPr lang="en-US" sz="2400" dirty="0" smtClean="0"/>
            </a:br>
            <a:r>
              <a:rPr lang="en-US" sz="2400" dirty="0" smtClean="0"/>
              <a:t>Example:	</a:t>
            </a:r>
            <a:r>
              <a:rPr lang="en-US" sz="2400" b="1" dirty="0" err="1" smtClean="0">
                <a:solidFill>
                  <a:schemeClr val="accent2"/>
                </a:solidFill>
                <a:latin typeface="Courier New" pitchFamily="49" charset="0"/>
              </a:rPr>
              <a:t>lw</a:t>
            </a:r>
            <a:r>
              <a:rPr lang="en-US" sz="2400" b="1" dirty="0" smtClean="0">
                <a:solidFill>
                  <a:schemeClr val="accent2"/>
                </a:solidFill>
                <a:latin typeface="Courier New" pitchFamily="49" charset="0"/>
              </a:rPr>
              <a:t> $t0,12($s0)</a:t>
            </a:r>
            <a:endParaRPr lang="en-US" sz="2400" b="1" dirty="0" smtClean="0">
              <a:latin typeface="Courier New" pitchFamily="49" charset="0"/>
            </a:endParaRPr>
          </a:p>
          <a:p>
            <a:pPr marL="685800" lvl="1" indent="-190500" eaLnBrk="1" hangingPunct="1">
              <a:buFontTx/>
              <a:buNone/>
            </a:pPr>
            <a:r>
              <a:rPr lang="en-US" dirty="0" smtClean="0">
                <a:latin typeface="Courier New" pitchFamily="49" charset="0"/>
              </a:rPr>
              <a:t>	</a:t>
            </a:r>
            <a:r>
              <a:rPr lang="en-US" sz="2000" dirty="0" smtClean="0"/>
              <a:t>This instruction will take the pointer in </a:t>
            </a:r>
            <a:r>
              <a:rPr lang="en-US" sz="2000" dirty="0" smtClean="0">
                <a:latin typeface="Courier New" pitchFamily="49" charset="0"/>
              </a:rPr>
              <a:t>$s0</a:t>
            </a:r>
            <a:r>
              <a:rPr lang="en-US" sz="2000" dirty="0" smtClean="0"/>
              <a:t>, add 12 bytes to it, and then load the value from the memory pointed to by this calculated sum into register </a:t>
            </a:r>
            <a:r>
              <a:rPr lang="en-US" sz="2000" dirty="0" smtClean="0">
                <a:latin typeface="Courier New" pitchFamily="49" charset="0"/>
              </a:rPr>
              <a:t>$t0</a:t>
            </a:r>
            <a:endParaRPr lang="en-US" sz="2000" dirty="0" smtClean="0"/>
          </a:p>
          <a:p>
            <a:pPr marL="203200" indent="-203200" eaLnBrk="1" hangingPunct="1"/>
            <a:r>
              <a:rPr lang="en-US" sz="2400" dirty="0" smtClean="0"/>
              <a:t>Notes:</a:t>
            </a:r>
          </a:p>
          <a:p>
            <a:pPr marL="685800" lvl="1" indent="-190500" eaLnBrk="1" hangingPunct="1"/>
            <a:r>
              <a:rPr lang="en-US" sz="2000" dirty="0" smtClean="0">
                <a:latin typeface="Courier New" pitchFamily="49" charset="0"/>
              </a:rPr>
              <a:t>$s0</a:t>
            </a:r>
            <a:r>
              <a:rPr lang="en-US" sz="2000" dirty="0" smtClean="0"/>
              <a:t> is called the </a:t>
            </a:r>
            <a:r>
              <a:rPr lang="en-US" sz="2000" b="1" u="sng" dirty="0" smtClean="0">
                <a:solidFill>
                  <a:srgbClr val="C00000"/>
                </a:solidFill>
              </a:rPr>
              <a:t>base register</a:t>
            </a:r>
            <a:endParaRPr lang="en-US" sz="2000" b="1" dirty="0" smtClean="0">
              <a:solidFill>
                <a:srgbClr val="C00000"/>
              </a:solidFill>
            </a:endParaRPr>
          </a:p>
          <a:p>
            <a:pPr marL="685800" lvl="1" indent="-190500" eaLnBrk="1" hangingPunct="1"/>
            <a:r>
              <a:rPr lang="en-US" sz="2000" dirty="0" smtClean="0"/>
              <a:t>12 is called the </a:t>
            </a:r>
            <a:r>
              <a:rPr lang="en-US" sz="2000" b="1" u="sng" dirty="0" smtClean="0">
                <a:solidFill>
                  <a:srgbClr val="C00000"/>
                </a:solidFill>
              </a:rPr>
              <a:t>offset</a:t>
            </a:r>
            <a:endParaRPr lang="en-US" sz="2000" b="1" dirty="0" smtClean="0">
              <a:solidFill>
                <a:srgbClr val="C00000"/>
              </a:solidFill>
            </a:endParaRPr>
          </a:p>
          <a:p>
            <a:pPr marL="685800" lvl="1" indent="-190500" eaLnBrk="1" hangingPunct="1"/>
            <a:r>
              <a:rPr lang="en-US" sz="2000" b="1" dirty="0" smtClean="0">
                <a:solidFill>
                  <a:srgbClr val="C00000"/>
                </a:solidFill>
              </a:rPr>
              <a:t>offset is generally used in accessing elements of array or structure: base </a:t>
            </a:r>
            <a:r>
              <a:rPr lang="en-US" sz="2000" b="1" dirty="0" err="1" smtClean="0">
                <a:solidFill>
                  <a:srgbClr val="C00000"/>
                </a:solidFill>
              </a:rPr>
              <a:t>reg</a:t>
            </a:r>
            <a:r>
              <a:rPr lang="en-US" sz="2000" b="1" dirty="0" smtClean="0">
                <a:solidFill>
                  <a:srgbClr val="C00000"/>
                </a:solidFill>
              </a:rPr>
              <a:t> points to beginning of array or structure</a:t>
            </a:r>
          </a:p>
        </p:txBody>
      </p:sp>
      <p:sp>
        <p:nvSpPr>
          <p:cNvPr id="861188" name="AutoShape 4"/>
          <p:cNvSpPr>
            <a:spLocks noChangeArrowheads="1"/>
          </p:cNvSpPr>
          <p:nvPr/>
        </p:nvSpPr>
        <p:spPr bwMode="auto">
          <a:xfrm>
            <a:off x="5486400" y="1295400"/>
            <a:ext cx="2286000" cy="911225"/>
          </a:xfrm>
          <a:prstGeom prst="leftArrow">
            <a:avLst>
              <a:gd name="adj1" fmla="val 46204"/>
              <a:gd name="adj2" fmla="val 45645"/>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r>
              <a:rPr lang="en-US" sz="2400" b="1" dirty="0">
                <a:solidFill>
                  <a:schemeClr val="accent1"/>
                </a:solidFill>
                <a:latin typeface="Helvetica" pitchFamily="34" charset="0"/>
              </a:rPr>
              <a:t>Data flow</a:t>
            </a:r>
            <a:endParaRPr lang="en-US" dirty="0">
              <a:solidFill>
                <a:schemeClr val="accent1"/>
              </a:solidFill>
              <a:latin typeface="Helvetica" pitchFamily="34" charset="0"/>
            </a:endParaRPr>
          </a:p>
        </p:txBody>
      </p:sp>
    </p:spTree>
    <p:extLst>
      <p:ext uri="{BB962C8B-B14F-4D97-AF65-F5344CB8AC3E}">
        <p14:creationId xmlns:p14="http://schemas.microsoft.com/office/powerpoint/2010/main" val="713636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61188"/>
                                        </p:tgtEl>
                                        <p:attrNameLst>
                                          <p:attrName>style.visibility</p:attrName>
                                        </p:attrNameLst>
                                      </p:cBhvr>
                                      <p:to>
                                        <p:strVal val="visible"/>
                                      </p:to>
                                    </p:set>
                                    <p:animEffect transition="in" filter="wipe(right)">
                                      <p:cBhvr>
                                        <p:cTn id="7" dur="500"/>
                                        <p:tgtEl>
                                          <p:spTgt spid="86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Data Transfer: </a:t>
            </a:r>
            <a:r>
              <a:rPr lang="en-US" b="1" dirty="0" err="1" smtClean="0"/>
              <a:t>Reg</a:t>
            </a:r>
            <a:r>
              <a:rPr lang="en-US" b="1" dirty="0" smtClean="0"/>
              <a:t> to Memory</a:t>
            </a:r>
          </a:p>
        </p:txBody>
      </p:sp>
      <p:sp>
        <p:nvSpPr>
          <p:cNvPr id="27651" name="AutoShape 3"/>
          <p:cNvSpPr>
            <a:spLocks noGrp="1" noChangeArrowheads="1"/>
          </p:cNvSpPr>
          <p:nvPr>
            <p:ph type="body" idx="4294967295"/>
          </p:nvPr>
        </p:nvSpPr>
        <p:spPr>
          <a:xfrm>
            <a:off x="609600" y="1143000"/>
            <a:ext cx="8153400" cy="5221288"/>
          </a:xfrm>
        </p:spPr>
        <p:txBody>
          <a:bodyPr/>
          <a:lstStyle/>
          <a:p>
            <a:pPr marL="203200" indent="-203200" eaLnBrk="1" hangingPunct="1"/>
            <a:r>
              <a:rPr lang="en-US" sz="2400" dirty="0" smtClean="0"/>
              <a:t>Also want to store from register into memory</a:t>
            </a:r>
          </a:p>
          <a:p>
            <a:pPr marL="685800" lvl="1" indent="-190500" eaLnBrk="1" hangingPunct="1"/>
            <a:r>
              <a:rPr lang="en-US" sz="2000" dirty="0" smtClean="0"/>
              <a:t>Store instruction syntax is identical to Load’s</a:t>
            </a:r>
          </a:p>
          <a:p>
            <a:pPr marL="203200" indent="-203200" eaLnBrk="1" hangingPunct="1"/>
            <a:r>
              <a:rPr lang="en-US" sz="2400" dirty="0" smtClean="0"/>
              <a:t>MIPS Instruction Name:</a:t>
            </a:r>
          </a:p>
          <a:p>
            <a:pPr marL="203200" indent="-203200" eaLnBrk="1" hangingPunct="1">
              <a:buFontTx/>
              <a:buNone/>
            </a:pPr>
            <a:r>
              <a:rPr lang="en-US" sz="2400" b="1" dirty="0" smtClean="0">
                <a:solidFill>
                  <a:srgbClr val="C00000"/>
                </a:solidFill>
                <a:latin typeface="Courier New" pitchFamily="49" charset="0"/>
              </a:rPr>
              <a:t>	</a:t>
            </a:r>
            <a:r>
              <a:rPr lang="en-US" sz="2400" b="1" dirty="0" err="1" smtClean="0">
                <a:solidFill>
                  <a:srgbClr val="C00000"/>
                </a:solidFill>
                <a:latin typeface="Courier New" pitchFamily="49" charset="0"/>
              </a:rPr>
              <a:t>sw</a:t>
            </a:r>
            <a:r>
              <a:rPr lang="en-US" sz="2400" b="1" dirty="0" smtClean="0">
                <a:solidFill>
                  <a:srgbClr val="C00000"/>
                </a:solidFill>
              </a:rPr>
              <a:t> </a:t>
            </a:r>
            <a:r>
              <a:rPr lang="en-US" sz="2400" dirty="0" smtClean="0"/>
              <a:t>(meaning Store Word, so 32 bits or one word are loaded at a time)</a:t>
            </a:r>
          </a:p>
          <a:p>
            <a:pPr marL="203200" indent="-203200" eaLnBrk="1" hangingPunct="1"/>
            <a:endParaRPr lang="en-US" sz="2400" dirty="0" smtClean="0"/>
          </a:p>
          <a:p>
            <a:pPr marL="203200" indent="-203200" eaLnBrk="1" hangingPunct="1"/>
            <a:r>
              <a:rPr lang="en-US" sz="2400" dirty="0" smtClean="0"/>
              <a:t>Example:	</a:t>
            </a:r>
            <a:r>
              <a:rPr lang="en-US" sz="2400" b="1" dirty="0" err="1" smtClean="0">
                <a:solidFill>
                  <a:srgbClr val="C00000"/>
                </a:solidFill>
                <a:latin typeface="Courier New" pitchFamily="49" charset="0"/>
              </a:rPr>
              <a:t>sw</a:t>
            </a:r>
            <a:r>
              <a:rPr lang="en-US" sz="2400" b="1" dirty="0" smtClean="0">
                <a:solidFill>
                  <a:srgbClr val="C00000"/>
                </a:solidFill>
                <a:latin typeface="Courier New" pitchFamily="49" charset="0"/>
              </a:rPr>
              <a:t> $t0,12($s0)</a:t>
            </a:r>
          </a:p>
          <a:p>
            <a:pPr marL="685800" lvl="1" indent="-190500" eaLnBrk="1" hangingPunct="1">
              <a:buFontTx/>
              <a:buNone/>
            </a:pPr>
            <a:r>
              <a:rPr lang="en-US" sz="2000" dirty="0" smtClean="0"/>
              <a:t>	This instruction will take the pointer in </a:t>
            </a:r>
            <a:r>
              <a:rPr lang="en-US" sz="2000" dirty="0" smtClean="0">
                <a:latin typeface="Courier New" pitchFamily="49" charset="0"/>
              </a:rPr>
              <a:t>$s0</a:t>
            </a:r>
            <a:r>
              <a:rPr lang="en-US" sz="2000" dirty="0" smtClean="0"/>
              <a:t>, add 12 bytes to it, and then store the value from register </a:t>
            </a:r>
            <a:r>
              <a:rPr lang="en-US" sz="2000" dirty="0" smtClean="0">
                <a:latin typeface="Courier New" pitchFamily="49" charset="0"/>
              </a:rPr>
              <a:t>$t0</a:t>
            </a:r>
            <a:r>
              <a:rPr lang="en-US" sz="2000" dirty="0" smtClean="0"/>
              <a:t> into that memory address</a:t>
            </a:r>
          </a:p>
          <a:p>
            <a:pPr marL="203200" indent="-203200" eaLnBrk="1" hangingPunct="1"/>
            <a:r>
              <a:rPr lang="en-US" sz="2400" dirty="0" smtClean="0"/>
              <a:t>Remember: “</a:t>
            </a:r>
            <a:r>
              <a:rPr lang="en-US" sz="2400" dirty="0" smtClean="0">
                <a:solidFill>
                  <a:schemeClr val="accent1"/>
                </a:solidFill>
              </a:rPr>
              <a:t>Store INTO memory</a:t>
            </a:r>
            <a:r>
              <a:rPr lang="en-US" sz="2400" dirty="0" smtClean="0"/>
              <a:t>”</a:t>
            </a:r>
          </a:p>
        </p:txBody>
      </p:sp>
      <p:sp>
        <p:nvSpPr>
          <p:cNvPr id="862212" name="AutoShape 4"/>
          <p:cNvSpPr>
            <a:spLocks noChangeArrowheads="1"/>
          </p:cNvSpPr>
          <p:nvPr/>
        </p:nvSpPr>
        <p:spPr bwMode="auto">
          <a:xfrm flipH="1">
            <a:off x="3200400" y="3083322"/>
            <a:ext cx="2286000" cy="992981"/>
          </a:xfrm>
          <a:prstGeom prst="leftArrow">
            <a:avLst>
              <a:gd name="adj1" fmla="val 46204"/>
              <a:gd name="adj2" fmla="val 45645"/>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r>
              <a:rPr lang="en-US" sz="2400" b="1">
                <a:solidFill>
                  <a:schemeClr val="accent1"/>
                </a:solidFill>
                <a:latin typeface="Helvetica" pitchFamily="34" charset="0"/>
              </a:rPr>
              <a:t>Data flow</a:t>
            </a:r>
            <a:endParaRPr lang="en-US" b="1">
              <a:solidFill>
                <a:schemeClr val="accent1"/>
              </a:solidFill>
              <a:latin typeface="Helvetica" pitchFamily="34" charset="0"/>
            </a:endParaRPr>
          </a:p>
        </p:txBody>
      </p:sp>
    </p:spTree>
    <p:extLst>
      <p:ext uri="{BB962C8B-B14F-4D97-AF65-F5344CB8AC3E}">
        <p14:creationId xmlns:p14="http://schemas.microsoft.com/office/powerpoint/2010/main" val="2356549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2"/>
                                        </p:tgtEl>
                                        <p:attrNameLst>
                                          <p:attrName>style.visibility</p:attrName>
                                        </p:attrNameLst>
                                      </p:cBhvr>
                                      <p:to>
                                        <p:strVal val="visible"/>
                                      </p:to>
                                    </p:set>
                                    <p:animEffect transition="in" filter="wipe(left)">
                                      <p:cBhvr>
                                        <p:cTn id="7" dur="500"/>
                                        <p:tgtEl>
                                          <p:spTgt spid="86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idx="4294967295"/>
          </p:nvPr>
        </p:nvSpPr>
        <p:spPr>
          <a:xfrm>
            <a:off x="609600" y="228600"/>
            <a:ext cx="8077200" cy="1303337"/>
          </a:xfrm>
        </p:spPr>
        <p:txBody>
          <a:bodyPr/>
          <a:lstStyle/>
          <a:p>
            <a:r>
              <a:rPr lang="en-AU" b="1" dirty="0"/>
              <a:t>Performance Summary</a:t>
            </a:r>
          </a:p>
        </p:txBody>
      </p:sp>
      <p:sp>
        <p:nvSpPr>
          <p:cNvPr id="325635" name="Rectangle 3"/>
          <p:cNvSpPr>
            <a:spLocks noGrp="1" noChangeArrowheads="1"/>
          </p:cNvSpPr>
          <p:nvPr>
            <p:ph type="body" idx="4294967295"/>
          </p:nvPr>
        </p:nvSpPr>
        <p:spPr>
          <a:xfrm>
            <a:off x="873125" y="2667000"/>
            <a:ext cx="8270875" cy="2952750"/>
          </a:xfrm>
        </p:spPr>
        <p:txBody>
          <a:bodyPr/>
          <a:lstStyle/>
          <a:p>
            <a:r>
              <a:rPr lang="en-AU" dirty="0"/>
              <a:t>Performance depends on</a:t>
            </a:r>
          </a:p>
          <a:p>
            <a:pPr lvl="1"/>
            <a:r>
              <a:rPr lang="en-AU" b="1" dirty="0">
                <a:solidFill>
                  <a:srgbClr val="0070C0"/>
                </a:solidFill>
              </a:rPr>
              <a:t>Algorithm: affects IC, possibly CPI</a:t>
            </a:r>
          </a:p>
          <a:p>
            <a:pPr lvl="1"/>
            <a:r>
              <a:rPr lang="en-AU" b="1" dirty="0">
                <a:solidFill>
                  <a:srgbClr val="0070C0"/>
                </a:solidFill>
              </a:rPr>
              <a:t>Programming language: affects IC, CPI</a:t>
            </a:r>
          </a:p>
          <a:p>
            <a:pPr lvl="1"/>
            <a:r>
              <a:rPr lang="en-AU" b="1" dirty="0">
                <a:solidFill>
                  <a:srgbClr val="0070C0"/>
                </a:solidFill>
              </a:rPr>
              <a:t>Compiler: affects IC, CPI</a:t>
            </a:r>
          </a:p>
          <a:p>
            <a:pPr lvl="1"/>
            <a:r>
              <a:rPr lang="en-AU" b="1" dirty="0">
                <a:solidFill>
                  <a:srgbClr val="0070C0"/>
                </a:solidFill>
              </a:rPr>
              <a:t>Instruction set architecture: affects IC, CPI, </a:t>
            </a:r>
            <a:r>
              <a:rPr lang="en-AU" b="1" dirty="0" err="1">
                <a:solidFill>
                  <a:srgbClr val="0070C0"/>
                </a:solidFill>
              </a:rPr>
              <a:t>T</a:t>
            </a:r>
            <a:r>
              <a:rPr lang="en-AU" b="1" baseline="-25000" dirty="0" err="1">
                <a:solidFill>
                  <a:srgbClr val="0070C0"/>
                </a:solidFill>
              </a:rPr>
              <a:t>c</a:t>
            </a:r>
            <a:endParaRPr lang="en-AU" b="1" baseline="-25000" dirty="0">
              <a:solidFill>
                <a:srgbClr val="0070C0"/>
              </a:solidFill>
            </a:endParaRPr>
          </a:p>
        </p:txBody>
      </p:sp>
      <p:graphicFrame>
        <p:nvGraphicFramePr>
          <p:cNvPr id="325637" name="Object 5"/>
          <p:cNvGraphicFramePr>
            <a:graphicFrameLocks noChangeAspect="1"/>
          </p:cNvGraphicFramePr>
          <p:nvPr>
            <p:extLst/>
          </p:nvPr>
        </p:nvGraphicFramePr>
        <p:xfrm>
          <a:off x="609600" y="1524000"/>
          <a:ext cx="7848600" cy="920750"/>
        </p:xfrm>
        <a:graphic>
          <a:graphicData uri="http://schemas.openxmlformats.org/presentationml/2006/ole">
            <mc:AlternateContent xmlns:mc="http://schemas.openxmlformats.org/markup-compatibility/2006">
              <mc:Choice xmlns:v="urn:schemas-microsoft-com:vml" Requires="v">
                <p:oleObj spid="_x0000_s11288" name="Equation" r:id="rId4" imgW="3568680" imgH="419040" progId="Equation.3">
                  <p:embed/>
                </p:oleObj>
              </mc:Choice>
              <mc:Fallback>
                <p:oleObj name="Equation" r:id="rId4" imgW="3568680" imgH="419040" progId="Equation.3">
                  <p:embed/>
                  <p:pic>
                    <p:nvPicPr>
                      <p:cNvPr id="32563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524000"/>
                        <a:ext cx="7848600" cy="920750"/>
                      </a:xfrm>
                      <a:prstGeom prst="rect">
                        <a:avLst/>
                      </a:prstGeom>
                      <a:solidFill>
                        <a:srgbClr val="FFFF00"/>
                      </a:solidFill>
                      <a:ln>
                        <a:solidFill>
                          <a:srgbClr val="FFFF00"/>
                        </a:solidFill>
                      </a:ln>
                      <a:effectLst/>
                    </p:spPr>
                  </p:pic>
                </p:oleObj>
              </mc:Fallback>
            </mc:AlternateContent>
          </a:graphicData>
        </a:graphic>
      </p:graphicFrame>
    </p:spTree>
    <p:extLst>
      <p:ext uri="{BB962C8B-B14F-4D97-AF65-F5344CB8AC3E}">
        <p14:creationId xmlns:p14="http://schemas.microsoft.com/office/powerpoint/2010/main" val="32704024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System Calls</a:t>
            </a:r>
          </a:p>
        </p:txBody>
      </p:sp>
      <p:sp>
        <p:nvSpPr>
          <p:cNvPr id="5123" name="AutoShape 3"/>
          <p:cNvSpPr>
            <a:spLocks noGrp="1" noChangeArrowheads="1"/>
          </p:cNvSpPr>
          <p:nvPr>
            <p:ph type="body" idx="4294967295"/>
          </p:nvPr>
        </p:nvSpPr>
        <p:spPr>
          <a:xfrm>
            <a:off x="609600" y="2133600"/>
            <a:ext cx="7924800" cy="3444875"/>
          </a:xfrm>
        </p:spPr>
        <p:txBody>
          <a:bodyPr/>
          <a:lstStyle/>
          <a:p>
            <a:pPr eaLnBrk="1" hangingPunct="1"/>
            <a:r>
              <a:rPr lang="en-US" dirty="0" smtClean="0"/>
              <a:t>SPIM provides a small set of operating-system-like services through the system call (</a:t>
            </a:r>
            <a:r>
              <a:rPr lang="en-US" dirty="0" err="1" smtClean="0"/>
              <a:t>syscall</a:t>
            </a:r>
            <a:r>
              <a:rPr lang="en-US" dirty="0" smtClean="0"/>
              <a:t>) instruction.</a:t>
            </a:r>
          </a:p>
          <a:p>
            <a:pPr eaLnBrk="1" hangingPunct="1"/>
            <a:r>
              <a:rPr lang="en-US" dirty="0" smtClean="0"/>
              <a:t>To request a service, a program load the system call code into the register </a:t>
            </a:r>
            <a:r>
              <a:rPr lang="en-US" b="1" dirty="0" smtClean="0">
                <a:solidFill>
                  <a:srgbClr val="C00000"/>
                </a:solidFill>
              </a:rPr>
              <a:t>$v0 </a:t>
            </a:r>
            <a:r>
              <a:rPr lang="en-US" dirty="0" smtClean="0"/>
              <a:t>and arguments into registers $a0-$a3.</a:t>
            </a:r>
          </a:p>
        </p:txBody>
      </p:sp>
    </p:spTree>
    <p:extLst>
      <p:ext uri="{BB962C8B-B14F-4D97-AF65-F5344CB8AC3E}">
        <p14:creationId xmlns:p14="http://schemas.microsoft.com/office/powerpoint/2010/main" val="306306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09600" y="533400"/>
            <a:ext cx="7924800" cy="1303337"/>
          </a:xfrm>
        </p:spPr>
        <p:txBody>
          <a:bodyPr/>
          <a:lstStyle/>
          <a:p>
            <a:pPr eaLnBrk="1" hangingPunct="1"/>
            <a:r>
              <a:rPr lang="en-US" b="1" dirty="0" err="1" smtClean="0"/>
              <a:t>Pseudoinstruction</a:t>
            </a:r>
            <a:endParaRPr lang="en-US" b="1" dirty="0" smtClean="0"/>
          </a:p>
        </p:txBody>
      </p:sp>
      <p:sp>
        <p:nvSpPr>
          <p:cNvPr id="8195" name="AutoShape 3"/>
          <p:cNvSpPr>
            <a:spLocks noGrp="1" noChangeArrowheads="1"/>
          </p:cNvSpPr>
          <p:nvPr>
            <p:ph type="body" idx="4294967295"/>
          </p:nvPr>
        </p:nvSpPr>
        <p:spPr>
          <a:xfrm>
            <a:off x="609600" y="1524000"/>
            <a:ext cx="8153400" cy="4495800"/>
          </a:xfrm>
        </p:spPr>
        <p:txBody>
          <a:bodyPr>
            <a:normAutofit/>
          </a:bodyPr>
          <a:lstStyle/>
          <a:p>
            <a:pPr eaLnBrk="1" hangingPunct="1">
              <a:lnSpc>
                <a:spcPct val="90000"/>
              </a:lnSpc>
            </a:pPr>
            <a:r>
              <a:rPr lang="en-US" sz="2400" dirty="0" smtClean="0"/>
              <a:t>The following two instructions are not </a:t>
            </a:r>
            <a:r>
              <a:rPr lang="en-US" sz="2400" i="1" dirty="0" smtClean="0"/>
              <a:t>real</a:t>
            </a:r>
            <a:r>
              <a:rPr lang="en-US" sz="2400" dirty="0" smtClean="0"/>
              <a:t> MIPS instruction. They can be implemented with </a:t>
            </a:r>
            <a:r>
              <a:rPr lang="en-US" sz="2400" i="1" dirty="0" smtClean="0"/>
              <a:t>real</a:t>
            </a:r>
            <a:r>
              <a:rPr lang="en-US" sz="2400" dirty="0" smtClean="0"/>
              <a:t> MIPS instruction though. Therefore, they are called </a:t>
            </a:r>
            <a:r>
              <a:rPr lang="en-US" sz="2400" b="1" dirty="0" smtClean="0">
                <a:solidFill>
                  <a:srgbClr val="C00000"/>
                </a:solidFill>
              </a:rPr>
              <a:t>“</a:t>
            </a:r>
            <a:r>
              <a:rPr lang="en-US" sz="2400" b="1" dirty="0" err="1" smtClean="0">
                <a:solidFill>
                  <a:srgbClr val="C00000"/>
                </a:solidFill>
              </a:rPr>
              <a:t>pseudoinstructions</a:t>
            </a:r>
            <a:r>
              <a:rPr lang="en-US" sz="2400" b="1" dirty="0" smtClean="0">
                <a:solidFill>
                  <a:srgbClr val="C00000"/>
                </a:solidFill>
              </a:rPr>
              <a:t>.” </a:t>
            </a:r>
            <a:r>
              <a:rPr lang="en-US" sz="2400" dirty="0" smtClean="0"/>
              <a:t>They are created for the convenience of programmers.</a:t>
            </a:r>
          </a:p>
          <a:p>
            <a:pPr eaLnBrk="1" hangingPunct="1">
              <a:lnSpc>
                <a:spcPct val="90000"/>
              </a:lnSpc>
            </a:pPr>
            <a:r>
              <a:rPr lang="en-US" sz="2400" b="1" dirty="0" smtClean="0">
                <a:solidFill>
                  <a:srgbClr val="C00000"/>
                </a:solidFill>
              </a:rPr>
              <a:t>li	    $</a:t>
            </a:r>
            <a:r>
              <a:rPr lang="en-US" sz="2400" b="1" dirty="0" err="1" smtClean="0">
                <a:solidFill>
                  <a:srgbClr val="C00000"/>
                </a:solidFill>
              </a:rPr>
              <a:t>reg</a:t>
            </a:r>
            <a:r>
              <a:rPr lang="en-US" sz="2400" b="1" dirty="0" smtClean="0">
                <a:solidFill>
                  <a:srgbClr val="C00000"/>
                </a:solidFill>
              </a:rPr>
              <a:t>, </a:t>
            </a:r>
            <a:r>
              <a:rPr lang="en-US" sz="2400" b="1" dirty="0" err="1" smtClean="0">
                <a:solidFill>
                  <a:srgbClr val="C00000"/>
                </a:solidFill>
              </a:rPr>
              <a:t>imm</a:t>
            </a:r>
            <a:r>
              <a:rPr lang="en-US" sz="2400" b="1" dirty="0" smtClean="0">
                <a:solidFill>
                  <a:srgbClr val="C00000"/>
                </a:solidFill>
              </a:rPr>
              <a:t> </a:t>
            </a:r>
            <a:r>
              <a:rPr lang="en-US" sz="2400" b="1" dirty="0" smtClean="0"/>
              <a:t>(load immediate)</a:t>
            </a:r>
          </a:p>
          <a:p>
            <a:pPr marL="457200" lvl="1" indent="0" eaLnBrk="1" hangingPunct="1">
              <a:lnSpc>
                <a:spcPct val="90000"/>
              </a:lnSpc>
              <a:buNone/>
            </a:pPr>
            <a:r>
              <a:rPr lang="en-US" sz="2000" dirty="0" smtClean="0"/>
              <a:t>-  $</a:t>
            </a:r>
            <a:r>
              <a:rPr lang="en-US" sz="2000" dirty="0" err="1" smtClean="0"/>
              <a:t>reg</a:t>
            </a:r>
            <a:r>
              <a:rPr lang="en-US" sz="2000" dirty="0" smtClean="0"/>
              <a:t>=</a:t>
            </a:r>
            <a:r>
              <a:rPr lang="en-US" sz="2000" dirty="0" err="1" smtClean="0"/>
              <a:t>imm</a:t>
            </a:r>
            <a:endParaRPr lang="en-US" sz="2000" dirty="0" smtClean="0"/>
          </a:p>
          <a:p>
            <a:pPr eaLnBrk="1" hangingPunct="1">
              <a:lnSpc>
                <a:spcPct val="90000"/>
              </a:lnSpc>
            </a:pPr>
            <a:r>
              <a:rPr lang="en-US" sz="2400" b="1" dirty="0" smtClean="0">
                <a:solidFill>
                  <a:srgbClr val="C00000"/>
                </a:solidFill>
              </a:rPr>
              <a:t>la 	$</a:t>
            </a:r>
            <a:r>
              <a:rPr lang="en-US" sz="2400" b="1" dirty="0" err="1" smtClean="0">
                <a:solidFill>
                  <a:srgbClr val="C00000"/>
                </a:solidFill>
              </a:rPr>
              <a:t>reg</a:t>
            </a:r>
            <a:r>
              <a:rPr lang="en-US" sz="2400" b="1" dirty="0" smtClean="0">
                <a:solidFill>
                  <a:srgbClr val="C00000"/>
                </a:solidFill>
              </a:rPr>
              <a:t> address </a:t>
            </a:r>
            <a:r>
              <a:rPr lang="en-US" sz="2400" b="1" dirty="0" smtClean="0"/>
              <a:t>(load address)</a:t>
            </a:r>
          </a:p>
          <a:p>
            <a:pPr marL="457200" lvl="1" indent="0" eaLnBrk="1" hangingPunct="1">
              <a:lnSpc>
                <a:spcPct val="90000"/>
              </a:lnSpc>
              <a:buNone/>
            </a:pPr>
            <a:r>
              <a:rPr lang="en-US" sz="2000" dirty="0" smtClean="0"/>
              <a:t>-   $</a:t>
            </a:r>
            <a:r>
              <a:rPr lang="en-US" sz="2000" dirty="0" err="1" smtClean="0"/>
              <a:t>reg</a:t>
            </a:r>
            <a:r>
              <a:rPr lang="en-US" sz="2000" dirty="0" smtClean="0"/>
              <a:t>=address</a:t>
            </a:r>
          </a:p>
          <a:p>
            <a:pPr eaLnBrk="1" hangingPunct="1">
              <a:lnSpc>
                <a:spcPct val="90000"/>
              </a:lnSpc>
            </a:pPr>
            <a:r>
              <a:rPr lang="en-US" sz="2400" dirty="0" smtClean="0"/>
              <a:t>To use </a:t>
            </a:r>
            <a:r>
              <a:rPr lang="en-US" sz="2400" dirty="0" err="1" smtClean="0"/>
              <a:t>pseudoinstructions</a:t>
            </a:r>
            <a:r>
              <a:rPr lang="en-US" sz="2400" dirty="0" smtClean="0"/>
              <a:t>, you need to specify that </a:t>
            </a:r>
            <a:r>
              <a:rPr lang="en-US" sz="2400" dirty="0" err="1" smtClean="0"/>
              <a:t>pseudoinstrcutions</a:t>
            </a:r>
            <a:r>
              <a:rPr lang="en-US" sz="2400" dirty="0" smtClean="0"/>
              <a:t> is allowed in the setting of SPIM simulator.</a:t>
            </a:r>
          </a:p>
        </p:txBody>
      </p:sp>
    </p:spTree>
    <p:extLst>
      <p:ext uri="{BB962C8B-B14F-4D97-AF65-F5344CB8AC3E}">
        <p14:creationId xmlns:p14="http://schemas.microsoft.com/office/powerpoint/2010/main" val="28704492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09600" y="609600"/>
            <a:ext cx="8001000" cy="1303337"/>
          </a:xfrm>
        </p:spPr>
        <p:txBody>
          <a:bodyPr/>
          <a:lstStyle/>
          <a:p>
            <a:pPr eaLnBrk="1" hangingPunct="1"/>
            <a:r>
              <a:rPr lang="en-US" b="1" dirty="0" smtClean="0"/>
              <a:t>Assembler Directives</a:t>
            </a:r>
          </a:p>
        </p:txBody>
      </p:sp>
      <p:sp>
        <p:nvSpPr>
          <p:cNvPr id="9219" name="AutoShape 3"/>
          <p:cNvSpPr>
            <a:spLocks noGrp="1" noChangeArrowheads="1"/>
          </p:cNvSpPr>
          <p:nvPr>
            <p:ph type="body" idx="4294967295"/>
          </p:nvPr>
        </p:nvSpPr>
        <p:spPr>
          <a:xfrm>
            <a:off x="762000" y="1676400"/>
            <a:ext cx="7848600" cy="4495800"/>
          </a:xfrm>
        </p:spPr>
        <p:txBody>
          <a:bodyPr>
            <a:normAutofit/>
          </a:bodyPr>
          <a:lstStyle/>
          <a:p>
            <a:pPr eaLnBrk="1" hangingPunct="1"/>
            <a:r>
              <a:rPr lang="en-US" sz="2400" dirty="0" smtClean="0"/>
              <a:t>Assembler directives begin a period.</a:t>
            </a:r>
          </a:p>
          <a:p>
            <a:pPr eaLnBrk="1" hangingPunct="1"/>
            <a:r>
              <a:rPr lang="en-US" sz="2400" dirty="0" smtClean="0"/>
              <a:t>Assembler directives tell the assembler how to translate a program but do not produce machine code for itself.</a:t>
            </a:r>
          </a:p>
          <a:p>
            <a:pPr eaLnBrk="1" hangingPunct="1"/>
            <a:r>
              <a:rPr lang="en-US" sz="2400" dirty="0" smtClean="0"/>
              <a:t>Example: </a:t>
            </a:r>
          </a:p>
          <a:p>
            <a:pPr lvl="1" eaLnBrk="1" hangingPunct="1"/>
            <a:r>
              <a:rPr lang="en-US" sz="2000" b="1" dirty="0" smtClean="0">
                <a:solidFill>
                  <a:srgbClr val="C00000"/>
                </a:solidFill>
              </a:rPr>
              <a:t>.globl sym</a:t>
            </a:r>
            <a:r>
              <a:rPr lang="en-US" sz="2000" dirty="0" smtClean="0"/>
              <a:t>: </a:t>
            </a:r>
            <a:r>
              <a:rPr lang="en-US" sz="2000" b="0" dirty="0" smtClean="0"/>
              <a:t>declare that label </a:t>
            </a:r>
            <a:r>
              <a:rPr lang="en-US" sz="2000" b="0" i="1" dirty="0" smtClean="0"/>
              <a:t>sym</a:t>
            </a:r>
            <a:r>
              <a:rPr lang="en-US" sz="2000" b="0" dirty="0" smtClean="0"/>
              <a:t> is global and can be referred from other files.</a:t>
            </a:r>
          </a:p>
          <a:p>
            <a:pPr lvl="1" eaLnBrk="1" hangingPunct="1"/>
            <a:r>
              <a:rPr lang="en-US" sz="2000" b="1" dirty="0" smtClean="0">
                <a:solidFill>
                  <a:srgbClr val="C00000"/>
                </a:solidFill>
              </a:rPr>
              <a:t>.text</a:t>
            </a:r>
            <a:r>
              <a:rPr lang="en-US" sz="2000" dirty="0" smtClean="0"/>
              <a:t>: </a:t>
            </a:r>
            <a:r>
              <a:rPr lang="en-US" sz="2000" b="0" dirty="0" smtClean="0"/>
              <a:t>subsequent items are put in the user segment. In SPIM, these items may only be instructions or words.</a:t>
            </a:r>
          </a:p>
          <a:p>
            <a:pPr lvl="1" eaLnBrk="1" hangingPunct="1"/>
            <a:r>
              <a:rPr lang="en-US" sz="2000" b="1" dirty="0" smtClean="0">
                <a:solidFill>
                  <a:srgbClr val="C00000"/>
                </a:solidFill>
              </a:rPr>
              <a:t>.data</a:t>
            </a:r>
            <a:r>
              <a:rPr lang="en-US" sz="2000" dirty="0" smtClean="0"/>
              <a:t>: </a:t>
            </a:r>
            <a:r>
              <a:rPr lang="en-US" sz="2000" b="0" dirty="0" smtClean="0"/>
              <a:t>declare that subsequent items are stored in the data segment.</a:t>
            </a:r>
          </a:p>
          <a:p>
            <a:pPr lvl="1" eaLnBrk="1" hangingPunct="1"/>
            <a:r>
              <a:rPr lang="en-US" sz="2000" b="1" dirty="0" smtClean="0">
                <a:solidFill>
                  <a:srgbClr val="C00000"/>
                </a:solidFill>
              </a:rPr>
              <a:t>.asciiz str</a:t>
            </a:r>
            <a:r>
              <a:rPr lang="en-US" sz="2000" dirty="0" smtClean="0"/>
              <a:t>: </a:t>
            </a:r>
            <a:r>
              <a:rPr lang="en-US" sz="2000" b="0" dirty="0" smtClean="0"/>
              <a:t>store the string str in memory and null-terminated</a:t>
            </a:r>
          </a:p>
        </p:txBody>
      </p:sp>
    </p:spTree>
    <p:extLst>
      <p:ext uri="{BB962C8B-B14F-4D97-AF65-F5344CB8AC3E}">
        <p14:creationId xmlns:p14="http://schemas.microsoft.com/office/powerpoint/2010/main" val="10852017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The First Program: Hello World</a:t>
            </a:r>
          </a:p>
        </p:txBody>
      </p:sp>
      <p:sp>
        <p:nvSpPr>
          <p:cNvPr id="10243" name="AutoShape 3"/>
          <p:cNvSpPr>
            <a:spLocks noGrp="1" noChangeArrowheads="1"/>
          </p:cNvSpPr>
          <p:nvPr>
            <p:ph type="body" idx="4294967295"/>
          </p:nvPr>
        </p:nvSpPr>
        <p:spPr>
          <a:xfrm>
            <a:off x="990600" y="1600200"/>
            <a:ext cx="7315200" cy="4572000"/>
          </a:xfrm>
        </p:spPr>
        <p:txBody>
          <a:bodyPr>
            <a:normAutofit fontScale="92500" lnSpcReduction="10000"/>
          </a:bodyPr>
          <a:lstStyle/>
          <a:p>
            <a:pPr eaLnBrk="1" hangingPunct="1">
              <a:buFontTx/>
              <a:buNone/>
            </a:pPr>
            <a:r>
              <a:rPr lang="en-US" sz="2400" dirty="0" smtClean="0"/>
              <a:t>.text</a:t>
            </a:r>
          </a:p>
          <a:p>
            <a:pPr eaLnBrk="1" hangingPunct="1">
              <a:buFontTx/>
              <a:buNone/>
            </a:pPr>
            <a:r>
              <a:rPr lang="en-US" sz="2400" dirty="0" smtClean="0"/>
              <a:t>.globl main</a:t>
            </a:r>
          </a:p>
          <a:p>
            <a:pPr eaLnBrk="1" hangingPunct="1">
              <a:buFontTx/>
              <a:buNone/>
            </a:pPr>
            <a:r>
              <a:rPr lang="en-US" sz="2400" dirty="0" smtClean="0"/>
              <a:t>main:</a:t>
            </a:r>
          </a:p>
          <a:p>
            <a:pPr eaLnBrk="1" hangingPunct="1">
              <a:buFontTx/>
              <a:buNone/>
            </a:pPr>
            <a:r>
              <a:rPr lang="en-US" sz="2400" dirty="0" smtClean="0"/>
              <a:t>	li $v0, 4</a:t>
            </a:r>
          </a:p>
          <a:p>
            <a:pPr eaLnBrk="1" hangingPunct="1">
              <a:buFontTx/>
              <a:buNone/>
            </a:pPr>
            <a:r>
              <a:rPr lang="en-US" sz="2400" dirty="0" smtClean="0"/>
              <a:t>	la $a0, str</a:t>
            </a:r>
          </a:p>
          <a:p>
            <a:pPr eaLnBrk="1" hangingPunct="1">
              <a:buFontTx/>
              <a:buNone/>
            </a:pPr>
            <a:r>
              <a:rPr lang="en-US" sz="2400" dirty="0" smtClean="0"/>
              <a:t>    </a:t>
            </a:r>
            <a:r>
              <a:rPr lang="en-US" sz="2400" dirty="0" err="1" smtClean="0"/>
              <a:t>syscall</a:t>
            </a:r>
            <a:r>
              <a:rPr lang="en-US" sz="2400" dirty="0" smtClean="0"/>
              <a:t>      # print string</a:t>
            </a:r>
          </a:p>
          <a:p>
            <a:pPr eaLnBrk="1" hangingPunct="1">
              <a:buFontTx/>
              <a:buNone/>
            </a:pPr>
            <a:r>
              <a:rPr lang="en-US" sz="2400" dirty="0" smtClean="0"/>
              <a:t>	li $v0, 10</a:t>
            </a:r>
          </a:p>
          <a:p>
            <a:pPr eaLnBrk="1" hangingPunct="1">
              <a:buFontTx/>
              <a:buNone/>
            </a:pPr>
            <a:r>
              <a:rPr lang="en-US" sz="2400" dirty="0" smtClean="0"/>
              <a:t>    </a:t>
            </a:r>
            <a:r>
              <a:rPr lang="en-US" sz="2400" dirty="0" err="1" smtClean="0"/>
              <a:t>syscall</a:t>
            </a:r>
            <a:r>
              <a:rPr lang="en-US" sz="2400" dirty="0" smtClean="0"/>
              <a:t>      # exit (you must use </a:t>
            </a:r>
            <a:r>
              <a:rPr lang="en-US" sz="2400" dirty="0" err="1" smtClean="0"/>
              <a:t>syscall</a:t>
            </a:r>
            <a:r>
              <a:rPr lang="en-US" sz="2400" dirty="0" smtClean="0"/>
              <a:t> #10 to exit)</a:t>
            </a:r>
          </a:p>
          <a:p>
            <a:pPr eaLnBrk="1" hangingPunct="1">
              <a:buFontTx/>
              <a:buNone/>
            </a:pPr>
            <a:r>
              <a:rPr lang="en-US" sz="2400" dirty="0" smtClean="0"/>
              <a:t>.data</a:t>
            </a:r>
          </a:p>
          <a:p>
            <a:pPr eaLnBrk="1" hangingPunct="1">
              <a:buFontTx/>
              <a:buNone/>
            </a:pPr>
            <a:r>
              <a:rPr lang="en-US" sz="2400" dirty="0" smtClean="0"/>
              <a:t>str:    .asciiz "Hello World!!!"</a:t>
            </a:r>
          </a:p>
        </p:txBody>
      </p:sp>
    </p:spTree>
    <p:extLst>
      <p:ext uri="{BB962C8B-B14F-4D97-AF65-F5344CB8AC3E}">
        <p14:creationId xmlns:p14="http://schemas.microsoft.com/office/powerpoint/2010/main" val="1189370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33400" y="152400"/>
            <a:ext cx="8001000" cy="1303337"/>
          </a:xfrm>
          <a:noFill/>
        </p:spPr>
        <p:txBody>
          <a:bodyPr/>
          <a:lstStyle/>
          <a:p>
            <a:r>
              <a:rPr lang="en-US" sz="2400" b="1" dirty="0" smtClean="0"/>
              <a:t>MIPS Data Transfer Instructions  Example</a:t>
            </a:r>
          </a:p>
        </p:txBody>
      </p:sp>
      <p:sp>
        <p:nvSpPr>
          <p:cNvPr id="5123" name="AutoShape 3"/>
          <p:cNvSpPr>
            <a:spLocks noGrp="1" noChangeArrowheads="1"/>
          </p:cNvSpPr>
          <p:nvPr>
            <p:ph type="body" idx="4294967295"/>
          </p:nvPr>
        </p:nvSpPr>
        <p:spPr>
          <a:xfrm>
            <a:off x="685800" y="1066800"/>
            <a:ext cx="8458200" cy="5029200"/>
          </a:xfrm>
          <a:noFill/>
        </p:spPr>
        <p:txBody>
          <a:bodyPr/>
          <a:lstStyle/>
          <a:p>
            <a:pPr>
              <a:lnSpc>
                <a:spcPct val="90000"/>
              </a:lnSpc>
            </a:pPr>
            <a:r>
              <a:rPr lang="en-US" sz="2000" dirty="0" smtClean="0"/>
              <a:t>	</a:t>
            </a:r>
          </a:p>
          <a:p>
            <a:pPr>
              <a:lnSpc>
                <a:spcPct val="90000"/>
              </a:lnSpc>
              <a:buFontTx/>
              <a:buNone/>
            </a:pPr>
            <a:r>
              <a:rPr lang="en-US" sz="2000" dirty="0" smtClean="0"/>
              <a:t>		C code:	</a:t>
            </a:r>
            <a:r>
              <a:rPr lang="en-US" sz="2000" dirty="0" smtClean="0">
                <a:latin typeface="Courier New" pitchFamily="49" charset="0"/>
              </a:rPr>
              <a:t>A[12] = h + A[8];</a:t>
            </a:r>
            <a:r>
              <a:rPr lang="en-US" sz="2000" dirty="0" smtClean="0"/>
              <a:t/>
            </a:r>
            <a:br>
              <a:rPr lang="en-US" sz="2000" dirty="0" smtClean="0"/>
            </a:br>
            <a:r>
              <a:rPr lang="en-US" sz="2000" dirty="0" smtClean="0"/>
              <a:t/>
            </a:r>
            <a:br>
              <a:rPr lang="en-US" sz="2000" dirty="0" smtClean="0"/>
            </a:br>
            <a:r>
              <a:rPr lang="en-US" sz="2000" dirty="0" smtClean="0"/>
              <a:t>	MIPS code:	</a:t>
            </a:r>
            <a:r>
              <a:rPr lang="en-US" sz="2000" dirty="0" err="1" smtClean="0">
                <a:latin typeface="Courier New" pitchFamily="49" charset="0"/>
              </a:rPr>
              <a:t>lw</a:t>
            </a:r>
            <a:r>
              <a:rPr lang="en-US" sz="2000" dirty="0" smtClean="0">
                <a:latin typeface="Courier New" pitchFamily="49" charset="0"/>
              </a:rPr>
              <a:t> $t0, 32($s3) # load  word</a:t>
            </a:r>
            <a:br>
              <a:rPr lang="en-US" sz="2000" dirty="0" smtClean="0">
                <a:latin typeface="Courier New" pitchFamily="49" charset="0"/>
              </a:rPr>
            </a:br>
            <a:r>
              <a:rPr lang="en-US" sz="2000" dirty="0" smtClean="0">
                <a:latin typeface="Courier New" pitchFamily="49" charset="0"/>
              </a:rPr>
              <a:t>			   add $t0, $s2, $t0</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sw</a:t>
            </a:r>
            <a:r>
              <a:rPr lang="en-US" sz="2000" dirty="0" smtClean="0">
                <a:latin typeface="Courier New" pitchFamily="49" charset="0"/>
              </a:rPr>
              <a:t> $t0, 48($s3) # store word</a:t>
            </a:r>
            <a:r>
              <a:rPr lang="en-US" sz="2000" dirty="0" smtClean="0"/>
              <a:t/>
            </a:r>
            <a:br>
              <a:rPr lang="en-US" sz="2000" dirty="0" smtClean="0"/>
            </a:br>
            <a:endParaRPr lang="en-US" sz="2000" dirty="0" smtClean="0"/>
          </a:p>
          <a:p>
            <a:pPr>
              <a:lnSpc>
                <a:spcPct val="90000"/>
              </a:lnSpc>
            </a:pPr>
            <a:r>
              <a:rPr lang="en-US" sz="2400" dirty="0" smtClean="0"/>
              <a:t>$s3: </a:t>
            </a:r>
            <a:r>
              <a:rPr lang="en-US" sz="2400" b="1" dirty="0" smtClean="0">
                <a:solidFill>
                  <a:srgbClr val="C00000"/>
                </a:solidFill>
              </a:rPr>
              <a:t>base address </a:t>
            </a:r>
            <a:r>
              <a:rPr lang="en-US" sz="2400" dirty="0" smtClean="0"/>
              <a:t>(as called </a:t>
            </a:r>
            <a:r>
              <a:rPr lang="en-US" sz="2400" b="1" dirty="0" smtClean="0">
                <a:solidFill>
                  <a:srgbClr val="C00000"/>
                </a:solidFill>
              </a:rPr>
              <a:t>index register</a:t>
            </a:r>
            <a:r>
              <a:rPr lang="en-US" sz="2400" dirty="0" smtClean="0"/>
              <a:t>)	</a:t>
            </a:r>
            <a:r>
              <a:rPr lang="en-US" sz="2000" dirty="0" smtClean="0"/>
              <a:t>		</a:t>
            </a:r>
          </a:p>
          <a:p>
            <a:pPr>
              <a:lnSpc>
                <a:spcPct val="90000"/>
              </a:lnSpc>
            </a:pPr>
            <a:r>
              <a:rPr lang="en-US" sz="2000" dirty="0" smtClean="0"/>
              <a:t>Can refer to registers by name (e.g., $s2, $t2) instead of number</a:t>
            </a:r>
          </a:p>
          <a:p>
            <a:pPr>
              <a:lnSpc>
                <a:spcPct val="90000"/>
              </a:lnSpc>
            </a:pPr>
            <a:r>
              <a:rPr lang="en-US" sz="2000" dirty="0" smtClean="0"/>
              <a:t>Store word has destination last</a:t>
            </a:r>
          </a:p>
          <a:p>
            <a:pPr>
              <a:lnSpc>
                <a:spcPct val="90000"/>
              </a:lnSpc>
            </a:pPr>
            <a:r>
              <a:rPr lang="en-US" sz="2000" b="1" dirty="0" smtClean="0">
                <a:solidFill>
                  <a:srgbClr val="C00000"/>
                </a:solidFill>
              </a:rPr>
              <a:t>Remember arithmetic operands are registers, not memory!</a:t>
            </a:r>
            <a:br>
              <a:rPr lang="en-US" sz="2000" b="1" dirty="0" smtClean="0">
                <a:solidFill>
                  <a:srgbClr val="C00000"/>
                </a:solidFill>
              </a:rPr>
            </a:br>
            <a:r>
              <a:rPr lang="en-US" sz="2000" dirty="0" smtClean="0"/>
              <a:t/>
            </a:r>
            <a:br>
              <a:rPr lang="en-US" sz="2000" dirty="0" smtClean="0"/>
            </a:br>
            <a:r>
              <a:rPr lang="en-US" sz="2000" dirty="0" smtClean="0"/>
              <a:t>	Can’t write:  	</a:t>
            </a:r>
            <a:r>
              <a:rPr lang="en-US" sz="2000" dirty="0" smtClean="0">
                <a:latin typeface="Courier New" pitchFamily="49" charset="0"/>
              </a:rPr>
              <a:t>add 48($s3), $s2, 32($s3)</a:t>
            </a:r>
          </a:p>
        </p:txBody>
      </p:sp>
      <p:sp>
        <p:nvSpPr>
          <p:cNvPr id="5124" name="Line 4"/>
          <p:cNvSpPr>
            <a:spLocks noChangeShapeType="1"/>
          </p:cNvSpPr>
          <p:nvPr/>
        </p:nvSpPr>
        <p:spPr bwMode="auto">
          <a:xfrm flipH="1">
            <a:off x="4343400" y="1295400"/>
            <a:ext cx="9144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5" name="Text Box 5"/>
          <p:cNvSpPr txBox="1">
            <a:spLocks noChangeArrowheads="1"/>
          </p:cNvSpPr>
          <p:nvPr/>
        </p:nvSpPr>
        <p:spPr bwMode="auto">
          <a:xfrm>
            <a:off x="5257800" y="990600"/>
            <a:ext cx="20703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dirty="0">
                <a:solidFill>
                  <a:srgbClr val="C00000"/>
                </a:solidFill>
              </a:rPr>
              <a:t>Word Address</a:t>
            </a:r>
          </a:p>
        </p:txBody>
      </p:sp>
      <p:sp>
        <p:nvSpPr>
          <p:cNvPr id="5126" name="Text Box 7"/>
          <p:cNvSpPr txBox="1">
            <a:spLocks noChangeArrowheads="1"/>
          </p:cNvSpPr>
          <p:nvPr/>
        </p:nvSpPr>
        <p:spPr bwMode="auto">
          <a:xfrm>
            <a:off x="5638800" y="1524000"/>
            <a:ext cx="1915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dirty="0">
                <a:solidFill>
                  <a:srgbClr val="C00000"/>
                </a:solidFill>
              </a:rPr>
              <a:t>Byte Address</a:t>
            </a:r>
          </a:p>
        </p:txBody>
      </p:sp>
      <p:sp>
        <p:nvSpPr>
          <p:cNvPr id="5127" name="Line 9"/>
          <p:cNvSpPr>
            <a:spLocks noChangeShapeType="1"/>
          </p:cNvSpPr>
          <p:nvPr/>
        </p:nvSpPr>
        <p:spPr bwMode="auto">
          <a:xfrm flipH="1">
            <a:off x="4648200" y="1828800"/>
            <a:ext cx="9144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60186431"/>
      </p:ext>
    </p:extLst>
  </p:cSld>
  <p:clrMapOvr>
    <a:masterClrMapping/>
  </p:clrMapOvr>
  <p:transition spd="slow" advTm="2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905000" y="685800"/>
            <a:ext cx="5715000" cy="762000"/>
          </a:xfrm>
        </p:spPr>
        <p:txBody>
          <a:bodyPr>
            <a:normAutofit/>
          </a:bodyPr>
          <a:lstStyle/>
          <a:p>
            <a:pPr eaLnBrk="1" hangingPunct="1"/>
            <a:r>
              <a:rPr lang="en-US" b="1" dirty="0" smtClean="0"/>
              <a:t>Pointers v. Values</a:t>
            </a:r>
          </a:p>
        </p:txBody>
      </p:sp>
      <p:sp>
        <p:nvSpPr>
          <p:cNvPr id="8195" name="AutoShape 3"/>
          <p:cNvSpPr>
            <a:spLocks noGrp="1" noChangeArrowheads="1"/>
          </p:cNvSpPr>
          <p:nvPr>
            <p:ph type="body" idx="4294967295"/>
          </p:nvPr>
        </p:nvSpPr>
        <p:spPr>
          <a:xfrm>
            <a:off x="609600" y="1676400"/>
            <a:ext cx="7924800" cy="5029200"/>
          </a:xfrm>
        </p:spPr>
        <p:txBody>
          <a:bodyPr/>
          <a:lstStyle/>
          <a:p>
            <a:pPr marL="203200" indent="-203200" eaLnBrk="1" hangingPunct="1"/>
            <a:r>
              <a:rPr lang="en-US" dirty="0" smtClean="0">
                <a:solidFill>
                  <a:schemeClr val="accent1"/>
                </a:solidFill>
              </a:rPr>
              <a:t>Key Concept</a:t>
            </a:r>
            <a:r>
              <a:rPr lang="en-US" dirty="0" smtClean="0"/>
              <a:t>: A register can hold any 32-bit value.  That value can be a (signed) </a:t>
            </a:r>
            <a:r>
              <a:rPr lang="en-US" b="1" dirty="0" err="1" smtClean="0">
                <a:solidFill>
                  <a:srgbClr val="C00000"/>
                </a:solidFill>
                <a:latin typeface="Courier New" pitchFamily="49" charset="0"/>
              </a:rPr>
              <a:t>int</a:t>
            </a:r>
            <a:r>
              <a:rPr lang="en-US" dirty="0" smtClean="0"/>
              <a:t>, an </a:t>
            </a:r>
            <a:r>
              <a:rPr lang="en-US" b="1" dirty="0" smtClean="0">
                <a:solidFill>
                  <a:srgbClr val="C00000"/>
                </a:solidFill>
                <a:latin typeface="Courier New" pitchFamily="49" charset="0"/>
              </a:rPr>
              <a:t>unsigned </a:t>
            </a:r>
            <a:r>
              <a:rPr lang="en-US" b="1" dirty="0" err="1" smtClean="0">
                <a:solidFill>
                  <a:srgbClr val="C00000"/>
                </a:solidFill>
                <a:latin typeface="Courier New" pitchFamily="49" charset="0"/>
              </a:rPr>
              <a:t>int</a:t>
            </a:r>
            <a:r>
              <a:rPr lang="en-US" dirty="0" smtClean="0"/>
              <a:t>, a pointer (memory address), and so on</a:t>
            </a:r>
          </a:p>
          <a:p>
            <a:pPr marL="203200" indent="-203200" eaLnBrk="1" hangingPunct="1"/>
            <a:r>
              <a:rPr lang="en-US" dirty="0" smtClean="0"/>
              <a:t>If you write	</a:t>
            </a:r>
            <a:r>
              <a:rPr lang="en-US" dirty="0" smtClean="0">
                <a:solidFill>
                  <a:srgbClr val="0000FF"/>
                </a:solidFill>
                <a:latin typeface="Courier New" pitchFamily="49" charset="0"/>
              </a:rPr>
              <a:t>add	$t2,$t1,$t0</a:t>
            </a:r>
            <a:r>
              <a:rPr lang="en-US" dirty="0" smtClean="0"/>
              <a:t>	then </a:t>
            </a:r>
            <a:r>
              <a:rPr lang="en-US" dirty="0" smtClean="0">
                <a:latin typeface="Courier New" pitchFamily="49" charset="0"/>
              </a:rPr>
              <a:t>$t0</a:t>
            </a:r>
            <a:r>
              <a:rPr lang="en-US" dirty="0" smtClean="0"/>
              <a:t> and </a:t>
            </a:r>
            <a:r>
              <a:rPr lang="en-US" dirty="0" smtClean="0">
                <a:latin typeface="Courier New" pitchFamily="49" charset="0"/>
              </a:rPr>
              <a:t>$t1</a:t>
            </a:r>
            <a:r>
              <a:rPr lang="en-US" dirty="0" smtClean="0"/>
              <a:t> </a:t>
            </a:r>
            <a:br>
              <a:rPr lang="en-US" dirty="0" smtClean="0"/>
            </a:br>
            <a:r>
              <a:rPr lang="en-US" dirty="0" smtClean="0"/>
              <a:t>	better contain values</a:t>
            </a:r>
          </a:p>
          <a:p>
            <a:pPr marL="203200" indent="-203200" eaLnBrk="1" hangingPunct="1"/>
            <a:r>
              <a:rPr lang="en-US" dirty="0" smtClean="0"/>
              <a:t>If you write	</a:t>
            </a:r>
            <a:r>
              <a:rPr lang="en-US" dirty="0" err="1" smtClean="0">
                <a:solidFill>
                  <a:srgbClr val="0000FF"/>
                </a:solidFill>
                <a:latin typeface="Courier New" pitchFamily="49" charset="0"/>
              </a:rPr>
              <a:t>lw</a:t>
            </a:r>
            <a:r>
              <a:rPr lang="en-US" dirty="0" smtClean="0">
                <a:solidFill>
                  <a:srgbClr val="0000FF"/>
                </a:solidFill>
                <a:latin typeface="Courier New" pitchFamily="49" charset="0"/>
              </a:rPr>
              <a:t> $t2,0($t0)</a:t>
            </a:r>
            <a:r>
              <a:rPr lang="en-US" dirty="0"/>
              <a:t> </a:t>
            </a:r>
            <a:r>
              <a:rPr lang="en-US" dirty="0" smtClean="0"/>
              <a:t> then </a:t>
            </a:r>
            <a:r>
              <a:rPr lang="en-US" dirty="0" smtClean="0">
                <a:latin typeface="Courier New" pitchFamily="49" charset="0"/>
              </a:rPr>
              <a:t>$t0</a:t>
            </a:r>
            <a:r>
              <a:rPr lang="en-US" dirty="0" smtClean="0"/>
              <a:t> better contain a pointer</a:t>
            </a:r>
          </a:p>
          <a:p>
            <a:pPr marL="203200" indent="-203200" eaLnBrk="1" hangingPunct="1"/>
            <a:r>
              <a:rPr lang="en-US" dirty="0" smtClean="0"/>
              <a:t>Don’t mix these up!</a:t>
            </a:r>
          </a:p>
        </p:txBody>
      </p:sp>
    </p:spTree>
    <p:extLst>
      <p:ext uri="{BB962C8B-B14F-4D97-AF65-F5344CB8AC3E}">
        <p14:creationId xmlns:p14="http://schemas.microsoft.com/office/powerpoint/2010/main" val="31077808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85800" y="609600"/>
            <a:ext cx="7924800" cy="533400"/>
          </a:xfrm>
        </p:spPr>
        <p:txBody>
          <a:bodyPr>
            <a:normAutofit fontScale="90000"/>
          </a:bodyPr>
          <a:lstStyle/>
          <a:p>
            <a:pPr eaLnBrk="1" hangingPunct="1"/>
            <a:r>
              <a:rPr lang="en-US" b="1" smtClean="0"/>
              <a:t>Addressing: Byte vs. Word</a:t>
            </a:r>
          </a:p>
        </p:txBody>
      </p:sp>
      <p:sp>
        <p:nvSpPr>
          <p:cNvPr id="9219" name="AutoShape 3"/>
          <p:cNvSpPr>
            <a:spLocks noGrp="1" noChangeArrowheads="1"/>
          </p:cNvSpPr>
          <p:nvPr>
            <p:ph type="body" idx="4294967295"/>
          </p:nvPr>
        </p:nvSpPr>
        <p:spPr>
          <a:xfrm>
            <a:off x="609600" y="1143000"/>
            <a:ext cx="8077200" cy="2363788"/>
          </a:xfrm>
        </p:spPr>
        <p:txBody>
          <a:bodyPr/>
          <a:lstStyle/>
          <a:p>
            <a:pPr marL="203200" indent="-203200" eaLnBrk="1" hangingPunct="1"/>
            <a:r>
              <a:rPr lang="en-US" dirty="0" smtClean="0"/>
              <a:t>Every word in memory has an </a:t>
            </a:r>
            <a:r>
              <a:rPr lang="en-US" b="1" u="sng" dirty="0" smtClean="0">
                <a:solidFill>
                  <a:srgbClr val="C00000"/>
                </a:solidFill>
              </a:rPr>
              <a:t>address</a:t>
            </a:r>
            <a:r>
              <a:rPr lang="en-US" b="1" dirty="0" smtClean="0">
                <a:solidFill>
                  <a:srgbClr val="C00000"/>
                </a:solidFill>
              </a:rPr>
              <a:t>,</a:t>
            </a:r>
            <a:r>
              <a:rPr lang="en-US" dirty="0" smtClean="0"/>
              <a:t> similar to an index in an array</a:t>
            </a:r>
          </a:p>
          <a:p>
            <a:pPr marL="203200" indent="-203200" eaLnBrk="1" hangingPunct="1"/>
            <a:r>
              <a:rPr lang="en-US" dirty="0" smtClean="0"/>
              <a:t>Early computers numbered words like C numbers elements of an array:</a:t>
            </a:r>
          </a:p>
          <a:p>
            <a:pPr marL="685800" lvl="1" indent="-190500" eaLnBrk="1" hangingPunct="1"/>
            <a:r>
              <a:rPr lang="en-US" sz="2800" dirty="0" smtClean="0">
                <a:latin typeface="Courier New" pitchFamily="49" charset="0"/>
              </a:rPr>
              <a:t>Memory[0]</a:t>
            </a:r>
            <a:r>
              <a:rPr lang="en-US" sz="2800" dirty="0" smtClean="0"/>
              <a:t>, </a:t>
            </a:r>
            <a:r>
              <a:rPr lang="en-US" sz="2800" dirty="0" smtClean="0">
                <a:latin typeface="Courier New" pitchFamily="49" charset="0"/>
              </a:rPr>
              <a:t>Memory[1]</a:t>
            </a:r>
            <a:r>
              <a:rPr lang="en-US" sz="2800" dirty="0" smtClean="0"/>
              <a:t>, </a:t>
            </a:r>
            <a:r>
              <a:rPr lang="en-US" sz="2800" dirty="0" smtClean="0">
                <a:latin typeface="Courier New" pitchFamily="49" charset="0"/>
              </a:rPr>
              <a:t>Memory[2]</a:t>
            </a:r>
            <a:r>
              <a:rPr lang="en-US" sz="2800" dirty="0" smtClean="0"/>
              <a:t>,</a:t>
            </a:r>
            <a:r>
              <a:rPr lang="en-US" dirty="0" smtClean="0"/>
              <a:t>  …</a:t>
            </a:r>
          </a:p>
        </p:txBody>
      </p:sp>
      <p:grpSp>
        <p:nvGrpSpPr>
          <p:cNvPr id="2" name="Group 4"/>
          <p:cNvGrpSpPr>
            <a:grpSpLocks/>
          </p:cNvGrpSpPr>
          <p:nvPr/>
        </p:nvGrpSpPr>
        <p:grpSpPr bwMode="auto">
          <a:xfrm>
            <a:off x="2895600" y="3352800"/>
            <a:ext cx="4114801" cy="704850"/>
            <a:chOff x="1776" y="2016"/>
            <a:chExt cx="2592" cy="444"/>
          </a:xfrm>
        </p:grpSpPr>
        <p:sp>
          <p:nvSpPr>
            <p:cNvPr id="9222" name="Text Box 5"/>
            <p:cNvSpPr txBox="1">
              <a:spLocks noChangeArrowheads="1"/>
            </p:cNvSpPr>
            <p:nvPr/>
          </p:nvSpPr>
          <p:spPr bwMode="auto">
            <a:xfrm>
              <a:off x="1776" y="2208"/>
              <a:ext cx="24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solidFill>
                    <a:srgbClr val="C00000"/>
                  </a:solidFill>
                  <a:latin typeface="Helvetica" pitchFamily="34" charset="0"/>
                </a:rPr>
                <a:t>Called the “</a:t>
              </a:r>
              <a:r>
                <a:rPr lang="en-US" sz="2000" b="1" u="sng" dirty="0">
                  <a:solidFill>
                    <a:srgbClr val="C00000"/>
                  </a:solidFill>
                  <a:latin typeface="Helvetica" pitchFamily="34" charset="0"/>
                </a:rPr>
                <a:t>address</a:t>
              </a:r>
              <a:r>
                <a:rPr lang="en-US" sz="2000" b="1" dirty="0">
                  <a:solidFill>
                    <a:srgbClr val="C00000"/>
                  </a:solidFill>
                  <a:latin typeface="Helvetica" pitchFamily="34" charset="0"/>
                </a:rPr>
                <a:t>” of a word</a:t>
              </a:r>
            </a:p>
          </p:txBody>
        </p:sp>
        <p:sp>
          <p:nvSpPr>
            <p:cNvPr id="9223" name="Line 6"/>
            <p:cNvSpPr>
              <a:spLocks noChangeShapeType="1"/>
            </p:cNvSpPr>
            <p:nvPr/>
          </p:nvSpPr>
          <p:spPr bwMode="auto">
            <a:xfrm flipH="1" flipV="1">
              <a:off x="1968" y="2064"/>
              <a:ext cx="672" cy="144"/>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24" name="Line 7"/>
            <p:cNvSpPr>
              <a:spLocks noChangeShapeType="1"/>
            </p:cNvSpPr>
            <p:nvPr/>
          </p:nvSpPr>
          <p:spPr bwMode="auto">
            <a:xfrm flipV="1">
              <a:off x="3360" y="2016"/>
              <a:ext cx="1008" cy="192"/>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25" name="Line 8"/>
            <p:cNvSpPr>
              <a:spLocks noChangeShapeType="1"/>
            </p:cNvSpPr>
            <p:nvPr/>
          </p:nvSpPr>
          <p:spPr bwMode="auto">
            <a:xfrm flipH="1" flipV="1">
              <a:off x="3120" y="2064"/>
              <a:ext cx="0" cy="144"/>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72457" name="Rectangle 9"/>
          <p:cNvSpPr>
            <a:spLocks noChangeArrowheads="1"/>
          </p:cNvSpPr>
          <p:nvPr/>
        </p:nvSpPr>
        <p:spPr bwMode="auto">
          <a:xfrm>
            <a:off x="533400" y="4267200"/>
            <a:ext cx="8077200" cy="165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p>
            <a:pPr marL="203200" indent="-203200">
              <a:spcBef>
                <a:spcPct val="20000"/>
              </a:spcBef>
              <a:buFontTx/>
              <a:buChar char="•"/>
            </a:pPr>
            <a:r>
              <a:rPr lang="en-US" b="1" dirty="0">
                <a:latin typeface="Arial" charset="0"/>
              </a:rPr>
              <a:t>Computers needed to access 8-bit </a:t>
            </a:r>
            <a:r>
              <a:rPr lang="en-US" b="1" u="sng" dirty="0">
                <a:solidFill>
                  <a:schemeClr val="accent1"/>
                </a:solidFill>
                <a:latin typeface="Arial" charset="0"/>
              </a:rPr>
              <a:t>bytes</a:t>
            </a:r>
            <a:r>
              <a:rPr lang="en-US" b="1" dirty="0">
                <a:latin typeface="Arial" charset="0"/>
              </a:rPr>
              <a:t> as well as words (4 bytes/word)</a:t>
            </a:r>
          </a:p>
          <a:p>
            <a:pPr marL="203200" indent="-203200">
              <a:spcBef>
                <a:spcPct val="20000"/>
              </a:spcBef>
              <a:buFontTx/>
              <a:buChar char="•"/>
            </a:pPr>
            <a:r>
              <a:rPr lang="en-US" b="1" dirty="0">
                <a:latin typeface="Arial" charset="0"/>
              </a:rPr>
              <a:t>Today machines address memory as bytes, (</a:t>
            </a:r>
            <a:r>
              <a:rPr lang="en-US" b="1" dirty="0" err="1">
                <a:latin typeface="Arial" charset="0"/>
              </a:rPr>
              <a:t>i.e.,“</a:t>
            </a:r>
            <a:r>
              <a:rPr lang="en-US" b="1" dirty="0" err="1">
                <a:solidFill>
                  <a:srgbClr val="C00000"/>
                </a:solidFill>
                <a:latin typeface="Arial" charset="0"/>
              </a:rPr>
              <a:t>Byte</a:t>
            </a:r>
            <a:r>
              <a:rPr lang="en-US" b="1" dirty="0">
                <a:solidFill>
                  <a:srgbClr val="C00000"/>
                </a:solidFill>
                <a:latin typeface="Arial" charset="0"/>
              </a:rPr>
              <a:t> Addressed</a:t>
            </a:r>
            <a:r>
              <a:rPr lang="en-US" b="1" dirty="0">
                <a:latin typeface="Arial" charset="0"/>
              </a:rPr>
              <a:t>”) hence 32-bit (4 byte) word addresses differ by 4</a:t>
            </a:r>
          </a:p>
          <a:p>
            <a:pPr marL="685800" lvl="1" indent="-190500">
              <a:spcBef>
                <a:spcPct val="20000"/>
              </a:spcBef>
              <a:buFontTx/>
              <a:buChar char="–"/>
            </a:pPr>
            <a:r>
              <a:rPr lang="en-US" sz="2400" b="1" dirty="0">
                <a:latin typeface="Courier New" pitchFamily="49" charset="0"/>
              </a:rPr>
              <a:t>Memory[0]</a:t>
            </a:r>
            <a:r>
              <a:rPr lang="en-US" sz="2400" b="1" dirty="0">
                <a:latin typeface="Arial" charset="0"/>
              </a:rPr>
              <a:t>, </a:t>
            </a:r>
            <a:r>
              <a:rPr lang="en-US" sz="2400" b="1" dirty="0">
                <a:latin typeface="Courier New" pitchFamily="49" charset="0"/>
              </a:rPr>
              <a:t>Memory[</a:t>
            </a:r>
            <a:r>
              <a:rPr lang="en-US" sz="2400" b="1" u="sng" dirty="0">
                <a:solidFill>
                  <a:schemeClr val="accent1"/>
                </a:solidFill>
                <a:latin typeface="Courier New" pitchFamily="49" charset="0"/>
              </a:rPr>
              <a:t>4</a:t>
            </a:r>
            <a:r>
              <a:rPr lang="en-US" sz="2400" b="1" dirty="0">
                <a:latin typeface="Courier New" pitchFamily="49" charset="0"/>
              </a:rPr>
              <a:t>]</a:t>
            </a:r>
            <a:r>
              <a:rPr lang="en-US" sz="2400" b="1" dirty="0">
                <a:latin typeface="Arial" charset="0"/>
              </a:rPr>
              <a:t>, </a:t>
            </a:r>
            <a:r>
              <a:rPr lang="en-US" sz="2400" b="1" dirty="0">
                <a:latin typeface="Courier New" pitchFamily="49" charset="0"/>
              </a:rPr>
              <a:t>Memory[</a:t>
            </a:r>
            <a:r>
              <a:rPr lang="en-US" sz="2400" b="1" u="sng" dirty="0">
                <a:solidFill>
                  <a:schemeClr val="accent1"/>
                </a:solidFill>
                <a:latin typeface="Courier New" pitchFamily="49" charset="0"/>
              </a:rPr>
              <a:t>8</a:t>
            </a:r>
            <a:r>
              <a:rPr lang="en-US" sz="2400" b="1" dirty="0">
                <a:latin typeface="Courier New" pitchFamily="49" charset="0"/>
              </a:rPr>
              <a:t>],</a:t>
            </a:r>
            <a:r>
              <a:rPr lang="en-US" sz="2400" b="1" dirty="0">
                <a:latin typeface="Arial" charset="0"/>
              </a:rPr>
              <a:t> …</a:t>
            </a:r>
          </a:p>
        </p:txBody>
      </p:sp>
    </p:spTree>
    <p:extLst>
      <p:ext uri="{BB962C8B-B14F-4D97-AF65-F5344CB8AC3E}">
        <p14:creationId xmlns:p14="http://schemas.microsoft.com/office/powerpoint/2010/main" val="2452195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245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245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724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609600"/>
            <a:ext cx="7924800" cy="609600"/>
          </a:xfrm>
        </p:spPr>
        <p:txBody>
          <a:bodyPr>
            <a:normAutofit fontScale="90000"/>
          </a:bodyPr>
          <a:lstStyle/>
          <a:p>
            <a:pPr eaLnBrk="1" hangingPunct="1"/>
            <a:r>
              <a:rPr lang="en-US" b="1" dirty="0" smtClean="0"/>
              <a:t>Compilation with Memory</a:t>
            </a:r>
          </a:p>
        </p:txBody>
      </p:sp>
      <p:sp>
        <p:nvSpPr>
          <p:cNvPr id="10243" name="AutoShape 3"/>
          <p:cNvSpPr>
            <a:spLocks noGrp="1" noChangeArrowheads="1"/>
          </p:cNvSpPr>
          <p:nvPr>
            <p:ph type="body" idx="4294967295"/>
          </p:nvPr>
        </p:nvSpPr>
        <p:spPr>
          <a:xfrm>
            <a:off x="685800" y="1248059"/>
            <a:ext cx="8229600" cy="5629275"/>
          </a:xfrm>
        </p:spPr>
        <p:txBody>
          <a:bodyPr/>
          <a:lstStyle/>
          <a:p>
            <a:pPr marL="203200" indent="-203200" eaLnBrk="1" hangingPunct="1"/>
            <a:r>
              <a:rPr lang="en-US" dirty="0" smtClean="0"/>
              <a:t>What offset in </a:t>
            </a:r>
            <a:r>
              <a:rPr lang="en-US" dirty="0" err="1" smtClean="0">
                <a:latin typeface="Courier New" pitchFamily="49" charset="0"/>
              </a:rPr>
              <a:t>lw</a:t>
            </a:r>
            <a:r>
              <a:rPr lang="en-US" dirty="0" smtClean="0"/>
              <a:t> to select </a:t>
            </a:r>
            <a:r>
              <a:rPr lang="en-US" dirty="0" smtClean="0">
                <a:latin typeface="Courier New" pitchFamily="49" charset="0"/>
              </a:rPr>
              <a:t>A[5]</a:t>
            </a:r>
            <a:r>
              <a:rPr lang="en-US" dirty="0" smtClean="0"/>
              <a:t> in C?</a:t>
            </a:r>
          </a:p>
          <a:p>
            <a:pPr marL="203200" indent="-203200" eaLnBrk="1" hangingPunct="1"/>
            <a:r>
              <a:rPr lang="en-US" dirty="0" smtClean="0"/>
              <a:t> 4x5=20 to select </a:t>
            </a:r>
            <a:r>
              <a:rPr lang="en-US" dirty="0" smtClean="0">
                <a:latin typeface="Courier New" pitchFamily="49" charset="0"/>
              </a:rPr>
              <a:t>A[5]</a:t>
            </a:r>
            <a:r>
              <a:rPr lang="en-US" dirty="0" smtClean="0"/>
              <a:t>: byte v. word </a:t>
            </a:r>
          </a:p>
          <a:p>
            <a:pPr marL="203200" indent="-203200" eaLnBrk="1" hangingPunct="1"/>
            <a:r>
              <a:rPr lang="en-US" dirty="0" smtClean="0"/>
              <a:t>Compile by hand using registers:</a:t>
            </a:r>
            <a:br>
              <a:rPr lang="en-US" dirty="0" smtClean="0"/>
            </a:br>
            <a:r>
              <a:rPr lang="en-US" dirty="0" smtClean="0"/>
              <a:t>	</a:t>
            </a:r>
            <a:r>
              <a:rPr lang="en-US" dirty="0" smtClean="0">
                <a:latin typeface="Courier New" pitchFamily="49" charset="0"/>
              </a:rPr>
              <a:t>g = h + A[5];</a:t>
            </a:r>
            <a:endParaRPr lang="en-US" dirty="0" smtClean="0">
              <a:latin typeface="Courier" pitchFamily="49" charset="0"/>
            </a:endParaRPr>
          </a:p>
          <a:p>
            <a:pPr marL="685800" lvl="1" indent="-190500" eaLnBrk="1" hangingPunct="1"/>
            <a:r>
              <a:rPr lang="en-US" dirty="0" smtClean="0"/>
              <a:t> </a:t>
            </a:r>
            <a:r>
              <a:rPr lang="en-US" dirty="0" smtClean="0">
                <a:latin typeface="Courier New" pitchFamily="49" charset="0"/>
              </a:rPr>
              <a:t>g</a:t>
            </a:r>
            <a:r>
              <a:rPr lang="en-US" dirty="0" smtClean="0"/>
              <a:t>: </a:t>
            </a:r>
            <a:r>
              <a:rPr lang="en-US" dirty="0" smtClean="0">
                <a:latin typeface="Courier New" pitchFamily="49" charset="0"/>
              </a:rPr>
              <a:t>$s1</a:t>
            </a:r>
            <a:r>
              <a:rPr lang="en-US" dirty="0" smtClean="0"/>
              <a:t>, </a:t>
            </a:r>
            <a:r>
              <a:rPr lang="en-US" dirty="0" smtClean="0">
                <a:latin typeface="Courier New" pitchFamily="49" charset="0"/>
              </a:rPr>
              <a:t>h</a:t>
            </a:r>
            <a:r>
              <a:rPr lang="en-US" dirty="0" smtClean="0"/>
              <a:t>: </a:t>
            </a:r>
            <a:r>
              <a:rPr lang="en-US" dirty="0" smtClean="0">
                <a:latin typeface="Courier New" pitchFamily="49" charset="0"/>
              </a:rPr>
              <a:t>$s2</a:t>
            </a:r>
            <a:r>
              <a:rPr lang="en-US" dirty="0" smtClean="0"/>
              <a:t>, </a:t>
            </a:r>
            <a:r>
              <a:rPr lang="en-US" dirty="0" smtClean="0">
                <a:latin typeface="Courier New" pitchFamily="49" charset="0"/>
              </a:rPr>
              <a:t>$s3</a:t>
            </a:r>
            <a:r>
              <a:rPr lang="en-US" dirty="0" smtClean="0"/>
              <a:t>:base address of </a:t>
            </a:r>
            <a:r>
              <a:rPr lang="en-US" dirty="0" smtClean="0">
                <a:latin typeface="Courier" pitchFamily="49" charset="0"/>
              </a:rPr>
              <a:t>A</a:t>
            </a:r>
            <a:r>
              <a:rPr lang="en-US" sz="2800" dirty="0" smtClean="0"/>
              <a:t> </a:t>
            </a:r>
            <a:endParaRPr lang="en-US" dirty="0" smtClean="0"/>
          </a:p>
          <a:p>
            <a:pPr marL="203200" indent="-203200" eaLnBrk="1" hangingPunct="1"/>
            <a:r>
              <a:rPr lang="en-US" dirty="0" smtClean="0"/>
              <a:t>1st transfer from memory to register:</a:t>
            </a:r>
          </a:p>
          <a:p>
            <a:pPr marL="203200" indent="-203200" eaLnBrk="1" hangingPunct="1">
              <a:buFontTx/>
              <a:buNone/>
            </a:pPr>
            <a:r>
              <a:rPr lang="en-US" dirty="0" smtClean="0">
                <a:latin typeface="Courier" pitchFamily="49" charset="0"/>
              </a:rPr>
              <a:t>	</a:t>
            </a:r>
            <a:r>
              <a:rPr lang="en-US" dirty="0" err="1" smtClean="0">
                <a:latin typeface="Courier New" pitchFamily="49" charset="0"/>
              </a:rPr>
              <a:t>lw</a:t>
            </a:r>
            <a:r>
              <a:rPr lang="en-US" dirty="0" smtClean="0">
                <a:latin typeface="Courier New" pitchFamily="49" charset="0"/>
              </a:rPr>
              <a:t>	$t0,</a:t>
            </a:r>
            <a:r>
              <a:rPr lang="en-US" u="sng" dirty="0" smtClean="0">
                <a:solidFill>
                  <a:schemeClr val="accent1"/>
                </a:solidFill>
                <a:latin typeface="Courier New" pitchFamily="49" charset="0"/>
              </a:rPr>
              <a:t>20</a:t>
            </a:r>
            <a:r>
              <a:rPr lang="en-US" dirty="0" smtClean="0">
                <a:latin typeface="Courier New" pitchFamily="49" charset="0"/>
              </a:rPr>
              <a:t>($s3)	</a:t>
            </a: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 $t0 gets A[5]</a:t>
            </a:r>
            <a:endParaRPr lang="en-US" b="1" dirty="0" smtClean="0">
              <a:solidFill>
                <a:srgbClr val="C00000"/>
              </a:solidFill>
            </a:endParaRPr>
          </a:p>
          <a:p>
            <a:pPr marL="685800" lvl="1" indent="-190500" eaLnBrk="1" hangingPunct="1"/>
            <a:r>
              <a:rPr lang="en-US" dirty="0" smtClean="0"/>
              <a:t>Add </a:t>
            </a:r>
            <a:r>
              <a:rPr lang="en-US" u="sng" dirty="0" smtClean="0">
                <a:solidFill>
                  <a:schemeClr val="accent1"/>
                </a:solidFill>
                <a:latin typeface="Courier" pitchFamily="49" charset="0"/>
              </a:rPr>
              <a:t>20</a:t>
            </a:r>
            <a:r>
              <a:rPr lang="en-US" dirty="0" smtClean="0"/>
              <a:t> to </a:t>
            </a:r>
            <a:r>
              <a:rPr lang="en-US" dirty="0" smtClean="0">
                <a:latin typeface="Courier New" pitchFamily="49" charset="0"/>
              </a:rPr>
              <a:t>$s3</a:t>
            </a:r>
            <a:r>
              <a:rPr lang="en-US" dirty="0" smtClean="0"/>
              <a:t> to select </a:t>
            </a:r>
            <a:r>
              <a:rPr lang="en-US" dirty="0" smtClean="0">
                <a:latin typeface="Courier New" pitchFamily="49" charset="0"/>
              </a:rPr>
              <a:t>A[5]</a:t>
            </a:r>
            <a:r>
              <a:rPr lang="en-US" dirty="0" smtClean="0"/>
              <a:t>, put into </a:t>
            </a:r>
            <a:r>
              <a:rPr lang="en-US" dirty="0" smtClean="0">
                <a:latin typeface="Courier New" pitchFamily="49" charset="0"/>
              </a:rPr>
              <a:t>$t0</a:t>
            </a:r>
            <a:endParaRPr lang="en-US" dirty="0" smtClean="0">
              <a:latin typeface="Courier" pitchFamily="49" charset="0"/>
            </a:endParaRPr>
          </a:p>
          <a:p>
            <a:pPr marL="203200" indent="-203200" eaLnBrk="1" hangingPunct="1"/>
            <a:r>
              <a:rPr lang="en-US" dirty="0" smtClean="0"/>
              <a:t>Next add it to </a:t>
            </a:r>
            <a:r>
              <a:rPr lang="en-US" dirty="0" smtClean="0">
                <a:latin typeface="Courier New" pitchFamily="49" charset="0"/>
              </a:rPr>
              <a:t>h</a:t>
            </a:r>
            <a:r>
              <a:rPr lang="en-US" dirty="0" smtClean="0"/>
              <a:t> and place in </a:t>
            </a:r>
            <a:r>
              <a:rPr lang="en-US" dirty="0" smtClean="0">
                <a:latin typeface="Courier New" pitchFamily="49" charset="0"/>
              </a:rPr>
              <a:t>g</a:t>
            </a:r>
            <a:r>
              <a:rPr lang="en-US" dirty="0" smtClean="0">
                <a:latin typeface="Courier" pitchFamily="49" charset="0"/>
              </a:rPr>
              <a:t/>
            </a:r>
            <a:br>
              <a:rPr lang="en-US" dirty="0" smtClean="0">
                <a:latin typeface="Courier" pitchFamily="49" charset="0"/>
              </a:rPr>
            </a:br>
            <a:r>
              <a:rPr lang="en-US" dirty="0" smtClean="0">
                <a:latin typeface="Courier New" pitchFamily="49" charset="0"/>
              </a:rPr>
              <a:t>add $s1,$s2,$t0  </a:t>
            </a:r>
            <a:r>
              <a:rPr lang="en-US" b="1" i="1" dirty="0" smtClean="0">
                <a:solidFill>
                  <a:srgbClr val="C00000"/>
                </a:solidFill>
                <a:latin typeface="Courier New" pitchFamily="49" charset="0"/>
              </a:rPr>
              <a:t># $s1 = </a:t>
            </a:r>
            <a:r>
              <a:rPr lang="en-US" b="1" i="1" dirty="0" err="1" smtClean="0">
                <a:solidFill>
                  <a:srgbClr val="C00000"/>
                </a:solidFill>
                <a:latin typeface="Courier New" pitchFamily="49" charset="0"/>
              </a:rPr>
              <a:t>h+A</a:t>
            </a:r>
            <a:r>
              <a:rPr lang="en-US" b="1" i="1" dirty="0" smtClean="0">
                <a:solidFill>
                  <a:srgbClr val="C00000"/>
                </a:solidFill>
                <a:latin typeface="Courier New" pitchFamily="49" charset="0"/>
              </a:rPr>
              <a:t>[5]</a:t>
            </a:r>
          </a:p>
        </p:txBody>
      </p:sp>
    </p:spTree>
    <p:extLst>
      <p:ext uri="{BB962C8B-B14F-4D97-AF65-F5344CB8AC3E}">
        <p14:creationId xmlns:p14="http://schemas.microsoft.com/office/powerpoint/2010/main" val="4226113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85800" y="609600"/>
            <a:ext cx="7924800" cy="838200"/>
          </a:xfrm>
        </p:spPr>
        <p:txBody>
          <a:bodyPr>
            <a:normAutofit/>
          </a:bodyPr>
          <a:lstStyle/>
          <a:p>
            <a:pPr eaLnBrk="1" hangingPunct="1"/>
            <a:r>
              <a:rPr lang="en-US" b="1" dirty="0" smtClean="0"/>
              <a:t>Notes about Memory</a:t>
            </a:r>
          </a:p>
        </p:txBody>
      </p:sp>
      <p:sp>
        <p:nvSpPr>
          <p:cNvPr id="11267" name="AutoShape 3"/>
          <p:cNvSpPr>
            <a:spLocks noGrp="1" noChangeArrowheads="1"/>
          </p:cNvSpPr>
          <p:nvPr>
            <p:ph type="body" idx="4294967295"/>
          </p:nvPr>
        </p:nvSpPr>
        <p:spPr>
          <a:xfrm>
            <a:off x="533400" y="1676400"/>
            <a:ext cx="7848600" cy="4819650"/>
          </a:xfrm>
        </p:spPr>
        <p:txBody>
          <a:bodyPr/>
          <a:lstStyle/>
          <a:p>
            <a:pPr marL="203200" indent="-203200" eaLnBrk="1" hangingPunct="1"/>
            <a:r>
              <a:rPr lang="en-US" dirty="0" smtClean="0"/>
              <a:t>Pitfall: Forgetting that sequential word addresses in machines with byte addressing do not differ by 1. </a:t>
            </a:r>
          </a:p>
          <a:p>
            <a:pPr marL="685800" lvl="1" indent="-190500" eaLnBrk="1" hangingPunct="1"/>
            <a:r>
              <a:rPr lang="en-US" dirty="0" smtClean="0"/>
              <a:t>Many an assembly language programmer has toiled over errors made by assuming that the address of the next word can be found by incrementing the address in a register by 1 instead of by the word size in bytes. </a:t>
            </a:r>
          </a:p>
          <a:p>
            <a:pPr marL="685800" lvl="1" indent="-190500" eaLnBrk="1" hangingPunct="1"/>
            <a:r>
              <a:rPr lang="en-US" dirty="0" smtClean="0">
                <a:solidFill>
                  <a:srgbClr val="0000FF"/>
                </a:solidFill>
              </a:rPr>
              <a:t>So remember that for both </a:t>
            </a:r>
            <a:r>
              <a:rPr lang="en-US" dirty="0" err="1" smtClean="0">
                <a:solidFill>
                  <a:srgbClr val="0000FF"/>
                </a:solidFill>
                <a:latin typeface="Courier New" pitchFamily="49" charset="0"/>
              </a:rPr>
              <a:t>lw</a:t>
            </a:r>
            <a:r>
              <a:rPr lang="en-US" dirty="0" smtClean="0">
                <a:solidFill>
                  <a:srgbClr val="0000FF"/>
                </a:solidFill>
              </a:rPr>
              <a:t> and </a:t>
            </a:r>
            <a:r>
              <a:rPr lang="en-US" dirty="0" err="1" smtClean="0">
                <a:solidFill>
                  <a:srgbClr val="0000FF"/>
                </a:solidFill>
                <a:latin typeface="Courier New" pitchFamily="49" charset="0"/>
              </a:rPr>
              <a:t>sw</a:t>
            </a:r>
            <a:r>
              <a:rPr lang="en-US" dirty="0" smtClean="0">
                <a:solidFill>
                  <a:srgbClr val="0000FF"/>
                </a:solidFill>
              </a:rPr>
              <a:t>, the sum of the base address and the offset must be a multiple of 4</a:t>
            </a:r>
            <a:r>
              <a:rPr lang="en-US" dirty="0" smtClean="0"/>
              <a:t> (to be </a:t>
            </a:r>
            <a:r>
              <a:rPr lang="en-US" b="1" dirty="0" smtClean="0">
                <a:solidFill>
                  <a:srgbClr val="C00000"/>
                </a:solidFill>
              </a:rPr>
              <a:t>word aligned</a:t>
            </a:r>
            <a:r>
              <a:rPr lang="en-US" dirty="0" smtClean="0"/>
              <a:t>)</a:t>
            </a:r>
          </a:p>
        </p:txBody>
      </p:sp>
    </p:spTree>
    <p:extLst>
      <p:ext uri="{BB962C8B-B14F-4D97-AF65-F5344CB8AC3E}">
        <p14:creationId xmlns:p14="http://schemas.microsoft.com/office/powerpoint/2010/main" val="4268960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838200" y="533400"/>
            <a:ext cx="7563224" cy="589905"/>
          </a:xfrm>
          <a:noFill/>
        </p:spPr>
        <p:txBody>
          <a:bodyPr wrap="none" lIns="63500" tIns="25400" rIns="63500" bIns="25400" anchor="t">
            <a:spAutoFit/>
          </a:bodyPr>
          <a:lstStyle/>
          <a:p>
            <a:pPr eaLnBrk="1" hangingPunct="1"/>
            <a:r>
              <a:rPr lang="en-US" sz="3500" b="1" dirty="0" smtClean="0"/>
              <a:t>More Notes about Memory: Alignment</a:t>
            </a:r>
          </a:p>
        </p:txBody>
      </p:sp>
      <p:sp>
        <p:nvSpPr>
          <p:cNvPr id="12292" name="Rectangle 16"/>
          <p:cNvSpPr>
            <a:spLocks noGrp="1" noChangeArrowheads="1"/>
          </p:cNvSpPr>
          <p:nvPr>
            <p:ph type="body" idx="4294967295"/>
          </p:nvPr>
        </p:nvSpPr>
        <p:spPr>
          <a:xfrm>
            <a:off x="609600" y="1066800"/>
            <a:ext cx="7924800" cy="789960"/>
          </a:xfrm>
          <a:prstGeom prst="rect">
            <a:avLst/>
          </a:prstGeom>
          <a:noFill/>
        </p:spPr>
        <p:txBody>
          <a:bodyPr wrap="square" lIns="63500" tIns="25400" rIns="63500" bIns="25400">
            <a:spAutoFit/>
          </a:bodyPr>
          <a:lstStyle/>
          <a:p>
            <a:pPr marL="203200" indent="-203200" eaLnBrk="1" hangingPunct="1"/>
            <a:r>
              <a:rPr lang="en-US" dirty="0" smtClean="0"/>
              <a:t>MIPS requires that all words start at byte addresses that are multiples of 4 bytes</a:t>
            </a:r>
          </a:p>
        </p:txBody>
      </p:sp>
      <p:grpSp>
        <p:nvGrpSpPr>
          <p:cNvPr id="2" name="Group 3"/>
          <p:cNvGrpSpPr>
            <a:grpSpLocks/>
          </p:cNvGrpSpPr>
          <p:nvPr/>
        </p:nvGrpSpPr>
        <p:grpSpPr bwMode="auto">
          <a:xfrm>
            <a:off x="609600" y="2133600"/>
            <a:ext cx="4267200" cy="2835275"/>
            <a:chOff x="1104" y="1632"/>
            <a:chExt cx="2688" cy="1786"/>
          </a:xfrm>
        </p:grpSpPr>
        <p:sp>
          <p:nvSpPr>
            <p:cNvPr id="12302" name="Rectangle 4"/>
            <p:cNvSpPr>
              <a:spLocks noChangeArrowheads="1"/>
            </p:cNvSpPr>
            <p:nvPr/>
          </p:nvSpPr>
          <p:spPr bwMode="auto">
            <a:xfrm>
              <a:off x="2160" y="1632"/>
              <a:ext cx="160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b="1">
                  <a:latin typeface="Helvetica" pitchFamily="34" charset="0"/>
                </a:rPr>
                <a:t>0      1     2     3</a:t>
              </a:r>
            </a:p>
          </p:txBody>
        </p:sp>
        <p:grpSp>
          <p:nvGrpSpPr>
            <p:cNvPr id="12303" name="Group 5"/>
            <p:cNvGrpSpPr>
              <a:grpSpLocks/>
            </p:cNvGrpSpPr>
            <p:nvPr/>
          </p:nvGrpSpPr>
          <p:grpSpPr bwMode="auto">
            <a:xfrm>
              <a:off x="2160" y="1968"/>
              <a:ext cx="1632" cy="1450"/>
              <a:chOff x="2208" y="2352"/>
              <a:chExt cx="1288" cy="1144"/>
            </a:xfrm>
          </p:grpSpPr>
          <p:sp>
            <p:nvSpPr>
              <p:cNvPr id="12306" name="Rectangle 6"/>
              <p:cNvSpPr>
                <a:spLocks noChangeArrowheads="1"/>
              </p:cNvSpPr>
              <p:nvPr/>
            </p:nvSpPr>
            <p:spPr bwMode="auto">
              <a:xfrm>
                <a:off x="2208" y="2352"/>
                <a:ext cx="1288" cy="11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7" name="Rectangle 7"/>
              <p:cNvSpPr>
                <a:spLocks noChangeArrowheads="1"/>
              </p:cNvSpPr>
              <p:nvPr/>
            </p:nvSpPr>
            <p:spPr bwMode="auto">
              <a:xfrm>
                <a:off x="2208" y="2448"/>
                <a:ext cx="1288" cy="136"/>
              </a:xfrm>
              <a:prstGeom prst="rect">
                <a:avLst/>
              </a:prstGeom>
              <a:solidFill>
                <a:srgbClr val="00FF00"/>
              </a:solidFill>
              <a:ln w="28575">
                <a:solidFill>
                  <a:schemeClr val="tx1"/>
                </a:solidFill>
                <a:miter lim="800000"/>
                <a:headEnd/>
                <a:tailEnd/>
              </a:ln>
            </p:spPr>
            <p:txBody>
              <a:bodyPr wrap="none" anchor="ctr"/>
              <a:lstStyle/>
              <a:p>
                <a:endParaRPr lang="en-US"/>
              </a:p>
            </p:txBody>
          </p:sp>
          <p:sp>
            <p:nvSpPr>
              <p:cNvPr id="12308" name="Rectangle 8"/>
              <p:cNvSpPr>
                <a:spLocks noChangeArrowheads="1"/>
              </p:cNvSpPr>
              <p:nvPr/>
            </p:nvSpPr>
            <p:spPr bwMode="auto">
              <a:xfrm>
                <a:off x="2880" y="2976"/>
                <a:ext cx="616"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09" name="Rectangle 9"/>
              <p:cNvSpPr>
                <a:spLocks noChangeArrowheads="1"/>
              </p:cNvSpPr>
              <p:nvPr/>
            </p:nvSpPr>
            <p:spPr bwMode="auto">
              <a:xfrm>
                <a:off x="2208" y="3120"/>
                <a:ext cx="664"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0" name="Rectangle 10"/>
              <p:cNvSpPr>
                <a:spLocks noChangeArrowheads="1"/>
              </p:cNvSpPr>
              <p:nvPr/>
            </p:nvSpPr>
            <p:spPr bwMode="auto">
              <a:xfrm>
                <a:off x="3216" y="3216"/>
                <a:ext cx="280"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1" name="Rectangle 11"/>
              <p:cNvSpPr>
                <a:spLocks noChangeArrowheads="1"/>
              </p:cNvSpPr>
              <p:nvPr/>
            </p:nvSpPr>
            <p:spPr bwMode="auto">
              <a:xfrm>
                <a:off x="2208" y="3360"/>
                <a:ext cx="1000"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2" name="Rectangle 12"/>
              <p:cNvSpPr>
                <a:spLocks noChangeArrowheads="1"/>
              </p:cNvSpPr>
              <p:nvPr/>
            </p:nvSpPr>
            <p:spPr bwMode="auto">
              <a:xfrm>
                <a:off x="2496" y="2688"/>
                <a:ext cx="1000"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3" name="Rectangle 13"/>
              <p:cNvSpPr>
                <a:spLocks noChangeArrowheads="1"/>
              </p:cNvSpPr>
              <p:nvPr/>
            </p:nvSpPr>
            <p:spPr bwMode="auto">
              <a:xfrm>
                <a:off x="2208" y="2832"/>
                <a:ext cx="280" cy="136"/>
              </a:xfrm>
              <a:prstGeom prst="rect">
                <a:avLst/>
              </a:prstGeom>
              <a:solidFill>
                <a:srgbClr val="FF0000"/>
              </a:solidFill>
              <a:ln w="28575">
                <a:solidFill>
                  <a:schemeClr val="tx1"/>
                </a:solidFill>
                <a:miter lim="800000"/>
                <a:headEnd/>
                <a:tailEnd/>
              </a:ln>
            </p:spPr>
            <p:txBody>
              <a:bodyPr wrap="none" anchor="ctr"/>
              <a:lstStyle/>
              <a:p>
                <a:endParaRPr lang="en-US"/>
              </a:p>
            </p:txBody>
          </p:sp>
        </p:grpSp>
        <p:sp>
          <p:nvSpPr>
            <p:cNvPr id="12304" name="Rectangle 14"/>
            <p:cNvSpPr>
              <a:spLocks noChangeArrowheads="1"/>
            </p:cNvSpPr>
            <p:nvPr/>
          </p:nvSpPr>
          <p:spPr bwMode="auto">
            <a:xfrm>
              <a:off x="1152" y="1968"/>
              <a:ext cx="93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r" eaLnBrk="0" hangingPunct="0"/>
              <a:r>
                <a:rPr lang="en-US" b="1" i="1">
                  <a:solidFill>
                    <a:srgbClr val="51DC00"/>
                  </a:solidFill>
                  <a:latin typeface="Helvetica" pitchFamily="34" charset="0"/>
                </a:rPr>
                <a:t>Aligned</a:t>
              </a:r>
            </a:p>
          </p:txBody>
        </p:sp>
        <p:sp>
          <p:nvSpPr>
            <p:cNvPr id="12305" name="Rectangle 15"/>
            <p:cNvSpPr>
              <a:spLocks noChangeArrowheads="1"/>
            </p:cNvSpPr>
            <p:nvPr/>
          </p:nvSpPr>
          <p:spPr bwMode="auto">
            <a:xfrm>
              <a:off x="1104" y="2448"/>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r" eaLnBrk="0" hangingPunct="0"/>
              <a:r>
                <a:rPr lang="en-US" b="1" i="1">
                  <a:solidFill>
                    <a:schemeClr val="accent1"/>
                  </a:solidFill>
                  <a:latin typeface="Helvetica" pitchFamily="34" charset="0"/>
                </a:rPr>
                <a:t>Not</a:t>
              </a:r>
            </a:p>
            <a:p>
              <a:pPr algn="r" eaLnBrk="0" hangingPunct="0"/>
              <a:r>
                <a:rPr lang="en-US" b="1" i="1">
                  <a:solidFill>
                    <a:schemeClr val="accent1"/>
                  </a:solidFill>
                  <a:latin typeface="Helvetica" pitchFamily="34" charset="0"/>
                </a:rPr>
                <a:t>Aligned</a:t>
              </a:r>
            </a:p>
          </p:txBody>
        </p:sp>
      </p:grpSp>
      <p:sp>
        <p:nvSpPr>
          <p:cNvPr id="875537" name="Rectangle 17"/>
          <p:cNvSpPr>
            <a:spLocks noChangeArrowheads="1"/>
          </p:cNvSpPr>
          <p:nvPr/>
        </p:nvSpPr>
        <p:spPr bwMode="auto">
          <a:xfrm>
            <a:off x="609600" y="5334000"/>
            <a:ext cx="8534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203200" indent="-203200">
              <a:spcBef>
                <a:spcPct val="20000"/>
              </a:spcBef>
              <a:buFontTx/>
              <a:buChar char="•"/>
            </a:pPr>
            <a:r>
              <a:rPr lang="en-US" b="1">
                <a:latin typeface="Arial" charset="0"/>
              </a:rPr>
              <a:t>Called </a:t>
            </a:r>
            <a:r>
              <a:rPr lang="en-US" b="1" u="sng">
                <a:solidFill>
                  <a:srgbClr val="0000FF"/>
                </a:solidFill>
                <a:latin typeface="Arial" charset="0"/>
              </a:rPr>
              <a:t>Alignment</a:t>
            </a:r>
            <a:r>
              <a:rPr lang="en-US" b="1">
                <a:latin typeface="Arial" charset="0"/>
              </a:rPr>
              <a:t>: objects must fall on address that is multiple of  their size.</a:t>
            </a:r>
          </a:p>
        </p:txBody>
      </p:sp>
      <p:sp>
        <p:nvSpPr>
          <p:cNvPr id="12294" name="Text Box 18"/>
          <p:cNvSpPr txBox="1">
            <a:spLocks noChangeArrowheads="1"/>
          </p:cNvSpPr>
          <p:nvPr/>
        </p:nvSpPr>
        <p:spPr bwMode="auto">
          <a:xfrm>
            <a:off x="5181600" y="2743200"/>
            <a:ext cx="2808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66FF33"/>
                </a:solidFill>
                <a:latin typeface="Helvetica" pitchFamily="34" charset="0"/>
              </a:rPr>
              <a:t>0, 4, 8, or C</a:t>
            </a:r>
            <a:r>
              <a:rPr lang="en-US" sz="3200" b="1" i="1" baseline="-25000">
                <a:solidFill>
                  <a:srgbClr val="66FF33"/>
                </a:solidFill>
                <a:latin typeface="Helvetica" pitchFamily="34" charset="0"/>
              </a:rPr>
              <a:t>hex</a:t>
            </a:r>
          </a:p>
        </p:txBody>
      </p:sp>
      <p:sp>
        <p:nvSpPr>
          <p:cNvPr id="12295" name="Text Box 19"/>
          <p:cNvSpPr txBox="1">
            <a:spLocks noChangeArrowheads="1"/>
          </p:cNvSpPr>
          <p:nvPr/>
        </p:nvSpPr>
        <p:spPr bwMode="auto">
          <a:xfrm>
            <a:off x="5105400" y="1828800"/>
            <a:ext cx="2909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a:solidFill>
                  <a:srgbClr val="0000FF"/>
                </a:solidFill>
                <a:latin typeface="Helvetica" pitchFamily="34" charset="0"/>
              </a:rPr>
              <a:t>Last hex digit </a:t>
            </a:r>
            <a:br>
              <a:rPr lang="en-US" sz="3200" b="1">
                <a:solidFill>
                  <a:srgbClr val="0000FF"/>
                </a:solidFill>
                <a:latin typeface="Helvetica" pitchFamily="34" charset="0"/>
              </a:rPr>
            </a:br>
            <a:r>
              <a:rPr lang="en-US" sz="3200" b="1">
                <a:solidFill>
                  <a:srgbClr val="0000FF"/>
                </a:solidFill>
                <a:latin typeface="Helvetica" pitchFamily="34" charset="0"/>
              </a:rPr>
              <a:t>of address is:</a:t>
            </a:r>
          </a:p>
        </p:txBody>
      </p:sp>
      <p:sp>
        <p:nvSpPr>
          <p:cNvPr id="12296" name="Text Box 20"/>
          <p:cNvSpPr txBox="1">
            <a:spLocks noChangeArrowheads="1"/>
          </p:cNvSpPr>
          <p:nvPr/>
        </p:nvSpPr>
        <p:spPr bwMode="auto">
          <a:xfrm>
            <a:off x="5181600" y="3276600"/>
            <a:ext cx="2808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FF0000"/>
                </a:solidFill>
                <a:latin typeface="Helvetica" pitchFamily="34" charset="0"/>
              </a:rPr>
              <a:t>1, 5, 9, or D</a:t>
            </a:r>
            <a:r>
              <a:rPr lang="en-US" sz="3200" b="1" i="1" baseline="-25000">
                <a:solidFill>
                  <a:srgbClr val="FF0000"/>
                </a:solidFill>
                <a:latin typeface="Helvetica" pitchFamily="34" charset="0"/>
              </a:rPr>
              <a:t>hex</a:t>
            </a:r>
          </a:p>
        </p:txBody>
      </p:sp>
      <p:sp>
        <p:nvSpPr>
          <p:cNvPr id="12297" name="Text Box 21"/>
          <p:cNvSpPr txBox="1">
            <a:spLocks noChangeArrowheads="1"/>
          </p:cNvSpPr>
          <p:nvPr/>
        </p:nvSpPr>
        <p:spPr bwMode="auto">
          <a:xfrm>
            <a:off x="5181600" y="3810000"/>
            <a:ext cx="285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FF0000"/>
                </a:solidFill>
                <a:latin typeface="Helvetica" pitchFamily="34" charset="0"/>
              </a:rPr>
              <a:t>2, 6, A, or E</a:t>
            </a:r>
            <a:r>
              <a:rPr lang="en-US" sz="3200" b="1" i="1" baseline="-25000">
                <a:solidFill>
                  <a:srgbClr val="FF0000"/>
                </a:solidFill>
                <a:latin typeface="Helvetica" pitchFamily="34" charset="0"/>
              </a:rPr>
              <a:t>hex</a:t>
            </a:r>
          </a:p>
        </p:txBody>
      </p:sp>
      <p:sp>
        <p:nvSpPr>
          <p:cNvPr id="12298" name="Text Box 22"/>
          <p:cNvSpPr txBox="1">
            <a:spLocks noChangeArrowheads="1"/>
          </p:cNvSpPr>
          <p:nvPr/>
        </p:nvSpPr>
        <p:spPr bwMode="auto">
          <a:xfrm>
            <a:off x="5181600" y="4343400"/>
            <a:ext cx="2830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FF0000"/>
                </a:solidFill>
                <a:latin typeface="Helvetica" pitchFamily="34" charset="0"/>
              </a:rPr>
              <a:t>3, 7, B, or F</a:t>
            </a:r>
            <a:r>
              <a:rPr lang="en-US" sz="3200" b="1" i="1" baseline="-25000">
                <a:solidFill>
                  <a:srgbClr val="FF0000"/>
                </a:solidFill>
                <a:latin typeface="Helvetica" pitchFamily="34" charset="0"/>
              </a:rPr>
              <a:t>hex</a:t>
            </a:r>
          </a:p>
        </p:txBody>
      </p:sp>
      <p:sp>
        <p:nvSpPr>
          <p:cNvPr id="12299" name="Line 23"/>
          <p:cNvSpPr>
            <a:spLocks noChangeShapeType="1"/>
          </p:cNvSpPr>
          <p:nvPr/>
        </p:nvSpPr>
        <p:spPr bwMode="auto">
          <a:xfrm>
            <a:off x="2862263" y="1981200"/>
            <a:ext cx="0" cy="3352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24"/>
          <p:cNvSpPr>
            <a:spLocks noChangeShapeType="1"/>
          </p:cNvSpPr>
          <p:nvPr/>
        </p:nvSpPr>
        <p:spPr bwMode="auto">
          <a:xfrm>
            <a:off x="3624263" y="1981200"/>
            <a:ext cx="0" cy="3352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25"/>
          <p:cNvSpPr>
            <a:spLocks noChangeShapeType="1"/>
          </p:cNvSpPr>
          <p:nvPr/>
        </p:nvSpPr>
        <p:spPr bwMode="auto">
          <a:xfrm>
            <a:off x="4310063" y="1981200"/>
            <a:ext cx="0" cy="3352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231183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75537"/>
                                        </p:tgtEl>
                                        <p:attrNameLst>
                                          <p:attrName>style.visibility</p:attrName>
                                        </p:attrNameLst>
                                      </p:cBhvr>
                                      <p:to>
                                        <p:strVal val="visible"/>
                                      </p:to>
                                    </p:set>
                                    <p:anim calcmode="lin" valueType="num">
                                      <p:cBhvr additive="base">
                                        <p:cTn id="12" dur="500" fill="hold"/>
                                        <p:tgtEl>
                                          <p:spTgt spid="875537"/>
                                        </p:tgtEl>
                                        <p:attrNameLst>
                                          <p:attrName>ppt_x</p:attrName>
                                        </p:attrNameLst>
                                      </p:cBhvr>
                                      <p:tavLst>
                                        <p:tav tm="0">
                                          <p:val>
                                            <p:strVal val="0-#ppt_w/2"/>
                                          </p:val>
                                        </p:tav>
                                        <p:tav tm="100000">
                                          <p:val>
                                            <p:strVal val="#ppt_x"/>
                                          </p:val>
                                        </p:tav>
                                      </p:tavLst>
                                    </p:anim>
                                    <p:anim calcmode="lin" valueType="num">
                                      <p:cBhvr additive="base">
                                        <p:cTn id="13" dur="500" fill="hold"/>
                                        <p:tgtEl>
                                          <p:spTgt spid="875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3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609600" y="457200"/>
            <a:ext cx="8001000" cy="1303337"/>
          </a:xfrm>
        </p:spPr>
        <p:txBody>
          <a:bodyPr/>
          <a:lstStyle/>
          <a:p>
            <a:r>
              <a:rPr lang="en-US" b="1" dirty="0"/>
              <a:t>Power Trends</a:t>
            </a:r>
          </a:p>
        </p:txBody>
      </p:sp>
      <p:sp>
        <p:nvSpPr>
          <p:cNvPr id="260099" name="Rectangle 3"/>
          <p:cNvSpPr>
            <a:spLocks noGrp="1" noChangeArrowheads="1"/>
          </p:cNvSpPr>
          <p:nvPr>
            <p:ph type="body" idx="4294967295"/>
          </p:nvPr>
        </p:nvSpPr>
        <p:spPr>
          <a:xfrm>
            <a:off x="873125" y="4149725"/>
            <a:ext cx="8270875" cy="647700"/>
          </a:xfrm>
        </p:spPr>
        <p:txBody>
          <a:bodyPr/>
          <a:lstStyle/>
          <a:p>
            <a:r>
              <a:rPr lang="en-US"/>
              <a:t>In CMOS IC technology</a:t>
            </a:r>
          </a:p>
        </p:txBody>
      </p:sp>
      <p:graphicFrame>
        <p:nvGraphicFramePr>
          <p:cNvPr id="260102" name="Object 6"/>
          <p:cNvGraphicFramePr>
            <a:graphicFrameLocks noChangeAspect="1"/>
          </p:cNvGraphicFramePr>
          <p:nvPr>
            <p:extLst/>
          </p:nvPr>
        </p:nvGraphicFramePr>
        <p:xfrm>
          <a:off x="1447800" y="4724400"/>
          <a:ext cx="7081837" cy="503237"/>
        </p:xfrm>
        <a:graphic>
          <a:graphicData uri="http://schemas.openxmlformats.org/presentationml/2006/ole">
            <mc:AlternateContent xmlns:mc="http://schemas.openxmlformats.org/markup-compatibility/2006">
              <mc:Choice xmlns:v="urn:schemas-microsoft-com:vml" Requires="v">
                <p:oleObj spid="_x0000_s12312" name="Equation" r:id="rId4" imgW="3213000" imgH="228600" progId="Equation.3">
                  <p:embed/>
                </p:oleObj>
              </mc:Choice>
              <mc:Fallback>
                <p:oleObj name="Equation" r:id="rId4" imgW="3213000" imgH="228600" progId="Equation.3">
                  <p:embed/>
                  <p:pic>
                    <p:nvPicPr>
                      <p:cNvPr id="26010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724400"/>
                        <a:ext cx="7081837" cy="503237"/>
                      </a:xfrm>
                      <a:prstGeom prst="rect">
                        <a:avLst/>
                      </a:prstGeom>
                      <a:solidFill>
                        <a:srgbClr val="FFFF00"/>
                      </a:solidFill>
                      <a:ln>
                        <a:noFill/>
                      </a:ln>
                      <a:effectLst/>
                    </p:spPr>
                  </p:pic>
                </p:oleObj>
              </mc:Fallback>
            </mc:AlternateContent>
          </a:graphicData>
        </a:graphic>
      </p:graphicFrame>
      <p:sp>
        <p:nvSpPr>
          <p:cNvPr id="260103" name="AutoShape 7"/>
          <p:cNvSpPr>
            <a:spLocks/>
          </p:cNvSpPr>
          <p:nvPr/>
        </p:nvSpPr>
        <p:spPr bwMode="auto">
          <a:xfrm>
            <a:off x="7924800" y="5638800"/>
            <a:ext cx="1003300" cy="403225"/>
          </a:xfrm>
          <a:prstGeom prst="borderCallout1">
            <a:avLst>
              <a:gd name="adj1" fmla="val 28347"/>
              <a:gd name="adj2" fmla="val -7597"/>
              <a:gd name="adj3" fmla="val -83463"/>
              <a:gd name="adj4" fmla="val -25000"/>
            </a:avLst>
          </a:prstGeom>
          <a:solidFill>
            <a:srgbClr val="FFFF00"/>
          </a:solidFill>
          <a:ln w="9525">
            <a:solidFill>
              <a:schemeClr val="tx1"/>
            </a:solidFill>
            <a:miter lim="800000"/>
            <a:headEnd/>
            <a:tailEnd type="triangle" w="med" len="med"/>
          </a:ln>
          <a:effectLst/>
        </p:spPr>
        <p:txBody>
          <a:bodyPr/>
          <a:lstStyle/>
          <a:p>
            <a:pPr algn="ctr"/>
            <a:r>
              <a:rPr lang="en-US" dirty="0"/>
              <a:t>×</a:t>
            </a:r>
            <a:r>
              <a:rPr lang="en-AU" dirty="0"/>
              <a:t>1000</a:t>
            </a:r>
          </a:p>
        </p:txBody>
      </p:sp>
      <p:sp>
        <p:nvSpPr>
          <p:cNvPr id="260104" name="AutoShape 8"/>
          <p:cNvSpPr>
            <a:spLocks/>
          </p:cNvSpPr>
          <p:nvPr/>
        </p:nvSpPr>
        <p:spPr bwMode="auto">
          <a:xfrm>
            <a:off x="2057400" y="5638800"/>
            <a:ext cx="1003300" cy="403225"/>
          </a:xfrm>
          <a:prstGeom prst="borderCallout1">
            <a:avLst>
              <a:gd name="adj1" fmla="val 28347"/>
              <a:gd name="adj2" fmla="val -7597"/>
              <a:gd name="adj3" fmla="val -84250"/>
              <a:gd name="adj4" fmla="val -29273"/>
            </a:avLst>
          </a:prstGeom>
          <a:solidFill>
            <a:srgbClr val="FFFF00"/>
          </a:solidFill>
          <a:ln w="9525">
            <a:solidFill>
              <a:schemeClr val="tx1"/>
            </a:solidFill>
            <a:miter lim="800000"/>
            <a:headEnd/>
            <a:tailEnd type="triangle" w="med" len="med"/>
          </a:ln>
          <a:effectLst/>
        </p:spPr>
        <p:txBody>
          <a:bodyPr/>
          <a:lstStyle/>
          <a:p>
            <a:pPr algn="ctr"/>
            <a:r>
              <a:rPr lang="en-US" dirty="0"/>
              <a:t>×</a:t>
            </a:r>
            <a:r>
              <a:rPr lang="en-AU" dirty="0"/>
              <a:t>30</a:t>
            </a:r>
          </a:p>
        </p:txBody>
      </p:sp>
      <p:sp>
        <p:nvSpPr>
          <p:cNvPr id="260105" name="AutoShape 9"/>
          <p:cNvSpPr>
            <a:spLocks/>
          </p:cNvSpPr>
          <p:nvPr/>
        </p:nvSpPr>
        <p:spPr bwMode="auto">
          <a:xfrm>
            <a:off x="5943600" y="5638800"/>
            <a:ext cx="1447800" cy="403225"/>
          </a:xfrm>
          <a:prstGeom prst="borderCallout1">
            <a:avLst>
              <a:gd name="adj1" fmla="val 28347"/>
              <a:gd name="adj2" fmla="val -6227"/>
              <a:gd name="adj3" fmla="val -81495"/>
              <a:gd name="adj4" fmla="val -27755"/>
            </a:avLst>
          </a:prstGeom>
          <a:solidFill>
            <a:srgbClr val="FFFF00"/>
          </a:solidFill>
          <a:ln w="9525">
            <a:solidFill>
              <a:schemeClr val="tx1"/>
            </a:solidFill>
            <a:miter lim="800000"/>
            <a:headEnd/>
            <a:tailEnd type="triangle" w="med" len="med"/>
          </a:ln>
          <a:effectLst/>
        </p:spPr>
        <p:txBody>
          <a:bodyPr/>
          <a:lstStyle/>
          <a:p>
            <a:pPr algn="ctr"/>
            <a:r>
              <a:rPr lang="en-US" dirty="0"/>
              <a:t>5V → 1V</a:t>
            </a:r>
            <a:endParaRPr lang="en-AU" dirty="0"/>
          </a:p>
        </p:txBody>
      </p:sp>
      <p:pic>
        <p:nvPicPr>
          <p:cNvPr id="260106" name="Picture 10" descr="f01-15-P37449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613" y="1557338"/>
            <a:ext cx="5118100" cy="2487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7991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5425" y="312738"/>
            <a:ext cx="11906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363" name="AutoShape 3"/>
          <p:cNvSpPr>
            <a:spLocks noGrp="1" noChangeArrowheads="1"/>
          </p:cNvSpPr>
          <p:nvPr>
            <p:ph type="body" idx="4294967295"/>
          </p:nvPr>
        </p:nvSpPr>
        <p:spPr>
          <a:xfrm>
            <a:off x="838200" y="1676400"/>
            <a:ext cx="7696200" cy="4343400"/>
          </a:xfrm>
          <a:noFill/>
        </p:spPr>
        <p:txBody>
          <a:bodyPr>
            <a:normAutofit fontScale="92500" lnSpcReduction="10000"/>
          </a:bodyPr>
          <a:lstStyle/>
          <a:p>
            <a:r>
              <a:rPr lang="en-US" dirty="0" smtClean="0"/>
              <a:t>Decision making instructions</a:t>
            </a:r>
          </a:p>
          <a:p>
            <a:pPr lvl="1"/>
            <a:r>
              <a:rPr lang="en-US" dirty="0" smtClean="0"/>
              <a:t>alter the control flow,</a:t>
            </a:r>
          </a:p>
          <a:p>
            <a:pPr lvl="1"/>
            <a:r>
              <a:rPr lang="en-US" dirty="0" smtClean="0"/>
              <a:t>i.e., change the "next" instruction to be executed</a:t>
            </a:r>
            <a:br>
              <a:rPr lang="en-US" dirty="0" smtClean="0"/>
            </a:br>
            <a:endParaRPr lang="en-US" sz="1800" dirty="0" smtClean="0"/>
          </a:p>
          <a:p>
            <a:r>
              <a:rPr lang="en-US" dirty="0" smtClean="0"/>
              <a:t>MIPS </a:t>
            </a:r>
            <a:r>
              <a:rPr lang="en-US" b="1" dirty="0" smtClean="0">
                <a:solidFill>
                  <a:srgbClr val="C00000"/>
                </a:solidFill>
              </a:rPr>
              <a:t>conditional branch</a:t>
            </a:r>
            <a:r>
              <a:rPr lang="en-US" dirty="0" smtClean="0"/>
              <a:t> instructions:</a:t>
            </a:r>
            <a:br>
              <a:rPr lang="en-US" dirty="0" smtClean="0"/>
            </a:br>
            <a:endParaRPr lang="en-US" sz="1800" dirty="0" smtClean="0"/>
          </a:p>
          <a:p>
            <a:pPr>
              <a:buFontTx/>
              <a:buNone/>
            </a:pPr>
            <a:r>
              <a:rPr lang="en-US" sz="1800" dirty="0" smtClean="0">
                <a:solidFill>
                  <a:srgbClr val="0000FF"/>
                </a:solidFill>
                <a:latin typeface="Courier New" pitchFamily="49" charset="0"/>
              </a:rPr>
              <a:t>	</a:t>
            </a:r>
            <a:r>
              <a:rPr lang="en-US" sz="1800" dirty="0" err="1" smtClean="0">
                <a:solidFill>
                  <a:srgbClr val="0000FF"/>
                </a:solidFill>
                <a:latin typeface="Courier New" pitchFamily="49" charset="0"/>
              </a:rPr>
              <a:t>bne</a:t>
            </a:r>
            <a:r>
              <a:rPr lang="en-US" sz="1800" dirty="0" smtClean="0">
                <a:solidFill>
                  <a:srgbClr val="0000FF"/>
                </a:solidFill>
                <a:latin typeface="Courier New" pitchFamily="49" charset="0"/>
              </a:rPr>
              <a:t> $t0, $t1, Label : if ($t0!=$t1) go to Label</a:t>
            </a:r>
            <a:br>
              <a:rPr lang="en-US" sz="1800" dirty="0" smtClean="0">
                <a:solidFill>
                  <a:srgbClr val="0000FF"/>
                </a:solidFill>
                <a:latin typeface="Courier New" pitchFamily="49" charset="0"/>
              </a:rPr>
            </a:br>
            <a:r>
              <a:rPr lang="en-US" sz="1800" dirty="0" err="1" smtClean="0">
                <a:solidFill>
                  <a:srgbClr val="0000FF"/>
                </a:solidFill>
                <a:latin typeface="Courier New" pitchFamily="49" charset="0"/>
              </a:rPr>
              <a:t>beq</a:t>
            </a:r>
            <a:r>
              <a:rPr lang="en-US" sz="1800" dirty="0" smtClean="0">
                <a:solidFill>
                  <a:srgbClr val="0000FF"/>
                </a:solidFill>
                <a:latin typeface="Courier New" pitchFamily="49" charset="0"/>
              </a:rPr>
              <a:t> $t0, $t1, Label : if ($t0==$t1) go to Label </a:t>
            </a:r>
            <a:br>
              <a:rPr lang="en-US" sz="1800" dirty="0" smtClean="0">
                <a:solidFill>
                  <a:srgbClr val="0000FF"/>
                </a:solidFill>
                <a:latin typeface="Courier New" pitchFamily="49" charset="0"/>
              </a:rPr>
            </a:br>
            <a:endParaRPr lang="en-US" sz="1800" dirty="0" smtClean="0">
              <a:solidFill>
                <a:srgbClr val="0000FF"/>
              </a:solidFill>
            </a:endParaRPr>
          </a:p>
          <a:p>
            <a:r>
              <a:rPr lang="en-US" sz="1800" dirty="0" smtClean="0"/>
              <a:t>Example:	</a:t>
            </a:r>
            <a:r>
              <a:rPr lang="en-US" sz="1800" dirty="0" smtClean="0">
                <a:latin typeface="Courier New" pitchFamily="49" charset="0"/>
              </a:rPr>
              <a:t> if (</a:t>
            </a:r>
            <a:r>
              <a:rPr lang="en-US" sz="1800" dirty="0" err="1" smtClean="0">
                <a:latin typeface="Courier New" pitchFamily="49" charset="0"/>
              </a:rPr>
              <a:t>i</a:t>
            </a:r>
            <a:r>
              <a:rPr lang="en-US" sz="1800" dirty="0" smtClean="0">
                <a:latin typeface="Courier New" pitchFamily="49" charset="0"/>
              </a:rPr>
              <a:t>==j)   h = </a:t>
            </a:r>
            <a:r>
              <a:rPr lang="en-US" sz="1800" dirty="0" err="1" smtClean="0">
                <a:latin typeface="Courier New" pitchFamily="49" charset="0"/>
              </a:rPr>
              <a:t>i</a:t>
            </a:r>
            <a:r>
              <a:rPr lang="en-US" sz="1800" dirty="0" smtClean="0">
                <a:latin typeface="Courier New" pitchFamily="49" charset="0"/>
              </a:rPr>
              <a:t> + j; </a:t>
            </a:r>
            <a:r>
              <a:rPr lang="en-US" sz="1800" dirty="0" smtClean="0"/>
              <a:t/>
            </a:r>
            <a:br>
              <a:rPr lang="en-US" sz="1800" dirty="0" smtClean="0"/>
            </a:br>
            <a:r>
              <a:rPr lang="en-US" sz="1800" dirty="0" smtClean="0"/>
              <a:t> </a:t>
            </a:r>
            <a:br>
              <a:rPr lang="en-US" sz="1800" dirty="0" smtClean="0"/>
            </a:br>
            <a:r>
              <a:rPr lang="en-US" sz="1800" dirty="0" smtClean="0"/>
              <a:t>		</a:t>
            </a:r>
            <a:r>
              <a:rPr lang="en-US" sz="1800" dirty="0" err="1" smtClean="0">
                <a:latin typeface="Courier New" pitchFamily="49" charset="0"/>
              </a:rPr>
              <a:t>bne</a:t>
            </a:r>
            <a:r>
              <a:rPr lang="en-US" sz="1800" dirty="0" smtClean="0">
                <a:latin typeface="Courier New" pitchFamily="49" charset="0"/>
              </a:rPr>
              <a:t> $s0, $s1, Label</a:t>
            </a:r>
            <a:br>
              <a:rPr lang="en-US" sz="1800" dirty="0" smtClean="0">
                <a:latin typeface="Courier New" pitchFamily="49" charset="0"/>
              </a:rPr>
            </a:br>
            <a:r>
              <a:rPr lang="en-US" sz="1800" dirty="0" smtClean="0">
                <a:latin typeface="Courier New" pitchFamily="49" charset="0"/>
              </a:rPr>
              <a:t>		add $s3, $s0, $s1</a:t>
            </a:r>
            <a:br>
              <a:rPr lang="en-US" sz="1800" dirty="0" smtClean="0">
                <a:latin typeface="Courier New" pitchFamily="49" charset="0"/>
              </a:rPr>
            </a:br>
            <a:r>
              <a:rPr lang="en-US" sz="1800" dirty="0" smtClean="0">
                <a:latin typeface="Courier New" pitchFamily="49" charset="0"/>
              </a:rPr>
              <a:t>	Label:	....</a:t>
            </a:r>
          </a:p>
        </p:txBody>
      </p:sp>
      <p:sp>
        <p:nvSpPr>
          <p:cNvPr id="15364" name="Rectangle 4"/>
          <p:cNvSpPr>
            <a:spLocks noGrp="1" noChangeArrowheads="1"/>
          </p:cNvSpPr>
          <p:nvPr>
            <p:ph type="title" idx="4294967295"/>
          </p:nvPr>
        </p:nvSpPr>
        <p:spPr>
          <a:xfrm>
            <a:off x="533400" y="457200"/>
            <a:ext cx="8077200" cy="1303337"/>
          </a:xfrm>
          <a:noFill/>
        </p:spPr>
        <p:txBody>
          <a:bodyPr>
            <a:normAutofit/>
          </a:bodyPr>
          <a:lstStyle/>
          <a:p>
            <a:r>
              <a:rPr lang="en-US" sz="3000" b="1" dirty="0" smtClean="0"/>
              <a:t>MIPS Control Instruction I: Conditional Branch</a:t>
            </a:r>
          </a:p>
        </p:txBody>
      </p:sp>
    </p:spTree>
    <p:extLst>
      <p:ext uri="{BB962C8B-B14F-4D97-AF65-F5344CB8AC3E}">
        <p14:creationId xmlns:p14="http://schemas.microsoft.com/office/powerpoint/2010/main" val="261915269"/>
      </p:ext>
    </p:extLst>
  </p:cSld>
  <p:clrMapOvr>
    <a:masterClrMapping/>
  </p:clrMapOvr>
  <p:transition spd="slow" advTm="200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5425" y="312738"/>
            <a:ext cx="11906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387" name="AutoShape 3"/>
          <p:cNvSpPr>
            <a:spLocks noGrp="1" noChangeArrowheads="1"/>
          </p:cNvSpPr>
          <p:nvPr>
            <p:ph type="body" idx="4294967295"/>
          </p:nvPr>
        </p:nvSpPr>
        <p:spPr>
          <a:xfrm>
            <a:off x="914400" y="2057400"/>
            <a:ext cx="7696200" cy="3810000"/>
          </a:xfrm>
          <a:noFill/>
        </p:spPr>
        <p:txBody>
          <a:bodyPr>
            <a:normAutofit fontScale="92500" lnSpcReduction="10000"/>
          </a:bodyPr>
          <a:lstStyle/>
          <a:p>
            <a:r>
              <a:rPr lang="en-US" sz="2400" dirty="0" smtClean="0"/>
              <a:t>MIPS unconditional branch instructions:</a:t>
            </a:r>
            <a:br>
              <a:rPr lang="en-US" sz="2400" dirty="0" smtClean="0"/>
            </a:br>
            <a:r>
              <a:rPr lang="en-US" dirty="0" smtClean="0">
                <a:latin typeface="Courier New" pitchFamily="49" charset="0"/>
              </a:rPr>
              <a:t>	</a:t>
            </a:r>
            <a:r>
              <a:rPr lang="en-US" sz="1800" dirty="0" smtClean="0">
                <a:latin typeface="Courier New" pitchFamily="49" charset="0"/>
              </a:rPr>
              <a:t>j  label</a:t>
            </a:r>
            <a:endParaRPr lang="en-US" sz="1800" dirty="0" smtClean="0"/>
          </a:p>
          <a:p>
            <a:r>
              <a:rPr lang="en-US" sz="2400" dirty="0" smtClean="0"/>
              <a:t>Example:</a:t>
            </a:r>
            <a:br>
              <a:rPr lang="en-US" sz="2400" dirty="0" smtClean="0"/>
            </a:br>
            <a:r>
              <a:rPr lang="en-US" dirty="0" smtClean="0"/>
              <a:t>	</a:t>
            </a:r>
            <a:r>
              <a:rPr lang="en-US" sz="1800" dirty="0" smtClean="0">
                <a:latin typeface="Courier New" pitchFamily="49" charset="0"/>
              </a:rPr>
              <a:t>if (</a:t>
            </a:r>
            <a:r>
              <a:rPr lang="en-US" sz="1800" dirty="0" err="1" smtClean="0">
                <a:latin typeface="Courier New" pitchFamily="49" charset="0"/>
              </a:rPr>
              <a:t>i</a:t>
            </a:r>
            <a:r>
              <a:rPr lang="en-US" sz="1800" dirty="0" smtClean="0">
                <a:latin typeface="Courier New" pitchFamily="49" charset="0"/>
              </a:rPr>
              <a:t>!=j) 		</a:t>
            </a:r>
            <a:r>
              <a:rPr lang="en-US" sz="1800" dirty="0" err="1" smtClean="0">
                <a:latin typeface="Courier New" pitchFamily="49" charset="0"/>
              </a:rPr>
              <a:t>beq</a:t>
            </a:r>
            <a:r>
              <a:rPr lang="en-US" sz="1800" dirty="0" smtClean="0">
                <a:latin typeface="Courier New" pitchFamily="49" charset="0"/>
              </a:rPr>
              <a:t> $s4, $s5, Lab1</a:t>
            </a:r>
            <a:br>
              <a:rPr lang="en-US" sz="1800" dirty="0" smtClean="0">
                <a:latin typeface="Courier New" pitchFamily="49" charset="0"/>
              </a:rPr>
            </a:br>
            <a:r>
              <a:rPr lang="en-US" sz="1800" dirty="0" smtClean="0">
                <a:latin typeface="Courier New" pitchFamily="49" charset="0"/>
              </a:rPr>
              <a:t>	    h=</a:t>
            </a:r>
            <a:r>
              <a:rPr lang="en-US" sz="1800" dirty="0" err="1" smtClean="0">
                <a:latin typeface="Courier New" pitchFamily="49" charset="0"/>
              </a:rPr>
              <a:t>i+j</a:t>
            </a:r>
            <a:r>
              <a:rPr lang="en-US" sz="1800" dirty="0" smtClean="0">
                <a:latin typeface="Courier New" pitchFamily="49" charset="0"/>
              </a:rPr>
              <a:t>;		add $s3, $s4, $s5</a:t>
            </a:r>
            <a:br>
              <a:rPr lang="en-US" sz="1800" dirty="0" smtClean="0">
                <a:latin typeface="Courier New" pitchFamily="49" charset="0"/>
              </a:rPr>
            </a:br>
            <a:r>
              <a:rPr lang="en-US" sz="1800" dirty="0" smtClean="0">
                <a:latin typeface="Courier New" pitchFamily="49" charset="0"/>
              </a:rPr>
              <a:t>	else 			j Lab2</a:t>
            </a:r>
            <a:br>
              <a:rPr lang="en-US" sz="1800" dirty="0" smtClean="0">
                <a:latin typeface="Courier New" pitchFamily="49" charset="0"/>
              </a:rPr>
            </a:br>
            <a:r>
              <a:rPr lang="en-US" sz="1800" dirty="0" smtClean="0">
                <a:latin typeface="Courier New" pitchFamily="49" charset="0"/>
              </a:rPr>
              <a:t>	    h=</a:t>
            </a:r>
            <a:r>
              <a:rPr lang="en-US" sz="1800" dirty="0" err="1" smtClean="0">
                <a:latin typeface="Courier New" pitchFamily="49" charset="0"/>
              </a:rPr>
              <a:t>i</a:t>
            </a:r>
            <a:r>
              <a:rPr lang="en-US" sz="1800" dirty="0" smtClean="0">
                <a:latin typeface="Courier New" pitchFamily="49" charset="0"/>
              </a:rPr>
              <a:t>-j;		Lab1:	sub $s3, $s4, $s5</a:t>
            </a:r>
            <a:br>
              <a:rPr lang="en-US" sz="1800" dirty="0" smtClean="0">
                <a:latin typeface="Courier New" pitchFamily="49" charset="0"/>
              </a:rPr>
            </a:br>
            <a:r>
              <a:rPr lang="en-US" sz="1800" dirty="0" smtClean="0">
                <a:latin typeface="Courier New" pitchFamily="49" charset="0"/>
              </a:rPr>
              <a:t>				   Lab2:	...</a:t>
            </a:r>
          </a:p>
          <a:p>
            <a:r>
              <a:rPr lang="en-US" sz="2400" dirty="0" smtClean="0"/>
              <a:t>Technically, it’s the same as:</a:t>
            </a:r>
          </a:p>
          <a:p>
            <a:pPr lvl="1">
              <a:buFontTx/>
              <a:buNone/>
            </a:pPr>
            <a:r>
              <a:rPr lang="en-US" sz="1800" dirty="0" smtClean="0">
                <a:latin typeface="Courier New" pitchFamily="49" charset="0"/>
              </a:rPr>
              <a:t>		</a:t>
            </a:r>
            <a:r>
              <a:rPr lang="en-US" sz="1800" dirty="0" err="1" smtClean="0">
                <a:latin typeface="Courier New" pitchFamily="49" charset="0"/>
              </a:rPr>
              <a:t>beq</a:t>
            </a:r>
            <a:r>
              <a:rPr lang="en-US" sz="1800" dirty="0" smtClean="0">
                <a:latin typeface="Courier New" pitchFamily="49" charset="0"/>
              </a:rPr>
              <a:t>	  $0,$0,label</a:t>
            </a:r>
          </a:p>
          <a:p>
            <a:pPr lvl="1">
              <a:buFontTx/>
              <a:buNone/>
            </a:pPr>
            <a:r>
              <a:rPr lang="en-US" dirty="0" smtClean="0"/>
              <a:t>since it always satisfies the condition.</a:t>
            </a:r>
          </a:p>
        </p:txBody>
      </p:sp>
      <p:sp>
        <p:nvSpPr>
          <p:cNvPr id="16388" name="Rectangle 4"/>
          <p:cNvSpPr>
            <a:spLocks noGrp="1" noChangeArrowheads="1"/>
          </p:cNvSpPr>
          <p:nvPr>
            <p:ph type="title" idx="4294967295"/>
          </p:nvPr>
        </p:nvSpPr>
        <p:spPr>
          <a:xfrm>
            <a:off x="609600" y="533400"/>
            <a:ext cx="8001000" cy="1303337"/>
          </a:xfrm>
          <a:noFill/>
        </p:spPr>
        <p:txBody>
          <a:bodyPr>
            <a:normAutofit/>
          </a:bodyPr>
          <a:lstStyle/>
          <a:p>
            <a:r>
              <a:rPr lang="en-US" sz="3200" b="1" dirty="0" smtClean="0"/>
              <a:t>MIPS Control Instruction II: Unconditional Jump</a:t>
            </a:r>
          </a:p>
        </p:txBody>
      </p:sp>
    </p:spTree>
    <p:extLst>
      <p:ext uri="{BB962C8B-B14F-4D97-AF65-F5344CB8AC3E}">
        <p14:creationId xmlns:p14="http://schemas.microsoft.com/office/powerpoint/2010/main" val="958838331"/>
      </p:ext>
    </p:extLst>
  </p:cSld>
  <p:clrMapOvr>
    <a:masterClrMapping/>
  </p:clrMapOvr>
  <p:transition spd="slow" advTm="200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09600" y="533400"/>
            <a:ext cx="8001000" cy="838200"/>
          </a:xfrm>
        </p:spPr>
        <p:txBody>
          <a:bodyPr/>
          <a:lstStyle/>
          <a:p>
            <a:r>
              <a:rPr lang="en-US" sz="2400" b="1" dirty="0" smtClean="0"/>
              <a:t>Example: Compiling C </a:t>
            </a:r>
            <a:r>
              <a:rPr lang="en-US" sz="2400" b="1" dirty="0" smtClean="0">
                <a:latin typeface="Courier New" pitchFamily="49" charset="0"/>
              </a:rPr>
              <a:t>if</a:t>
            </a:r>
            <a:r>
              <a:rPr lang="en-US" sz="2400" b="1" dirty="0" smtClean="0"/>
              <a:t> into MIPS (1/2)</a:t>
            </a:r>
          </a:p>
        </p:txBody>
      </p:sp>
      <p:sp>
        <p:nvSpPr>
          <p:cNvPr id="17411" name="AutoShape 3"/>
          <p:cNvSpPr>
            <a:spLocks noGrp="1" noChangeArrowheads="1"/>
          </p:cNvSpPr>
          <p:nvPr>
            <p:ph type="body" idx="4294967295"/>
          </p:nvPr>
        </p:nvSpPr>
        <p:spPr>
          <a:xfrm>
            <a:off x="838200" y="1219200"/>
            <a:ext cx="8305800" cy="5045075"/>
          </a:xfrm>
        </p:spPr>
        <p:txBody>
          <a:bodyPr/>
          <a:lstStyle/>
          <a:p>
            <a:pPr marL="193675" indent="-193675" defTabSz="873125"/>
            <a:r>
              <a:rPr lang="en-US" dirty="0" smtClean="0"/>
              <a:t>Compile by hand</a:t>
            </a:r>
            <a:endParaRPr lang="en-US" dirty="0" smtClean="0">
              <a:latin typeface="Courier New" pitchFamily="49" charset="0"/>
            </a:endParaRPr>
          </a:p>
          <a:p>
            <a:pPr marL="484188" lvl="1" indent="-180975" defTabSz="873125">
              <a:buFontTx/>
              <a:buNone/>
            </a:pPr>
            <a:r>
              <a:rPr lang="en-US" dirty="0" smtClean="0">
                <a:latin typeface="Courier New" pitchFamily="49" charset="0"/>
              </a:rPr>
              <a:t>	if (</a:t>
            </a:r>
            <a:r>
              <a:rPr lang="en-US" dirty="0" err="1" smtClean="0">
                <a:latin typeface="Courier New" pitchFamily="49" charset="0"/>
              </a:rPr>
              <a:t>i</a:t>
            </a:r>
            <a:r>
              <a:rPr lang="en-US" dirty="0" smtClean="0">
                <a:latin typeface="Courier New" pitchFamily="49" charset="0"/>
              </a:rPr>
              <a:t> == j) f=</a:t>
            </a:r>
            <a:r>
              <a:rPr lang="en-US" dirty="0" err="1" smtClean="0">
                <a:latin typeface="Courier New" pitchFamily="49" charset="0"/>
              </a:rPr>
              <a:t>g+h</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else f=g-h;</a:t>
            </a:r>
          </a:p>
          <a:p>
            <a:pPr marL="193675" indent="-193675" defTabSz="873125">
              <a:buFontTx/>
              <a:buNone/>
            </a:pPr>
            <a:endParaRPr lang="en-US" dirty="0" smtClean="0"/>
          </a:p>
          <a:p>
            <a:pPr marL="193675" indent="-193675" defTabSz="873125"/>
            <a:r>
              <a:rPr lang="en-US" dirty="0" smtClean="0"/>
              <a:t>Use this mapping:</a:t>
            </a:r>
            <a:br>
              <a:rPr lang="en-US" dirty="0" smtClean="0"/>
            </a:br>
            <a:r>
              <a:rPr lang="en-US" dirty="0" smtClean="0"/>
              <a:t/>
            </a:r>
            <a:br>
              <a:rPr lang="en-US" dirty="0" smtClean="0"/>
            </a:br>
            <a:r>
              <a:rPr lang="en-US" sz="2400" dirty="0" smtClean="0">
                <a:latin typeface="Courier New" pitchFamily="49" charset="0"/>
              </a:rPr>
              <a:t>f</a:t>
            </a:r>
            <a:r>
              <a:rPr lang="en-US" sz="2400" dirty="0" smtClean="0"/>
              <a:t>: </a:t>
            </a:r>
            <a:r>
              <a:rPr lang="en-US" sz="2400" dirty="0" smtClean="0">
                <a:latin typeface="Courier New" pitchFamily="49" charset="0"/>
              </a:rPr>
              <a:t>$s0</a:t>
            </a:r>
            <a:r>
              <a:rPr lang="en-US" sz="2400" dirty="0" smtClean="0"/>
              <a:t/>
            </a:r>
            <a:br>
              <a:rPr lang="en-US" sz="2400" dirty="0" smtClean="0"/>
            </a:br>
            <a:r>
              <a:rPr lang="en-US" sz="2400" dirty="0" smtClean="0">
                <a:latin typeface="Courier New" pitchFamily="49" charset="0"/>
              </a:rPr>
              <a:t>g</a:t>
            </a:r>
            <a:r>
              <a:rPr lang="en-US" sz="2400" dirty="0" smtClean="0"/>
              <a:t>: </a:t>
            </a:r>
            <a:r>
              <a:rPr lang="en-US" sz="2400" dirty="0" smtClean="0">
                <a:latin typeface="Courier New" pitchFamily="49" charset="0"/>
              </a:rPr>
              <a:t>$s1</a:t>
            </a:r>
            <a:br>
              <a:rPr lang="en-US" sz="2400" dirty="0" smtClean="0">
                <a:latin typeface="Courier New" pitchFamily="49" charset="0"/>
              </a:rPr>
            </a:br>
            <a:r>
              <a:rPr lang="en-US" sz="2400" dirty="0" smtClean="0">
                <a:latin typeface="Courier New" pitchFamily="49" charset="0"/>
              </a:rPr>
              <a:t>h</a:t>
            </a:r>
            <a:r>
              <a:rPr lang="en-US" sz="2400" dirty="0" smtClean="0"/>
              <a:t>: </a:t>
            </a:r>
            <a:r>
              <a:rPr lang="en-US" sz="2400" dirty="0" smtClean="0">
                <a:latin typeface="Courier New" pitchFamily="49" charset="0"/>
              </a:rPr>
              <a:t>$s2</a:t>
            </a:r>
            <a:r>
              <a:rPr lang="en-US" sz="2400" dirty="0" smtClean="0"/>
              <a:t/>
            </a:r>
            <a:br>
              <a:rPr lang="en-US" sz="2400" dirty="0" smtClean="0"/>
            </a:br>
            <a:r>
              <a:rPr lang="en-US" sz="2400" dirty="0" smtClean="0">
                <a:latin typeface="Courier New" pitchFamily="49" charset="0"/>
              </a:rPr>
              <a:t>i</a:t>
            </a:r>
            <a:r>
              <a:rPr lang="en-US" sz="2400" dirty="0" smtClean="0"/>
              <a:t>: </a:t>
            </a:r>
            <a:r>
              <a:rPr lang="en-US" sz="2400" dirty="0" smtClean="0">
                <a:latin typeface="Courier New" pitchFamily="49" charset="0"/>
              </a:rPr>
              <a:t>$s3</a:t>
            </a:r>
            <a:r>
              <a:rPr lang="en-US" sz="2400" dirty="0" smtClean="0"/>
              <a:t/>
            </a:r>
            <a:br>
              <a:rPr lang="en-US" sz="2400" dirty="0" smtClean="0"/>
            </a:br>
            <a:r>
              <a:rPr lang="en-US" sz="2400" dirty="0" smtClean="0">
                <a:latin typeface="Courier New" pitchFamily="49" charset="0"/>
              </a:rPr>
              <a:t>j</a:t>
            </a:r>
            <a:r>
              <a:rPr lang="en-US" sz="2400" dirty="0" smtClean="0"/>
              <a:t>: </a:t>
            </a:r>
            <a:r>
              <a:rPr lang="en-US" sz="2400" dirty="0" smtClean="0">
                <a:latin typeface="Courier New" pitchFamily="49" charset="0"/>
              </a:rPr>
              <a:t>$s4</a:t>
            </a:r>
            <a:endParaRPr lang="en-US" sz="2400" dirty="0" smtClean="0"/>
          </a:p>
        </p:txBody>
      </p:sp>
      <p:grpSp>
        <p:nvGrpSpPr>
          <p:cNvPr id="17412" name="Group 4"/>
          <p:cNvGrpSpPr>
            <a:grpSpLocks/>
          </p:cNvGrpSpPr>
          <p:nvPr/>
        </p:nvGrpSpPr>
        <p:grpSpPr bwMode="auto">
          <a:xfrm>
            <a:off x="4572000" y="2209800"/>
            <a:ext cx="3706813" cy="2768600"/>
            <a:chOff x="3119" y="480"/>
            <a:chExt cx="2335" cy="1744"/>
          </a:xfrm>
        </p:grpSpPr>
        <p:sp>
          <p:nvSpPr>
            <p:cNvPr id="17413" name="Text Box 5"/>
            <p:cNvSpPr txBox="1">
              <a:spLocks noChangeArrowheads="1"/>
            </p:cNvSpPr>
            <p:nvPr/>
          </p:nvSpPr>
          <p:spPr bwMode="auto">
            <a:xfrm>
              <a:off x="4176" y="1949"/>
              <a:ext cx="44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solidFill>
                    <a:schemeClr val="accent1"/>
                  </a:solidFill>
                  <a:latin typeface="Helvetica" pitchFamily="34" charset="0"/>
                </a:rPr>
                <a:t>Exit</a:t>
              </a:r>
            </a:p>
          </p:txBody>
        </p:sp>
        <p:sp>
          <p:nvSpPr>
            <p:cNvPr id="17414" name="AutoShape 6"/>
            <p:cNvSpPr>
              <a:spLocks noChangeArrowheads="1"/>
            </p:cNvSpPr>
            <p:nvPr/>
          </p:nvSpPr>
          <p:spPr bwMode="auto">
            <a:xfrm>
              <a:off x="3745" y="624"/>
              <a:ext cx="1055" cy="480"/>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5" name="Text Box 7"/>
            <p:cNvSpPr txBox="1">
              <a:spLocks noChangeArrowheads="1"/>
            </p:cNvSpPr>
            <p:nvPr/>
          </p:nvSpPr>
          <p:spPr bwMode="auto">
            <a:xfrm>
              <a:off x="3840" y="728"/>
              <a:ext cx="8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dirty="0" err="1">
                  <a:latin typeface="Courier New" pitchFamily="49" charset="0"/>
                </a:rPr>
                <a:t>i</a:t>
              </a:r>
              <a:r>
                <a:rPr lang="en-US" sz="2300" b="1" dirty="0">
                  <a:latin typeface="Courier New" pitchFamily="49" charset="0"/>
                </a:rPr>
                <a:t> == j?</a:t>
              </a:r>
            </a:p>
          </p:txBody>
        </p:sp>
        <p:sp>
          <p:nvSpPr>
            <p:cNvPr id="17416" name="Text Box 8"/>
            <p:cNvSpPr txBox="1">
              <a:spLocks noChangeArrowheads="1"/>
            </p:cNvSpPr>
            <p:nvPr/>
          </p:nvSpPr>
          <p:spPr bwMode="auto">
            <a:xfrm>
              <a:off x="3238"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7417" name="Text Box 9"/>
            <p:cNvSpPr txBox="1">
              <a:spLocks noChangeArrowheads="1"/>
            </p:cNvSpPr>
            <p:nvPr/>
          </p:nvSpPr>
          <p:spPr bwMode="auto">
            <a:xfrm>
              <a:off x="4342"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7418" name="Line 10"/>
            <p:cNvSpPr>
              <a:spLocks noChangeShapeType="1"/>
            </p:cNvSpPr>
            <p:nvPr/>
          </p:nvSpPr>
          <p:spPr bwMode="auto">
            <a:xfrm>
              <a:off x="4800"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1"/>
            <p:cNvSpPr>
              <a:spLocks noChangeShapeType="1"/>
            </p:cNvSpPr>
            <p:nvPr/>
          </p:nvSpPr>
          <p:spPr bwMode="auto">
            <a:xfrm>
              <a:off x="3745"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12"/>
            <p:cNvSpPr>
              <a:spLocks noChangeShapeType="1"/>
            </p:cNvSpPr>
            <p:nvPr/>
          </p:nvSpPr>
          <p:spPr bwMode="auto">
            <a:xfrm>
              <a:off x="3745"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13"/>
            <p:cNvSpPr>
              <a:spLocks noChangeShapeType="1"/>
            </p:cNvSpPr>
            <p:nvPr/>
          </p:nvSpPr>
          <p:spPr bwMode="auto">
            <a:xfrm flipH="1">
              <a:off x="4800"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14"/>
            <p:cNvSpPr>
              <a:spLocks noChangeShapeType="1"/>
            </p:cNvSpPr>
            <p:nvPr/>
          </p:nvSpPr>
          <p:spPr bwMode="auto">
            <a:xfrm>
              <a:off x="3745" y="1776"/>
              <a:ext cx="107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Line 15"/>
            <p:cNvSpPr>
              <a:spLocks noChangeShapeType="1"/>
            </p:cNvSpPr>
            <p:nvPr/>
          </p:nvSpPr>
          <p:spPr bwMode="auto">
            <a:xfrm>
              <a:off x="4294" y="1776"/>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4" name="Text Box 16"/>
            <p:cNvSpPr txBox="1">
              <a:spLocks noChangeArrowheads="1"/>
            </p:cNvSpPr>
            <p:nvPr/>
          </p:nvSpPr>
          <p:spPr bwMode="auto">
            <a:xfrm>
              <a:off x="4753" y="586"/>
              <a:ext cx="701"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(false)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7425" name="Text Box 17"/>
            <p:cNvSpPr txBox="1">
              <a:spLocks noChangeArrowheads="1"/>
            </p:cNvSpPr>
            <p:nvPr/>
          </p:nvSpPr>
          <p:spPr bwMode="auto">
            <a:xfrm>
              <a:off x="3119" y="634"/>
              <a:ext cx="63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(true)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7426" name="Line 18"/>
            <p:cNvSpPr>
              <a:spLocks noChangeShapeType="1"/>
            </p:cNvSpPr>
            <p:nvPr/>
          </p:nvSpPr>
          <p:spPr bwMode="auto">
            <a:xfrm>
              <a:off x="4273" y="4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987945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5800" y="457200"/>
            <a:ext cx="7924800" cy="685800"/>
          </a:xfrm>
        </p:spPr>
        <p:txBody>
          <a:bodyPr/>
          <a:lstStyle/>
          <a:p>
            <a:r>
              <a:rPr lang="en-US" sz="2400" b="1" dirty="0" smtClean="0"/>
              <a:t>Example: Compiling C </a:t>
            </a:r>
            <a:r>
              <a:rPr lang="en-US" sz="2400" b="1" dirty="0" smtClean="0">
                <a:latin typeface="Courier New" pitchFamily="49" charset="0"/>
              </a:rPr>
              <a:t>if</a:t>
            </a:r>
            <a:r>
              <a:rPr lang="en-US" sz="2400" b="1" dirty="0" smtClean="0"/>
              <a:t> into MIPS (2/2)</a:t>
            </a:r>
          </a:p>
        </p:txBody>
      </p:sp>
      <p:sp>
        <p:nvSpPr>
          <p:cNvPr id="18435" name="AutoShape 3"/>
          <p:cNvSpPr>
            <a:spLocks noGrp="1" noChangeArrowheads="1"/>
          </p:cNvSpPr>
          <p:nvPr>
            <p:ph type="body" idx="4294967295"/>
          </p:nvPr>
        </p:nvSpPr>
        <p:spPr>
          <a:xfrm>
            <a:off x="609600" y="3048000"/>
            <a:ext cx="8153400" cy="3328987"/>
          </a:xfrm>
          <a:solidFill>
            <a:schemeClr val="bg1"/>
          </a:solidFill>
        </p:spPr>
        <p:txBody>
          <a:bodyPr/>
          <a:lstStyle/>
          <a:p>
            <a:pPr marL="0" indent="0" defTabSz="873125"/>
            <a:r>
              <a:rPr lang="en-US" sz="2400" dirty="0" smtClean="0"/>
              <a:t>Final compiled MIPS code:</a:t>
            </a:r>
            <a:endParaRPr lang="en-US" sz="2400" dirty="0" smtClean="0">
              <a:latin typeface="Courier New" pitchFamily="49" charset="0"/>
            </a:endParaRPr>
          </a:p>
          <a:p>
            <a:pPr marL="0" indent="0" defTabSz="873125">
              <a:buFontTx/>
              <a:buNone/>
            </a:pPr>
            <a:r>
              <a:rPr lang="en-US" sz="1800" b="1" dirty="0" smtClean="0">
                <a:latin typeface="Courier New" pitchFamily="49" charset="0"/>
              </a:rPr>
              <a:t>	</a:t>
            </a:r>
            <a:r>
              <a:rPr lang="en-US" sz="1800" b="1" dirty="0" err="1" smtClean="0">
                <a:latin typeface="Courier New" pitchFamily="49" charset="0"/>
              </a:rPr>
              <a:t>beq</a:t>
            </a:r>
            <a:r>
              <a:rPr lang="en-US" sz="1800" b="1" dirty="0" smtClean="0">
                <a:latin typeface="Courier New" pitchFamily="49" charset="0"/>
              </a:rPr>
              <a:t> $s3,$s4,True  </a:t>
            </a:r>
            <a:r>
              <a:rPr lang="en-US" sz="1800" b="1" i="1" dirty="0" smtClean="0">
                <a:solidFill>
                  <a:srgbClr val="C00000"/>
                </a:solidFill>
                <a:latin typeface="Courier New" pitchFamily="49" charset="0"/>
              </a:rPr>
              <a:t># branch </a:t>
            </a:r>
            <a:r>
              <a:rPr lang="en-US" sz="1800" b="1" i="1" dirty="0" err="1" smtClean="0">
                <a:solidFill>
                  <a:srgbClr val="C00000"/>
                </a:solidFill>
                <a:latin typeface="Courier New" pitchFamily="49" charset="0"/>
              </a:rPr>
              <a:t>i</a:t>
            </a:r>
            <a:r>
              <a:rPr lang="en-US" sz="1800" b="1" i="1" dirty="0" smtClean="0">
                <a:solidFill>
                  <a:srgbClr val="C00000"/>
                </a:solidFill>
                <a:latin typeface="Courier New" pitchFamily="49" charset="0"/>
              </a:rPr>
              <a:t>==j</a:t>
            </a:r>
            <a:r>
              <a:rPr lang="en-US" sz="1800" b="1" dirty="0" smtClean="0">
                <a:solidFill>
                  <a:srgbClr val="C00000"/>
                </a:solidFill>
                <a:latin typeface="Courier New" pitchFamily="49" charset="0"/>
              </a:rPr>
              <a:t/>
            </a:r>
            <a:br>
              <a:rPr lang="en-US" sz="1800" b="1" dirty="0" smtClean="0">
                <a:solidFill>
                  <a:srgbClr val="C00000"/>
                </a:solidFill>
                <a:latin typeface="Courier New" pitchFamily="49" charset="0"/>
              </a:rPr>
            </a:br>
            <a:r>
              <a:rPr lang="en-US" sz="1800" b="1" dirty="0" smtClean="0">
                <a:latin typeface="Courier New" pitchFamily="49" charset="0"/>
              </a:rPr>
              <a:t>	sub $s0,$s1,$s2   </a:t>
            </a:r>
            <a:r>
              <a:rPr lang="en-US" sz="1800" b="1" i="1" dirty="0" smtClean="0">
                <a:solidFill>
                  <a:srgbClr val="C00000"/>
                </a:solidFill>
                <a:latin typeface="Courier New" pitchFamily="49" charset="0"/>
              </a:rPr>
              <a:t># f=g-h(false)</a:t>
            </a:r>
            <a:r>
              <a:rPr lang="en-US" sz="1800" b="1" dirty="0" smtClean="0">
                <a:solidFill>
                  <a:srgbClr val="C00000"/>
                </a:solidFill>
                <a:latin typeface="Courier New" pitchFamily="49" charset="0"/>
              </a:rPr>
              <a:t/>
            </a:r>
            <a:br>
              <a:rPr lang="en-US" sz="1800" b="1" dirty="0" smtClean="0">
                <a:solidFill>
                  <a:srgbClr val="C00000"/>
                </a:solidFill>
                <a:latin typeface="Courier New" pitchFamily="49" charset="0"/>
              </a:rPr>
            </a:br>
            <a:r>
              <a:rPr lang="en-US" sz="1800" b="1" dirty="0" smtClean="0">
                <a:latin typeface="Courier New" pitchFamily="49" charset="0"/>
              </a:rPr>
              <a:t>	j   Fin           </a:t>
            </a:r>
            <a:r>
              <a:rPr lang="en-US" sz="1800" b="1" i="1" dirty="0" smtClean="0">
                <a:solidFill>
                  <a:srgbClr val="C00000"/>
                </a:solidFill>
                <a:latin typeface="Courier New" pitchFamily="49" charset="0"/>
              </a:rPr>
              <a:t># </a:t>
            </a:r>
            <a:r>
              <a:rPr lang="en-US" sz="1800" b="1" i="1" dirty="0" err="1" smtClean="0">
                <a:solidFill>
                  <a:srgbClr val="C00000"/>
                </a:solidFill>
                <a:latin typeface="Courier New" pitchFamily="49" charset="0"/>
              </a:rPr>
              <a:t>goto</a:t>
            </a:r>
            <a:r>
              <a:rPr lang="en-US" sz="1800" b="1" i="1" dirty="0" smtClean="0">
                <a:solidFill>
                  <a:srgbClr val="C00000"/>
                </a:solidFill>
                <a:latin typeface="Courier New" pitchFamily="49" charset="0"/>
              </a:rPr>
              <a:t> Fin</a:t>
            </a:r>
            <a:r>
              <a:rPr lang="en-US" sz="1800" b="1" dirty="0" smtClean="0">
                <a:solidFill>
                  <a:srgbClr val="C00000"/>
                </a:solidFill>
                <a:latin typeface="Courier New" pitchFamily="49" charset="0"/>
              </a:rPr>
              <a:t/>
            </a:r>
            <a:br>
              <a:rPr lang="en-US" sz="1800" b="1" dirty="0" smtClean="0">
                <a:solidFill>
                  <a:srgbClr val="C00000"/>
                </a:solidFill>
                <a:latin typeface="Courier New" pitchFamily="49" charset="0"/>
              </a:rPr>
            </a:br>
            <a:r>
              <a:rPr lang="en-US" sz="1800" b="1" dirty="0" smtClean="0">
                <a:latin typeface="Courier New" pitchFamily="49" charset="0"/>
              </a:rPr>
              <a:t>True: add $s0,$s1,$s2   </a:t>
            </a:r>
            <a:r>
              <a:rPr lang="en-US" sz="1800" b="1" i="1" dirty="0" smtClean="0">
                <a:solidFill>
                  <a:srgbClr val="C00000"/>
                </a:solidFill>
                <a:latin typeface="Courier New" pitchFamily="49" charset="0"/>
              </a:rPr>
              <a:t># f=</a:t>
            </a:r>
            <a:r>
              <a:rPr lang="en-US" sz="1800" b="1" i="1" dirty="0" err="1" smtClean="0">
                <a:solidFill>
                  <a:srgbClr val="C00000"/>
                </a:solidFill>
                <a:latin typeface="Courier New" pitchFamily="49" charset="0"/>
              </a:rPr>
              <a:t>g+h</a:t>
            </a:r>
            <a:r>
              <a:rPr lang="en-US" sz="1800" b="1" i="1" dirty="0" smtClean="0">
                <a:solidFill>
                  <a:srgbClr val="C00000"/>
                </a:solidFill>
                <a:latin typeface="Courier New" pitchFamily="49" charset="0"/>
              </a:rPr>
              <a:t> (true)</a:t>
            </a:r>
            <a:r>
              <a:rPr lang="en-US" sz="1800" dirty="0" smtClean="0">
                <a:solidFill>
                  <a:srgbClr val="C00000"/>
                </a:solidFill>
                <a:latin typeface="Courier New" pitchFamily="49" charset="0"/>
              </a:rPr>
              <a:t/>
            </a:r>
            <a:br>
              <a:rPr lang="en-US" sz="1800" dirty="0" smtClean="0">
                <a:solidFill>
                  <a:srgbClr val="C00000"/>
                </a:solidFill>
                <a:latin typeface="Courier New" pitchFamily="49" charset="0"/>
              </a:rPr>
            </a:br>
            <a:r>
              <a:rPr lang="en-US" sz="1800" dirty="0" smtClean="0">
                <a:latin typeface="Courier New" pitchFamily="49" charset="0"/>
              </a:rPr>
              <a:t>Fin:</a:t>
            </a:r>
          </a:p>
          <a:p>
            <a:pPr marL="0" indent="0" defTabSz="873125">
              <a:buFontTx/>
              <a:buNone/>
            </a:pPr>
            <a:r>
              <a:rPr lang="en-US" sz="2400" dirty="0" smtClean="0"/>
              <a:t>Note: Compiler automatically creates labels to handle decisions (branches). Generally not found in HLL code.</a:t>
            </a:r>
          </a:p>
        </p:txBody>
      </p:sp>
      <p:grpSp>
        <p:nvGrpSpPr>
          <p:cNvPr id="18436" name="Group 4"/>
          <p:cNvGrpSpPr>
            <a:grpSpLocks/>
          </p:cNvGrpSpPr>
          <p:nvPr/>
        </p:nvGrpSpPr>
        <p:grpSpPr bwMode="auto">
          <a:xfrm>
            <a:off x="5029200" y="1219200"/>
            <a:ext cx="3706813" cy="2768600"/>
            <a:chOff x="3119" y="480"/>
            <a:chExt cx="2335" cy="1744"/>
          </a:xfrm>
        </p:grpSpPr>
        <p:sp>
          <p:nvSpPr>
            <p:cNvPr id="18438" name="Text Box 5"/>
            <p:cNvSpPr txBox="1">
              <a:spLocks noChangeArrowheads="1"/>
            </p:cNvSpPr>
            <p:nvPr/>
          </p:nvSpPr>
          <p:spPr bwMode="auto">
            <a:xfrm>
              <a:off x="4176" y="1949"/>
              <a:ext cx="44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solidFill>
                    <a:schemeClr val="accent1"/>
                  </a:solidFill>
                  <a:latin typeface="Helvetica" pitchFamily="34" charset="0"/>
                </a:rPr>
                <a:t>Exit</a:t>
              </a:r>
            </a:p>
          </p:txBody>
        </p:sp>
        <p:sp>
          <p:nvSpPr>
            <p:cNvPr id="18439" name="AutoShape 6"/>
            <p:cNvSpPr>
              <a:spLocks noChangeArrowheads="1"/>
            </p:cNvSpPr>
            <p:nvPr/>
          </p:nvSpPr>
          <p:spPr bwMode="auto">
            <a:xfrm>
              <a:off x="3745" y="624"/>
              <a:ext cx="1055" cy="480"/>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Text Box 7"/>
            <p:cNvSpPr txBox="1">
              <a:spLocks noChangeArrowheads="1"/>
            </p:cNvSpPr>
            <p:nvPr/>
          </p:nvSpPr>
          <p:spPr bwMode="auto">
            <a:xfrm>
              <a:off x="3840" y="728"/>
              <a:ext cx="8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i == j?</a:t>
              </a:r>
            </a:p>
          </p:txBody>
        </p:sp>
        <p:sp>
          <p:nvSpPr>
            <p:cNvPr id="18441" name="Text Box 8"/>
            <p:cNvSpPr txBox="1">
              <a:spLocks noChangeArrowheads="1"/>
            </p:cNvSpPr>
            <p:nvPr/>
          </p:nvSpPr>
          <p:spPr bwMode="auto">
            <a:xfrm>
              <a:off x="3238"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8442" name="Text Box 9"/>
            <p:cNvSpPr txBox="1">
              <a:spLocks noChangeArrowheads="1"/>
            </p:cNvSpPr>
            <p:nvPr/>
          </p:nvSpPr>
          <p:spPr bwMode="auto">
            <a:xfrm>
              <a:off x="4342"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8443" name="Line 10"/>
            <p:cNvSpPr>
              <a:spLocks noChangeShapeType="1"/>
            </p:cNvSpPr>
            <p:nvPr/>
          </p:nvSpPr>
          <p:spPr bwMode="auto">
            <a:xfrm>
              <a:off x="4800"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1"/>
            <p:cNvSpPr>
              <a:spLocks noChangeShapeType="1"/>
            </p:cNvSpPr>
            <p:nvPr/>
          </p:nvSpPr>
          <p:spPr bwMode="auto">
            <a:xfrm>
              <a:off x="3745"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2"/>
            <p:cNvSpPr>
              <a:spLocks noChangeShapeType="1"/>
            </p:cNvSpPr>
            <p:nvPr/>
          </p:nvSpPr>
          <p:spPr bwMode="auto">
            <a:xfrm>
              <a:off x="3745"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3"/>
            <p:cNvSpPr>
              <a:spLocks noChangeShapeType="1"/>
            </p:cNvSpPr>
            <p:nvPr/>
          </p:nvSpPr>
          <p:spPr bwMode="auto">
            <a:xfrm flipH="1">
              <a:off x="4800"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14"/>
            <p:cNvSpPr>
              <a:spLocks noChangeShapeType="1"/>
            </p:cNvSpPr>
            <p:nvPr/>
          </p:nvSpPr>
          <p:spPr bwMode="auto">
            <a:xfrm>
              <a:off x="3745" y="1776"/>
              <a:ext cx="107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15"/>
            <p:cNvSpPr>
              <a:spLocks noChangeShapeType="1"/>
            </p:cNvSpPr>
            <p:nvPr/>
          </p:nvSpPr>
          <p:spPr bwMode="auto">
            <a:xfrm>
              <a:off x="4294" y="1776"/>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9" name="Text Box 16"/>
            <p:cNvSpPr txBox="1">
              <a:spLocks noChangeArrowheads="1"/>
            </p:cNvSpPr>
            <p:nvPr/>
          </p:nvSpPr>
          <p:spPr bwMode="auto">
            <a:xfrm>
              <a:off x="4753" y="586"/>
              <a:ext cx="701"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(false)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8450" name="Text Box 17"/>
            <p:cNvSpPr txBox="1">
              <a:spLocks noChangeArrowheads="1"/>
            </p:cNvSpPr>
            <p:nvPr/>
          </p:nvSpPr>
          <p:spPr bwMode="auto">
            <a:xfrm>
              <a:off x="3119" y="634"/>
              <a:ext cx="63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(true)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8451" name="Line 18"/>
            <p:cNvSpPr>
              <a:spLocks noChangeShapeType="1"/>
            </p:cNvSpPr>
            <p:nvPr/>
          </p:nvSpPr>
          <p:spPr bwMode="auto">
            <a:xfrm>
              <a:off x="4273" y="4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37" name="Rectangle 19"/>
          <p:cNvSpPr>
            <a:spLocks noChangeArrowheads="1"/>
          </p:cNvSpPr>
          <p:nvPr/>
        </p:nvSpPr>
        <p:spPr bwMode="auto">
          <a:xfrm>
            <a:off x="609600" y="1219200"/>
            <a:ext cx="83058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193675" indent="-193675" defTabSz="873125" eaLnBrk="0" hangingPunct="0">
              <a:lnSpc>
                <a:spcPct val="75000"/>
              </a:lnSpc>
              <a:spcBef>
                <a:spcPct val="65000"/>
              </a:spcBef>
              <a:buSzPct val="100000"/>
              <a:buFont typeface="Times" pitchFamily="18" charset="0"/>
              <a:buChar char="•"/>
            </a:pPr>
            <a:r>
              <a:rPr lang="en-US" sz="2400" b="1">
                <a:latin typeface="Helvetica" pitchFamily="34" charset="0"/>
              </a:rPr>
              <a:t>Compile by hand</a:t>
            </a:r>
            <a:endParaRPr lang="en-US" sz="2400" b="1">
              <a:latin typeface="Courier New" pitchFamily="49" charset="0"/>
            </a:endParaRPr>
          </a:p>
          <a:p>
            <a:pPr marL="484188" lvl="1" indent="-180975" defTabSz="873125" eaLnBrk="0" hangingPunct="0">
              <a:lnSpc>
                <a:spcPct val="85000"/>
              </a:lnSpc>
              <a:spcBef>
                <a:spcPct val="40000"/>
              </a:spcBef>
              <a:buSzPct val="100000"/>
            </a:pPr>
            <a:r>
              <a:rPr lang="en-US" sz="2400" b="1">
                <a:latin typeface="Courier New" pitchFamily="49" charset="0"/>
              </a:rPr>
              <a:t>	if (i == j) f=g+h; </a:t>
            </a:r>
            <a:br>
              <a:rPr lang="en-US" sz="2400" b="1">
                <a:latin typeface="Courier New" pitchFamily="49" charset="0"/>
              </a:rPr>
            </a:br>
            <a:r>
              <a:rPr lang="en-US" sz="2400" b="1">
                <a:latin typeface="Courier New" pitchFamily="49" charset="0"/>
              </a:rPr>
              <a:t>else f=g-h;</a:t>
            </a:r>
          </a:p>
        </p:txBody>
      </p:sp>
    </p:spTree>
    <p:extLst>
      <p:ext uri="{BB962C8B-B14F-4D97-AF65-F5344CB8AC3E}">
        <p14:creationId xmlns:p14="http://schemas.microsoft.com/office/powerpoint/2010/main" val="77473768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09600" y="609600"/>
            <a:ext cx="8001000" cy="703262"/>
          </a:xfrm>
        </p:spPr>
        <p:txBody>
          <a:bodyPr/>
          <a:lstStyle/>
          <a:p>
            <a:r>
              <a:rPr lang="en-US" b="1" dirty="0" smtClean="0"/>
              <a:t>Inequalities in MIPS (1/5)</a:t>
            </a:r>
          </a:p>
        </p:txBody>
      </p:sp>
      <p:sp>
        <p:nvSpPr>
          <p:cNvPr id="19459" name="AutoShape 3"/>
          <p:cNvSpPr>
            <a:spLocks noGrp="1" noChangeArrowheads="1"/>
          </p:cNvSpPr>
          <p:nvPr>
            <p:ph type="body" idx="4294967295"/>
          </p:nvPr>
        </p:nvSpPr>
        <p:spPr>
          <a:xfrm>
            <a:off x="457200" y="1263650"/>
            <a:ext cx="8305800" cy="5594350"/>
          </a:xfrm>
        </p:spPr>
        <p:txBody>
          <a:bodyPr/>
          <a:lstStyle/>
          <a:p>
            <a:pPr marL="203200" indent="-203200"/>
            <a:r>
              <a:rPr lang="en-US" dirty="0" smtClean="0"/>
              <a:t>Until now, we’ve only tested equalities </a:t>
            </a:r>
            <a:br>
              <a:rPr lang="en-US" dirty="0" smtClean="0"/>
            </a:br>
            <a:r>
              <a:rPr lang="en-US" dirty="0" smtClean="0"/>
              <a:t>(</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in C).  General programs need to test &lt; and &gt; as well.</a:t>
            </a:r>
          </a:p>
          <a:p>
            <a:pPr marL="203200" indent="-203200"/>
            <a:r>
              <a:rPr lang="en-US" dirty="0" smtClean="0"/>
              <a:t>Create a MIPS Inequality Instruction:</a:t>
            </a:r>
          </a:p>
          <a:p>
            <a:pPr marL="685800" lvl="1" indent="-190500"/>
            <a:r>
              <a:rPr lang="en-US" dirty="0" smtClean="0"/>
              <a:t>“Set on Less Than”</a:t>
            </a:r>
          </a:p>
          <a:p>
            <a:pPr marL="685800" lvl="1" indent="-190500"/>
            <a:r>
              <a:rPr lang="en-US" dirty="0" smtClean="0"/>
              <a:t>Syntax:		</a:t>
            </a:r>
            <a:r>
              <a:rPr lang="en-US" b="1" dirty="0" err="1" smtClean="0">
                <a:solidFill>
                  <a:srgbClr val="C00000"/>
                </a:solidFill>
                <a:latin typeface="Courier New" pitchFamily="49" charset="0"/>
              </a:rPr>
              <a:t>slt</a:t>
            </a:r>
            <a:r>
              <a:rPr lang="en-US" b="1" dirty="0" smtClean="0">
                <a:solidFill>
                  <a:srgbClr val="C00000"/>
                </a:solidFill>
                <a:latin typeface="Courier New" pitchFamily="49" charset="0"/>
              </a:rPr>
              <a:t> reg1,reg2,reg3</a:t>
            </a:r>
            <a:endParaRPr lang="en-US" b="1" dirty="0" smtClean="0">
              <a:solidFill>
                <a:srgbClr val="C00000"/>
              </a:solidFill>
            </a:endParaRPr>
          </a:p>
          <a:p>
            <a:pPr marL="685800" lvl="1" indent="-190500"/>
            <a:r>
              <a:rPr lang="en-US" dirty="0" smtClean="0"/>
              <a:t>Meaning: 	reg1 = (reg2 &lt; reg3);</a:t>
            </a:r>
          </a:p>
          <a:p>
            <a:pPr marL="685800" lvl="1" indent="-190500">
              <a:buFontTx/>
              <a:buNone/>
            </a:pPr>
            <a:r>
              <a:rPr lang="en-US" dirty="0" smtClean="0"/>
              <a:t>		</a:t>
            </a:r>
            <a:r>
              <a:rPr lang="en-US" dirty="0" smtClean="0">
                <a:latin typeface="Courier New" pitchFamily="49" charset="0"/>
              </a:rPr>
              <a:t>if (reg2 &lt; reg3) </a:t>
            </a:r>
            <a:br>
              <a:rPr lang="en-US" dirty="0" smtClean="0">
                <a:latin typeface="Courier New" pitchFamily="49" charset="0"/>
              </a:rPr>
            </a:br>
            <a:r>
              <a:rPr lang="en-US" dirty="0" smtClean="0">
                <a:latin typeface="Courier New" pitchFamily="49" charset="0"/>
              </a:rPr>
              <a:t>		reg1 = 1; </a:t>
            </a:r>
            <a:br>
              <a:rPr lang="en-US" dirty="0" smtClean="0">
                <a:latin typeface="Courier New" pitchFamily="49" charset="0"/>
              </a:rPr>
            </a:br>
            <a:r>
              <a:rPr lang="en-US" dirty="0" smtClean="0">
                <a:latin typeface="Courier New" pitchFamily="49" charset="0"/>
              </a:rPr>
              <a:t>	else reg1 = 0;</a:t>
            </a:r>
            <a:r>
              <a:rPr lang="en-US" dirty="0" smtClean="0"/>
              <a:t> </a:t>
            </a:r>
          </a:p>
          <a:p>
            <a:pPr marL="685800" lvl="1" indent="-190500"/>
            <a:endParaRPr lang="en-US" dirty="0" smtClean="0"/>
          </a:p>
          <a:p>
            <a:pPr marL="685800" lvl="1" indent="-190500"/>
            <a:r>
              <a:rPr lang="en-US" dirty="0" smtClean="0"/>
              <a:t>Usually, “set” means “set to 1”, “reset” means “set to 0”.</a:t>
            </a:r>
          </a:p>
        </p:txBody>
      </p:sp>
      <p:sp>
        <p:nvSpPr>
          <p:cNvPr id="19460" name="Rectangle 5"/>
          <p:cNvSpPr>
            <a:spLocks noChangeArrowheads="1"/>
          </p:cNvSpPr>
          <p:nvPr/>
        </p:nvSpPr>
        <p:spPr bwMode="auto">
          <a:xfrm>
            <a:off x="1371600" y="3962400"/>
            <a:ext cx="3048000" cy="114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43110" name="AutoShape 6"/>
          <p:cNvSpPr>
            <a:spLocks noChangeArrowheads="1"/>
          </p:cNvSpPr>
          <p:nvPr/>
        </p:nvSpPr>
        <p:spPr bwMode="auto">
          <a:xfrm>
            <a:off x="4572000" y="4038600"/>
            <a:ext cx="2659063" cy="960438"/>
          </a:xfrm>
          <a:prstGeom prst="leftArrow">
            <a:avLst>
              <a:gd name="adj1" fmla="val 50000"/>
              <a:gd name="adj2" fmla="val 6921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0" hangingPunct="0"/>
            <a:r>
              <a:rPr lang="en-US">
                <a:latin typeface="Helvetica" pitchFamily="34" charset="0"/>
              </a:rPr>
              <a:t>Same thing…</a:t>
            </a:r>
          </a:p>
        </p:txBody>
      </p:sp>
    </p:spTree>
    <p:extLst>
      <p:ext uri="{BB962C8B-B14F-4D97-AF65-F5344CB8AC3E}">
        <p14:creationId xmlns:p14="http://schemas.microsoft.com/office/powerpoint/2010/main" val="2730981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43110"/>
                                        </p:tgtEl>
                                        <p:attrNameLst>
                                          <p:attrName>style.visibility</p:attrName>
                                        </p:attrNameLst>
                                      </p:cBhvr>
                                      <p:to>
                                        <p:strVal val="visible"/>
                                      </p:to>
                                    </p:set>
                                    <p:animEffect transition="in" filter="wipe(right)">
                                      <p:cBhvr>
                                        <p:cTn id="7" dur="500"/>
                                        <p:tgtEl>
                                          <p:spTgt spid="94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0"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09600" y="457200"/>
            <a:ext cx="8001000" cy="685800"/>
          </a:xfrm>
        </p:spPr>
        <p:txBody>
          <a:bodyPr>
            <a:normAutofit fontScale="90000"/>
          </a:bodyPr>
          <a:lstStyle/>
          <a:p>
            <a:r>
              <a:rPr lang="en-US" b="1" dirty="0" smtClean="0"/>
              <a:t>Inequalities in MIPS (2/5)</a:t>
            </a:r>
          </a:p>
        </p:txBody>
      </p:sp>
      <p:sp>
        <p:nvSpPr>
          <p:cNvPr id="944131" name="AutoShape 3"/>
          <p:cNvSpPr>
            <a:spLocks noGrp="1" noChangeArrowheads="1"/>
          </p:cNvSpPr>
          <p:nvPr>
            <p:ph type="body" idx="4294967295"/>
          </p:nvPr>
        </p:nvSpPr>
        <p:spPr>
          <a:xfrm>
            <a:off x="762000" y="1066800"/>
            <a:ext cx="7848600" cy="5608638"/>
          </a:xfrm>
        </p:spPr>
        <p:txBody>
          <a:bodyPr/>
          <a:lstStyle/>
          <a:p>
            <a:pPr marL="203200" indent="-203200"/>
            <a:r>
              <a:rPr lang="en-US" sz="2400" dirty="0" smtClean="0"/>
              <a:t>How do we use this? Compile by hand:</a:t>
            </a:r>
            <a:br>
              <a:rPr lang="en-US" sz="2400" dirty="0" smtClean="0"/>
            </a:br>
            <a:r>
              <a:rPr lang="en-US" sz="2400" dirty="0" smtClean="0">
                <a:solidFill>
                  <a:srgbClr val="0000FF"/>
                </a:solidFill>
                <a:latin typeface="Courier New" pitchFamily="49" charset="0"/>
              </a:rPr>
              <a:t>if (g &lt; h) </a:t>
            </a:r>
            <a:r>
              <a:rPr lang="en-US" sz="2400" dirty="0" err="1" smtClean="0">
                <a:solidFill>
                  <a:srgbClr val="0000FF"/>
                </a:solidFill>
                <a:latin typeface="Courier New" pitchFamily="49" charset="0"/>
              </a:rPr>
              <a:t>goto</a:t>
            </a:r>
            <a:r>
              <a:rPr lang="en-US" sz="2400" dirty="0" smtClean="0">
                <a:solidFill>
                  <a:srgbClr val="0000FF"/>
                </a:solidFill>
                <a:latin typeface="Courier New" pitchFamily="49" charset="0"/>
              </a:rPr>
              <a:t> Less;</a:t>
            </a:r>
            <a:r>
              <a:rPr lang="en-US" sz="2400" dirty="0" smtClean="0">
                <a:latin typeface="Courier New" pitchFamily="49" charset="0"/>
              </a:rPr>
              <a:t> </a:t>
            </a:r>
            <a:r>
              <a:rPr lang="en-US" sz="2400" b="1" dirty="0" smtClean="0">
                <a:solidFill>
                  <a:srgbClr val="C00000"/>
                </a:solidFill>
                <a:latin typeface="Courier New" pitchFamily="49" charset="0"/>
              </a:rPr>
              <a:t>#g:$s0</a:t>
            </a:r>
            <a:r>
              <a:rPr lang="en-US" sz="2400" b="1" dirty="0" smtClean="0">
                <a:solidFill>
                  <a:srgbClr val="C00000"/>
                </a:solidFill>
              </a:rPr>
              <a:t>, </a:t>
            </a:r>
            <a:r>
              <a:rPr lang="en-US" sz="2400" b="1" dirty="0" smtClean="0">
                <a:solidFill>
                  <a:srgbClr val="C00000"/>
                </a:solidFill>
                <a:latin typeface="Courier New" pitchFamily="49" charset="0"/>
              </a:rPr>
              <a:t>h:$s1</a:t>
            </a:r>
            <a:endParaRPr lang="en-US" sz="2400" b="1" dirty="0" smtClean="0">
              <a:solidFill>
                <a:srgbClr val="C00000"/>
              </a:solidFill>
            </a:endParaRPr>
          </a:p>
          <a:p>
            <a:pPr marL="203200" indent="-203200"/>
            <a:r>
              <a:rPr lang="en-US" sz="2400" dirty="0" smtClean="0"/>
              <a:t>Answer: compiled MIPS code…</a:t>
            </a:r>
            <a:endParaRPr lang="en-US" sz="2400" dirty="0" smtClean="0">
              <a:latin typeface="Courier New" pitchFamily="49" charset="0"/>
            </a:endParaRPr>
          </a:p>
          <a:p>
            <a:pPr marL="203200" indent="-203200">
              <a:buFontTx/>
              <a:buNone/>
            </a:pPr>
            <a:r>
              <a:rPr lang="en-US" sz="2400" dirty="0" smtClean="0">
                <a:latin typeface="Courier New" pitchFamily="49" charset="0"/>
              </a:rPr>
              <a:t>	</a:t>
            </a:r>
            <a:r>
              <a:rPr lang="en-US" sz="2400" dirty="0" err="1" smtClean="0">
                <a:latin typeface="Courier New" pitchFamily="49" charset="0"/>
              </a:rPr>
              <a:t>slt</a:t>
            </a:r>
            <a:r>
              <a:rPr lang="en-US" sz="2400" dirty="0" smtClean="0">
                <a:latin typeface="Courier New" pitchFamily="49" charset="0"/>
              </a:rPr>
              <a:t> $t0,$s0,$s1 </a:t>
            </a:r>
            <a:r>
              <a:rPr lang="en-US" sz="2400" b="1" i="1" dirty="0" smtClean="0">
                <a:solidFill>
                  <a:srgbClr val="C00000"/>
                </a:solidFill>
                <a:latin typeface="Courier New" pitchFamily="49" charset="0"/>
              </a:rPr>
              <a:t># $t0 = 1 if</a:t>
            </a:r>
            <a:r>
              <a:rPr lang="en-US" sz="2400" b="1" dirty="0" smtClean="0">
                <a:solidFill>
                  <a:srgbClr val="C00000"/>
                </a:solidFill>
                <a:latin typeface="Courier New" pitchFamily="49" charset="0"/>
              </a:rPr>
              <a:t> </a:t>
            </a:r>
            <a:r>
              <a:rPr lang="en-US" sz="2400" b="1" i="1" dirty="0" smtClean="0">
                <a:solidFill>
                  <a:srgbClr val="C00000"/>
                </a:solidFill>
                <a:latin typeface="Courier New" pitchFamily="49" charset="0"/>
              </a:rPr>
              <a:t>g&lt;h	</a:t>
            </a:r>
            <a:r>
              <a:rPr lang="en-US" sz="2400" i="1" dirty="0" smtClean="0">
                <a:latin typeface="Courier New" pitchFamily="49" charset="0"/>
              </a:rPr>
              <a:t/>
            </a:r>
            <a:br>
              <a:rPr lang="en-US" sz="2400" i="1" dirty="0" smtClean="0">
                <a:latin typeface="Courier New" pitchFamily="49" charset="0"/>
              </a:rPr>
            </a:br>
            <a:r>
              <a:rPr lang="en-US" sz="2400" dirty="0" err="1" smtClean="0">
                <a:latin typeface="Courier New" pitchFamily="49" charset="0"/>
              </a:rPr>
              <a:t>bne</a:t>
            </a:r>
            <a:r>
              <a:rPr lang="en-US" sz="2400" dirty="0" smtClean="0">
                <a:latin typeface="Courier New" pitchFamily="49" charset="0"/>
              </a:rPr>
              <a:t> $t0,$0,Less </a:t>
            </a:r>
            <a:r>
              <a:rPr lang="en-US" sz="2400" b="1" i="1" dirty="0" smtClean="0">
                <a:solidFill>
                  <a:srgbClr val="C00000"/>
                </a:solidFill>
                <a:latin typeface="Courier New" pitchFamily="49" charset="0"/>
              </a:rPr>
              <a:t># </a:t>
            </a:r>
            <a:r>
              <a:rPr lang="en-US" sz="2400" b="1" i="1" dirty="0" err="1" smtClean="0">
                <a:solidFill>
                  <a:srgbClr val="C00000"/>
                </a:solidFill>
                <a:latin typeface="Courier New" pitchFamily="49" charset="0"/>
              </a:rPr>
              <a:t>goto</a:t>
            </a:r>
            <a:r>
              <a:rPr lang="en-US" sz="2400" b="1" i="1" dirty="0" smtClean="0">
                <a:solidFill>
                  <a:srgbClr val="C00000"/>
                </a:solidFill>
                <a:latin typeface="Courier New" pitchFamily="49" charset="0"/>
              </a:rPr>
              <a:t> Less</a:t>
            </a:r>
            <a:r>
              <a:rPr lang="en-US" sz="2400" dirty="0" smtClean="0">
                <a:latin typeface="Courier New" pitchFamily="49" charset="0"/>
              </a:rPr>
              <a:t/>
            </a:r>
            <a:br>
              <a:rPr lang="en-US" sz="2400" dirty="0" smtClean="0">
                <a:latin typeface="Courier New" pitchFamily="49" charset="0"/>
              </a:rPr>
            </a:br>
            <a:r>
              <a:rPr lang="en-US" sz="2400" dirty="0" smtClean="0">
                <a:latin typeface="Courier New" pitchFamily="49" charset="0"/>
              </a:rPr>
              <a:t>                </a:t>
            </a:r>
            <a:r>
              <a:rPr lang="en-US" sz="2400" b="1" i="1" dirty="0" smtClean="0">
                <a:solidFill>
                  <a:srgbClr val="C00000"/>
                </a:solidFill>
                <a:latin typeface="Courier New" pitchFamily="49" charset="0"/>
              </a:rPr>
              <a:t># if $t0!=0</a:t>
            </a:r>
            <a:r>
              <a:rPr lang="en-US" sz="2400" i="1" dirty="0" smtClean="0">
                <a:latin typeface="Courier New" pitchFamily="49" charset="0"/>
              </a:rPr>
              <a:t/>
            </a:r>
            <a:br>
              <a:rPr lang="en-US" sz="2400" i="1" dirty="0" smtClean="0">
                <a:latin typeface="Courier New" pitchFamily="49" charset="0"/>
              </a:rPr>
            </a:br>
            <a:r>
              <a:rPr lang="en-US" sz="2400" i="1" dirty="0" smtClean="0">
                <a:latin typeface="Courier New" pitchFamily="49" charset="0"/>
              </a:rPr>
              <a:t>                </a:t>
            </a:r>
            <a:r>
              <a:rPr lang="en-US" sz="2400" b="1" i="1" dirty="0" smtClean="0">
                <a:solidFill>
                  <a:srgbClr val="C00000"/>
                </a:solidFill>
                <a:latin typeface="Courier New" pitchFamily="49" charset="0"/>
              </a:rPr>
              <a:t># (if (g&lt;h)) </a:t>
            </a:r>
            <a:r>
              <a:rPr lang="en-US" sz="2400" b="1" dirty="0" smtClean="0">
                <a:solidFill>
                  <a:srgbClr val="C00000"/>
                </a:solidFill>
                <a:latin typeface="Courier New" pitchFamily="49" charset="0"/>
              </a:rPr>
              <a:t>Less:</a:t>
            </a:r>
          </a:p>
          <a:p>
            <a:pPr marL="203200" indent="-203200"/>
            <a:r>
              <a:rPr lang="en-US" sz="2400" dirty="0" smtClean="0"/>
              <a:t>Branch if </a:t>
            </a:r>
            <a:r>
              <a:rPr lang="en-US" sz="2400" dirty="0" smtClean="0">
                <a:latin typeface="Courier New" pitchFamily="49" charset="0"/>
              </a:rPr>
              <a:t>$t0 != 0</a:t>
            </a:r>
            <a:r>
              <a:rPr lang="en-US" sz="2400" dirty="0" smtClean="0"/>
              <a:t> </a:t>
            </a:r>
            <a:r>
              <a:rPr lang="en-US" sz="2400" dirty="0" smtClean="0">
                <a:sym typeface="Wingdings" pitchFamily="2" charset="2"/>
              </a:rPr>
              <a:t> (</a:t>
            </a:r>
            <a:r>
              <a:rPr lang="en-US" sz="2400" dirty="0" smtClean="0">
                <a:latin typeface="Courier New" pitchFamily="49" charset="0"/>
              </a:rPr>
              <a:t>g &lt; h</a:t>
            </a:r>
            <a:r>
              <a:rPr lang="en-US" sz="2400" dirty="0" smtClean="0"/>
              <a:t>)</a:t>
            </a:r>
          </a:p>
          <a:p>
            <a:pPr marL="203200" indent="-203200"/>
            <a:r>
              <a:rPr lang="en-US" sz="2400" dirty="0" smtClean="0"/>
              <a:t>Register </a:t>
            </a:r>
            <a:r>
              <a:rPr lang="en-US" sz="2400" dirty="0" smtClean="0">
                <a:latin typeface="Courier New" pitchFamily="49" charset="0"/>
              </a:rPr>
              <a:t>$0</a:t>
            </a:r>
            <a:r>
              <a:rPr lang="en-US" sz="2400" dirty="0" smtClean="0"/>
              <a:t> always contains the value </a:t>
            </a:r>
            <a:r>
              <a:rPr lang="en-US" sz="2400" dirty="0" smtClean="0">
                <a:latin typeface="Courier New" pitchFamily="49" charset="0"/>
              </a:rPr>
              <a:t>0</a:t>
            </a:r>
            <a:r>
              <a:rPr lang="en-US" sz="2400" dirty="0" smtClean="0"/>
              <a:t>, so </a:t>
            </a:r>
            <a:r>
              <a:rPr lang="en-US" sz="2400" dirty="0" err="1" smtClean="0">
                <a:latin typeface="Courier New" pitchFamily="49" charset="0"/>
              </a:rPr>
              <a:t>bne</a:t>
            </a:r>
            <a:r>
              <a:rPr lang="en-US" sz="2400" dirty="0" smtClean="0"/>
              <a:t> and </a:t>
            </a:r>
            <a:r>
              <a:rPr lang="en-US" sz="2400" dirty="0" err="1" smtClean="0">
                <a:latin typeface="Courier New" pitchFamily="49" charset="0"/>
              </a:rPr>
              <a:t>beq</a:t>
            </a:r>
            <a:r>
              <a:rPr lang="en-US" sz="2400" dirty="0" smtClean="0"/>
              <a:t> often use it for comparison after an </a:t>
            </a:r>
            <a:r>
              <a:rPr lang="en-US" sz="2400" dirty="0" err="1" smtClean="0">
                <a:latin typeface="Courier New" pitchFamily="49" charset="0"/>
              </a:rPr>
              <a:t>slt</a:t>
            </a:r>
            <a:r>
              <a:rPr lang="en-US" sz="2400" dirty="0" smtClean="0"/>
              <a:t> instruction.</a:t>
            </a:r>
          </a:p>
          <a:p>
            <a:pPr marL="203200" indent="-203200"/>
            <a:r>
              <a:rPr lang="en-US" sz="2400" b="1" dirty="0" smtClean="0">
                <a:solidFill>
                  <a:srgbClr val="C00000"/>
                </a:solidFill>
              </a:rPr>
              <a:t>  A </a:t>
            </a:r>
            <a:r>
              <a:rPr lang="en-US" sz="2400" b="1" dirty="0" err="1" smtClean="0">
                <a:solidFill>
                  <a:srgbClr val="C00000"/>
                </a:solidFill>
                <a:latin typeface="Courier New" pitchFamily="49" charset="0"/>
              </a:rPr>
              <a:t>slt</a:t>
            </a:r>
            <a:r>
              <a:rPr lang="en-US" sz="2400" b="1" dirty="0" smtClean="0">
                <a:solidFill>
                  <a:srgbClr val="C00000"/>
                </a:solidFill>
              </a:rPr>
              <a:t> </a:t>
            </a:r>
            <a:r>
              <a:rPr lang="en-US" sz="2400" b="1" dirty="0" smtClean="0">
                <a:solidFill>
                  <a:srgbClr val="C00000"/>
                </a:solidFill>
                <a:sym typeface="Wingdings" pitchFamily="2" charset="2"/>
              </a:rPr>
              <a:t></a:t>
            </a:r>
            <a:r>
              <a:rPr lang="en-US" sz="2400" b="1" dirty="0" smtClean="0">
                <a:solidFill>
                  <a:srgbClr val="C00000"/>
                </a:solidFill>
              </a:rPr>
              <a:t> </a:t>
            </a:r>
            <a:r>
              <a:rPr lang="en-US" sz="2400" b="1" dirty="0" err="1" smtClean="0">
                <a:solidFill>
                  <a:srgbClr val="C00000"/>
                </a:solidFill>
                <a:latin typeface="Courier New" pitchFamily="49" charset="0"/>
              </a:rPr>
              <a:t>bne</a:t>
            </a:r>
            <a:r>
              <a:rPr lang="en-US" sz="2400" b="1" dirty="0" smtClean="0">
                <a:solidFill>
                  <a:srgbClr val="C00000"/>
                </a:solidFill>
              </a:rPr>
              <a:t> pair means </a:t>
            </a:r>
            <a:r>
              <a:rPr lang="en-US" sz="2400" b="1" dirty="0" smtClean="0">
                <a:solidFill>
                  <a:srgbClr val="C00000"/>
                </a:solidFill>
                <a:latin typeface="Courier New" pitchFamily="49" charset="0"/>
              </a:rPr>
              <a:t>if(… &lt; …)</a:t>
            </a:r>
            <a:r>
              <a:rPr lang="en-US" sz="2400" b="1" dirty="0" err="1" smtClean="0">
                <a:solidFill>
                  <a:srgbClr val="C00000"/>
                </a:solidFill>
                <a:latin typeface="Courier New" pitchFamily="49" charset="0"/>
              </a:rPr>
              <a:t>goto</a:t>
            </a:r>
            <a:r>
              <a:rPr lang="en-US" sz="2400" b="1" dirty="0" smtClean="0">
                <a:solidFill>
                  <a:srgbClr val="C00000"/>
                </a:solidFill>
                <a:latin typeface="Courier New" pitchFamily="49" charset="0"/>
              </a:rPr>
              <a:t>…</a:t>
            </a:r>
            <a:endParaRPr lang="en-US" sz="2400" b="1" dirty="0" smtClean="0">
              <a:solidFill>
                <a:srgbClr val="C00000"/>
              </a:solidFill>
            </a:endParaRPr>
          </a:p>
        </p:txBody>
      </p:sp>
    </p:spTree>
    <p:extLst>
      <p:ext uri="{BB962C8B-B14F-4D97-AF65-F5344CB8AC3E}">
        <p14:creationId xmlns:p14="http://schemas.microsoft.com/office/powerpoint/2010/main" val="3978830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4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4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4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4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44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44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body" idx="4294967295"/>
          </p:nvPr>
        </p:nvSpPr>
        <p:spPr>
          <a:xfrm>
            <a:off x="762000" y="1752601"/>
            <a:ext cx="7848600" cy="3429000"/>
          </a:xfrm>
          <a:noFill/>
        </p:spPr>
        <p:txBody>
          <a:bodyPr>
            <a:normAutofit fontScale="92500" lnSpcReduction="20000"/>
          </a:bodyPr>
          <a:lstStyle/>
          <a:p>
            <a:r>
              <a:rPr lang="en-US" sz="2400" dirty="0" smtClean="0"/>
              <a:t>We covered two pseudo instructions, </a:t>
            </a:r>
            <a:r>
              <a:rPr lang="en-US" sz="2400" dirty="0" smtClean="0">
                <a:latin typeface="Courier New" pitchFamily="49" charset="0"/>
              </a:rPr>
              <a:t>li</a:t>
            </a:r>
            <a:r>
              <a:rPr lang="en-US" sz="2400" dirty="0" smtClean="0"/>
              <a:t> and </a:t>
            </a:r>
            <a:r>
              <a:rPr lang="en-US" sz="2400" dirty="0" smtClean="0">
                <a:latin typeface="Courier New" pitchFamily="49" charset="0"/>
              </a:rPr>
              <a:t>la</a:t>
            </a:r>
            <a:r>
              <a:rPr lang="en-US" sz="2400" dirty="0" smtClean="0"/>
              <a:t>, in our SPIM tutorial session.</a:t>
            </a:r>
          </a:p>
          <a:p>
            <a:r>
              <a:rPr lang="en-US" sz="2400" dirty="0" smtClean="0"/>
              <a:t>The following </a:t>
            </a:r>
            <a:r>
              <a:rPr lang="en-US" sz="2400" b="1" dirty="0" smtClean="0">
                <a:solidFill>
                  <a:srgbClr val="C00000"/>
                </a:solidFill>
              </a:rPr>
              <a:t>pseudo</a:t>
            </a:r>
            <a:r>
              <a:rPr lang="en-US" sz="2400" dirty="0" smtClean="0"/>
              <a:t> instruction is also useful:  </a:t>
            </a:r>
          </a:p>
          <a:p>
            <a:pPr>
              <a:buFontTx/>
              <a:buNone/>
            </a:pPr>
            <a:r>
              <a:rPr lang="en-US" sz="2400" dirty="0" smtClean="0"/>
              <a:t>	"</a:t>
            </a:r>
            <a:r>
              <a:rPr lang="en-US" sz="2400" dirty="0" err="1" smtClean="0">
                <a:latin typeface="Courier New" pitchFamily="49" charset="0"/>
              </a:rPr>
              <a:t>blt</a:t>
            </a:r>
            <a:r>
              <a:rPr lang="en-US" sz="2400" dirty="0" smtClean="0">
                <a:latin typeface="Courier New" pitchFamily="49" charset="0"/>
              </a:rPr>
              <a:t> $s1, $s2, Label</a:t>
            </a:r>
            <a:r>
              <a:rPr lang="en-US" sz="2400" dirty="0" smtClean="0"/>
              <a:t>“ </a:t>
            </a:r>
          </a:p>
          <a:p>
            <a:pPr lvl="2"/>
            <a:r>
              <a:rPr lang="en-US" sz="2400" dirty="0" smtClean="0"/>
              <a:t>called “branch on less than</a:t>
            </a:r>
            <a:r>
              <a:rPr lang="en-US" sz="1800" dirty="0" smtClean="0"/>
              <a:t>”</a:t>
            </a:r>
          </a:p>
          <a:p>
            <a:pPr lvl="2"/>
            <a:r>
              <a:rPr lang="en-US" sz="2400" dirty="0" smtClean="0"/>
              <a:t>can now build general control structures</a:t>
            </a:r>
          </a:p>
          <a:p>
            <a:r>
              <a:rPr lang="en-US" sz="2400" dirty="0" smtClean="0"/>
              <a:t>Note that the assembler needs a register ($at: assembler temporary) to do this,</a:t>
            </a:r>
          </a:p>
          <a:p>
            <a:pPr lvl="1"/>
            <a:r>
              <a:rPr lang="en-US" sz="2000" dirty="0" smtClean="0"/>
              <a:t>there are policy of use conventions for registers</a:t>
            </a:r>
          </a:p>
        </p:txBody>
      </p:sp>
      <p:sp>
        <p:nvSpPr>
          <p:cNvPr id="21508" name="Rectangle 4"/>
          <p:cNvSpPr>
            <a:spLocks noGrp="1" noChangeArrowheads="1"/>
          </p:cNvSpPr>
          <p:nvPr>
            <p:ph type="title" idx="4294967295"/>
          </p:nvPr>
        </p:nvSpPr>
        <p:spPr>
          <a:xfrm>
            <a:off x="609600" y="609600"/>
            <a:ext cx="8001000" cy="762000"/>
          </a:xfrm>
          <a:noFill/>
        </p:spPr>
        <p:txBody>
          <a:bodyPr>
            <a:normAutofit/>
          </a:bodyPr>
          <a:lstStyle/>
          <a:p>
            <a:r>
              <a:rPr lang="en-US" b="1" dirty="0" smtClean="0"/>
              <a:t>Inequalities in MIPS (3/5)</a:t>
            </a:r>
          </a:p>
        </p:txBody>
      </p:sp>
      <p:sp>
        <p:nvSpPr>
          <p:cNvPr id="21507" name="Rectangle 3"/>
          <p:cNvSpPr>
            <a:spLocks noChangeArrowheads="1"/>
          </p:cNvSpPr>
          <p:nvPr/>
        </p:nvSpPr>
        <p:spPr bwMode="auto">
          <a:xfrm>
            <a:off x="225425" y="312738"/>
            <a:ext cx="19542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8184987"/>
      </p:ext>
    </p:extLst>
  </p:cSld>
  <p:clrMapOvr>
    <a:masterClrMapping/>
  </p:clrMapOvr>
  <p:transition spd="slow" advTm="200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09600" y="533400"/>
            <a:ext cx="8001000" cy="762000"/>
          </a:xfrm>
        </p:spPr>
        <p:txBody>
          <a:bodyPr>
            <a:normAutofit/>
          </a:bodyPr>
          <a:lstStyle/>
          <a:p>
            <a:r>
              <a:rPr lang="en-US" b="1" dirty="0" smtClean="0"/>
              <a:t>Inequalities in MIPS (4/5)</a:t>
            </a:r>
          </a:p>
        </p:txBody>
      </p:sp>
      <p:sp>
        <p:nvSpPr>
          <p:cNvPr id="22531" name="AutoShape 3"/>
          <p:cNvSpPr>
            <a:spLocks noGrp="1" noChangeArrowheads="1"/>
          </p:cNvSpPr>
          <p:nvPr>
            <p:ph type="body" idx="4294967295"/>
          </p:nvPr>
        </p:nvSpPr>
        <p:spPr>
          <a:xfrm>
            <a:off x="685800" y="1371600"/>
            <a:ext cx="7848600" cy="4776788"/>
          </a:xfrm>
        </p:spPr>
        <p:txBody>
          <a:bodyPr/>
          <a:lstStyle/>
          <a:p>
            <a:pPr marL="203200" indent="-203200"/>
            <a:r>
              <a:rPr lang="en-US" dirty="0" smtClean="0"/>
              <a:t>Now, we can implement </a:t>
            </a:r>
            <a:r>
              <a:rPr lang="en-US" dirty="0" smtClean="0">
                <a:latin typeface="Courier New" pitchFamily="49" charset="0"/>
              </a:rPr>
              <a:t>&lt;</a:t>
            </a:r>
            <a:r>
              <a:rPr lang="en-US" dirty="0" smtClean="0"/>
              <a:t>, but how do we implement </a:t>
            </a:r>
            <a:r>
              <a:rPr lang="en-US" dirty="0" smtClean="0">
                <a:latin typeface="Courier New" pitchFamily="49" charset="0"/>
              </a:rPr>
              <a:t>&gt;</a:t>
            </a:r>
            <a:r>
              <a:rPr lang="en-US" dirty="0" smtClean="0"/>
              <a: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t>
            </a:r>
          </a:p>
          <a:p>
            <a:pPr marL="203200" indent="-203200"/>
            <a:r>
              <a:rPr lang="en-US" dirty="0" smtClean="0"/>
              <a:t>We could add 3 more instructions, but:</a:t>
            </a:r>
          </a:p>
          <a:p>
            <a:pPr marL="685800" lvl="1" indent="-190500"/>
            <a:r>
              <a:rPr lang="en-US" dirty="0" smtClean="0"/>
              <a:t>MIPS goal: </a:t>
            </a:r>
            <a:r>
              <a:rPr lang="en-US" dirty="0" smtClean="0">
                <a:solidFill>
                  <a:schemeClr val="accent1"/>
                </a:solidFill>
              </a:rPr>
              <a:t>Simpler is Better</a:t>
            </a:r>
            <a:endParaRPr lang="en-US" dirty="0" smtClean="0"/>
          </a:p>
          <a:p>
            <a:pPr marL="203200" indent="-203200"/>
            <a:r>
              <a:rPr lang="en-US" dirty="0" smtClean="0"/>
              <a:t>Can we implement </a:t>
            </a:r>
            <a:r>
              <a:rPr lang="en-US" dirty="0" smtClean="0">
                <a:latin typeface="Courier New" pitchFamily="49" charset="0"/>
              </a:rPr>
              <a:t>≤</a:t>
            </a:r>
            <a:r>
              <a:rPr lang="en-US" dirty="0" smtClean="0"/>
              <a:t> in one or more instructions using just </a:t>
            </a:r>
            <a:r>
              <a:rPr lang="en-US" dirty="0" err="1" smtClean="0">
                <a:latin typeface="Courier New" pitchFamily="49" charset="0"/>
              </a:rPr>
              <a:t>slt</a:t>
            </a:r>
            <a:r>
              <a:rPr lang="en-US" dirty="0" smtClean="0"/>
              <a:t> and the branches?</a:t>
            </a:r>
          </a:p>
          <a:p>
            <a:pPr marL="203200" indent="-203200"/>
            <a:r>
              <a:rPr lang="en-US" dirty="0" smtClean="0"/>
              <a:t>What about </a:t>
            </a:r>
            <a:r>
              <a:rPr lang="en-US" dirty="0" smtClean="0">
                <a:latin typeface="Courier New" pitchFamily="49" charset="0"/>
              </a:rPr>
              <a:t>&gt;</a:t>
            </a:r>
            <a:r>
              <a:rPr lang="en-US" dirty="0" smtClean="0"/>
              <a:t>?</a:t>
            </a:r>
          </a:p>
          <a:p>
            <a:pPr marL="203200" indent="-203200"/>
            <a:r>
              <a:rPr lang="en-US" dirty="0" smtClean="0"/>
              <a:t>What about </a:t>
            </a:r>
            <a:r>
              <a:rPr lang="en-US" dirty="0" smtClean="0">
                <a:latin typeface="Courier New" pitchFamily="49" charset="0"/>
              </a:rPr>
              <a:t>≥</a:t>
            </a:r>
            <a:r>
              <a:rPr lang="en-US" dirty="0" smtClean="0"/>
              <a:t>?</a:t>
            </a:r>
          </a:p>
        </p:txBody>
      </p:sp>
    </p:spTree>
    <p:extLst>
      <p:ext uri="{BB962C8B-B14F-4D97-AF65-F5344CB8AC3E}">
        <p14:creationId xmlns:p14="http://schemas.microsoft.com/office/powerpoint/2010/main" val="14566316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85800" y="533400"/>
            <a:ext cx="7924800" cy="685800"/>
          </a:xfrm>
        </p:spPr>
        <p:txBody>
          <a:bodyPr>
            <a:normAutofit fontScale="90000"/>
          </a:bodyPr>
          <a:lstStyle/>
          <a:p>
            <a:r>
              <a:rPr lang="en-US" b="1" dirty="0" smtClean="0"/>
              <a:t>Inequalities in MIPS (5/5)</a:t>
            </a:r>
          </a:p>
        </p:txBody>
      </p:sp>
      <p:sp>
        <p:nvSpPr>
          <p:cNvPr id="946179" name="AutoShape 3"/>
          <p:cNvSpPr>
            <a:spLocks noGrp="1" noChangeArrowheads="1"/>
          </p:cNvSpPr>
          <p:nvPr>
            <p:ph type="body" idx="4294967295"/>
          </p:nvPr>
        </p:nvSpPr>
        <p:spPr>
          <a:xfrm>
            <a:off x="914400" y="1295400"/>
            <a:ext cx="8001000" cy="5237163"/>
          </a:xfrm>
        </p:spPr>
        <p:txBody>
          <a:bodyPr/>
          <a:lstStyle/>
          <a:p>
            <a:pPr marL="203200" indent="-203200">
              <a:buFontTx/>
              <a:buNone/>
            </a:pPr>
            <a:r>
              <a:rPr lang="en-US" dirty="0" smtClean="0">
                <a:latin typeface="Courier New" pitchFamily="49" charset="0"/>
              </a:rPr>
              <a:t>if (g &gt;= h) </a:t>
            </a:r>
            <a:r>
              <a:rPr lang="en-US" dirty="0" err="1" smtClean="0">
                <a:latin typeface="Courier New" pitchFamily="49" charset="0"/>
              </a:rPr>
              <a:t>goto</a:t>
            </a:r>
            <a:r>
              <a:rPr lang="en-US" dirty="0" smtClean="0">
                <a:latin typeface="Courier New" pitchFamily="49" charset="0"/>
              </a:rPr>
              <a:t> Loop </a:t>
            </a:r>
            <a:r>
              <a:rPr lang="en-US" b="1" i="1" dirty="0" smtClean="0">
                <a:solidFill>
                  <a:srgbClr val="C00000"/>
                </a:solidFill>
                <a:latin typeface="Courier New" pitchFamily="49" charset="0"/>
              </a:rPr>
              <a:t>#g:$s0</a:t>
            </a:r>
            <a:r>
              <a:rPr lang="en-US" b="1" i="1" dirty="0" smtClean="0">
                <a:solidFill>
                  <a:srgbClr val="C00000"/>
                </a:solidFill>
              </a:rPr>
              <a:t>, </a:t>
            </a:r>
            <a:r>
              <a:rPr lang="en-US" b="1" i="1" dirty="0" smtClean="0">
                <a:solidFill>
                  <a:srgbClr val="C00000"/>
                </a:solidFill>
                <a:latin typeface="Courier New" pitchFamily="49" charset="0"/>
              </a:rPr>
              <a:t>h:$s1</a:t>
            </a:r>
            <a:endParaRPr lang="en-US" dirty="0" smtClean="0"/>
          </a:p>
          <a:p>
            <a:pPr marL="203200" indent="-203200">
              <a:buFontTx/>
              <a:buNone/>
            </a:pPr>
            <a:r>
              <a:rPr lang="en-US" dirty="0" smtClean="0">
                <a:latin typeface="Courier New" pitchFamily="49" charset="0"/>
              </a:rPr>
              <a:t> </a:t>
            </a:r>
          </a:p>
          <a:p>
            <a:pPr marL="203200" indent="-203200">
              <a:buFontTx/>
              <a:buNone/>
            </a:pPr>
            <a:r>
              <a:rPr lang="en-US" dirty="0" smtClean="0">
                <a:solidFill>
                  <a:srgbClr val="800080"/>
                </a:solidFill>
                <a:latin typeface="Courier New" pitchFamily="49" charset="0"/>
              </a:rPr>
              <a:t>Loop:</a:t>
            </a:r>
            <a:r>
              <a:rPr lang="en-US" dirty="0" smtClean="0">
                <a:latin typeface="Courier New" pitchFamily="49" charset="0"/>
              </a:rPr>
              <a:t> </a:t>
            </a:r>
            <a:r>
              <a:rPr lang="en-US" i="1" dirty="0" smtClean="0">
                <a:latin typeface="Courier New" pitchFamily="49" charset="0"/>
              </a:rPr>
              <a:t>	. . .</a:t>
            </a:r>
            <a:r>
              <a:rPr lang="en-US" dirty="0" smtClean="0">
                <a:latin typeface="Courier New" pitchFamily="49" charset="0"/>
              </a:rPr>
              <a:t/>
            </a:r>
            <a:br>
              <a:rPr lang="en-US" dirty="0" smtClean="0">
                <a:latin typeface="Courier New" pitchFamily="49" charset="0"/>
              </a:rPr>
            </a:br>
            <a:r>
              <a:rPr lang="en-US" dirty="0" smtClean="0">
                <a:latin typeface="Courier New" pitchFamily="49" charset="0"/>
              </a:rPr>
              <a:t/>
            </a:r>
            <a:br>
              <a:rPr lang="en-US" dirty="0" smtClean="0">
                <a:latin typeface="Courier New" pitchFamily="49" charset="0"/>
              </a:rPr>
            </a:br>
            <a:endParaRPr lang="en-US" dirty="0" smtClean="0">
              <a:latin typeface="Courier New" pitchFamily="49" charset="0"/>
            </a:endParaRPr>
          </a:p>
          <a:p>
            <a:pPr marL="203200" indent="-203200">
              <a:buFontTx/>
              <a:buNone/>
            </a:pPr>
            <a:r>
              <a:rPr lang="en-US" dirty="0" smtClean="0">
                <a:latin typeface="Courier New" pitchFamily="49" charset="0"/>
              </a:rPr>
              <a:t>	</a:t>
            </a:r>
            <a:r>
              <a:rPr lang="en-US" dirty="0" err="1" smtClean="0">
                <a:latin typeface="Courier New" pitchFamily="49" charset="0"/>
              </a:rPr>
              <a:t>slt</a:t>
            </a:r>
            <a:r>
              <a:rPr lang="en-US" dirty="0" smtClean="0">
                <a:latin typeface="Courier New" pitchFamily="49" charset="0"/>
              </a:rPr>
              <a:t>  $t0,$s0,$s1  #</a:t>
            </a:r>
            <a:r>
              <a:rPr lang="en-US" i="1" dirty="0" smtClean="0">
                <a:solidFill>
                  <a:schemeClr val="bg2"/>
                </a:solidFill>
                <a:latin typeface="Courier New" pitchFamily="49" charset="0"/>
              </a:rPr>
              <a:t> </a:t>
            </a:r>
            <a:r>
              <a:rPr lang="en-US" b="1" i="1" dirty="0" smtClean="0">
                <a:solidFill>
                  <a:srgbClr val="C00000"/>
                </a:solidFill>
                <a:latin typeface="Courier New" pitchFamily="49" charset="0"/>
              </a:rPr>
              <a:t>$t0 = 1 if</a:t>
            </a:r>
            <a:r>
              <a:rPr lang="en-US" b="1" dirty="0" smtClean="0">
                <a:solidFill>
                  <a:srgbClr val="C00000"/>
                </a:solidFill>
                <a:latin typeface="Courier New" pitchFamily="49" charset="0"/>
              </a:rPr>
              <a:t/>
            </a:r>
            <a:br>
              <a:rPr lang="en-US" b="1" dirty="0" smtClean="0">
                <a:solidFill>
                  <a:srgbClr val="C00000"/>
                </a:solidFill>
                <a:latin typeface="Courier New" pitchFamily="49" charset="0"/>
              </a:rPr>
            </a:br>
            <a:r>
              <a:rPr lang="en-US" dirty="0" smtClean="0">
                <a:latin typeface="Courier New" pitchFamily="49" charset="0"/>
              </a:rPr>
              <a:t>                  </a:t>
            </a:r>
            <a:r>
              <a:rPr lang="en-US" b="1" i="1" dirty="0" smtClean="0">
                <a:solidFill>
                  <a:srgbClr val="C00000"/>
                </a:solidFill>
                <a:latin typeface="Courier New" pitchFamily="49" charset="0"/>
              </a:rPr>
              <a:t># $s0&lt;$s1 (g&lt;h)</a:t>
            </a:r>
            <a:br>
              <a:rPr lang="en-US" b="1" i="1" dirty="0" smtClean="0">
                <a:solidFill>
                  <a:srgbClr val="C00000"/>
                </a:solidFill>
                <a:latin typeface="Courier New" pitchFamily="49" charset="0"/>
              </a:rPr>
            </a:br>
            <a:r>
              <a:rPr lang="en-US" dirty="0" err="1" smtClean="0">
                <a:latin typeface="Courier New" pitchFamily="49" charset="0"/>
              </a:rPr>
              <a:t>beq</a:t>
            </a:r>
            <a:r>
              <a:rPr lang="en-US" dirty="0" smtClean="0">
                <a:latin typeface="Courier New" pitchFamily="49" charset="0"/>
              </a:rPr>
              <a:t>  $t0,$0,</a:t>
            </a:r>
            <a:r>
              <a:rPr lang="en-US" dirty="0" smtClean="0">
                <a:solidFill>
                  <a:srgbClr val="800080"/>
                </a:solidFill>
                <a:latin typeface="Courier New" pitchFamily="49" charset="0"/>
              </a:rPr>
              <a:t>Loop</a:t>
            </a:r>
            <a:r>
              <a:rPr lang="en-US" dirty="0" smtClean="0">
                <a:latin typeface="Courier New" pitchFamily="49" charset="0"/>
              </a:rPr>
              <a:t>  </a:t>
            </a:r>
            <a:r>
              <a:rPr lang="en-US" b="1" i="1" dirty="0" smtClean="0">
                <a:solidFill>
                  <a:srgbClr val="C00000"/>
                </a:solidFill>
                <a:latin typeface="Courier New" pitchFamily="49" charset="0"/>
              </a:rPr>
              <a:t># </a:t>
            </a:r>
            <a:r>
              <a:rPr lang="en-US" b="1" i="1" dirty="0" err="1" smtClean="0">
                <a:solidFill>
                  <a:srgbClr val="C00000"/>
                </a:solidFill>
                <a:latin typeface="Courier New" pitchFamily="49" charset="0"/>
              </a:rPr>
              <a:t>goto</a:t>
            </a:r>
            <a:r>
              <a:rPr lang="en-US" b="1" i="1" dirty="0" smtClean="0">
                <a:solidFill>
                  <a:srgbClr val="C00000"/>
                </a:solidFill>
                <a:latin typeface="Courier New" pitchFamily="49" charset="0"/>
              </a:rPr>
              <a:t> </a:t>
            </a:r>
            <a:r>
              <a:rPr lang="en-US" b="1" dirty="0" smtClean="0">
                <a:solidFill>
                  <a:srgbClr val="C00000"/>
                </a:solidFill>
                <a:latin typeface="Courier New" pitchFamily="49" charset="0"/>
              </a:rPr>
              <a:t>Loop</a:t>
            </a:r>
            <a:br>
              <a:rPr lang="en-US" b="1" dirty="0" smtClean="0">
                <a:solidFill>
                  <a:srgbClr val="C00000"/>
                </a:solidFill>
                <a:latin typeface="Courier New" pitchFamily="49" charset="0"/>
              </a:rPr>
            </a:br>
            <a:r>
              <a:rPr lang="en-US" dirty="0" smtClean="0">
                <a:solidFill>
                  <a:schemeClr val="bg2"/>
                </a:solidFill>
                <a:latin typeface="Courier New" pitchFamily="49" charset="0"/>
              </a:rPr>
              <a:t>                  </a:t>
            </a:r>
            <a:r>
              <a:rPr lang="en-US" b="1" i="1" dirty="0" smtClean="0">
                <a:solidFill>
                  <a:srgbClr val="C00000"/>
                </a:solidFill>
                <a:latin typeface="Courier New" pitchFamily="49" charset="0"/>
              </a:rPr>
              <a:t># if $t0==0</a:t>
            </a:r>
            <a:r>
              <a:rPr lang="en-US" b="1" dirty="0" smtClean="0">
                <a:solidFill>
                  <a:srgbClr val="C00000"/>
                </a:solidFill>
                <a:latin typeface="Courier New" pitchFamily="49" charset="0"/>
              </a:rPr>
              <a:t/>
            </a:r>
            <a:br>
              <a:rPr lang="en-US" b="1" dirty="0" smtClean="0">
                <a:solidFill>
                  <a:srgbClr val="C00000"/>
                </a:solidFill>
                <a:latin typeface="Courier New" pitchFamily="49" charset="0"/>
              </a:rPr>
            </a:br>
            <a:r>
              <a:rPr lang="en-US" dirty="0" smtClean="0">
                <a:latin typeface="Courier New" pitchFamily="49" charset="0"/>
              </a:rPr>
              <a:t>				         </a:t>
            </a:r>
            <a:r>
              <a:rPr lang="en-US" b="1" dirty="0" smtClean="0">
                <a:solidFill>
                  <a:srgbClr val="C00000"/>
                </a:solidFill>
                <a:latin typeface="Courier New" pitchFamily="49" charset="0"/>
              </a:rPr>
              <a:t># if (g </a:t>
            </a:r>
            <a:r>
              <a:rPr lang="en-US" b="1" dirty="0" smtClean="0">
                <a:solidFill>
                  <a:srgbClr val="C00000"/>
                </a:solidFill>
                <a:latin typeface="Courier New" pitchFamily="49" charset="0"/>
                <a:sym typeface="Symbol" pitchFamily="18" charset="2"/>
              </a:rPr>
              <a:t> </a:t>
            </a:r>
            <a:r>
              <a:rPr lang="en-US" b="1" dirty="0" smtClean="0">
                <a:solidFill>
                  <a:srgbClr val="C00000"/>
                </a:solidFill>
                <a:latin typeface="Courier New" pitchFamily="49" charset="0"/>
              </a:rPr>
              <a:t>h))</a:t>
            </a:r>
            <a:br>
              <a:rPr lang="en-US" b="1" dirty="0" smtClean="0">
                <a:solidFill>
                  <a:srgbClr val="C00000"/>
                </a:solidFill>
                <a:latin typeface="Courier New" pitchFamily="49" charset="0"/>
              </a:rPr>
            </a:br>
            <a:r>
              <a:rPr lang="en-US" i="1" dirty="0" smtClean="0">
                <a:latin typeface="Courier New" pitchFamily="49" charset="0"/>
              </a:rPr>
              <a:t>	</a:t>
            </a:r>
          </a:p>
        </p:txBody>
      </p:sp>
      <p:sp>
        <p:nvSpPr>
          <p:cNvPr id="23556" name="Line 4"/>
          <p:cNvSpPr>
            <a:spLocks noChangeShapeType="1"/>
          </p:cNvSpPr>
          <p:nvPr/>
        </p:nvSpPr>
        <p:spPr bwMode="auto">
          <a:xfrm>
            <a:off x="152400" y="3200400"/>
            <a:ext cx="8610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7" name="Text Box 5"/>
          <p:cNvSpPr txBox="1">
            <a:spLocks noChangeArrowheads="1"/>
          </p:cNvSpPr>
          <p:nvPr/>
        </p:nvSpPr>
        <p:spPr bwMode="auto">
          <a:xfrm>
            <a:off x="609600" y="2590800"/>
            <a:ext cx="458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3100" b="1" dirty="0">
                <a:solidFill>
                  <a:schemeClr val="accent1"/>
                </a:solidFill>
                <a:latin typeface="Helvetica" pitchFamily="34" charset="0"/>
              </a:rPr>
              <a:t>C</a:t>
            </a:r>
          </a:p>
        </p:txBody>
      </p:sp>
      <p:sp>
        <p:nvSpPr>
          <p:cNvPr id="23558" name="Text Box 6"/>
          <p:cNvSpPr txBox="1">
            <a:spLocks noChangeArrowheads="1"/>
          </p:cNvSpPr>
          <p:nvPr/>
        </p:nvSpPr>
        <p:spPr bwMode="auto">
          <a:xfrm>
            <a:off x="609600" y="3352800"/>
            <a:ext cx="5032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3100" b="1" dirty="0">
                <a:solidFill>
                  <a:schemeClr val="accent1"/>
                </a:solidFill>
                <a:latin typeface="Helvetica" pitchFamily="34" charset="0"/>
              </a:rPr>
              <a:t>M</a:t>
            </a:r>
            <a:br>
              <a:rPr lang="en-US" sz="3100" b="1" dirty="0">
                <a:solidFill>
                  <a:schemeClr val="accent1"/>
                </a:solidFill>
                <a:latin typeface="Helvetica" pitchFamily="34" charset="0"/>
              </a:rPr>
            </a:br>
            <a:r>
              <a:rPr lang="en-US" sz="3100" b="1" dirty="0">
                <a:solidFill>
                  <a:schemeClr val="accent1"/>
                </a:solidFill>
                <a:latin typeface="Helvetica" pitchFamily="34" charset="0"/>
              </a:rPr>
              <a:t>I</a:t>
            </a:r>
            <a:br>
              <a:rPr lang="en-US" sz="3100" b="1" dirty="0">
                <a:solidFill>
                  <a:schemeClr val="accent1"/>
                </a:solidFill>
                <a:latin typeface="Helvetica" pitchFamily="34" charset="0"/>
              </a:rPr>
            </a:br>
            <a:r>
              <a:rPr lang="en-US" sz="3100" b="1" dirty="0">
                <a:solidFill>
                  <a:schemeClr val="accent1"/>
                </a:solidFill>
                <a:latin typeface="Helvetica" pitchFamily="34" charset="0"/>
              </a:rPr>
              <a:t>P</a:t>
            </a:r>
            <a:br>
              <a:rPr lang="en-US" sz="3100" b="1" dirty="0">
                <a:solidFill>
                  <a:schemeClr val="accent1"/>
                </a:solidFill>
                <a:latin typeface="Helvetica" pitchFamily="34" charset="0"/>
              </a:rPr>
            </a:br>
            <a:r>
              <a:rPr lang="en-US" sz="3100" b="1" dirty="0">
                <a:solidFill>
                  <a:schemeClr val="accent1"/>
                </a:solidFill>
                <a:latin typeface="Helvetica" pitchFamily="34" charset="0"/>
              </a:rPr>
              <a:t>S</a:t>
            </a:r>
          </a:p>
        </p:txBody>
      </p:sp>
      <p:sp>
        <p:nvSpPr>
          <p:cNvPr id="946183" name="Rectangle 7"/>
          <p:cNvSpPr>
            <a:spLocks noChangeArrowheads="1"/>
          </p:cNvSpPr>
          <p:nvPr/>
        </p:nvSpPr>
        <p:spPr bwMode="auto">
          <a:xfrm>
            <a:off x="1219200" y="5715000"/>
            <a:ext cx="5013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b="1" dirty="0">
                <a:solidFill>
                  <a:srgbClr val="800080"/>
                </a:solidFill>
                <a:latin typeface="Helvetica" pitchFamily="34" charset="0"/>
              </a:rPr>
              <a:t>A </a:t>
            </a:r>
            <a:r>
              <a:rPr lang="en-US" b="1" dirty="0" smtClean="0">
                <a:solidFill>
                  <a:srgbClr val="800080"/>
                </a:solidFill>
                <a:latin typeface="Helvetica" pitchFamily="34" charset="0"/>
              </a:rPr>
              <a:t> </a:t>
            </a:r>
            <a:r>
              <a:rPr lang="en-US" b="1" dirty="0" err="1" smtClean="0">
                <a:solidFill>
                  <a:srgbClr val="800080"/>
                </a:solidFill>
                <a:latin typeface="Courier New" pitchFamily="49" charset="0"/>
              </a:rPr>
              <a:t>slt</a:t>
            </a:r>
            <a:r>
              <a:rPr lang="en-US" b="1" dirty="0" smtClean="0">
                <a:solidFill>
                  <a:srgbClr val="800080"/>
                </a:solidFill>
                <a:latin typeface="Helvetica" pitchFamily="34" charset="0"/>
              </a:rPr>
              <a:t> </a:t>
            </a:r>
            <a:r>
              <a:rPr lang="en-US" b="1" dirty="0">
                <a:solidFill>
                  <a:srgbClr val="800080"/>
                </a:solidFill>
                <a:latin typeface="Helvetica" pitchFamily="34" charset="0"/>
                <a:sym typeface="Wingdings" pitchFamily="2" charset="2"/>
              </a:rPr>
              <a:t></a:t>
            </a:r>
            <a:r>
              <a:rPr lang="en-US" b="1" dirty="0">
                <a:solidFill>
                  <a:srgbClr val="800080"/>
                </a:solidFill>
                <a:latin typeface="Helvetica" pitchFamily="34" charset="0"/>
              </a:rPr>
              <a:t> </a:t>
            </a:r>
            <a:r>
              <a:rPr lang="en-US" b="1" dirty="0" err="1">
                <a:solidFill>
                  <a:srgbClr val="800080"/>
                </a:solidFill>
                <a:latin typeface="Courier New" pitchFamily="49" charset="0"/>
              </a:rPr>
              <a:t>beq</a:t>
            </a:r>
            <a:r>
              <a:rPr lang="en-US" b="1" dirty="0">
                <a:solidFill>
                  <a:srgbClr val="800080"/>
                </a:solidFill>
                <a:latin typeface="Helvetica" pitchFamily="34" charset="0"/>
              </a:rPr>
              <a:t> </a:t>
            </a:r>
            <a:r>
              <a:rPr lang="en-US" b="1" dirty="0" smtClean="0">
                <a:solidFill>
                  <a:srgbClr val="800080"/>
                </a:solidFill>
                <a:latin typeface="Helvetica" pitchFamily="34" charset="0"/>
              </a:rPr>
              <a:t> pair </a:t>
            </a:r>
            <a:r>
              <a:rPr lang="en-US" b="1" dirty="0">
                <a:solidFill>
                  <a:srgbClr val="800080"/>
                </a:solidFill>
                <a:latin typeface="Helvetica" pitchFamily="34" charset="0"/>
              </a:rPr>
              <a:t>means </a:t>
            </a:r>
            <a:r>
              <a:rPr lang="en-US" b="1" dirty="0">
                <a:solidFill>
                  <a:srgbClr val="800080"/>
                </a:solidFill>
                <a:latin typeface="Courier New" pitchFamily="49" charset="0"/>
              </a:rPr>
              <a:t>if(… ≥ …)</a:t>
            </a:r>
            <a:r>
              <a:rPr lang="en-US" b="1" dirty="0" err="1">
                <a:solidFill>
                  <a:srgbClr val="800080"/>
                </a:solidFill>
                <a:latin typeface="Courier New" pitchFamily="49" charset="0"/>
              </a:rPr>
              <a:t>goto</a:t>
            </a:r>
            <a:r>
              <a:rPr lang="en-US" b="1" dirty="0">
                <a:solidFill>
                  <a:srgbClr val="800080"/>
                </a:solidFill>
                <a:latin typeface="Courier New" pitchFamily="49" charset="0"/>
              </a:rPr>
              <a:t>…</a:t>
            </a:r>
          </a:p>
        </p:txBody>
      </p:sp>
    </p:spTree>
    <p:extLst>
      <p:ext uri="{BB962C8B-B14F-4D97-AF65-F5344CB8AC3E}">
        <p14:creationId xmlns:p14="http://schemas.microsoft.com/office/powerpoint/2010/main" val="21227291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6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6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6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6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autoUpdateAnimBg="0"/>
      <p:bldP spid="94618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609600"/>
            <a:ext cx="8077200" cy="609600"/>
          </a:xfrm>
        </p:spPr>
        <p:txBody>
          <a:bodyPr>
            <a:normAutofit fontScale="90000"/>
          </a:bodyPr>
          <a:lstStyle/>
          <a:p>
            <a:r>
              <a:rPr lang="en-US" b="1" dirty="0" smtClean="0"/>
              <a:t>Example: The C Switch Statement (1/3)</a:t>
            </a:r>
          </a:p>
        </p:txBody>
      </p:sp>
      <p:sp>
        <p:nvSpPr>
          <p:cNvPr id="24579" name="AutoShape 3"/>
          <p:cNvSpPr>
            <a:spLocks noGrp="1" noChangeArrowheads="1"/>
          </p:cNvSpPr>
          <p:nvPr>
            <p:ph type="body" idx="4294967295"/>
          </p:nvPr>
        </p:nvSpPr>
        <p:spPr>
          <a:xfrm>
            <a:off x="685800" y="1295400"/>
            <a:ext cx="7847013" cy="4972050"/>
          </a:xfrm>
        </p:spPr>
        <p:txBody>
          <a:bodyPr/>
          <a:lstStyle/>
          <a:p>
            <a:pPr marL="203200" indent="-203200">
              <a:lnSpc>
                <a:spcPct val="105000"/>
              </a:lnSpc>
            </a:pPr>
            <a:r>
              <a:rPr lang="en-US" dirty="0" smtClean="0"/>
              <a:t>Choose among four alternatives depending on whether </a:t>
            </a:r>
            <a:r>
              <a:rPr lang="en-US" dirty="0" smtClean="0">
                <a:latin typeface="Courier New" pitchFamily="49" charset="0"/>
              </a:rPr>
              <a:t>k</a:t>
            </a:r>
            <a:r>
              <a:rPr lang="en-US" dirty="0" smtClean="0"/>
              <a:t> has the value 0, 1, 2 or 3.  Compile this C code:</a:t>
            </a:r>
            <a:br>
              <a:rPr lang="en-US" dirty="0" smtClean="0"/>
            </a:br>
            <a:r>
              <a:rPr lang="en-US" dirty="0" smtClean="0"/>
              <a:t/>
            </a:r>
            <a:br>
              <a:rPr lang="en-US" dirty="0" smtClean="0"/>
            </a:br>
            <a:r>
              <a:rPr lang="en-US" sz="2600" dirty="0" smtClean="0">
                <a:latin typeface="Courier New" pitchFamily="49" charset="0"/>
              </a:rPr>
              <a:t>switch (k) {</a:t>
            </a:r>
            <a:br>
              <a:rPr lang="en-US" sz="2600" dirty="0" smtClean="0">
                <a:latin typeface="Courier New" pitchFamily="49" charset="0"/>
              </a:rPr>
            </a:br>
            <a:r>
              <a:rPr lang="en-US" sz="2600" dirty="0" smtClean="0">
                <a:latin typeface="Courier New" pitchFamily="49" charset="0"/>
              </a:rPr>
              <a:t> case 0: f=</a:t>
            </a:r>
            <a:r>
              <a:rPr lang="en-US" sz="2600" dirty="0" err="1" smtClean="0">
                <a:latin typeface="Courier New" pitchFamily="49" charset="0"/>
              </a:rPr>
              <a:t>i+j</a:t>
            </a:r>
            <a:r>
              <a:rPr lang="en-US" sz="2600" dirty="0" smtClean="0">
                <a:latin typeface="Courier New" pitchFamily="49" charset="0"/>
              </a:rPr>
              <a:t>; break; </a:t>
            </a:r>
            <a:r>
              <a:rPr lang="en-US" sz="2600" b="1" dirty="0" smtClean="0">
                <a:solidFill>
                  <a:srgbClr val="C00000"/>
                </a:solidFill>
                <a:latin typeface="Courier New" pitchFamily="49" charset="0"/>
              </a:rPr>
              <a:t>/* k=0 */</a:t>
            </a:r>
            <a:br>
              <a:rPr lang="en-US" sz="2600" b="1" dirty="0" smtClean="0">
                <a:solidFill>
                  <a:srgbClr val="C00000"/>
                </a:solidFill>
                <a:latin typeface="Courier New" pitchFamily="49" charset="0"/>
              </a:rPr>
            </a:br>
            <a:r>
              <a:rPr lang="en-US" sz="2600" dirty="0" smtClean="0">
                <a:solidFill>
                  <a:schemeClr val="bg2"/>
                </a:solidFill>
                <a:latin typeface="Courier New" pitchFamily="49" charset="0"/>
              </a:rPr>
              <a:t> </a:t>
            </a:r>
            <a:r>
              <a:rPr lang="en-US" sz="2600" dirty="0" smtClean="0">
                <a:latin typeface="Courier New" pitchFamily="49" charset="0"/>
              </a:rPr>
              <a:t>case 1: f=</a:t>
            </a:r>
            <a:r>
              <a:rPr lang="en-US" sz="2600" dirty="0" err="1" smtClean="0">
                <a:latin typeface="Courier New" pitchFamily="49" charset="0"/>
              </a:rPr>
              <a:t>g+h</a:t>
            </a:r>
            <a:r>
              <a:rPr lang="en-US" sz="2600" dirty="0" smtClean="0">
                <a:latin typeface="Courier New" pitchFamily="49" charset="0"/>
              </a:rPr>
              <a:t>; break; </a:t>
            </a:r>
            <a:r>
              <a:rPr lang="en-US" sz="2600" b="1" dirty="0" smtClean="0">
                <a:solidFill>
                  <a:srgbClr val="C00000"/>
                </a:solidFill>
                <a:latin typeface="Courier New" pitchFamily="49" charset="0"/>
              </a:rPr>
              <a:t>/* k=1 */</a:t>
            </a:r>
            <a:br>
              <a:rPr lang="en-US" sz="2600" b="1" dirty="0" smtClean="0">
                <a:solidFill>
                  <a:srgbClr val="C00000"/>
                </a:solidFill>
                <a:latin typeface="Courier New" pitchFamily="49" charset="0"/>
              </a:rPr>
            </a:br>
            <a:r>
              <a:rPr lang="en-US" sz="2600" dirty="0" smtClean="0">
                <a:solidFill>
                  <a:schemeClr val="bg2"/>
                </a:solidFill>
                <a:latin typeface="Courier New" pitchFamily="49" charset="0"/>
              </a:rPr>
              <a:t> </a:t>
            </a:r>
            <a:r>
              <a:rPr lang="en-US" sz="2600" dirty="0" smtClean="0">
                <a:latin typeface="Courier New" pitchFamily="49" charset="0"/>
              </a:rPr>
              <a:t>case 2: f=g–h; break; </a:t>
            </a:r>
            <a:r>
              <a:rPr lang="en-US" sz="2600" b="1" dirty="0" smtClean="0">
                <a:solidFill>
                  <a:srgbClr val="C00000"/>
                </a:solidFill>
                <a:latin typeface="Courier New" pitchFamily="49" charset="0"/>
              </a:rPr>
              <a:t>/* k=2 */</a:t>
            </a:r>
            <a:br>
              <a:rPr lang="en-US" sz="2600" b="1" dirty="0" smtClean="0">
                <a:solidFill>
                  <a:srgbClr val="C00000"/>
                </a:solidFill>
                <a:latin typeface="Courier New" pitchFamily="49" charset="0"/>
              </a:rPr>
            </a:br>
            <a:r>
              <a:rPr lang="en-US" sz="2600" dirty="0" smtClean="0">
                <a:latin typeface="Courier New" pitchFamily="49" charset="0"/>
              </a:rPr>
              <a:t> case 3: f=</a:t>
            </a:r>
            <a:r>
              <a:rPr lang="en-US" sz="2600" dirty="0" err="1" smtClean="0">
                <a:latin typeface="Courier New" pitchFamily="49" charset="0"/>
              </a:rPr>
              <a:t>i</a:t>
            </a:r>
            <a:r>
              <a:rPr lang="en-US" sz="2600" dirty="0" smtClean="0">
                <a:latin typeface="Courier New" pitchFamily="49" charset="0"/>
              </a:rPr>
              <a:t>–j; break; </a:t>
            </a:r>
            <a:r>
              <a:rPr lang="en-US" sz="2600" b="1" dirty="0" smtClean="0">
                <a:solidFill>
                  <a:srgbClr val="C00000"/>
                </a:solidFill>
                <a:latin typeface="Courier New" pitchFamily="49" charset="0"/>
              </a:rPr>
              <a:t>/* k=3 */</a:t>
            </a:r>
            <a:br>
              <a:rPr lang="en-US" sz="2600" b="1" dirty="0" smtClean="0">
                <a:solidFill>
                  <a:srgbClr val="C00000"/>
                </a:solidFill>
                <a:latin typeface="Courier New" pitchFamily="49" charset="0"/>
              </a:rPr>
            </a:br>
            <a:r>
              <a:rPr lang="en-US" sz="2600" dirty="0" smtClean="0">
                <a:latin typeface="Courier New" pitchFamily="49" charset="0"/>
              </a:rPr>
              <a:t>}</a:t>
            </a:r>
            <a:endParaRPr lang="en-US" dirty="0" smtClean="0"/>
          </a:p>
        </p:txBody>
      </p:sp>
    </p:spTree>
    <p:extLst>
      <p:ext uri="{BB962C8B-B14F-4D97-AF65-F5344CB8AC3E}">
        <p14:creationId xmlns:p14="http://schemas.microsoft.com/office/powerpoint/2010/main" val="1792597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idx="4294967295"/>
          </p:nvPr>
        </p:nvSpPr>
        <p:spPr>
          <a:xfrm>
            <a:off x="533400" y="228600"/>
            <a:ext cx="8534400" cy="1303337"/>
          </a:xfrm>
        </p:spPr>
        <p:txBody>
          <a:bodyPr/>
          <a:lstStyle/>
          <a:p>
            <a:r>
              <a:rPr lang="en-AU" b="1" dirty="0"/>
              <a:t>Reducing Power</a:t>
            </a:r>
          </a:p>
        </p:txBody>
      </p:sp>
      <p:sp>
        <p:nvSpPr>
          <p:cNvPr id="327683" name="Rectangle 3"/>
          <p:cNvSpPr>
            <a:spLocks noGrp="1" noChangeArrowheads="1"/>
          </p:cNvSpPr>
          <p:nvPr>
            <p:ph type="body" idx="4294967295"/>
          </p:nvPr>
        </p:nvSpPr>
        <p:spPr>
          <a:xfrm>
            <a:off x="685800" y="1295400"/>
            <a:ext cx="8270875" cy="1727200"/>
          </a:xfrm>
        </p:spPr>
        <p:txBody>
          <a:bodyPr/>
          <a:lstStyle/>
          <a:p>
            <a:r>
              <a:rPr lang="en-AU" dirty="0"/>
              <a:t>Suppose a new CPU has</a:t>
            </a:r>
          </a:p>
          <a:p>
            <a:pPr lvl="1"/>
            <a:r>
              <a:rPr lang="en-AU" dirty="0"/>
              <a:t>85% of capacitive load of old CPU</a:t>
            </a:r>
          </a:p>
          <a:p>
            <a:pPr lvl="1"/>
            <a:r>
              <a:rPr lang="en-AU" dirty="0"/>
              <a:t>15% voltage and 15% frequency reduction</a:t>
            </a:r>
          </a:p>
        </p:txBody>
      </p:sp>
      <p:graphicFrame>
        <p:nvGraphicFramePr>
          <p:cNvPr id="327684" name="Object 4"/>
          <p:cNvGraphicFramePr>
            <a:graphicFrameLocks noChangeAspect="1"/>
          </p:cNvGraphicFramePr>
          <p:nvPr/>
        </p:nvGraphicFramePr>
        <p:xfrm>
          <a:off x="914400" y="2743200"/>
          <a:ext cx="7561263" cy="939800"/>
        </p:xfrm>
        <a:graphic>
          <a:graphicData uri="http://schemas.openxmlformats.org/presentationml/2006/ole">
            <mc:AlternateContent xmlns:mc="http://schemas.openxmlformats.org/markup-compatibility/2006">
              <mc:Choice xmlns:v="urn:schemas-microsoft-com:vml" Requires="v">
                <p:oleObj spid="_x0000_s13336" name="Equation" r:id="rId4" imgW="3784320" imgH="469800" progId="Equation.DSMT4">
                  <p:embed/>
                </p:oleObj>
              </mc:Choice>
              <mc:Fallback>
                <p:oleObj name="Equation" r:id="rId4" imgW="3784320" imgH="469800" progId="Equation.DSMT4">
                  <p:embed/>
                  <p:pic>
                    <p:nvPicPr>
                      <p:cNvPr id="3276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743200"/>
                        <a:ext cx="75612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685" name="Rectangle 5"/>
          <p:cNvSpPr>
            <a:spLocks noChangeArrowheads="1"/>
          </p:cNvSpPr>
          <p:nvPr/>
        </p:nvSpPr>
        <p:spPr bwMode="auto">
          <a:xfrm>
            <a:off x="684213" y="3933825"/>
            <a:ext cx="8270875"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folHlink"/>
              </a:buClr>
              <a:buSzPct val="60000"/>
              <a:buFont typeface="Wingdings" pitchFamily="2" charset="2"/>
              <a:buChar char="n"/>
            </a:pPr>
            <a:r>
              <a:rPr lang="en-AU" sz="3200" dirty="0">
                <a:latin typeface="Times New Roman" panose="02020603050405020304" pitchFamily="18" charset="0"/>
                <a:cs typeface="Times New Roman" panose="02020603050405020304" pitchFamily="18" charset="0"/>
              </a:rPr>
              <a:t>The power wall</a:t>
            </a:r>
          </a:p>
          <a:p>
            <a:pPr marL="742950" lvl="1" indent="-285750" eaLnBrk="1" hangingPunct="1">
              <a:spcBef>
                <a:spcPct val="20000"/>
              </a:spcBef>
              <a:buClr>
                <a:schemeClr val="hlink"/>
              </a:buClr>
              <a:buSzPct val="55000"/>
              <a:buFont typeface="Wingdings" pitchFamily="2" charset="2"/>
              <a:buChar char="n"/>
            </a:pPr>
            <a:r>
              <a:rPr lang="en-AU" sz="2800" dirty="0">
                <a:latin typeface="Times New Roman" panose="02020603050405020304" pitchFamily="18" charset="0"/>
                <a:cs typeface="Times New Roman" panose="02020603050405020304" pitchFamily="18" charset="0"/>
              </a:rPr>
              <a:t>We can’t reduce voltage further</a:t>
            </a:r>
          </a:p>
          <a:p>
            <a:pPr marL="742950" lvl="1" indent="-285750" eaLnBrk="1" hangingPunct="1">
              <a:spcBef>
                <a:spcPct val="20000"/>
              </a:spcBef>
              <a:buClr>
                <a:schemeClr val="hlink"/>
              </a:buClr>
              <a:buSzPct val="55000"/>
              <a:buFont typeface="Wingdings" pitchFamily="2" charset="2"/>
              <a:buChar char="n"/>
            </a:pPr>
            <a:r>
              <a:rPr lang="en-AU" sz="2800" dirty="0">
                <a:latin typeface="Times New Roman" panose="02020603050405020304" pitchFamily="18" charset="0"/>
                <a:cs typeface="Times New Roman" panose="02020603050405020304" pitchFamily="18" charset="0"/>
              </a:rPr>
              <a:t>We can’t remove more heat</a:t>
            </a:r>
          </a:p>
          <a:p>
            <a:pPr marL="342900" indent="-342900" eaLnBrk="1" hangingPunct="1">
              <a:spcBef>
                <a:spcPct val="20000"/>
              </a:spcBef>
              <a:buClr>
                <a:schemeClr val="folHlink"/>
              </a:buClr>
              <a:buSzPct val="60000"/>
              <a:buFont typeface="Wingdings" pitchFamily="2" charset="2"/>
              <a:buChar char="n"/>
            </a:pPr>
            <a:r>
              <a:rPr lang="en-AU" sz="3200" dirty="0">
                <a:latin typeface="Times New Roman" panose="02020603050405020304" pitchFamily="18" charset="0"/>
                <a:cs typeface="Times New Roman" panose="02020603050405020304" pitchFamily="18" charset="0"/>
              </a:rPr>
              <a:t>How else can we improve performance?</a:t>
            </a:r>
          </a:p>
        </p:txBody>
      </p:sp>
    </p:spTree>
    <p:extLst>
      <p:ext uri="{BB962C8B-B14F-4D97-AF65-F5344CB8AC3E}">
        <p14:creationId xmlns:p14="http://schemas.microsoft.com/office/powerpoint/2010/main" val="19610205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609600"/>
            <a:ext cx="8001000" cy="762000"/>
          </a:xfrm>
        </p:spPr>
        <p:txBody>
          <a:bodyPr>
            <a:normAutofit fontScale="90000"/>
          </a:bodyPr>
          <a:lstStyle/>
          <a:p>
            <a:r>
              <a:rPr lang="en-US" b="1" dirty="0" smtClean="0"/>
              <a:t>Example: The C Switch Statement (2/3)</a:t>
            </a:r>
          </a:p>
        </p:txBody>
      </p:sp>
      <p:sp>
        <p:nvSpPr>
          <p:cNvPr id="25603" name="AutoShape 3"/>
          <p:cNvSpPr>
            <a:spLocks noGrp="1" noChangeArrowheads="1"/>
          </p:cNvSpPr>
          <p:nvPr>
            <p:ph type="body" idx="4294967295"/>
          </p:nvPr>
        </p:nvSpPr>
        <p:spPr>
          <a:xfrm>
            <a:off x="762000" y="1371600"/>
            <a:ext cx="7847012" cy="5035550"/>
          </a:xfrm>
        </p:spPr>
        <p:txBody>
          <a:bodyPr/>
          <a:lstStyle/>
          <a:p>
            <a:pPr marL="203200" indent="-203200"/>
            <a:r>
              <a:rPr lang="en-US" dirty="0" smtClean="0"/>
              <a:t>This is complicated, so </a:t>
            </a:r>
            <a:r>
              <a:rPr lang="en-US" dirty="0" smtClean="0">
                <a:solidFill>
                  <a:schemeClr val="accent1"/>
                </a:solidFill>
              </a:rPr>
              <a:t>simplify</a:t>
            </a:r>
            <a:r>
              <a:rPr lang="en-US" dirty="0" smtClean="0"/>
              <a:t>.</a:t>
            </a:r>
          </a:p>
          <a:p>
            <a:pPr marL="203200" indent="-203200"/>
            <a:r>
              <a:rPr lang="en-US" dirty="0" smtClean="0"/>
              <a:t>Rewrite it as a chain of if-else statements, which we already know how to compile:</a:t>
            </a:r>
          </a:p>
          <a:p>
            <a:pPr marL="685800" lvl="1" indent="-190500">
              <a:buFontTx/>
              <a:buNone/>
            </a:pPr>
            <a:r>
              <a:rPr lang="en-US" dirty="0" smtClean="0">
                <a:latin typeface="Courier New" pitchFamily="49" charset="0"/>
              </a:rPr>
              <a:t>if(k==0) f=</a:t>
            </a:r>
            <a:r>
              <a:rPr lang="en-US" dirty="0" err="1" smtClean="0">
                <a:latin typeface="Courier New" pitchFamily="49" charset="0"/>
              </a:rPr>
              <a:t>i+j</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 else if(k==1) f=</a:t>
            </a:r>
            <a:r>
              <a:rPr lang="en-US" dirty="0" err="1" smtClean="0">
                <a:latin typeface="Courier New" pitchFamily="49" charset="0"/>
              </a:rPr>
              <a:t>g+h</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   else if(k==2) f=g–h;</a:t>
            </a:r>
            <a:br>
              <a:rPr lang="en-US" dirty="0" smtClean="0">
                <a:latin typeface="Courier New" pitchFamily="49" charset="0"/>
              </a:rPr>
            </a:br>
            <a:r>
              <a:rPr lang="en-US" dirty="0" smtClean="0">
                <a:latin typeface="Courier New" pitchFamily="49" charset="0"/>
              </a:rPr>
              <a:t>     else if(k==3) f=</a:t>
            </a:r>
            <a:r>
              <a:rPr lang="en-US" dirty="0" err="1" smtClean="0">
                <a:latin typeface="Courier New" pitchFamily="49" charset="0"/>
              </a:rPr>
              <a:t>i</a:t>
            </a:r>
            <a:r>
              <a:rPr lang="en-US" dirty="0" smtClean="0">
                <a:latin typeface="Courier New" pitchFamily="49" charset="0"/>
              </a:rPr>
              <a:t>–j;</a:t>
            </a:r>
          </a:p>
          <a:p>
            <a:pPr marL="203200" indent="-203200"/>
            <a:r>
              <a:rPr lang="en-US" dirty="0" smtClean="0"/>
              <a:t>Use this mapping:</a:t>
            </a:r>
          </a:p>
          <a:p>
            <a:pPr marL="685800" lvl="1" indent="-190500">
              <a:buFontTx/>
              <a:buNone/>
            </a:pPr>
            <a:r>
              <a:rPr lang="en-US" dirty="0" smtClean="0">
                <a:latin typeface="Courier New" pitchFamily="49" charset="0"/>
              </a:rPr>
              <a:t> f:$s0, g:$s1, h:$s2,</a:t>
            </a:r>
            <a:br>
              <a:rPr lang="en-US" dirty="0" smtClean="0">
                <a:latin typeface="Courier New" pitchFamily="49" charset="0"/>
              </a:rPr>
            </a:br>
            <a:r>
              <a:rPr lang="en-US" dirty="0" smtClean="0">
                <a:latin typeface="Courier New" pitchFamily="49" charset="0"/>
              </a:rPr>
              <a:t>i:$s3, j:$s4, k:$s5</a:t>
            </a:r>
            <a:endParaRPr lang="en-US" dirty="0" smtClean="0"/>
          </a:p>
        </p:txBody>
      </p:sp>
    </p:spTree>
    <p:extLst>
      <p:ext uri="{BB962C8B-B14F-4D97-AF65-F5344CB8AC3E}">
        <p14:creationId xmlns:p14="http://schemas.microsoft.com/office/powerpoint/2010/main" val="30457597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9600" y="533401"/>
            <a:ext cx="8001000" cy="457200"/>
          </a:xfrm>
        </p:spPr>
        <p:txBody>
          <a:bodyPr>
            <a:normAutofit fontScale="90000"/>
          </a:bodyPr>
          <a:lstStyle/>
          <a:p>
            <a:r>
              <a:rPr lang="en-US" b="1" dirty="0" smtClean="0"/>
              <a:t>Example: The C Switch Statement (3/3)</a:t>
            </a:r>
          </a:p>
        </p:txBody>
      </p:sp>
      <p:sp>
        <p:nvSpPr>
          <p:cNvPr id="26627" name="AutoShape 3"/>
          <p:cNvSpPr>
            <a:spLocks noGrp="1" noChangeArrowheads="1"/>
          </p:cNvSpPr>
          <p:nvPr>
            <p:ph type="body" idx="4294967295"/>
          </p:nvPr>
        </p:nvSpPr>
        <p:spPr>
          <a:xfrm>
            <a:off x="609600" y="914400"/>
            <a:ext cx="8534400" cy="5410200"/>
          </a:xfrm>
        </p:spPr>
        <p:txBody>
          <a:bodyPr/>
          <a:lstStyle/>
          <a:p>
            <a:pPr marL="203200" indent="-203200"/>
            <a:r>
              <a:rPr lang="en-US" sz="2400" dirty="0" smtClean="0"/>
              <a:t>Final compiled MIPS code:</a:t>
            </a:r>
            <a:br>
              <a:rPr lang="en-US" sz="2400" dirty="0" smtClean="0"/>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$s5,$0,</a:t>
            </a:r>
            <a:r>
              <a:rPr lang="en-US" sz="2100" dirty="0" smtClean="0">
                <a:solidFill>
                  <a:srgbClr val="800080"/>
                </a:solidFill>
                <a:latin typeface="Courier New" pitchFamily="49" charset="0"/>
              </a:rPr>
              <a:t>L1</a:t>
            </a:r>
            <a:r>
              <a:rPr lang="en-US" sz="2100" dirty="0" smtClean="0">
                <a:latin typeface="Courier New" pitchFamily="49" charset="0"/>
              </a:rPr>
              <a:t>    </a:t>
            </a:r>
            <a:r>
              <a:rPr lang="en-US" sz="2100" b="1" dirty="0" smtClean="0">
                <a:solidFill>
                  <a:srgbClr val="C00000"/>
                </a:solidFill>
                <a:latin typeface="Courier New" pitchFamily="49" charset="0"/>
              </a:rPr>
              <a:t># branch k!=0</a:t>
            </a:r>
            <a:br>
              <a:rPr lang="en-US" sz="2100" b="1" dirty="0" smtClean="0">
                <a:solidFill>
                  <a:srgbClr val="C00000"/>
                </a:solidFill>
                <a:latin typeface="Courier New" pitchFamily="49" charset="0"/>
              </a:rPr>
            </a:br>
            <a:r>
              <a:rPr lang="en-US" sz="2100" i="1" dirty="0" smtClean="0">
                <a:latin typeface="Courier New" pitchFamily="49" charset="0"/>
              </a:rPr>
              <a:t>    </a:t>
            </a:r>
            <a:r>
              <a:rPr lang="en-US" sz="2100" dirty="0" smtClean="0">
                <a:latin typeface="Courier New" pitchFamily="49" charset="0"/>
              </a:rPr>
              <a:t>add $s0,$s3,$s4  </a:t>
            </a:r>
            <a:r>
              <a:rPr lang="en-US" sz="2100" b="1" dirty="0" smtClean="0">
                <a:solidFill>
                  <a:srgbClr val="C00000"/>
                </a:solidFill>
                <a:latin typeface="Courier New" pitchFamily="49" charset="0"/>
              </a:rPr>
              <a:t>#k==0 so f=</a:t>
            </a:r>
            <a:r>
              <a:rPr lang="en-US" sz="2100" b="1" dirty="0" err="1" smtClean="0">
                <a:solidFill>
                  <a:srgbClr val="C00000"/>
                </a:solidFill>
                <a:latin typeface="Courier New" pitchFamily="49" charset="0"/>
              </a:rPr>
              <a:t>i+j</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        </a:t>
            </a:r>
            <a:r>
              <a:rPr lang="en-US" sz="2100" b="1" i="1" dirty="0" smtClean="0">
                <a:solidFill>
                  <a:srgbClr val="C00000"/>
                </a:solidFill>
                <a:latin typeface="Courier New" pitchFamily="49" charset="0"/>
              </a:rPr>
              <a:t># end of case so Exit</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L1:</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$t0,$s5,-1  </a:t>
            </a:r>
            <a:r>
              <a:rPr lang="en-US" sz="2100" b="1" dirty="0" smtClean="0">
                <a:solidFill>
                  <a:srgbClr val="C00000"/>
                </a:solidFill>
                <a:latin typeface="Courier New" pitchFamily="49" charset="0"/>
              </a:rPr>
              <a:t># $t0=k-1</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L2</a:t>
            </a:r>
            <a:r>
              <a:rPr lang="en-US" sz="2100" dirty="0" smtClean="0">
                <a:latin typeface="Courier New" pitchFamily="49" charset="0"/>
              </a:rPr>
              <a:t>   </a:t>
            </a:r>
            <a:r>
              <a:rPr lang="en-US" sz="2100" b="1" dirty="0" smtClean="0">
                <a:solidFill>
                  <a:srgbClr val="C00000"/>
                </a:solidFill>
                <a:latin typeface="Courier New" pitchFamily="49" charset="0"/>
              </a:rPr>
              <a:t># branch k!=1</a:t>
            </a:r>
            <a:br>
              <a:rPr lang="en-US" sz="2100" b="1" dirty="0" smtClean="0">
                <a:solidFill>
                  <a:srgbClr val="C00000"/>
                </a:solidFill>
                <a:latin typeface="Courier New" pitchFamily="49" charset="0"/>
              </a:rPr>
            </a:br>
            <a:r>
              <a:rPr lang="en-US" sz="2100" i="1" dirty="0" smtClean="0">
                <a:latin typeface="Courier New" pitchFamily="49" charset="0"/>
              </a:rPr>
              <a:t>    </a:t>
            </a:r>
            <a:r>
              <a:rPr lang="en-US" sz="2100" dirty="0" smtClean="0">
                <a:latin typeface="Courier New" pitchFamily="49" charset="0"/>
              </a:rPr>
              <a:t>add  $s0,$s1,$s2</a:t>
            </a:r>
            <a:r>
              <a:rPr lang="en-US" sz="2100" i="1" dirty="0" smtClean="0">
                <a:latin typeface="Courier New" pitchFamily="49" charset="0"/>
              </a:rPr>
              <a:t> </a:t>
            </a:r>
            <a:r>
              <a:rPr lang="en-US" sz="2100" b="1" i="1" dirty="0" smtClean="0">
                <a:solidFill>
                  <a:srgbClr val="C00000"/>
                </a:solidFill>
                <a:latin typeface="Courier New" pitchFamily="49" charset="0"/>
              </a:rPr>
              <a:t>#k==1 so f=</a:t>
            </a:r>
            <a:r>
              <a:rPr lang="en-US" sz="2100" b="1" i="1" dirty="0" err="1" smtClean="0">
                <a:solidFill>
                  <a:srgbClr val="C00000"/>
                </a:solidFill>
                <a:latin typeface="Courier New" pitchFamily="49" charset="0"/>
              </a:rPr>
              <a:t>g+h</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        </a:t>
            </a:r>
            <a:r>
              <a:rPr lang="en-US" sz="2100" b="1" dirty="0" smtClean="0">
                <a:solidFill>
                  <a:srgbClr val="C00000"/>
                </a:solidFill>
                <a:latin typeface="Courier New" pitchFamily="49" charset="0"/>
              </a:rPr>
              <a:t># end of case so Exit</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L2:</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$t0,$s5,-2  </a:t>
            </a:r>
            <a:r>
              <a:rPr lang="en-US" sz="2100" b="1" i="1" dirty="0" smtClean="0">
                <a:solidFill>
                  <a:srgbClr val="C00000"/>
                </a:solidFill>
                <a:latin typeface="Courier New" pitchFamily="49" charset="0"/>
              </a:rPr>
              <a:t># $t0=k-2</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L3</a:t>
            </a:r>
            <a:r>
              <a:rPr lang="en-US" sz="2100" dirty="0" smtClean="0">
                <a:latin typeface="Courier New" pitchFamily="49" charset="0"/>
              </a:rPr>
              <a:t>   </a:t>
            </a:r>
            <a:r>
              <a:rPr lang="en-US" sz="2100" b="1" dirty="0" smtClean="0">
                <a:solidFill>
                  <a:srgbClr val="C00000"/>
                </a:solidFill>
                <a:latin typeface="Courier New" pitchFamily="49" charset="0"/>
              </a:rPr>
              <a:t># branch k!=2</a:t>
            </a:r>
            <a:r>
              <a:rPr lang="en-US" sz="2100" i="1" dirty="0" smtClean="0">
                <a:latin typeface="Courier New" pitchFamily="49" charset="0"/>
              </a:rPr>
              <a:t/>
            </a:r>
            <a:br>
              <a:rPr lang="en-US" sz="2100" i="1" dirty="0" smtClean="0">
                <a:latin typeface="Courier New" pitchFamily="49" charset="0"/>
              </a:rPr>
            </a:br>
            <a:r>
              <a:rPr lang="en-US" sz="2100" i="1" dirty="0" smtClean="0">
                <a:latin typeface="Courier New" pitchFamily="49" charset="0"/>
              </a:rPr>
              <a:t>    </a:t>
            </a:r>
            <a:r>
              <a:rPr lang="en-US" sz="2100" dirty="0" smtClean="0">
                <a:latin typeface="Courier New" pitchFamily="49" charset="0"/>
              </a:rPr>
              <a:t>sub  $s0,$s1,$s2 </a:t>
            </a:r>
            <a:r>
              <a:rPr lang="en-US" sz="2100" b="1" i="1" dirty="0" smtClean="0">
                <a:solidFill>
                  <a:srgbClr val="C00000"/>
                </a:solidFill>
                <a:latin typeface="Courier New" pitchFamily="49" charset="0"/>
              </a:rPr>
              <a:t>#k==2 so f=g-h</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a:t>
            </a:r>
            <a:r>
              <a:rPr lang="en-US" sz="2100" dirty="0" smtClean="0">
                <a:latin typeface="Courier New" pitchFamily="49" charset="0"/>
              </a:rPr>
              <a:t>        </a:t>
            </a:r>
            <a:r>
              <a:rPr lang="en-US" sz="2100" b="1" dirty="0" smtClean="0">
                <a:solidFill>
                  <a:srgbClr val="C00000"/>
                </a:solidFill>
                <a:latin typeface="Courier New" pitchFamily="49" charset="0"/>
              </a:rPr>
              <a:t># end of case so Exit</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L3:</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$t0,$s5,-3  </a:t>
            </a:r>
            <a:r>
              <a:rPr lang="en-US" sz="2100" b="1" i="1" dirty="0" smtClean="0">
                <a:solidFill>
                  <a:srgbClr val="C00000"/>
                </a:solidFill>
                <a:latin typeface="Courier New" pitchFamily="49" charset="0"/>
              </a:rPr>
              <a:t># $t0=k-3</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Exit</a:t>
            </a:r>
            <a:r>
              <a:rPr lang="en-US" sz="2100" dirty="0" smtClean="0">
                <a:latin typeface="Courier New" pitchFamily="49" charset="0"/>
              </a:rPr>
              <a:t> </a:t>
            </a:r>
            <a:r>
              <a:rPr lang="en-US" sz="2100" b="1" i="1" dirty="0" smtClean="0">
                <a:solidFill>
                  <a:srgbClr val="C00000"/>
                </a:solidFill>
                <a:latin typeface="Courier New" pitchFamily="49" charset="0"/>
              </a:rPr>
              <a:t># branch k!=3</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sub  $s0,$s3,$s4 </a:t>
            </a:r>
            <a:r>
              <a:rPr lang="en-US" sz="2100" b="1" i="1" dirty="0" smtClean="0">
                <a:solidFill>
                  <a:srgbClr val="C00000"/>
                </a:solidFill>
                <a:latin typeface="Courier New" pitchFamily="49" charset="0"/>
              </a:rPr>
              <a:t>#k==3 so f=</a:t>
            </a:r>
            <a:r>
              <a:rPr lang="en-US" sz="2100" b="1" i="1" dirty="0" err="1" smtClean="0">
                <a:solidFill>
                  <a:srgbClr val="C00000"/>
                </a:solidFill>
                <a:latin typeface="Courier New" pitchFamily="49" charset="0"/>
              </a:rPr>
              <a:t>i</a:t>
            </a:r>
            <a:r>
              <a:rPr lang="en-US" sz="2100" b="1" i="1" dirty="0" smtClean="0">
                <a:solidFill>
                  <a:srgbClr val="C00000"/>
                </a:solidFill>
                <a:latin typeface="Courier New" pitchFamily="49" charset="0"/>
              </a:rPr>
              <a:t>-j </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Exit:</a:t>
            </a:r>
            <a:endParaRPr lang="en-US" sz="2400" dirty="0" smtClean="0"/>
          </a:p>
        </p:txBody>
      </p:sp>
    </p:spTree>
    <p:extLst>
      <p:ext uri="{BB962C8B-B14F-4D97-AF65-F5344CB8AC3E}">
        <p14:creationId xmlns:p14="http://schemas.microsoft.com/office/powerpoint/2010/main" val="301230419"/>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533400"/>
            <a:ext cx="8001000" cy="1303337"/>
          </a:xfrm>
          <a:noFill/>
        </p:spPr>
        <p:txBody>
          <a:bodyPr>
            <a:normAutofit/>
          </a:bodyPr>
          <a:lstStyle/>
          <a:p>
            <a:r>
              <a:rPr lang="en-US" b="1" dirty="0" smtClean="0"/>
              <a:t>MIPS Control Instructions Syntax</a:t>
            </a:r>
          </a:p>
        </p:txBody>
      </p:sp>
      <p:sp>
        <p:nvSpPr>
          <p:cNvPr id="27651" name="AutoShape 3"/>
          <p:cNvSpPr>
            <a:spLocks noGrp="1" noChangeArrowheads="1"/>
          </p:cNvSpPr>
          <p:nvPr>
            <p:ph type="body" idx="4294967295"/>
          </p:nvPr>
        </p:nvSpPr>
        <p:spPr>
          <a:xfrm>
            <a:off x="762000" y="1752600"/>
            <a:ext cx="7848600" cy="3444875"/>
          </a:xfrm>
          <a:noFill/>
        </p:spPr>
        <p:txBody>
          <a:bodyPr>
            <a:normAutofit fontScale="92500" lnSpcReduction="10000"/>
          </a:bodyPr>
          <a:lstStyle/>
          <a:p>
            <a:r>
              <a:rPr lang="en-US" b="1" u="sng" dirty="0" smtClean="0"/>
              <a:t>Instruction</a:t>
            </a:r>
            <a:r>
              <a:rPr lang="en-US" dirty="0" smtClean="0"/>
              <a:t>		  </a:t>
            </a:r>
            <a:r>
              <a:rPr lang="en-US" b="1" u="sng" dirty="0" smtClean="0"/>
              <a:t>Meaning</a:t>
            </a:r>
            <a:r>
              <a:rPr lang="en-US" u="sng" dirty="0" smtClean="0"/>
              <a:t/>
            </a:r>
            <a:br>
              <a:rPr lang="en-US" u="sng" dirty="0" smtClean="0"/>
            </a:br>
            <a:r>
              <a:rPr lang="en-US" dirty="0" smtClean="0"/>
              <a:t/>
            </a:r>
            <a:br>
              <a:rPr lang="en-US" dirty="0" smtClean="0"/>
            </a:br>
            <a:r>
              <a:rPr lang="en-US" sz="1800" dirty="0" err="1" smtClean="0">
                <a:latin typeface="Courier New" pitchFamily="49" charset="0"/>
              </a:rPr>
              <a:t>bne</a:t>
            </a:r>
            <a:r>
              <a:rPr lang="en-US" sz="1800" dirty="0" smtClean="0">
                <a:latin typeface="Courier New" pitchFamily="49" charset="0"/>
              </a:rPr>
              <a:t> $s4,$s5,L	 Next instr. is at Label if $s4 </a:t>
            </a:r>
            <a:r>
              <a:rPr lang="en-US" sz="1800" dirty="0" smtClean="0">
                <a:latin typeface="Courier New" pitchFamily="49" charset="0"/>
                <a:cs typeface="Courier New" pitchFamily="49" charset="0"/>
              </a:rPr>
              <a:t>≠</a:t>
            </a:r>
            <a:r>
              <a:rPr lang="en-US" sz="1800" dirty="0" smtClean="0">
                <a:latin typeface="Courier New" pitchFamily="49" charset="0"/>
              </a:rPr>
              <a:t> $s5</a:t>
            </a:r>
            <a:br>
              <a:rPr lang="en-US" sz="1800" dirty="0" smtClean="0">
                <a:latin typeface="Courier New" pitchFamily="49" charset="0"/>
              </a:rPr>
            </a:br>
            <a:r>
              <a:rPr lang="en-US" sz="1800" dirty="0" err="1" smtClean="0">
                <a:latin typeface="Courier New" pitchFamily="49" charset="0"/>
              </a:rPr>
              <a:t>beq</a:t>
            </a:r>
            <a:r>
              <a:rPr lang="en-US" sz="1800" dirty="0" smtClean="0">
                <a:latin typeface="Courier New" pitchFamily="49" charset="0"/>
              </a:rPr>
              <a:t> $s4,$s5,L	 Next instr. is at Label if $s4 = $s5</a:t>
            </a:r>
            <a:br>
              <a:rPr lang="en-US" sz="1800" dirty="0" smtClean="0">
                <a:latin typeface="Courier New" pitchFamily="49" charset="0"/>
              </a:rPr>
            </a:br>
            <a:r>
              <a:rPr lang="en-US" sz="1800" dirty="0" smtClean="0">
                <a:latin typeface="Courier New" pitchFamily="49" charset="0"/>
              </a:rPr>
              <a:t>j Label		     Next instr. is at Label</a:t>
            </a:r>
            <a:r>
              <a:rPr lang="en-US" sz="1800" dirty="0" smtClean="0"/>
              <a:t/>
            </a:r>
            <a:br>
              <a:rPr lang="en-US" sz="1800" dirty="0" smtClean="0"/>
            </a:br>
            <a:r>
              <a:rPr lang="en-US" sz="1800" dirty="0" err="1" smtClean="0">
                <a:latin typeface="Courier New" pitchFamily="49" charset="0"/>
              </a:rPr>
              <a:t>slt</a:t>
            </a:r>
            <a:r>
              <a:rPr lang="en-US" sz="1800" dirty="0" smtClean="0">
                <a:latin typeface="Courier New" pitchFamily="49" charset="0"/>
              </a:rPr>
              <a:t>	$s1,$s2,$s3	if ($s2&lt;$s3) $s1=1; else $s1=0</a:t>
            </a:r>
          </a:p>
          <a:p>
            <a:endParaRPr lang="en-US" sz="1800" dirty="0" smtClean="0"/>
          </a:p>
          <a:p>
            <a:r>
              <a:rPr lang="en-US" sz="1800" dirty="0" smtClean="0"/>
              <a:t>Formats:</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p:txBody>
      </p:sp>
      <p:grpSp>
        <p:nvGrpSpPr>
          <p:cNvPr id="27652" name="Group 4"/>
          <p:cNvGrpSpPr>
            <a:grpSpLocks/>
          </p:cNvGrpSpPr>
          <p:nvPr/>
        </p:nvGrpSpPr>
        <p:grpSpPr bwMode="auto">
          <a:xfrm>
            <a:off x="609600" y="4114800"/>
            <a:ext cx="6519863" cy="1417638"/>
            <a:chOff x="373" y="2891"/>
            <a:chExt cx="4107" cy="893"/>
          </a:xfrm>
        </p:grpSpPr>
        <p:grpSp>
          <p:nvGrpSpPr>
            <p:cNvPr id="27653" name="Group 5"/>
            <p:cNvGrpSpPr>
              <a:grpSpLocks/>
            </p:cNvGrpSpPr>
            <p:nvPr/>
          </p:nvGrpSpPr>
          <p:grpSpPr bwMode="auto">
            <a:xfrm>
              <a:off x="420" y="2891"/>
              <a:ext cx="4060" cy="869"/>
              <a:chOff x="420" y="2891"/>
              <a:chExt cx="4060" cy="869"/>
            </a:xfrm>
          </p:grpSpPr>
          <p:grpSp>
            <p:nvGrpSpPr>
              <p:cNvPr id="27655" name="Group 6"/>
              <p:cNvGrpSpPr>
                <a:grpSpLocks/>
              </p:cNvGrpSpPr>
              <p:nvPr/>
            </p:nvGrpSpPr>
            <p:grpSpPr bwMode="auto">
              <a:xfrm>
                <a:off x="645" y="3171"/>
                <a:ext cx="3835" cy="213"/>
                <a:chOff x="645" y="3171"/>
                <a:chExt cx="3835" cy="213"/>
              </a:xfrm>
            </p:grpSpPr>
            <p:sp>
              <p:nvSpPr>
                <p:cNvPr id="27670" name="Rectangle 7"/>
                <p:cNvSpPr>
                  <a:spLocks noChangeArrowheads="1"/>
                </p:cNvSpPr>
                <p:nvPr/>
              </p:nvSpPr>
              <p:spPr bwMode="auto">
                <a:xfrm>
                  <a:off x="645"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1" name="Rectangle 8"/>
                <p:cNvSpPr>
                  <a:spLocks noChangeArrowheads="1"/>
                </p:cNvSpPr>
                <p:nvPr/>
              </p:nvSpPr>
              <p:spPr bwMode="auto">
                <a:xfrm>
                  <a:off x="1284"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2" name="Rectangle 9"/>
                <p:cNvSpPr>
                  <a:spLocks noChangeArrowheads="1"/>
                </p:cNvSpPr>
                <p:nvPr/>
              </p:nvSpPr>
              <p:spPr bwMode="auto">
                <a:xfrm>
                  <a:off x="1923"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3" name="Rectangle 10"/>
                <p:cNvSpPr>
                  <a:spLocks noChangeArrowheads="1"/>
                </p:cNvSpPr>
                <p:nvPr/>
              </p:nvSpPr>
              <p:spPr bwMode="auto">
                <a:xfrm>
                  <a:off x="2562" y="3171"/>
                  <a:ext cx="1918"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6" name="Group 11"/>
              <p:cNvGrpSpPr>
                <a:grpSpLocks/>
              </p:cNvGrpSpPr>
              <p:nvPr/>
            </p:nvGrpSpPr>
            <p:grpSpPr bwMode="auto">
              <a:xfrm>
                <a:off x="645" y="2918"/>
                <a:ext cx="3835" cy="213"/>
                <a:chOff x="645" y="2918"/>
                <a:chExt cx="3835" cy="213"/>
              </a:xfrm>
            </p:grpSpPr>
            <p:sp>
              <p:nvSpPr>
                <p:cNvPr id="27664" name="Rectangle 12"/>
                <p:cNvSpPr>
                  <a:spLocks noChangeArrowheads="1"/>
                </p:cNvSpPr>
                <p:nvPr/>
              </p:nvSpPr>
              <p:spPr bwMode="auto">
                <a:xfrm>
                  <a:off x="645"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5" name="Rectangle 13"/>
                <p:cNvSpPr>
                  <a:spLocks noChangeArrowheads="1"/>
                </p:cNvSpPr>
                <p:nvPr/>
              </p:nvSpPr>
              <p:spPr bwMode="auto">
                <a:xfrm>
                  <a:off x="1284"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6" name="Rectangle 14"/>
                <p:cNvSpPr>
                  <a:spLocks noChangeArrowheads="1"/>
                </p:cNvSpPr>
                <p:nvPr/>
              </p:nvSpPr>
              <p:spPr bwMode="auto">
                <a:xfrm>
                  <a:off x="1923"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7" name="Rectangle 15"/>
                <p:cNvSpPr>
                  <a:spLocks noChangeArrowheads="1"/>
                </p:cNvSpPr>
                <p:nvPr/>
              </p:nvSpPr>
              <p:spPr bwMode="auto">
                <a:xfrm>
                  <a:off x="2562"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8" name="Rectangle 16"/>
                <p:cNvSpPr>
                  <a:spLocks noChangeArrowheads="1"/>
                </p:cNvSpPr>
                <p:nvPr/>
              </p:nvSpPr>
              <p:spPr bwMode="auto">
                <a:xfrm>
                  <a:off x="3202"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9" name="Rectangle 17"/>
                <p:cNvSpPr>
                  <a:spLocks noChangeArrowheads="1"/>
                </p:cNvSpPr>
                <p:nvPr/>
              </p:nvSpPr>
              <p:spPr bwMode="auto">
                <a:xfrm>
                  <a:off x="3841"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7" name="Group 18"/>
              <p:cNvGrpSpPr>
                <a:grpSpLocks/>
              </p:cNvGrpSpPr>
              <p:nvPr/>
            </p:nvGrpSpPr>
            <p:grpSpPr bwMode="auto">
              <a:xfrm>
                <a:off x="645" y="3424"/>
                <a:ext cx="3835" cy="213"/>
                <a:chOff x="645" y="3424"/>
                <a:chExt cx="3835" cy="213"/>
              </a:xfrm>
            </p:grpSpPr>
            <p:sp>
              <p:nvSpPr>
                <p:cNvPr id="27662" name="Rectangle 19"/>
                <p:cNvSpPr>
                  <a:spLocks noChangeArrowheads="1"/>
                </p:cNvSpPr>
                <p:nvPr/>
              </p:nvSpPr>
              <p:spPr bwMode="auto">
                <a:xfrm>
                  <a:off x="645" y="3424"/>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3" name="Rectangle 20"/>
                <p:cNvSpPr>
                  <a:spLocks noChangeArrowheads="1"/>
                </p:cNvSpPr>
                <p:nvPr/>
              </p:nvSpPr>
              <p:spPr bwMode="auto">
                <a:xfrm>
                  <a:off x="1284" y="3424"/>
                  <a:ext cx="3196"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8" name="Group 21"/>
              <p:cNvGrpSpPr>
                <a:grpSpLocks/>
              </p:cNvGrpSpPr>
              <p:nvPr/>
            </p:nvGrpSpPr>
            <p:grpSpPr bwMode="auto">
              <a:xfrm>
                <a:off x="420" y="2891"/>
                <a:ext cx="4040" cy="869"/>
                <a:chOff x="420" y="2891"/>
                <a:chExt cx="4040" cy="869"/>
              </a:xfrm>
            </p:grpSpPr>
            <p:sp>
              <p:nvSpPr>
                <p:cNvPr id="27659" name="Rectangle 22"/>
                <p:cNvSpPr>
                  <a:spLocks noChangeArrowheads="1"/>
                </p:cNvSpPr>
                <p:nvPr/>
              </p:nvSpPr>
              <p:spPr bwMode="auto">
                <a:xfrm>
                  <a:off x="436" y="2891"/>
                  <a:ext cx="402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rd	shamt	funct</a:t>
                  </a:r>
                </a:p>
              </p:txBody>
            </p:sp>
            <p:sp>
              <p:nvSpPr>
                <p:cNvPr id="27660" name="Rectangle 23"/>
                <p:cNvSpPr>
                  <a:spLocks noChangeArrowheads="1"/>
                </p:cNvSpPr>
                <p:nvPr/>
              </p:nvSpPr>
              <p:spPr bwMode="auto">
                <a:xfrm>
                  <a:off x="420" y="3120"/>
                  <a:ext cx="3701"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16 bit address</a:t>
                  </a:r>
                  <a:br>
                    <a:rPr lang="en-US" sz="1800" b="1">
                      <a:solidFill>
                        <a:srgbClr val="000000"/>
                      </a:solidFill>
                      <a:latin typeface="Courier New" pitchFamily="49" charset="0"/>
                    </a:rPr>
                  </a:br>
                  <a:endParaRPr lang="en-US" sz="1800" b="1">
                    <a:solidFill>
                      <a:srgbClr val="000000"/>
                    </a:solidFill>
                    <a:latin typeface="Courier New" pitchFamily="49" charset="0"/>
                  </a:endParaRPr>
                </a:p>
              </p:txBody>
            </p:sp>
            <p:sp>
              <p:nvSpPr>
                <p:cNvPr id="27661" name="Rectangle 24"/>
                <p:cNvSpPr>
                  <a:spLocks noChangeArrowheads="1"/>
                </p:cNvSpPr>
                <p:nvPr/>
              </p:nvSpPr>
              <p:spPr bwMode="auto">
                <a:xfrm>
                  <a:off x="420" y="3373"/>
                  <a:ext cx="306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26 bit address</a:t>
                  </a:r>
                </a:p>
              </p:txBody>
            </p:sp>
          </p:grpSp>
        </p:grpSp>
        <p:sp>
          <p:nvSpPr>
            <p:cNvPr id="27654" name="Rectangle 25"/>
            <p:cNvSpPr>
              <a:spLocks noChangeArrowheads="1"/>
            </p:cNvSpPr>
            <p:nvPr/>
          </p:nvSpPr>
          <p:spPr bwMode="auto">
            <a:xfrm>
              <a:off x="373" y="2923"/>
              <a:ext cx="252"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R</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I</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J</a:t>
              </a:r>
            </a:p>
          </p:txBody>
        </p:sp>
      </p:grpSp>
    </p:spTree>
    <p:extLst>
      <p:ext uri="{BB962C8B-B14F-4D97-AF65-F5344CB8AC3E}">
        <p14:creationId xmlns:p14="http://schemas.microsoft.com/office/powerpoint/2010/main" val="35421496"/>
      </p:ext>
    </p:extLst>
  </p:cSld>
  <p:clrMapOvr>
    <a:masterClrMapping/>
  </p:clrMapOvr>
  <p:transition spd="slow" advTm="200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09600" y="533400"/>
            <a:ext cx="8259762" cy="762000"/>
          </a:xfrm>
        </p:spPr>
        <p:txBody>
          <a:bodyPr/>
          <a:lstStyle/>
          <a:p>
            <a:pPr eaLnBrk="1" hangingPunct="1"/>
            <a:r>
              <a:rPr lang="en-US" b="1" dirty="0" smtClean="0"/>
              <a:t>MIPS Logical Operations</a:t>
            </a:r>
          </a:p>
        </p:txBody>
      </p:sp>
      <p:sp>
        <p:nvSpPr>
          <p:cNvPr id="6147" name="AutoShape 3"/>
          <p:cNvSpPr>
            <a:spLocks noGrp="1" noChangeArrowheads="1"/>
          </p:cNvSpPr>
          <p:nvPr>
            <p:ph type="body" sz="half" idx="4294967295"/>
          </p:nvPr>
        </p:nvSpPr>
        <p:spPr>
          <a:xfrm>
            <a:off x="685800" y="1143000"/>
            <a:ext cx="8270875" cy="2479675"/>
          </a:xfrm>
        </p:spPr>
        <p:txBody>
          <a:bodyPr/>
          <a:lstStyle/>
          <a:p>
            <a:pPr marL="203200" indent="-203200" eaLnBrk="1" hangingPunct="1"/>
            <a:r>
              <a:rPr lang="en-US" sz="2000" dirty="0" smtClean="0"/>
              <a:t>Three basic logical operators in MIPS:</a:t>
            </a:r>
          </a:p>
          <a:p>
            <a:pPr marL="685800" lvl="1" indent="-190500" eaLnBrk="1" hangingPunct="1"/>
            <a:r>
              <a:rPr lang="en-US" sz="2000" dirty="0" smtClean="0"/>
              <a:t>AND: outputs 1 only if </a:t>
            </a:r>
            <a:r>
              <a:rPr lang="en-US" sz="2000" b="1" dirty="0" smtClean="0">
                <a:solidFill>
                  <a:srgbClr val="C00000"/>
                </a:solidFill>
              </a:rPr>
              <a:t>both</a:t>
            </a:r>
            <a:r>
              <a:rPr lang="en-US" sz="2000" dirty="0" smtClean="0"/>
              <a:t> inputs are 1</a:t>
            </a:r>
          </a:p>
          <a:p>
            <a:pPr marL="685800" lvl="1" indent="-190500" eaLnBrk="1" hangingPunct="1"/>
            <a:r>
              <a:rPr lang="en-US" sz="2000" dirty="0" smtClean="0"/>
              <a:t>OR: outputs 1 if </a:t>
            </a:r>
            <a:r>
              <a:rPr lang="en-US" sz="2000" b="1" dirty="0" smtClean="0">
                <a:solidFill>
                  <a:srgbClr val="C00000"/>
                </a:solidFill>
              </a:rPr>
              <a:t>at least one </a:t>
            </a:r>
            <a:r>
              <a:rPr lang="en-US" sz="2000" dirty="0" smtClean="0"/>
              <a:t>input is 1 </a:t>
            </a:r>
          </a:p>
          <a:p>
            <a:pPr marL="685800" lvl="1" indent="-190500" eaLnBrk="1" hangingPunct="1"/>
            <a:r>
              <a:rPr lang="en-US" sz="2000" dirty="0" smtClean="0"/>
              <a:t>NOR: outputs 1 if </a:t>
            </a:r>
            <a:r>
              <a:rPr lang="en-US" sz="2000" b="1" dirty="0" smtClean="0">
                <a:solidFill>
                  <a:srgbClr val="C00000"/>
                </a:solidFill>
              </a:rPr>
              <a:t>both</a:t>
            </a:r>
            <a:r>
              <a:rPr lang="en-US" sz="2000" dirty="0" smtClean="0"/>
              <a:t> inputs are 0</a:t>
            </a:r>
          </a:p>
          <a:p>
            <a:pPr marL="203200" indent="-203200" eaLnBrk="1" hangingPunct="1"/>
            <a:r>
              <a:rPr lang="en-US" sz="2000" dirty="0" smtClean="0"/>
              <a:t>Truth Table: standard table listing all possible combinations of inputs and resultant output for each. E.g.,</a:t>
            </a:r>
            <a:r>
              <a:rPr lang="en-US" sz="2000" u="sng" dirty="0" smtClean="0"/>
              <a:t>    </a:t>
            </a:r>
            <a:endParaRPr lang="en-US" sz="2000" dirty="0" smtClean="0"/>
          </a:p>
        </p:txBody>
      </p:sp>
      <p:graphicFrame>
        <p:nvGraphicFramePr>
          <p:cNvPr id="957483" name="Group 43"/>
          <p:cNvGraphicFramePr>
            <a:graphicFrameLocks noGrp="1"/>
          </p:cNvGraphicFramePr>
          <p:nvPr>
            <p:ph sz="half" idx="4294967295"/>
            <p:extLst/>
          </p:nvPr>
        </p:nvGraphicFramePr>
        <p:xfrm>
          <a:off x="457200" y="3733800"/>
          <a:ext cx="8153400" cy="2362201"/>
        </p:xfrm>
        <a:graphic>
          <a:graphicData uri="http://schemas.openxmlformats.org/drawingml/2006/table">
            <a:tbl>
              <a:tblPr/>
              <a:tblGrid>
                <a:gridCol w="1371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AND 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OR 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NOR 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16384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09600" y="533400"/>
            <a:ext cx="8001000" cy="550862"/>
          </a:xfrm>
        </p:spPr>
        <p:txBody>
          <a:bodyPr>
            <a:normAutofit fontScale="90000"/>
          </a:bodyPr>
          <a:lstStyle/>
          <a:p>
            <a:pPr eaLnBrk="1" hangingPunct="1"/>
            <a:r>
              <a:rPr lang="en-US" b="1" dirty="0" smtClean="0"/>
              <a:t>Logical Instruction Syntax</a:t>
            </a:r>
          </a:p>
        </p:txBody>
      </p:sp>
      <p:sp>
        <p:nvSpPr>
          <p:cNvPr id="7171" name="AutoShape 3"/>
          <p:cNvSpPr>
            <a:spLocks noGrp="1" noChangeArrowheads="1"/>
          </p:cNvSpPr>
          <p:nvPr>
            <p:ph type="body" idx="4294967295"/>
          </p:nvPr>
        </p:nvSpPr>
        <p:spPr>
          <a:xfrm>
            <a:off x="762000" y="1115041"/>
            <a:ext cx="7848600" cy="5721350"/>
          </a:xfrm>
        </p:spPr>
        <p:txBody>
          <a:bodyPr/>
          <a:lstStyle/>
          <a:p>
            <a:pPr marL="203200" indent="-203200" eaLnBrk="1" hangingPunct="1">
              <a:lnSpc>
                <a:spcPct val="65000"/>
              </a:lnSpc>
            </a:pPr>
            <a:r>
              <a:rPr lang="en-US" sz="1800" dirty="0" smtClean="0"/>
              <a:t>R-Format</a:t>
            </a:r>
          </a:p>
          <a:p>
            <a:pPr marL="203200" indent="-203200" eaLnBrk="1" hangingPunct="1">
              <a:lnSpc>
                <a:spcPct val="65000"/>
              </a:lnSpc>
            </a:pPr>
            <a:endParaRPr lang="en-US" sz="1800" dirty="0" smtClean="0"/>
          </a:p>
          <a:p>
            <a:pPr marL="203200" indent="-203200" eaLnBrk="1" hangingPunct="1">
              <a:lnSpc>
                <a:spcPct val="65000"/>
              </a:lnSpc>
              <a:buFontTx/>
              <a:buNone/>
            </a:pPr>
            <a:r>
              <a:rPr lang="en-US" sz="1800" dirty="0" smtClean="0">
                <a:latin typeface="Courier New" pitchFamily="49" charset="0"/>
              </a:rPr>
              <a:t>	   </a:t>
            </a:r>
            <a:r>
              <a:rPr lang="en-US" sz="1800" b="0" dirty="0" smtClean="0"/>
              <a:t>op	       </a:t>
            </a:r>
            <a:r>
              <a:rPr lang="en-US" sz="1800" b="0" dirty="0" err="1" smtClean="0"/>
              <a:t>rs</a:t>
            </a:r>
            <a:r>
              <a:rPr lang="en-US" sz="1800" b="0" dirty="0" smtClean="0"/>
              <a:t>	  </a:t>
            </a:r>
            <a:r>
              <a:rPr lang="en-US" sz="1800" b="0" dirty="0" err="1" smtClean="0"/>
              <a:t>rt</a:t>
            </a:r>
            <a:r>
              <a:rPr lang="en-US" sz="1800" b="0" dirty="0" smtClean="0"/>
              <a:t>	             </a:t>
            </a:r>
            <a:r>
              <a:rPr lang="en-US" sz="1800" b="0" dirty="0" err="1" smtClean="0"/>
              <a:t>rd</a:t>
            </a:r>
            <a:r>
              <a:rPr lang="en-US" sz="1800" b="0" dirty="0" smtClean="0"/>
              <a:t>	</a:t>
            </a:r>
            <a:r>
              <a:rPr lang="en-US" sz="1800" b="0" dirty="0" err="1" smtClean="0"/>
              <a:t>shamt</a:t>
            </a:r>
            <a:r>
              <a:rPr lang="en-US" sz="1800" b="0" dirty="0" smtClean="0"/>
              <a:t>	</a:t>
            </a:r>
            <a:r>
              <a:rPr lang="en-US" sz="1800" b="0" dirty="0" err="1" smtClean="0"/>
              <a:t>funct</a:t>
            </a:r>
            <a:endParaRPr lang="en-US" sz="1800" b="0" dirty="0" smtClean="0"/>
          </a:p>
          <a:p>
            <a:pPr marL="203200" indent="-203200" eaLnBrk="1" hangingPunct="1">
              <a:lnSpc>
                <a:spcPct val="65000"/>
              </a:lnSpc>
            </a:pPr>
            <a:endParaRPr lang="en-US" sz="1800" b="0" dirty="0" smtClean="0"/>
          </a:p>
          <a:p>
            <a:pPr marL="203200" indent="-203200" eaLnBrk="1" hangingPunct="1">
              <a:lnSpc>
                <a:spcPct val="65000"/>
              </a:lnSpc>
            </a:pPr>
            <a:r>
              <a:rPr lang="en-US" sz="1800" dirty="0" smtClean="0"/>
              <a:t>I-Format</a:t>
            </a:r>
          </a:p>
          <a:p>
            <a:pPr marL="203200" indent="-203200" eaLnBrk="1" hangingPunct="1">
              <a:lnSpc>
                <a:spcPct val="65000"/>
              </a:lnSpc>
            </a:pPr>
            <a:endParaRPr lang="en-US" sz="1800" dirty="0" smtClean="0"/>
          </a:p>
          <a:p>
            <a:pPr marL="203200" indent="-203200" eaLnBrk="1" hangingPunct="1">
              <a:lnSpc>
                <a:spcPct val="65000"/>
              </a:lnSpc>
              <a:buFontTx/>
              <a:buNone/>
            </a:pPr>
            <a:r>
              <a:rPr lang="en-US" sz="1800" dirty="0" smtClean="0"/>
              <a:t>        </a:t>
            </a:r>
            <a:r>
              <a:rPr lang="en-US" sz="1800" b="0" dirty="0" smtClean="0"/>
              <a:t>op           </a:t>
            </a:r>
            <a:r>
              <a:rPr lang="en-US" sz="1800" b="0" dirty="0" err="1" smtClean="0"/>
              <a:t>rs</a:t>
            </a:r>
            <a:r>
              <a:rPr lang="en-US" sz="1800" b="0" dirty="0" smtClean="0"/>
              <a:t>	       </a:t>
            </a:r>
            <a:r>
              <a:rPr lang="en-US" sz="1800" b="0" dirty="0" err="1" smtClean="0"/>
              <a:t>rt</a:t>
            </a:r>
            <a:r>
              <a:rPr lang="en-US" sz="1800" b="0" dirty="0" smtClean="0"/>
              <a:t>	        16 bit number</a:t>
            </a:r>
            <a:br>
              <a:rPr lang="en-US" sz="1800" b="0" dirty="0" smtClean="0"/>
            </a:br>
            <a:endParaRPr lang="en-US" sz="1800" b="0" dirty="0" smtClean="0"/>
          </a:p>
          <a:p>
            <a:pPr marL="203200" indent="-203200" eaLnBrk="1" hangingPunct="1">
              <a:lnSpc>
                <a:spcPct val="65000"/>
              </a:lnSpc>
            </a:pPr>
            <a:endParaRPr lang="en-US" sz="1800" dirty="0" smtClean="0">
              <a:solidFill>
                <a:srgbClr val="FF0000"/>
              </a:solidFill>
            </a:endParaRPr>
          </a:p>
          <a:p>
            <a:pPr marL="685800" lvl="1" indent="-190500" eaLnBrk="1" hangingPunct="1">
              <a:lnSpc>
                <a:spcPct val="65000"/>
              </a:lnSpc>
              <a:buFontTx/>
              <a:buNone/>
            </a:pPr>
            <a:r>
              <a:rPr lang="en-US" dirty="0" smtClean="0"/>
              <a:t>$s1 = $s2&amp;$s3:		</a:t>
            </a:r>
            <a:r>
              <a:rPr lang="en-US" dirty="0" smtClean="0">
                <a:latin typeface="Courier New" pitchFamily="49" charset="0"/>
              </a:rPr>
              <a:t>and $s1, $s2, $s3</a:t>
            </a:r>
          </a:p>
          <a:p>
            <a:pPr marL="685800" lvl="1" indent="-190500" eaLnBrk="1" hangingPunct="1">
              <a:lnSpc>
                <a:spcPct val="65000"/>
              </a:lnSpc>
              <a:buFontTx/>
              <a:buNone/>
            </a:pPr>
            <a:r>
              <a:rPr lang="en-US" dirty="0" smtClean="0"/>
              <a:t>$s1 = $s2|$3:		</a:t>
            </a:r>
            <a:r>
              <a:rPr lang="en-US" dirty="0" smtClean="0">
                <a:latin typeface="Courier New" pitchFamily="49" charset="0"/>
              </a:rPr>
              <a:t>or $s1, $s2, $s3</a:t>
            </a:r>
          </a:p>
          <a:p>
            <a:pPr marL="685800" lvl="1" indent="-190500" eaLnBrk="1" hangingPunct="1">
              <a:lnSpc>
                <a:spcPct val="65000"/>
              </a:lnSpc>
              <a:buFontTx/>
              <a:buNone/>
            </a:pPr>
            <a:r>
              <a:rPr lang="en-US" dirty="0" smtClean="0"/>
              <a:t>$s1 = ~($s2|$s3):	      </a:t>
            </a:r>
            <a:r>
              <a:rPr lang="en-US" dirty="0" smtClean="0">
                <a:latin typeface="Courier New" pitchFamily="49" charset="0"/>
              </a:rPr>
              <a:t>nor $s1, $s2, $s3</a:t>
            </a:r>
          </a:p>
          <a:p>
            <a:pPr marL="685800" lvl="1" indent="-190500" eaLnBrk="1" hangingPunct="1">
              <a:lnSpc>
                <a:spcPct val="65000"/>
              </a:lnSpc>
              <a:buFontTx/>
              <a:buNone/>
            </a:pPr>
            <a:endParaRPr lang="en-US" dirty="0" smtClean="0">
              <a:latin typeface="Courier New" pitchFamily="49" charset="0"/>
            </a:endParaRPr>
          </a:p>
          <a:p>
            <a:pPr marL="203200" indent="-203200" eaLnBrk="1" hangingPunct="1">
              <a:lnSpc>
                <a:spcPct val="65000"/>
              </a:lnSpc>
            </a:pPr>
            <a:r>
              <a:rPr lang="en-US" sz="2000" dirty="0" smtClean="0"/>
              <a:t>There is another important logical function, </a:t>
            </a:r>
            <a:r>
              <a:rPr lang="en-US" sz="2000" b="1" dirty="0" smtClean="0"/>
              <a:t>NOT. </a:t>
            </a:r>
          </a:p>
          <a:p>
            <a:pPr marL="203200" indent="-203200" eaLnBrk="1" hangingPunct="1">
              <a:lnSpc>
                <a:spcPct val="65000"/>
              </a:lnSpc>
            </a:pPr>
            <a:r>
              <a:rPr lang="en-US" sz="2000" dirty="0" smtClean="0"/>
              <a:t>NOT (1) = 0 and NOT (0) = 1.</a:t>
            </a:r>
          </a:p>
          <a:p>
            <a:pPr marL="203200" indent="-203200" eaLnBrk="1" hangingPunct="1">
              <a:lnSpc>
                <a:spcPct val="65000"/>
              </a:lnSpc>
            </a:pPr>
            <a:r>
              <a:rPr lang="en-US" sz="2000" b="1" dirty="0" smtClean="0">
                <a:solidFill>
                  <a:srgbClr val="C00000"/>
                </a:solidFill>
              </a:rPr>
              <a:t>How to implement NOT function (~) with MIPS instruction</a:t>
            </a:r>
            <a:r>
              <a:rPr lang="en-US" sz="1800" b="1" dirty="0" smtClean="0">
                <a:solidFill>
                  <a:srgbClr val="C00000"/>
                </a:solidFill>
              </a:rPr>
              <a:t>?</a:t>
            </a:r>
          </a:p>
        </p:txBody>
      </p:sp>
      <p:grpSp>
        <p:nvGrpSpPr>
          <p:cNvPr id="7172" name="Group 4"/>
          <p:cNvGrpSpPr>
            <a:grpSpLocks/>
          </p:cNvGrpSpPr>
          <p:nvPr/>
        </p:nvGrpSpPr>
        <p:grpSpPr bwMode="auto">
          <a:xfrm>
            <a:off x="914400" y="1752600"/>
            <a:ext cx="5626100" cy="292100"/>
            <a:chOff x="820" y="2308"/>
            <a:chExt cx="3544" cy="184"/>
          </a:xfrm>
        </p:grpSpPr>
        <p:sp>
          <p:nvSpPr>
            <p:cNvPr id="7177" name="Rectangle 5"/>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8" name="Line 6"/>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9" name="Line 7"/>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 name="Line 8"/>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 name="Line 9"/>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 name="Line 10"/>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173" name="Rectangle 11"/>
          <p:cNvSpPr>
            <a:spLocks noChangeArrowheads="1"/>
          </p:cNvSpPr>
          <p:nvPr/>
        </p:nvSpPr>
        <p:spPr bwMode="auto">
          <a:xfrm>
            <a:off x="838200" y="2895600"/>
            <a:ext cx="1014412"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Rectangle 12"/>
          <p:cNvSpPr>
            <a:spLocks noChangeArrowheads="1"/>
          </p:cNvSpPr>
          <p:nvPr/>
        </p:nvSpPr>
        <p:spPr bwMode="auto">
          <a:xfrm>
            <a:off x="1828800" y="289560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5" name="Rectangle 13"/>
          <p:cNvSpPr>
            <a:spLocks noChangeArrowheads="1"/>
          </p:cNvSpPr>
          <p:nvPr/>
        </p:nvSpPr>
        <p:spPr bwMode="auto">
          <a:xfrm>
            <a:off x="2819400" y="289560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6" name="Rectangle 14"/>
          <p:cNvSpPr>
            <a:spLocks noChangeArrowheads="1"/>
          </p:cNvSpPr>
          <p:nvPr/>
        </p:nvSpPr>
        <p:spPr bwMode="auto">
          <a:xfrm>
            <a:off x="3810000" y="2895600"/>
            <a:ext cx="3043237"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6792156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09600" y="533400"/>
            <a:ext cx="8001000" cy="1303337"/>
          </a:xfrm>
        </p:spPr>
        <p:txBody>
          <a:bodyPr/>
          <a:lstStyle/>
          <a:p>
            <a:pPr eaLnBrk="1" hangingPunct="1"/>
            <a:r>
              <a:rPr lang="en-US" sz="2400" b="1" dirty="0" smtClean="0"/>
              <a:t>Exercise: Implement NOT function with NOR instruction</a:t>
            </a:r>
          </a:p>
        </p:txBody>
      </p:sp>
      <p:sp>
        <p:nvSpPr>
          <p:cNvPr id="960515" name="AutoShape 3"/>
          <p:cNvSpPr>
            <a:spLocks noGrp="1" noChangeArrowheads="1"/>
          </p:cNvSpPr>
          <p:nvPr>
            <p:ph type="body" idx="4294967295"/>
          </p:nvPr>
        </p:nvSpPr>
        <p:spPr>
          <a:xfrm>
            <a:off x="762000" y="1828800"/>
            <a:ext cx="7772400" cy="3444875"/>
          </a:xfrm>
        </p:spPr>
        <p:txBody>
          <a:bodyPr/>
          <a:lstStyle/>
          <a:p>
            <a:pPr eaLnBrk="1" hangingPunct="1"/>
            <a:r>
              <a:rPr lang="en-US" sz="2400" dirty="0" smtClean="0"/>
              <a:t>A NOR 0 = NOT (A)</a:t>
            </a:r>
          </a:p>
          <a:p>
            <a:pPr eaLnBrk="1" hangingPunct="1"/>
            <a:r>
              <a:rPr lang="en-US" sz="2400" dirty="0" smtClean="0"/>
              <a:t>Nor $s1, $s2, $zero : $s1=~$s2</a:t>
            </a:r>
          </a:p>
          <a:p>
            <a:pPr eaLnBrk="1" hangingPunct="1"/>
            <a:endParaRPr lang="en-US" sz="2400" dirty="0" smtClean="0"/>
          </a:p>
          <a:p>
            <a:pPr eaLnBrk="1" hangingPunct="1"/>
            <a:endParaRPr lang="en-US" sz="2400" dirty="0" smtClean="0">
              <a:solidFill>
                <a:srgbClr val="FF0000"/>
              </a:solidFill>
            </a:endParaRPr>
          </a:p>
        </p:txBody>
      </p:sp>
    </p:spTree>
    <p:extLst>
      <p:ext uri="{BB962C8B-B14F-4D97-AF65-F5344CB8AC3E}">
        <p14:creationId xmlns:p14="http://schemas.microsoft.com/office/powerpoint/2010/main" val="412100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0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15"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Shift Operations</a:t>
            </a:r>
          </a:p>
        </p:txBody>
      </p:sp>
      <p:sp>
        <p:nvSpPr>
          <p:cNvPr id="10243" name="AutoShape 3"/>
          <p:cNvSpPr>
            <a:spLocks noGrp="1" noChangeArrowheads="1"/>
          </p:cNvSpPr>
          <p:nvPr>
            <p:ph type="body" idx="4294967295"/>
          </p:nvPr>
        </p:nvSpPr>
        <p:spPr>
          <a:xfrm>
            <a:off x="685800" y="1143000"/>
            <a:ext cx="8077200" cy="1851025"/>
          </a:xfrm>
        </p:spPr>
        <p:txBody>
          <a:bodyPr/>
          <a:lstStyle/>
          <a:p>
            <a:pPr marL="203200" indent="-203200" eaLnBrk="1" hangingPunct="1"/>
            <a:r>
              <a:rPr lang="en-US" sz="2400" dirty="0" smtClean="0"/>
              <a:t>Move (shift) all the bits in a word to the left or right by a number of bits.</a:t>
            </a:r>
          </a:p>
          <a:p>
            <a:pPr marL="685800" lvl="1" indent="-190500" eaLnBrk="1" hangingPunct="1"/>
            <a:r>
              <a:rPr lang="en-US" sz="1800" dirty="0" smtClean="0"/>
              <a:t>Example: shift right by 8 bits</a:t>
            </a:r>
          </a:p>
          <a:p>
            <a:pPr marL="685800" lvl="1" indent="-190500" eaLnBrk="1" hangingPunct="1">
              <a:buFontTx/>
              <a:buNone/>
            </a:pPr>
            <a:r>
              <a:rPr lang="en-US" sz="1800" dirty="0" smtClean="0">
                <a:solidFill>
                  <a:schemeClr val="accent2"/>
                </a:solidFill>
              </a:rPr>
              <a:t>0001 0010 0011 0100 0101 0110</a:t>
            </a:r>
            <a:r>
              <a:rPr lang="en-US" sz="1800" dirty="0" smtClean="0"/>
              <a:t> 0111 1000</a:t>
            </a:r>
          </a:p>
        </p:txBody>
      </p:sp>
      <p:sp>
        <p:nvSpPr>
          <p:cNvPr id="10244" name="Line 4"/>
          <p:cNvSpPr>
            <a:spLocks noChangeShapeType="1"/>
          </p:cNvSpPr>
          <p:nvPr/>
        </p:nvSpPr>
        <p:spPr bwMode="auto">
          <a:xfrm flipH="1">
            <a:off x="1219200" y="4724400"/>
            <a:ext cx="16764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5" name="Line 5"/>
          <p:cNvSpPr>
            <a:spLocks noChangeShapeType="1"/>
          </p:cNvSpPr>
          <p:nvPr/>
        </p:nvSpPr>
        <p:spPr bwMode="auto">
          <a:xfrm flipH="1">
            <a:off x="3962400" y="47244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6" name="Line 6"/>
          <p:cNvSpPr>
            <a:spLocks noChangeShapeType="1"/>
          </p:cNvSpPr>
          <p:nvPr/>
        </p:nvSpPr>
        <p:spPr bwMode="auto">
          <a:xfrm>
            <a:off x="1295400" y="2743200"/>
            <a:ext cx="18288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7" name="Line 7"/>
          <p:cNvSpPr>
            <a:spLocks noChangeShapeType="1"/>
          </p:cNvSpPr>
          <p:nvPr/>
        </p:nvSpPr>
        <p:spPr bwMode="auto">
          <a:xfrm>
            <a:off x="4114800" y="26670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8" name="Rectangle 8"/>
          <p:cNvSpPr>
            <a:spLocks noChangeArrowheads="1"/>
          </p:cNvSpPr>
          <p:nvPr/>
        </p:nvSpPr>
        <p:spPr bwMode="auto">
          <a:xfrm>
            <a:off x="1219200" y="3581400"/>
            <a:ext cx="80772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spcBef>
                <a:spcPct val="20000"/>
              </a:spcBef>
            </a:pPr>
            <a:r>
              <a:rPr lang="en-US" sz="1800" b="1" dirty="0">
                <a:solidFill>
                  <a:schemeClr val="accent1"/>
                </a:solidFill>
                <a:latin typeface="Arial" charset="0"/>
              </a:rPr>
              <a:t>0000 0000</a:t>
            </a:r>
            <a:r>
              <a:rPr lang="en-US" sz="1800" b="1" dirty="0">
                <a:latin typeface="Arial" charset="0"/>
              </a:rPr>
              <a:t> </a:t>
            </a:r>
            <a:r>
              <a:rPr lang="en-US" sz="1800" b="1" dirty="0">
                <a:solidFill>
                  <a:schemeClr val="accent2"/>
                </a:solidFill>
                <a:latin typeface="Arial" charset="0"/>
              </a:rPr>
              <a:t>0001 0010 0011 0100 0101 0110</a:t>
            </a:r>
            <a:endParaRPr lang="en-US" sz="1800" b="1" dirty="0">
              <a:latin typeface="Arial" charset="0"/>
            </a:endParaRPr>
          </a:p>
          <a:p>
            <a:pPr marL="685800" lvl="1" indent="-190500">
              <a:spcBef>
                <a:spcPct val="20000"/>
              </a:spcBef>
              <a:buFontTx/>
              <a:buChar char="–"/>
            </a:pPr>
            <a:r>
              <a:rPr lang="en-US" sz="1800" b="1" dirty="0">
                <a:latin typeface="Arial" charset="0"/>
              </a:rPr>
              <a:t>Example: shift left by 8 bits</a:t>
            </a:r>
          </a:p>
          <a:p>
            <a:pPr marL="685800" lvl="1" indent="-190500">
              <a:spcBef>
                <a:spcPct val="20000"/>
              </a:spcBef>
            </a:pPr>
            <a:r>
              <a:rPr lang="en-US" sz="1800" b="1" dirty="0">
                <a:latin typeface="Arial" charset="0"/>
              </a:rPr>
              <a:t>0001 0010 </a:t>
            </a:r>
            <a:r>
              <a:rPr lang="en-US" sz="1800" b="1" dirty="0">
                <a:solidFill>
                  <a:schemeClr val="accent2"/>
                </a:solidFill>
                <a:latin typeface="Arial" charset="0"/>
              </a:rPr>
              <a:t>0011 0100 0101 0110 0111 1000</a:t>
            </a:r>
            <a:endParaRPr lang="en-US" sz="1800" b="1" dirty="0">
              <a:latin typeface="Arial" charset="0"/>
            </a:endParaRPr>
          </a:p>
        </p:txBody>
      </p:sp>
      <p:sp>
        <p:nvSpPr>
          <p:cNvPr id="10249" name="Rectangle 9"/>
          <p:cNvSpPr>
            <a:spLocks noChangeArrowheads="1"/>
          </p:cNvSpPr>
          <p:nvPr/>
        </p:nvSpPr>
        <p:spPr bwMode="auto">
          <a:xfrm>
            <a:off x="381000" y="5562600"/>
            <a:ext cx="80772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spcBef>
                <a:spcPct val="20000"/>
              </a:spcBef>
            </a:pPr>
            <a:r>
              <a:rPr lang="en-US" sz="1800" b="1">
                <a:solidFill>
                  <a:schemeClr val="accent2"/>
                </a:solidFill>
                <a:latin typeface="Arial" charset="0"/>
              </a:rPr>
              <a:t>0011 0100 0101 0110 0111 1000</a:t>
            </a:r>
            <a:r>
              <a:rPr lang="en-US" sz="1800" b="1">
                <a:latin typeface="Arial" charset="0"/>
              </a:rPr>
              <a:t> </a:t>
            </a:r>
            <a:r>
              <a:rPr lang="en-US" sz="1800" b="1">
                <a:solidFill>
                  <a:schemeClr val="accent1"/>
                </a:solidFill>
                <a:latin typeface="Arial" charset="0"/>
              </a:rPr>
              <a:t>0000 0000</a:t>
            </a:r>
          </a:p>
        </p:txBody>
      </p:sp>
      <p:sp>
        <p:nvSpPr>
          <p:cNvPr id="962570" name="Rectangle 10"/>
          <p:cNvSpPr>
            <a:spLocks noChangeArrowheads="1"/>
          </p:cNvSpPr>
          <p:nvPr/>
        </p:nvSpPr>
        <p:spPr bwMode="auto">
          <a:xfrm>
            <a:off x="1371600" y="5984875"/>
            <a:ext cx="6920484"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lvl="1" eaLnBrk="0" hangingPunct="0">
              <a:lnSpc>
                <a:spcPct val="85000"/>
              </a:lnSpc>
              <a:spcBef>
                <a:spcPct val="40000"/>
              </a:spcBef>
              <a:buSzPct val="100000"/>
            </a:pPr>
            <a:r>
              <a:rPr lang="en-US" sz="2400" b="1" dirty="0">
                <a:solidFill>
                  <a:srgbClr val="C00000"/>
                </a:solidFill>
                <a:latin typeface="Arial" charset="0"/>
              </a:rPr>
              <a:t>What arithmetic effect does shift left have?</a:t>
            </a:r>
          </a:p>
        </p:txBody>
      </p:sp>
    </p:spTree>
    <p:extLst>
      <p:ext uri="{BB962C8B-B14F-4D97-AF65-F5344CB8AC3E}">
        <p14:creationId xmlns:p14="http://schemas.microsoft.com/office/powerpoint/2010/main" val="3123266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09600" y="533400"/>
            <a:ext cx="8001000" cy="550862"/>
          </a:xfrm>
        </p:spPr>
        <p:txBody>
          <a:bodyPr>
            <a:normAutofit fontScale="90000"/>
          </a:bodyPr>
          <a:lstStyle/>
          <a:p>
            <a:pPr eaLnBrk="1" hangingPunct="1"/>
            <a:r>
              <a:rPr lang="en-US" b="1" dirty="0" smtClean="0"/>
              <a:t>Shift Instruction Syntax</a:t>
            </a:r>
          </a:p>
        </p:txBody>
      </p:sp>
      <p:sp>
        <p:nvSpPr>
          <p:cNvPr id="11267" name="AutoShape 3"/>
          <p:cNvSpPr>
            <a:spLocks noGrp="1" noChangeArrowheads="1"/>
          </p:cNvSpPr>
          <p:nvPr>
            <p:ph type="body" idx="4294967295"/>
          </p:nvPr>
        </p:nvSpPr>
        <p:spPr>
          <a:xfrm>
            <a:off x="838200" y="1143000"/>
            <a:ext cx="7848600" cy="5494338"/>
          </a:xfrm>
        </p:spPr>
        <p:txBody>
          <a:bodyPr/>
          <a:lstStyle/>
          <a:p>
            <a:pPr marL="203200" indent="-203200" eaLnBrk="1" hangingPunct="1">
              <a:lnSpc>
                <a:spcPct val="65000"/>
              </a:lnSpc>
            </a:pPr>
            <a:r>
              <a:rPr lang="en-US" sz="1800" dirty="0" smtClean="0"/>
              <a:t>MIPS shift instructions:</a:t>
            </a:r>
          </a:p>
          <a:p>
            <a:pPr marL="203200" indent="-203200" eaLnBrk="1" hangingPunct="1">
              <a:lnSpc>
                <a:spcPct val="65000"/>
              </a:lnSpc>
            </a:pPr>
            <a:endParaRPr lang="en-US" sz="1800" dirty="0" smtClean="0"/>
          </a:p>
          <a:p>
            <a:pPr marL="203200" indent="-203200" eaLnBrk="1" hangingPunct="1">
              <a:lnSpc>
                <a:spcPct val="75000"/>
              </a:lnSpc>
              <a:buFontTx/>
              <a:buNone/>
            </a:pPr>
            <a:r>
              <a:rPr lang="en-US" sz="1800" dirty="0" smtClean="0"/>
              <a:t>1. </a:t>
            </a:r>
            <a:r>
              <a:rPr lang="en-US" sz="1800" dirty="0" err="1" smtClean="0">
                <a:solidFill>
                  <a:schemeClr val="accent2"/>
                </a:solidFill>
                <a:latin typeface="Courier New" pitchFamily="49" charset="0"/>
              </a:rPr>
              <a:t>sll</a:t>
            </a:r>
            <a:r>
              <a:rPr lang="en-US" sz="1800" dirty="0" smtClean="0"/>
              <a:t> (shift left logical): shifts left and </a:t>
            </a:r>
            <a:r>
              <a:rPr lang="en-US" sz="1800" u="sng" dirty="0" smtClean="0"/>
              <a:t>fills emptied bits with 0s</a:t>
            </a:r>
            <a:endParaRPr lang="en-US" sz="1800" dirty="0" smtClean="0"/>
          </a:p>
          <a:p>
            <a:pPr marL="203200" indent="-203200" eaLnBrk="1" hangingPunct="1">
              <a:lnSpc>
                <a:spcPct val="75000"/>
              </a:lnSpc>
              <a:buFontTx/>
              <a:buNone/>
            </a:pPr>
            <a:r>
              <a:rPr lang="en-US" sz="1800" dirty="0" smtClean="0"/>
              <a:t>2. </a:t>
            </a:r>
            <a:r>
              <a:rPr lang="en-US" sz="1800" dirty="0" err="1" smtClean="0">
                <a:solidFill>
                  <a:schemeClr val="accent2"/>
                </a:solidFill>
                <a:latin typeface="Courier New" pitchFamily="49" charset="0"/>
              </a:rPr>
              <a:t>srl</a:t>
            </a:r>
            <a:r>
              <a:rPr lang="en-US" sz="1800" dirty="0" smtClean="0"/>
              <a:t> (shift right logical): shifts right and </a:t>
            </a:r>
            <a:r>
              <a:rPr lang="en-US" sz="1800" u="sng" dirty="0" smtClean="0"/>
              <a:t>fills emptied bits with 0s</a:t>
            </a:r>
          </a:p>
          <a:p>
            <a:pPr marL="203200" indent="-203200" eaLnBrk="1" hangingPunct="1">
              <a:lnSpc>
                <a:spcPct val="75000"/>
              </a:lnSpc>
              <a:buFontTx/>
              <a:buNone/>
            </a:pPr>
            <a:endParaRPr lang="en-US" sz="1800" u="sng" dirty="0" smtClean="0"/>
          </a:p>
          <a:p>
            <a:pPr marL="203200" indent="-203200" eaLnBrk="1" hangingPunct="1">
              <a:lnSpc>
                <a:spcPct val="75000"/>
              </a:lnSpc>
              <a:buFontTx/>
              <a:buNone/>
            </a:pPr>
            <a:endParaRPr lang="en-US" sz="1800" dirty="0" smtClean="0"/>
          </a:p>
          <a:p>
            <a:pPr marL="203200" indent="-203200" eaLnBrk="1" hangingPunct="1">
              <a:lnSpc>
                <a:spcPct val="75000"/>
              </a:lnSpc>
              <a:buFontTx/>
              <a:buNone/>
            </a:pPr>
            <a:r>
              <a:rPr lang="en-US" sz="1800" dirty="0" smtClean="0"/>
              <a:t>Machine version of “</a:t>
            </a:r>
            <a:r>
              <a:rPr lang="en-US" sz="1800" dirty="0" err="1" smtClean="0"/>
              <a:t>sll</a:t>
            </a:r>
            <a:r>
              <a:rPr lang="en-US" sz="1800" dirty="0" smtClean="0"/>
              <a:t> $t2, $s0, 4”:</a:t>
            </a:r>
          </a:p>
          <a:p>
            <a:pPr marL="203200" indent="-203200" eaLnBrk="1" hangingPunct="1">
              <a:lnSpc>
                <a:spcPct val="75000"/>
              </a:lnSpc>
              <a:buFontTx/>
              <a:buNone/>
            </a:pPr>
            <a:endParaRPr lang="en-US" sz="1800" dirty="0" smtClean="0"/>
          </a:p>
          <a:p>
            <a:pPr marL="203200" indent="-203200" eaLnBrk="1" hangingPunct="1">
              <a:lnSpc>
                <a:spcPct val="75000"/>
              </a:lnSpc>
              <a:buFontTx/>
              <a:buNone/>
            </a:pPr>
            <a:r>
              <a:rPr lang="en-US" sz="1800" b="0" dirty="0" smtClean="0"/>
              <a:t>         op	       </a:t>
            </a:r>
            <a:r>
              <a:rPr lang="en-US" sz="1800" b="0" dirty="0" err="1" smtClean="0"/>
              <a:t>rs</a:t>
            </a:r>
            <a:r>
              <a:rPr lang="en-US" sz="1800" b="0" dirty="0" smtClean="0"/>
              <a:t>	      </a:t>
            </a:r>
            <a:r>
              <a:rPr lang="en-US" sz="1800" b="0" dirty="0" err="1" smtClean="0"/>
              <a:t>rt</a:t>
            </a:r>
            <a:r>
              <a:rPr lang="en-US" sz="1800" b="0" dirty="0" smtClean="0"/>
              <a:t>	 </a:t>
            </a:r>
            <a:r>
              <a:rPr lang="en-US" sz="1800" b="0" dirty="0" err="1" smtClean="0"/>
              <a:t>rd</a:t>
            </a:r>
            <a:r>
              <a:rPr lang="en-US" sz="1800" b="0" dirty="0" smtClean="0"/>
              <a:t>	       </a:t>
            </a:r>
            <a:r>
              <a:rPr lang="en-US" sz="1800" b="0" dirty="0" err="1" smtClean="0"/>
              <a:t>shamt</a:t>
            </a:r>
            <a:r>
              <a:rPr lang="en-US" sz="1800" b="0" dirty="0" smtClean="0"/>
              <a:t>	</a:t>
            </a:r>
            <a:r>
              <a:rPr lang="en-US" sz="1800" b="0" dirty="0" err="1" smtClean="0"/>
              <a:t>funct</a:t>
            </a:r>
            <a:endParaRPr lang="en-US" sz="1800" dirty="0" smtClean="0"/>
          </a:p>
          <a:p>
            <a:pPr marL="203200" indent="-203200" eaLnBrk="1" hangingPunct="1">
              <a:lnSpc>
                <a:spcPct val="75000"/>
              </a:lnSpc>
              <a:buFontTx/>
              <a:buNone/>
            </a:pPr>
            <a:endParaRPr lang="en-US" sz="1800" dirty="0" smtClean="0"/>
          </a:p>
          <a:p>
            <a:pPr marL="203200" indent="-203200" eaLnBrk="1" hangingPunct="1">
              <a:lnSpc>
                <a:spcPct val="75000"/>
              </a:lnSpc>
              <a:buFontTx/>
              <a:buNone/>
            </a:pPr>
            <a:r>
              <a:rPr lang="en-US" sz="1800" dirty="0" smtClean="0"/>
              <a:t>        0             0            16         10            4             0</a:t>
            </a:r>
          </a:p>
          <a:p>
            <a:pPr marL="203200" indent="-203200" eaLnBrk="1" hangingPunct="1">
              <a:lnSpc>
                <a:spcPct val="75000"/>
              </a:lnSpc>
              <a:buFontTx/>
              <a:buNone/>
            </a:pPr>
            <a:endParaRPr lang="en-US" sz="1800" dirty="0" smtClean="0"/>
          </a:p>
        </p:txBody>
      </p:sp>
      <p:grpSp>
        <p:nvGrpSpPr>
          <p:cNvPr id="11268" name="Group 4"/>
          <p:cNvGrpSpPr>
            <a:grpSpLocks/>
          </p:cNvGrpSpPr>
          <p:nvPr/>
        </p:nvGrpSpPr>
        <p:grpSpPr bwMode="auto">
          <a:xfrm>
            <a:off x="838200" y="3810000"/>
            <a:ext cx="5626100" cy="292100"/>
            <a:chOff x="820" y="2308"/>
            <a:chExt cx="3544" cy="184"/>
          </a:xfrm>
        </p:grpSpPr>
        <p:sp>
          <p:nvSpPr>
            <p:cNvPr id="11269" name="Rectangle 5"/>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0" name="Line 6"/>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1" name="Line 7"/>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2" name="Line 8"/>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3" name="Line 9"/>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4" name="Line 10"/>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331395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609600"/>
            <a:ext cx="8001000" cy="458787"/>
          </a:xfrm>
        </p:spPr>
        <p:txBody>
          <a:bodyPr>
            <a:normAutofit fontScale="90000"/>
          </a:bodyPr>
          <a:lstStyle/>
          <a:p>
            <a:pPr eaLnBrk="1" hangingPunct="1"/>
            <a:r>
              <a:rPr lang="en-US" b="1" dirty="0" smtClean="0"/>
              <a:t>Loops in C/Assembly (1/3)</a:t>
            </a:r>
          </a:p>
        </p:txBody>
      </p:sp>
      <p:sp>
        <p:nvSpPr>
          <p:cNvPr id="14339" name="AutoShape 3"/>
          <p:cNvSpPr>
            <a:spLocks noGrp="1" noChangeArrowheads="1"/>
          </p:cNvSpPr>
          <p:nvPr>
            <p:ph type="body" idx="4294967295"/>
          </p:nvPr>
        </p:nvSpPr>
        <p:spPr>
          <a:xfrm>
            <a:off x="762000" y="1426593"/>
            <a:ext cx="7848600" cy="5468938"/>
          </a:xfrm>
        </p:spPr>
        <p:txBody>
          <a:bodyPr/>
          <a:lstStyle/>
          <a:p>
            <a:pPr marL="203200" indent="-203200" eaLnBrk="1" hangingPunct="1"/>
            <a:r>
              <a:rPr lang="en-US" sz="2000" dirty="0" smtClean="0"/>
              <a:t>Simple loop in C;  </a:t>
            </a:r>
            <a:r>
              <a:rPr lang="en-US" sz="2000" dirty="0" smtClean="0">
                <a:latin typeface="Courier New" pitchFamily="49" charset="0"/>
              </a:rPr>
              <a:t>A[]</a:t>
            </a:r>
            <a:r>
              <a:rPr lang="en-US" sz="2000" dirty="0" smtClean="0"/>
              <a:t> is an array of </a:t>
            </a:r>
            <a:r>
              <a:rPr lang="en-US" sz="2000" dirty="0" smtClean="0">
                <a:latin typeface="Courier New" pitchFamily="49" charset="0"/>
              </a:rPr>
              <a:t>integers</a:t>
            </a:r>
          </a:p>
          <a:p>
            <a:pPr marL="685800" lvl="1" indent="-190500" eaLnBrk="1" hangingPunct="1">
              <a:buFontTx/>
              <a:buNone/>
            </a:pPr>
            <a:r>
              <a:rPr lang="en-US" sz="2000" dirty="0" smtClean="0">
                <a:latin typeface="Courier New" pitchFamily="49" charset="0"/>
              </a:rPr>
              <a:t>	do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rgbClr val="800000"/>
                </a:solidFill>
                <a:latin typeface="Courier New" pitchFamily="49" charset="0"/>
              </a:rPr>
              <a:t>A</a:t>
            </a:r>
            <a:r>
              <a:rPr lang="en-US" sz="2000" dirty="0" smtClean="0">
                <a:latin typeface="Courier New" pitchFamily="49" charset="0"/>
              </a:rPr>
              <a:t>[</a:t>
            </a:r>
            <a:r>
              <a:rPr lang="en-US" sz="2000" dirty="0" err="1" smtClean="0">
                <a:solidFill>
                  <a:schemeClr val="accent2"/>
                </a:solidFill>
                <a:latin typeface="Courier New" pitchFamily="49" charset="0"/>
              </a:rPr>
              <a:t>i</a:t>
            </a:r>
            <a:r>
              <a:rPr lang="en-US" sz="2000" dirty="0" smtClean="0">
                <a:latin typeface="Courier New" pitchFamily="49" charset="0"/>
              </a:rPr>
              <a:t>];</a:t>
            </a:r>
          </a:p>
          <a:p>
            <a:pPr marL="685800" lvl="1" indent="-190500" eaLnBrk="1" hangingPunct="1">
              <a:buFontTx/>
              <a:buNone/>
            </a:pPr>
            <a:r>
              <a:rPr lang="en-US" sz="2000" dirty="0" smtClean="0">
                <a:latin typeface="Courier New" pitchFamily="49" charset="0"/>
              </a:rPr>
              <a:t>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FF00FF"/>
                </a:solidFill>
                <a:latin typeface="Courier New" pitchFamily="49" charset="0"/>
              </a:rPr>
              <a:t>j</a:t>
            </a:r>
            <a:r>
              <a:rPr lang="en-US" sz="2000" dirty="0" smtClean="0">
                <a:latin typeface="Courier New" pitchFamily="49" charset="0"/>
              </a:rPr>
              <a:t>;</a:t>
            </a:r>
            <a:r>
              <a:rPr lang="en-US" dirty="0">
                <a:latin typeface="Courier New" pitchFamily="49" charset="0"/>
              </a:rPr>
              <a:t> </a:t>
            </a:r>
            <a:r>
              <a:rPr lang="en-US" sz="2000" dirty="0" smtClean="0">
                <a:latin typeface="Courier New" pitchFamily="49" charset="0"/>
              </a:rPr>
              <a:t>} while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008000"/>
                </a:solidFill>
                <a:latin typeface="Courier New" pitchFamily="49" charset="0"/>
              </a:rPr>
              <a:t>h</a:t>
            </a:r>
            <a:r>
              <a:rPr lang="en-US" sz="2000" dirty="0" smtClean="0">
                <a:latin typeface="Courier New" pitchFamily="49" charset="0"/>
              </a:rPr>
              <a:t>);</a:t>
            </a:r>
          </a:p>
          <a:p>
            <a:pPr marL="203200" indent="-203200" eaLnBrk="1" hangingPunct="1"/>
            <a:r>
              <a:rPr lang="en-US" sz="1800" dirty="0" smtClean="0"/>
              <a:t>Rewrite this as:</a:t>
            </a:r>
          </a:p>
          <a:p>
            <a:pPr marL="685800" lvl="1" indent="-190500" eaLnBrk="1" hangingPunct="1">
              <a:buFontTx/>
              <a:buNone/>
            </a:pPr>
            <a:r>
              <a:rPr lang="en-US" sz="1800" dirty="0" smtClean="0">
                <a:latin typeface="Courier New" pitchFamily="49" charset="0"/>
              </a:rPr>
              <a:t>	Loop:	</a:t>
            </a:r>
            <a:r>
              <a:rPr lang="en-US" sz="1800" dirty="0" smtClean="0">
                <a:solidFill>
                  <a:schemeClr val="accent1"/>
                </a:solidFill>
                <a:latin typeface="Courier New" pitchFamily="49" charset="0"/>
              </a:rPr>
              <a:t>g</a:t>
            </a:r>
            <a:r>
              <a:rPr lang="en-US" sz="1800" dirty="0" smtClean="0">
                <a:latin typeface="Courier New" pitchFamily="49" charset="0"/>
              </a:rPr>
              <a:t> = </a:t>
            </a:r>
            <a:r>
              <a:rPr lang="en-US" sz="1800" dirty="0" smtClean="0">
                <a:solidFill>
                  <a:schemeClr val="accent1"/>
                </a:solidFill>
                <a:latin typeface="Courier New" pitchFamily="49" charset="0"/>
              </a:rPr>
              <a:t>g</a:t>
            </a:r>
            <a:r>
              <a:rPr lang="en-US" sz="1800" dirty="0" smtClean="0">
                <a:latin typeface="Courier New" pitchFamily="49" charset="0"/>
              </a:rPr>
              <a:t> + </a:t>
            </a:r>
            <a:r>
              <a:rPr lang="en-US" sz="1800" dirty="0" smtClean="0">
                <a:solidFill>
                  <a:srgbClr val="800000"/>
                </a:solidFill>
                <a:latin typeface="Courier New" pitchFamily="49" charset="0"/>
              </a:rPr>
              <a:t>A</a:t>
            </a:r>
            <a:r>
              <a:rPr lang="en-US" sz="1800" dirty="0" smtClean="0">
                <a:latin typeface="Courier New" pitchFamily="49" charset="0"/>
              </a:rPr>
              <a:t>[</a:t>
            </a:r>
            <a:r>
              <a:rPr lang="en-US" sz="1800" dirty="0" err="1" smtClean="0">
                <a:solidFill>
                  <a:schemeClr val="accent2"/>
                </a:solidFill>
                <a:latin typeface="Courier New" pitchFamily="49" charset="0"/>
              </a:rPr>
              <a:t>i</a:t>
            </a:r>
            <a:r>
              <a:rPr lang="en-US" sz="1800" dirty="0" smtClean="0">
                <a:latin typeface="Courier New" pitchFamily="49" charset="0"/>
              </a:rPr>
              <a:t>];</a:t>
            </a:r>
            <a:br>
              <a:rPr lang="en-US" sz="1800" dirty="0" smtClean="0">
                <a:latin typeface="Courier New" pitchFamily="49" charset="0"/>
              </a:rPr>
            </a:br>
            <a:r>
              <a:rPr lang="en-US" sz="1800" dirty="0" smtClean="0">
                <a:latin typeface="Courier New" pitchFamily="49" charset="0"/>
              </a:rPr>
              <a:t>		</a:t>
            </a:r>
            <a:r>
              <a:rPr lang="en-US" sz="1800" dirty="0" err="1" smtClean="0">
                <a:solidFill>
                  <a:schemeClr val="accent2"/>
                </a:solidFill>
                <a:latin typeface="Courier New" pitchFamily="49" charset="0"/>
              </a:rPr>
              <a:t>i</a:t>
            </a:r>
            <a:r>
              <a:rPr lang="en-US" sz="1800" dirty="0" smtClean="0">
                <a:latin typeface="Courier New" pitchFamily="49" charset="0"/>
              </a:rPr>
              <a:t> = </a:t>
            </a:r>
            <a:r>
              <a:rPr lang="en-US" sz="1800" dirty="0" err="1" smtClean="0">
                <a:solidFill>
                  <a:schemeClr val="accent2"/>
                </a:solidFill>
                <a:latin typeface="Courier New" pitchFamily="49" charset="0"/>
              </a:rPr>
              <a:t>i</a:t>
            </a:r>
            <a:r>
              <a:rPr lang="en-US" sz="1800" dirty="0" smtClean="0">
                <a:latin typeface="Courier New" pitchFamily="49" charset="0"/>
              </a:rPr>
              <a:t> + </a:t>
            </a:r>
            <a:r>
              <a:rPr lang="en-US" sz="1800" dirty="0" smtClean="0">
                <a:solidFill>
                  <a:srgbClr val="FF00FF"/>
                </a:solidFill>
                <a:latin typeface="Courier New" pitchFamily="49" charset="0"/>
              </a:rPr>
              <a:t>j</a:t>
            </a:r>
            <a:r>
              <a:rPr lang="en-US" sz="1800" dirty="0" smtClean="0">
                <a:latin typeface="Courier New" pitchFamily="49" charset="0"/>
              </a:rPr>
              <a:t>;</a:t>
            </a:r>
            <a:br>
              <a:rPr lang="en-US" sz="1800" dirty="0" smtClean="0">
                <a:latin typeface="Courier New" pitchFamily="49" charset="0"/>
              </a:rPr>
            </a:br>
            <a:r>
              <a:rPr lang="en-US" sz="1800" dirty="0" smtClean="0">
                <a:latin typeface="Courier New" pitchFamily="49" charset="0"/>
              </a:rPr>
              <a:t>		if (</a:t>
            </a:r>
            <a:r>
              <a:rPr lang="en-US" sz="1800" dirty="0" err="1" smtClean="0">
                <a:solidFill>
                  <a:schemeClr val="accent2"/>
                </a:solidFill>
                <a:latin typeface="Courier New" pitchFamily="49" charset="0"/>
              </a:rPr>
              <a:t>i</a:t>
            </a:r>
            <a:r>
              <a:rPr lang="en-US" sz="1800" dirty="0" smtClean="0">
                <a:latin typeface="Courier New" pitchFamily="49" charset="0"/>
              </a:rPr>
              <a:t> != </a:t>
            </a:r>
            <a:r>
              <a:rPr lang="en-US" sz="1800" dirty="0" smtClean="0">
                <a:solidFill>
                  <a:srgbClr val="008000"/>
                </a:solidFill>
                <a:latin typeface="Courier New" pitchFamily="49" charset="0"/>
              </a:rPr>
              <a:t>h</a:t>
            </a:r>
            <a:r>
              <a:rPr lang="en-US" sz="1800" dirty="0" smtClean="0">
                <a:latin typeface="Courier New" pitchFamily="49" charset="0"/>
              </a:rPr>
              <a:t>) </a:t>
            </a:r>
            <a:r>
              <a:rPr lang="en-US" sz="1800" dirty="0" err="1" smtClean="0">
                <a:latin typeface="Courier New" pitchFamily="49" charset="0"/>
              </a:rPr>
              <a:t>goto</a:t>
            </a:r>
            <a:r>
              <a:rPr lang="en-US" sz="1800" dirty="0" smtClean="0">
                <a:latin typeface="Courier New" pitchFamily="49" charset="0"/>
              </a:rPr>
              <a:t> Loop;</a:t>
            </a:r>
            <a:endParaRPr lang="en-US" sz="1800" dirty="0" smtClean="0"/>
          </a:p>
          <a:p>
            <a:pPr marL="203200" indent="-203200" eaLnBrk="1" hangingPunct="1"/>
            <a:r>
              <a:rPr lang="en-US" sz="1800" dirty="0" smtClean="0"/>
              <a:t>Use this mapping:</a:t>
            </a:r>
            <a:br>
              <a:rPr lang="en-US" sz="1800" dirty="0" smtClean="0"/>
            </a:br>
            <a:r>
              <a:rPr lang="en-US" sz="1800" dirty="0" smtClean="0">
                <a:latin typeface="Courier New" pitchFamily="49" charset="0"/>
              </a:rPr>
              <a:t>  </a:t>
            </a:r>
            <a:r>
              <a:rPr lang="en-US" sz="1800" dirty="0" smtClean="0">
                <a:solidFill>
                  <a:schemeClr val="accent1"/>
                </a:solidFill>
                <a:latin typeface="Courier New" pitchFamily="49" charset="0"/>
              </a:rPr>
              <a:t>g</a:t>
            </a:r>
            <a:r>
              <a:rPr lang="en-US" sz="1800" dirty="0" smtClean="0">
                <a:latin typeface="Courier New" pitchFamily="49" charset="0"/>
              </a:rPr>
              <a:t>,  </a:t>
            </a:r>
            <a:r>
              <a:rPr lang="en-US" sz="1800" dirty="0" smtClean="0">
                <a:solidFill>
                  <a:srgbClr val="008000"/>
                </a:solidFill>
                <a:latin typeface="Courier New" pitchFamily="49" charset="0"/>
              </a:rPr>
              <a:t> h</a:t>
            </a:r>
            <a:r>
              <a:rPr lang="en-US" sz="1800" dirty="0" smtClean="0">
                <a:latin typeface="Courier New" pitchFamily="49" charset="0"/>
              </a:rPr>
              <a:t>,   </a:t>
            </a:r>
            <a:r>
              <a:rPr lang="en-US" sz="1800" dirty="0" err="1" smtClean="0">
                <a:solidFill>
                  <a:schemeClr val="accent2"/>
                </a:solidFill>
                <a:latin typeface="Courier New" pitchFamily="49" charset="0"/>
              </a:rPr>
              <a:t>i</a:t>
            </a:r>
            <a:r>
              <a:rPr lang="en-US" sz="1800" dirty="0" smtClean="0">
                <a:latin typeface="Courier New" pitchFamily="49" charset="0"/>
              </a:rPr>
              <a:t>,   </a:t>
            </a:r>
            <a:r>
              <a:rPr lang="en-US" sz="1800" dirty="0" smtClean="0">
                <a:solidFill>
                  <a:srgbClr val="FF00FF"/>
                </a:solidFill>
                <a:latin typeface="Courier New" pitchFamily="49" charset="0"/>
              </a:rPr>
              <a:t>j</a:t>
            </a:r>
            <a:r>
              <a:rPr lang="en-US" sz="1800" dirty="0" smtClean="0">
                <a:latin typeface="Courier New" pitchFamily="49" charset="0"/>
              </a:rPr>
              <a:t>, </a:t>
            </a:r>
            <a:r>
              <a:rPr lang="en-US" sz="1800" dirty="0" smtClean="0">
                <a:solidFill>
                  <a:srgbClr val="800000"/>
                </a:solidFill>
                <a:latin typeface="Courier New" pitchFamily="49" charset="0"/>
              </a:rPr>
              <a:t>base of A</a:t>
            </a:r>
            <a:r>
              <a:rPr lang="en-US" sz="1800" dirty="0" smtClean="0">
                <a:latin typeface="Courier New" pitchFamily="49" charset="0"/>
              </a:rPr>
              <a:t/>
            </a:r>
            <a:br>
              <a:rPr lang="en-US" sz="1800" dirty="0" smtClean="0">
                <a:latin typeface="Courier New" pitchFamily="49" charset="0"/>
              </a:rPr>
            </a:br>
            <a:r>
              <a:rPr lang="en-US" sz="1800" dirty="0" smtClean="0">
                <a:latin typeface="Courier New" pitchFamily="49" charset="0"/>
              </a:rPr>
              <a:t> </a:t>
            </a:r>
            <a:r>
              <a:rPr lang="en-US" sz="1800" dirty="0" smtClean="0">
                <a:solidFill>
                  <a:schemeClr val="accent1"/>
                </a:solidFill>
                <a:latin typeface="Courier New" pitchFamily="49" charset="0"/>
              </a:rPr>
              <a:t>$s1</a:t>
            </a:r>
            <a:r>
              <a:rPr lang="en-US" sz="1800" dirty="0" smtClean="0">
                <a:latin typeface="Courier New" pitchFamily="49" charset="0"/>
              </a:rPr>
              <a:t>, </a:t>
            </a:r>
            <a:r>
              <a:rPr lang="en-US" sz="1800" dirty="0" smtClean="0">
                <a:solidFill>
                  <a:srgbClr val="008000"/>
                </a:solidFill>
                <a:latin typeface="Courier New" pitchFamily="49" charset="0"/>
              </a:rPr>
              <a:t>$s2</a:t>
            </a:r>
            <a:r>
              <a:rPr lang="en-US" sz="1800" dirty="0" smtClean="0">
                <a:latin typeface="Courier New" pitchFamily="49" charset="0"/>
              </a:rPr>
              <a:t>, </a:t>
            </a:r>
            <a:r>
              <a:rPr lang="en-US" sz="1800" dirty="0" smtClean="0">
                <a:solidFill>
                  <a:schemeClr val="accent2"/>
                </a:solidFill>
                <a:latin typeface="Courier New" pitchFamily="49" charset="0"/>
              </a:rPr>
              <a:t>$s3</a:t>
            </a:r>
            <a:r>
              <a:rPr lang="en-US" sz="1800" dirty="0" smtClean="0">
                <a:latin typeface="Courier New" pitchFamily="49" charset="0"/>
              </a:rPr>
              <a:t>, </a:t>
            </a:r>
            <a:r>
              <a:rPr lang="en-US" sz="1800" dirty="0" smtClean="0">
                <a:solidFill>
                  <a:srgbClr val="FF00FF"/>
                </a:solidFill>
                <a:latin typeface="Courier New" pitchFamily="49" charset="0"/>
              </a:rPr>
              <a:t>$s4</a:t>
            </a:r>
            <a:r>
              <a:rPr lang="en-US" sz="1800" dirty="0" smtClean="0">
                <a:latin typeface="Courier New" pitchFamily="49" charset="0"/>
              </a:rPr>
              <a:t>, </a:t>
            </a:r>
            <a:r>
              <a:rPr lang="en-US" sz="1800" dirty="0" smtClean="0">
                <a:solidFill>
                  <a:srgbClr val="800000"/>
                </a:solidFill>
                <a:latin typeface="Courier New" pitchFamily="49" charset="0"/>
              </a:rPr>
              <a:t>$s5</a:t>
            </a:r>
            <a:endParaRPr lang="en-US" sz="1800" dirty="0" smtClean="0">
              <a:latin typeface="Courier New" pitchFamily="49" charset="0"/>
            </a:endParaRPr>
          </a:p>
        </p:txBody>
      </p:sp>
    </p:spTree>
    <p:extLst>
      <p:ext uri="{BB962C8B-B14F-4D97-AF65-F5344CB8AC3E}">
        <p14:creationId xmlns:p14="http://schemas.microsoft.com/office/powerpoint/2010/main" val="67017425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09600" y="685800"/>
            <a:ext cx="8001000" cy="458787"/>
          </a:xfrm>
        </p:spPr>
        <p:txBody>
          <a:bodyPr>
            <a:normAutofit fontScale="90000"/>
          </a:bodyPr>
          <a:lstStyle/>
          <a:p>
            <a:pPr eaLnBrk="1" hangingPunct="1"/>
            <a:r>
              <a:rPr lang="en-US" b="1" dirty="0" smtClean="0"/>
              <a:t>Loops in C/Assembly (2/3)</a:t>
            </a:r>
          </a:p>
        </p:txBody>
      </p:sp>
      <p:sp>
        <p:nvSpPr>
          <p:cNvPr id="15363" name="AutoShape 3"/>
          <p:cNvSpPr>
            <a:spLocks noGrp="1" noChangeArrowheads="1"/>
          </p:cNvSpPr>
          <p:nvPr>
            <p:ph type="body" idx="4294967295"/>
          </p:nvPr>
        </p:nvSpPr>
        <p:spPr>
          <a:xfrm>
            <a:off x="697173" y="1219200"/>
            <a:ext cx="8458200" cy="5233988"/>
          </a:xfrm>
        </p:spPr>
        <p:txBody>
          <a:bodyPr>
            <a:normAutofit lnSpcReduction="10000"/>
          </a:bodyPr>
          <a:lstStyle/>
          <a:p>
            <a:pPr marL="203200" indent="-203200" eaLnBrk="1" hangingPunct="1"/>
            <a:r>
              <a:rPr lang="en-US" dirty="0" smtClean="0"/>
              <a:t>Final compiled MIPS code:</a:t>
            </a:r>
            <a:endParaRPr lang="en-US" dirty="0" smtClean="0">
              <a:latin typeface="Courier New" pitchFamily="49" charset="0"/>
            </a:endParaRPr>
          </a:p>
          <a:p>
            <a:pPr marL="203200" indent="-203200" eaLnBrk="1" hangingPunct="1">
              <a:buFontTx/>
              <a:buNone/>
            </a:pPr>
            <a:r>
              <a:rPr lang="en-US" sz="2000" dirty="0" smtClean="0">
                <a:solidFill>
                  <a:srgbClr val="800080"/>
                </a:solidFill>
                <a:latin typeface="Courier New" pitchFamily="49" charset="0"/>
              </a:rPr>
              <a:t>Loop:</a:t>
            </a:r>
            <a:r>
              <a:rPr lang="en-US" sz="2000" dirty="0" smtClean="0">
                <a:latin typeface="Courier New" pitchFamily="49" charset="0"/>
              </a:rPr>
              <a:t> </a:t>
            </a:r>
            <a:r>
              <a:rPr lang="en-US" sz="2000" dirty="0" err="1" smtClean="0">
                <a:latin typeface="Courier New" pitchFamily="49" charset="0"/>
              </a:rPr>
              <a:t>sll</a:t>
            </a:r>
            <a:r>
              <a:rPr lang="en-US" sz="2000" dirty="0" smtClean="0">
                <a:latin typeface="Courier New" pitchFamily="49" charset="0"/>
              </a:rPr>
              <a:t> $t1,</a:t>
            </a:r>
            <a:r>
              <a:rPr lang="en-US" sz="2000" dirty="0" smtClean="0">
                <a:solidFill>
                  <a:schemeClr val="accent2"/>
                </a:solidFill>
                <a:latin typeface="Courier New" pitchFamily="49" charset="0"/>
              </a:rPr>
              <a:t>$s3</a:t>
            </a:r>
            <a:r>
              <a:rPr lang="en-US" sz="2000" dirty="0" smtClean="0">
                <a:latin typeface="Courier New" pitchFamily="49" charset="0"/>
              </a:rPr>
              <a:t>,2   </a:t>
            </a:r>
            <a:r>
              <a:rPr lang="en-US" sz="2000" b="1" dirty="0" smtClean="0">
                <a:solidFill>
                  <a:srgbClr val="C00000"/>
                </a:solidFill>
                <a:latin typeface="Courier New" pitchFamily="49" charset="0"/>
              </a:rPr>
              <a:t>#$t1= 4*</a:t>
            </a:r>
            <a:r>
              <a:rPr lang="en-US" sz="2000" b="1" dirty="0" err="1" smtClean="0">
                <a:solidFill>
                  <a:srgbClr val="C00000"/>
                </a:solidFill>
                <a:latin typeface="Courier New" pitchFamily="49" charset="0"/>
              </a:rPr>
              <a:t>i</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add $t1,$t1,</a:t>
            </a:r>
            <a:r>
              <a:rPr lang="en-US" sz="2000" dirty="0" smtClean="0">
                <a:solidFill>
                  <a:srgbClr val="800000"/>
                </a:solidFill>
                <a:latin typeface="Courier New" pitchFamily="49" charset="0"/>
              </a:rPr>
              <a:t>$s5</a:t>
            </a:r>
            <a:r>
              <a:rPr lang="en-US" sz="2000" dirty="0" smtClean="0">
                <a:latin typeface="Courier New" pitchFamily="49" charset="0"/>
              </a:rPr>
              <a:t> </a:t>
            </a:r>
            <a:r>
              <a:rPr lang="en-US" sz="2000" b="1" dirty="0" smtClean="0">
                <a:solidFill>
                  <a:srgbClr val="C00000"/>
                </a:solidFill>
                <a:latin typeface="Courier New" pitchFamily="49" charset="0"/>
              </a:rPr>
              <a:t>#$t1=</a:t>
            </a:r>
            <a:r>
              <a:rPr lang="en-US" sz="2000" b="1" dirty="0" err="1" smtClean="0">
                <a:solidFill>
                  <a:srgbClr val="C00000"/>
                </a:solidFill>
                <a:latin typeface="Courier New" pitchFamily="49" charset="0"/>
              </a:rPr>
              <a:t>addr</a:t>
            </a:r>
            <a:r>
              <a:rPr lang="en-US" sz="2000" b="1" dirty="0" smtClean="0">
                <a:solidFill>
                  <a:srgbClr val="C00000"/>
                </a:solidFill>
                <a:latin typeface="Courier New" pitchFamily="49" charset="0"/>
              </a:rPr>
              <a:t> A</a:t>
            </a:r>
            <a:r>
              <a:rPr lang="en-US" sz="2000" dirty="0" smtClean="0">
                <a:solidFill>
                  <a:schemeClr val="bg2"/>
                </a:solidFill>
                <a:latin typeface="Courier New" pitchFamily="49" charset="0"/>
              </a:rPr>
              <a:t/>
            </a:r>
            <a:br>
              <a:rPr lang="en-US" sz="2000" dirty="0" smtClean="0">
                <a:solidFill>
                  <a:schemeClr val="bg2"/>
                </a:solidFill>
                <a:latin typeface="Courier New" pitchFamily="49" charset="0"/>
              </a:rPr>
            </a:br>
            <a:r>
              <a:rPr lang="en-US" sz="2000" dirty="0" smtClean="0">
                <a:solidFill>
                  <a:schemeClr val="bg2"/>
                </a:solidFill>
                <a:latin typeface="Courier New" pitchFamily="49" charset="0"/>
              </a:rPr>
              <a:t>     </a:t>
            </a:r>
            <a:r>
              <a:rPr lang="en-US" sz="2000" dirty="0" err="1" smtClean="0">
                <a:latin typeface="Courier New" pitchFamily="49" charset="0"/>
              </a:rPr>
              <a:t>lw</a:t>
            </a:r>
            <a:r>
              <a:rPr lang="en-US" sz="2000" dirty="0" smtClean="0">
                <a:latin typeface="Courier New" pitchFamily="49" charset="0"/>
              </a:rPr>
              <a:t>  $t1,0($t1)  </a:t>
            </a:r>
            <a:r>
              <a:rPr lang="en-US" sz="2000" b="1" dirty="0" smtClean="0">
                <a:solidFill>
                  <a:srgbClr val="C00000"/>
                </a:solidFill>
                <a:latin typeface="Courier New" pitchFamily="49" charset="0"/>
              </a:rPr>
              <a:t>#$t1=A[</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a:t>
            </a:r>
            <a:r>
              <a:rPr lang="en-US" sz="2000" i="1" dirty="0" smtClean="0">
                <a:latin typeface="Courier New" pitchFamily="49" charset="0"/>
              </a:rPr>
              <a:t/>
            </a:r>
            <a:br>
              <a:rPr lang="en-US" sz="2000" i="1" dirty="0" smtClean="0">
                <a:latin typeface="Courier New" pitchFamily="49" charset="0"/>
              </a:rPr>
            </a:br>
            <a:r>
              <a:rPr lang="en-US" sz="2000" i="1" dirty="0" smtClean="0">
                <a:latin typeface="Courier New" pitchFamily="49" charset="0"/>
              </a:rPr>
              <a:t>     </a:t>
            </a:r>
            <a:r>
              <a:rPr lang="en-US" sz="2000" dirty="0" smtClean="0">
                <a:latin typeface="Courier New" pitchFamily="49" charset="0"/>
              </a:rPr>
              <a:t>add </a:t>
            </a:r>
            <a:r>
              <a:rPr lang="en-US" sz="2000" dirty="0" smtClean="0">
                <a:solidFill>
                  <a:schemeClr val="accent1"/>
                </a:solidFill>
                <a:latin typeface="Courier New" pitchFamily="49" charset="0"/>
              </a:rPr>
              <a:t>$s1</a:t>
            </a:r>
            <a:r>
              <a:rPr lang="en-US" sz="2000" dirty="0" smtClean="0">
                <a:latin typeface="Courier New" pitchFamily="49" charset="0"/>
              </a:rPr>
              <a:t>,</a:t>
            </a:r>
            <a:r>
              <a:rPr lang="en-US" sz="2000" dirty="0" smtClean="0">
                <a:solidFill>
                  <a:schemeClr val="accent1"/>
                </a:solidFill>
                <a:latin typeface="Courier New" pitchFamily="49" charset="0"/>
              </a:rPr>
              <a:t>$s1</a:t>
            </a:r>
            <a:r>
              <a:rPr lang="en-US" sz="2000" dirty="0" smtClean="0">
                <a:latin typeface="Courier New" pitchFamily="49" charset="0"/>
              </a:rPr>
              <a:t>,$t1 </a:t>
            </a:r>
            <a:r>
              <a:rPr lang="en-US" sz="2000" b="1" dirty="0" smtClean="0">
                <a:solidFill>
                  <a:srgbClr val="C00000"/>
                </a:solidFill>
                <a:latin typeface="Courier New" pitchFamily="49" charset="0"/>
              </a:rPr>
              <a:t>#g=</a:t>
            </a:r>
            <a:r>
              <a:rPr lang="en-US" sz="2000" b="1" dirty="0" err="1" smtClean="0">
                <a:solidFill>
                  <a:srgbClr val="C00000"/>
                </a:solidFill>
                <a:latin typeface="Courier New" pitchFamily="49" charset="0"/>
              </a:rPr>
              <a:t>g+A</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a:t>
            </a:r>
            <a:r>
              <a:rPr lang="en-US" sz="2000" dirty="0" smtClean="0">
                <a:solidFill>
                  <a:schemeClr val="bg2"/>
                </a:solidFill>
                <a:latin typeface="Courier New" pitchFamily="49" charset="0"/>
              </a:rPr>
              <a:t/>
            </a:r>
            <a:br>
              <a:rPr lang="en-US" sz="2000" dirty="0" smtClean="0">
                <a:solidFill>
                  <a:schemeClr val="bg2"/>
                </a:solidFill>
                <a:latin typeface="Courier New" pitchFamily="49" charset="0"/>
              </a:rPr>
            </a:br>
            <a:r>
              <a:rPr lang="en-US" sz="2000" dirty="0" smtClean="0">
                <a:solidFill>
                  <a:schemeClr val="bg2"/>
                </a:solidFill>
                <a:latin typeface="Courier New" pitchFamily="49" charset="0"/>
              </a:rPr>
              <a:t>     </a:t>
            </a:r>
            <a:r>
              <a:rPr lang="en-US" sz="2000" dirty="0" smtClean="0">
                <a:latin typeface="Courier New" pitchFamily="49" charset="0"/>
              </a:rPr>
              <a:t>add </a:t>
            </a:r>
            <a:r>
              <a:rPr lang="en-US" sz="2000" dirty="0" smtClean="0">
                <a:solidFill>
                  <a:schemeClr val="accent2"/>
                </a:solidFill>
                <a:latin typeface="Courier New" pitchFamily="49" charset="0"/>
              </a:rPr>
              <a:t>$s3</a:t>
            </a:r>
            <a:r>
              <a:rPr lang="en-US" sz="2000" dirty="0" smtClean="0">
                <a:latin typeface="Courier New" pitchFamily="49" charset="0"/>
              </a:rPr>
              <a:t>,</a:t>
            </a:r>
            <a:r>
              <a:rPr lang="en-US" sz="2000" dirty="0" smtClean="0">
                <a:solidFill>
                  <a:schemeClr val="accent2"/>
                </a:solidFill>
                <a:latin typeface="Courier New" pitchFamily="49" charset="0"/>
              </a:rPr>
              <a:t>$s3</a:t>
            </a:r>
            <a:r>
              <a:rPr lang="en-US" sz="2000" dirty="0" smtClean="0">
                <a:latin typeface="Courier New" pitchFamily="49" charset="0"/>
              </a:rPr>
              <a:t>,</a:t>
            </a:r>
            <a:r>
              <a:rPr lang="en-US" sz="2000" dirty="0" smtClean="0">
                <a:solidFill>
                  <a:srgbClr val="FF00FF"/>
                </a:solidFill>
                <a:latin typeface="Courier New" pitchFamily="49" charset="0"/>
              </a:rPr>
              <a:t>$s4</a:t>
            </a:r>
            <a:r>
              <a:rPr lang="en-US" sz="2000" dirty="0" smtClean="0">
                <a:latin typeface="Courier New" pitchFamily="49" charset="0"/>
              </a:rPr>
              <a:t> </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i+j</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bne</a:t>
            </a:r>
            <a:r>
              <a:rPr lang="en-US" sz="2000" dirty="0" smtClean="0">
                <a:latin typeface="Courier New" pitchFamily="49" charset="0"/>
              </a:rPr>
              <a:t> </a:t>
            </a:r>
            <a:r>
              <a:rPr lang="en-US" sz="2000" dirty="0" smtClean="0">
                <a:solidFill>
                  <a:schemeClr val="accent2"/>
                </a:solidFill>
                <a:latin typeface="Courier New" pitchFamily="49" charset="0"/>
              </a:rPr>
              <a:t>$s3</a:t>
            </a:r>
            <a:r>
              <a:rPr lang="en-US" sz="2000" dirty="0" smtClean="0">
                <a:latin typeface="Courier New" pitchFamily="49" charset="0"/>
              </a:rPr>
              <a:t>,</a:t>
            </a:r>
            <a:r>
              <a:rPr lang="en-US" sz="2000" dirty="0" smtClean="0">
                <a:solidFill>
                  <a:srgbClr val="008000"/>
                </a:solidFill>
                <a:latin typeface="Courier New" pitchFamily="49" charset="0"/>
              </a:rPr>
              <a:t>$s2</a:t>
            </a:r>
            <a:r>
              <a:rPr lang="en-US" sz="2000" dirty="0" smtClean="0">
                <a:latin typeface="Courier New" pitchFamily="49" charset="0"/>
              </a:rPr>
              <a:t>,</a:t>
            </a:r>
            <a:r>
              <a:rPr lang="en-US" sz="2000" dirty="0" smtClean="0">
                <a:solidFill>
                  <a:srgbClr val="800080"/>
                </a:solidFill>
                <a:latin typeface="Courier New" pitchFamily="49" charset="0"/>
              </a:rPr>
              <a:t>Loop</a:t>
            </a:r>
            <a:r>
              <a:rPr lang="en-US" sz="2000" b="1" dirty="0" smtClean="0">
                <a:solidFill>
                  <a:srgbClr val="C00000"/>
                </a:solidFill>
                <a:latin typeface="Courier New" pitchFamily="49" charset="0"/>
              </a:rPr>
              <a:t># </a:t>
            </a:r>
            <a:r>
              <a:rPr lang="en-US" sz="2000" b="1" dirty="0" err="1" smtClean="0">
                <a:solidFill>
                  <a:srgbClr val="C00000"/>
                </a:solidFill>
                <a:latin typeface="Courier New" pitchFamily="49" charset="0"/>
              </a:rPr>
              <a:t>goto</a:t>
            </a:r>
            <a:r>
              <a:rPr lang="en-US" sz="2000" b="1" dirty="0" smtClean="0">
                <a:solidFill>
                  <a:srgbClr val="C00000"/>
                </a:solidFill>
                <a:latin typeface="Courier New" pitchFamily="49" charset="0"/>
              </a:rPr>
              <a:t> Loop</a:t>
            </a:r>
            <a:r>
              <a:rPr lang="en-US" sz="2000" i="1" dirty="0" smtClean="0">
                <a:latin typeface="Courier New" pitchFamily="49" charset="0"/>
              </a:rPr>
              <a:t/>
            </a:r>
            <a:br>
              <a:rPr lang="en-US" sz="2000" i="1" dirty="0" smtClean="0">
                <a:latin typeface="Courier New" pitchFamily="49" charset="0"/>
              </a:rPr>
            </a:br>
            <a:r>
              <a:rPr lang="en-US" sz="2000" i="1" dirty="0" smtClean="0">
                <a:latin typeface="Courier New" pitchFamily="49" charset="0"/>
              </a:rPr>
              <a:t>                     </a:t>
            </a:r>
            <a:r>
              <a:rPr lang="en-US" sz="2000" b="1" dirty="0" smtClean="0">
                <a:solidFill>
                  <a:srgbClr val="C00000"/>
                </a:solidFill>
                <a:latin typeface="Courier New" pitchFamily="49" charset="0"/>
              </a:rPr>
              <a:t># if </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!=h</a:t>
            </a:r>
          </a:p>
          <a:p>
            <a:pPr marL="203200" indent="-203200" eaLnBrk="1" hangingPunct="1"/>
            <a:r>
              <a:rPr lang="en-US" sz="2000" dirty="0" smtClean="0"/>
              <a:t>Original code:</a:t>
            </a:r>
          </a:p>
          <a:p>
            <a:pPr marL="685800" lvl="1" indent="-190500" eaLnBrk="1" hangingPunct="1">
              <a:buFontTx/>
              <a:buNone/>
            </a:pPr>
            <a:r>
              <a:rPr lang="en-US" sz="2000" dirty="0" smtClean="0">
                <a:latin typeface="Courier New" pitchFamily="49" charset="0"/>
              </a:rPr>
              <a:t>	Loop: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rgbClr val="800000"/>
                </a:solidFill>
                <a:latin typeface="Courier New" pitchFamily="49" charset="0"/>
              </a:rPr>
              <a:t>A</a:t>
            </a:r>
            <a:r>
              <a:rPr lang="en-US" sz="2000" dirty="0" smtClean="0">
                <a:latin typeface="Courier New" pitchFamily="49" charset="0"/>
              </a:rPr>
              <a:t>[</a:t>
            </a:r>
            <a:r>
              <a:rPr lang="en-US" sz="2000" dirty="0" err="1" smtClean="0">
                <a:solidFill>
                  <a:schemeClr val="accent2"/>
                </a:solidFill>
                <a:latin typeface="Courier New" pitchFamily="49" charset="0"/>
              </a:rPr>
              <a:t>i</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FF00FF"/>
                </a:solidFill>
                <a:latin typeface="Courier New" pitchFamily="49" charset="0"/>
              </a:rPr>
              <a:t>j</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		if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008000"/>
                </a:solidFill>
                <a:latin typeface="Courier New" pitchFamily="49" charset="0"/>
              </a:rPr>
              <a:t>h</a:t>
            </a:r>
            <a:r>
              <a:rPr lang="en-US" sz="2000" dirty="0" smtClean="0">
                <a:latin typeface="Courier New" pitchFamily="49" charset="0"/>
              </a:rPr>
              <a:t>) </a:t>
            </a:r>
            <a:r>
              <a:rPr lang="en-US" sz="2000" dirty="0" err="1" smtClean="0">
                <a:latin typeface="Courier New" pitchFamily="49" charset="0"/>
              </a:rPr>
              <a:t>goto</a:t>
            </a:r>
            <a:r>
              <a:rPr lang="en-US" sz="2000" dirty="0" smtClean="0">
                <a:latin typeface="Courier New" pitchFamily="49" charset="0"/>
              </a:rPr>
              <a:t> </a:t>
            </a:r>
            <a:r>
              <a:rPr lang="en-US" sz="2000" dirty="0" smtClean="0">
                <a:solidFill>
                  <a:srgbClr val="800080"/>
                </a:solidFill>
                <a:latin typeface="Courier New" pitchFamily="49" charset="0"/>
              </a:rPr>
              <a:t>Loop</a:t>
            </a:r>
            <a:r>
              <a:rPr lang="en-US" sz="2000" dirty="0" smtClean="0">
                <a:latin typeface="Courier New" pitchFamily="49" charset="0"/>
              </a:rPr>
              <a:t>;</a:t>
            </a:r>
          </a:p>
          <a:p>
            <a:pPr marL="203200" indent="-203200" eaLnBrk="1" hangingPunct="1"/>
            <a:r>
              <a:rPr lang="en-US" sz="2000" dirty="0" smtClean="0"/>
              <a:t>Use this mapping:</a:t>
            </a:r>
            <a:br>
              <a:rPr lang="en-US" sz="2000" dirty="0" smtClean="0"/>
            </a:br>
            <a:r>
              <a:rPr lang="en-US" sz="2000" dirty="0" smtClean="0">
                <a:latin typeface="Courier New" pitchFamily="49" charset="0"/>
              </a:rPr>
              <a:t>  </a:t>
            </a:r>
            <a:r>
              <a:rPr lang="en-US" sz="2000" dirty="0" smtClean="0">
                <a:solidFill>
                  <a:schemeClr val="accent1"/>
                </a:solidFill>
                <a:latin typeface="Courier New" pitchFamily="49" charset="0"/>
              </a:rPr>
              <a:t>g</a:t>
            </a:r>
            <a:r>
              <a:rPr lang="en-US" sz="2000" dirty="0" smtClean="0">
                <a:latin typeface="Courier New" pitchFamily="49" charset="0"/>
              </a:rPr>
              <a:t>,  </a:t>
            </a:r>
            <a:r>
              <a:rPr lang="en-US" sz="2000" dirty="0" smtClean="0">
                <a:solidFill>
                  <a:srgbClr val="008000"/>
                </a:solidFill>
                <a:latin typeface="Courier New" pitchFamily="49" charset="0"/>
              </a:rPr>
              <a:t> h</a:t>
            </a:r>
            <a:r>
              <a:rPr lang="en-US" sz="2000" dirty="0" smtClean="0">
                <a:latin typeface="Courier New" pitchFamily="49" charset="0"/>
              </a:rPr>
              <a:t>,   </a:t>
            </a:r>
            <a:r>
              <a:rPr lang="en-US" sz="2000" dirty="0" err="1" smtClean="0">
                <a:solidFill>
                  <a:schemeClr val="accent2"/>
                </a:solidFill>
                <a:latin typeface="Courier New" pitchFamily="49" charset="0"/>
              </a:rPr>
              <a:t>i</a:t>
            </a:r>
            <a:r>
              <a:rPr lang="en-US" sz="2000" dirty="0" smtClean="0">
                <a:latin typeface="Courier New" pitchFamily="49" charset="0"/>
              </a:rPr>
              <a:t>,   </a:t>
            </a:r>
            <a:r>
              <a:rPr lang="en-US" sz="2000" dirty="0" smtClean="0">
                <a:solidFill>
                  <a:srgbClr val="FF00FF"/>
                </a:solidFill>
                <a:latin typeface="Courier New" pitchFamily="49" charset="0"/>
              </a:rPr>
              <a:t>j</a:t>
            </a:r>
            <a:r>
              <a:rPr lang="en-US" sz="2000" dirty="0" smtClean="0">
                <a:latin typeface="Courier New" pitchFamily="49" charset="0"/>
              </a:rPr>
              <a:t>, </a:t>
            </a:r>
            <a:r>
              <a:rPr lang="en-US" sz="2000" dirty="0" smtClean="0">
                <a:solidFill>
                  <a:srgbClr val="800000"/>
                </a:solidFill>
                <a:latin typeface="Courier New" pitchFamily="49" charset="0"/>
              </a:rPr>
              <a:t>base of A</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t>
            </a:r>
            <a:r>
              <a:rPr lang="en-US" sz="2000" dirty="0" smtClean="0">
                <a:solidFill>
                  <a:schemeClr val="accent1"/>
                </a:solidFill>
                <a:latin typeface="Courier New" pitchFamily="49" charset="0"/>
              </a:rPr>
              <a:t>$s1</a:t>
            </a:r>
            <a:r>
              <a:rPr lang="en-US" sz="2000" dirty="0" smtClean="0">
                <a:latin typeface="Courier New" pitchFamily="49" charset="0"/>
              </a:rPr>
              <a:t>, </a:t>
            </a:r>
            <a:r>
              <a:rPr lang="en-US" sz="2000" dirty="0" smtClean="0">
                <a:solidFill>
                  <a:srgbClr val="008000"/>
                </a:solidFill>
                <a:latin typeface="Courier New" pitchFamily="49" charset="0"/>
              </a:rPr>
              <a:t>$s2</a:t>
            </a:r>
            <a:r>
              <a:rPr lang="en-US" sz="2000" dirty="0" smtClean="0">
                <a:latin typeface="Courier New" pitchFamily="49" charset="0"/>
              </a:rPr>
              <a:t>, </a:t>
            </a:r>
            <a:r>
              <a:rPr lang="en-US" sz="2000" dirty="0" smtClean="0">
                <a:solidFill>
                  <a:schemeClr val="accent2"/>
                </a:solidFill>
                <a:latin typeface="Courier New" pitchFamily="49" charset="0"/>
              </a:rPr>
              <a:t>$s3</a:t>
            </a:r>
            <a:r>
              <a:rPr lang="en-US" sz="2000" dirty="0" smtClean="0">
                <a:latin typeface="Courier New" pitchFamily="49" charset="0"/>
              </a:rPr>
              <a:t>, </a:t>
            </a:r>
            <a:r>
              <a:rPr lang="en-US" sz="2000" dirty="0" smtClean="0">
                <a:solidFill>
                  <a:srgbClr val="FF00FF"/>
                </a:solidFill>
                <a:latin typeface="Courier New" pitchFamily="49" charset="0"/>
              </a:rPr>
              <a:t>$s4</a:t>
            </a:r>
            <a:r>
              <a:rPr lang="en-US" sz="2000" dirty="0" smtClean="0">
                <a:latin typeface="Courier New" pitchFamily="49" charset="0"/>
              </a:rPr>
              <a:t>, </a:t>
            </a:r>
            <a:r>
              <a:rPr lang="en-US" sz="2000" dirty="0" smtClean="0">
                <a:solidFill>
                  <a:srgbClr val="800000"/>
                </a:solidFill>
                <a:latin typeface="Courier New" pitchFamily="49" charset="0"/>
              </a:rPr>
              <a:t>$s5</a:t>
            </a:r>
            <a:endParaRPr lang="en-US" sz="2000" dirty="0" smtClean="0">
              <a:latin typeface="Courier New" pitchFamily="49" charset="0"/>
            </a:endParaRPr>
          </a:p>
          <a:p>
            <a:pPr marL="685800" lvl="1" indent="-190500" eaLnBrk="1" hangingPunct="1">
              <a:buFontTx/>
              <a:buNone/>
            </a:pPr>
            <a:endParaRPr lang="en-US" sz="2000" dirty="0" smtClean="0">
              <a:latin typeface="Courier New" pitchFamily="49" charset="0"/>
            </a:endParaRPr>
          </a:p>
        </p:txBody>
      </p:sp>
    </p:spTree>
    <p:extLst>
      <p:ext uri="{BB962C8B-B14F-4D97-AF65-F5344CB8AC3E}">
        <p14:creationId xmlns:p14="http://schemas.microsoft.com/office/powerpoint/2010/main" val="192839608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idx="4294967295"/>
          </p:nvPr>
        </p:nvSpPr>
        <p:spPr>
          <a:xfrm>
            <a:off x="609600" y="381000"/>
            <a:ext cx="8001000" cy="1303337"/>
          </a:xfrm>
        </p:spPr>
        <p:txBody>
          <a:bodyPr/>
          <a:lstStyle/>
          <a:p>
            <a:pPr eaLnBrk="1" hangingPunct="1"/>
            <a:r>
              <a:rPr lang="en-US" b="1" dirty="0" smtClean="0"/>
              <a:t>Different Logic Gates</a:t>
            </a:r>
          </a:p>
        </p:txBody>
      </p:sp>
      <p:grpSp>
        <p:nvGrpSpPr>
          <p:cNvPr id="24579" name="Group 5"/>
          <p:cNvGrpSpPr>
            <a:grpSpLocks/>
          </p:cNvGrpSpPr>
          <p:nvPr/>
        </p:nvGrpSpPr>
        <p:grpSpPr bwMode="auto">
          <a:xfrm>
            <a:off x="914400" y="1524000"/>
            <a:ext cx="1905000" cy="823913"/>
            <a:chOff x="2112" y="1488"/>
            <a:chExt cx="1200" cy="519"/>
          </a:xfrm>
        </p:grpSpPr>
        <p:sp>
          <p:nvSpPr>
            <p:cNvPr id="24630" name="AutoShape 6"/>
            <p:cNvSpPr>
              <a:spLocks noChangeArrowheads="1"/>
            </p:cNvSpPr>
            <p:nvPr/>
          </p:nvSpPr>
          <p:spPr bwMode="auto">
            <a:xfrm>
              <a:off x="2592" y="1632"/>
              <a:ext cx="288" cy="240"/>
            </a:xfrm>
            <a:prstGeom prst="flowChartDelay">
              <a:avLst/>
            </a:prstGeom>
            <a:solidFill>
              <a:srgbClr val="0000FF"/>
            </a:solidFill>
            <a:ln w="9525">
              <a:solidFill>
                <a:schemeClr val="tx1"/>
              </a:solidFill>
              <a:miter lim="800000"/>
              <a:headEnd/>
              <a:tailEnd/>
            </a:ln>
          </p:spPr>
          <p:txBody>
            <a:bodyPr wrap="none" anchor="ctr"/>
            <a:lstStyle/>
            <a:p>
              <a:endParaRPr lang="en-US"/>
            </a:p>
          </p:txBody>
        </p:sp>
        <p:sp>
          <p:nvSpPr>
            <p:cNvPr id="24631" name="Line 7"/>
            <p:cNvSpPr>
              <a:spLocks noChangeShapeType="1"/>
            </p:cNvSpPr>
            <p:nvPr/>
          </p:nvSpPr>
          <p:spPr bwMode="auto">
            <a:xfrm>
              <a:off x="2256" y="16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2" name="Line 8"/>
            <p:cNvSpPr>
              <a:spLocks noChangeShapeType="1"/>
            </p:cNvSpPr>
            <p:nvPr/>
          </p:nvSpPr>
          <p:spPr bwMode="auto">
            <a:xfrm>
              <a:off x="2256" y="182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3" name="Line 9"/>
            <p:cNvSpPr>
              <a:spLocks noChangeShapeType="1"/>
            </p:cNvSpPr>
            <p:nvPr/>
          </p:nvSpPr>
          <p:spPr bwMode="auto">
            <a:xfrm>
              <a:off x="2880" y="175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4" name="Text Box 10"/>
            <p:cNvSpPr txBox="1">
              <a:spLocks noChangeArrowheads="1"/>
            </p:cNvSpPr>
            <p:nvPr/>
          </p:nvSpPr>
          <p:spPr bwMode="auto">
            <a:xfrm>
              <a:off x="2112" y="148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35" name="Text Box 11"/>
            <p:cNvSpPr txBox="1">
              <a:spLocks noChangeArrowheads="1"/>
            </p:cNvSpPr>
            <p:nvPr/>
          </p:nvSpPr>
          <p:spPr bwMode="auto">
            <a:xfrm>
              <a:off x="2112"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636" name="Text Box 12"/>
            <p:cNvSpPr txBox="1">
              <a:spLocks noChangeArrowheads="1"/>
            </p:cNvSpPr>
            <p:nvPr/>
          </p:nvSpPr>
          <p:spPr bwMode="auto">
            <a:xfrm>
              <a:off x="2928" y="148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r>
                <a:rPr lang="en-US" sz="1800">
                  <a:sym typeface="Symbol" pitchFamily="18" charset="2"/>
                </a:rPr>
                <a:t></a:t>
              </a:r>
              <a:r>
                <a:rPr lang="en-US" sz="1800"/>
                <a:t>B</a:t>
              </a:r>
            </a:p>
          </p:txBody>
        </p:sp>
      </p:grpSp>
      <p:grpSp>
        <p:nvGrpSpPr>
          <p:cNvPr id="24580" name="Group 13"/>
          <p:cNvGrpSpPr>
            <a:grpSpLocks/>
          </p:cNvGrpSpPr>
          <p:nvPr/>
        </p:nvGrpSpPr>
        <p:grpSpPr bwMode="auto">
          <a:xfrm>
            <a:off x="914400" y="2971800"/>
            <a:ext cx="1981200" cy="823913"/>
            <a:chOff x="2160" y="2544"/>
            <a:chExt cx="1248" cy="519"/>
          </a:xfrm>
        </p:grpSpPr>
        <p:sp>
          <p:nvSpPr>
            <p:cNvPr id="24623" name="AutoShape 14"/>
            <p:cNvSpPr>
              <a:spLocks noChangeArrowheads="1"/>
            </p:cNvSpPr>
            <p:nvPr/>
          </p:nvSpPr>
          <p:spPr bwMode="auto">
            <a:xfrm rot="10800000">
              <a:off x="2592" y="2688"/>
              <a:ext cx="336" cy="240"/>
            </a:xfrm>
            <a:prstGeom prst="flowChartOnlineStorage">
              <a:avLst/>
            </a:prstGeom>
            <a:solidFill>
              <a:srgbClr val="0000FF"/>
            </a:solidFill>
            <a:ln w="9525">
              <a:solidFill>
                <a:schemeClr val="tx1"/>
              </a:solidFill>
              <a:miter lim="800000"/>
              <a:headEnd/>
              <a:tailEnd/>
            </a:ln>
          </p:spPr>
          <p:txBody>
            <a:bodyPr wrap="none" anchor="ctr"/>
            <a:lstStyle/>
            <a:p>
              <a:endParaRPr lang="en-US"/>
            </a:p>
          </p:txBody>
        </p:sp>
        <p:sp>
          <p:nvSpPr>
            <p:cNvPr id="24624" name="Line 15"/>
            <p:cNvSpPr>
              <a:spLocks noChangeShapeType="1"/>
            </p:cNvSpPr>
            <p:nvPr/>
          </p:nvSpPr>
          <p:spPr bwMode="auto">
            <a:xfrm>
              <a:off x="2304" y="27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5" name="Line 16"/>
            <p:cNvSpPr>
              <a:spLocks noChangeShapeType="1"/>
            </p:cNvSpPr>
            <p:nvPr/>
          </p:nvSpPr>
          <p:spPr bwMode="auto">
            <a:xfrm>
              <a:off x="2304" y="28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6" name="Text Box 17"/>
            <p:cNvSpPr txBox="1">
              <a:spLocks noChangeArrowheads="1"/>
            </p:cNvSpPr>
            <p:nvPr/>
          </p:nvSpPr>
          <p:spPr bwMode="auto">
            <a:xfrm>
              <a:off x="2160" y="25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27" name="Text Box 18"/>
            <p:cNvSpPr txBox="1">
              <a:spLocks noChangeArrowheads="1"/>
            </p:cNvSpPr>
            <p:nvPr/>
          </p:nvSpPr>
          <p:spPr bwMode="auto">
            <a:xfrm>
              <a:off x="216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628" name="Line 19"/>
            <p:cNvSpPr>
              <a:spLocks noChangeShapeType="1"/>
            </p:cNvSpPr>
            <p:nvPr/>
          </p:nvSpPr>
          <p:spPr bwMode="auto">
            <a:xfrm>
              <a:off x="2928" y="278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9" name="Text Box 20"/>
            <p:cNvSpPr txBox="1">
              <a:spLocks noChangeArrowheads="1"/>
            </p:cNvSpPr>
            <p:nvPr/>
          </p:nvSpPr>
          <p:spPr bwMode="auto">
            <a:xfrm>
              <a:off x="2928" y="2544"/>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A+B</a:t>
              </a:r>
            </a:p>
          </p:txBody>
        </p:sp>
      </p:grpSp>
      <p:grpSp>
        <p:nvGrpSpPr>
          <p:cNvPr id="24581" name="Group 21"/>
          <p:cNvGrpSpPr>
            <a:grpSpLocks/>
          </p:cNvGrpSpPr>
          <p:nvPr/>
        </p:nvGrpSpPr>
        <p:grpSpPr bwMode="auto">
          <a:xfrm>
            <a:off x="990600" y="4800600"/>
            <a:ext cx="1981200" cy="533400"/>
            <a:chOff x="2160" y="3504"/>
            <a:chExt cx="1248" cy="336"/>
          </a:xfrm>
        </p:grpSpPr>
        <p:sp>
          <p:nvSpPr>
            <p:cNvPr id="24617" name="AutoShape 22"/>
            <p:cNvSpPr>
              <a:spLocks noChangeArrowheads="1"/>
            </p:cNvSpPr>
            <p:nvPr/>
          </p:nvSpPr>
          <p:spPr bwMode="auto">
            <a:xfrm rot="5400000">
              <a:off x="2640" y="3552"/>
              <a:ext cx="288" cy="288"/>
            </a:xfrm>
            <a:prstGeom prst="flowChartExtract">
              <a:avLst/>
            </a:prstGeom>
            <a:solidFill>
              <a:srgbClr val="0000FF"/>
            </a:solidFill>
            <a:ln w="9525">
              <a:solidFill>
                <a:schemeClr val="tx1"/>
              </a:solidFill>
              <a:miter lim="800000"/>
              <a:headEnd/>
              <a:tailEnd/>
            </a:ln>
          </p:spPr>
          <p:txBody>
            <a:bodyPr wrap="none" anchor="ctr"/>
            <a:lstStyle/>
            <a:p>
              <a:endParaRPr lang="en-US"/>
            </a:p>
          </p:txBody>
        </p:sp>
        <p:sp>
          <p:nvSpPr>
            <p:cNvPr id="24618" name="Line 23"/>
            <p:cNvSpPr>
              <a:spLocks noChangeShapeType="1"/>
            </p:cNvSpPr>
            <p:nvPr/>
          </p:nvSpPr>
          <p:spPr bwMode="auto">
            <a:xfrm>
              <a:off x="2304" y="3705"/>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9" name="Text Box 24"/>
            <p:cNvSpPr txBox="1">
              <a:spLocks noChangeArrowheads="1"/>
            </p:cNvSpPr>
            <p:nvPr/>
          </p:nvSpPr>
          <p:spPr bwMode="auto">
            <a:xfrm>
              <a:off x="2160" y="3513"/>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20" name="Line 25"/>
            <p:cNvSpPr>
              <a:spLocks noChangeShapeType="1"/>
            </p:cNvSpPr>
            <p:nvPr/>
          </p:nvSpPr>
          <p:spPr bwMode="auto">
            <a:xfrm>
              <a:off x="2928" y="369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1" name="Text Box 26"/>
            <p:cNvSpPr txBox="1">
              <a:spLocks noChangeArrowheads="1"/>
            </p:cNvSpPr>
            <p:nvPr/>
          </p:nvSpPr>
          <p:spPr bwMode="auto">
            <a:xfrm>
              <a:off x="3120" y="350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22" name="AutoShape 27"/>
            <p:cNvSpPr>
              <a:spLocks noChangeArrowheads="1"/>
            </p:cNvSpPr>
            <p:nvPr/>
          </p:nvSpPr>
          <p:spPr bwMode="auto">
            <a:xfrm>
              <a:off x="2928" y="3648"/>
              <a:ext cx="96" cy="96"/>
            </a:xfrm>
            <a:prstGeom prst="flowChartConnector">
              <a:avLst/>
            </a:prstGeom>
            <a:solidFill>
              <a:srgbClr val="0000FF"/>
            </a:solidFill>
            <a:ln w="9525">
              <a:solidFill>
                <a:schemeClr val="tx1"/>
              </a:solidFill>
              <a:round/>
              <a:headEnd/>
              <a:tailEnd/>
            </a:ln>
          </p:spPr>
          <p:txBody>
            <a:bodyPr wrap="none" anchor="ctr"/>
            <a:lstStyle/>
            <a:p>
              <a:endParaRPr lang="en-US"/>
            </a:p>
          </p:txBody>
        </p:sp>
      </p:grpSp>
      <p:grpSp>
        <p:nvGrpSpPr>
          <p:cNvPr id="24582" name="Group 54"/>
          <p:cNvGrpSpPr>
            <a:grpSpLocks/>
          </p:cNvGrpSpPr>
          <p:nvPr/>
        </p:nvGrpSpPr>
        <p:grpSpPr bwMode="auto">
          <a:xfrm>
            <a:off x="5181600" y="1524000"/>
            <a:ext cx="2209800" cy="823913"/>
            <a:chOff x="3360" y="1056"/>
            <a:chExt cx="1392" cy="519"/>
          </a:xfrm>
        </p:grpSpPr>
        <p:sp>
          <p:nvSpPr>
            <p:cNvPr id="24609" name="AutoShape 31"/>
            <p:cNvSpPr>
              <a:spLocks noChangeArrowheads="1"/>
            </p:cNvSpPr>
            <p:nvPr/>
          </p:nvSpPr>
          <p:spPr bwMode="auto">
            <a:xfrm>
              <a:off x="3840" y="1200"/>
              <a:ext cx="288" cy="240"/>
            </a:xfrm>
            <a:prstGeom prst="flowChartDelay">
              <a:avLst/>
            </a:prstGeom>
            <a:solidFill>
              <a:srgbClr val="0000FF"/>
            </a:solidFill>
            <a:ln w="9525">
              <a:solidFill>
                <a:schemeClr val="tx1"/>
              </a:solidFill>
              <a:miter lim="800000"/>
              <a:headEnd/>
              <a:tailEnd/>
            </a:ln>
          </p:spPr>
          <p:txBody>
            <a:bodyPr wrap="none" anchor="ctr"/>
            <a:lstStyle/>
            <a:p>
              <a:endParaRPr lang="en-US"/>
            </a:p>
          </p:txBody>
        </p:sp>
        <p:sp>
          <p:nvSpPr>
            <p:cNvPr id="24610" name="Line 32"/>
            <p:cNvSpPr>
              <a:spLocks noChangeShapeType="1"/>
            </p:cNvSpPr>
            <p:nvPr/>
          </p:nvSpPr>
          <p:spPr bwMode="auto">
            <a:xfrm>
              <a:off x="3504" y="12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1" name="Line 33"/>
            <p:cNvSpPr>
              <a:spLocks noChangeShapeType="1"/>
            </p:cNvSpPr>
            <p:nvPr/>
          </p:nvSpPr>
          <p:spPr bwMode="auto">
            <a:xfrm>
              <a:off x="3504" y="139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2" name="Line 34"/>
            <p:cNvSpPr>
              <a:spLocks noChangeShapeType="1"/>
            </p:cNvSpPr>
            <p:nvPr/>
          </p:nvSpPr>
          <p:spPr bwMode="auto">
            <a:xfrm>
              <a:off x="4128" y="13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3" name="Text Box 35"/>
            <p:cNvSpPr txBox="1">
              <a:spLocks noChangeArrowheads="1"/>
            </p:cNvSpPr>
            <p:nvPr/>
          </p:nvSpPr>
          <p:spPr bwMode="auto">
            <a:xfrm>
              <a:off x="3360" y="10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14" name="Text Box 36"/>
            <p:cNvSpPr txBox="1">
              <a:spLocks noChangeArrowheads="1"/>
            </p:cNvSpPr>
            <p:nvPr/>
          </p:nvSpPr>
          <p:spPr bwMode="auto">
            <a:xfrm>
              <a:off x="3360"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615" name="Text Box 37"/>
            <p:cNvSpPr txBox="1">
              <a:spLocks noChangeArrowheads="1"/>
            </p:cNvSpPr>
            <p:nvPr/>
          </p:nvSpPr>
          <p:spPr bwMode="auto">
            <a:xfrm>
              <a:off x="4176" y="105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(A.B)’</a:t>
              </a:r>
            </a:p>
          </p:txBody>
        </p:sp>
        <p:sp>
          <p:nvSpPr>
            <p:cNvPr id="24616" name="AutoShape 45"/>
            <p:cNvSpPr>
              <a:spLocks noChangeArrowheads="1"/>
            </p:cNvSpPr>
            <p:nvPr/>
          </p:nvSpPr>
          <p:spPr bwMode="auto">
            <a:xfrm>
              <a:off x="4128" y="1278"/>
              <a:ext cx="96" cy="96"/>
            </a:xfrm>
            <a:prstGeom prst="flowChartConnector">
              <a:avLst/>
            </a:prstGeom>
            <a:solidFill>
              <a:srgbClr val="0000FF"/>
            </a:solidFill>
            <a:ln w="9525">
              <a:solidFill>
                <a:schemeClr val="tx1"/>
              </a:solidFill>
              <a:round/>
              <a:headEnd/>
              <a:tailEnd/>
            </a:ln>
          </p:spPr>
          <p:txBody>
            <a:bodyPr wrap="none" anchor="ctr"/>
            <a:lstStyle/>
            <a:p>
              <a:endParaRPr lang="en-US"/>
            </a:p>
          </p:txBody>
        </p:sp>
      </p:grpSp>
      <p:grpSp>
        <p:nvGrpSpPr>
          <p:cNvPr id="24583" name="Group 55"/>
          <p:cNvGrpSpPr>
            <a:grpSpLocks/>
          </p:cNvGrpSpPr>
          <p:nvPr/>
        </p:nvGrpSpPr>
        <p:grpSpPr bwMode="auto">
          <a:xfrm>
            <a:off x="5181600" y="2971800"/>
            <a:ext cx="2209800" cy="838200"/>
            <a:chOff x="3408" y="1767"/>
            <a:chExt cx="1392" cy="528"/>
          </a:xfrm>
        </p:grpSpPr>
        <p:sp>
          <p:nvSpPr>
            <p:cNvPr id="24601" name="AutoShape 38"/>
            <p:cNvSpPr>
              <a:spLocks noChangeArrowheads="1"/>
            </p:cNvSpPr>
            <p:nvPr/>
          </p:nvSpPr>
          <p:spPr bwMode="auto">
            <a:xfrm rot="10800000">
              <a:off x="3840" y="1920"/>
              <a:ext cx="336" cy="240"/>
            </a:xfrm>
            <a:prstGeom prst="flowChartOnlineStorage">
              <a:avLst/>
            </a:prstGeom>
            <a:solidFill>
              <a:srgbClr val="0000FF"/>
            </a:solidFill>
            <a:ln w="9525">
              <a:solidFill>
                <a:schemeClr val="tx1"/>
              </a:solidFill>
              <a:miter lim="800000"/>
              <a:headEnd/>
              <a:tailEnd/>
            </a:ln>
          </p:spPr>
          <p:txBody>
            <a:bodyPr wrap="none" anchor="ctr"/>
            <a:lstStyle/>
            <a:p>
              <a:endParaRPr lang="en-US"/>
            </a:p>
          </p:txBody>
        </p:sp>
        <p:sp>
          <p:nvSpPr>
            <p:cNvPr id="24602" name="Line 39"/>
            <p:cNvSpPr>
              <a:spLocks noChangeShapeType="1"/>
            </p:cNvSpPr>
            <p:nvPr/>
          </p:nvSpPr>
          <p:spPr bwMode="auto">
            <a:xfrm>
              <a:off x="3552" y="196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3" name="Line 40"/>
            <p:cNvSpPr>
              <a:spLocks noChangeShapeType="1"/>
            </p:cNvSpPr>
            <p:nvPr/>
          </p:nvSpPr>
          <p:spPr bwMode="auto">
            <a:xfrm>
              <a:off x="3552" y="211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4" name="Text Box 41"/>
            <p:cNvSpPr txBox="1">
              <a:spLocks noChangeArrowheads="1"/>
            </p:cNvSpPr>
            <p:nvPr/>
          </p:nvSpPr>
          <p:spPr bwMode="auto">
            <a:xfrm>
              <a:off x="340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05" name="Text Box 42"/>
            <p:cNvSpPr txBox="1">
              <a:spLocks noChangeArrowheads="1"/>
            </p:cNvSpPr>
            <p:nvPr/>
          </p:nvSpPr>
          <p:spPr bwMode="auto">
            <a:xfrm>
              <a:off x="3408" y="206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606" name="Line 43"/>
            <p:cNvSpPr>
              <a:spLocks noChangeShapeType="1"/>
            </p:cNvSpPr>
            <p:nvPr/>
          </p:nvSpPr>
          <p:spPr bwMode="auto">
            <a:xfrm>
              <a:off x="4176" y="20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Text Box 44"/>
            <p:cNvSpPr txBox="1">
              <a:spLocks noChangeArrowheads="1"/>
            </p:cNvSpPr>
            <p:nvPr/>
          </p:nvSpPr>
          <p:spPr bwMode="auto">
            <a:xfrm>
              <a:off x="4176" y="1767"/>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(A+B)’</a:t>
              </a:r>
            </a:p>
          </p:txBody>
        </p:sp>
        <p:sp>
          <p:nvSpPr>
            <p:cNvPr id="24608" name="AutoShape 46"/>
            <p:cNvSpPr>
              <a:spLocks noChangeArrowheads="1"/>
            </p:cNvSpPr>
            <p:nvPr/>
          </p:nvSpPr>
          <p:spPr bwMode="auto">
            <a:xfrm>
              <a:off x="4176" y="1968"/>
              <a:ext cx="96" cy="96"/>
            </a:xfrm>
            <a:prstGeom prst="flowChartConnector">
              <a:avLst/>
            </a:prstGeom>
            <a:solidFill>
              <a:srgbClr val="0000FF"/>
            </a:solidFill>
            <a:ln w="9525">
              <a:solidFill>
                <a:schemeClr val="tx1"/>
              </a:solidFill>
              <a:round/>
              <a:headEnd/>
              <a:tailEnd/>
            </a:ln>
          </p:spPr>
          <p:txBody>
            <a:bodyPr wrap="none" anchor="ctr"/>
            <a:lstStyle/>
            <a:p>
              <a:endParaRPr lang="en-US"/>
            </a:p>
          </p:txBody>
        </p:sp>
      </p:grpSp>
      <p:grpSp>
        <p:nvGrpSpPr>
          <p:cNvPr id="24584" name="Group 56"/>
          <p:cNvGrpSpPr>
            <a:grpSpLocks/>
          </p:cNvGrpSpPr>
          <p:nvPr/>
        </p:nvGrpSpPr>
        <p:grpSpPr bwMode="auto">
          <a:xfrm>
            <a:off x="5181600" y="4593507"/>
            <a:ext cx="2209800" cy="838200"/>
            <a:chOff x="3312" y="2640"/>
            <a:chExt cx="1392" cy="528"/>
          </a:xfrm>
        </p:grpSpPr>
        <p:sp>
          <p:nvSpPr>
            <p:cNvPr id="24592" name="Text Box 29"/>
            <p:cNvSpPr txBox="1">
              <a:spLocks noChangeArrowheads="1"/>
            </p:cNvSpPr>
            <p:nvPr/>
          </p:nvSpPr>
          <p:spPr bwMode="auto">
            <a:xfrm>
              <a:off x="4080" y="264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dirty="0"/>
                <a:t>(A+B)</a:t>
              </a:r>
            </a:p>
          </p:txBody>
        </p:sp>
        <p:sp>
          <p:nvSpPr>
            <p:cNvPr id="24593" name="AutoShape 30"/>
            <p:cNvSpPr>
              <a:spLocks noChangeArrowheads="1"/>
            </p:cNvSpPr>
            <p:nvPr/>
          </p:nvSpPr>
          <p:spPr bwMode="auto">
            <a:xfrm>
              <a:off x="4344" y="2700"/>
              <a:ext cx="96" cy="118"/>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4" name="AutoShape 47"/>
            <p:cNvSpPr>
              <a:spLocks noChangeArrowheads="1"/>
            </p:cNvSpPr>
            <p:nvPr/>
          </p:nvSpPr>
          <p:spPr bwMode="auto">
            <a:xfrm rot="10800000">
              <a:off x="3744" y="2793"/>
              <a:ext cx="336" cy="240"/>
            </a:xfrm>
            <a:prstGeom prst="flowChartOnlineStora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5" name="Line 48"/>
            <p:cNvSpPr>
              <a:spLocks noChangeShapeType="1"/>
            </p:cNvSpPr>
            <p:nvPr/>
          </p:nvSpPr>
          <p:spPr bwMode="auto">
            <a:xfrm>
              <a:off x="3456" y="2841"/>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49"/>
            <p:cNvSpPr>
              <a:spLocks noChangeShapeType="1"/>
            </p:cNvSpPr>
            <p:nvPr/>
          </p:nvSpPr>
          <p:spPr bwMode="auto">
            <a:xfrm>
              <a:off x="3456" y="2985"/>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Text Box 50"/>
            <p:cNvSpPr txBox="1">
              <a:spLocks noChangeArrowheads="1"/>
            </p:cNvSpPr>
            <p:nvPr/>
          </p:nvSpPr>
          <p:spPr bwMode="auto">
            <a:xfrm>
              <a:off x="3312" y="26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598" name="Text Box 51"/>
            <p:cNvSpPr txBox="1">
              <a:spLocks noChangeArrowheads="1"/>
            </p:cNvSpPr>
            <p:nvPr/>
          </p:nvSpPr>
          <p:spPr bwMode="auto">
            <a:xfrm>
              <a:off x="3312" y="2937"/>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599" name="Line 52"/>
            <p:cNvSpPr>
              <a:spLocks noChangeShapeType="1"/>
            </p:cNvSpPr>
            <p:nvPr/>
          </p:nvSpPr>
          <p:spPr bwMode="auto">
            <a:xfrm>
              <a:off x="4080" y="2889"/>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AutoShape 53"/>
            <p:cNvSpPr>
              <a:spLocks noChangeArrowheads="1"/>
            </p:cNvSpPr>
            <p:nvPr/>
          </p:nvSpPr>
          <p:spPr bwMode="auto">
            <a:xfrm rot="10800000">
              <a:off x="3792" y="2784"/>
              <a:ext cx="336" cy="240"/>
            </a:xfrm>
            <a:prstGeom prst="flowChartOnlineStorage">
              <a:avLst/>
            </a:prstGeom>
            <a:solidFill>
              <a:srgbClr val="0000FF"/>
            </a:solidFill>
            <a:ln w="9525">
              <a:solidFill>
                <a:schemeClr val="tx1"/>
              </a:solidFill>
              <a:miter lim="800000"/>
              <a:headEnd/>
              <a:tailEnd/>
            </a:ln>
          </p:spPr>
          <p:txBody>
            <a:bodyPr wrap="none" anchor="ctr"/>
            <a:lstStyle/>
            <a:p>
              <a:endParaRPr lang="en-US"/>
            </a:p>
          </p:txBody>
        </p:sp>
      </p:grpSp>
      <p:sp>
        <p:nvSpPr>
          <p:cNvPr id="24585" name="Text Box 57"/>
          <p:cNvSpPr txBox="1">
            <a:spLocks noChangeArrowheads="1"/>
          </p:cNvSpPr>
          <p:nvPr/>
        </p:nvSpPr>
        <p:spPr bwMode="auto">
          <a:xfrm>
            <a:off x="2971800" y="1676400"/>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AND</a:t>
            </a:r>
          </a:p>
        </p:txBody>
      </p:sp>
      <p:sp>
        <p:nvSpPr>
          <p:cNvPr id="24586" name="Text Box 58"/>
          <p:cNvSpPr txBox="1">
            <a:spLocks noChangeArrowheads="1"/>
          </p:cNvSpPr>
          <p:nvPr/>
        </p:nvSpPr>
        <p:spPr bwMode="auto">
          <a:xfrm>
            <a:off x="2971800" y="3124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OR</a:t>
            </a:r>
          </a:p>
        </p:txBody>
      </p:sp>
      <p:sp>
        <p:nvSpPr>
          <p:cNvPr id="24587" name="Text Box 59"/>
          <p:cNvSpPr txBox="1">
            <a:spLocks noChangeArrowheads="1"/>
          </p:cNvSpPr>
          <p:nvPr/>
        </p:nvSpPr>
        <p:spPr bwMode="auto">
          <a:xfrm>
            <a:off x="2971800" y="48768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NOT</a:t>
            </a:r>
          </a:p>
        </p:txBody>
      </p:sp>
      <p:sp>
        <p:nvSpPr>
          <p:cNvPr id="24588" name="Text Box 61"/>
          <p:cNvSpPr txBox="1">
            <a:spLocks noChangeArrowheads="1"/>
          </p:cNvSpPr>
          <p:nvPr/>
        </p:nvSpPr>
        <p:spPr bwMode="auto">
          <a:xfrm>
            <a:off x="7543800" y="1676400"/>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NAND</a:t>
            </a:r>
          </a:p>
        </p:txBody>
      </p:sp>
      <p:sp>
        <p:nvSpPr>
          <p:cNvPr id="24589" name="Text Box 62"/>
          <p:cNvSpPr txBox="1">
            <a:spLocks noChangeArrowheads="1"/>
          </p:cNvSpPr>
          <p:nvPr/>
        </p:nvSpPr>
        <p:spPr bwMode="auto">
          <a:xfrm>
            <a:off x="7543800" y="3124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NOR</a:t>
            </a:r>
          </a:p>
        </p:txBody>
      </p:sp>
      <p:sp>
        <p:nvSpPr>
          <p:cNvPr id="24590" name="Text Box 63"/>
          <p:cNvSpPr txBox="1">
            <a:spLocks noChangeArrowheads="1"/>
          </p:cNvSpPr>
          <p:nvPr/>
        </p:nvSpPr>
        <p:spPr bwMode="auto">
          <a:xfrm>
            <a:off x="7543800" y="48768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dirty="0"/>
              <a:t>XOR</a:t>
            </a:r>
          </a:p>
        </p:txBody>
      </p:sp>
      <p:sp>
        <p:nvSpPr>
          <p:cNvPr id="24591" name="Text Box 65"/>
          <p:cNvSpPr txBox="1">
            <a:spLocks noChangeArrowheads="1"/>
          </p:cNvSpPr>
          <p:nvPr/>
        </p:nvSpPr>
        <p:spPr bwMode="auto">
          <a:xfrm>
            <a:off x="609600" y="5535613"/>
            <a:ext cx="76286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b="1" dirty="0">
                <a:solidFill>
                  <a:srgbClr val="C00000"/>
                </a:solidFill>
              </a:rPr>
              <a:t>You need to memorize their symbols and functions</a:t>
            </a:r>
          </a:p>
        </p:txBody>
      </p:sp>
    </p:spTree>
    <p:extLst>
      <p:ext uri="{BB962C8B-B14F-4D97-AF65-F5344CB8AC3E}">
        <p14:creationId xmlns:p14="http://schemas.microsoft.com/office/powerpoint/2010/main" val="113894135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609600"/>
            <a:ext cx="8001000" cy="762000"/>
          </a:xfrm>
        </p:spPr>
        <p:txBody>
          <a:bodyPr>
            <a:normAutofit fontScale="90000"/>
          </a:bodyPr>
          <a:lstStyle/>
          <a:p>
            <a:r>
              <a:rPr lang="en-US" b="1" dirty="0" smtClean="0"/>
              <a:t>Example: The C Switch Statement (2/3)</a:t>
            </a:r>
          </a:p>
        </p:txBody>
      </p:sp>
      <p:sp>
        <p:nvSpPr>
          <p:cNvPr id="25603" name="AutoShape 3"/>
          <p:cNvSpPr>
            <a:spLocks noGrp="1" noChangeArrowheads="1"/>
          </p:cNvSpPr>
          <p:nvPr>
            <p:ph type="body" idx="4294967295"/>
          </p:nvPr>
        </p:nvSpPr>
        <p:spPr>
          <a:xfrm>
            <a:off x="762000" y="1371600"/>
            <a:ext cx="7847012" cy="5035550"/>
          </a:xfrm>
        </p:spPr>
        <p:txBody>
          <a:bodyPr/>
          <a:lstStyle/>
          <a:p>
            <a:pPr marL="203200" indent="-203200"/>
            <a:r>
              <a:rPr lang="en-US" dirty="0" smtClean="0"/>
              <a:t>This is complicated, so </a:t>
            </a:r>
            <a:r>
              <a:rPr lang="en-US" dirty="0" smtClean="0">
                <a:solidFill>
                  <a:schemeClr val="accent1"/>
                </a:solidFill>
              </a:rPr>
              <a:t>simplify</a:t>
            </a:r>
            <a:r>
              <a:rPr lang="en-US" dirty="0" smtClean="0"/>
              <a:t>.</a:t>
            </a:r>
          </a:p>
          <a:p>
            <a:pPr marL="203200" indent="-203200"/>
            <a:r>
              <a:rPr lang="en-US" dirty="0" smtClean="0"/>
              <a:t>Rewrite it as a chain of if-else statements, which we already know how to compile:</a:t>
            </a:r>
          </a:p>
          <a:p>
            <a:pPr marL="685800" lvl="1" indent="-190500">
              <a:buFontTx/>
              <a:buNone/>
            </a:pPr>
            <a:r>
              <a:rPr lang="en-US" dirty="0" smtClean="0">
                <a:latin typeface="Courier New" pitchFamily="49" charset="0"/>
              </a:rPr>
              <a:t>if(k==0) f=</a:t>
            </a:r>
            <a:r>
              <a:rPr lang="en-US" dirty="0" err="1" smtClean="0">
                <a:latin typeface="Courier New" pitchFamily="49" charset="0"/>
              </a:rPr>
              <a:t>i+j</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 else if(k==1) f=</a:t>
            </a:r>
            <a:r>
              <a:rPr lang="en-US" dirty="0" err="1" smtClean="0">
                <a:latin typeface="Courier New" pitchFamily="49" charset="0"/>
              </a:rPr>
              <a:t>g+h</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   else if(k==2) f=g–h;</a:t>
            </a:r>
            <a:br>
              <a:rPr lang="en-US" dirty="0" smtClean="0">
                <a:latin typeface="Courier New" pitchFamily="49" charset="0"/>
              </a:rPr>
            </a:br>
            <a:r>
              <a:rPr lang="en-US" dirty="0" smtClean="0">
                <a:latin typeface="Courier New" pitchFamily="49" charset="0"/>
              </a:rPr>
              <a:t>     else if(k==3) f=</a:t>
            </a:r>
            <a:r>
              <a:rPr lang="en-US" dirty="0" err="1" smtClean="0">
                <a:latin typeface="Courier New" pitchFamily="49" charset="0"/>
              </a:rPr>
              <a:t>i</a:t>
            </a:r>
            <a:r>
              <a:rPr lang="en-US" dirty="0" smtClean="0">
                <a:latin typeface="Courier New" pitchFamily="49" charset="0"/>
              </a:rPr>
              <a:t>–j;</a:t>
            </a:r>
          </a:p>
          <a:p>
            <a:pPr marL="203200" indent="-203200"/>
            <a:r>
              <a:rPr lang="en-US" dirty="0" smtClean="0"/>
              <a:t>Use this mapping:</a:t>
            </a:r>
          </a:p>
          <a:p>
            <a:pPr marL="685800" lvl="1" indent="-190500">
              <a:buFontTx/>
              <a:buNone/>
            </a:pPr>
            <a:r>
              <a:rPr lang="en-US" dirty="0" smtClean="0">
                <a:latin typeface="Courier New" pitchFamily="49" charset="0"/>
              </a:rPr>
              <a:t> f:$s0, g:$s1, h:$s2,</a:t>
            </a:r>
            <a:br>
              <a:rPr lang="en-US" dirty="0" smtClean="0">
                <a:latin typeface="Courier New" pitchFamily="49" charset="0"/>
              </a:rPr>
            </a:br>
            <a:r>
              <a:rPr lang="en-US" dirty="0" smtClean="0">
                <a:latin typeface="Courier New" pitchFamily="49" charset="0"/>
              </a:rPr>
              <a:t>i:$s3, j:$s4, k:$s5</a:t>
            </a:r>
            <a:endParaRPr lang="en-US" dirty="0" smtClean="0"/>
          </a:p>
        </p:txBody>
      </p:sp>
    </p:spTree>
    <p:extLst>
      <p:ext uri="{BB962C8B-B14F-4D97-AF65-F5344CB8AC3E}">
        <p14:creationId xmlns:p14="http://schemas.microsoft.com/office/powerpoint/2010/main" val="10866451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9600" y="533401"/>
            <a:ext cx="8001000" cy="457200"/>
          </a:xfrm>
        </p:spPr>
        <p:txBody>
          <a:bodyPr>
            <a:normAutofit fontScale="90000"/>
          </a:bodyPr>
          <a:lstStyle/>
          <a:p>
            <a:r>
              <a:rPr lang="en-US" b="1" dirty="0" smtClean="0"/>
              <a:t>Example: The C Switch Statement (3/3)</a:t>
            </a:r>
          </a:p>
        </p:txBody>
      </p:sp>
      <p:sp>
        <p:nvSpPr>
          <p:cNvPr id="26627" name="AutoShape 3"/>
          <p:cNvSpPr>
            <a:spLocks noGrp="1" noChangeArrowheads="1"/>
          </p:cNvSpPr>
          <p:nvPr>
            <p:ph type="body" idx="4294967295"/>
          </p:nvPr>
        </p:nvSpPr>
        <p:spPr>
          <a:xfrm>
            <a:off x="609600" y="914400"/>
            <a:ext cx="8534400" cy="5410200"/>
          </a:xfrm>
        </p:spPr>
        <p:txBody>
          <a:bodyPr/>
          <a:lstStyle/>
          <a:p>
            <a:pPr marL="203200" indent="-203200"/>
            <a:r>
              <a:rPr lang="en-US" sz="2400" dirty="0" smtClean="0"/>
              <a:t>Final compiled MIPS code:</a:t>
            </a:r>
            <a:br>
              <a:rPr lang="en-US" sz="2400" dirty="0" smtClean="0"/>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$s5,$0,</a:t>
            </a:r>
            <a:r>
              <a:rPr lang="en-US" sz="2100" dirty="0" smtClean="0">
                <a:solidFill>
                  <a:srgbClr val="800080"/>
                </a:solidFill>
                <a:latin typeface="Courier New" pitchFamily="49" charset="0"/>
              </a:rPr>
              <a:t>L1</a:t>
            </a:r>
            <a:r>
              <a:rPr lang="en-US" sz="2100" dirty="0" smtClean="0">
                <a:latin typeface="Courier New" pitchFamily="49" charset="0"/>
              </a:rPr>
              <a:t>    </a:t>
            </a:r>
            <a:r>
              <a:rPr lang="en-US" sz="2100" b="1" dirty="0" smtClean="0">
                <a:solidFill>
                  <a:srgbClr val="C00000"/>
                </a:solidFill>
                <a:latin typeface="Courier New" pitchFamily="49" charset="0"/>
              </a:rPr>
              <a:t># branch k!=0</a:t>
            </a:r>
            <a:br>
              <a:rPr lang="en-US" sz="2100" b="1" dirty="0" smtClean="0">
                <a:solidFill>
                  <a:srgbClr val="C00000"/>
                </a:solidFill>
                <a:latin typeface="Courier New" pitchFamily="49" charset="0"/>
              </a:rPr>
            </a:br>
            <a:r>
              <a:rPr lang="en-US" sz="2100" i="1" dirty="0" smtClean="0">
                <a:latin typeface="Courier New" pitchFamily="49" charset="0"/>
              </a:rPr>
              <a:t>    </a:t>
            </a:r>
            <a:r>
              <a:rPr lang="en-US" sz="2100" dirty="0" smtClean="0">
                <a:latin typeface="Courier New" pitchFamily="49" charset="0"/>
              </a:rPr>
              <a:t>add $s0,$s3,$s4  </a:t>
            </a:r>
            <a:r>
              <a:rPr lang="en-US" sz="2100" b="1" dirty="0" smtClean="0">
                <a:solidFill>
                  <a:srgbClr val="C00000"/>
                </a:solidFill>
                <a:latin typeface="Courier New" pitchFamily="49" charset="0"/>
              </a:rPr>
              <a:t>#k==0 so f=</a:t>
            </a:r>
            <a:r>
              <a:rPr lang="en-US" sz="2100" b="1" dirty="0" err="1" smtClean="0">
                <a:solidFill>
                  <a:srgbClr val="C00000"/>
                </a:solidFill>
                <a:latin typeface="Courier New" pitchFamily="49" charset="0"/>
              </a:rPr>
              <a:t>i+j</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        </a:t>
            </a:r>
            <a:r>
              <a:rPr lang="en-US" sz="2100" b="1" i="1" dirty="0" smtClean="0">
                <a:solidFill>
                  <a:srgbClr val="C00000"/>
                </a:solidFill>
                <a:latin typeface="Courier New" pitchFamily="49" charset="0"/>
              </a:rPr>
              <a:t># end of case so Exit</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L1:</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$t0,$s5,-1  </a:t>
            </a:r>
            <a:r>
              <a:rPr lang="en-US" sz="2100" b="1" dirty="0" smtClean="0">
                <a:solidFill>
                  <a:srgbClr val="C00000"/>
                </a:solidFill>
                <a:latin typeface="Courier New" pitchFamily="49" charset="0"/>
              </a:rPr>
              <a:t># $t0=k-1</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L2</a:t>
            </a:r>
            <a:r>
              <a:rPr lang="en-US" sz="2100" dirty="0" smtClean="0">
                <a:latin typeface="Courier New" pitchFamily="49" charset="0"/>
              </a:rPr>
              <a:t>   </a:t>
            </a:r>
            <a:r>
              <a:rPr lang="en-US" sz="2100" b="1" dirty="0" smtClean="0">
                <a:solidFill>
                  <a:srgbClr val="C00000"/>
                </a:solidFill>
                <a:latin typeface="Courier New" pitchFamily="49" charset="0"/>
              </a:rPr>
              <a:t># branch k!=1</a:t>
            </a:r>
            <a:br>
              <a:rPr lang="en-US" sz="2100" b="1" dirty="0" smtClean="0">
                <a:solidFill>
                  <a:srgbClr val="C00000"/>
                </a:solidFill>
                <a:latin typeface="Courier New" pitchFamily="49" charset="0"/>
              </a:rPr>
            </a:br>
            <a:r>
              <a:rPr lang="en-US" sz="2100" i="1" dirty="0" smtClean="0">
                <a:latin typeface="Courier New" pitchFamily="49" charset="0"/>
              </a:rPr>
              <a:t>    </a:t>
            </a:r>
            <a:r>
              <a:rPr lang="en-US" sz="2100" dirty="0" smtClean="0">
                <a:latin typeface="Courier New" pitchFamily="49" charset="0"/>
              </a:rPr>
              <a:t>add  $s0,$s1,$s2</a:t>
            </a:r>
            <a:r>
              <a:rPr lang="en-US" sz="2100" i="1" dirty="0" smtClean="0">
                <a:latin typeface="Courier New" pitchFamily="49" charset="0"/>
              </a:rPr>
              <a:t> </a:t>
            </a:r>
            <a:r>
              <a:rPr lang="en-US" sz="2100" b="1" i="1" dirty="0" smtClean="0">
                <a:solidFill>
                  <a:srgbClr val="C00000"/>
                </a:solidFill>
                <a:latin typeface="Courier New" pitchFamily="49" charset="0"/>
              </a:rPr>
              <a:t>#k==1 so f=</a:t>
            </a:r>
            <a:r>
              <a:rPr lang="en-US" sz="2100" b="1" i="1" dirty="0" err="1" smtClean="0">
                <a:solidFill>
                  <a:srgbClr val="C00000"/>
                </a:solidFill>
                <a:latin typeface="Courier New" pitchFamily="49" charset="0"/>
              </a:rPr>
              <a:t>g+h</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        </a:t>
            </a:r>
            <a:r>
              <a:rPr lang="en-US" sz="2100" b="1" dirty="0" smtClean="0">
                <a:solidFill>
                  <a:srgbClr val="C00000"/>
                </a:solidFill>
                <a:latin typeface="Courier New" pitchFamily="49" charset="0"/>
              </a:rPr>
              <a:t># end of case so Exit</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L2:</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$t0,$s5,-2  </a:t>
            </a:r>
            <a:r>
              <a:rPr lang="en-US" sz="2100" b="1" i="1" dirty="0" smtClean="0">
                <a:solidFill>
                  <a:srgbClr val="C00000"/>
                </a:solidFill>
                <a:latin typeface="Courier New" pitchFamily="49" charset="0"/>
              </a:rPr>
              <a:t># $t0=k-2</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L3</a:t>
            </a:r>
            <a:r>
              <a:rPr lang="en-US" sz="2100" dirty="0" smtClean="0">
                <a:latin typeface="Courier New" pitchFamily="49" charset="0"/>
              </a:rPr>
              <a:t>   </a:t>
            </a:r>
            <a:r>
              <a:rPr lang="en-US" sz="2100" b="1" dirty="0" smtClean="0">
                <a:solidFill>
                  <a:srgbClr val="C00000"/>
                </a:solidFill>
                <a:latin typeface="Courier New" pitchFamily="49" charset="0"/>
              </a:rPr>
              <a:t># branch k!=2</a:t>
            </a:r>
            <a:r>
              <a:rPr lang="en-US" sz="2100" i="1" dirty="0" smtClean="0">
                <a:latin typeface="Courier New" pitchFamily="49" charset="0"/>
              </a:rPr>
              <a:t/>
            </a:r>
            <a:br>
              <a:rPr lang="en-US" sz="2100" i="1" dirty="0" smtClean="0">
                <a:latin typeface="Courier New" pitchFamily="49" charset="0"/>
              </a:rPr>
            </a:br>
            <a:r>
              <a:rPr lang="en-US" sz="2100" i="1" dirty="0" smtClean="0">
                <a:latin typeface="Courier New" pitchFamily="49" charset="0"/>
              </a:rPr>
              <a:t>    </a:t>
            </a:r>
            <a:r>
              <a:rPr lang="en-US" sz="2100" dirty="0" smtClean="0">
                <a:latin typeface="Courier New" pitchFamily="49" charset="0"/>
              </a:rPr>
              <a:t>sub  $s0,$s1,$s2 </a:t>
            </a:r>
            <a:r>
              <a:rPr lang="en-US" sz="2100" b="1" i="1" dirty="0" smtClean="0">
                <a:solidFill>
                  <a:srgbClr val="C00000"/>
                </a:solidFill>
                <a:latin typeface="Courier New" pitchFamily="49" charset="0"/>
              </a:rPr>
              <a:t>#k==2 so f=g-h</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a:t>
            </a:r>
            <a:r>
              <a:rPr lang="en-US" sz="2100" dirty="0" smtClean="0">
                <a:latin typeface="Courier New" pitchFamily="49" charset="0"/>
              </a:rPr>
              <a:t>        </a:t>
            </a:r>
            <a:r>
              <a:rPr lang="en-US" sz="2100" b="1" dirty="0" smtClean="0">
                <a:solidFill>
                  <a:srgbClr val="C00000"/>
                </a:solidFill>
                <a:latin typeface="Courier New" pitchFamily="49" charset="0"/>
              </a:rPr>
              <a:t># end of case so Exit</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L3:</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$t0,$s5,-3  </a:t>
            </a:r>
            <a:r>
              <a:rPr lang="en-US" sz="2100" b="1" i="1" dirty="0" smtClean="0">
                <a:solidFill>
                  <a:srgbClr val="C00000"/>
                </a:solidFill>
                <a:latin typeface="Courier New" pitchFamily="49" charset="0"/>
              </a:rPr>
              <a:t># $t0=k-3</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Exit</a:t>
            </a:r>
            <a:r>
              <a:rPr lang="en-US" sz="2100" dirty="0" smtClean="0">
                <a:latin typeface="Courier New" pitchFamily="49" charset="0"/>
              </a:rPr>
              <a:t> </a:t>
            </a:r>
            <a:r>
              <a:rPr lang="en-US" sz="2100" b="1" i="1" dirty="0" smtClean="0">
                <a:solidFill>
                  <a:srgbClr val="C00000"/>
                </a:solidFill>
                <a:latin typeface="Courier New" pitchFamily="49" charset="0"/>
              </a:rPr>
              <a:t># branch k!=3</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sub  $s0,$s3,$s4 </a:t>
            </a:r>
            <a:r>
              <a:rPr lang="en-US" sz="2100" b="1" i="1" dirty="0" smtClean="0">
                <a:solidFill>
                  <a:srgbClr val="C00000"/>
                </a:solidFill>
                <a:latin typeface="Courier New" pitchFamily="49" charset="0"/>
              </a:rPr>
              <a:t>#k==3 so f=</a:t>
            </a:r>
            <a:r>
              <a:rPr lang="en-US" sz="2100" b="1" i="1" dirty="0" err="1" smtClean="0">
                <a:solidFill>
                  <a:srgbClr val="C00000"/>
                </a:solidFill>
                <a:latin typeface="Courier New" pitchFamily="49" charset="0"/>
              </a:rPr>
              <a:t>i</a:t>
            </a:r>
            <a:r>
              <a:rPr lang="en-US" sz="2100" b="1" i="1" dirty="0" smtClean="0">
                <a:solidFill>
                  <a:srgbClr val="C00000"/>
                </a:solidFill>
                <a:latin typeface="Courier New" pitchFamily="49" charset="0"/>
              </a:rPr>
              <a:t>-j </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Exit:</a:t>
            </a:r>
            <a:endParaRPr lang="en-US" sz="2400" dirty="0" smtClean="0"/>
          </a:p>
        </p:txBody>
      </p:sp>
    </p:spTree>
    <p:extLst>
      <p:ext uri="{BB962C8B-B14F-4D97-AF65-F5344CB8AC3E}">
        <p14:creationId xmlns:p14="http://schemas.microsoft.com/office/powerpoint/2010/main" val="2887633656"/>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533400"/>
            <a:ext cx="8001000" cy="1303337"/>
          </a:xfrm>
          <a:noFill/>
        </p:spPr>
        <p:txBody>
          <a:bodyPr>
            <a:normAutofit/>
          </a:bodyPr>
          <a:lstStyle/>
          <a:p>
            <a:r>
              <a:rPr lang="en-US" b="1" dirty="0" smtClean="0"/>
              <a:t>MIPS Control Instructions Syntax</a:t>
            </a:r>
          </a:p>
        </p:txBody>
      </p:sp>
      <p:sp>
        <p:nvSpPr>
          <p:cNvPr id="27651" name="AutoShape 3"/>
          <p:cNvSpPr>
            <a:spLocks noGrp="1" noChangeArrowheads="1"/>
          </p:cNvSpPr>
          <p:nvPr>
            <p:ph type="body" idx="4294967295"/>
          </p:nvPr>
        </p:nvSpPr>
        <p:spPr>
          <a:xfrm>
            <a:off x="762000" y="1752600"/>
            <a:ext cx="7848600" cy="3444875"/>
          </a:xfrm>
          <a:noFill/>
        </p:spPr>
        <p:txBody>
          <a:bodyPr>
            <a:normAutofit fontScale="92500" lnSpcReduction="10000"/>
          </a:bodyPr>
          <a:lstStyle/>
          <a:p>
            <a:r>
              <a:rPr lang="en-US" b="1" u="sng" dirty="0" smtClean="0"/>
              <a:t>Instruction</a:t>
            </a:r>
            <a:r>
              <a:rPr lang="en-US" dirty="0" smtClean="0"/>
              <a:t>		  </a:t>
            </a:r>
            <a:r>
              <a:rPr lang="en-US" b="1" u="sng" dirty="0" smtClean="0"/>
              <a:t>Meaning</a:t>
            </a:r>
            <a:r>
              <a:rPr lang="en-US" u="sng" dirty="0" smtClean="0"/>
              <a:t/>
            </a:r>
            <a:br>
              <a:rPr lang="en-US" u="sng" dirty="0" smtClean="0"/>
            </a:br>
            <a:r>
              <a:rPr lang="en-US" dirty="0" smtClean="0"/>
              <a:t/>
            </a:r>
            <a:br>
              <a:rPr lang="en-US" dirty="0" smtClean="0"/>
            </a:br>
            <a:r>
              <a:rPr lang="en-US" sz="1800" dirty="0" err="1" smtClean="0">
                <a:latin typeface="Courier New" pitchFamily="49" charset="0"/>
              </a:rPr>
              <a:t>bne</a:t>
            </a:r>
            <a:r>
              <a:rPr lang="en-US" sz="1800" dirty="0" smtClean="0">
                <a:latin typeface="Courier New" pitchFamily="49" charset="0"/>
              </a:rPr>
              <a:t> $s4,$s5,L	 Next instr. is at Label if $s4 </a:t>
            </a:r>
            <a:r>
              <a:rPr lang="en-US" sz="1800" dirty="0" smtClean="0">
                <a:latin typeface="Courier New" pitchFamily="49" charset="0"/>
                <a:cs typeface="Courier New" pitchFamily="49" charset="0"/>
              </a:rPr>
              <a:t>≠</a:t>
            </a:r>
            <a:r>
              <a:rPr lang="en-US" sz="1800" dirty="0" smtClean="0">
                <a:latin typeface="Courier New" pitchFamily="49" charset="0"/>
              </a:rPr>
              <a:t> $s5</a:t>
            </a:r>
            <a:br>
              <a:rPr lang="en-US" sz="1800" dirty="0" smtClean="0">
                <a:latin typeface="Courier New" pitchFamily="49" charset="0"/>
              </a:rPr>
            </a:br>
            <a:r>
              <a:rPr lang="en-US" sz="1800" dirty="0" err="1" smtClean="0">
                <a:latin typeface="Courier New" pitchFamily="49" charset="0"/>
              </a:rPr>
              <a:t>beq</a:t>
            </a:r>
            <a:r>
              <a:rPr lang="en-US" sz="1800" dirty="0" smtClean="0">
                <a:latin typeface="Courier New" pitchFamily="49" charset="0"/>
              </a:rPr>
              <a:t> $s4,$s5,L	 Next instr. is at Label if $s4 = $s5</a:t>
            </a:r>
            <a:br>
              <a:rPr lang="en-US" sz="1800" dirty="0" smtClean="0">
                <a:latin typeface="Courier New" pitchFamily="49" charset="0"/>
              </a:rPr>
            </a:br>
            <a:r>
              <a:rPr lang="en-US" sz="1800" dirty="0" smtClean="0">
                <a:latin typeface="Courier New" pitchFamily="49" charset="0"/>
              </a:rPr>
              <a:t>j Label		     Next instr. is at Label</a:t>
            </a:r>
            <a:r>
              <a:rPr lang="en-US" sz="1800" dirty="0" smtClean="0"/>
              <a:t/>
            </a:r>
            <a:br>
              <a:rPr lang="en-US" sz="1800" dirty="0" smtClean="0"/>
            </a:br>
            <a:r>
              <a:rPr lang="en-US" sz="1800" dirty="0" err="1" smtClean="0">
                <a:latin typeface="Courier New" pitchFamily="49" charset="0"/>
              </a:rPr>
              <a:t>slt</a:t>
            </a:r>
            <a:r>
              <a:rPr lang="en-US" sz="1800" dirty="0" smtClean="0">
                <a:latin typeface="Courier New" pitchFamily="49" charset="0"/>
              </a:rPr>
              <a:t>	$s1,$s2,$s3	if ($s2&lt;$s3) $s1=1; else $s1=0</a:t>
            </a:r>
          </a:p>
          <a:p>
            <a:endParaRPr lang="en-US" sz="1800" dirty="0" smtClean="0"/>
          </a:p>
          <a:p>
            <a:r>
              <a:rPr lang="en-US" sz="1800" dirty="0" smtClean="0"/>
              <a:t>Formats:</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p:txBody>
      </p:sp>
      <p:grpSp>
        <p:nvGrpSpPr>
          <p:cNvPr id="27652" name="Group 4"/>
          <p:cNvGrpSpPr>
            <a:grpSpLocks/>
          </p:cNvGrpSpPr>
          <p:nvPr/>
        </p:nvGrpSpPr>
        <p:grpSpPr bwMode="auto">
          <a:xfrm>
            <a:off x="609600" y="4114800"/>
            <a:ext cx="6519863" cy="1417638"/>
            <a:chOff x="373" y="2891"/>
            <a:chExt cx="4107" cy="893"/>
          </a:xfrm>
        </p:grpSpPr>
        <p:grpSp>
          <p:nvGrpSpPr>
            <p:cNvPr id="27653" name="Group 5"/>
            <p:cNvGrpSpPr>
              <a:grpSpLocks/>
            </p:cNvGrpSpPr>
            <p:nvPr/>
          </p:nvGrpSpPr>
          <p:grpSpPr bwMode="auto">
            <a:xfrm>
              <a:off x="420" y="2891"/>
              <a:ext cx="4060" cy="869"/>
              <a:chOff x="420" y="2891"/>
              <a:chExt cx="4060" cy="869"/>
            </a:xfrm>
          </p:grpSpPr>
          <p:grpSp>
            <p:nvGrpSpPr>
              <p:cNvPr id="27655" name="Group 6"/>
              <p:cNvGrpSpPr>
                <a:grpSpLocks/>
              </p:cNvGrpSpPr>
              <p:nvPr/>
            </p:nvGrpSpPr>
            <p:grpSpPr bwMode="auto">
              <a:xfrm>
                <a:off x="645" y="3171"/>
                <a:ext cx="3835" cy="213"/>
                <a:chOff x="645" y="3171"/>
                <a:chExt cx="3835" cy="213"/>
              </a:xfrm>
            </p:grpSpPr>
            <p:sp>
              <p:nvSpPr>
                <p:cNvPr id="27670" name="Rectangle 7"/>
                <p:cNvSpPr>
                  <a:spLocks noChangeArrowheads="1"/>
                </p:cNvSpPr>
                <p:nvPr/>
              </p:nvSpPr>
              <p:spPr bwMode="auto">
                <a:xfrm>
                  <a:off x="645"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1" name="Rectangle 8"/>
                <p:cNvSpPr>
                  <a:spLocks noChangeArrowheads="1"/>
                </p:cNvSpPr>
                <p:nvPr/>
              </p:nvSpPr>
              <p:spPr bwMode="auto">
                <a:xfrm>
                  <a:off x="1284"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2" name="Rectangle 9"/>
                <p:cNvSpPr>
                  <a:spLocks noChangeArrowheads="1"/>
                </p:cNvSpPr>
                <p:nvPr/>
              </p:nvSpPr>
              <p:spPr bwMode="auto">
                <a:xfrm>
                  <a:off x="1923"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3" name="Rectangle 10"/>
                <p:cNvSpPr>
                  <a:spLocks noChangeArrowheads="1"/>
                </p:cNvSpPr>
                <p:nvPr/>
              </p:nvSpPr>
              <p:spPr bwMode="auto">
                <a:xfrm>
                  <a:off x="2562" y="3171"/>
                  <a:ext cx="1918"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6" name="Group 11"/>
              <p:cNvGrpSpPr>
                <a:grpSpLocks/>
              </p:cNvGrpSpPr>
              <p:nvPr/>
            </p:nvGrpSpPr>
            <p:grpSpPr bwMode="auto">
              <a:xfrm>
                <a:off x="645" y="2918"/>
                <a:ext cx="3835" cy="213"/>
                <a:chOff x="645" y="2918"/>
                <a:chExt cx="3835" cy="213"/>
              </a:xfrm>
            </p:grpSpPr>
            <p:sp>
              <p:nvSpPr>
                <p:cNvPr id="27664" name="Rectangle 12"/>
                <p:cNvSpPr>
                  <a:spLocks noChangeArrowheads="1"/>
                </p:cNvSpPr>
                <p:nvPr/>
              </p:nvSpPr>
              <p:spPr bwMode="auto">
                <a:xfrm>
                  <a:off x="645"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5" name="Rectangle 13"/>
                <p:cNvSpPr>
                  <a:spLocks noChangeArrowheads="1"/>
                </p:cNvSpPr>
                <p:nvPr/>
              </p:nvSpPr>
              <p:spPr bwMode="auto">
                <a:xfrm>
                  <a:off x="1284"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6" name="Rectangle 14"/>
                <p:cNvSpPr>
                  <a:spLocks noChangeArrowheads="1"/>
                </p:cNvSpPr>
                <p:nvPr/>
              </p:nvSpPr>
              <p:spPr bwMode="auto">
                <a:xfrm>
                  <a:off x="1923"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7" name="Rectangle 15"/>
                <p:cNvSpPr>
                  <a:spLocks noChangeArrowheads="1"/>
                </p:cNvSpPr>
                <p:nvPr/>
              </p:nvSpPr>
              <p:spPr bwMode="auto">
                <a:xfrm>
                  <a:off x="2562"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8" name="Rectangle 16"/>
                <p:cNvSpPr>
                  <a:spLocks noChangeArrowheads="1"/>
                </p:cNvSpPr>
                <p:nvPr/>
              </p:nvSpPr>
              <p:spPr bwMode="auto">
                <a:xfrm>
                  <a:off x="3202"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9" name="Rectangle 17"/>
                <p:cNvSpPr>
                  <a:spLocks noChangeArrowheads="1"/>
                </p:cNvSpPr>
                <p:nvPr/>
              </p:nvSpPr>
              <p:spPr bwMode="auto">
                <a:xfrm>
                  <a:off x="3841"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7" name="Group 18"/>
              <p:cNvGrpSpPr>
                <a:grpSpLocks/>
              </p:cNvGrpSpPr>
              <p:nvPr/>
            </p:nvGrpSpPr>
            <p:grpSpPr bwMode="auto">
              <a:xfrm>
                <a:off x="645" y="3424"/>
                <a:ext cx="3835" cy="213"/>
                <a:chOff x="645" y="3424"/>
                <a:chExt cx="3835" cy="213"/>
              </a:xfrm>
            </p:grpSpPr>
            <p:sp>
              <p:nvSpPr>
                <p:cNvPr id="27662" name="Rectangle 19"/>
                <p:cNvSpPr>
                  <a:spLocks noChangeArrowheads="1"/>
                </p:cNvSpPr>
                <p:nvPr/>
              </p:nvSpPr>
              <p:spPr bwMode="auto">
                <a:xfrm>
                  <a:off x="645" y="3424"/>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3" name="Rectangle 20"/>
                <p:cNvSpPr>
                  <a:spLocks noChangeArrowheads="1"/>
                </p:cNvSpPr>
                <p:nvPr/>
              </p:nvSpPr>
              <p:spPr bwMode="auto">
                <a:xfrm>
                  <a:off x="1284" y="3424"/>
                  <a:ext cx="3196"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8" name="Group 21"/>
              <p:cNvGrpSpPr>
                <a:grpSpLocks/>
              </p:cNvGrpSpPr>
              <p:nvPr/>
            </p:nvGrpSpPr>
            <p:grpSpPr bwMode="auto">
              <a:xfrm>
                <a:off x="420" y="2891"/>
                <a:ext cx="4040" cy="869"/>
                <a:chOff x="420" y="2891"/>
                <a:chExt cx="4040" cy="869"/>
              </a:xfrm>
            </p:grpSpPr>
            <p:sp>
              <p:nvSpPr>
                <p:cNvPr id="27659" name="Rectangle 22"/>
                <p:cNvSpPr>
                  <a:spLocks noChangeArrowheads="1"/>
                </p:cNvSpPr>
                <p:nvPr/>
              </p:nvSpPr>
              <p:spPr bwMode="auto">
                <a:xfrm>
                  <a:off x="436" y="2891"/>
                  <a:ext cx="402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rd	shamt	funct</a:t>
                  </a:r>
                </a:p>
              </p:txBody>
            </p:sp>
            <p:sp>
              <p:nvSpPr>
                <p:cNvPr id="27660" name="Rectangle 23"/>
                <p:cNvSpPr>
                  <a:spLocks noChangeArrowheads="1"/>
                </p:cNvSpPr>
                <p:nvPr/>
              </p:nvSpPr>
              <p:spPr bwMode="auto">
                <a:xfrm>
                  <a:off x="420" y="3120"/>
                  <a:ext cx="3701"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16 bit address</a:t>
                  </a:r>
                  <a:br>
                    <a:rPr lang="en-US" sz="1800" b="1">
                      <a:solidFill>
                        <a:srgbClr val="000000"/>
                      </a:solidFill>
                      <a:latin typeface="Courier New" pitchFamily="49" charset="0"/>
                    </a:rPr>
                  </a:br>
                  <a:endParaRPr lang="en-US" sz="1800" b="1">
                    <a:solidFill>
                      <a:srgbClr val="000000"/>
                    </a:solidFill>
                    <a:latin typeface="Courier New" pitchFamily="49" charset="0"/>
                  </a:endParaRPr>
                </a:p>
              </p:txBody>
            </p:sp>
            <p:sp>
              <p:nvSpPr>
                <p:cNvPr id="27661" name="Rectangle 24"/>
                <p:cNvSpPr>
                  <a:spLocks noChangeArrowheads="1"/>
                </p:cNvSpPr>
                <p:nvPr/>
              </p:nvSpPr>
              <p:spPr bwMode="auto">
                <a:xfrm>
                  <a:off x="420" y="3373"/>
                  <a:ext cx="306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26 bit address</a:t>
                  </a:r>
                </a:p>
              </p:txBody>
            </p:sp>
          </p:grpSp>
        </p:grpSp>
        <p:sp>
          <p:nvSpPr>
            <p:cNvPr id="27654" name="Rectangle 25"/>
            <p:cNvSpPr>
              <a:spLocks noChangeArrowheads="1"/>
            </p:cNvSpPr>
            <p:nvPr/>
          </p:nvSpPr>
          <p:spPr bwMode="auto">
            <a:xfrm>
              <a:off x="373" y="2923"/>
              <a:ext cx="252"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R</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I</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J</a:t>
              </a:r>
            </a:p>
          </p:txBody>
        </p:sp>
      </p:grpSp>
    </p:spTree>
    <p:extLst>
      <p:ext uri="{BB962C8B-B14F-4D97-AF65-F5344CB8AC3E}">
        <p14:creationId xmlns:p14="http://schemas.microsoft.com/office/powerpoint/2010/main" val="2547107299"/>
      </p:ext>
    </p:extLst>
  </p:cSld>
  <p:clrMapOvr>
    <a:masterClrMapping/>
  </p:clrMapOvr>
  <p:transition spd="slow" advTm="200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09600" y="533400"/>
            <a:ext cx="7924800" cy="466794"/>
          </a:xfrm>
          <a:noFill/>
        </p:spPr>
        <p:txBody>
          <a:bodyPr wrap="square" lIns="63500" tIns="25400" rIns="63500" bIns="25400" anchor="t">
            <a:spAutoFit/>
          </a:bodyPr>
          <a:lstStyle/>
          <a:p>
            <a:pPr eaLnBrk="1" hangingPunct="1"/>
            <a:r>
              <a:rPr lang="en-US" sz="2700" b="1" dirty="0" smtClean="0"/>
              <a:t>MIPS R3000 Instruction Set Architecture (Summary)</a:t>
            </a:r>
          </a:p>
        </p:txBody>
      </p:sp>
      <p:sp>
        <p:nvSpPr>
          <p:cNvPr id="6147" name="AutoShape 3"/>
          <p:cNvSpPr>
            <a:spLocks noGrp="1" noChangeArrowheads="1"/>
          </p:cNvSpPr>
          <p:nvPr>
            <p:ph type="body" idx="4294967295"/>
          </p:nvPr>
        </p:nvSpPr>
        <p:spPr>
          <a:xfrm>
            <a:off x="533400" y="1219200"/>
            <a:ext cx="5448300" cy="2801938"/>
          </a:xfrm>
          <a:noFill/>
        </p:spPr>
        <p:txBody>
          <a:bodyPr lIns="63500" tIns="25400" rIns="63500" bIns="25400">
            <a:spAutoFit/>
          </a:bodyPr>
          <a:lstStyle/>
          <a:p>
            <a:pPr eaLnBrk="1" hangingPunct="1">
              <a:lnSpc>
                <a:spcPct val="86000"/>
              </a:lnSpc>
            </a:pPr>
            <a:r>
              <a:rPr lang="en-US" sz="1800" dirty="0" smtClean="0"/>
              <a:t>Instruction Categories</a:t>
            </a:r>
          </a:p>
          <a:p>
            <a:pPr marL="800100" lvl="1" indent="-342900" eaLnBrk="1" hangingPunct="1"/>
            <a:r>
              <a:rPr lang="en-US" sz="1800" dirty="0" smtClean="0"/>
              <a:t>Load/Store</a:t>
            </a:r>
          </a:p>
          <a:p>
            <a:pPr marL="800100" lvl="1" indent="-342900" eaLnBrk="1" hangingPunct="1"/>
            <a:r>
              <a:rPr lang="en-US" sz="1800" dirty="0" smtClean="0"/>
              <a:t>Computational</a:t>
            </a:r>
          </a:p>
          <a:p>
            <a:pPr marL="800100" lvl="1" indent="-342900" eaLnBrk="1" hangingPunct="1"/>
            <a:r>
              <a:rPr lang="en-US" sz="1800" dirty="0" smtClean="0"/>
              <a:t>Jump and Branch</a:t>
            </a:r>
          </a:p>
          <a:p>
            <a:pPr marL="800100" lvl="1" indent="-342900" eaLnBrk="1" hangingPunct="1"/>
            <a:r>
              <a:rPr lang="en-US" sz="1800" dirty="0" smtClean="0"/>
              <a:t>Floating Point</a:t>
            </a:r>
          </a:p>
          <a:p>
            <a:pPr marL="1257300" lvl="2" indent="-342900" eaLnBrk="1" hangingPunct="1"/>
            <a:r>
              <a:rPr lang="en-US" sz="1800" dirty="0" smtClean="0"/>
              <a:t>coprocessor</a:t>
            </a:r>
          </a:p>
          <a:p>
            <a:pPr marL="800100" lvl="1" indent="-342900" eaLnBrk="1" hangingPunct="1"/>
            <a:r>
              <a:rPr lang="en-US" sz="1800" dirty="0" smtClean="0"/>
              <a:t>Memory Management</a:t>
            </a:r>
          </a:p>
          <a:p>
            <a:pPr marL="800100" lvl="1" indent="-342900" eaLnBrk="1" hangingPunct="1"/>
            <a:r>
              <a:rPr lang="en-US" sz="1800" dirty="0" smtClean="0"/>
              <a:t>Special</a:t>
            </a:r>
          </a:p>
        </p:txBody>
      </p:sp>
      <p:sp>
        <p:nvSpPr>
          <p:cNvPr id="6148" name="Rectangle 4"/>
          <p:cNvSpPr>
            <a:spLocks noChangeArrowheads="1"/>
          </p:cNvSpPr>
          <p:nvPr/>
        </p:nvSpPr>
        <p:spPr bwMode="auto">
          <a:xfrm>
            <a:off x="5486400" y="1524000"/>
            <a:ext cx="1993900" cy="163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9" name="Rectangle 5"/>
          <p:cNvSpPr>
            <a:spLocks noChangeArrowheads="1"/>
          </p:cNvSpPr>
          <p:nvPr/>
        </p:nvSpPr>
        <p:spPr bwMode="auto">
          <a:xfrm>
            <a:off x="5721350" y="1898650"/>
            <a:ext cx="1041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R0 - R31</a:t>
            </a:r>
          </a:p>
        </p:txBody>
      </p:sp>
      <p:sp>
        <p:nvSpPr>
          <p:cNvPr id="6150" name="Rectangle 6"/>
          <p:cNvSpPr>
            <a:spLocks noChangeArrowheads="1"/>
          </p:cNvSpPr>
          <p:nvPr/>
        </p:nvSpPr>
        <p:spPr bwMode="auto">
          <a:xfrm>
            <a:off x="5486400" y="3251200"/>
            <a:ext cx="1993900" cy="241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1" name="Rectangle 7"/>
          <p:cNvSpPr>
            <a:spLocks noChangeArrowheads="1"/>
          </p:cNvSpPr>
          <p:nvPr/>
        </p:nvSpPr>
        <p:spPr bwMode="auto">
          <a:xfrm>
            <a:off x="5486400" y="3556000"/>
            <a:ext cx="1993900" cy="241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2" name="Rectangle 8"/>
          <p:cNvSpPr>
            <a:spLocks noChangeArrowheads="1"/>
          </p:cNvSpPr>
          <p:nvPr/>
        </p:nvSpPr>
        <p:spPr bwMode="auto">
          <a:xfrm>
            <a:off x="5486400" y="3886200"/>
            <a:ext cx="1993900" cy="241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3" name="Rectangle 9"/>
          <p:cNvSpPr>
            <a:spLocks noChangeArrowheads="1"/>
          </p:cNvSpPr>
          <p:nvPr/>
        </p:nvSpPr>
        <p:spPr bwMode="auto">
          <a:xfrm>
            <a:off x="6203950" y="3244850"/>
            <a:ext cx="444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PC</a:t>
            </a:r>
          </a:p>
        </p:txBody>
      </p:sp>
      <p:sp>
        <p:nvSpPr>
          <p:cNvPr id="6154" name="Rectangle 10"/>
          <p:cNvSpPr>
            <a:spLocks noChangeArrowheads="1"/>
          </p:cNvSpPr>
          <p:nvPr/>
        </p:nvSpPr>
        <p:spPr bwMode="auto">
          <a:xfrm>
            <a:off x="6203950" y="3549650"/>
            <a:ext cx="355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HI</a:t>
            </a:r>
          </a:p>
        </p:txBody>
      </p:sp>
      <p:sp>
        <p:nvSpPr>
          <p:cNvPr id="6155" name="Rectangle 11"/>
          <p:cNvSpPr>
            <a:spLocks noChangeArrowheads="1"/>
          </p:cNvSpPr>
          <p:nvPr/>
        </p:nvSpPr>
        <p:spPr bwMode="auto">
          <a:xfrm>
            <a:off x="6203950" y="3905250"/>
            <a:ext cx="444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LO</a:t>
            </a:r>
          </a:p>
        </p:txBody>
      </p:sp>
      <p:sp>
        <p:nvSpPr>
          <p:cNvPr id="6156" name="Rectangle 12"/>
          <p:cNvSpPr>
            <a:spLocks noChangeArrowheads="1"/>
          </p:cNvSpPr>
          <p:nvPr/>
        </p:nvSpPr>
        <p:spPr bwMode="auto">
          <a:xfrm>
            <a:off x="1403350" y="473075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7" name="Rectangle 13"/>
          <p:cNvSpPr>
            <a:spLocks noChangeArrowheads="1"/>
          </p:cNvSpPr>
          <p:nvPr/>
        </p:nvSpPr>
        <p:spPr bwMode="auto">
          <a:xfrm>
            <a:off x="1714500" y="477520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6158" name="Rectangle 14"/>
          <p:cNvSpPr>
            <a:spLocks noChangeArrowheads="1"/>
          </p:cNvSpPr>
          <p:nvPr/>
        </p:nvSpPr>
        <p:spPr bwMode="auto">
          <a:xfrm>
            <a:off x="2673350" y="473075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9" name="Rectangle 15"/>
          <p:cNvSpPr>
            <a:spLocks noChangeArrowheads="1"/>
          </p:cNvSpPr>
          <p:nvPr/>
        </p:nvSpPr>
        <p:spPr bwMode="auto">
          <a:xfrm>
            <a:off x="3638550" y="473075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0" name="Rectangle 16"/>
          <p:cNvSpPr>
            <a:spLocks noChangeArrowheads="1"/>
          </p:cNvSpPr>
          <p:nvPr/>
        </p:nvSpPr>
        <p:spPr bwMode="auto">
          <a:xfrm>
            <a:off x="1403350" y="521335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1" name="Rectangle 17"/>
          <p:cNvSpPr>
            <a:spLocks noChangeArrowheads="1"/>
          </p:cNvSpPr>
          <p:nvPr/>
        </p:nvSpPr>
        <p:spPr bwMode="auto">
          <a:xfrm>
            <a:off x="1714500" y="525780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6162" name="Rectangle 18"/>
          <p:cNvSpPr>
            <a:spLocks noChangeArrowheads="1"/>
          </p:cNvSpPr>
          <p:nvPr/>
        </p:nvSpPr>
        <p:spPr bwMode="auto">
          <a:xfrm>
            <a:off x="2673350" y="521335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3" name="Rectangle 19"/>
          <p:cNvSpPr>
            <a:spLocks noChangeArrowheads="1"/>
          </p:cNvSpPr>
          <p:nvPr/>
        </p:nvSpPr>
        <p:spPr bwMode="auto">
          <a:xfrm>
            <a:off x="3638550" y="521335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4" name="Rectangle 20"/>
          <p:cNvSpPr>
            <a:spLocks noChangeArrowheads="1"/>
          </p:cNvSpPr>
          <p:nvPr/>
        </p:nvSpPr>
        <p:spPr bwMode="auto">
          <a:xfrm>
            <a:off x="4603750" y="5213350"/>
            <a:ext cx="2984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5" name="Rectangle 21"/>
          <p:cNvSpPr>
            <a:spLocks noChangeArrowheads="1"/>
          </p:cNvSpPr>
          <p:nvPr/>
        </p:nvSpPr>
        <p:spPr bwMode="auto">
          <a:xfrm>
            <a:off x="1403350" y="572135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6" name="Rectangle 22"/>
          <p:cNvSpPr>
            <a:spLocks noChangeArrowheads="1"/>
          </p:cNvSpPr>
          <p:nvPr/>
        </p:nvSpPr>
        <p:spPr bwMode="auto">
          <a:xfrm>
            <a:off x="1714500" y="576580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6167" name="Rectangle 23"/>
          <p:cNvSpPr>
            <a:spLocks noChangeArrowheads="1"/>
          </p:cNvSpPr>
          <p:nvPr/>
        </p:nvSpPr>
        <p:spPr bwMode="auto">
          <a:xfrm>
            <a:off x="2673350" y="5721350"/>
            <a:ext cx="49149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8" name="Rectangle 24"/>
          <p:cNvSpPr>
            <a:spLocks noChangeArrowheads="1"/>
          </p:cNvSpPr>
          <p:nvPr/>
        </p:nvSpPr>
        <p:spPr bwMode="auto">
          <a:xfrm>
            <a:off x="4603750" y="473075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9" name="Rectangle 25"/>
          <p:cNvSpPr>
            <a:spLocks noChangeArrowheads="1"/>
          </p:cNvSpPr>
          <p:nvPr/>
        </p:nvSpPr>
        <p:spPr bwMode="auto">
          <a:xfrm>
            <a:off x="5568950" y="473075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0" name="Rectangle 26"/>
          <p:cNvSpPr>
            <a:spLocks noChangeArrowheads="1"/>
          </p:cNvSpPr>
          <p:nvPr/>
        </p:nvSpPr>
        <p:spPr bwMode="auto">
          <a:xfrm>
            <a:off x="6534150" y="4730750"/>
            <a:ext cx="10541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1" name="Rectangle 27"/>
          <p:cNvSpPr>
            <a:spLocks noChangeArrowheads="1"/>
          </p:cNvSpPr>
          <p:nvPr/>
        </p:nvSpPr>
        <p:spPr bwMode="auto">
          <a:xfrm>
            <a:off x="2806700" y="4775200"/>
            <a:ext cx="342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rs</a:t>
            </a:r>
          </a:p>
        </p:txBody>
      </p:sp>
      <p:sp>
        <p:nvSpPr>
          <p:cNvPr id="6172" name="Rectangle 28"/>
          <p:cNvSpPr>
            <a:spLocks noChangeArrowheads="1"/>
          </p:cNvSpPr>
          <p:nvPr/>
        </p:nvSpPr>
        <p:spPr bwMode="auto">
          <a:xfrm>
            <a:off x="3848100" y="4800600"/>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rt</a:t>
            </a:r>
          </a:p>
        </p:txBody>
      </p:sp>
      <p:sp>
        <p:nvSpPr>
          <p:cNvPr id="6173" name="Rectangle 29"/>
          <p:cNvSpPr>
            <a:spLocks noChangeArrowheads="1"/>
          </p:cNvSpPr>
          <p:nvPr/>
        </p:nvSpPr>
        <p:spPr bwMode="auto">
          <a:xfrm>
            <a:off x="4838700" y="4775200"/>
            <a:ext cx="355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rd</a:t>
            </a:r>
          </a:p>
        </p:txBody>
      </p:sp>
      <p:sp>
        <p:nvSpPr>
          <p:cNvPr id="6174" name="Rectangle 30"/>
          <p:cNvSpPr>
            <a:spLocks noChangeArrowheads="1"/>
          </p:cNvSpPr>
          <p:nvPr/>
        </p:nvSpPr>
        <p:spPr bwMode="auto">
          <a:xfrm>
            <a:off x="5753100" y="4775200"/>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sa</a:t>
            </a:r>
          </a:p>
        </p:txBody>
      </p:sp>
      <p:sp>
        <p:nvSpPr>
          <p:cNvPr id="6175" name="Rectangle 31"/>
          <p:cNvSpPr>
            <a:spLocks noChangeArrowheads="1"/>
          </p:cNvSpPr>
          <p:nvPr/>
        </p:nvSpPr>
        <p:spPr bwMode="auto">
          <a:xfrm>
            <a:off x="6667500" y="4775200"/>
            <a:ext cx="685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funct</a:t>
            </a:r>
          </a:p>
        </p:txBody>
      </p:sp>
      <p:sp>
        <p:nvSpPr>
          <p:cNvPr id="6176" name="Rectangle 32"/>
          <p:cNvSpPr>
            <a:spLocks noChangeArrowheads="1"/>
          </p:cNvSpPr>
          <p:nvPr/>
        </p:nvSpPr>
        <p:spPr bwMode="auto">
          <a:xfrm>
            <a:off x="2832100" y="5257800"/>
            <a:ext cx="342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rs</a:t>
            </a:r>
          </a:p>
        </p:txBody>
      </p:sp>
      <p:sp>
        <p:nvSpPr>
          <p:cNvPr id="6177" name="Rectangle 33"/>
          <p:cNvSpPr>
            <a:spLocks noChangeArrowheads="1"/>
          </p:cNvSpPr>
          <p:nvPr/>
        </p:nvSpPr>
        <p:spPr bwMode="auto">
          <a:xfrm>
            <a:off x="3873500" y="5283200"/>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rt</a:t>
            </a:r>
          </a:p>
        </p:txBody>
      </p:sp>
      <p:sp>
        <p:nvSpPr>
          <p:cNvPr id="6178" name="Rectangle 34"/>
          <p:cNvSpPr>
            <a:spLocks noChangeArrowheads="1"/>
          </p:cNvSpPr>
          <p:nvPr/>
        </p:nvSpPr>
        <p:spPr bwMode="auto">
          <a:xfrm>
            <a:off x="4953000" y="5257800"/>
            <a:ext cx="1257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immediate</a:t>
            </a:r>
          </a:p>
        </p:txBody>
      </p:sp>
      <p:sp>
        <p:nvSpPr>
          <p:cNvPr id="6179" name="Rectangle 35"/>
          <p:cNvSpPr>
            <a:spLocks noChangeArrowheads="1"/>
          </p:cNvSpPr>
          <p:nvPr/>
        </p:nvSpPr>
        <p:spPr bwMode="auto">
          <a:xfrm>
            <a:off x="3962400" y="5715000"/>
            <a:ext cx="1371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jump target</a:t>
            </a:r>
          </a:p>
        </p:txBody>
      </p:sp>
      <p:sp>
        <p:nvSpPr>
          <p:cNvPr id="6180" name="Rectangle 36"/>
          <p:cNvSpPr>
            <a:spLocks noChangeArrowheads="1"/>
          </p:cNvSpPr>
          <p:nvPr/>
        </p:nvSpPr>
        <p:spPr bwMode="auto">
          <a:xfrm>
            <a:off x="825500" y="4368800"/>
            <a:ext cx="4216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dirty="0">
                <a:latin typeface="Arial" charset="0"/>
              </a:rPr>
              <a:t>3 Instruction Formats: all 32 bits wide</a:t>
            </a:r>
          </a:p>
        </p:txBody>
      </p:sp>
      <p:sp>
        <p:nvSpPr>
          <p:cNvPr id="6181" name="Rectangle 37"/>
          <p:cNvSpPr>
            <a:spLocks noChangeArrowheads="1"/>
          </p:cNvSpPr>
          <p:nvPr/>
        </p:nvSpPr>
        <p:spPr bwMode="auto">
          <a:xfrm>
            <a:off x="5438775" y="1112838"/>
            <a:ext cx="1222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800" b="1">
                <a:solidFill>
                  <a:schemeClr val="accent1"/>
                </a:solidFill>
                <a:latin typeface="Arial" charset="0"/>
              </a:rPr>
              <a:t>Registers</a:t>
            </a:r>
          </a:p>
        </p:txBody>
      </p:sp>
    </p:spTree>
    <p:extLst>
      <p:ext uri="{BB962C8B-B14F-4D97-AF65-F5344CB8AC3E}">
        <p14:creationId xmlns:p14="http://schemas.microsoft.com/office/powerpoint/2010/main" val="368421759"/>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09600" y="609601"/>
            <a:ext cx="8001000" cy="1143000"/>
          </a:xfrm>
        </p:spPr>
        <p:txBody>
          <a:bodyPr/>
          <a:lstStyle/>
          <a:p>
            <a:pPr eaLnBrk="1" hangingPunct="1"/>
            <a:r>
              <a:rPr lang="en-US" b="1" dirty="0" smtClean="0"/>
              <a:t>Review: MIPS Fields</a:t>
            </a:r>
          </a:p>
        </p:txBody>
      </p:sp>
      <p:sp>
        <p:nvSpPr>
          <p:cNvPr id="16387" name="AutoShape 3"/>
          <p:cNvSpPr>
            <a:spLocks noGrp="1" noChangeArrowheads="1"/>
          </p:cNvSpPr>
          <p:nvPr>
            <p:ph type="body" idx="4294967295"/>
          </p:nvPr>
        </p:nvSpPr>
        <p:spPr>
          <a:xfrm>
            <a:off x="838200" y="2057400"/>
            <a:ext cx="7620000" cy="3962400"/>
          </a:xfrm>
        </p:spPr>
        <p:txBody>
          <a:bodyPr/>
          <a:lstStyle/>
          <a:p>
            <a:pPr eaLnBrk="1" hangingPunct="1"/>
            <a:r>
              <a:rPr lang="en-US" b="1" dirty="0" smtClean="0"/>
              <a:t>op:</a:t>
            </a:r>
            <a:r>
              <a:rPr lang="en-US" dirty="0" smtClean="0"/>
              <a:t> Basic operation of the instruction, </a:t>
            </a:r>
            <a:r>
              <a:rPr lang="en-US" dirty="0" err="1" smtClean="0"/>
              <a:t>opcode</a:t>
            </a:r>
            <a:endParaRPr lang="en-US" dirty="0" smtClean="0"/>
          </a:p>
          <a:p>
            <a:pPr eaLnBrk="1" hangingPunct="1"/>
            <a:r>
              <a:rPr lang="en-US" b="1" dirty="0" err="1" smtClean="0"/>
              <a:t>rs</a:t>
            </a:r>
            <a:r>
              <a:rPr lang="en-US" b="1" dirty="0" smtClean="0"/>
              <a:t>:</a:t>
            </a:r>
            <a:r>
              <a:rPr lang="en-US" dirty="0" smtClean="0"/>
              <a:t> The first register source operand</a:t>
            </a:r>
          </a:p>
          <a:p>
            <a:pPr eaLnBrk="1" hangingPunct="1"/>
            <a:r>
              <a:rPr lang="en-US" b="1" dirty="0" err="1" smtClean="0"/>
              <a:t>rt</a:t>
            </a:r>
            <a:r>
              <a:rPr lang="en-US" b="1" dirty="0" smtClean="0"/>
              <a:t>:</a:t>
            </a:r>
            <a:r>
              <a:rPr lang="en-US" dirty="0" smtClean="0"/>
              <a:t> The second register source operand</a:t>
            </a:r>
          </a:p>
          <a:p>
            <a:pPr eaLnBrk="1" hangingPunct="1"/>
            <a:r>
              <a:rPr lang="en-US" b="1" dirty="0" err="1" smtClean="0"/>
              <a:t>rd</a:t>
            </a:r>
            <a:r>
              <a:rPr lang="en-US" b="1" dirty="0" smtClean="0"/>
              <a:t>:</a:t>
            </a:r>
            <a:r>
              <a:rPr lang="en-US" dirty="0" smtClean="0"/>
              <a:t> The register destination operand.</a:t>
            </a:r>
          </a:p>
          <a:p>
            <a:pPr eaLnBrk="1" hangingPunct="1"/>
            <a:r>
              <a:rPr lang="en-US" b="1" dirty="0" err="1" smtClean="0"/>
              <a:t>shamt</a:t>
            </a:r>
            <a:r>
              <a:rPr lang="en-US" b="1" dirty="0" smtClean="0"/>
              <a:t>:</a:t>
            </a:r>
            <a:r>
              <a:rPr lang="en-US" dirty="0" smtClean="0"/>
              <a:t> Shift amount</a:t>
            </a:r>
          </a:p>
          <a:p>
            <a:pPr eaLnBrk="1" hangingPunct="1"/>
            <a:r>
              <a:rPr lang="en-US" b="1" dirty="0" err="1" smtClean="0"/>
              <a:t>funct</a:t>
            </a:r>
            <a:r>
              <a:rPr lang="en-US" b="1" dirty="0" smtClean="0"/>
              <a:t>:</a:t>
            </a:r>
            <a:r>
              <a:rPr lang="en-US" dirty="0" smtClean="0"/>
              <a:t> Function</a:t>
            </a:r>
          </a:p>
          <a:p>
            <a:pPr eaLnBrk="1" hangingPunct="1"/>
            <a:endParaRPr lang="en-US" dirty="0" smtClean="0"/>
          </a:p>
        </p:txBody>
      </p:sp>
    </p:spTree>
    <p:extLst>
      <p:ext uri="{BB962C8B-B14F-4D97-AF65-F5344CB8AC3E}">
        <p14:creationId xmlns:p14="http://schemas.microsoft.com/office/powerpoint/2010/main" val="5242167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09600" y="533400"/>
            <a:ext cx="8259762" cy="762000"/>
          </a:xfrm>
        </p:spPr>
        <p:txBody>
          <a:bodyPr/>
          <a:lstStyle/>
          <a:p>
            <a:pPr eaLnBrk="1" hangingPunct="1"/>
            <a:r>
              <a:rPr lang="en-US" b="1" dirty="0" smtClean="0"/>
              <a:t>MIPS Logical Operations</a:t>
            </a:r>
          </a:p>
        </p:txBody>
      </p:sp>
      <p:sp>
        <p:nvSpPr>
          <p:cNvPr id="6147" name="AutoShape 3"/>
          <p:cNvSpPr>
            <a:spLocks noGrp="1" noChangeArrowheads="1"/>
          </p:cNvSpPr>
          <p:nvPr>
            <p:ph type="body" sz="half" idx="4294967295"/>
          </p:nvPr>
        </p:nvSpPr>
        <p:spPr>
          <a:xfrm>
            <a:off x="685800" y="1143000"/>
            <a:ext cx="8270875" cy="2479675"/>
          </a:xfrm>
        </p:spPr>
        <p:txBody>
          <a:bodyPr/>
          <a:lstStyle/>
          <a:p>
            <a:pPr marL="203200" indent="-203200" eaLnBrk="1" hangingPunct="1"/>
            <a:r>
              <a:rPr lang="en-US" sz="2000" dirty="0" smtClean="0"/>
              <a:t>Three basic logical operators in MIPS:</a:t>
            </a:r>
          </a:p>
          <a:p>
            <a:pPr marL="685800" lvl="1" indent="-190500" eaLnBrk="1" hangingPunct="1"/>
            <a:r>
              <a:rPr lang="en-US" sz="2000" dirty="0" smtClean="0"/>
              <a:t>AND: outputs 1 only if </a:t>
            </a:r>
            <a:r>
              <a:rPr lang="en-US" sz="2000" b="1" dirty="0" smtClean="0">
                <a:solidFill>
                  <a:srgbClr val="C00000"/>
                </a:solidFill>
              </a:rPr>
              <a:t>both</a:t>
            </a:r>
            <a:r>
              <a:rPr lang="en-US" sz="2000" dirty="0" smtClean="0"/>
              <a:t> inputs are 1</a:t>
            </a:r>
          </a:p>
          <a:p>
            <a:pPr marL="685800" lvl="1" indent="-190500" eaLnBrk="1" hangingPunct="1"/>
            <a:r>
              <a:rPr lang="en-US" sz="2000" dirty="0" smtClean="0"/>
              <a:t>OR: outputs 1 if </a:t>
            </a:r>
            <a:r>
              <a:rPr lang="en-US" sz="2000" b="1" dirty="0" smtClean="0">
                <a:solidFill>
                  <a:srgbClr val="C00000"/>
                </a:solidFill>
              </a:rPr>
              <a:t>at least one </a:t>
            </a:r>
            <a:r>
              <a:rPr lang="en-US" sz="2000" dirty="0" smtClean="0"/>
              <a:t>input is 1 </a:t>
            </a:r>
          </a:p>
          <a:p>
            <a:pPr marL="685800" lvl="1" indent="-190500" eaLnBrk="1" hangingPunct="1"/>
            <a:r>
              <a:rPr lang="en-US" sz="2000" dirty="0" smtClean="0"/>
              <a:t>NOR: outputs 1 if </a:t>
            </a:r>
            <a:r>
              <a:rPr lang="en-US" sz="2000" b="1" dirty="0" smtClean="0">
                <a:solidFill>
                  <a:srgbClr val="C00000"/>
                </a:solidFill>
              </a:rPr>
              <a:t>both</a:t>
            </a:r>
            <a:r>
              <a:rPr lang="en-US" sz="2000" dirty="0" smtClean="0"/>
              <a:t> inputs are 0</a:t>
            </a:r>
          </a:p>
          <a:p>
            <a:pPr marL="203200" indent="-203200" eaLnBrk="1" hangingPunct="1"/>
            <a:r>
              <a:rPr lang="en-US" sz="2000" dirty="0" smtClean="0"/>
              <a:t>Truth Table: standard table listing all possible combinations of inputs and resultant output for each. E.g.,</a:t>
            </a:r>
            <a:r>
              <a:rPr lang="en-US" sz="2000" u="sng" dirty="0" smtClean="0"/>
              <a:t>    </a:t>
            </a:r>
            <a:endParaRPr lang="en-US" sz="2000" dirty="0" smtClean="0"/>
          </a:p>
        </p:txBody>
      </p:sp>
      <p:graphicFrame>
        <p:nvGraphicFramePr>
          <p:cNvPr id="957483" name="Group 43"/>
          <p:cNvGraphicFramePr>
            <a:graphicFrameLocks noGrp="1"/>
          </p:cNvGraphicFramePr>
          <p:nvPr>
            <p:ph sz="half" idx="4294967295"/>
            <p:extLst/>
          </p:nvPr>
        </p:nvGraphicFramePr>
        <p:xfrm>
          <a:off x="457200" y="3733800"/>
          <a:ext cx="8153400" cy="2362201"/>
        </p:xfrm>
        <a:graphic>
          <a:graphicData uri="http://schemas.openxmlformats.org/drawingml/2006/table">
            <a:tbl>
              <a:tblPr/>
              <a:tblGrid>
                <a:gridCol w="1371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AND 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OR 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NOR 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068188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09600" y="533400"/>
            <a:ext cx="8001000" cy="550862"/>
          </a:xfrm>
        </p:spPr>
        <p:txBody>
          <a:bodyPr>
            <a:normAutofit fontScale="90000"/>
          </a:bodyPr>
          <a:lstStyle/>
          <a:p>
            <a:pPr eaLnBrk="1" hangingPunct="1"/>
            <a:r>
              <a:rPr lang="en-US" b="1" dirty="0" smtClean="0"/>
              <a:t>Logical Instruction Syntax</a:t>
            </a:r>
          </a:p>
        </p:txBody>
      </p:sp>
      <p:sp>
        <p:nvSpPr>
          <p:cNvPr id="7171" name="AutoShape 3"/>
          <p:cNvSpPr>
            <a:spLocks noGrp="1" noChangeArrowheads="1"/>
          </p:cNvSpPr>
          <p:nvPr>
            <p:ph type="body" idx="4294967295"/>
          </p:nvPr>
        </p:nvSpPr>
        <p:spPr>
          <a:xfrm>
            <a:off x="762000" y="1115041"/>
            <a:ext cx="7848600" cy="5721350"/>
          </a:xfrm>
        </p:spPr>
        <p:txBody>
          <a:bodyPr/>
          <a:lstStyle/>
          <a:p>
            <a:pPr marL="203200" indent="-203200" eaLnBrk="1" hangingPunct="1">
              <a:lnSpc>
                <a:spcPct val="65000"/>
              </a:lnSpc>
            </a:pPr>
            <a:r>
              <a:rPr lang="en-US" sz="1800" dirty="0" smtClean="0"/>
              <a:t>R-Format</a:t>
            </a:r>
          </a:p>
          <a:p>
            <a:pPr marL="203200" indent="-203200" eaLnBrk="1" hangingPunct="1">
              <a:lnSpc>
                <a:spcPct val="65000"/>
              </a:lnSpc>
            </a:pPr>
            <a:endParaRPr lang="en-US" sz="1800" dirty="0" smtClean="0"/>
          </a:p>
          <a:p>
            <a:pPr marL="203200" indent="-203200" eaLnBrk="1" hangingPunct="1">
              <a:lnSpc>
                <a:spcPct val="65000"/>
              </a:lnSpc>
              <a:buFontTx/>
              <a:buNone/>
            </a:pPr>
            <a:r>
              <a:rPr lang="en-US" sz="1800" dirty="0" smtClean="0">
                <a:latin typeface="Courier New" pitchFamily="49" charset="0"/>
              </a:rPr>
              <a:t>	   </a:t>
            </a:r>
            <a:r>
              <a:rPr lang="en-US" sz="1800" b="0" dirty="0" smtClean="0"/>
              <a:t>op	       </a:t>
            </a:r>
            <a:r>
              <a:rPr lang="en-US" sz="1800" b="0" dirty="0" err="1" smtClean="0"/>
              <a:t>rs</a:t>
            </a:r>
            <a:r>
              <a:rPr lang="en-US" sz="1800" b="0" dirty="0" smtClean="0"/>
              <a:t>	  </a:t>
            </a:r>
            <a:r>
              <a:rPr lang="en-US" sz="1800" b="0" dirty="0" err="1" smtClean="0"/>
              <a:t>rt</a:t>
            </a:r>
            <a:r>
              <a:rPr lang="en-US" sz="1800" b="0" dirty="0" smtClean="0"/>
              <a:t>	             </a:t>
            </a:r>
            <a:r>
              <a:rPr lang="en-US" sz="1800" b="0" dirty="0" err="1" smtClean="0"/>
              <a:t>rd</a:t>
            </a:r>
            <a:r>
              <a:rPr lang="en-US" sz="1800" b="0" dirty="0" smtClean="0"/>
              <a:t>	</a:t>
            </a:r>
            <a:r>
              <a:rPr lang="en-US" sz="1800" b="0" dirty="0" err="1" smtClean="0"/>
              <a:t>shamt</a:t>
            </a:r>
            <a:r>
              <a:rPr lang="en-US" sz="1800" b="0" dirty="0" smtClean="0"/>
              <a:t>	</a:t>
            </a:r>
            <a:r>
              <a:rPr lang="en-US" sz="1800" b="0" dirty="0" err="1" smtClean="0"/>
              <a:t>funct</a:t>
            </a:r>
            <a:endParaRPr lang="en-US" sz="1800" b="0" dirty="0" smtClean="0"/>
          </a:p>
          <a:p>
            <a:pPr marL="203200" indent="-203200" eaLnBrk="1" hangingPunct="1">
              <a:lnSpc>
                <a:spcPct val="65000"/>
              </a:lnSpc>
            </a:pPr>
            <a:endParaRPr lang="en-US" sz="1800" b="0" dirty="0" smtClean="0"/>
          </a:p>
          <a:p>
            <a:pPr marL="203200" indent="-203200" eaLnBrk="1" hangingPunct="1">
              <a:lnSpc>
                <a:spcPct val="65000"/>
              </a:lnSpc>
            </a:pPr>
            <a:r>
              <a:rPr lang="en-US" sz="1800" dirty="0" smtClean="0"/>
              <a:t>I-Format</a:t>
            </a:r>
          </a:p>
          <a:p>
            <a:pPr marL="203200" indent="-203200" eaLnBrk="1" hangingPunct="1">
              <a:lnSpc>
                <a:spcPct val="65000"/>
              </a:lnSpc>
            </a:pPr>
            <a:endParaRPr lang="en-US" sz="1800" dirty="0" smtClean="0"/>
          </a:p>
          <a:p>
            <a:pPr marL="203200" indent="-203200" eaLnBrk="1" hangingPunct="1">
              <a:lnSpc>
                <a:spcPct val="65000"/>
              </a:lnSpc>
              <a:buFontTx/>
              <a:buNone/>
            </a:pPr>
            <a:r>
              <a:rPr lang="en-US" sz="1800" dirty="0" smtClean="0"/>
              <a:t>        </a:t>
            </a:r>
            <a:r>
              <a:rPr lang="en-US" sz="1800" b="0" dirty="0" smtClean="0"/>
              <a:t>op           </a:t>
            </a:r>
            <a:r>
              <a:rPr lang="en-US" sz="1800" b="0" dirty="0" err="1" smtClean="0"/>
              <a:t>rs</a:t>
            </a:r>
            <a:r>
              <a:rPr lang="en-US" sz="1800" b="0" dirty="0" smtClean="0"/>
              <a:t>	       </a:t>
            </a:r>
            <a:r>
              <a:rPr lang="en-US" sz="1800" b="0" dirty="0" err="1" smtClean="0"/>
              <a:t>rt</a:t>
            </a:r>
            <a:r>
              <a:rPr lang="en-US" sz="1800" b="0" dirty="0" smtClean="0"/>
              <a:t>	        16 bit number</a:t>
            </a:r>
            <a:br>
              <a:rPr lang="en-US" sz="1800" b="0" dirty="0" smtClean="0"/>
            </a:br>
            <a:endParaRPr lang="en-US" sz="1800" b="0" dirty="0" smtClean="0"/>
          </a:p>
          <a:p>
            <a:pPr marL="203200" indent="-203200" eaLnBrk="1" hangingPunct="1">
              <a:lnSpc>
                <a:spcPct val="65000"/>
              </a:lnSpc>
            </a:pPr>
            <a:endParaRPr lang="en-US" sz="1800" dirty="0" smtClean="0">
              <a:solidFill>
                <a:srgbClr val="FF0000"/>
              </a:solidFill>
            </a:endParaRPr>
          </a:p>
          <a:p>
            <a:pPr marL="685800" lvl="1" indent="-190500" eaLnBrk="1" hangingPunct="1">
              <a:lnSpc>
                <a:spcPct val="65000"/>
              </a:lnSpc>
              <a:buFontTx/>
              <a:buNone/>
            </a:pPr>
            <a:r>
              <a:rPr lang="en-US" dirty="0" smtClean="0"/>
              <a:t>$s1 = $s2&amp;$s3:		</a:t>
            </a:r>
            <a:r>
              <a:rPr lang="en-US" dirty="0" smtClean="0">
                <a:latin typeface="Courier New" pitchFamily="49" charset="0"/>
              </a:rPr>
              <a:t>and $s1, $s2, $s3</a:t>
            </a:r>
          </a:p>
          <a:p>
            <a:pPr marL="685800" lvl="1" indent="-190500" eaLnBrk="1" hangingPunct="1">
              <a:lnSpc>
                <a:spcPct val="65000"/>
              </a:lnSpc>
              <a:buFontTx/>
              <a:buNone/>
            </a:pPr>
            <a:r>
              <a:rPr lang="en-US" dirty="0" smtClean="0"/>
              <a:t>$s1 = $s2|$3:		</a:t>
            </a:r>
            <a:r>
              <a:rPr lang="en-US" dirty="0" smtClean="0">
                <a:latin typeface="Courier New" pitchFamily="49" charset="0"/>
              </a:rPr>
              <a:t>or $s1, $s2, $s3</a:t>
            </a:r>
          </a:p>
          <a:p>
            <a:pPr marL="685800" lvl="1" indent="-190500" eaLnBrk="1" hangingPunct="1">
              <a:lnSpc>
                <a:spcPct val="65000"/>
              </a:lnSpc>
              <a:buFontTx/>
              <a:buNone/>
            </a:pPr>
            <a:r>
              <a:rPr lang="en-US" dirty="0" smtClean="0"/>
              <a:t>$s1 = ~($s2|$s3):	      </a:t>
            </a:r>
            <a:r>
              <a:rPr lang="en-US" dirty="0" smtClean="0">
                <a:latin typeface="Courier New" pitchFamily="49" charset="0"/>
              </a:rPr>
              <a:t>nor $s1, $s2, $s3</a:t>
            </a:r>
          </a:p>
          <a:p>
            <a:pPr marL="685800" lvl="1" indent="-190500" eaLnBrk="1" hangingPunct="1">
              <a:lnSpc>
                <a:spcPct val="65000"/>
              </a:lnSpc>
              <a:buFontTx/>
              <a:buNone/>
            </a:pPr>
            <a:endParaRPr lang="en-US" dirty="0" smtClean="0">
              <a:latin typeface="Courier New" pitchFamily="49" charset="0"/>
            </a:endParaRPr>
          </a:p>
          <a:p>
            <a:pPr marL="203200" indent="-203200" eaLnBrk="1" hangingPunct="1">
              <a:lnSpc>
                <a:spcPct val="65000"/>
              </a:lnSpc>
            </a:pPr>
            <a:r>
              <a:rPr lang="en-US" sz="2000" dirty="0" smtClean="0"/>
              <a:t>There is another important logical function, </a:t>
            </a:r>
            <a:r>
              <a:rPr lang="en-US" sz="2000" b="1" dirty="0" smtClean="0"/>
              <a:t>NOT. </a:t>
            </a:r>
          </a:p>
          <a:p>
            <a:pPr marL="203200" indent="-203200" eaLnBrk="1" hangingPunct="1">
              <a:lnSpc>
                <a:spcPct val="65000"/>
              </a:lnSpc>
            </a:pPr>
            <a:r>
              <a:rPr lang="en-US" sz="2000" dirty="0" smtClean="0"/>
              <a:t>NOT (1) = 0 and NOT (0) = 1.</a:t>
            </a:r>
          </a:p>
          <a:p>
            <a:pPr marL="203200" indent="-203200" eaLnBrk="1" hangingPunct="1">
              <a:lnSpc>
                <a:spcPct val="65000"/>
              </a:lnSpc>
            </a:pPr>
            <a:r>
              <a:rPr lang="en-US" sz="2000" b="1" dirty="0" smtClean="0">
                <a:solidFill>
                  <a:srgbClr val="C00000"/>
                </a:solidFill>
              </a:rPr>
              <a:t>How to implement NOT function (~) with MIPS instruction</a:t>
            </a:r>
            <a:r>
              <a:rPr lang="en-US" sz="1800" b="1" dirty="0" smtClean="0">
                <a:solidFill>
                  <a:srgbClr val="C00000"/>
                </a:solidFill>
              </a:rPr>
              <a:t>?</a:t>
            </a:r>
          </a:p>
        </p:txBody>
      </p:sp>
      <p:grpSp>
        <p:nvGrpSpPr>
          <p:cNvPr id="7172" name="Group 4"/>
          <p:cNvGrpSpPr>
            <a:grpSpLocks/>
          </p:cNvGrpSpPr>
          <p:nvPr/>
        </p:nvGrpSpPr>
        <p:grpSpPr bwMode="auto">
          <a:xfrm>
            <a:off x="914400" y="1752600"/>
            <a:ext cx="5626100" cy="292100"/>
            <a:chOff x="820" y="2308"/>
            <a:chExt cx="3544" cy="184"/>
          </a:xfrm>
        </p:grpSpPr>
        <p:sp>
          <p:nvSpPr>
            <p:cNvPr id="7177" name="Rectangle 5"/>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8" name="Line 6"/>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9" name="Line 7"/>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 name="Line 8"/>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 name="Line 9"/>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 name="Line 10"/>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173" name="Rectangle 11"/>
          <p:cNvSpPr>
            <a:spLocks noChangeArrowheads="1"/>
          </p:cNvSpPr>
          <p:nvPr/>
        </p:nvSpPr>
        <p:spPr bwMode="auto">
          <a:xfrm>
            <a:off x="838200" y="2895600"/>
            <a:ext cx="1014412"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Rectangle 12"/>
          <p:cNvSpPr>
            <a:spLocks noChangeArrowheads="1"/>
          </p:cNvSpPr>
          <p:nvPr/>
        </p:nvSpPr>
        <p:spPr bwMode="auto">
          <a:xfrm>
            <a:off x="1828800" y="289560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5" name="Rectangle 13"/>
          <p:cNvSpPr>
            <a:spLocks noChangeArrowheads="1"/>
          </p:cNvSpPr>
          <p:nvPr/>
        </p:nvSpPr>
        <p:spPr bwMode="auto">
          <a:xfrm>
            <a:off x="2819400" y="289560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6" name="Rectangle 14"/>
          <p:cNvSpPr>
            <a:spLocks noChangeArrowheads="1"/>
          </p:cNvSpPr>
          <p:nvPr/>
        </p:nvSpPr>
        <p:spPr bwMode="auto">
          <a:xfrm>
            <a:off x="3810000" y="2895600"/>
            <a:ext cx="3043237"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0588560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09600" y="533400"/>
            <a:ext cx="8001000" cy="1303337"/>
          </a:xfrm>
        </p:spPr>
        <p:txBody>
          <a:bodyPr/>
          <a:lstStyle/>
          <a:p>
            <a:pPr eaLnBrk="1" hangingPunct="1"/>
            <a:r>
              <a:rPr lang="en-US" sz="2400" b="1" dirty="0" smtClean="0"/>
              <a:t>Exercise: Implement NOT function with NOR instruction</a:t>
            </a:r>
          </a:p>
        </p:txBody>
      </p:sp>
      <p:sp>
        <p:nvSpPr>
          <p:cNvPr id="960515" name="AutoShape 3"/>
          <p:cNvSpPr>
            <a:spLocks noGrp="1" noChangeArrowheads="1"/>
          </p:cNvSpPr>
          <p:nvPr>
            <p:ph type="body" idx="4294967295"/>
          </p:nvPr>
        </p:nvSpPr>
        <p:spPr>
          <a:xfrm>
            <a:off x="762000" y="1828800"/>
            <a:ext cx="7772400" cy="3444875"/>
          </a:xfrm>
        </p:spPr>
        <p:txBody>
          <a:bodyPr/>
          <a:lstStyle/>
          <a:p>
            <a:pPr eaLnBrk="1" hangingPunct="1"/>
            <a:r>
              <a:rPr lang="en-US" sz="2400" dirty="0" smtClean="0"/>
              <a:t>A NOR 0 = NOT (A)</a:t>
            </a:r>
          </a:p>
          <a:p>
            <a:pPr eaLnBrk="1" hangingPunct="1"/>
            <a:r>
              <a:rPr lang="en-US" sz="2400" dirty="0" smtClean="0"/>
              <a:t>Nor $s1, $s2, $zero : $s1=~$s2</a:t>
            </a:r>
          </a:p>
          <a:p>
            <a:pPr eaLnBrk="1" hangingPunct="1"/>
            <a:endParaRPr lang="en-US" sz="2400" dirty="0" smtClean="0"/>
          </a:p>
          <a:p>
            <a:pPr eaLnBrk="1" hangingPunct="1"/>
            <a:endParaRPr lang="en-US" sz="2400" dirty="0" smtClean="0">
              <a:solidFill>
                <a:srgbClr val="FF0000"/>
              </a:solidFill>
            </a:endParaRPr>
          </a:p>
        </p:txBody>
      </p:sp>
    </p:spTree>
    <p:extLst>
      <p:ext uri="{BB962C8B-B14F-4D97-AF65-F5344CB8AC3E}">
        <p14:creationId xmlns:p14="http://schemas.microsoft.com/office/powerpoint/2010/main" val="745097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0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15" grpId="0" build="p"/>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09600" y="609600"/>
            <a:ext cx="8001000" cy="762000"/>
          </a:xfrm>
        </p:spPr>
        <p:txBody>
          <a:bodyPr>
            <a:normAutofit/>
          </a:bodyPr>
          <a:lstStyle/>
          <a:p>
            <a:pPr eaLnBrk="1" hangingPunct="1"/>
            <a:r>
              <a:rPr lang="en-US" b="1" dirty="0" smtClean="0"/>
              <a:t>Exercise</a:t>
            </a:r>
          </a:p>
        </p:txBody>
      </p:sp>
      <p:sp>
        <p:nvSpPr>
          <p:cNvPr id="9219" name="AutoShape 3"/>
          <p:cNvSpPr>
            <a:spLocks noGrp="1" noChangeArrowheads="1"/>
          </p:cNvSpPr>
          <p:nvPr>
            <p:ph type="body" idx="4294967295"/>
          </p:nvPr>
        </p:nvSpPr>
        <p:spPr>
          <a:xfrm>
            <a:off x="762000" y="1752600"/>
            <a:ext cx="8534400" cy="4800600"/>
          </a:xfrm>
        </p:spPr>
        <p:txBody>
          <a:bodyPr/>
          <a:lstStyle/>
          <a:p>
            <a:pPr marL="203200" indent="-203200" eaLnBrk="1" hangingPunct="1">
              <a:buFontTx/>
              <a:buNone/>
            </a:pPr>
            <a:r>
              <a:rPr lang="en-US" sz="2400" dirty="0" smtClean="0"/>
              <a:t>$s2: 1011 0110 1010 0100 0011 1101 1001 1010</a:t>
            </a:r>
          </a:p>
          <a:p>
            <a:pPr marL="203200" indent="-203200" eaLnBrk="1" hangingPunct="1">
              <a:buFontTx/>
              <a:buNone/>
            </a:pPr>
            <a:r>
              <a:rPr lang="en-US" sz="2400" dirty="0" smtClean="0"/>
              <a:t>$s3: 0000 0000 0000 0000 0000 1111 0000 0000</a:t>
            </a:r>
          </a:p>
          <a:p>
            <a:pPr marL="203200" indent="-203200" eaLnBrk="1" hangingPunct="1">
              <a:buFontTx/>
              <a:buNone/>
            </a:pPr>
            <a:endParaRPr lang="en-US" sz="2400" dirty="0" smtClean="0"/>
          </a:p>
          <a:p>
            <a:pPr marL="203200" indent="-203200" eaLnBrk="1" hangingPunct="1">
              <a:buFontTx/>
              <a:buNone/>
            </a:pPr>
            <a:r>
              <a:rPr lang="en-US" sz="2400" b="1" dirty="0" smtClean="0">
                <a:solidFill>
                  <a:srgbClr val="C00000"/>
                </a:solidFill>
              </a:rPr>
              <a:t>and $s1, $s2, $s3</a:t>
            </a:r>
          </a:p>
          <a:p>
            <a:pPr marL="203200" indent="-203200" eaLnBrk="1" hangingPunct="1">
              <a:buFontTx/>
              <a:buNone/>
            </a:pPr>
            <a:r>
              <a:rPr lang="en-US" sz="2400" dirty="0" smtClean="0"/>
              <a:t>$s1=?</a:t>
            </a:r>
          </a:p>
        </p:txBody>
      </p:sp>
    </p:spTree>
    <p:extLst>
      <p:ext uri="{BB962C8B-B14F-4D97-AF65-F5344CB8AC3E}">
        <p14:creationId xmlns:p14="http://schemas.microsoft.com/office/powerpoint/2010/main" val="6464583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Shift Operations</a:t>
            </a:r>
          </a:p>
        </p:txBody>
      </p:sp>
      <p:sp>
        <p:nvSpPr>
          <p:cNvPr id="10243" name="AutoShape 3"/>
          <p:cNvSpPr>
            <a:spLocks noGrp="1" noChangeArrowheads="1"/>
          </p:cNvSpPr>
          <p:nvPr>
            <p:ph type="body" idx="4294967295"/>
          </p:nvPr>
        </p:nvSpPr>
        <p:spPr>
          <a:xfrm>
            <a:off x="685800" y="1143000"/>
            <a:ext cx="8077200" cy="1851025"/>
          </a:xfrm>
        </p:spPr>
        <p:txBody>
          <a:bodyPr/>
          <a:lstStyle/>
          <a:p>
            <a:pPr marL="203200" indent="-203200" eaLnBrk="1" hangingPunct="1"/>
            <a:r>
              <a:rPr lang="en-US" sz="2400" dirty="0" smtClean="0"/>
              <a:t>Move (shift) all the bits in a word to the left or right by a number of bits.</a:t>
            </a:r>
          </a:p>
          <a:p>
            <a:pPr marL="685800" lvl="1" indent="-190500" eaLnBrk="1" hangingPunct="1"/>
            <a:r>
              <a:rPr lang="en-US" sz="1800" dirty="0" smtClean="0"/>
              <a:t>Example: shift right by 8 bits</a:t>
            </a:r>
          </a:p>
          <a:p>
            <a:pPr marL="685800" lvl="1" indent="-190500" eaLnBrk="1" hangingPunct="1">
              <a:buFontTx/>
              <a:buNone/>
            </a:pPr>
            <a:r>
              <a:rPr lang="en-US" sz="1800" dirty="0" smtClean="0">
                <a:solidFill>
                  <a:schemeClr val="accent2"/>
                </a:solidFill>
              </a:rPr>
              <a:t>0001 0010 0011 0100 0101 0110</a:t>
            </a:r>
            <a:r>
              <a:rPr lang="en-US" sz="1800" dirty="0" smtClean="0"/>
              <a:t> 0111 1000</a:t>
            </a:r>
          </a:p>
        </p:txBody>
      </p:sp>
      <p:sp>
        <p:nvSpPr>
          <p:cNvPr id="10244" name="Line 4"/>
          <p:cNvSpPr>
            <a:spLocks noChangeShapeType="1"/>
          </p:cNvSpPr>
          <p:nvPr/>
        </p:nvSpPr>
        <p:spPr bwMode="auto">
          <a:xfrm flipH="1">
            <a:off x="1219200" y="4724400"/>
            <a:ext cx="16764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5" name="Line 5"/>
          <p:cNvSpPr>
            <a:spLocks noChangeShapeType="1"/>
          </p:cNvSpPr>
          <p:nvPr/>
        </p:nvSpPr>
        <p:spPr bwMode="auto">
          <a:xfrm flipH="1">
            <a:off x="3962400" y="47244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6" name="Line 6"/>
          <p:cNvSpPr>
            <a:spLocks noChangeShapeType="1"/>
          </p:cNvSpPr>
          <p:nvPr/>
        </p:nvSpPr>
        <p:spPr bwMode="auto">
          <a:xfrm>
            <a:off x="1295400" y="2743200"/>
            <a:ext cx="18288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7" name="Line 7"/>
          <p:cNvSpPr>
            <a:spLocks noChangeShapeType="1"/>
          </p:cNvSpPr>
          <p:nvPr/>
        </p:nvSpPr>
        <p:spPr bwMode="auto">
          <a:xfrm>
            <a:off x="4114800" y="26670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8" name="Rectangle 8"/>
          <p:cNvSpPr>
            <a:spLocks noChangeArrowheads="1"/>
          </p:cNvSpPr>
          <p:nvPr/>
        </p:nvSpPr>
        <p:spPr bwMode="auto">
          <a:xfrm>
            <a:off x="1219200" y="3581400"/>
            <a:ext cx="80772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spcBef>
                <a:spcPct val="20000"/>
              </a:spcBef>
            </a:pPr>
            <a:r>
              <a:rPr lang="en-US" sz="1800" b="1" dirty="0">
                <a:solidFill>
                  <a:schemeClr val="accent1"/>
                </a:solidFill>
                <a:latin typeface="Arial" charset="0"/>
              </a:rPr>
              <a:t>0000 0000</a:t>
            </a:r>
            <a:r>
              <a:rPr lang="en-US" sz="1800" b="1" dirty="0">
                <a:latin typeface="Arial" charset="0"/>
              </a:rPr>
              <a:t> </a:t>
            </a:r>
            <a:r>
              <a:rPr lang="en-US" sz="1800" b="1" dirty="0">
                <a:solidFill>
                  <a:schemeClr val="accent2"/>
                </a:solidFill>
                <a:latin typeface="Arial" charset="0"/>
              </a:rPr>
              <a:t>0001 0010 0011 0100 0101 0110</a:t>
            </a:r>
            <a:endParaRPr lang="en-US" sz="1800" b="1" dirty="0">
              <a:latin typeface="Arial" charset="0"/>
            </a:endParaRPr>
          </a:p>
          <a:p>
            <a:pPr marL="685800" lvl="1" indent="-190500">
              <a:spcBef>
                <a:spcPct val="20000"/>
              </a:spcBef>
              <a:buFontTx/>
              <a:buChar char="–"/>
            </a:pPr>
            <a:r>
              <a:rPr lang="en-US" sz="1800" b="1" dirty="0">
                <a:latin typeface="Arial" charset="0"/>
              </a:rPr>
              <a:t>Example: shift left by 8 bits</a:t>
            </a:r>
          </a:p>
          <a:p>
            <a:pPr marL="685800" lvl="1" indent="-190500">
              <a:spcBef>
                <a:spcPct val="20000"/>
              </a:spcBef>
            </a:pPr>
            <a:r>
              <a:rPr lang="en-US" sz="1800" b="1" dirty="0">
                <a:latin typeface="Arial" charset="0"/>
              </a:rPr>
              <a:t>0001 0010 </a:t>
            </a:r>
            <a:r>
              <a:rPr lang="en-US" sz="1800" b="1" dirty="0">
                <a:solidFill>
                  <a:schemeClr val="accent2"/>
                </a:solidFill>
                <a:latin typeface="Arial" charset="0"/>
              </a:rPr>
              <a:t>0011 0100 0101 0110 0111 1000</a:t>
            </a:r>
            <a:endParaRPr lang="en-US" sz="1800" b="1" dirty="0">
              <a:latin typeface="Arial" charset="0"/>
            </a:endParaRPr>
          </a:p>
        </p:txBody>
      </p:sp>
      <p:sp>
        <p:nvSpPr>
          <p:cNvPr id="10249" name="Rectangle 9"/>
          <p:cNvSpPr>
            <a:spLocks noChangeArrowheads="1"/>
          </p:cNvSpPr>
          <p:nvPr/>
        </p:nvSpPr>
        <p:spPr bwMode="auto">
          <a:xfrm>
            <a:off x="381000" y="5562600"/>
            <a:ext cx="80772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spcBef>
                <a:spcPct val="20000"/>
              </a:spcBef>
            </a:pPr>
            <a:r>
              <a:rPr lang="en-US" sz="1800" b="1">
                <a:solidFill>
                  <a:schemeClr val="accent2"/>
                </a:solidFill>
                <a:latin typeface="Arial" charset="0"/>
              </a:rPr>
              <a:t>0011 0100 0101 0110 0111 1000</a:t>
            </a:r>
            <a:r>
              <a:rPr lang="en-US" sz="1800" b="1">
                <a:latin typeface="Arial" charset="0"/>
              </a:rPr>
              <a:t> </a:t>
            </a:r>
            <a:r>
              <a:rPr lang="en-US" sz="1800" b="1">
                <a:solidFill>
                  <a:schemeClr val="accent1"/>
                </a:solidFill>
                <a:latin typeface="Arial" charset="0"/>
              </a:rPr>
              <a:t>0000 0000</a:t>
            </a:r>
          </a:p>
        </p:txBody>
      </p:sp>
      <p:sp>
        <p:nvSpPr>
          <p:cNvPr id="962570" name="Rectangle 10"/>
          <p:cNvSpPr>
            <a:spLocks noChangeArrowheads="1"/>
          </p:cNvSpPr>
          <p:nvPr/>
        </p:nvSpPr>
        <p:spPr bwMode="auto">
          <a:xfrm>
            <a:off x="1371600" y="5984875"/>
            <a:ext cx="6920484"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lvl="1" eaLnBrk="0" hangingPunct="0">
              <a:lnSpc>
                <a:spcPct val="85000"/>
              </a:lnSpc>
              <a:spcBef>
                <a:spcPct val="40000"/>
              </a:spcBef>
              <a:buSzPct val="100000"/>
            </a:pPr>
            <a:r>
              <a:rPr lang="en-US" sz="2400" b="1" dirty="0">
                <a:solidFill>
                  <a:srgbClr val="C00000"/>
                </a:solidFill>
                <a:latin typeface="Arial" charset="0"/>
              </a:rPr>
              <a:t>What arithmetic effect does shift left have?</a:t>
            </a:r>
          </a:p>
        </p:txBody>
      </p:sp>
    </p:spTree>
    <p:extLst>
      <p:ext uri="{BB962C8B-B14F-4D97-AF65-F5344CB8AC3E}">
        <p14:creationId xmlns:p14="http://schemas.microsoft.com/office/powerpoint/2010/main" val="1195120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0"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27628</TotalTime>
  <Words>7436</Words>
  <Application>Microsoft Office PowerPoint</Application>
  <PresentationFormat>On-screen Show (4:3)</PresentationFormat>
  <Paragraphs>1550</Paragraphs>
  <Slides>165</Slides>
  <Notes>32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165</vt:i4>
      </vt:variant>
    </vt:vector>
  </HeadingPairs>
  <TitlesOfParts>
    <vt:vector size="181" baseType="lpstr">
      <vt:lpstr>Arial</vt:lpstr>
      <vt:lpstr>Calibri</vt:lpstr>
      <vt:lpstr>Cambria</vt:lpstr>
      <vt:lpstr>Courier</vt:lpstr>
      <vt:lpstr>Courier New</vt:lpstr>
      <vt:lpstr>Garamond</vt:lpstr>
      <vt:lpstr>Helvetica</vt:lpstr>
      <vt:lpstr>Swiss 721 SWA</vt:lpstr>
      <vt:lpstr>Symbol</vt:lpstr>
      <vt:lpstr>Times</vt:lpstr>
      <vt:lpstr>Times New Roman</vt:lpstr>
      <vt:lpstr>Trebuchet MS</vt:lpstr>
      <vt:lpstr>Wingdings</vt:lpstr>
      <vt:lpstr>Organic</vt:lpstr>
      <vt:lpstr>Equation</vt:lpstr>
      <vt:lpstr>Worksheet</vt:lpstr>
      <vt:lpstr>CSCIU 310 01 Introduction to  Computer Architecture AKM Jahangir A Majumder, PhD</vt:lpstr>
      <vt:lpstr>Review and Learning Outcomes</vt:lpstr>
      <vt:lpstr>PowerPoint Presentation</vt:lpstr>
      <vt:lpstr>CPU Time</vt:lpstr>
      <vt:lpstr>Instruction Count and CPI</vt:lpstr>
      <vt:lpstr>Performance Summary</vt:lpstr>
      <vt:lpstr>Power Trends</vt:lpstr>
      <vt:lpstr>Reducing Power</vt:lpstr>
      <vt:lpstr>Different Logic Gates</vt:lpstr>
      <vt:lpstr>Boolean Algebra and Truth Table </vt:lpstr>
      <vt:lpstr>Example: Truth Table, Boolean Algebra, and Digital Logic Circuit</vt:lpstr>
      <vt:lpstr>Constructing Gates</vt:lpstr>
      <vt:lpstr>Laws of Boolean Algebra</vt:lpstr>
      <vt:lpstr>Binary Math: Base Conversion</vt:lpstr>
      <vt:lpstr>Binary Numbers </vt:lpstr>
      <vt:lpstr>Binary to Decimal Conversion</vt:lpstr>
      <vt:lpstr>Other Conversions</vt:lpstr>
      <vt:lpstr>Other Conversions</vt:lpstr>
      <vt:lpstr>Fractions</vt:lpstr>
      <vt:lpstr>1 Bit Full Adder Implementation</vt:lpstr>
      <vt:lpstr>Binary Math: 2’s Complement</vt:lpstr>
      <vt:lpstr>2’s Complement Adder/Subtractor</vt:lpstr>
      <vt:lpstr>Binary Math: Overflow Detection</vt:lpstr>
      <vt:lpstr>Multiplication and Division by  Shifting Bits</vt:lpstr>
      <vt:lpstr>Shift Operations</vt:lpstr>
      <vt:lpstr>Shifting and Multiplication</vt:lpstr>
      <vt:lpstr>Decoder</vt:lpstr>
      <vt:lpstr>Building of 4-to-1-line Multiplexer</vt:lpstr>
      <vt:lpstr>The ALU Diagram</vt:lpstr>
      <vt:lpstr>Introduction to Sequential Circuits</vt:lpstr>
      <vt:lpstr>The Latch Timing Problem (continued)</vt:lpstr>
      <vt:lpstr>Storage Element’s Timing Model</vt:lpstr>
      <vt:lpstr>Machine Format</vt:lpstr>
      <vt:lpstr>MIPS Assembly Language</vt:lpstr>
      <vt:lpstr>MIPS Computer Simulator: SPIM </vt:lpstr>
      <vt:lpstr>Assembly Variables: Registers Cont..</vt:lpstr>
      <vt:lpstr>Assembly Variables: Registers Cont…</vt:lpstr>
      <vt:lpstr>C, Java variables vs. registers</vt:lpstr>
      <vt:lpstr>MIPS Registers</vt:lpstr>
      <vt:lpstr>Registers vs. Memory</vt:lpstr>
      <vt:lpstr>Comments in MIPS Programs</vt:lpstr>
      <vt:lpstr>MIPS Addition and Subtraction (1/4)</vt:lpstr>
      <vt:lpstr>Addition and Subtraction of Integers  (2/4)</vt:lpstr>
      <vt:lpstr>Addition and Subtraction of Integers  (3/4)</vt:lpstr>
      <vt:lpstr>Addition and Subtraction of Integers  (4/4)</vt:lpstr>
      <vt:lpstr>Immediates</vt:lpstr>
      <vt:lpstr>Immediates</vt:lpstr>
      <vt:lpstr>Register Zero</vt:lpstr>
      <vt:lpstr>Review: MIPS Instruction Format</vt:lpstr>
      <vt:lpstr>Machine Language: R-Type</vt:lpstr>
      <vt:lpstr>Machine Language: I-Type</vt:lpstr>
      <vt:lpstr>MIPS Fields</vt:lpstr>
      <vt:lpstr>Assembly Operands: Memory</vt:lpstr>
      <vt:lpstr>Anatomy: 5 components of any Computer</vt:lpstr>
      <vt:lpstr>Data Transfer: Memory to Reg (1/4)</vt:lpstr>
      <vt:lpstr>Data Transfer: Memory to Reg (2/4)</vt:lpstr>
      <vt:lpstr>Data Transfer: Memory to Reg (3/4)</vt:lpstr>
      <vt:lpstr>Data Transfer: Memory to Reg (4/4)</vt:lpstr>
      <vt:lpstr>Data Transfer: Reg to Memory</vt:lpstr>
      <vt:lpstr>System Calls</vt:lpstr>
      <vt:lpstr>Pseudoinstruction</vt:lpstr>
      <vt:lpstr>Assembler Directives</vt:lpstr>
      <vt:lpstr>The First Program: Hello World</vt:lpstr>
      <vt:lpstr>MIPS Data Transfer Instructions  Example</vt:lpstr>
      <vt:lpstr>Pointers v. Values</vt:lpstr>
      <vt:lpstr>Addressing: Byte vs. Word</vt:lpstr>
      <vt:lpstr>Compilation with Memory</vt:lpstr>
      <vt:lpstr>Notes about Memory</vt:lpstr>
      <vt:lpstr>More Notes about Memory: Alignment</vt:lpstr>
      <vt:lpstr>MIPS Control Instruction I: Conditional Branch</vt:lpstr>
      <vt:lpstr>MIPS Control Instruction II: Unconditional Jump</vt:lpstr>
      <vt:lpstr>Example: Compiling C if into MIPS (1/2)</vt:lpstr>
      <vt:lpstr>Example: Compiling C if into MIPS (2/2)</vt:lpstr>
      <vt:lpstr>Inequalities in MIPS (1/5)</vt:lpstr>
      <vt:lpstr>Inequalities in MIPS (2/5)</vt:lpstr>
      <vt:lpstr>Inequalities in MIPS (3/5)</vt:lpstr>
      <vt:lpstr>Inequalities in MIPS (4/5)</vt:lpstr>
      <vt:lpstr>Inequalities in MIPS (5/5)</vt:lpstr>
      <vt:lpstr>Example: The C Switch Statement (1/3)</vt:lpstr>
      <vt:lpstr>Example: The C Switch Statement (2/3)</vt:lpstr>
      <vt:lpstr>Example: The C Switch Statement (3/3)</vt:lpstr>
      <vt:lpstr>MIPS Control Instructions Syntax</vt:lpstr>
      <vt:lpstr>MIPS Logical Operations</vt:lpstr>
      <vt:lpstr>Logical Instruction Syntax</vt:lpstr>
      <vt:lpstr>Exercise: Implement NOT function with NOR instruction</vt:lpstr>
      <vt:lpstr>Shift Operations</vt:lpstr>
      <vt:lpstr>Shift Instruction Syntax</vt:lpstr>
      <vt:lpstr>Loops in C/Assembly (1/3)</vt:lpstr>
      <vt:lpstr>Loops in C/Assembly (2/3)</vt:lpstr>
      <vt:lpstr>Example: The C Switch Statement (2/3)</vt:lpstr>
      <vt:lpstr>Example: The C Switch Statement (3/3)</vt:lpstr>
      <vt:lpstr>MIPS Control Instructions Syntax</vt:lpstr>
      <vt:lpstr>MIPS R3000 Instruction Set Architecture (Summary)</vt:lpstr>
      <vt:lpstr>Review: MIPS Fields</vt:lpstr>
      <vt:lpstr>MIPS Logical Operations</vt:lpstr>
      <vt:lpstr>Logical Instruction Syntax</vt:lpstr>
      <vt:lpstr>Exercise: Implement NOT function with NOR instruction</vt:lpstr>
      <vt:lpstr>Exercise</vt:lpstr>
      <vt:lpstr>Shift Operations</vt:lpstr>
      <vt:lpstr>Shift Instruction Syntax</vt:lpstr>
      <vt:lpstr>Exercise: Shift Operations</vt:lpstr>
      <vt:lpstr>Loops in C/Assembly (1/3)</vt:lpstr>
      <vt:lpstr>Loops in C/Assembly (2/3)</vt:lpstr>
      <vt:lpstr>Loops in C/Assembly (3/3)</vt:lpstr>
      <vt:lpstr>Partial SPIM System Service List</vt:lpstr>
      <vt:lpstr>Constants</vt:lpstr>
      <vt:lpstr>How about larger constants?</vt:lpstr>
      <vt:lpstr>Overflow in Arithmetic (1/2)</vt:lpstr>
      <vt:lpstr>Overflow in Arithmetic (2/2)</vt:lpstr>
      <vt:lpstr>Immediates in Inequalities</vt:lpstr>
      <vt:lpstr>What about unsigned numbers?</vt:lpstr>
      <vt:lpstr>Loading, Storing bytes (1/2)</vt:lpstr>
      <vt:lpstr>Loading, Storing bytes (2/2)</vt:lpstr>
      <vt:lpstr>MIPS Signed vs. Unsigned –  different meanings!</vt:lpstr>
      <vt:lpstr>Procedure in C functions</vt:lpstr>
      <vt:lpstr>Function Call Bookkeeping</vt:lpstr>
      <vt:lpstr>Instruction Support for Functions (1/6)</vt:lpstr>
      <vt:lpstr>Instruction Support for Functions (2/6)</vt:lpstr>
      <vt:lpstr>Instruction Support for Functions (3/6)</vt:lpstr>
      <vt:lpstr>Instruction Support for Functions (4/6)</vt:lpstr>
      <vt:lpstr>Instruction Support for Functions (5/6)</vt:lpstr>
      <vt:lpstr>Instruction Support for Functions (6/6)</vt:lpstr>
      <vt:lpstr>Stored Program Concept</vt:lpstr>
      <vt:lpstr>A MIPS Computer Architecture</vt:lpstr>
      <vt:lpstr>MIPS Register and Instructions to Implement Procedure</vt:lpstr>
      <vt:lpstr>Procedure of Calling Function</vt:lpstr>
      <vt:lpstr>MIPS Register Conventions</vt:lpstr>
      <vt:lpstr>Nested Procedures (1/2)</vt:lpstr>
      <vt:lpstr>Nested Procedures (2/2)</vt:lpstr>
      <vt:lpstr>MIPS Memory Allocation</vt:lpstr>
      <vt:lpstr>Example: Using the Stack (1/2)</vt:lpstr>
      <vt:lpstr>Example: Using the Stack (2/2)</vt:lpstr>
      <vt:lpstr>Steps for Making a Procedure Call</vt:lpstr>
      <vt:lpstr>Rules for Procedures</vt:lpstr>
      <vt:lpstr>Basic Structure of a Function</vt:lpstr>
      <vt:lpstr>MIPS Registers</vt:lpstr>
      <vt:lpstr>Other Registers</vt:lpstr>
      <vt:lpstr>A More Challenging MIPS Procedure</vt:lpstr>
      <vt:lpstr>The complied MIPS code  </vt:lpstr>
      <vt:lpstr>Review on MIPS Procedure</vt:lpstr>
      <vt:lpstr>A More Challenging MIPS Procedure</vt:lpstr>
      <vt:lpstr>The complied MIPS code  </vt:lpstr>
      <vt:lpstr>Stack Allocation before, during, and after the procedure call.</vt:lpstr>
      <vt:lpstr>Register Conventions (1/4)</vt:lpstr>
      <vt:lpstr>Register Conventions (2/4) - saved</vt:lpstr>
      <vt:lpstr>Register Conventions (3/4) - volatile</vt:lpstr>
      <vt:lpstr>Register Conventions (4/4)</vt:lpstr>
      <vt:lpstr>Parents leaving for weekend analogy (1/5)</vt:lpstr>
      <vt:lpstr>Parents leaving for weekend analogy (2/5)</vt:lpstr>
      <vt:lpstr>Parents leaving for weekend analogy (3/5)</vt:lpstr>
      <vt:lpstr>Parents leaving for weekend analogy (4/5)</vt:lpstr>
      <vt:lpstr>Parents leaving for weekend analogy (5/5)</vt:lpstr>
      <vt:lpstr>How Computer Communicate with People?</vt:lpstr>
      <vt:lpstr>ASCII Table</vt:lpstr>
      <vt:lpstr>MIPS Program Example:  How to use ASCII code to represent a string?</vt:lpstr>
      <vt:lpstr>ASCII Poem</vt:lpstr>
      <vt:lpstr>Review of MIPS Format</vt:lpstr>
      <vt:lpstr>Addresses in Branches and Jumps</vt:lpstr>
      <vt:lpstr>Branches: PC-Relative Addressing (1/5)</vt:lpstr>
      <vt:lpstr>Program Counter in a MIPS Computer</vt:lpstr>
      <vt:lpstr>Branches: PC-Relative Addressing (2/5)</vt:lpstr>
      <vt:lpstr>Branches: PC-Relative Addressing (3/5)</vt:lpstr>
      <vt:lpstr>Branches: PC-Relative Addressing (4/5)</vt:lpstr>
      <vt:lpstr>Branches: PC-Relative Addressing (5/5)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Mouny</dc:creator>
  <cp:lastModifiedBy>MAJUMDER, AKM JAHANGIR</cp:lastModifiedBy>
  <cp:revision>819</cp:revision>
  <cp:lastPrinted>2013-11-25T17:13:45Z</cp:lastPrinted>
  <dcterms:created xsi:type="dcterms:W3CDTF">2012-08-10T22:02:17Z</dcterms:created>
  <dcterms:modified xsi:type="dcterms:W3CDTF">2019-01-16T21:20:17Z</dcterms:modified>
</cp:coreProperties>
</file>