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1069" r:id="rId2"/>
    <p:sldId id="1067" r:id="rId3"/>
    <p:sldId id="1074" r:id="rId4"/>
    <p:sldId id="1075" r:id="rId5"/>
    <p:sldId id="1076" r:id="rId6"/>
    <p:sldId id="1077" r:id="rId7"/>
    <p:sldId id="1078" r:id="rId8"/>
    <p:sldId id="1070" r:id="rId9"/>
    <p:sldId id="1071" r:id="rId10"/>
    <p:sldId id="1072" r:id="rId11"/>
    <p:sldId id="1073" r:id="rId12"/>
    <p:sldId id="1079" r:id="rId13"/>
    <p:sldId id="1080" r:id="rId1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1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Introductory Slide / Overview of Presentation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Breadboard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</a:p>
          <a:p>
            <a:pPr>
              <a:defRPr/>
            </a:pPr>
            <a:r>
              <a:rPr lang="en-US"/>
              <a:t>   1.2 Introduction to Analog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FC6BF7-A4D1-48BC-9B05-8FEF76D4118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68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kern="0" dirty="0" smtClean="0"/>
              <a:t>Explanation of what a </a:t>
            </a:r>
            <a:r>
              <a:rPr lang="en-US" dirty="0" smtClean="0"/>
              <a:t>breadboard is.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Breadboard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</a:p>
          <a:p>
            <a:pPr>
              <a:defRPr/>
            </a:pPr>
            <a:r>
              <a:rPr lang="en-US"/>
              <a:t>   1.2 Introduction to Analog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F1832A-25C1-444D-8E11-FBAB0ED1DC6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87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Overview of how a breadboard works.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Breadboard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</a:p>
          <a:p>
            <a:pPr>
              <a:defRPr/>
            </a:pPr>
            <a:r>
              <a:rPr lang="en-US"/>
              <a:t>   1.2 Introduction to Analog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D4EC3A-FD43-42B4-B281-5C01DB21AF7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72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An overview of how the breadboard holes are interconnected.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Breadboard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</a:p>
          <a:p>
            <a:pPr>
              <a:defRPr/>
            </a:pPr>
            <a:r>
              <a:rPr lang="en-US"/>
              <a:t>   1.2 Introduction to Analog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665B50-8BC8-4A86-A2FB-BAA945F9CB6C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31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spcAft>
                <a:spcPct val="20000"/>
              </a:spcAft>
              <a:buClr>
                <a:schemeClr val="accent2"/>
              </a:buClr>
              <a:tabLst>
                <a:tab pos="914400" algn="l"/>
              </a:tabLst>
            </a:pPr>
            <a:r>
              <a:rPr lang="en-US" altLang="en-US" smtClean="0">
                <a:latin typeface="Arial" panose="020B0604020202020204" pitchFamily="34" charset="0"/>
              </a:rPr>
              <a:t>Give the reasons for using a breadboard.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Breadboard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</a:p>
          <a:p>
            <a:pPr>
              <a:defRPr/>
            </a:pPr>
            <a:r>
              <a:rPr lang="en-US"/>
              <a:t>   1.2 Introduction to Analog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606AB-E8EA-4495-BD60-2A7C42757E6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9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11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19,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8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533400"/>
            <a:ext cx="6799262" cy="1303337"/>
          </a:xfrm>
        </p:spPr>
        <p:txBody>
          <a:bodyPr/>
          <a:lstStyle/>
          <a:p>
            <a:r>
              <a:rPr lang="en-US" b="1" dirty="0" smtClean="0"/>
              <a:t>Capacitors (Caps)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" y="1828800"/>
                <a:ext cx="82296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capacitor</a:t>
                </a:r>
                <a:r>
                  <a:rPr lang="en-US" dirty="0" smtClean="0"/>
                  <a:t> is a passive circuit element that is capable of storing energy</a:t>
                </a:r>
              </a:p>
              <a:p>
                <a:r>
                  <a:rPr lang="en-US" dirty="0" smtClean="0"/>
                  <a:t>Circuit symbol: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capacitance</a:t>
                </a:r>
                <a:r>
                  <a:rPr lang="en-US" dirty="0" smtClean="0"/>
                  <a:t> of the capacitor</a:t>
                </a:r>
              </a:p>
              <a:p>
                <a:r>
                  <a:rPr lang="en-US" dirty="0" smtClean="0"/>
                  <a:t>Unit of capacitance: 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Farad </a:t>
                </a:r>
                <a:r>
                  <a:rPr lang="en-US" dirty="0" smtClean="0"/>
                  <a:t>(F).  1 F = 1 C/V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" y="1828800"/>
                <a:ext cx="8229600" cy="4572000"/>
              </a:xfrm>
              <a:blipFill rotWithShape="0">
                <a:blip r:embed="rId2"/>
                <a:stretch>
                  <a:fillRect l="-1333" t="-2133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16304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50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6799262" cy="1303337"/>
          </a:xfrm>
        </p:spPr>
        <p:txBody>
          <a:bodyPr/>
          <a:lstStyle/>
          <a:p>
            <a:r>
              <a:rPr lang="en-US" b="1" dirty="0" smtClean="0"/>
              <a:t>Inductors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" y="1524000"/>
                <a:ext cx="8077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inductor</a:t>
                </a:r>
                <a:r>
                  <a:rPr lang="en-US" dirty="0" smtClean="0"/>
                  <a:t> is a passive circuit element that is capable of storing energy</a:t>
                </a:r>
              </a:p>
              <a:p>
                <a:r>
                  <a:rPr lang="en-US" dirty="0" smtClean="0"/>
                  <a:t>Circuit symbol: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inductance</a:t>
                </a:r>
                <a:r>
                  <a:rPr lang="en-US" dirty="0" smtClean="0"/>
                  <a:t> of the inductor</a:t>
                </a:r>
              </a:p>
              <a:p>
                <a:r>
                  <a:rPr lang="en-US" dirty="0" smtClean="0"/>
                  <a:t>Unit of inductance: 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Henry </a:t>
                </a:r>
                <a:r>
                  <a:rPr lang="en-US" dirty="0" smtClean="0"/>
                  <a:t>(H).  1 H = 1 V</a:t>
                </a:r>
                <a:r>
                  <a:rPr lang="en-US" dirty="0" smtClean="0">
                    <a:latin typeface="Times New Roman"/>
                    <a:cs typeface="Times New Roman"/>
                  </a:rPr>
                  <a:t>·</a:t>
                </a:r>
                <a:r>
                  <a:rPr lang="en-US" dirty="0" smtClean="0"/>
                  <a:t>s/A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" y="1524000"/>
                <a:ext cx="8077200" cy="4572000"/>
              </a:xfrm>
              <a:blipFill rotWithShape="0">
                <a:blip r:embed="rId2"/>
                <a:stretch>
                  <a:fillRect l="-1358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623954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9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1888" y="215900"/>
            <a:ext cx="8012112" cy="1303338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Integrated Circuit (IC)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9227" y="1100138"/>
            <a:ext cx="8153400" cy="83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latin typeface="+mj-lt"/>
              </a:rPr>
              <a:t>An IC consists of interconnected electronic components in a single piece (“chip”) of semiconductor material.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19600" y="1938338"/>
            <a:ext cx="4073525" cy="4497388"/>
            <a:chOff x="2762" y="1199"/>
            <a:chExt cx="2566" cy="2833"/>
          </a:xfrm>
        </p:grpSpPr>
        <p:pic>
          <p:nvPicPr>
            <p:cNvPr id="103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" y="2588"/>
              <a:ext cx="1167" cy="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Text Box 6"/>
            <p:cNvSpPr txBox="1">
              <a:spLocks noChangeArrowheads="1"/>
            </p:cNvSpPr>
            <p:nvPr/>
          </p:nvSpPr>
          <p:spPr bwMode="auto">
            <a:xfrm>
              <a:off x="3326" y="3672"/>
              <a:ext cx="192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479" tIns="41239" rIns="82479" bIns="41239">
              <a:spAutoFit/>
            </a:bodyPr>
            <a:lstStyle>
              <a:lvl1pPr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/>
                <a:t>The first planar IC</a:t>
              </a:r>
            </a:p>
            <a:p>
              <a:pPr eaLnBrk="1" hangingPunct="1"/>
              <a:r>
                <a:rPr lang="en-US" altLang="en-US" sz="1600" b="1" dirty="0"/>
                <a:t>(actual size: 0.06 in. diameter)</a:t>
              </a: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762" y="1199"/>
              <a:ext cx="2566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2" tIns="45716" rIns="91432" bIns="45716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0"/>
                </a:spcBef>
                <a:buFontTx/>
                <a:buChar char="•"/>
              </a:pPr>
              <a:r>
                <a:rPr lang="en-US" altLang="en-US" sz="2200" b="1" dirty="0">
                  <a:latin typeface="+mj-lt"/>
                </a:rPr>
                <a:t>In 1959, Robert Noyce (</a:t>
              </a:r>
              <a:r>
                <a:rPr lang="en-US" altLang="en-US" sz="2200" b="1" i="1" dirty="0">
                  <a:latin typeface="+mj-lt"/>
                </a:rPr>
                <a:t>Fairchild Semiconductor</a:t>
              </a:r>
              <a:r>
                <a:rPr lang="en-US" altLang="en-US" sz="2200" b="1" dirty="0">
                  <a:latin typeface="+mj-lt"/>
                </a:rPr>
                <a:t>) demonstrated an IC made in silicon using SiO</a:t>
              </a:r>
              <a:r>
                <a:rPr lang="en-US" altLang="en-US" sz="2200" b="1" baseline="-25000" dirty="0">
                  <a:latin typeface="+mj-lt"/>
                </a:rPr>
                <a:t>2</a:t>
              </a:r>
              <a:r>
                <a:rPr lang="en-US" altLang="en-US" sz="2200" b="1" dirty="0">
                  <a:latin typeface="+mj-lt"/>
                </a:rPr>
                <a:t> as the insulator and Al for the metallic interconnects.</a:t>
              </a:r>
            </a:p>
          </p:txBody>
        </p:sp>
      </p:grp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613954" y="2042545"/>
            <a:ext cx="4038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200" b="1" dirty="0">
                <a:latin typeface="+mj-lt"/>
              </a:rPr>
              <a:t>In 1958, Jack S. </a:t>
            </a:r>
            <a:r>
              <a:rPr lang="en-US" altLang="en-US" sz="2200" b="1" dirty="0" err="1">
                <a:latin typeface="+mj-lt"/>
              </a:rPr>
              <a:t>Kilby</a:t>
            </a:r>
            <a:r>
              <a:rPr lang="en-US" altLang="en-US" sz="2200" b="1" dirty="0">
                <a:latin typeface="+mj-lt"/>
              </a:rPr>
              <a:t> (</a:t>
            </a:r>
            <a:r>
              <a:rPr lang="en-US" altLang="en-US" sz="2200" b="1" i="1" dirty="0">
                <a:latin typeface="+mj-lt"/>
              </a:rPr>
              <a:t>Texas Instruments</a:t>
            </a:r>
            <a:r>
              <a:rPr lang="en-US" altLang="en-US" sz="2200" b="1" dirty="0">
                <a:latin typeface="+mj-lt"/>
              </a:rPr>
              <a:t>) showed that it was possible to fabricate a simple IC in germanium.</a:t>
            </a:r>
          </a:p>
        </p:txBody>
      </p:sp>
      <p:pic>
        <p:nvPicPr>
          <p:cNvPr id="23553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732338"/>
            <a:ext cx="1509713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94051"/>
              </p:ext>
            </p:extLst>
          </p:nvPr>
        </p:nvGraphicFramePr>
        <p:xfrm>
          <a:off x="988014" y="3592965"/>
          <a:ext cx="30226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Bitmap Image" r:id="rId5" imgW="1819529" imgH="1371429" progId="Paint.Picture">
                  <p:embed/>
                </p:oleObj>
              </mc:Choice>
              <mc:Fallback>
                <p:oleObj name="Bitmap Image" r:id="rId5" imgW="1819529" imgH="1371429" progId="Paint.Picture">
                  <p:embed/>
                  <p:pic>
                    <p:nvPicPr>
                      <p:cNvPr id="2355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014" y="3592965"/>
                        <a:ext cx="3022600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534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3553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1036" y="193262"/>
            <a:ext cx="8146552" cy="130333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From a Few, to Billions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712" y="1079122"/>
            <a:ext cx="8440737" cy="18843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latin typeface="+mj-lt"/>
              </a:rPr>
              <a:t>By connecting a large number of components, each performing simple operations, an IC that performs very complex tasks can be built.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latin typeface="+mj-lt"/>
              </a:rPr>
              <a:t>The degree of integration has increased at an exponential pace over the past ~40 years.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304800" y="2908541"/>
            <a:ext cx="59229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marL="342900" indent="-3429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275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»"/>
            </a:pPr>
            <a:r>
              <a:rPr lang="en-US" altLang="en-US" sz="2000" b="1" dirty="0">
                <a:solidFill>
                  <a:srgbClr val="FF0000"/>
                </a:solidFill>
              </a:rPr>
              <a:t>  The number of devices on a chip doubles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   every ~18 months, for the same price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  <a:endParaRPr lang="en-US" altLang="en-US" sz="2000" dirty="0"/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266825" y="3716338"/>
            <a:ext cx="36449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5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6600"/>
                </a:solidFill>
              </a:rPr>
              <a:t>“Moore’s Law” still holds today.</a:t>
            </a:r>
          </a:p>
        </p:txBody>
      </p:sp>
      <p:pic>
        <p:nvPicPr>
          <p:cNvPr id="23655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841750"/>
            <a:ext cx="487362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16575" y="4821238"/>
            <a:ext cx="3021013" cy="1928812"/>
            <a:chOff x="3821" y="3255"/>
            <a:chExt cx="2112" cy="1344"/>
          </a:xfrm>
        </p:grpSpPr>
        <p:pic>
          <p:nvPicPr>
            <p:cNvPr id="19469" name="Picture 16" descr="p4_13micron_waf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3255"/>
              <a:ext cx="1344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5125" y="3850"/>
              <a:ext cx="8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475" tIns="41238" rIns="82475" bIns="41238">
              <a:spAutoFit/>
            </a:bodyPr>
            <a:lstStyle>
              <a:lvl1pPr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/>
                <a:t>300mm Si wafer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581001" y="2989177"/>
            <a:ext cx="2327275" cy="2259012"/>
            <a:chOff x="4532" y="2055"/>
            <a:chExt cx="1628" cy="1575"/>
          </a:xfrm>
        </p:grpSpPr>
        <p:sp>
          <p:nvSpPr>
            <p:cNvPr id="19465" name="Text Box 19"/>
            <p:cNvSpPr txBox="1">
              <a:spLocks noChangeArrowheads="1"/>
            </p:cNvSpPr>
            <p:nvPr/>
          </p:nvSpPr>
          <p:spPr bwMode="auto">
            <a:xfrm>
              <a:off x="4903" y="2055"/>
              <a:ext cx="12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475" tIns="41238" rIns="82475" bIns="41238">
              <a:spAutoFit/>
            </a:bodyPr>
            <a:lstStyle>
              <a:lvl1pPr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55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/>
                <a:t>Intel Pentium</a:t>
              </a:r>
              <a:r>
                <a:rPr lang="en-US" altLang="en-US" sz="1100">
                  <a:cs typeface="Arial" panose="020B0604020202020204" pitchFamily="34" charset="0"/>
                </a:rPr>
                <a:t>®</a:t>
              </a:r>
              <a:r>
                <a:rPr lang="en-US" altLang="en-US" sz="1100"/>
                <a:t>4 Processor</a:t>
              </a:r>
            </a:p>
          </p:txBody>
        </p:sp>
        <p:sp>
          <p:nvSpPr>
            <p:cNvPr id="19466" name="Rectangle 20"/>
            <p:cNvSpPr>
              <a:spLocks noChangeArrowheads="1"/>
            </p:cNvSpPr>
            <p:nvPr/>
          </p:nvSpPr>
          <p:spPr bwMode="auto">
            <a:xfrm>
              <a:off x="4532" y="3555"/>
              <a:ext cx="75" cy="75"/>
            </a:xfrm>
            <a:prstGeom prst="rect">
              <a:avLst/>
            </a:prstGeom>
            <a:noFill/>
            <a:ln w="9525" algn="ctr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9467" name="Picture 21" descr="presc_d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" y="2199"/>
              <a:ext cx="1200" cy="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Freeform 22"/>
            <p:cNvSpPr>
              <a:spLocks/>
            </p:cNvSpPr>
            <p:nvPr/>
          </p:nvSpPr>
          <p:spPr bwMode="auto">
            <a:xfrm>
              <a:off x="4536" y="2205"/>
              <a:ext cx="1581" cy="1422"/>
            </a:xfrm>
            <a:custGeom>
              <a:avLst/>
              <a:gdLst>
                <a:gd name="T0" fmla="*/ 0 w 1581"/>
                <a:gd name="T1" fmla="*/ 1350 h 1422"/>
                <a:gd name="T2" fmla="*/ 72 w 1581"/>
                <a:gd name="T3" fmla="*/ 1350 h 1422"/>
                <a:gd name="T4" fmla="*/ 72 w 1581"/>
                <a:gd name="T5" fmla="*/ 1422 h 1422"/>
                <a:gd name="T6" fmla="*/ 1581 w 1581"/>
                <a:gd name="T7" fmla="*/ 1146 h 1422"/>
                <a:gd name="T8" fmla="*/ 393 w 1581"/>
                <a:gd name="T9" fmla="*/ 1146 h 1422"/>
                <a:gd name="T10" fmla="*/ 396 w 1581"/>
                <a:gd name="T11" fmla="*/ 0 h 1422"/>
                <a:gd name="T12" fmla="*/ 0 w 1581"/>
                <a:gd name="T13" fmla="*/ 1350 h 14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1"/>
                <a:gd name="T22" fmla="*/ 0 h 1422"/>
                <a:gd name="T23" fmla="*/ 1581 w 1581"/>
                <a:gd name="T24" fmla="*/ 1422 h 14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1" h="1422">
                  <a:moveTo>
                    <a:pt x="0" y="1350"/>
                  </a:moveTo>
                  <a:lnTo>
                    <a:pt x="72" y="1350"/>
                  </a:lnTo>
                  <a:lnTo>
                    <a:pt x="72" y="1422"/>
                  </a:lnTo>
                  <a:lnTo>
                    <a:pt x="1581" y="1146"/>
                  </a:lnTo>
                  <a:lnTo>
                    <a:pt x="393" y="1146"/>
                  </a:lnTo>
                  <a:lnTo>
                    <a:pt x="396" y="0"/>
                  </a:lnTo>
                  <a:lnTo>
                    <a:pt x="0" y="1350"/>
                  </a:lnTo>
                  <a:close/>
                </a:path>
              </a:pathLst>
            </a:custGeom>
            <a:gradFill rotWithShape="1">
              <a:gsLst>
                <a:gs pos="0">
                  <a:srgbClr val="4343B4">
                    <a:alpha val="50000"/>
                  </a:srgbClr>
                </a:gs>
                <a:gs pos="100000">
                  <a:srgbClr val="000099">
                    <a:alpha val="50000"/>
                  </a:srgbClr>
                </a:gs>
              </a:gsLst>
              <a:lin ang="18900000" scaled="1"/>
            </a:gra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343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/>
      <p:bldP spid="236548" grpId="0"/>
      <p:bldP spid="2365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109628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12866" y="994713"/>
            <a:ext cx="8001000" cy="5257800"/>
          </a:xfrm>
        </p:spPr>
        <p:txBody>
          <a:bodyPr>
            <a:noAutofit/>
          </a:bodyPr>
          <a:lstStyle/>
          <a:p>
            <a:pPr algn="just"/>
            <a:r>
              <a:rPr lang="en-US" sz="2100" dirty="0" smtClean="0"/>
              <a:t>We will continue to cover 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Number Systems </a:t>
            </a:r>
            <a:endParaRPr lang="en-US" sz="2100" dirty="0" smtClean="0">
              <a:latin typeface="+mj-lt"/>
            </a:endParaRPr>
          </a:p>
          <a:p>
            <a:r>
              <a:rPr lang="en-US" sz="2100" dirty="0"/>
              <a:t>So far, we covered the following topics</a:t>
            </a:r>
          </a:p>
          <a:p>
            <a:pPr lvl="1"/>
            <a:r>
              <a:rPr lang="en-US" sz="2100" dirty="0"/>
              <a:t>Fundamental digital blocks: AND, OR, and NOT </a:t>
            </a:r>
            <a:r>
              <a:rPr lang="en-US" sz="2100" dirty="0" smtClean="0"/>
              <a:t>gates</a:t>
            </a:r>
            <a:endParaRPr lang="en-US" sz="2100" dirty="0"/>
          </a:p>
          <a:p>
            <a:pPr lvl="1"/>
            <a:r>
              <a:rPr lang="en-US" sz="2100" dirty="0"/>
              <a:t>Boolean </a:t>
            </a:r>
            <a:r>
              <a:rPr lang="en-US" sz="2100" dirty="0" smtClean="0"/>
              <a:t>algebra</a:t>
            </a:r>
            <a:endParaRPr lang="en-US" sz="2100" dirty="0"/>
          </a:p>
          <a:p>
            <a:pPr lvl="1"/>
            <a:r>
              <a:rPr lang="en-US" sz="2100" dirty="0"/>
              <a:t>Base conversion between different number </a:t>
            </a:r>
            <a:r>
              <a:rPr lang="en-US" sz="2100" dirty="0" smtClean="0"/>
              <a:t>bases</a:t>
            </a:r>
            <a:endParaRPr lang="en-US" sz="2100" dirty="0"/>
          </a:p>
          <a:p>
            <a:r>
              <a:rPr lang="en-US" sz="2100" dirty="0"/>
              <a:t>We will begin to cover how to do math in the binary format and how to implement it in </a:t>
            </a:r>
            <a:r>
              <a:rPr lang="en-US" sz="2100" dirty="0" smtClean="0"/>
              <a:t>hardware</a:t>
            </a:r>
            <a:endParaRPr lang="en-US" sz="2100" dirty="0"/>
          </a:p>
          <a:p>
            <a:r>
              <a:rPr lang="en-US" sz="2100" dirty="0"/>
              <a:t>The binary math we learn will be used to build arithmetic logic unit (ALU</a:t>
            </a:r>
            <a:r>
              <a:rPr lang="en-US" sz="2100" dirty="0" smtClean="0"/>
              <a:t>)</a:t>
            </a:r>
            <a:endParaRPr lang="en-US" sz="2100" dirty="0"/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Homework </a:t>
            </a:r>
            <a:r>
              <a:rPr lang="en-US" sz="2100" b="1" dirty="0" smtClean="0">
                <a:solidFill>
                  <a:srgbClr val="C00000"/>
                </a:solidFill>
              </a:rPr>
              <a:t>2</a:t>
            </a:r>
            <a:r>
              <a:rPr lang="en-US" sz="2100" dirty="0" smtClean="0">
                <a:solidFill>
                  <a:schemeClr val="tx1"/>
                </a:solidFill>
              </a:rPr>
              <a:t> is </a:t>
            </a:r>
            <a:r>
              <a:rPr lang="en-US" sz="2100" dirty="0" smtClean="0">
                <a:solidFill>
                  <a:schemeClr val="tx1"/>
                </a:solidFill>
              </a:rPr>
              <a:t>due today</a:t>
            </a:r>
            <a:r>
              <a:rPr lang="en-US" sz="2100" b="1" dirty="0" smtClean="0">
                <a:solidFill>
                  <a:srgbClr val="C0000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at the beginning of the lecture (Hard Copy</a:t>
            </a:r>
            <a:r>
              <a:rPr lang="en-US" sz="21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We will have </a:t>
            </a:r>
            <a:r>
              <a:rPr lang="en-US" sz="2100" b="1" dirty="0" smtClean="0">
                <a:solidFill>
                  <a:srgbClr val="C00000"/>
                </a:solidFill>
              </a:rPr>
              <a:t>quiz 2 on Friday, September 21, which will cover lectures 5-9 </a:t>
            </a:r>
          </a:p>
          <a:p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154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1DC355-E3F3-4ABF-B93B-B94054157AD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98475" y="228600"/>
            <a:ext cx="8077200" cy="130492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Breadboard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609600" y="1066800"/>
            <a:ext cx="830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800"/>
              </a:spcAft>
            </a:pPr>
            <a:r>
              <a:rPr lang="en-US" altLang="en-US" sz="3200" dirty="0">
                <a:latin typeface="+mj-lt"/>
              </a:rPr>
              <a:t>This presentation will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Explain what a breadboard is.</a:t>
            </a:r>
          </a:p>
          <a:p>
            <a:pPr eaLnBrk="1" hangingPunct="1"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en-US" altLang="en-US" sz="2800" dirty="0">
                <a:latin typeface="+mj-lt"/>
              </a:rPr>
              <a:t>Identify reasons for using a breadboard.</a:t>
            </a:r>
          </a:p>
          <a:p>
            <a:pPr eaLnBrk="1" hangingPunct="1">
              <a:spcAft>
                <a:spcPct val="20000"/>
              </a:spcAft>
              <a:buClr>
                <a:schemeClr val="accent2"/>
              </a:buClr>
              <a:buFontTx/>
              <a:buChar char="•"/>
            </a:pPr>
            <a:r>
              <a:rPr lang="en-US" altLang="en-US" sz="2800" dirty="0">
                <a:latin typeface="+mj-lt"/>
              </a:rPr>
              <a:t>Review the guidelines and tips for proper </a:t>
            </a:r>
            <a:r>
              <a:rPr lang="en-US" altLang="en-US" sz="2800" dirty="0" err="1" smtClean="0">
                <a:latin typeface="+mj-lt"/>
              </a:rPr>
              <a:t>breadboarding</a:t>
            </a:r>
            <a:r>
              <a:rPr lang="en-US" altLang="en-US" sz="2800" dirty="0">
                <a:latin typeface="+mj-lt"/>
              </a:rPr>
              <a:t>.</a:t>
            </a:r>
          </a:p>
          <a:p>
            <a:pPr eaLnBrk="1" hangingPunct="1">
              <a:spcAft>
                <a:spcPts val="1200"/>
              </a:spcAft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 eaLnBrk="1" hangingPunct="1">
              <a:spcAft>
                <a:spcPts val="600"/>
              </a:spcAft>
              <a:buFontTx/>
              <a:buChar char="•"/>
            </a:pPr>
            <a:endParaRPr lang="en-US" altLang="en-US" sz="2400" dirty="0">
              <a:latin typeface="+mj-lt"/>
            </a:endParaRPr>
          </a:p>
          <a:p>
            <a:pPr eaLnBrk="1" hangingPunct="1">
              <a:spcAft>
                <a:spcPts val="600"/>
              </a:spcAft>
              <a:buFontTx/>
              <a:buChar char="•"/>
            </a:pPr>
            <a:endParaRPr lang="en-US" altLang="en-US" sz="2400" dirty="0">
              <a:latin typeface="+mj-lt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3200" dirty="0">
              <a:latin typeface="+mj-lt"/>
            </a:endParaRPr>
          </a:p>
        </p:txBody>
      </p:sp>
      <p:pic>
        <p:nvPicPr>
          <p:cNvPr id="16389" name="Picture 2" descr="breadboar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3704167"/>
            <a:ext cx="46545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7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BCA240-6FCE-4D09-849D-787FEFCF152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504826" y="228600"/>
            <a:ext cx="8105774" cy="1303337"/>
          </a:xfrm>
        </p:spPr>
        <p:txBody>
          <a:bodyPr/>
          <a:lstStyle/>
          <a:p>
            <a:r>
              <a:rPr lang="en-US" altLang="en-US" b="1" dirty="0" smtClean="0"/>
              <a:t>What is a Breadboard?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4294967295"/>
          </p:nvPr>
        </p:nvSpPr>
        <p:spPr>
          <a:xfrm>
            <a:off x="533129" y="1371599"/>
            <a:ext cx="8229600" cy="1524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 smtClean="0"/>
              <a:t>A breadboard, sometimes called a proto-board, is a reusable platform for temporarily built electronic circuits.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599"/>
            <a:ext cx="6400800" cy="235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2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E2BE14-5FB3-4635-BD7C-8AF5414D39D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8434" name="Title 3"/>
          <p:cNvSpPr>
            <a:spLocks noGrp="1"/>
          </p:cNvSpPr>
          <p:nvPr>
            <p:ph type="title" idx="4294967295"/>
          </p:nvPr>
        </p:nvSpPr>
        <p:spPr>
          <a:xfrm>
            <a:off x="609600" y="182563"/>
            <a:ext cx="8077200" cy="1303337"/>
          </a:xfrm>
        </p:spPr>
        <p:txBody>
          <a:bodyPr/>
          <a:lstStyle/>
          <a:p>
            <a:r>
              <a:rPr lang="en-US" altLang="en-US" b="1" dirty="0" smtClean="0"/>
              <a:t>How </a:t>
            </a:r>
            <a:r>
              <a:rPr lang="en-US" altLang="en-US" b="1" dirty="0" smtClean="0"/>
              <a:t>a </a:t>
            </a:r>
            <a:r>
              <a:rPr lang="en-US" altLang="en-US" b="1" dirty="0" smtClean="0"/>
              <a:t>Breadboard Works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sz="half" idx="4294967295"/>
          </p:nvPr>
        </p:nvSpPr>
        <p:spPr>
          <a:xfrm>
            <a:off x="439783" y="1170456"/>
            <a:ext cx="4191000" cy="5105400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altLang="en-US" sz="2600" dirty="0" smtClean="0"/>
              <a:t>Electric component leads and the wire used to connect them are inserted into holes that are arranged in a grid pattern on the surface of the breadboard.</a:t>
            </a:r>
          </a:p>
          <a:p>
            <a:pPr>
              <a:spcAft>
                <a:spcPct val="40000"/>
              </a:spcAft>
            </a:pPr>
            <a:r>
              <a:rPr lang="en-US" altLang="en-US" sz="2600" dirty="0" smtClean="0"/>
              <a:t>A series of internal metal strips serve as jumper wires. They connect specific rows of holes.</a:t>
            </a:r>
          </a:p>
        </p:txBody>
      </p:sp>
      <p:pic>
        <p:nvPicPr>
          <p:cNvPr id="18437" name="Picture 2" descr="breadboar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80" y="1468483"/>
            <a:ext cx="39528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800600" y="4019550"/>
            <a:ext cx="192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/>
              <a:t>Cut-Away View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4800600" y="1524000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/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18906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7BC93F-1730-488F-BF80-1FDA58A179C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9458" name="Title 5"/>
          <p:cNvSpPr>
            <a:spLocks noGrp="1"/>
          </p:cNvSpPr>
          <p:nvPr>
            <p:ph type="title" idx="4294967295"/>
          </p:nvPr>
        </p:nvSpPr>
        <p:spPr>
          <a:xfrm>
            <a:off x="533399" y="331970"/>
            <a:ext cx="8124825" cy="1303337"/>
          </a:xfrm>
        </p:spPr>
        <p:txBody>
          <a:bodyPr/>
          <a:lstStyle/>
          <a:p>
            <a:r>
              <a:rPr lang="en-US" altLang="en-US" b="1" dirty="0" smtClean="0"/>
              <a:t>Breadboard Connections</a:t>
            </a:r>
          </a:p>
        </p:txBody>
      </p:sp>
      <p:pic>
        <p:nvPicPr>
          <p:cNvPr id="19460" name="Picture 2" descr="breadboar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8" y="1242998"/>
            <a:ext cx="78962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breadboard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8" y="1375077"/>
            <a:ext cx="78962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34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83A200-9303-4A0E-BD04-11E32C54A07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535577" y="152400"/>
            <a:ext cx="8077200" cy="1303337"/>
          </a:xfrm>
        </p:spPr>
        <p:txBody>
          <a:bodyPr/>
          <a:lstStyle/>
          <a:p>
            <a:r>
              <a:rPr lang="en-US" altLang="en-US" b="1" dirty="0" smtClean="0"/>
              <a:t>Why Breadboard?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4294967295"/>
          </p:nvPr>
        </p:nvSpPr>
        <p:spPr>
          <a:xfrm>
            <a:off x="611777" y="1295400"/>
            <a:ext cx="7924800" cy="5257800"/>
          </a:xfrm>
        </p:spPr>
        <p:txBody>
          <a:bodyPr>
            <a:normAutofit/>
          </a:bodyPr>
          <a:lstStyle/>
          <a:p>
            <a:pPr marL="609600" indent="-609600">
              <a:spcBef>
                <a:spcPct val="0"/>
              </a:spcBef>
              <a:spcAft>
                <a:spcPts val="1800"/>
              </a:spcAft>
              <a:buFontTx/>
              <a:buAutoNum type="arabicParenR"/>
            </a:pPr>
            <a:r>
              <a:rPr lang="en-US" altLang="en-US" dirty="0" smtClean="0"/>
              <a:t>It takes less time (and money) to breadboard a circuit than to design and fabricate a printed circuit board (PCB</a:t>
            </a:r>
            <a:r>
              <a:rPr lang="en-US" altLang="en-US" dirty="0" smtClean="0"/>
              <a:t>).</a:t>
            </a:r>
          </a:p>
          <a:p>
            <a:pPr marL="609600" indent="-609600">
              <a:spcBef>
                <a:spcPct val="0"/>
              </a:spcBef>
              <a:spcAft>
                <a:spcPts val="1800"/>
              </a:spcAft>
              <a:buFontTx/>
              <a:buAutoNum type="arabicParenR" startAt="2"/>
            </a:pPr>
            <a:r>
              <a:rPr lang="en-US" altLang="en-US" dirty="0" smtClean="0"/>
              <a:t>As a complement to circuit simulation, </a:t>
            </a:r>
            <a:r>
              <a:rPr lang="en-US" altLang="en-US" dirty="0" err="1" smtClean="0"/>
              <a:t>breadboarding</a:t>
            </a:r>
            <a:r>
              <a:rPr lang="en-US" altLang="en-US" dirty="0" smtClean="0"/>
              <a:t> allows the designer to see how, and if, the actual circuit functions.</a:t>
            </a:r>
          </a:p>
          <a:p>
            <a:pPr marL="609600" indent="-609600">
              <a:spcAft>
                <a:spcPct val="30000"/>
              </a:spcAft>
              <a:buFontTx/>
              <a:buAutoNum type="arabicParenR" startAt="3"/>
            </a:pPr>
            <a:r>
              <a:rPr lang="en-US" altLang="en-US" dirty="0" smtClean="0"/>
              <a:t>Breadboards </a:t>
            </a:r>
            <a:r>
              <a:rPr lang="en-US" altLang="en-US" dirty="0"/>
              <a:t>give the designer the ability to quickly change components during development and testing, such as swapping resistors or capacitors of different values.</a:t>
            </a:r>
          </a:p>
          <a:p>
            <a:pPr marL="609600" indent="-609600">
              <a:spcAft>
                <a:spcPct val="30000"/>
              </a:spcAft>
              <a:buFontTx/>
              <a:buAutoNum type="arabicParenR" startAt="3"/>
            </a:pPr>
            <a:r>
              <a:rPr lang="en-US" altLang="en-US" dirty="0"/>
              <a:t>A breadboard allows the designer to easily modify a circuit to facilitate measurements of voltage, current, or resistance.</a:t>
            </a:r>
          </a:p>
          <a:p>
            <a:pPr marL="609600" indent="-609600">
              <a:spcBef>
                <a:spcPct val="0"/>
              </a:spcBef>
              <a:spcAft>
                <a:spcPts val="1800"/>
              </a:spcAft>
              <a:buFontTx/>
              <a:buAutoNum type="arabicParenR" startAt="2"/>
            </a:pPr>
            <a:endParaRPr lang="en-US" altLang="en-US" dirty="0" smtClean="0"/>
          </a:p>
          <a:p>
            <a:pPr marL="609600" indent="-609600">
              <a:spcAft>
                <a:spcPct val="30000"/>
              </a:spcAft>
              <a:buFontTx/>
              <a:buAutoNum type="arabicParenR" startAt="2"/>
            </a:pPr>
            <a:endParaRPr lang="en-US" altLang="en-US" dirty="0" smtClean="0"/>
          </a:p>
          <a:p>
            <a:pPr marL="609600" indent="-609600">
              <a:spcAft>
                <a:spcPct val="30000"/>
              </a:spcAft>
              <a:buFontTx/>
              <a:buAutoNum type="arabicParenR" startAt="2"/>
            </a:pPr>
            <a:endParaRPr lang="en-US" altLang="en-US" dirty="0" smtClean="0"/>
          </a:p>
          <a:p>
            <a:pPr marL="609600" indent="-6096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03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57F5-B788-4251-8123-E8030D97FE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6128" y="534988"/>
            <a:ext cx="7319671" cy="1303337"/>
          </a:xfrm>
        </p:spPr>
        <p:txBody>
          <a:bodyPr>
            <a:normAutofit/>
          </a:bodyPr>
          <a:lstStyle/>
          <a:p>
            <a:r>
              <a:rPr lang="en-US" b="1" dirty="0"/>
              <a:t>Resistors and Ohm’s </a:t>
            </a:r>
            <a:r>
              <a:rPr lang="en-US" b="1" dirty="0" smtClean="0"/>
              <a:t>Law</a:t>
            </a:r>
            <a:endParaRPr lang="en-US" b="1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3048000"/>
            <a:ext cx="7848600" cy="2671762"/>
          </a:xfrm>
        </p:spPr>
        <p:txBody>
          <a:bodyPr>
            <a:normAutofit lnSpcReduction="10000"/>
          </a:bodyPr>
          <a:lstStyle/>
          <a:p>
            <a:pPr marL="609600" indent="-609600" algn="just">
              <a:buSzTx/>
              <a:buFont typeface="Arial" pitchFamily="34" charset="0"/>
              <a:buChar char="•"/>
            </a:pPr>
            <a:r>
              <a:rPr lang="en-US" sz="2800" i="1" dirty="0">
                <a:latin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</a:rPr>
              <a:t>: Resistance. An element’s ability to resist electric current flow, measured in ohm (</a:t>
            </a:r>
            <a:r>
              <a:rPr lang="en-US" sz="2800" dirty="0">
                <a:latin typeface="Times New Roman" pitchFamily="18" charset="0"/>
                <a:cs typeface="Arial" pitchFamily="34" charset="0"/>
              </a:rPr>
              <a:t>Ω</a:t>
            </a:r>
            <a:r>
              <a:rPr lang="en-US" sz="2800" dirty="0" smtClean="0">
                <a:latin typeface="Times New Roman" pitchFamily="18" charset="0"/>
                <a:cs typeface="Arial" pitchFamily="34" charset="0"/>
              </a:rPr>
              <a:t>)</a:t>
            </a:r>
            <a:endParaRPr lang="en-US" sz="2800" dirty="0">
              <a:latin typeface="Times New Roman" pitchFamily="18" charset="0"/>
            </a:endParaRPr>
          </a:p>
          <a:p>
            <a:pPr marL="609600" indent="-609600" algn="just">
              <a:buSzTx/>
              <a:buFont typeface="Arial" pitchFamily="34" charset="0"/>
              <a:buChar char="•"/>
            </a:pPr>
            <a:r>
              <a:rPr lang="en-US" sz="28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L</a:t>
            </a:r>
            <a:r>
              <a:rPr lang="en-US" sz="28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: Material length (meter)</a:t>
            </a:r>
          </a:p>
          <a:p>
            <a:pPr marL="609600" indent="-609600" algn="just">
              <a:buSzTx/>
              <a:buFont typeface="Arial" pitchFamily="34" charset="0"/>
              <a:buChar char="•"/>
            </a:pPr>
            <a:r>
              <a:rPr lang="en-US" sz="28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8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: Cross-section area (meter</a:t>
            </a:r>
            <a:r>
              <a:rPr lang="en-US" sz="2800" baseline="300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800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09600" indent="-609600" algn="just">
              <a:buSzTx/>
              <a:buFont typeface="Arial" pitchFamily="34" charset="0"/>
              <a:buChar char="•"/>
            </a:pPr>
            <a:r>
              <a:rPr lang="en-US" sz="2800" i="1" dirty="0">
                <a:latin typeface="Times New Roman" pitchFamily="18" charset="0"/>
                <a:cs typeface="Arial" pitchFamily="34" charset="0"/>
                <a:sym typeface="Symbol" pitchFamily="18" charset="2"/>
              </a:rPr>
              <a:t></a:t>
            </a:r>
            <a:r>
              <a:rPr lang="en-US" sz="2800" dirty="0">
                <a:latin typeface="Times New Roman" pitchFamily="18" charset="0"/>
                <a:cs typeface="Arial" pitchFamily="34" charset="0"/>
              </a:rPr>
              <a:t>: Resistivity of material (Ω-meter)</a:t>
            </a:r>
          </a:p>
          <a:p>
            <a:pPr marL="990600" lvl="1" indent="-533400">
              <a:buSzTx/>
              <a:buFontTx/>
              <a:buNone/>
            </a:pPr>
            <a:endParaRPr lang="en-US" dirty="0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1757363" y="1814513"/>
            <a:ext cx="2343150" cy="5286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cs typeface="Times New Roman" pitchFamily="18" charset="0"/>
              </a:rPr>
              <a:t>ρ</a:t>
            </a:r>
            <a:endParaRPr lang="en-US" i="1" dirty="0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507038" y="1774825"/>
          <a:ext cx="14922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558720" imgH="393480" progId="Equation.3">
                  <p:embed/>
                </p:oleObj>
              </mc:Choice>
              <mc:Fallback>
                <p:oleObj name="Equation" r:id="rId3" imgW="558720" imgH="39348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1774825"/>
                        <a:ext cx="14922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7" name="Oval 29"/>
          <p:cNvSpPr>
            <a:spLocks noChangeArrowheads="1"/>
          </p:cNvSpPr>
          <p:nvPr/>
        </p:nvSpPr>
        <p:spPr bwMode="auto">
          <a:xfrm>
            <a:off x="1671638" y="1814513"/>
            <a:ext cx="185737" cy="542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4010025" y="1809750"/>
            <a:ext cx="185738" cy="542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flipV="1">
            <a:off x="1214438" y="2114550"/>
            <a:ext cx="585787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808038" y="2024063"/>
            <a:ext cx="441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1771650" y="2357438"/>
            <a:ext cx="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4129088" y="2343150"/>
            <a:ext cx="0" cy="328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1800225" y="2543175"/>
            <a:ext cx="2300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2822575" y="2538413"/>
            <a:ext cx="38504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2175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539443"/>
            <a:ext cx="77724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Resistors and Ohm’s Law: Continue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62000" y="1822367"/>
                <a:ext cx="7924800" cy="3657600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>
                    <a:solidFill>
                      <a:srgbClr val="C00000"/>
                    </a:solidFill>
                  </a:rPr>
                  <a:t>Resistor</a:t>
                </a:r>
                <a:r>
                  <a:rPr lang="en-US" dirty="0" smtClean="0"/>
                  <a:t>:  A passive circuit element that resists the flow of current</a:t>
                </a:r>
              </a:p>
              <a:p>
                <a:r>
                  <a:rPr lang="en-US" dirty="0" smtClean="0"/>
                  <a:t>Circuit symbol: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resistance.  Units:  Ohms (</a:t>
                </a:r>
                <a:r>
                  <a:rPr lang="el-GR" dirty="0" smtClean="0"/>
                  <a:t>Ω</a:t>
                </a:r>
                <a:r>
                  <a:rPr lang="en-US" dirty="0" smtClean="0"/>
                  <a:t>).</a:t>
                </a:r>
              </a:p>
              <a:p>
                <a:r>
                  <a:rPr lang="en-US" b="1" i="1" dirty="0" smtClean="0">
                    <a:solidFill>
                      <a:srgbClr val="C00000"/>
                    </a:solidFill>
                  </a:rPr>
                  <a:t>Ohm’s law</a:t>
                </a:r>
                <a:r>
                  <a:rPr lang="en-US" dirty="0" smtClean="0"/>
                  <a:t>:  The voltage drop across a resistor is proportional to the current through it.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62000" y="1822367"/>
                <a:ext cx="7924800" cy="3657600"/>
              </a:xfrm>
              <a:blipFill>
                <a:blip r:embed="rId3"/>
                <a:stretch>
                  <a:fillRect l="-1385" t="-2667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5187580"/>
                <a:ext cx="1600200" cy="584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𝑣</m:t>
                      </m:r>
                      <m:r>
                        <a:rPr lang="en-US" sz="3200" i="1" dirty="0" smtClean="0">
                          <a:latin typeface="Cambria Math"/>
                        </a:rPr>
                        <m:t>=</m:t>
                      </m:r>
                      <m:r>
                        <a:rPr lang="en-US" sz="3200" i="1" dirty="0" err="1" smtClean="0">
                          <a:latin typeface="Cambria Math"/>
                        </a:rPr>
                        <m:t>𝑅𝑖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87580"/>
                <a:ext cx="16002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4097"/>
            <a:ext cx="2209801" cy="135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24100"/>
            <a:ext cx="1775661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04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34810</TotalTime>
  <Words>837</Words>
  <Application>Microsoft Office PowerPoint</Application>
  <PresentationFormat>On-screen Show (4:3)</PresentationFormat>
  <Paragraphs>125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Garamond</vt:lpstr>
      <vt:lpstr>Symbol</vt:lpstr>
      <vt:lpstr>Times New Roman</vt:lpstr>
      <vt:lpstr>Trebuchet MS</vt:lpstr>
      <vt:lpstr>Organic</vt:lpstr>
      <vt:lpstr>Equation</vt:lpstr>
      <vt:lpstr>Bitmap Image</vt:lpstr>
      <vt:lpstr>CSCIU 210 Computer Organization AKM Jahangir A Majumder, PhD</vt:lpstr>
      <vt:lpstr>Review and Learning Outcomes</vt:lpstr>
      <vt:lpstr>The Breadboard</vt:lpstr>
      <vt:lpstr>What is a Breadboard?</vt:lpstr>
      <vt:lpstr>How a Breadboard Works</vt:lpstr>
      <vt:lpstr>Breadboard Connections</vt:lpstr>
      <vt:lpstr>Why Breadboard?</vt:lpstr>
      <vt:lpstr>Resistors and Ohm’s Law</vt:lpstr>
      <vt:lpstr>Resistors and Ohm’s Law: Continue</vt:lpstr>
      <vt:lpstr>Capacitors (Caps)</vt:lpstr>
      <vt:lpstr>Inductors</vt:lpstr>
      <vt:lpstr>The Integrated Circuit (IC)</vt:lpstr>
      <vt:lpstr>From a Few, to Billions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882</cp:revision>
  <cp:lastPrinted>2013-11-25T17:13:45Z</cp:lastPrinted>
  <dcterms:created xsi:type="dcterms:W3CDTF">2012-08-10T22:02:17Z</dcterms:created>
  <dcterms:modified xsi:type="dcterms:W3CDTF">2018-09-19T18:34:07Z</dcterms:modified>
</cp:coreProperties>
</file>