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4"/>
  </p:notesMasterIdLst>
  <p:handoutMasterIdLst>
    <p:handoutMasterId r:id="rId15"/>
  </p:handoutMasterIdLst>
  <p:sldIdLst>
    <p:sldId id="1085" r:id="rId2"/>
    <p:sldId id="1086" r:id="rId3"/>
    <p:sldId id="1091" r:id="rId4"/>
    <p:sldId id="1092" r:id="rId5"/>
    <p:sldId id="1082" r:id="rId6"/>
    <p:sldId id="1083" r:id="rId7"/>
    <p:sldId id="1084" r:id="rId8"/>
    <p:sldId id="1087" r:id="rId9"/>
    <p:sldId id="1088" r:id="rId10"/>
    <p:sldId id="1089" r:id="rId11"/>
    <p:sldId id="1090" r:id="rId12"/>
    <p:sldId id="762" r:id="rId1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1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12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September </a:t>
            </a:r>
            <a:r>
              <a:rPr lang="en-US" sz="1800" dirty="0" smtClean="0"/>
              <a:t>21,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3492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CPU Chips</a:t>
            </a:r>
          </a:p>
        </p:txBody>
      </p:sp>
      <p:sp>
        <p:nvSpPr>
          <p:cNvPr id="36868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557349" y="1447800"/>
            <a:ext cx="81534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recent CPU chip (Intel </a:t>
            </a:r>
            <a:r>
              <a:rPr lang="en-US" altLang="en-US" dirty="0" err="1" smtClean="0"/>
              <a:t>Nehelem</a:t>
            </a:r>
            <a:r>
              <a:rPr lang="en-US" altLang="en-US" dirty="0" smtClean="0"/>
              <a:t>) 731 Million transistors</a:t>
            </a:r>
          </a:p>
        </p:txBody>
      </p:sp>
      <p:pic>
        <p:nvPicPr>
          <p:cNvPr id="36869" name="Picture 5" descr="F:\CISC310\Computer Architecture Pics\Intel Nehelem Core i7 D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6172200" cy="389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9370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77200" cy="1303337"/>
          </a:xfrm>
        </p:spPr>
        <p:txBody>
          <a:bodyPr>
            <a:normAutofit/>
          </a:bodyPr>
          <a:lstStyle/>
          <a:p>
            <a:r>
              <a:rPr lang="en-US" sz="3600" b="1" dirty="0"/>
              <a:t>Where are we?</a:t>
            </a:r>
            <a:endParaRPr lang="en-US" sz="3600" b="1" dirty="0" smtClean="0">
              <a:solidFill>
                <a:srgbClr val="C00000"/>
              </a:solidFill>
            </a:endParaRPr>
          </a:p>
        </p:txBody>
      </p:sp>
      <p:sp>
        <p:nvSpPr>
          <p:cNvPr id="409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20916" y="1600200"/>
            <a:ext cx="7913483" cy="34448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So far, we covered the following topics</a:t>
            </a:r>
          </a:p>
          <a:p>
            <a:pPr lvl="1" eaLnBrk="1" hangingPunct="1"/>
            <a:r>
              <a:rPr lang="en-US" dirty="0" smtClean="0"/>
              <a:t>Fundamental digital blocks: AND, OR, and NOT gates.</a:t>
            </a:r>
          </a:p>
          <a:p>
            <a:pPr lvl="1" eaLnBrk="1" hangingPunct="1"/>
            <a:r>
              <a:rPr lang="en-US" dirty="0" smtClean="0"/>
              <a:t>Boolean algebra.</a:t>
            </a:r>
          </a:p>
          <a:p>
            <a:pPr lvl="1" eaLnBrk="1" hangingPunct="1"/>
            <a:r>
              <a:rPr lang="en-US" dirty="0" smtClean="0"/>
              <a:t>Base conversion between different number bases.</a:t>
            </a:r>
          </a:p>
          <a:p>
            <a:pPr eaLnBrk="1" hangingPunct="1"/>
            <a:r>
              <a:rPr lang="en-US" dirty="0" smtClean="0"/>
              <a:t>We will begin to cover how to do math in the binary format and how to implement it in hardware.</a:t>
            </a:r>
          </a:p>
          <a:p>
            <a:pPr eaLnBrk="1" hangingPunct="1"/>
            <a:r>
              <a:rPr lang="en-US" dirty="0" smtClean="0"/>
              <a:t>The binary math we learn will be used to build arithmetic logic unit (ALU).</a:t>
            </a:r>
          </a:p>
        </p:txBody>
      </p:sp>
    </p:spTree>
    <p:extLst>
      <p:ext uri="{BB962C8B-B14F-4D97-AF65-F5344CB8AC3E}">
        <p14:creationId xmlns:p14="http://schemas.microsoft.com/office/powerpoint/2010/main" val="38873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4738" y="915988"/>
            <a:ext cx="6799262" cy="1303337"/>
          </a:xfrm>
        </p:spPr>
        <p:txBody>
          <a:bodyPr/>
          <a:lstStyle/>
          <a:p>
            <a:pPr eaLnBrk="1" hangingPunct="1"/>
            <a:r>
              <a:rPr lang="en-US" sz="2400" smtClean="0"/>
              <a:t>ALU in a MIPS Computer</a:t>
            </a:r>
          </a:p>
        </p:txBody>
      </p:sp>
      <p:graphicFrame>
        <p:nvGraphicFramePr>
          <p:cNvPr id="1026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0" name="Image File" r:id="rId3" imgW="0" imgH="0" progId="JascPaintShopPhotoAlbumImage">
                  <p:embed/>
                </p:oleObj>
              </mc:Choice>
              <mc:Fallback>
                <p:oleObj name="Image File" r:id="rId3" imgW="0" imgH="0" progId="JascPaintShopPhotoAlbumImage">
                  <p:embed/>
                  <p:pic>
                    <p:nvPicPr>
                      <p:cNvPr id="1026" name="Rectangle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 descr="21~Figure_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83388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05600" y="4495800"/>
            <a:ext cx="2128838" cy="990600"/>
            <a:chOff x="4224" y="2832"/>
            <a:chExt cx="1341" cy="624"/>
          </a:xfrm>
        </p:grpSpPr>
        <p:sp>
          <p:nvSpPr>
            <p:cNvPr id="1030" name="Line 5"/>
            <p:cNvSpPr>
              <a:spLocks noChangeShapeType="1"/>
            </p:cNvSpPr>
            <p:nvPr/>
          </p:nvSpPr>
          <p:spPr bwMode="auto">
            <a:xfrm flipH="1" flipV="1">
              <a:off x="4224" y="2832"/>
              <a:ext cx="912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Text Box 6"/>
            <p:cNvSpPr txBox="1">
              <a:spLocks noChangeArrowheads="1"/>
            </p:cNvSpPr>
            <p:nvPr/>
          </p:nvSpPr>
          <p:spPr bwMode="auto">
            <a:xfrm>
              <a:off x="5136" y="3216"/>
              <a:ext cx="4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</a:rPr>
                <a:t>ALU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72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00" y="2286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8001000" cy="5257800"/>
          </a:xfrm>
        </p:spPr>
        <p:txBody>
          <a:bodyPr>
            <a:noAutofit/>
          </a:bodyPr>
          <a:lstStyle/>
          <a:p>
            <a:pPr algn="just"/>
            <a:r>
              <a:rPr lang="en-US" sz="2100" dirty="0" smtClean="0"/>
              <a:t>We will continue to cover </a:t>
            </a:r>
            <a:r>
              <a:rPr lang="en-US" sz="2100" dirty="0" smtClean="0"/>
              <a:t>Circuits and </a:t>
            </a:r>
            <a:r>
              <a:rPr lang="en-US" sz="2100" dirty="0" smtClean="0">
                <a:latin typeface="+mj-lt"/>
                <a:cs typeface="Times New Roman" panose="02020603050405020304" pitchFamily="18" charset="0"/>
              </a:rPr>
              <a:t>Number </a:t>
            </a:r>
            <a:r>
              <a:rPr lang="en-US" sz="2100" dirty="0" smtClean="0">
                <a:latin typeface="+mj-lt"/>
                <a:cs typeface="Times New Roman" panose="02020603050405020304" pitchFamily="18" charset="0"/>
              </a:rPr>
              <a:t>Systems </a:t>
            </a:r>
            <a:endParaRPr lang="en-US" sz="2100" dirty="0" smtClean="0">
              <a:latin typeface="+mj-lt"/>
            </a:endParaRPr>
          </a:p>
          <a:p>
            <a:r>
              <a:rPr lang="en-US" sz="2100" dirty="0"/>
              <a:t>So far, we covered the following topics</a:t>
            </a:r>
          </a:p>
          <a:p>
            <a:pPr lvl="1"/>
            <a:r>
              <a:rPr lang="en-US" sz="2100" dirty="0"/>
              <a:t>Fundamental digital blocks: AND, OR, and NOT </a:t>
            </a:r>
            <a:r>
              <a:rPr lang="en-US" sz="2100" dirty="0" smtClean="0"/>
              <a:t>gates</a:t>
            </a:r>
            <a:endParaRPr lang="en-US" sz="2100" dirty="0"/>
          </a:p>
          <a:p>
            <a:pPr lvl="1"/>
            <a:r>
              <a:rPr lang="en-US" sz="2100" dirty="0"/>
              <a:t>Boolean </a:t>
            </a:r>
            <a:r>
              <a:rPr lang="en-US" sz="2100" dirty="0" smtClean="0"/>
              <a:t>algebra</a:t>
            </a:r>
            <a:endParaRPr lang="en-US" sz="2100" dirty="0"/>
          </a:p>
          <a:p>
            <a:pPr lvl="1"/>
            <a:r>
              <a:rPr lang="en-US" sz="2100" dirty="0"/>
              <a:t>Base conversion between different number </a:t>
            </a:r>
            <a:r>
              <a:rPr lang="en-US" sz="2100" dirty="0" smtClean="0"/>
              <a:t>bases</a:t>
            </a:r>
            <a:endParaRPr lang="en-US" sz="2100" dirty="0"/>
          </a:p>
          <a:p>
            <a:r>
              <a:rPr lang="en-US" sz="2100" dirty="0"/>
              <a:t>We will begin to cover how to do math in the binary format and how to implement it in </a:t>
            </a:r>
            <a:r>
              <a:rPr lang="en-US" sz="2100" dirty="0" smtClean="0"/>
              <a:t>hardware</a:t>
            </a:r>
            <a:endParaRPr lang="en-US" sz="2100" dirty="0"/>
          </a:p>
          <a:p>
            <a:r>
              <a:rPr lang="en-US" sz="2100" dirty="0"/>
              <a:t>The binary math we learn will be used to build arithmetic logic unit (ALU</a:t>
            </a:r>
            <a:r>
              <a:rPr lang="en-US" sz="2100" dirty="0" smtClean="0"/>
              <a:t>)</a:t>
            </a:r>
            <a:endParaRPr lang="en-US" sz="2100" dirty="0"/>
          </a:p>
          <a:p>
            <a:pPr algn="just"/>
            <a:r>
              <a:rPr lang="en-US" sz="2100" b="1" dirty="0" smtClean="0">
                <a:solidFill>
                  <a:srgbClr val="C00000"/>
                </a:solidFill>
              </a:rPr>
              <a:t>Key for Homework </a:t>
            </a:r>
            <a:r>
              <a:rPr lang="en-US" sz="2100" b="1" dirty="0" smtClean="0">
                <a:solidFill>
                  <a:srgbClr val="C00000"/>
                </a:solidFill>
              </a:rPr>
              <a:t>2</a:t>
            </a:r>
            <a:r>
              <a:rPr lang="en-US" sz="2100" dirty="0" smtClean="0">
                <a:solidFill>
                  <a:schemeClr val="tx1"/>
                </a:solidFill>
              </a:rPr>
              <a:t> is </a:t>
            </a:r>
            <a:r>
              <a:rPr lang="en-US" sz="2100" dirty="0" smtClean="0">
                <a:solidFill>
                  <a:schemeClr val="tx1"/>
                </a:solidFill>
              </a:rPr>
              <a:t>posted on Blackboard </a:t>
            </a:r>
            <a:endParaRPr lang="en-US" sz="2100" dirty="0" smtClean="0">
              <a:solidFill>
                <a:schemeClr val="tx1"/>
              </a:solidFill>
            </a:endParaRPr>
          </a:p>
          <a:p>
            <a:pPr algn="just"/>
            <a:r>
              <a:rPr lang="en-US" sz="2100" dirty="0" smtClean="0">
                <a:solidFill>
                  <a:schemeClr val="tx1"/>
                </a:solidFill>
              </a:rPr>
              <a:t>We will have </a:t>
            </a:r>
            <a:r>
              <a:rPr lang="en-US" sz="2100" b="1" dirty="0" smtClean="0">
                <a:solidFill>
                  <a:srgbClr val="C00000"/>
                </a:solidFill>
              </a:rPr>
              <a:t>quiz 2 </a:t>
            </a:r>
            <a:r>
              <a:rPr lang="en-US" sz="2100" b="1" dirty="0" smtClean="0">
                <a:solidFill>
                  <a:srgbClr val="C00000"/>
                </a:solidFill>
              </a:rPr>
              <a:t>today, </a:t>
            </a:r>
            <a:r>
              <a:rPr lang="en-US" sz="2100" b="1" dirty="0" smtClean="0">
                <a:solidFill>
                  <a:srgbClr val="C00000"/>
                </a:solidFill>
              </a:rPr>
              <a:t>which will cover lectures 5-9 </a:t>
            </a:r>
          </a:p>
          <a:p>
            <a:endParaRPr lang="en-US" sz="2100" b="1" dirty="0" smtClean="0">
              <a:solidFill>
                <a:srgbClr val="C00000"/>
              </a:solidFill>
            </a:endParaRPr>
          </a:p>
          <a:p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253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1888" y="215900"/>
            <a:ext cx="8012112" cy="1303338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The Integrated Circuit (IC)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9227" y="1100138"/>
            <a:ext cx="8153400" cy="83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latin typeface="+mj-lt"/>
              </a:rPr>
              <a:t>An IC consists of interconnected electronic components in a single piece (“chip”) of semiconductor material.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419600" y="1938338"/>
            <a:ext cx="4073525" cy="4497388"/>
            <a:chOff x="2762" y="1199"/>
            <a:chExt cx="2566" cy="2833"/>
          </a:xfrm>
        </p:grpSpPr>
        <p:pic>
          <p:nvPicPr>
            <p:cNvPr id="1032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" y="2588"/>
              <a:ext cx="1167" cy="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Text Box 6"/>
            <p:cNvSpPr txBox="1">
              <a:spLocks noChangeArrowheads="1"/>
            </p:cNvSpPr>
            <p:nvPr/>
          </p:nvSpPr>
          <p:spPr bwMode="auto">
            <a:xfrm>
              <a:off x="3326" y="3672"/>
              <a:ext cx="192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479" tIns="41239" rIns="82479" bIns="41239">
              <a:spAutoFit/>
            </a:bodyPr>
            <a:lstStyle>
              <a:lvl1pPr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/>
                <a:t>The first planar IC</a:t>
              </a:r>
            </a:p>
            <a:p>
              <a:pPr eaLnBrk="1" hangingPunct="1"/>
              <a:r>
                <a:rPr lang="en-US" altLang="en-US" sz="1600" b="1" dirty="0"/>
                <a:t>(actual size: 0.06 in. diameter)</a:t>
              </a: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762" y="1199"/>
              <a:ext cx="2566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2" tIns="45716" rIns="91432" bIns="45716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0"/>
                </a:spcBef>
                <a:buFontTx/>
                <a:buChar char="•"/>
              </a:pPr>
              <a:r>
                <a:rPr lang="en-US" altLang="en-US" sz="2200" b="1" dirty="0">
                  <a:latin typeface="+mj-lt"/>
                </a:rPr>
                <a:t>In 1959, Robert Noyce (</a:t>
              </a:r>
              <a:r>
                <a:rPr lang="en-US" altLang="en-US" sz="2200" b="1" i="1" dirty="0">
                  <a:latin typeface="+mj-lt"/>
                </a:rPr>
                <a:t>Fairchild Semiconductor</a:t>
              </a:r>
              <a:r>
                <a:rPr lang="en-US" altLang="en-US" sz="2200" b="1" dirty="0">
                  <a:latin typeface="+mj-lt"/>
                </a:rPr>
                <a:t>) demonstrated an IC made in silicon using SiO</a:t>
              </a:r>
              <a:r>
                <a:rPr lang="en-US" altLang="en-US" sz="2200" b="1" baseline="-25000" dirty="0">
                  <a:latin typeface="+mj-lt"/>
                </a:rPr>
                <a:t>2</a:t>
              </a:r>
              <a:r>
                <a:rPr lang="en-US" altLang="en-US" sz="2200" b="1" dirty="0">
                  <a:latin typeface="+mj-lt"/>
                </a:rPr>
                <a:t> as the insulator and Al for the metallic interconnects.</a:t>
              </a:r>
            </a:p>
          </p:txBody>
        </p:sp>
      </p:grp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613954" y="2042545"/>
            <a:ext cx="40386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200" b="1" dirty="0">
                <a:latin typeface="+mj-lt"/>
              </a:rPr>
              <a:t>In 1958, Jack S. </a:t>
            </a:r>
            <a:r>
              <a:rPr lang="en-US" altLang="en-US" sz="2200" b="1" dirty="0" err="1">
                <a:latin typeface="+mj-lt"/>
              </a:rPr>
              <a:t>Kilby</a:t>
            </a:r>
            <a:r>
              <a:rPr lang="en-US" altLang="en-US" sz="2200" b="1" dirty="0">
                <a:latin typeface="+mj-lt"/>
              </a:rPr>
              <a:t> (</a:t>
            </a:r>
            <a:r>
              <a:rPr lang="en-US" altLang="en-US" sz="2200" b="1" i="1" dirty="0">
                <a:latin typeface="+mj-lt"/>
              </a:rPr>
              <a:t>Texas Instruments</a:t>
            </a:r>
            <a:r>
              <a:rPr lang="en-US" altLang="en-US" sz="2200" b="1" dirty="0">
                <a:latin typeface="+mj-lt"/>
              </a:rPr>
              <a:t>) showed that it was possible to fabricate a simple IC in germanium.</a:t>
            </a:r>
          </a:p>
        </p:txBody>
      </p:sp>
      <p:pic>
        <p:nvPicPr>
          <p:cNvPr id="23553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732338"/>
            <a:ext cx="1509713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32" name="Object 12"/>
          <p:cNvGraphicFramePr>
            <a:graphicFrameLocks noChangeAspect="1"/>
          </p:cNvGraphicFramePr>
          <p:nvPr>
            <p:extLst/>
          </p:nvPr>
        </p:nvGraphicFramePr>
        <p:xfrm>
          <a:off x="988014" y="3592965"/>
          <a:ext cx="302260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Bitmap Image" r:id="rId5" imgW="1819529" imgH="1371429" progId="Paint.Picture">
                  <p:embed/>
                </p:oleObj>
              </mc:Choice>
              <mc:Fallback>
                <p:oleObj name="Bitmap Image" r:id="rId5" imgW="1819529" imgH="1371429" progId="Paint.Picture">
                  <p:embed/>
                  <p:pic>
                    <p:nvPicPr>
                      <p:cNvPr id="2355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014" y="3592965"/>
                        <a:ext cx="3022600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660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3553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35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1036" y="193262"/>
            <a:ext cx="8146552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From a Few, to Billions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7712" y="1079122"/>
            <a:ext cx="8440737" cy="18843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latin typeface="+mj-lt"/>
              </a:rPr>
              <a:t>By connecting a large number of components, each performing simple operations, an IC that performs very complex tasks can be built.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latin typeface="+mj-lt"/>
              </a:rPr>
              <a:t>The degree of integration has increased at an exponential pace over the past ~40 years.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304800" y="2908541"/>
            <a:ext cx="59229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marL="342900" indent="-34290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275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»"/>
            </a:pPr>
            <a:r>
              <a:rPr lang="en-US" altLang="en-US" sz="2000" b="1" dirty="0">
                <a:solidFill>
                  <a:srgbClr val="FF0000"/>
                </a:solidFill>
              </a:rPr>
              <a:t>  The number of devices on a chip doubles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    every ~18 months, for the same price</a:t>
            </a:r>
            <a:r>
              <a:rPr lang="en-US" altLang="en-US" sz="2000" dirty="0">
                <a:solidFill>
                  <a:srgbClr val="FF0000"/>
                </a:solidFill>
              </a:rPr>
              <a:t>.</a:t>
            </a:r>
            <a:endParaRPr lang="en-US" altLang="en-US" sz="2000" dirty="0"/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1266825" y="3716338"/>
            <a:ext cx="36449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6600"/>
                </a:solidFill>
              </a:rPr>
              <a:t>“Moore’s Law” still holds today.</a:t>
            </a:r>
          </a:p>
        </p:txBody>
      </p:sp>
      <p:pic>
        <p:nvPicPr>
          <p:cNvPr id="23655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841750"/>
            <a:ext cx="4873625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616575" y="4821238"/>
            <a:ext cx="3021013" cy="1928812"/>
            <a:chOff x="3821" y="3255"/>
            <a:chExt cx="2112" cy="1344"/>
          </a:xfrm>
        </p:grpSpPr>
        <p:pic>
          <p:nvPicPr>
            <p:cNvPr id="19469" name="Picture 16" descr="p4_13micron_waf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3255"/>
              <a:ext cx="1344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0" name="Text Box 17"/>
            <p:cNvSpPr txBox="1">
              <a:spLocks noChangeArrowheads="1"/>
            </p:cNvSpPr>
            <p:nvPr/>
          </p:nvSpPr>
          <p:spPr bwMode="auto">
            <a:xfrm>
              <a:off x="5125" y="3850"/>
              <a:ext cx="8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475" tIns="41238" rIns="82475" bIns="41238">
              <a:spAutoFit/>
            </a:bodyPr>
            <a:lstStyle>
              <a:lvl1pPr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/>
                <a:t>300mm Si wafer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581001" y="2989177"/>
            <a:ext cx="2327275" cy="2259012"/>
            <a:chOff x="4532" y="2055"/>
            <a:chExt cx="1628" cy="1575"/>
          </a:xfrm>
        </p:grpSpPr>
        <p:sp>
          <p:nvSpPr>
            <p:cNvPr id="19465" name="Text Box 19"/>
            <p:cNvSpPr txBox="1">
              <a:spLocks noChangeArrowheads="1"/>
            </p:cNvSpPr>
            <p:nvPr/>
          </p:nvSpPr>
          <p:spPr bwMode="auto">
            <a:xfrm>
              <a:off x="4903" y="2055"/>
              <a:ext cx="125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475" tIns="41238" rIns="82475" bIns="41238">
              <a:spAutoFit/>
            </a:bodyPr>
            <a:lstStyle>
              <a:lvl1pPr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/>
                <a:t>Intel Pentium</a:t>
              </a:r>
              <a:r>
                <a:rPr lang="en-US" altLang="en-US" sz="1100">
                  <a:cs typeface="Arial" panose="020B0604020202020204" pitchFamily="34" charset="0"/>
                </a:rPr>
                <a:t>®</a:t>
              </a:r>
              <a:r>
                <a:rPr lang="en-US" altLang="en-US" sz="1100"/>
                <a:t>4 Processor</a:t>
              </a:r>
            </a:p>
          </p:txBody>
        </p:sp>
        <p:sp>
          <p:nvSpPr>
            <p:cNvPr id="19466" name="Rectangle 20"/>
            <p:cNvSpPr>
              <a:spLocks noChangeArrowheads="1"/>
            </p:cNvSpPr>
            <p:nvPr/>
          </p:nvSpPr>
          <p:spPr bwMode="auto">
            <a:xfrm>
              <a:off x="4532" y="3555"/>
              <a:ext cx="75" cy="75"/>
            </a:xfrm>
            <a:prstGeom prst="rect">
              <a:avLst/>
            </a:prstGeom>
            <a:noFill/>
            <a:ln w="9525" algn="ctr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9467" name="Picture 21" descr="presc_d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" y="2199"/>
              <a:ext cx="1200" cy="1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8" name="Freeform 22"/>
            <p:cNvSpPr>
              <a:spLocks/>
            </p:cNvSpPr>
            <p:nvPr/>
          </p:nvSpPr>
          <p:spPr bwMode="auto">
            <a:xfrm>
              <a:off x="4536" y="2205"/>
              <a:ext cx="1581" cy="1422"/>
            </a:xfrm>
            <a:custGeom>
              <a:avLst/>
              <a:gdLst>
                <a:gd name="T0" fmla="*/ 0 w 1581"/>
                <a:gd name="T1" fmla="*/ 1350 h 1422"/>
                <a:gd name="T2" fmla="*/ 72 w 1581"/>
                <a:gd name="T3" fmla="*/ 1350 h 1422"/>
                <a:gd name="T4" fmla="*/ 72 w 1581"/>
                <a:gd name="T5" fmla="*/ 1422 h 1422"/>
                <a:gd name="T6" fmla="*/ 1581 w 1581"/>
                <a:gd name="T7" fmla="*/ 1146 h 1422"/>
                <a:gd name="T8" fmla="*/ 393 w 1581"/>
                <a:gd name="T9" fmla="*/ 1146 h 1422"/>
                <a:gd name="T10" fmla="*/ 396 w 1581"/>
                <a:gd name="T11" fmla="*/ 0 h 1422"/>
                <a:gd name="T12" fmla="*/ 0 w 1581"/>
                <a:gd name="T13" fmla="*/ 1350 h 14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1"/>
                <a:gd name="T22" fmla="*/ 0 h 1422"/>
                <a:gd name="T23" fmla="*/ 1581 w 1581"/>
                <a:gd name="T24" fmla="*/ 1422 h 14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1" h="1422">
                  <a:moveTo>
                    <a:pt x="0" y="1350"/>
                  </a:moveTo>
                  <a:lnTo>
                    <a:pt x="72" y="1350"/>
                  </a:lnTo>
                  <a:lnTo>
                    <a:pt x="72" y="1422"/>
                  </a:lnTo>
                  <a:lnTo>
                    <a:pt x="1581" y="1146"/>
                  </a:lnTo>
                  <a:lnTo>
                    <a:pt x="393" y="1146"/>
                  </a:lnTo>
                  <a:lnTo>
                    <a:pt x="396" y="0"/>
                  </a:lnTo>
                  <a:lnTo>
                    <a:pt x="0" y="1350"/>
                  </a:lnTo>
                  <a:close/>
                </a:path>
              </a:pathLst>
            </a:custGeom>
            <a:gradFill rotWithShape="1">
              <a:gsLst>
                <a:gs pos="0">
                  <a:srgbClr val="4343B4">
                    <a:alpha val="50000"/>
                  </a:srgbClr>
                </a:gs>
                <a:gs pos="100000">
                  <a:srgbClr val="000099">
                    <a:alpha val="50000"/>
                  </a:srgbClr>
                </a:gs>
              </a:gsLst>
              <a:lin ang="18900000" scaled="1"/>
            </a:gra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127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bldLvl="2"/>
      <p:bldP spid="236548" grpId="0"/>
      <p:bldP spid="2365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94650" y="5961063"/>
            <a:ext cx="1149350" cy="279400"/>
          </a:xfrm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4–</a:t>
            </a:r>
            <a:fld id="{1856C2F1-DFF6-4E72-B086-9A3AD3BCEE72}" type="slidenum">
              <a:rPr lang="en-US" altLang="en-US" sz="14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95275"/>
            <a:ext cx="8077200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Constructing Gates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4370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 smtClean="0">
                <a:solidFill>
                  <a:srgbClr val="3333FF"/>
                </a:solidFill>
              </a:rPr>
              <a:t>Transistor</a:t>
            </a:r>
            <a:r>
              <a:rPr lang="en-US" altLang="en-US" sz="2800" dirty="0" smtClean="0"/>
              <a:t>  A device that acts as a switch, either open or closed (on or off)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dirty="0" smtClean="0"/>
              <a:t>A transistor has no moving parts, yet acts like </a:t>
            </a:r>
            <a:r>
              <a:rPr lang="en-US" altLang="en-US" sz="2400" dirty="0" smtClean="0"/>
              <a:t>a </a:t>
            </a:r>
            <a:r>
              <a:rPr lang="en-US" altLang="en-US" sz="2400" dirty="0" smtClean="0"/>
              <a:t>switch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dirty="0" smtClean="0"/>
              <a:t>It is made of a </a:t>
            </a:r>
            <a:r>
              <a:rPr lang="en-US" altLang="en-US" sz="2400" b="1" dirty="0" smtClean="0"/>
              <a:t>semiconductor</a:t>
            </a:r>
            <a:r>
              <a:rPr lang="en-US" altLang="en-US" sz="2400" dirty="0" smtClean="0"/>
              <a:t> material, which is neither a particularly good conductor of electricity, such as copper, nor a particularly good insulator, such as rubber</a:t>
            </a:r>
          </a:p>
        </p:txBody>
      </p:sp>
    </p:spTree>
    <p:extLst>
      <p:ext uri="{BB962C8B-B14F-4D97-AF65-F5344CB8AC3E}">
        <p14:creationId xmlns:p14="http://schemas.microsoft.com/office/powerpoint/2010/main" val="37269239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83406" y="336052"/>
            <a:ext cx="8027193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Constructing Gates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4996475" y="1408658"/>
            <a:ext cx="3614124" cy="4572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Transistor terminals</a:t>
            </a:r>
            <a:endParaRPr lang="en-US" altLang="en-US" dirty="0" smtClean="0"/>
          </a:p>
          <a:p>
            <a:pPr lvl="1" eaLnBrk="1" hangingPunct="1"/>
            <a:r>
              <a:rPr lang="en-US" altLang="en-US" sz="2100" b="1" dirty="0" smtClean="0">
                <a:solidFill>
                  <a:srgbClr val="C00000"/>
                </a:solidFill>
              </a:rPr>
              <a:t>Source</a:t>
            </a:r>
          </a:p>
          <a:p>
            <a:pPr lvl="1" eaLnBrk="1" hangingPunct="1"/>
            <a:r>
              <a:rPr lang="en-US" altLang="en-US" sz="2100" b="1" dirty="0" smtClean="0">
                <a:solidFill>
                  <a:srgbClr val="C00000"/>
                </a:solidFill>
              </a:rPr>
              <a:t>Base</a:t>
            </a:r>
          </a:p>
          <a:p>
            <a:pPr lvl="1" eaLnBrk="1" hangingPunct="1"/>
            <a:r>
              <a:rPr lang="en-US" altLang="en-US" sz="2100" b="1" dirty="0" smtClean="0">
                <a:solidFill>
                  <a:srgbClr val="C00000"/>
                </a:solidFill>
              </a:rPr>
              <a:t>Emitter</a:t>
            </a:r>
          </a:p>
          <a:p>
            <a:pPr eaLnBrk="1" hangingPunct="1"/>
            <a:r>
              <a:rPr lang="en-US" altLang="en-US" sz="2400" dirty="0" smtClean="0"/>
              <a:t>If the electrical signal is grounded, it is allowed to flow through an alternative route to the ground (literally) where it can do no harm</a:t>
            </a:r>
          </a:p>
        </p:txBody>
      </p:sp>
      <p:pic>
        <p:nvPicPr>
          <p:cNvPr id="17411" name="Picture 9" descr="C:\Documents and Settings\mirandj\Desktop\final_gifs\c04f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39389"/>
            <a:ext cx="4241006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23591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4632"/>
            <a:ext cx="8077200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Constructing Gates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3880" y="1219200"/>
            <a:ext cx="8229600" cy="17526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It turns out that, because the way a transistor works, the easiest gates to create are the NOT, NAND, and NOR gates</a:t>
            </a:r>
          </a:p>
        </p:txBody>
      </p:sp>
      <p:pic>
        <p:nvPicPr>
          <p:cNvPr id="171012" name="Picture 4" descr="c04f09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41" y="2667000"/>
            <a:ext cx="7162459" cy="344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358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16707"/>
            <a:ext cx="8001000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Integrated Circuits</a:t>
            </a:r>
          </a:p>
        </p:txBody>
      </p:sp>
      <p:pic>
        <p:nvPicPr>
          <p:cNvPr id="32772" name="Picture 4" descr="c04f13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013" y="2751137"/>
            <a:ext cx="4762500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22663" y="1447800"/>
            <a:ext cx="8077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An simple chip containing  4 independent NAND gates (</a:t>
            </a:r>
            <a:r>
              <a:rPr lang="en-US" altLang="en-US" sz="2800" dirty="0">
                <a:solidFill>
                  <a:srgbClr val="92D050"/>
                </a:solidFill>
                <a:cs typeface="Times New Roman" panose="02020603050405020304" pitchFamily="18" charset="0"/>
              </a:rPr>
              <a:t>about 8 transistors</a:t>
            </a:r>
            <a:r>
              <a:rPr lang="en-US" altLang="en-US" sz="2800" dirty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10579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077200" cy="1303338"/>
          </a:xfrm>
        </p:spPr>
        <p:txBody>
          <a:bodyPr/>
          <a:lstStyle/>
          <a:p>
            <a:r>
              <a:rPr lang="en-US" altLang="en-US" b="1" dirty="0" smtClean="0"/>
              <a:t>Integrated Circuits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533400" y="1371600"/>
            <a:ext cx="3962400" cy="38100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altLang="en-US" sz="3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Processing Unit, or </a:t>
            </a:r>
            <a:r>
              <a:rPr lang="en-US" alt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ALU and other things</a:t>
            </a: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en-US" sz="3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35844" name="Picture 2" descr="http://lions-wing.net/lessons/hardware/CPU_block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14521"/>
            <a:ext cx="3352800" cy="467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841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36133</TotalTime>
  <Words>549</Words>
  <Application>Microsoft Office PowerPoint</Application>
  <PresentationFormat>On-screen Show (4:3)</PresentationFormat>
  <Paragraphs>62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Garamond</vt:lpstr>
      <vt:lpstr>Times New Roman</vt:lpstr>
      <vt:lpstr>Trebuchet MS</vt:lpstr>
      <vt:lpstr>Organic</vt:lpstr>
      <vt:lpstr>Image File</vt:lpstr>
      <vt:lpstr>Bitmap Image</vt:lpstr>
      <vt:lpstr>CSCIU 210 Computer Organization AKM Jahangir A Majumder, PhD</vt:lpstr>
      <vt:lpstr>Review and Learning Outcomes</vt:lpstr>
      <vt:lpstr>The Integrated Circuit (IC)</vt:lpstr>
      <vt:lpstr>From a Few, to Billions</vt:lpstr>
      <vt:lpstr>Constructing Gates</vt:lpstr>
      <vt:lpstr>Constructing Gates</vt:lpstr>
      <vt:lpstr>Constructing Gates</vt:lpstr>
      <vt:lpstr>Integrated Circuits</vt:lpstr>
      <vt:lpstr>Integrated Circuits</vt:lpstr>
      <vt:lpstr>CPU Chips</vt:lpstr>
      <vt:lpstr>Where are we?</vt:lpstr>
      <vt:lpstr>ALU in a MIPS Computer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888</cp:revision>
  <cp:lastPrinted>2013-11-25T17:13:45Z</cp:lastPrinted>
  <dcterms:created xsi:type="dcterms:W3CDTF">2012-08-10T22:02:17Z</dcterms:created>
  <dcterms:modified xsi:type="dcterms:W3CDTF">2018-09-21T16:35:38Z</dcterms:modified>
</cp:coreProperties>
</file>