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0"/>
  </p:notesMasterIdLst>
  <p:handoutMasterIdLst>
    <p:handoutMasterId r:id="rId21"/>
  </p:handoutMasterIdLst>
  <p:sldIdLst>
    <p:sldId id="1091" r:id="rId2"/>
    <p:sldId id="1092" r:id="rId3"/>
    <p:sldId id="1090" r:id="rId4"/>
    <p:sldId id="762" r:id="rId5"/>
    <p:sldId id="763" r:id="rId6"/>
    <p:sldId id="764" r:id="rId7"/>
    <p:sldId id="765" r:id="rId8"/>
    <p:sldId id="766" r:id="rId9"/>
    <p:sldId id="769" r:id="rId10"/>
    <p:sldId id="770" r:id="rId11"/>
    <p:sldId id="771" r:id="rId12"/>
    <p:sldId id="772" r:id="rId13"/>
    <p:sldId id="773" r:id="rId14"/>
    <p:sldId id="774" r:id="rId15"/>
    <p:sldId id="775" r:id="rId16"/>
    <p:sldId id="776" r:id="rId17"/>
    <p:sldId id="777" r:id="rId18"/>
    <p:sldId id="778" r:id="rId1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8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228585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80149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13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September </a:t>
            </a:r>
            <a:r>
              <a:rPr lang="en-US" sz="1800" dirty="0" smtClean="0"/>
              <a:t>24,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3505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Binary Adders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000" dirty="0" smtClean="0"/>
              <a:t>To  add multiple operands, we “bundle” logical signals together into vectors and use functional blocks that operate on the vectors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dirty="0" smtClean="0"/>
              <a:t>Example: </a:t>
            </a:r>
            <a:r>
              <a:rPr lang="en-US" sz="2000" b="1" u="sng" dirty="0" smtClean="0">
                <a:solidFill>
                  <a:srgbClr val="C00000"/>
                </a:solidFill>
              </a:rPr>
              <a:t>4-bit ripple carry adder:</a:t>
            </a:r>
            <a:r>
              <a:rPr lang="en-US" sz="2000" b="1" dirty="0" smtClean="0">
                <a:solidFill>
                  <a:srgbClr val="C00000"/>
                </a:solidFill>
              </a:rPr>
              <a:t>  Adds input vectors A(3:0) and B(3:0) to get a sum  vector S(3:0) 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 smtClean="0"/>
              <a:t>Note: </a:t>
            </a:r>
            <a:r>
              <a:rPr lang="en-US" sz="2000" dirty="0" smtClean="0"/>
              <a:t>carry out of cell </a:t>
            </a:r>
            <a:r>
              <a:rPr lang="en-US" sz="2000" dirty="0" err="1" smtClean="0"/>
              <a:t>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becomes carry in of cell</a:t>
            </a:r>
            <a:br>
              <a:rPr lang="en-US" sz="2000" dirty="0" smtClean="0"/>
            </a:br>
            <a:r>
              <a:rPr lang="en-US" sz="2000" dirty="0" err="1" smtClean="0"/>
              <a:t>i</a:t>
            </a:r>
            <a:r>
              <a:rPr lang="en-US" sz="2000" dirty="0" smtClean="0"/>
              <a:t> + 1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175375" y="2989263"/>
            <a:ext cx="7937" cy="644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630737" y="4084638"/>
            <a:ext cx="174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4084638"/>
            <a:ext cx="152400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172200" y="4084638"/>
            <a:ext cx="1746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415212" y="4084638"/>
            <a:ext cx="174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432675" y="4084638"/>
            <a:ext cx="8874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8320087" y="4084638"/>
            <a:ext cx="174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630737" y="4452938"/>
            <a:ext cx="174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648200" y="4452938"/>
            <a:ext cx="152400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172200" y="4452938"/>
            <a:ext cx="1746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415212" y="4452938"/>
            <a:ext cx="174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7432675" y="4452938"/>
            <a:ext cx="8874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8320087" y="4452938"/>
            <a:ext cx="174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708525" y="3001963"/>
            <a:ext cx="134331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000000"/>
                </a:solidFill>
              </a:rPr>
              <a:t>Description</a:t>
            </a:r>
            <a:endParaRPr lang="en-US" b="1" dirty="0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918200" y="3001963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248400" y="3001963"/>
            <a:ext cx="112530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000000"/>
                </a:solidFill>
              </a:rPr>
              <a:t>Subscript</a:t>
            </a:r>
            <a:endParaRPr lang="en-US" b="1" dirty="0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7253287" y="3001963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248400" y="3286125"/>
            <a:ext cx="94897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000000"/>
                </a:solidFill>
              </a:rPr>
              <a:t>   3 2 1 0</a:t>
            </a:r>
            <a:endParaRPr lang="en-US" b="1" dirty="0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115175" y="328612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7570787" y="3001963"/>
            <a:ext cx="6652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000000"/>
                </a:solidFill>
              </a:rPr>
              <a:t>Name</a:t>
            </a:r>
            <a:endParaRPr lang="en-US" b="1" dirty="0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8178800" y="3001963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4630737" y="2971800"/>
            <a:ext cx="17463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4630737" y="29718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4630737" y="2971800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4630737" y="2971800"/>
            <a:ext cx="17463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630737" y="29718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4630737" y="2971800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4648200" y="2971800"/>
            <a:ext cx="1527175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648200" y="2971800"/>
            <a:ext cx="1527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6175375" y="2971800"/>
            <a:ext cx="17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6175375" y="2971800"/>
            <a:ext cx="17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6175375" y="2971800"/>
            <a:ext cx="1587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6192837" y="2971800"/>
            <a:ext cx="1225550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6180137" y="2971800"/>
            <a:ext cx="12382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7418387" y="2971800"/>
            <a:ext cx="17463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7418387" y="29718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7418387" y="2971800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7435850" y="2971800"/>
            <a:ext cx="884237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>
            <a:off x="7435850" y="2971800"/>
            <a:ext cx="8842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8320087" y="2971800"/>
            <a:ext cx="17463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8320087" y="29718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8320087" y="2971800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8320087" y="2971800"/>
            <a:ext cx="17463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>
            <a:off x="8320087" y="29718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8320087" y="2971800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4630737" y="2989263"/>
            <a:ext cx="17463" cy="644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>
            <a:off x="4630737" y="2989263"/>
            <a:ext cx="1588" cy="644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7418387" y="2989263"/>
            <a:ext cx="7938" cy="644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2" name="Line 52"/>
          <p:cNvSpPr>
            <a:spLocks noChangeShapeType="1"/>
          </p:cNvSpPr>
          <p:nvPr/>
        </p:nvSpPr>
        <p:spPr bwMode="auto">
          <a:xfrm>
            <a:off x="7418387" y="2989263"/>
            <a:ext cx="1588" cy="644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auto">
          <a:xfrm>
            <a:off x="8320087" y="2989263"/>
            <a:ext cx="17463" cy="644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4" name="Rectangle 54"/>
          <p:cNvSpPr>
            <a:spLocks noChangeArrowheads="1"/>
          </p:cNvSpPr>
          <p:nvPr/>
        </p:nvSpPr>
        <p:spPr bwMode="auto">
          <a:xfrm>
            <a:off x="4708525" y="3663950"/>
            <a:ext cx="917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dirty="0">
                <a:solidFill>
                  <a:srgbClr val="000000"/>
                </a:solidFill>
              </a:rPr>
              <a:t>Carry In</a:t>
            </a:r>
            <a:endParaRPr lang="en-US" dirty="0"/>
          </a:p>
        </p:txBody>
      </p:sp>
      <p:sp>
        <p:nvSpPr>
          <p:cNvPr id="10295" name="Rectangle 55"/>
          <p:cNvSpPr>
            <a:spLocks noChangeArrowheads="1"/>
          </p:cNvSpPr>
          <p:nvPr/>
        </p:nvSpPr>
        <p:spPr bwMode="auto">
          <a:xfrm>
            <a:off x="5994400" y="3663950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296" name="Rectangle 56"/>
          <p:cNvSpPr>
            <a:spLocks noChangeArrowheads="1"/>
          </p:cNvSpPr>
          <p:nvPr/>
        </p:nvSpPr>
        <p:spPr bwMode="auto">
          <a:xfrm>
            <a:off x="6248400" y="3663950"/>
            <a:ext cx="844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  0 1 1 0</a:t>
            </a:r>
            <a:endParaRPr lang="en-US"/>
          </a:p>
        </p:txBody>
      </p:sp>
      <p:sp>
        <p:nvSpPr>
          <p:cNvPr id="10297" name="Rectangle 57"/>
          <p:cNvSpPr>
            <a:spLocks noChangeArrowheads="1"/>
          </p:cNvSpPr>
          <p:nvPr/>
        </p:nvSpPr>
        <p:spPr bwMode="auto">
          <a:xfrm>
            <a:off x="7115175" y="3663950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298" name="Rectangle 58"/>
          <p:cNvSpPr>
            <a:spLocks noChangeArrowheads="1"/>
          </p:cNvSpPr>
          <p:nvPr/>
        </p:nvSpPr>
        <p:spPr bwMode="auto">
          <a:xfrm>
            <a:off x="7667625" y="3663950"/>
            <a:ext cx="2206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Ci</a:t>
            </a:r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8077200" y="3663950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4630737" y="3633788"/>
            <a:ext cx="17463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" name="Line 61"/>
          <p:cNvSpPr>
            <a:spLocks noChangeShapeType="1"/>
          </p:cNvSpPr>
          <p:nvPr/>
        </p:nvSpPr>
        <p:spPr bwMode="auto">
          <a:xfrm>
            <a:off x="4630737" y="363378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2" name="Line 62"/>
          <p:cNvSpPr>
            <a:spLocks noChangeShapeType="1"/>
          </p:cNvSpPr>
          <p:nvPr/>
        </p:nvSpPr>
        <p:spPr bwMode="auto">
          <a:xfrm>
            <a:off x="4630737" y="3633788"/>
            <a:ext cx="1588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4648200" y="3633788"/>
            <a:ext cx="15240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4" name="Line 64"/>
          <p:cNvSpPr>
            <a:spLocks noChangeShapeType="1"/>
          </p:cNvSpPr>
          <p:nvPr/>
        </p:nvSpPr>
        <p:spPr bwMode="auto">
          <a:xfrm>
            <a:off x="4648200" y="3633788"/>
            <a:ext cx="1524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6172200" y="3633788"/>
            <a:ext cx="17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6" name="Line 66"/>
          <p:cNvSpPr>
            <a:spLocks noChangeShapeType="1"/>
          </p:cNvSpPr>
          <p:nvPr/>
        </p:nvSpPr>
        <p:spPr bwMode="auto">
          <a:xfrm>
            <a:off x="6172200" y="363378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7" name="Line 67"/>
          <p:cNvSpPr>
            <a:spLocks noChangeShapeType="1"/>
          </p:cNvSpPr>
          <p:nvPr/>
        </p:nvSpPr>
        <p:spPr bwMode="auto">
          <a:xfrm>
            <a:off x="6172200" y="3633788"/>
            <a:ext cx="15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6172200" y="3633788"/>
            <a:ext cx="17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9" name="Line 69"/>
          <p:cNvSpPr>
            <a:spLocks noChangeShapeType="1"/>
          </p:cNvSpPr>
          <p:nvPr/>
        </p:nvSpPr>
        <p:spPr bwMode="auto">
          <a:xfrm>
            <a:off x="6172200" y="363378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0" name="Line 70"/>
          <p:cNvSpPr>
            <a:spLocks noChangeShapeType="1"/>
          </p:cNvSpPr>
          <p:nvPr/>
        </p:nvSpPr>
        <p:spPr bwMode="auto">
          <a:xfrm>
            <a:off x="6172200" y="3633788"/>
            <a:ext cx="15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1" name="Rectangle 71"/>
          <p:cNvSpPr>
            <a:spLocks noChangeArrowheads="1"/>
          </p:cNvSpPr>
          <p:nvPr/>
        </p:nvSpPr>
        <p:spPr bwMode="auto">
          <a:xfrm>
            <a:off x="6189662" y="3633788"/>
            <a:ext cx="17463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2" name="Line 72"/>
          <p:cNvSpPr>
            <a:spLocks noChangeShapeType="1"/>
          </p:cNvSpPr>
          <p:nvPr/>
        </p:nvSpPr>
        <p:spPr bwMode="auto">
          <a:xfrm>
            <a:off x="6189662" y="363378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3" name="Line 73"/>
          <p:cNvSpPr>
            <a:spLocks noChangeShapeType="1"/>
          </p:cNvSpPr>
          <p:nvPr/>
        </p:nvSpPr>
        <p:spPr bwMode="auto">
          <a:xfrm>
            <a:off x="6189662" y="3633788"/>
            <a:ext cx="1588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4" name="Rectangle 74"/>
          <p:cNvSpPr>
            <a:spLocks noChangeArrowheads="1"/>
          </p:cNvSpPr>
          <p:nvPr/>
        </p:nvSpPr>
        <p:spPr bwMode="auto">
          <a:xfrm>
            <a:off x="6207125" y="3633788"/>
            <a:ext cx="1208087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5" name="Line 75"/>
          <p:cNvSpPr>
            <a:spLocks noChangeShapeType="1"/>
          </p:cNvSpPr>
          <p:nvPr/>
        </p:nvSpPr>
        <p:spPr bwMode="auto">
          <a:xfrm>
            <a:off x="6207125" y="3633788"/>
            <a:ext cx="1208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6" name="Rectangle 76"/>
          <p:cNvSpPr>
            <a:spLocks noChangeArrowheads="1"/>
          </p:cNvSpPr>
          <p:nvPr/>
        </p:nvSpPr>
        <p:spPr bwMode="auto">
          <a:xfrm>
            <a:off x="7415212" y="3633788"/>
            <a:ext cx="17463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7" name="Line 77"/>
          <p:cNvSpPr>
            <a:spLocks noChangeShapeType="1"/>
          </p:cNvSpPr>
          <p:nvPr/>
        </p:nvSpPr>
        <p:spPr bwMode="auto">
          <a:xfrm>
            <a:off x="7415212" y="363378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8" name="Line 78"/>
          <p:cNvSpPr>
            <a:spLocks noChangeShapeType="1"/>
          </p:cNvSpPr>
          <p:nvPr/>
        </p:nvSpPr>
        <p:spPr bwMode="auto">
          <a:xfrm>
            <a:off x="7415212" y="3633788"/>
            <a:ext cx="1588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9" name="Rectangle 79"/>
          <p:cNvSpPr>
            <a:spLocks noChangeArrowheads="1"/>
          </p:cNvSpPr>
          <p:nvPr/>
        </p:nvSpPr>
        <p:spPr bwMode="auto">
          <a:xfrm>
            <a:off x="7415212" y="3633788"/>
            <a:ext cx="17463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0" name="Line 80"/>
          <p:cNvSpPr>
            <a:spLocks noChangeShapeType="1"/>
          </p:cNvSpPr>
          <p:nvPr/>
        </p:nvSpPr>
        <p:spPr bwMode="auto">
          <a:xfrm>
            <a:off x="7415212" y="363378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1" name="Line 81"/>
          <p:cNvSpPr>
            <a:spLocks noChangeShapeType="1"/>
          </p:cNvSpPr>
          <p:nvPr/>
        </p:nvSpPr>
        <p:spPr bwMode="auto">
          <a:xfrm>
            <a:off x="7415212" y="3633788"/>
            <a:ext cx="1588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" name="Rectangle 82"/>
          <p:cNvSpPr>
            <a:spLocks noChangeArrowheads="1"/>
          </p:cNvSpPr>
          <p:nvPr/>
        </p:nvSpPr>
        <p:spPr bwMode="auto">
          <a:xfrm>
            <a:off x="7432675" y="3633788"/>
            <a:ext cx="8874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3" name="Line 83"/>
          <p:cNvSpPr>
            <a:spLocks noChangeShapeType="1"/>
          </p:cNvSpPr>
          <p:nvPr/>
        </p:nvSpPr>
        <p:spPr bwMode="auto">
          <a:xfrm>
            <a:off x="7432675" y="3633788"/>
            <a:ext cx="887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4" name="Rectangle 84"/>
          <p:cNvSpPr>
            <a:spLocks noChangeArrowheads="1"/>
          </p:cNvSpPr>
          <p:nvPr/>
        </p:nvSpPr>
        <p:spPr bwMode="auto">
          <a:xfrm>
            <a:off x="8320087" y="3633788"/>
            <a:ext cx="17463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5" name="Line 85"/>
          <p:cNvSpPr>
            <a:spLocks noChangeShapeType="1"/>
          </p:cNvSpPr>
          <p:nvPr/>
        </p:nvSpPr>
        <p:spPr bwMode="auto">
          <a:xfrm>
            <a:off x="8320087" y="363378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6" name="Line 86"/>
          <p:cNvSpPr>
            <a:spLocks noChangeShapeType="1"/>
          </p:cNvSpPr>
          <p:nvPr/>
        </p:nvSpPr>
        <p:spPr bwMode="auto">
          <a:xfrm>
            <a:off x="8320087" y="3633788"/>
            <a:ext cx="1588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7" name="Rectangle 87"/>
          <p:cNvSpPr>
            <a:spLocks noChangeArrowheads="1"/>
          </p:cNvSpPr>
          <p:nvPr/>
        </p:nvSpPr>
        <p:spPr bwMode="auto">
          <a:xfrm>
            <a:off x="4630737" y="3651250"/>
            <a:ext cx="17463" cy="4333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8" name="Line 88"/>
          <p:cNvSpPr>
            <a:spLocks noChangeShapeType="1"/>
          </p:cNvSpPr>
          <p:nvPr/>
        </p:nvSpPr>
        <p:spPr bwMode="auto">
          <a:xfrm>
            <a:off x="4630737" y="3651250"/>
            <a:ext cx="1588" cy="433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9" name="Rectangle 89"/>
          <p:cNvSpPr>
            <a:spLocks noChangeArrowheads="1"/>
          </p:cNvSpPr>
          <p:nvPr/>
        </p:nvSpPr>
        <p:spPr bwMode="auto">
          <a:xfrm>
            <a:off x="6172200" y="3651250"/>
            <a:ext cx="17462" cy="4333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0" name="Line 90"/>
          <p:cNvSpPr>
            <a:spLocks noChangeShapeType="1"/>
          </p:cNvSpPr>
          <p:nvPr/>
        </p:nvSpPr>
        <p:spPr bwMode="auto">
          <a:xfrm>
            <a:off x="6172200" y="3651250"/>
            <a:ext cx="1587" cy="433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1" name="Rectangle 91"/>
          <p:cNvSpPr>
            <a:spLocks noChangeArrowheads="1"/>
          </p:cNvSpPr>
          <p:nvPr/>
        </p:nvSpPr>
        <p:spPr bwMode="auto">
          <a:xfrm>
            <a:off x="7415212" y="3651250"/>
            <a:ext cx="17463" cy="4333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2" name="Line 92"/>
          <p:cNvSpPr>
            <a:spLocks noChangeShapeType="1"/>
          </p:cNvSpPr>
          <p:nvPr/>
        </p:nvSpPr>
        <p:spPr bwMode="auto">
          <a:xfrm>
            <a:off x="7415212" y="3651250"/>
            <a:ext cx="1588" cy="433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3" name="Rectangle 93"/>
          <p:cNvSpPr>
            <a:spLocks noChangeArrowheads="1"/>
          </p:cNvSpPr>
          <p:nvPr/>
        </p:nvSpPr>
        <p:spPr bwMode="auto">
          <a:xfrm>
            <a:off x="8320087" y="3651250"/>
            <a:ext cx="17463" cy="4333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4" name="Rectangle 94"/>
          <p:cNvSpPr>
            <a:spLocks noChangeArrowheads="1"/>
          </p:cNvSpPr>
          <p:nvPr/>
        </p:nvSpPr>
        <p:spPr bwMode="auto">
          <a:xfrm>
            <a:off x="4708525" y="4105275"/>
            <a:ext cx="90890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CC0000"/>
                </a:solidFill>
              </a:rPr>
              <a:t>Augend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5524500" y="410527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6248400" y="4105275"/>
            <a:ext cx="94897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CC0000"/>
                </a:solidFill>
              </a:rPr>
              <a:t>   1 0 1 1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0337" name="Rectangle 97"/>
          <p:cNvSpPr>
            <a:spLocks noChangeArrowheads="1"/>
          </p:cNvSpPr>
          <p:nvPr/>
        </p:nvSpPr>
        <p:spPr bwMode="auto">
          <a:xfrm>
            <a:off x="7115175" y="410527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38" name="Rectangle 98"/>
          <p:cNvSpPr>
            <a:spLocks noChangeArrowheads="1"/>
          </p:cNvSpPr>
          <p:nvPr/>
        </p:nvSpPr>
        <p:spPr bwMode="auto">
          <a:xfrm>
            <a:off x="7667625" y="4105275"/>
            <a:ext cx="2206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Ai</a:t>
            </a:r>
          </a:p>
        </p:txBody>
      </p:sp>
      <p:sp>
        <p:nvSpPr>
          <p:cNvPr id="10339" name="Rectangle 99"/>
          <p:cNvSpPr>
            <a:spLocks noChangeArrowheads="1"/>
          </p:cNvSpPr>
          <p:nvPr/>
        </p:nvSpPr>
        <p:spPr bwMode="auto">
          <a:xfrm>
            <a:off x="8077200" y="410527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40" name="Line 100"/>
          <p:cNvSpPr>
            <a:spLocks noChangeShapeType="1"/>
          </p:cNvSpPr>
          <p:nvPr/>
        </p:nvSpPr>
        <p:spPr bwMode="auto">
          <a:xfrm>
            <a:off x="4630737" y="40846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1" name="Line 101"/>
          <p:cNvSpPr>
            <a:spLocks noChangeShapeType="1"/>
          </p:cNvSpPr>
          <p:nvPr/>
        </p:nvSpPr>
        <p:spPr bwMode="auto">
          <a:xfrm>
            <a:off x="4648200" y="4084638"/>
            <a:ext cx="1524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" name="Line 102"/>
          <p:cNvSpPr>
            <a:spLocks noChangeShapeType="1"/>
          </p:cNvSpPr>
          <p:nvPr/>
        </p:nvSpPr>
        <p:spPr bwMode="auto">
          <a:xfrm>
            <a:off x="6172200" y="408463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" name="Line 103"/>
          <p:cNvSpPr>
            <a:spLocks noChangeShapeType="1"/>
          </p:cNvSpPr>
          <p:nvPr/>
        </p:nvSpPr>
        <p:spPr bwMode="auto">
          <a:xfrm>
            <a:off x="7415212" y="40846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" name="Line 104"/>
          <p:cNvSpPr>
            <a:spLocks noChangeShapeType="1"/>
          </p:cNvSpPr>
          <p:nvPr/>
        </p:nvSpPr>
        <p:spPr bwMode="auto">
          <a:xfrm>
            <a:off x="7432675" y="4084638"/>
            <a:ext cx="887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" name="Line 105"/>
          <p:cNvSpPr>
            <a:spLocks noChangeShapeType="1"/>
          </p:cNvSpPr>
          <p:nvPr/>
        </p:nvSpPr>
        <p:spPr bwMode="auto">
          <a:xfrm>
            <a:off x="8320087" y="40846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" name="Rectangle 106"/>
          <p:cNvSpPr>
            <a:spLocks noChangeArrowheads="1"/>
          </p:cNvSpPr>
          <p:nvPr/>
        </p:nvSpPr>
        <p:spPr bwMode="auto">
          <a:xfrm>
            <a:off x="4630737" y="4092575"/>
            <a:ext cx="17463" cy="3603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" name="Line 107"/>
          <p:cNvSpPr>
            <a:spLocks noChangeShapeType="1"/>
          </p:cNvSpPr>
          <p:nvPr/>
        </p:nvSpPr>
        <p:spPr bwMode="auto">
          <a:xfrm>
            <a:off x="4630737" y="4092575"/>
            <a:ext cx="1588" cy="3603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8" name="Rectangle 108"/>
          <p:cNvSpPr>
            <a:spLocks noChangeArrowheads="1"/>
          </p:cNvSpPr>
          <p:nvPr/>
        </p:nvSpPr>
        <p:spPr bwMode="auto">
          <a:xfrm>
            <a:off x="6172200" y="4092575"/>
            <a:ext cx="17462" cy="3603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9" name="Line 109"/>
          <p:cNvSpPr>
            <a:spLocks noChangeShapeType="1"/>
          </p:cNvSpPr>
          <p:nvPr/>
        </p:nvSpPr>
        <p:spPr bwMode="auto">
          <a:xfrm>
            <a:off x="6172200" y="4092575"/>
            <a:ext cx="1587" cy="3603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0" name="Rectangle 110"/>
          <p:cNvSpPr>
            <a:spLocks noChangeArrowheads="1"/>
          </p:cNvSpPr>
          <p:nvPr/>
        </p:nvSpPr>
        <p:spPr bwMode="auto">
          <a:xfrm>
            <a:off x="7415212" y="4092575"/>
            <a:ext cx="17463" cy="3603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1" name="Line 111"/>
          <p:cNvSpPr>
            <a:spLocks noChangeShapeType="1"/>
          </p:cNvSpPr>
          <p:nvPr/>
        </p:nvSpPr>
        <p:spPr bwMode="auto">
          <a:xfrm>
            <a:off x="7415212" y="4092575"/>
            <a:ext cx="1588" cy="3603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" name="Rectangle 112"/>
          <p:cNvSpPr>
            <a:spLocks noChangeArrowheads="1"/>
          </p:cNvSpPr>
          <p:nvPr/>
        </p:nvSpPr>
        <p:spPr bwMode="auto">
          <a:xfrm>
            <a:off x="8320087" y="4092575"/>
            <a:ext cx="17463" cy="3603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3" name="Rectangle 113"/>
          <p:cNvSpPr>
            <a:spLocks noChangeArrowheads="1"/>
          </p:cNvSpPr>
          <p:nvPr/>
        </p:nvSpPr>
        <p:spPr bwMode="auto">
          <a:xfrm>
            <a:off x="4708525" y="4473575"/>
            <a:ext cx="90890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CC0000"/>
                </a:solidFill>
              </a:rPr>
              <a:t>Addend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0354" name="Rectangle 114"/>
          <p:cNvSpPr>
            <a:spLocks noChangeArrowheads="1"/>
          </p:cNvSpPr>
          <p:nvPr/>
        </p:nvSpPr>
        <p:spPr bwMode="auto">
          <a:xfrm>
            <a:off x="5535612" y="447357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55" name="Rectangle 115"/>
          <p:cNvSpPr>
            <a:spLocks noChangeArrowheads="1"/>
          </p:cNvSpPr>
          <p:nvPr/>
        </p:nvSpPr>
        <p:spPr bwMode="auto">
          <a:xfrm>
            <a:off x="6248400" y="447357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56" name="Rectangle 116"/>
          <p:cNvSpPr>
            <a:spLocks noChangeArrowheads="1"/>
          </p:cNvSpPr>
          <p:nvPr/>
        </p:nvSpPr>
        <p:spPr bwMode="auto">
          <a:xfrm>
            <a:off x="6310312" y="4473575"/>
            <a:ext cx="88165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CC0000"/>
                </a:solidFill>
              </a:rPr>
              <a:t>  0 0 1 1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0357" name="Rectangle 117"/>
          <p:cNvSpPr>
            <a:spLocks noChangeArrowheads="1"/>
          </p:cNvSpPr>
          <p:nvPr/>
        </p:nvSpPr>
        <p:spPr bwMode="auto">
          <a:xfrm>
            <a:off x="6342062" y="4772025"/>
            <a:ext cx="804863" cy="238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8" name="Rectangle 118"/>
          <p:cNvSpPr>
            <a:spLocks noChangeArrowheads="1"/>
          </p:cNvSpPr>
          <p:nvPr/>
        </p:nvSpPr>
        <p:spPr bwMode="auto">
          <a:xfrm>
            <a:off x="7115175" y="447357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59" name="Rectangle 119"/>
          <p:cNvSpPr>
            <a:spLocks noChangeArrowheads="1"/>
          </p:cNvSpPr>
          <p:nvPr/>
        </p:nvSpPr>
        <p:spPr bwMode="auto">
          <a:xfrm>
            <a:off x="7673975" y="4473575"/>
            <a:ext cx="2063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Bi</a:t>
            </a:r>
          </a:p>
        </p:txBody>
      </p:sp>
      <p:sp>
        <p:nvSpPr>
          <p:cNvPr id="10360" name="Rectangle 120"/>
          <p:cNvSpPr>
            <a:spLocks noChangeArrowheads="1"/>
          </p:cNvSpPr>
          <p:nvPr/>
        </p:nvSpPr>
        <p:spPr bwMode="auto">
          <a:xfrm>
            <a:off x="8072437" y="447357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61" name="Line 121"/>
          <p:cNvSpPr>
            <a:spLocks noChangeShapeType="1"/>
          </p:cNvSpPr>
          <p:nvPr/>
        </p:nvSpPr>
        <p:spPr bwMode="auto">
          <a:xfrm>
            <a:off x="4630737" y="44529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2" name="Line 122"/>
          <p:cNvSpPr>
            <a:spLocks noChangeShapeType="1"/>
          </p:cNvSpPr>
          <p:nvPr/>
        </p:nvSpPr>
        <p:spPr bwMode="auto">
          <a:xfrm>
            <a:off x="4648200" y="4452938"/>
            <a:ext cx="1524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3" name="Line 123"/>
          <p:cNvSpPr>
            <a:spLocks noChangeShapeType="1"/>
          </p:cNvSpPr>
          <p:nvPr/>
        </p:nvSpPr>
        <p:spPr bwMode="auto">
          <a:xfrm>
            <a:off x="6172200" y="445293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4" name="Line 124"/>
          <p:cNvSpPr>
            <a:spLocks noChangeShapeType="1"/>
          </p:cNvSpPr>
          <p:nvPr/>
        </p:nvSpPr>
        <p:spPr bwMode="auto">
          <a:xfrm>
            <a:off x="7415212" y="44529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5" name="Line 125"/>
          <p:cNvSpPr>
            <a:spLocks noChangeShapeType="1"/>
          </p:cNvSpPr>
          <p:nvPr/>
        </p:nvSpPr>
        <p:spPr bwMode="auto">
          <a:xfrm>
            <a:off x="7432675" y="4452938"/>
            <a:ext cx="887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6" name="Line 126"/>
          <p:cNvSpPr>
            <a:spLocks noChangeShapeType="1"/>
          </p:cNvSpPr>
          <p:nvPr/>
        </p:nvSpPr>
        <p:spPr bwMode="auto">
          <a:xfrm>
            <a:off x="8320087" y="44529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7" name="Rectangle 127"/>
          <p:cNvSpPr>
            <a:spLocks noChangeArrowheads="1"/>
          </p:cNvSpPr>
          <p:nvPr/>
        </p:nvSpPr>
        <p:spPr bwMode="auto">
          <a:xfrm>
            <a:off x="4630737" y="4460875"/>
            <a:ext cx="17463" cy="358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8" name="Line 128"/>
          <p:cNvSpPr>
            <a:spLocks noChangeShapeType="1"/>
          </p:cNvSpPr>
          <p:nvPr/>
        </p:nvSpPr>
        <p:spPr bwMode="auto">
          <a:xfrm>
            <a:off x="4630737" y="4460875"/>
            <a:ext cx="1588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9" name="Rectangle 129"/>
          <p:cNvSpPr>
            <a:spLocks noChangeArrowheads="1"/>
          </p:cNvSpPr>
          <p:nvPr/>
        </p:nvSpPr>
        <p:spPr bwMode="auto">
          <a:xfrm>
            <a:off x="6172200" y="4460875"/>
            <a:ext cx="17462" cy="358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0" name="Line 130"/>
          <p:cNvSpPr>
            <a:spLocks noChangeShapeType="1"/>
          </p:cNvSpPr>
          <p:nvPr/>
        </p:nvSpPr>
        <p:spPr bwMode="auto">
          <a:xfrm>
            <a:off x="6172200" y="4460875"/>
            <a:ext cx="1587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1" name="Rectangle 131"/>
          <p:cNvSpPr>
            <a:spLocks noChangeArrowheads="1"/>
          </p:cNvSpPr>
          <p:nvPr/>
        </p:nvSpPr>
        <p:spPr bwMode="auto">
          <a:xfrm>
            <a:off x="7415212" y="4460875"/>
            <a:ext cx="17463" cy="358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2" name="Line 132"/>
          <p:cNvSpPr>
            <a:spLocks noChangeShapeType="1"/>
          </p:cNvSpPr>
          <p:nvPr/>
        </p:nvSpPr>
        <p:spPr bwMode="auto">
          <a:xfrm>
            <a:off x="7415212" y="4460875"/>
            <a:ext cx="1588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3" name="Rectangle 133"/>
          <p:cNvSpPr>
            <a:spLocks noChangeArrowheads="1"/>
          </p:cNvSpPr>
          <p:nvPr/>
        </p:nvSpPr>
        <p:spPr bwMode="auto">
          <a:xfrm>
            <a:off x="8320087" y="4460875"/>
            <a:ext cx="17463" cy="358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4" name="Rectangle 134"/>
          <p:cNvSpPr>
            <a:spLocks noChangeArrowheads="1"/>
          </p:cNvSpPr>
          <p:nvPr/>
        </p:nvSpPr>
        <p:spPr bwMode="auto">
          <a:xfrm>
            <a:off x="4708525" y="4840288"/>
            <a:ext cx="5273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CC0000"/>
                </a:solidFill>
              </a:rPr>
              <a:t>Sum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0375" name="Rectangle 135"/>
          <p:cNvSpPr>
            <a:spLocks noChangeArrowheads="1"/>
          </p:cNvSpPr>
          <p:nvPr/>
        </p:nvSpPr>
        <p:spPr bwMode="auto">
          <a:xfrm>
            <a:off x="5176837" y="4840288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76" name="Rectangle 136"/>
          <p:cNvSpPr>
            <a:spLocks noChangeArrowheads="1"/>
          </p:cNvSpPr>
          <p:nvPr/>
        </p:nvSpPr>
        <p:spPr bwMode="auto">
          <a:xfrm>
            <a:off x="6248400" y="4840288"/>
            <a:ext cx="94897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CC0000"/>
                </a:solidFill>
              </a:rPr>
              <a:t>   1 1 1 0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0377" name="Rectangle 137"/>
          <p:cNvSpPr>
            <a:spLocks noChangeArrowheads="1"/>
          </p:cNvSpPr>
          <p:nvPr/>
        </p:nvSpPr>
        <p:spPr bwMode="auto">
          <a:xfrm>
            <a:off x="7115175" y="4840288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78" name="Rectangle 138"/>
          <p:cNvSpPr>
            <a:spLocks noChangeArrowheads="1"/>
          </p:cNvSpPr>
          <p:nvPr/>
        </p:nvSpPr>
        <p:spPr bwMode="auto">
          <a:xfrm>
            <a:off x="7688262" y="4840288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10379" name="Rectangle 139"/>
          <p:cNvSpPr>
            <a:spLocks noChangeArrowheads="1"/>
          </p:cNvSpPr>
          <p:nvPr/>
        </p:nvSpPr>
        <p:spPr bwMode="auto">
          <a:xfrm>
            <a:off x="8056562" y="4840288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80" name="Rectangle 140"/>
          <p:cNvSpPr>
            <a:spLocks noChangeArrowheads="1"/>
          </p:cNvSpPr>
          <p:nvPr/>
        </p:nvSpPr>
        <p:spPr bwMode="auto">
          <a:xfrm>
            <a:off x="4630737" y="4819650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1" name="Line 141"/>
          <p:cNvSpPr>
            <a:spLocks noChangeShapeType="1"/>
          </p:cNvSpPr>
          <p:nvPr/>
        </p:nvSpPr>
        <p:spPr bwMode="auto">
          <a:xfrm>
            <a:off x="4630737" y="48196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2" name="Rectangle 142"/>
          <p:cNvSpPr>
            <a:spLocks noChangeArrowheads="1"/>
          </p:cNvSpPr>
          <p:nvPr/>
        </p:nvSpPr>
        <p:spPr bwMode="auto">
          <a:xfrm>
            <a:off x="4648200" y="4819650"/>
            <a:ext cx="15240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3" name="Line 143"/>
          <p:cNvSpPr>
            <a:spLocks noChangeShapeType="1"/>
          </p:cNvSpPr>
          <p:nvPr/>
        </p:nvSpPr>
        <p:spPr bwMode="auto">
          <a:xfrm>
            <a:off x="4648200" y="4819650"/>
            <a:ext cx="15240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4" name="Rectangle 144"/>
          <p:cNvSpPr>
            <a:spLocks noChangeArrowheads="1"/>
          </p:cNvSpPr>
          <p:nvPr/>
        </p:nvSpPr>
        <p:spPr bwMode="auto">
          <a:xfrm>
            <a:off x="6172200" y="4819650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5" name="Line 145"/>
          <p:cNvSpPr>
            <a:spLocks noChangeShapeType="1"/>
          </p:cNvSpPr>
          <p:nvPr/>
        </p:nvSpPr>
        <p:spPr bwMode="auto">
          <a:xfrm>
            <a:off x="6172200" y="4819650"/>
            <a:ext cx="17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6" name="Rectangle 146"/>
          <p:cNvSpPr>
            <a:spLocks noChangeArrowheads="1"/>
          </p:cNvSpPr>
          <p:nvPr/>
        </p:nvSpPr>
        <p:spPr bwMode="auto">
          <a:xfrm>
            <a:off x="7415212" y="4819650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7" name="Line 147"/>
          <p:cNvSpPr>
            <a:spLocks noChangeShapeType="1"/>
          </p:cNvSpPr>
          <p:nvPr/>
        </p:nvSpPr>
        <p:spPr bwMode="auto">
          <a:xfrm>
            <a:off x="7415212" y="48196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8" name="Rectangle 148"/>
          <p:cNvSpPr>
            <a:spLocks noChangeArrowheads="1"/>
          </p:cNvSpPr>
          <p:nvPr/>
        </p:nvSpPr>
        <p:spPr bwMode="auto">
          <a:xfrm>
            <a:off x="7432675" y="4819650"/>
            <a:ext cx="8874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9" name="Line 149"/>
          <p:cNvSpPr>
            <a:spLocks noChangeShapeType="1"/>
          </p:cNvSpPr>
          <p:nvPr/>
        </p:nvSpPr>
        <p:spPr bwMode="auto">
          <a:xfrm>
            <a:off x="7432675" y="4819650"/>
            <a:ext cx="8874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0" name="Rectangle 150"/>
          <p:cNvSpPr>
            <a:spLocks noChangeArrowheads="1"/>
          </p:cNvSpPr>
          <p:nvPr/>
        </p:nvSpPr>
        <p:spPr bwMode="auto">
          <a:xfrm>
            <a:off x="8320087" y="4819650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1" name="Line 151"/>
          <p:cNvSpPr>
            <a:spLocks noChangeShapeType="1"/>
          </p:cNvSpPr>
          <p:nvPr/>
        </p:nvSpPr>
        <p:spPr bwMode="auto">
          <a:xfrm>
            <a:off x="8320087" y="48196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2" name="Rectangle 152"/>
          <p:cNvSpPr>
            <a:spLocks noChangeArrowheads="1"/>
          </p:cNvSpPr>
          <p:nvPr/>
        </p:nvSpPr>
        <p:spPr bwMode="auto">
          <a:xfrm>
            <a:off x="4630737" y="4829175"/>
            <a:ext cx="17463" cy="358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" name="Line 153"/>
          <p:cNvSpPr>
            <a:spLocks noChangeShapeType="1"/>
          </p:cNvSpPr>
          <p:nvPr/>
        </p:nvSpPr>
        <p:spPr bwMode="auto">
          <a:xfrm>
            <a:off x="4630737" y="4829175"/>
            <a:ext cx="1588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4" name="Rectangle 154"/>
          <p:cNvSpPr>
            <a:spLocks noChangeArrowheads="1"/>
          </p:cNvSpPr>
          <p:nvPr/>
        </p:nvSpPr>
        <p:spPr bwMode="auto">
          <a:xfrm>
            <a:off x="6172200" y="4829175"/>
            <a:ext cx="17462" cy="358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5" name="Line 155"/>
          <p:cNvSpPr>
            <a:spLocks noChangeShapeType="1"/>
          </p:cNvSpPr>
          <p:nvPr/>
        </p:nvSpPr>
        <p:spPr bwMode="auto">
          <a:xfrm>
            <a:off x="6172200" y="4829175"/>
            <a:ext cx="1587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6" name="Rectangle 156"/>
          <p:cNvSpPr>
            <a:spLocks noChangeArrowheads="1"/>
          </p:cNvSpPr>
          <p:nvPr/>
        </p:nvSpPr>
        <p:spPr bwMode="auto">
          <a:xfrm>
            <a:off x="7415212" y="4829175"/>
            <a:ext cx="17463" cy="358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7" name="Line 157"/>
          <p:cNvSpPr>
            <a:spLocks noChangeShapeType="1"/>
          </p:cNvSpPr>
          <p:nvPr/>
        </p:nvSpPr>
        <p:spPr bwMode="auto">
          <a:xfrm>
            <a:off x="7415212" y="4829175"/>
            <a:ext cx="1588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8" name="Rectangle 158"/>
          <p:cNvSpPr>
            <a:spLocks noChangeArrowheads="1"/>
          </p:cNvSpPr>
          <p:nvPr/>
        </p:nvSpPr>
        <p:spPr bwMode="auto">
          <a:xfrm>
            <a:off x="8320087" y="4829175"/>
            <a:ext cx="17463" cy="358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9" name="Rectangle 159"/>
          <p:cNvSpPr>
            <a:spLocks noChangeArrowheads="1"/>
          </p:cNvSpPr>
          <p:nvPr/>
        </p:nvSpPr>
        <p:spPr bwMode="auto">
          <a:xfrm>
            <a:off x="4708525" y="535622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400" name="Rectangle 160"/>
          <p:cNvSpPr>
            <a:spLocks noChangeArrowheads="1"/>
          </p:cNvSpPr>
          <p:nvPr/>
        </p:nvSpPr>
        <p:spPr bwMode="auto">
          <a:xfrm>
            <a:off x="4708525" y="5375275"/>
            <a:ext cx="1025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Carry out</a:t>
            </a:r>
            <a:endParaRPr lang="en-US"/>
          </a:p>
        </p:txBody>
      </p:sp>
      <p:sp>
        <p:nvSpPr>
          <p:cNvPr id="10401" name="Rectangle 161"/>
          <p:cNvSpPr>
            <a:spLocks noChangeArrowheads="1"/>
          </p:cNvSpPr>
          <p:nvPr/>
        </p:nvSpPr>
        <p:spPr bwMode="auto">
          <a:xfrm>
            <a:off x="5349875" y="564197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402" name="Rectangle 162"/>
          <p:cNvSpPr>
            <a:spLocks noChangeArrowheads="1"/>
          </p:cNvSpPr>
          <p:nvPr/>
        </p:nvSpPr>
        <p:spPr bwMode="auto">
          <a:xfrm>
            <a:off x="6248400" y="5356225"/>
            <a:ext cx="904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  0 0 1 1 </a:t>
            </a:r>
            <a:endParaRPr lang="en-US"/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7177087" y="535622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404" name="Rectangle 164"/>
          <p:cNvSpPr>
            <a:spLocks noChangeArrowheads="1"/>
          </p:cNvSpPr>
          <p:nvPr/>
        </p:nvSpPr>
        <p:spPr bwMode="auto">
          <a:xfrm>
            <a:off x="7539037" y="5356225"/>
            <a:ext cx="396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Ci+1</a:t>
            </a:r>
          </a:p>
        </p:txBody>
      </p:sp>
      <p:sp>
        <p:nvSpPr>
          <p:cNvPr id="10405" name="Rectangle 165"/>
          <p:cNvSpPr>
            <a:spLocks noChangeArrowheads="1"/>
          </p:cNvSpPr>
          <p:nvPr/>
        </p:nvSpPr>
        <p:spPr bwMode="auto">
          <a:xfrm>
            <a:off x="8210550" y="535622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406" name="Rectangle 166"/>
          <p:cNvSpPr>
            <a:spLocks noChangeArrowheads="1"/>
          </p:cNvSpPr>
          <p:nvPr/>
        </p:nvSpPr>
        <p:spPr bwMode="auto">
          <a:xfrm>
            <a:off x="4630737" y="5187950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7" name="Line 167"/>
          <p:cNvSpPr>
            <a:spLocks noChangeShapeType="1"/>
          </p:cNvSpPr>
          <p:nvPr/>
        </p:nvSpPr>
        <p:spPr bwMode="auto">
          <a:xfrm>
            <a:off x="4630737" y="51879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8" name="Rectangle 168"/>
          <p:cNvSpPr>
            <a:spLocks noChangeArrowheads="1"/>
          </p:cNvSpPr>
          <p:nvPr/>
        </p:nvSpPr>
        <p:spPr bwMode="auto">
          <a:xfrm>
            <a:off x="4648200" y="5187950"/>
            <a:ext cx="15240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4648200" y="5187950"/>
            <a:ext cx="15240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0" name="Rectangle 170"/>
          <p:cNvSpPr>
            <a:spLocks noChangeArrowheads="1"/>
          </p:cNvSpPr>
          <p:nvPr/>
        </p:nvSpPr>
        <p:spPr bwMode="auto">
          <a:xfrm>
            <a:off x="6172200" y="5187950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1" name="Line 171"/>
          <p:cNvSpPr>
            <a:spLocks noChangeShapeType="1"/>
          </p:cNvSpPr>
          <p:nvPr/>
        </p:nvSpPr>
        <p:spPr bwMode="auto">
          <a:xfrm>
            <a:off x="6172200" y="5187950"/>
            <a:ext cx="17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2" name="Rectangle 172"/>
          <p:cNvSpPr>
            <a:spLocks noChangeArrowheads="1"/>
          </p:cNvSpPr>
          <p:nvPr/>
        </p:nvSpPr>
        <p:spPr bwMode="auto">
          <a:xfrm>
            <a:off x="7415212" y="5187950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3" name="Line 173"/>
          <p:cNvSpPr>
            <a:spLocks noChangeShapeType="1"/>
          </p:cNvSpPr>
          <p:nvPr/>
        </p:nvSpPr>
        <p:spPr bwMode="auto">
          <a:xfrm>
            <a:off x="7415212" y="51879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" name="Rectangle 174"/>
          <p:cNvSpPr>
            <a:spLocks noChangeArrowheads="1"/>
          </p:cNvSpPr>
          <p:nvPr/>
        </p:nvSpPr>
        <p:spPr bwMode="auto">
          <a:xfrm>
            <a:off x="7432675" y="5187950"/>
            <a:ext cx="8874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5" name="Line 175"/>
          <p:cNvSpPr>
            <a:spLocks noChangeShapeType="1"/>
          </p:cNvSpPr>
          <p:nvPr/>
        </p:nvSpPr>
        <p:spPr bwMode="auto">
          <a:xfrm>
            <a:off x="7432675" y="5187950"/>
            <a:ext cx="8874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6" name="Rectangle 176"/>
          <p:cNvSpPr>
            <a:spLocks noChangeArrowheads="1"/>
          </p:cNvSpPr>
          <p:nvPr/>
        </p:nvSpPr>
        <p:spPr bwMode="auto">
          <a:xfrm>
            <a:off x="8320087" y="5187950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7" name="Line 177"/>
          <p:cNvSpPr>
            <a:spLocks noChangeShapeType="1"/>
          </p:cNvSpPr>
          <p:nvPr/>
        </p:nvSpPr>
        <p:spPr bwMode="auto">
          <a:xfrm>
            <a:off x="8320087" y="51879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8" name="Rectangle 178"/>
          <p:cNvSpPr>
            <a:spLocks noChangeArrowheads="1"/>
          </p:cNvSpPr>
          <p:nvPr/>
        </p:nvSpPr>
        <p:spPr bwMode="auto">
          <a:xfrm>
            <a:off x="4630737" y="5197475"/>
            <a:ext cx="17463" cy="7175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9" name="Line 179"/>
          <p:cNvSpPr>
            <a:spLocks noChangeShapeType="1"/>
          </p:cNvSpPr>
          <p:nvPr/>
        </p:nvSpPr>
        <p:spPr bwMode="auto">
          <a:xfrm>
            <a:off x="4630737" y="5197475"/>
            <a:ext cx="1588" cy="717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0" name="Rectangle 180"/>
          <p:cNvSpPr>
            <a:spLocks noChangeArrowheads="1"/>
          </p:cNvSpPr>
          <p:nvPr/>
        </p:nvSpPr>
        <p:spPr bwMode="auto">
          <a:xfrm>
            <a:off x="4630737" y="5915025"/>
            <a:ext cx="17463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1" name="Line 181"/>
          <p:cNvSpPr>
            <a:spLocks noChangeShapeType="1"/>
          </p:cNvSpPr>
          <p:nvPr/>
        </p:nvSpPr>
        <p:spPr bwMode="auto">
          <a:xfrm>
            <a:off x="4630737" y="591502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2" name="Line 182"/>
          <p:cNvSpPr>
            <a:spLocks noChangeShapeType="1"/>
          </p:cNvSpPr>
          <p:nvPr/>
        </p:nvSpPr>
        <p:spPr bwMode="auto">
          <a:xfrm>
            <a:off x="4630737" y="5915025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3" name="Rectangle 183"/>
          <p:cNvSpPr>
            <a:spLocks noChangeArrowheads="1"/>
          </p:cNvSpPr>
          <p:nvPr/>
        </p:nvSpPr>
        <p:spPr bwMode="auto">
          <a:xfrm>
            <a:off x="4630737" y="5915025"/>
            <a:ext cx="17463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4" name="Line 184"/>
          <p:cNvSpPr>
            <a:spLocks noChangeShapeType="1"/>
          </p:cNvSpPr>
          <p:nvPr/>
        </p:nvSpPr>
        <p:spPr bwMode="auto">
          <a:xfrm>
            <a:off x="4630737" y="591502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5" name="Line 185"/>
          <p:cNvSpPr>
            <a:spLocks noChangeShapeType="1"/>
          </p:cNvSpPr>
          <p:nvPr/>
        </p:nvSpPr>
        <p:spPr bwMode="auto">
          <a:xfrm>
            <a:off x="4630737" y="5915025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6" name="Rectangle 186"/>
          <p:cNvSpPr>
            <a:spLocks noChangeArrowheads="1"/>
          </p:cNvSpPr>
          <p:nvPr/>
        </p:nvSpPr>
        <p:spPr bwMode="auto">
          <a:xfrm>
            <a:off x="4648200" y="5915025"/>
            <a:ext cx="1524000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7" name="Line 187"/>
          <p:cNvSpPr>
            <a:spLocks noChangeShapeType="1"/>
          </p:cNvSpPr>
          <p:nvPr/>
        </p:nvSpPr>
        <p:spPr bwMode="auto">
          <a:xfrm>
            <a:off x="4681537" y="5918200"/>
            <a:ext cx="15240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8" name="Rectangle 188"/>
          <p:cNvSpPr>
            <a:spLocks noChangeArrowheads="1"/>
          </p:cNvSpPr>
          <p:nvPr/>
        </p:nvSpPr>
        <p:spPr bwMode="auto">
          <a:xfrm>
            <a:off x="6172200" y="5197475"/>
            <a:ext cx="17462" cy="7175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9" name="Line 189"/>
          <p:cNvSpPr>
            <a:spLocks noChangeShapeType="1"/>
          </p:cNvSpPr>
          <p:nvPr/>
        </p:nvSpPr>
        <p:spPr bwMode="auto">
          <a:xfrm>
            <a:off x="6172200" y="5197475"/>
            <a:ext cx="1587" cy="717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0" name="Rectangle 190"/>
          <p:cNvSpPr>
            <a:spLocks noChangeArrowheads="1"/>
          </p:cNvSpPr>
          <p:nvPr/>
        </p:nvSpPr>
        <p:spPr bwMode="auto">
          <a:xfrm>
            <a:off x="6172200" y="5915025"/>
            <a:ext cx="17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1" name="Line 191"/>
          <p:cNvSpPr>
            <a:spLocks noChangeShapeType="1"/>
          </p:cNvSpPr>
          <p:nvPr/>
        </p:nvSpPr>
        <p:spPr bwMode="auto">
          <a:xfrm>
            <a:off x="6172200" y="5915025"/>
            <a:ext cx="17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2" name="Line 192"/>
          <p:cNvSpPr>
            <a:spLocks noChangeShapeType="1"/>
          </p:cNvSpPr>
          <p:nvPr/>
        </p:nvSpPr>
        <p:spPr bwMode="auto">
          <a:xfrm>
            <a:off x="6172200" y="5915025"/>
            <a:ext cx="1587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3" name="Rectangle 193"/>
          <p:cNvSpPr>
            <a:spLocks noChangeArrowheads="1"/>
          </p:cNvSpPr>
          <p:nvPr/>
        </p:nvSpPr>
        <p:spPr bwMode="auto">
          <a:xfrm>
            <a:off x="6189662" y="5915025"/>
            <a:ext cx="1225550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" name="Line 194"/>
          <p:cNvSpPr>
            <a:spLocks noChangeShapeType="1"/>
          </p:cNvSpPr>
          <p:nvPr/>
        </p:nvSpPr>
        <p:spPr bwMode="auto">
          <a:xfrm>
            <a:off x="6189662" y="5915025"/>
            <a:ext cx="12255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5" name="Rectangle 195"/>
          <p:cNvSpPr>
            <a:spLocks noChangeArrowheads="1"/>
          </p:cNvSpPr>
          <p:nvPr/>
        </p:nvSpPr>
        <p:spPr bwMode="auto">
          <a:xfrm>
            <a:off x="7415212" y="5197475"/>
            <a:ext cx="17463" cy="7175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6" name="Line 196"/>
          <p:cNvSpPr>
            <a:spLocks noChangeShapeType="1"/>
          </p:cNvSpPr>
          <p:nvPr/>
        </p:nvSpPr>
        <p:spPr bwMode="auto">
          <a:xfrm>
            <a:off x="7415212" y="5197475"/>
            <a:ext cx="1588" cy="717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7" name="Rectangle 197"/>
          <p:cNvSpPr>
            <a:spLocks noChangeArrowheads="1"/>
          </p:cNvSpPr>
          <p:nvPr/>
        </p:nvSpPr>
        <p:spPr bwMode="auto">
          <a:xfrm>
            <a:off x="7415212" y="5915025"/>
            <a:ext cx="17463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8" name="Line 198"/>
          <p:cNvSpPr>
            <a:spLocks noChangeShapeType="1"/>
          </p:cNvSpPr>
          <p:nvPr/>
        </p:nvSpPr>
        <p:spPr bwMode="auto">
          <a:xfrm>
            <a:off x="7415212" y="591502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9" name="Line 199"/>
          <p:cNvSpPr>
            <a:spLocks noChangeShapeType="1"/>
          </p:cNvSpPr>
          <p:nvPr/>
        </p:nvSpPr>
        <p:spPr bwMode="auto">
          <a:xfrm>
            <a:off x="7415212" y="5915025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0" name="Rectangle 200"/>
          <p:cNvSpPr>
            <a:spLocks noChangeArrowheads="1"/>
          </p:cNvSpPr>
          <p:nvPr/>
        </p:nvSpPr>
        <p:spPr bwMode="auto">
          <a:xfrm>
            <a:off x="7432675" y="5915025"/>
            <a:ext cx="88741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1" name="Line 201"/>
          <p:cNvSpPr>
            <a:spLocks noChangeShapeType="1"/>
          </p:cNvSpPr>
          <p:nvPr/>
        </p:nvSpPr>
        <p:spPr bwMode="auto">
          <a:xfrm>
            <a:off x="7424737" y="5918200"/>
            <a:ext cx="8874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2" name="Rectangle 202"/>
          <p:cNvSpPr>
            <a:spLocks noChangeArrowheads="1"/>
          </p:cNvSpPr>
          <p:nvPr/>
        </p:nvSpPr>
        <p:spPr bwMode="auto">
          <a:xfrm>
            <a:off x="8320087" y="5197475"/>
            <a:ext cx="17463" cy="7175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3" name="Rectangle 203"/>
          <p:cNvSpPr>
            <a:spLocks noChangeArrowheads="1"/>
          </p:cNvSpPr>
          <p:nvPr/>
        </p:nvSpPr>
        <p:spPr bwMode="auto">
          <a:xfrm>
            <a:off x="8320087" y="5915025"/>
            <a:ext cx="17463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4" name="Line 204"/>
          <p:cNvSpPr>
            <a:spLocks noChangeShapeType="1"/>
          </p:cNvSpPr>
          <p:nvPr/>
        </p:nvSpPr>
        <p:spPr bwMode="auto">
          <a:xfrm>
            <a:off x="8320087" y="591502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" name="Line 205"/>
          <p:cNvSpPr>
            <a:spLocks noChangeShapeType="1"/>
          </p:cNvSpPr>
          <p:nvPr/>
        </p:nvSpPr>
        <p:spPr bwMode="auto">
          <a:xfrm>
            <a:off x="7408862" y="5076825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" name="Rectangle 206"/>
          <p:cNvSpPr>
            <a:spLocks noChangeArrowheads="1"/>
          </p:cNvSpPr>
          <p:nvPr/>
        </p:nvSpPr>
        <p:spPr bwMode="auto">
          <a:xfrm>
            <a:off x="8320087" y="5915025"/>
            <a:ext cx="17463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" name="Line 207"/>
          <p:cNvSpPr>
            <a:spLocks noChangeShapeType="1"/>
          </p:cNvSpPr>
          <p:nvPr/>
        </p:nvSpPr>
        <p:spPr bwMode="auto">
          <a:xfrm>
            <a:off x="8320087" y="591502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" name="Line 208"/>
          <p:cNvSpPr>
            <a:spLocks noChangeShapeType="1"/>
          </p:cNvSpPr>
          <p:nvPr/>
        </p:nvSpPr>
        <p:spPr bwMode="auto">
          <a:xfrm>
            <a:off x="6418262" y="5000625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" name="Rectangle 209"/>
          <p:cNvSpPr>
            <a:spLocks noChangeArrowheads="1"/>
          </p:cNvSpPr>
          <p:nvPr/>
        </p:nvSpPr>
        <p:spPr bwMode="auto">
          <a:xfrm>
            <a:off x="4791075" y="6196013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450" name="Line 210"/>
          <p:cNvSpPr>
            <a:spLocks noChangeShapeType="1"/>
          </p:cNvSpPr>
          <p:nvPr/>
        </p:nvSpPr>
        <p:spPr bwMode="auto">
          <a:xfrm flipV="1">
            <a:off x="6167437" y="2984500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4-bit Ripple-Carry Binary Adder</a:t>
            </a:r>
          </a:p>
        </p:txBody>
      </p:sp>
      <p:sp>
        <p:nvSpPr>
          <p:cNvPr id="1126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7772400" cy="2286000"/>
          </a:xfrm>
        </p:spPr>
        <p:txBody>
          <a:bodyPr/>
          <a:lstStyle/>
          <a:p>
            <a:pPr marL="288925" indent="-288925" eaLnBrk="1" hangingPunct="1">
              <a:lnSpc>
                <a:spcPct val="80000"/>
              </a:lnSpc>
            </a:pPr>
            <a:r>
              <a:rPr lang="en-US" sz="2400" dirty="0" smtClean="0"/>
              <a:t>A four-bit Ripple Carry Adder made from four 1-bit Full Adders is shown below.</a:t>
            </a:r>
          </a:p>
          <a:p>
            <a:pPr marL="288925" indent="-288925" eaLnBrk="1" hangingPunct="1"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One problem with the addition of binary numbers is the 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length of time to propagate the ripple carry</a:t>
            </a:r>
            <a:r>
              <a:rPr lang="en-US" sz="2400" dirty="0" smtClean="0">
                <a:cs typeface="Times New Roman" pitchFamily="18" charset="0"/>
              </a:rPr>
              <a:t> from the least significant bit to the most significant bit. 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(Solution: look ahead adder.)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400" b="1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288925" indent="-288925" eaLnBrk="1" hangingPunct="1">
              <a:lnSpc>
                <a:spcPct val="80000"/>
              </a:lnSpc>
            </a:pPr>
            <a:endParaRPr lang="en-US" sz="2400" dirty="0" smtClean="0">
              <a:sym typeface="Symbol" pitchFamily="18" charset="2"/>
            </a:endParaRPr>
          </a:p>
          <a:p>
            <a:pPr marL="288925" indent="-288925" eaLnBrk="1" hangingPunct="1">
              <a:lnSpc>
                <a:spcPct val="80000"/>
              </a:lnSpc>
            </a:pPr>
            <a:endParaRPr lang="en-US" sz="2400" dirty="0" smtClean="0">
              <a:sym typeface="Symbol" pitchFamily="18" charset="2"/>
            </a:endParaRPr>
          </a:p>
          <a:p>
            <a:pPr marL="288925" indent="-288925" eaLnBrk="1" hangingPunct="1">
              <a:lnSpc>
                <a:spcPct val="80000"/>
              </a:lnSpc>
            </a:pPr>
            <a:endParaRPr lang="en-US" sz="2400" dirty="0" smtClean="0">
              <a:sym typeface="Symbol" pitchFamily="18" charset="2"/>
            </a:endParaRPr>
          </a:p>
          <a:p>
            <a:pPr marL="288925" indent="-288925" eaLnBrk="1" hangingPunct="1">
              <a:lnSpc>
                <a:spcPct val="80000"/>
              </a:lnSpc>
            </a:pPr>
            <a:endParaRPr lang="en-US" sz="2400" dirty="0" smtClean="0"/>
          </a:p>
          <a:p>
            <a:pPr marL="288925" indent="-288925" eaLnBrk="1" hangingPunct="1">
              <a:lnSpc>
                <a:spcPct val="80000"/>
              </a:lnSpc>
            </a:pPr>
            <a:endParaRPr lang="en-US" sz="2400" dirty="0" smtClean="0">
              <a:sym typeface="Symbol" pitchFamily="18" charset="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109663" y="3048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>
              <a:sym typeface="Symbol" pitchFamily="18" charset="2"/>
            </a:endParaRPr>
          </a:p>
        </p:txBody>
      </p:sp>
      <p:pic>
        <p:nvPicPr>
          <p:cNvPr id="11269" name="Picture 5" descr="Fig_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3787775"/>
            <a:ext cx="7734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1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In-Class Exercise</a:t>
            </a:r>
          </a:p>
        </p:txBody>
      </p:sp>
      <p:sp>
        <p:nvSpPr>
          <p:cNvPr id="1229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057400"/>
            <a:ext cx="6799262" cy="3444875"/>
          </a:xfrm>
        </p:spPr>
        <p:txBody>
          <a:bodyPr/>
          <a:lstStyle/>
          <a:p>
            <a:pPr marL="533400" indent="-533400" eaLnBrk="1" hangingPunct="1"/>
            <a:r>
              <a:rPr lang="en-US" dirty="0" smtClean="0"/>
              <a:t>Perform the following binary addition: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/>
              <a:t>0011+1001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/>
              <a:t>1110+0011</a:t>
            </a:r>
          </a:p>
        </p:txBody>
      </p:sp>
    </p:spTree>
    <p:extLst>
      <p:ext uri="{BB962C8B-B14F-4D97-AF65-F5344CB8AC3E}">
        <p14:creationId xmlns:p14="http://schemas.microsoft.com/office/powerpoint/2010/main" val="3011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Sign Integer</a:t>
            </a:r>
          </a:p>
        </p:txBody>
      </p:sp>
      <p:sp>
        <p:nvSpPr>
          <p:cNvPr id="1843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057400"/>
            <a:ext cx="7772400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In elementary school math, we use “+” to indicate a positive number, and “-” to indicate a negative number.</a:t>
            </a:r>
          </a:p>
          <a:p>
            <a:pPr eaLnBrk="1" hangingPunct="1"/>
            <a:r>
              <a:rPr lang="en-US" dirty="0" smtClean="0"/>
              <a:t>Since the computer can only identify 0 and 1, </a:t>
            </a:r>
            <a:r>
              <a:rPr lang="en-US" b="1" dirty="0" smtClean="0">
                <a:solidFill>
                  <a:srgbClr val="C00000"/>
                </a:solidFill>
              </a:rPr>
              <a:t>we use 0 and 1 to indicate positive and negative numbers.</a:t>
            </a:r>
          </a:p>
        </p:txBody>
      </p:sp>
    </p:spTree>
    <p:extLst>
      <p:ext uri="{BB962C8B-B14F-4D97-AF65-F5344CB8AC3E}">
        <p14:creationId xmlns:p14="http://schemas.microsoft.com/office/powerpoint/2010/main" val="6037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Signed and Unsigned Integers</a:t>
            </a:r>
          </a:p>
        </p:txBody>
      </p:sp>
      <p:sp>
        <p:nvSpPr>
          <p:cNvPr id="1945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001000" cy="34448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Three possible representations might be applied:</a:t>
            </a:r>
          </a:p>
          <a:p>
            <a:pPr lvl="1" eaLnBrk="1" hangingPunct="1"/>
            <a:r>
              <a:rPr lang="en-US" sz="2800" b="1" dirty="0" smtClean="0">
                <a:solidFill>
                  <a:srgbClr val="CC0000"/>
                </a:solidFill>
              </a:rPr>
              <a:t>Signed Magnitude:</a:t>
            </a:r>
            <a:r>
              <a:rPr lang="en-US" sz="2800" dirty="0" smtClean="0"/>
              <a:t> Use 1 bit to present the sign of number (0: positive, 1: negative).</a:t>
            </a:r>
          </a:p>
          <a:p>
            <a:pPr lvl="1" eaLnBrk="1" hangingPunct="1"/>
            <a:r>
              <a:rPr lang="en-US" sz="2800" b="1" dirty="0" smtClean="0">
                <a:solidFill>
                  <a:srgbClr val="CC0000"/>
                </a:solidFill>
              </a:rPr>
              <a:t>One’s Compliment: </a:t>
            </a:r>
            <a:r>
              <a:rPr lang="en-US" sz="2800" dirty="0" smtClean="0"/>
              <a:t>For </a:t>
            </a:r>
            <a:r>
              <a:rPr lang="en-US" sz="2800" i="1" dirty="0" smtClean="0"/>
              <a:t>n</a:t>
            </a:r>
            <a:r>
              <a:rPr lang="en-US" sz="2800" dirty="0" smtClean="0"/>
              <a:t>-bit number, use (2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-1-</a:t>
            </a:r>
            <a:r>
              <a:rPr lang="en-US" sz="2800" i="1" dirty="0" smtClean="0"/>
              <a:t>K</a:t>
            </a:r>
            <a:r>
              <a:rPr lang="en-US" sz="2800" dirty="0" smtClean="0"/>
              <a:t>) to represent number </a:t>
            </a:r>
            <a:r>
              <a:rPr lang="en-US" sz="2800" i="1" dirty="0" smtClean="0"/>
              <a:t>-K</a:t>
            </a:r>
          </a:p>
          <a:p>
            <a:pPr lvl="1" eaLnBrk="1" hangingPunct="1"/>
            <a:r>
              <a:rPr lang="en-US" sz="2800" b="1" dirty="0" smtClean="0">
                <a:solidFill>
                  <a:srgbClr val="CC0000"/>
                </a:solidFill>
              </a:rPr>
              <a:t>Two’s Compliment: </a:t>
            </a:r>
            <a:r>
              <a:rPr lang="en-US" sz="2800" dirty="0" smtClean="0"/>
              <a:t>For n-bit number, use (2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-K) to represent number </a:t>
            </a:r>
            <a:r>
              <a:rPr lang="en-US" sz="2800" i="1" dirty="0" smtClean="0"/>
              <a:t>-K</a:t>
            </a:r>
          </a:p>
        </p:txBody>
      </p:sp>
    </p:spTree>
    <p:extLst>
      <p:ext uri="{BB962C8B-B14F-4D97-AF65-F5344CB8AC3E}">
        <p14:creationId xmlns:p14="http://schemas.microsoft.com/office/powerpoint/2010/main" val="1122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5425" y="312738"/>
            <a:ext cx="37957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92933" y="1524000"/>
            <a:ext cx="7848600" cy="3444875"/>
          </a:xfrm>
          <a:noFill/>
        </p:spPr>
        <p:txBody>
          <a:bodyPr>
            <a:noAutofit/>
          </a:bodyPr>
          <a:lstStyle/>
          <a:p>
            <a:r>
              <a:rPr lang="en-US" sz="2000" dirty="0" smtClean="0"/>
              <a:t>Assume that three bits are used to present signed integer. The followings are the signed integer presented by three signed integer systems.</a:t>
            </a:r>
          </a:p>
          <a:p>
            <a:endParaRPr lang="en-US" sz="2000" dirty="0" smtClean="0"/>
          </a:p>
          <a:p>
            <a:r>
              <a:rPr lang="en-US" sz="2000" b="1" u="sng" dirty="0" smtClean="0">
                <a:solidFill>
                  <a:srgbClr val="CC0000"/>
                </a:solidFill>
              </a:rPr>
              <a:t>Sign Magnitude</a:t>
            </a:r>
            <a:r>
              <a:rPr lang="en-US" sz="2000" dirty="0" smtClean="0"/>
              <a:t>	</a:t>
            </a:r>
            <a:r>
              <a:rPr lang="en-US" sz="2000" b="1" u="sng" dirty="0" smtClean="0">
                <a:solidFill>
                  <a:srgbClr val="CC0000"/>
                </a:solidFill>
              </a:rPr>
              <a:t>One's Complement </a:t>
            </a:r>
            <a:r>
              <a:rPr lang="en-US" sz="2000" dirty="0" smtClean="0"/>
              <a:t>  </a:t>
            </a:r>
            <a:r>
              <a:rPr lang="en-US" sz="2000" b="1" u="sng" dirty="0" smtClean="0">
                <a:solidFill>
                  <a:srgbClr val="CC0000"/>
                </a:solidFill>
              </a:rPr>
              <a:t>Two's Complement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000 = +0			000 = +0		000 = +0</a:t>
            </a:r>
            <a:br>
              <a:rPr lang="en-US" sz="2000" dirty="0" smtClean="0"/>
            </a:br>
            <a:r>
              <a:rPr lang="en-US" sz="2000" dirty="0" smtClean="0"/>
              <a:t>	001 = +1			001 = +1		001 = +1</a:t>
            </a:r>
            <a:br>
              <a:rPr lang="en-US" sz="2000" dirty="0" smtClean="0"/>
            </a:br>
            <a:r>
              <a:rPr lang="en-US" sz="2000" dirty="0" smtClean="0"/>
              <a:t>	010 = +2			010 = +2		010 = +2</a:t>
            </a:r>
            <a:br>
              <a:rPr lang="en-US" sz="2000" dirty="0" smtClean="0"/>
            </a:br>
            <a:r>
              <a:rPr lang="en-US" sz="2000" dirty="0" smtClean="0"/>
              <a:t>	011 = +3			011 = +3		011 = +3</a:t>
            </a:r>
            <a:br>
              <a:rPr lang="en-US" sz="2000" dirty="0" smtClean="0"/>
            </a:br>
            <a:r>
              <a:rPr lang="en-US" sz="2000" dirty="0" smtClean="0"/>
              <a:t>	100 = -0			       100 = -3		       100 = -4</a:t>
            </a:r>
            <a:br>
              <a:rPr lang="en-US" sz="2000" dirty="0" smtClean="0"/>
            </a:br>
            <a:r>
              <a:rPr lang="en-US" sz="2000" dirty="0" smtClean="0"/>
              <a:t>	101 = -1			       101 = -2		       101 = -3</a:t>
            </a:r>
            <a:br>
              <a:rPr lang="en-US" sz="2000" dirty="0" smtClean="0"/>
            </a:br>
            <a:r>
              <a:rPr lang="en-US" sz="2000" dirty="0" smtClean="0"/>
              <a:t>	110 = -2			       110 = -1		       110 = -2</a:t>
            </a:r>
            <a:br>
              <a:rPr lang="en-US" sz="2000" dirty="0" smtClean="0"/>
            </a:br>
            <a:r>
              <a:rPr lang="en-US" sz="2000" dirty="0" smtClean="0"/>
              <a:t>	111 = -3			       111 = -0		       111 = -1</a:t>
            </a:r>
          </a:p>
          <a:p>
            <a:r>
              <a:rPr lang="en-US" sz="2000" b="1" dirty="0" smtClean="0">
                <a:solidFill>
                  <a:srgbClr val="CC0000"/>
                </a:solidFill>
              </a:rPr>
              <a:t>Which one is best?  Why?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Possible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132744654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Representation Range of n-bit Signed</a:t>
            </a:r>
            <a:br>
              <a:rPr lang="en-US" sz="3200" b="1" dirty="0" smtClean="0"/>
            </a:br>
            <a:r>
              <a:rPr lang="en-US" sz="3200" b="1" dirty="0" smtClean="0"/>
              <a:t>Integer (2’s Complement)</a:t>
            </a:r>
          </a:p>
        </p:txBody>
      </p:sp>
      <p:sp>
        <p:nvSpPr>
          <p:cNvPr id="2150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8001000" cy="3444875"/>
          </a:xfrm>
        </p:spPr>
        <p:txBody>
          <a:bodyPr/>
          <a:lstStyle/>
          <a:p>
            <a:r>
              <a:rPr lang="en-US" dirty="0" smtClean="0"/>
              <a:t>For a n-bit signed integer represented with 2’s complement, its range is 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~2</a:t>
            </a:r>
            <a:r>
              <a:rPr lang="en-US" baseline="30000" dirty="0" smtClean="0"/>
              <a:t>n-1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1</a:t>
            </a:r>
          </a:p>
          <a:p>
            <a:r>
              <a:rPr lang="en-US" dirty="0" smtClean="0"/>
              <a:t>Note: for 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, its 2’s complement binary representation is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1</a:t>
            </a:r>
            <a:r>
              <a:rPr lang="en-US" dirty="0" smtClean="0">
                <a:sym typeface="Symbol" pitchFamily="18" charset="2"/>
              </a:rPr>
              <a:t>0  00</a:t>
            </a:r>
            <a:r>
              <a:rPr lang="en-US" baseline="-25000" dirty="0" smtClean="0">
                <a:sym typeface="Symbol" pitchFamily="18" charset="2"/>
              </a:rPr>
              <a:t>2</a:t>
            </a:r>
            <a:endParaRPr lang="en-US" dirty="0" smtClean="0">
              <a:sym typeface="Symbol" pitchFamily="18" charset="2"/>
            </a:endParaRPr>
          </a:p>
          <a:p>
            <a:endParaRPr lang="en-US" dirty="0" smtClean="0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 flipV="1">
            <a:off x="4572000" y="38862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419600" y="4114800"/>
            <a:ext cx="14033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N-1 of zeros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22768" y="4713367"/>
            <a:ext cx="8001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+mj-lt"/>
              </a:rPr>
              <a:t>If you take two’s complement of this number</a:t>
            </a:r>
          </a:p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+mj-lt"/>
              </a:rPr>
              <a:t>you will get the same sequences!</a:t>
            </a:r>
          </a:p>
        </p:txBody>
      </p:sp>
    </p:spTree>
    <p:extLst>
      <p:ext uri="{BB962C8B-B14F-4D97-AF65-F5344CB8AC3E}">
        <p14:creationId xmlns:p14="http://schemas.microsoft.com/office/powerpoint/2010/main" val="14312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5425" y="312738"/>
            <a:ext cx="8524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382000" cy="5257800"/>
          </a:xfrm>
          <a:noFill/>
        </p:spPr>
        <p:txBody>
          <a:bodyPr/>
          <a:lstStyle/>
          <a:p>
            <a:r>
              <a:rPr lang="en-US" dirty="0" smtClean="0"/>
              <a:t>32 bit signed numbers: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Courier New" pitchFamily="49" charset="0"/>
              </a:rPr>
              <a:t>0000 0000 0000 0000 0000 0000 0000 0000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0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0000 0000 0000 0000 0000 0000 0000 0001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+ 1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0000 0000 0000 0000 0000 0000 0000 0010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+ 2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...</a:t>
            </a:r>
            <a:r>
              <a:rPr lang="en-US" sz="1600" baseline="-25000" dirty="0" smtClean="0">
                <a:latin typeface="Courier New" pitchFamily="49" charset="0"/>
              </a:rPr>
              <a:t/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0111 1111 1111 1111 1111 1111 1111 1110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+ 2,147,483,646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0111 1111 1111 1111 1111 1111 1111 1111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+ 2,147,483,647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1000 0000 0000 0000 0000 0000 0000 0000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2,147,483,648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1000 0000 0000 0000 0000 0000 0000 0001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2,147,483,647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1000 0000 0000 0000 0000 0000 0000 0010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2,147,483,646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...</a:t>
            </a:r>
            <a:r>
              <a:rPr lang="en-US" sz="1600" baseline="-25000" dirty="0" smtClean="0">
                <a:latin typeface="Courier New" pitchFamily="49" charset="0"/>
              </a:rPr>
              <a:t/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1111 1111 1111 1111 1111 1111 1111 1101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3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1111 1111 1111 1111 1111 1111 1111 1110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2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1111 1111 1111 1111 1111 1111 1111 1111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1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endParaRPr lang="en-US" sz="1600" dirty="0" smtClean="0"/>
          </a:p>
        </p:txBody>
      </p:sp>
      <p:sp>
        <p:nvSpPr>
          <p:cNvPr id="2253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Signed Integer in MIPS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7986713" y="3124200"/>
            <a:ext cx="1157287" cy="388938"/>
            <a:chOff x="4671" y="1699"/>
            <a:chExt cx="729" cy="245"/>
          </a:xfrm>
        </p:grpSpPr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4856" y="1699"/>
              <a:ext cx="54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i="1" dirty="0" err="1">
                  <a:solidFill>
                    <a:srgbClr val="CC0000"/>
                  </a:solidFill>
                </a:rPr>
                <a:t>maxint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  <p:sp>
          <p:nvSpPr>
            <p:cNvPr id="22538" name="Line 6"/>
            <p:cNvSpPr>
              <a:spLocks noChangeShapeType="1"/>
            </p:cNvSpPr>
            <p:nvPr/>
          </p:nvSpPr>
          <p:spPr bwMode="auto">
            <a:xfrm flipV="1">
              <a:off x="4671" y="1847"/>
              <a:ext cx="132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3" name="Group 7"/>
          <p:cNvGrpSpPr>
            <a:grpSpLocks/>
          </p:cNvGrpSpPr>
          <p:nvPr/>
        </p:nvGrpSpPr>
        <p:grpSpPr bwMode="auto">
          <a:xfrm>
            <a:off x="8101013" y="3886200"/>
            <a:ext cx="1042987" cy="388938"/>
            <a:chOff x="4672" y="2047"/>
            <a:chExt cx="657" cy="245"/>
          </a:xfrm>
        </p:grpSpPr>
        <p:sp>
          <p:nvSpPr>
            <p:cNvPr id="22535" name="Rectangle 8"/>
            <p:cNvSpPr>
              <a:spLocks noChangeArrowheads="1"/>
            </p:cNvSpPr>
            <p:nvPr/>
          </p:nvSpPr>
          <p:spPr bwMode="auto">
            <a:xfrm>
              <a:off x="4816" y="2047"/>
              <a:ext cx="51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i="1" dirty="0" err="1">
                  <a:solidFill>
                    <a:srgbClr val="CC0000"/>
                  </a:solidFill>
                </a:rPr>
                <a:t>minint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  <p:sp>
          <p:nvSpPr>
            <p:cNvPr id="22536" name="Line 9"/>
            <p:cNvSpPr>
              <a:spLocks noChangeShapeType="1"/>
            </p:cNvSpPr>
            <p:nvPr/>
          </p:nvSpPr>
          <p:spPr bwMode="auto">
            <a:xfrm>
              <a:off x="4672" y="2092"/>
              <a:ext cx="132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59921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2’s Complement Representation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7924800" cy="4038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For a positive number: “0” is added in the beginning of the number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000" b="0" dirty="0" smtClean="0"/>
              <a:t>115</a:t>
            </a:r>
            <a:r>
              <a:rPr lang="en-US" sz="2000" b="0" baseline="-25000" dirty="0" smtClean="0"/>
              <a:t>10</a:t>
            </a:r>
            <a:r>
              <a:rPr lang="en-US" sz="2000" b="0" dirty="0" smtClean="0"/>
              <a:t>=</a:t>
            </a:r>
            <a:r>
              <a:rPr lang="en-US" sz="2000" b="1" dirty="0" smtClean="0">
                <a:solidFill>
                  <a:srgbClr val="CC0000"/>
                </a:solidFill>
              </a:rPr>
              <a:t>0</a:t>
            </a:r>
            <a:r>
              <a:rPr lang="en-US" sz="2000" b="0" dirty="0" smtClean="0"/>
              <a:t>1110011</a:t>
            </a:r>
            <a:r>
              <a:rPr lang="en-US" sz="2000" b="0" baseline="-25000" dirty="0" smtClean="0"/>
              <a:t>2</a:t>
            </a:r>
            <a:endParaRPr lang="en-US" sz="2000" b="0" dirty="0" smtClean="0"/>
          </a:p>
          <a:p>
            <a:pPr eaLnBrk="1" hangingPunct="1"/>
            <a:r>
              <a:rPr lang="en-US" sz="2400" dirty="0" smtClean="0"/>
              <a:t>For a negative number: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000" b="0" dirty="0" smtClean="0"/>
              <a:t>115</a:t>
            </a:r>
            <a:r>
              <a:rPr lang="en-US" sz="2000" b="0" baseline="-25000" dirty="0" smtClean="0"/>
              <a:t>10</a:t>
            </a:r>
            <a:r>
              <a:rPr lang="en-US" sz="2000" b="0" dirty="0" smtClean="0"/>
              <a:t> = 01110011</a:t>
            </a:r>
            <a:r>
              <a:rPr lang="en-US" sz="2000" b="0" baseline="-25000" dirty="0" smtClean="0"/>
              <a:t>2</a:t>
            </a:r>
            <a:r>
              <a:rPr lang="en-US" sz="2000" b="0" dirty="0" smtClean="0"/>
              <a:t>, we use 8 bits to present a number, then we have:</a:t>
            </a:r>
          </a:p>
          <a:p>
            <a:pPr lvl="1" eaLnBrk="1" hangingPunct="1">
              <a:buFontTx/>
              <a:buNone/>
            </a:pPr>
            <a:r>
              <a:rPr lang="en-US" sz="2000" b="0" dirty="0" smtClean="0"/>
              <a:t>   (2</a:t>
            </a:r>
            <a:r>
              <a:rPr lang="en-US" sz="2000" b="0" baseline="30000" dirty="0" smtClean="0"/>
              <a:t>8</a:t>
            </a:r>
            <a:r>
              <a:rPr lang="en-US" sz="2000" b="0" dirty="0" smtClean="0"/>
              <a:t> ) = 256</a:t>
            </a:r>
            <a:r>
              <a:rPr lang="en-US" sz="2000" b="0" baseline="-25000" dirty="0" smtClean="0"/>
              <a:t>10</a:t>
            </a:r>
            <a:r>
              <a:rPr lang="en-US" sz="2000" b="0" dirty="0" smtClean="0"/>
              <a:t>  or 100000000</a:t>
            </a:r>
            <a:r>
              <a:rPr lang="en-US" sz="2000" b="0" baseline="-25000" dirty="0" smtClean="0"/>
              <a:t>2</a:t>
            </a:r>
          </a:p>
          <a:p>
            <a:pPr lvl="1" eaLnBrk="1" hangingPunct="1">
              <a:buFontTx/>
              <a:buNone/>
            </a:pPr>
            <a:r>
              <a:rPr lang="en-US" sz="2000" b="0" dirty="0" smtClean="0"/>
              <a:t>	The 2's complement of 01110011 is then:</a:t>
            </a:r>
          </a:p>
          <a:p>
            <a:pPr lvl="1" eaLnBrk="1" hangingPunct="1">
              <a:buFontTx/>
              <a:buNone/>
            </a:pPr>
            <a:r>
              <a:rPr lang="en-US" sz="2000" b="0" dirty="0" smtClean="0"/>
              <a:t> 			           100000000</a:t>
            </a:r>
            <a:r>
              <a:rPr lang="en-US" sz="2000" b="0" baseline="-25000" dirty="0" smtClean="0"/>
              <a:t>2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           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b="0" dirty="0" smtClean="0"/>
              <a:t> -)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000" b="0" dirty="0" smtClean="0"/>
              <a:t>01110011</a:t>
            </a:r>
            <a:r>
              <a:rPr lang="en-US" sz="2000" b="0" baseline="-25000" dirty="0" smtClean="0"/>
              <a:t>2</a:t>
            </a:r>
            <a:r>
              <a:rPr lang="en-US" sz="2000" b="0" dirty="0" smtClean="0"/>
              <a:t> </a:t>
            </a:r>
            <a:br>
              <a:rPr lang="en-US" sz="2000" b="0" dirty="0" smtClean="0"/>
            </a:br>
            <a:r>
              <a:rPr lang="en-US" sz="2000" b="0" dirty="0" smtClean="0"/>
              <a:t> 		   	     </a:t>
            </a:r>
            <a:r>
              <a:rPr lang="en-US" sz="2000" b="1" dirty="0" smtClean="0">
                <a:solidFill>
                  <a:srgbClr val="CC0000"/>
                </a:solidFill>
              </a:rPr>
              <a:t>1</a:t>
            </a:r>
            <a:r>
              <a:rPr lang="en-US" sz="2000" b="0" dirty="0" smtClean="0"/>
              <a:t>0001101</a:t>
            </a:r>
            <a:r>
              <a:rPr lang="en-US" sz="2000" b="0" baseline="-25000" dirty="0" smtClean="0"/>
              <a:t>2</a:t>
            </a:r>
          </a:p>
          <a:p>
            <a:pPr eaLnBrk="1" hangingPunct="1"/>
            <a:r>
              <a:rPr lang="en-US" sz="2400" b="1" dirty="0" smtClean="0">
                <a:solidFill>
                  <a:srgbClr val="CC0000"/>
                </a:solidFill>
              </a:rPr>
              <a:t>The alternative method: </a:t>
            </a:r>
            <a:r>
              <a:rPr lang="en-US" sz="2400" dirty="0" smtClean="0"/>
              <a:t>invert all bits and add 1.</a:t>
            </a:r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2209800" y="50292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" y="2286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73826" y="1239256"/>
            <a:ext cx="8001000" cy="4953000"/>
          </a:xfrm>
        </p:spPr>
        <p:txBody>
          <a:bodyPr>
            <a:noAutofit/>
          </a:bodyPr>
          <a:lstStyle/>
          <a:p>
            <a:pPr algn="just"/>
            <a:r>
              <a:rPr lang="en-US" sz="2100" dirty="0" smtClean="0"/>
              <a:t>We will continue to cover Circuits and </a:t>
            </a: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Number Systems </a:t>
            </a:r>
            <a:endParaRPr lang="en-US" sz="2100" dirty="0" smtClean="0">
              <a:latin typeface="+mj-lt"/>
            </a:endParaRPr>
          </a:p>
          <a:p>
            <a:r>
              <a:rPr lang="en-US" sz="2100" dirty="0" smtClean="0"/>
              <a:t>We </a:t>
            </a:r>
            <a:r>
              <a:rPr lang="en-US" sz="2100" dirty="0"/>
              <a:t>will begin to cover how to do math in the binary format and how to implement it in </a:t>
            </a:r>
            <a:r>
              <a:rPr lang="en-US" sz="2100" dirty="0" smtClean="0"/>
              <a:t>hardware</a:t>
            </a:r>
            <a:endParaRPr lang="en-US" sz="2100" dirty="0"/>
          </a:p>
          <a:p>
            <a:r>
              <a:rPr lang="en-US" sz="2100" dirty="0"/>
              <a:t>The binary math we learn will be used to build arithmetic logic unit (ALU</a:t>
            </a:r>
            <a:r>
              <a:rPr lang="en-US" sz="2100" dirty="0" smtClean="0"/>
              <a:t>)</a:t>
            </a:r>
          </a:p>
          <a:p>
            <a:r>
              <a:rPr lang="en-US" sz="2100" dirty="0" smtClean="0"/>
              <a:t>Quiz 2 grades and key are posted on Blackboard </a:t>
            </a:r>
          </a:p>
          <a:p>
            <a:pPr lvl="1"/>
            <a:r>
              <a:rPr lang="en-US" sz="1700" dirty="0" smtClean="0"/>
              <a:t>Mean: 8.86</a:t>
            </a:r>
          </a:p>
          <a:p>
            <a:pPr lvl="1"/>
            <a:r>
              <a:rPr lang="en-US" sz="1700" dirty="0" smtClean="0"/>
              <a:t>Median: 9.00</a:t>
            </a:r>
          </a:p>
          <a:p>
            <a:pPr lvl="1"/>
            <a:r>
              <a:rPr lang="en-US" sz="1700" dirty="0" smtClean="0"/>
              <a:t>Standard Deviation: 1.52</a:t>
            </a:r>
          </a:p>
          <a:p>
            <a:pPr lvl="1"/>
            <a:r>
              <a:rPr lang="en-US" sz="1700" dirty="0" smtClean="0"/>
              <a:t>Variance: 2.30 </a:t>
            </a:r>
            <a:endParaRPr lang="en-US" sz="1700" dirty="0"/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Grades and Key </a:t>
            </a:r>
            <a:r>
              <a:rPr lang="en-US" sz="2100" b="1" dirty="0" smtClean="0">
                <a:solidFill>
                  <a:srgbClr val="C00000"/>
                </a:solidFill>
              </a:rPr>
              <a:t>for Homework 2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are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posted on </a:t>
            </a:r>
            <a:r>
              <a:rPr lang="en-US" sz="2100" dirty="0" smtClean="0">
                <a:solidFill>
                  <a:schemeClr val="tx1"/>
                </a:solidFill>
              </a:rPr>
              <a:t>Blackboard as well  </a:t>
            </a: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We will have our </a:t>
            </a:r>
            <a:r>
              <a:rPr lang="en-US" sz="2100" b="1" dirty="0" smtClean="0">
                <a:solidFill>
                  <a:srgbClr val="C00000"/>
                </a:solidFill>
              </a:rPr>
              <a:t>Exam 1 on Friday, October 5, 2018 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253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77200" cy="1303337"/>
          </a:xfrm>
        </p:spPr>
        <p:txBody>
          <a:bodyPr>
            <a:normAutofit/>
          </a:bodyPr>
          <a:lstStyle/>
          <a:p>
            <a:r>
              <a:rPr lang="en-US" sz="3600" b="1" dirty="0"/>
              <a:t>Where are we?</a:t>
            </a:r>
            <a:endParaRPr 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20916" y="1600200"/>
            <a:ext cx="7913483" cy="34448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So far, we covered the following topics</a:t>
            </a:r>
          </a:p>
          <a:p>
            <a:pPr lvl="1" eaLnBrk="1" hangingPunct="1"/>
            <a:r>
              <a:rPr lang="en-US" dirty="0" smtClean="0"/>
              <a:t>Fundamental digital blocks: AND, OR, and NOT gates.</a:t>
            </a:r>
          </a:p>
          <a:p>
            <a:pPr lvl="1" eaLnBrk="1" hangingPunct="1"/>
            <a:r>
              <a:rPr lang="en-US" dirty="0" smtClean="0"/>
              <a:t>Boolean algebra.</a:t>
            </a:r>
          </a:p>
          <a:p>
            <a:pPr lvl="1" eaLnBrk="1" hangingPunct="1"/>
            <a:r>
              <a:rPr lang="en-US" dirty="0" smtClean="0"/>
              <a:t>Base conversion between different number bases.</a:t>
            </a:r>
          </a:p>
          <a:p>
            <a:pPr eaLnBrk="1" hangingPunct="1"/>
            <a:r>
              <a:rPr lang="en-US" dirty="0" smtClean="0"/>
              <a:t>We will begin to cover how to do math in the binary format and how to implement it in hardware.</a:t>
            </a:r>
          </a:p>
          <a:p>
            <a:pPr eaLnBrk="1" hangingPunct="1"/>
            <a:r>
              <a:rPr lang="en-US" dirty="0" smtClean="0"/>
              <a:t>The binary math we learn will be used to build arithmetic logic unit (ALU).</a:t>
            </a:r>
          </a:p>
        </p:txBody>
      </p:sp>
    </p:spTree>
    <p:extLst>
      <p:ext uri="{BB962C8B-B14F-4D97-AF65-F5344CB8AC3E}">
        <p14:creationId xmlns:p14="http://schemas.microsoft.com/office/powerpoint/2010/main" val="38873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4738" y="915988"/>
            <a:ext cx="6799262" cy="1303337"/>
          </a:xfrm>
        </p:spPr>
        <p:txBody>
          <a:bodyPr/>
          <a:lstStyle/>
          <a:p>
            <a:pPr eaLnBrk="1" hangingPunct="1"/>
            <a:r>
              <a:rPr lang="en-US" sz="2400" smtClean="0"/>
              <a:t>ALU in a MIPS Computer</a:t>
            </a:r>
          </a:p>
        </p:txBody>
      </p:sp>
      <p:graphicFrame>
        <p:nvGraphicFramePr>
          <p:cNvPr id="1026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" name="Image File" r:id="rId3" imgW="0" imgH="0" progId="JascPaintShopPhotoAlbumImage">
                  <p:embed/>
                </p:oleObj>
              </mc:Choice>
              <mc:Fallback>
                <p:oleObj name="Image File" r:id="rId3" imgW="0" imgH="0" progId="JascPaintShopPhotoAlbumImage">
                  <p:embed/>
                  <p:pic>
                    <p:nvPicPr>
                      <p:cNvPr id="1026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21~Figure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3388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05600" y="4495800"/>
            <a:ext cx="2128838" cy="990600"/>
            <a:chOff x="4224" y="2832"/>
            <a:chExt cx="1341" cy="624"/>
          </a:xfrm>
        </p:grpSpPr>
        <p:sp>
          <p:nvSpPr>
            <p:cNvPr id="1030" name="Line 5"/>
            <p:cNvSpPr>
              <a:spLocks noChangeShapeType="1"/>
            </p:cNvSpPr>
            <p:nvPr/>
          </p:nvSpPr>
          <p:spPr bwMode="auto">
            <a:xfrm flipH="1" flipV="1">
              <a:off x="4224" y="2832"/>
              <a:ext cx="912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Text Box 6"/>
            <p:cNvSpPr txBox="1">
              <a:spLocks noChangeArrowheads="1"/>
            </p:cNvSpPr>
            <p:nvPr/>
          </p:nvSpPr>
          <p:spPr bwMode="auto">
            <a:xfrm>
              <a:off x="5136" y="3216"/>
              <a:ext cx="4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ALU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7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Binary Addition with Pencil and Paper</a:t>
            </a:r>
          </a:p>
        </p:txBody>
      </p:sp>
      <p:grpSp>
        <p:nvGrpSpPr>
          <p:cNvPr id="5123" name="Group 17"/>
          <p:cNvGrpSpPr>
            <a:grpSpLocks/>
          </p:cNvGrpSpPr>
          <p:nvPr/>
        </p:nvGrpSpPr>
        <p:grpSpPr bwMode="auto">
          <a:xfrm>
            <a:off x="2590800" y="2057400"/>
            <a:ext cx="3048000" cy="2422525"/>
            <a:chOff x="1296" y="1296"/>
            <a:chExt cx="1872" cy="1478"/>
          </a:xfrm>
        </p:grpSpPr>
        <p:sp>
          <p:nvSpPr>
            <p:cNvPr id="5124" name="Text Box 5"/>
            <p:cNvSpPr txBox="1">
              <a:spLocks noChangeArrowheads="1"/>
            </p:cNvSpPr>
            <p:nvPr/>
          </p:nvSpPr>
          <p:spPr bwMode="auto">
            <a:xfrm>
              <a:off x="2520" y="1614"/>
              <a:ext cx="41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</a:rPr>
                <a:t>1001</a:t>
              </a:r>
            </a:p>
          </p:txBody>
        </p:sp>
        <p:sp>
          <p:nvSpPr>
            <p:cNvPr id="5125" name="Text Box 6"/>
            <p:cNvSpPr txBox="1">
              <a:spLocks noChangeArrowheads="1"/>
            </p:cNvSpPr>
            <p:nvPr/>
          </p:nvSpPr>
          <p:spPr bwMode="auto">
            <a:xfrm>
              <a:off x="2549" y="1892"/>
              <a:ext cx="40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</a:rPr>
                <a:t>1111</a:t>
              </a:r>
            </a:p>
          </p:txBody>
        </p:sp>
        <p:sp>
          <p:nvSpPr>
            <p:cNvPr id="5126" name="Line 7"/>
            <p:cNvSpPr>
              <a:spLocks noChangeShapeType="1"/>
            </p:cNvSpPr>
            <p:nvPr/>
          </p:nvSpPr>
          <p:spPr bwMode="auto">
            <a:xfrm>
              <a:off x="2160" y="2208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7" name="Text Box 8"/>
            <p:cNvSpPr txBox="1">
              <a:spLocks noChangeArrowheads="1"/>
            </p:cNvSpPr>
            <p:nvPr/>
          </p:nvSpPr>
          <p:spPr bwMode="auto">
            <a:xfrm>
              <a:off x="2493" y="2212"/>
              <a:ext cx="48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</a:rPr>
                <a:t>11000</a:t>
              </a:r>
            </a:p>
          </p:txBody>
        </p:sp>
        <p:sp>
          <p:nvSpPr>
            <p:cNvPr id="5128" name="Text Box 9"/>
            <p:cNvSpPr txBox="1">
              <a:spLocks noChangeArrowheads="1"/>
            </p:cNvSpPr>
            <p:nvPr/>
          </p:nvSpPr>
          <p:spPr bwMode="auto">
            <a:xfrm>
              <a:off x="2496" y="1296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1111</a:t>
              </a:r>
            </a:p>
          </p:txBody>
        </p:sp>
        <p:sp>
          <p:nvSpPr>
            <p:cNvPr id="5129" name="Rectangle 10"/>
            <p:cNvSpPr>
              <a:spLocks noChangeArrowheads="1"/>
            </p:cNvSpPr>
            <p:nvPr/>
          </p:nvSpPr>
          <p:spPr bwMode="auto">
            <a:xfrm>
              <a:off x="1296" y="1680"/>
              <a:ext cx="64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</a:rPr>
                <a:t>Augend</a:t>
              </a:r>
              <a:endParaRPr lang="en-US" dirty="0"/>
            </a:p>
          </p:txBody>
        </p:sp>
        <p:sp>
          <p:nvSpPr>
            <p:cNvPr id="5130" name="Rectangle 11"/>
            <p:cNvSpPr>
              <a:spLocks noChangeArrowheads="1"/>
            </p:cNvSpPr>
            <p:nvPr/>
          </p:nvSpPr>
          <p:spPr bwMode="auto">
            <a:xfrm>
              <a:off x="1296" y="1968"/>
              <a:ext cx="6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</a:rPr>
                <a:t>Addend</a:t>
              </a:r>
              <a:endParaRPr lang="en-US" dirty="0"/>
            </a:p>
          </p:txBody>
        </p:sp>
        <p:sp>
          <p:nvSpPr>
            <p:cNvPr id="5131" name="Rectangle 12"/>
            <p:cNvSpPr>
              <a:spLocks noChangeArrowheads="1"/>
            </p:cNvSpPr>
            <p:nvPr/>
          </p:nvSpPr>
          <p:spPr bwMode="auto">
            <a:xfrm>
              <a:off x="1296" y="2304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Sum</a:t>
              </a:r>
              <a:endParaRPr lang="en-US"/>
            </a:p>
          </p:txBody>
        </p:sp>
        <p:sp>
          <p:nvSpPr>
            <p:cNvPr id="5132" name="Rectangle 13"/>
            <p:cNvSpPr>
              <a:spLocks noChangeArrowheads="1"/>
            </p:cNvSpPr>
            <p:nvPr/>
          </p:nvSpPr>
          <p:spPr bwMode="auto">
            <a:xfrm>
              <a:off x="1296" y="1392"/>
              <a:ext cx="73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</a:rPr>
                <a:t>Carry In</a:t>
              </a:r>
              <a:endParaRPr lang="en-US" dirty="0"/>
            </a:p>
          </p:txBody>
        </p:sp>
        <p:sp>
          <p:nvSpPr>
            <p:cNvPr id="5133" name="Rectangle 14"/>
            <p:cNvSpPr>
              <a:spLocks noChangeArrowheads="1"/>
            </p:cNvSpPr>
            <p:nvPr/>
          </p:nvSpPr>
          <p:spPr bwMode="auto">
            <a:xfrm>
              <a:off x="1296" y="2544"/>
              <a:ext cx="8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Carry Out</a:t>
              </a:r>
              <a:endParaRPr lang="en-US"/>
            </a:p>
          </p:txBody>
        </p:sp>
        <p:sp>
          <p:nvSpPr>
            <p:cNvPr id="5134" name="Text Box 15"/>
            <p:cNvSpPr txBox="1">
              <a:spLocks noChangeArrowheads="1"/>
            </p:cNvSpPr>
            <p:nvPr/>
          </p:nvSpPr>
          <p:spPr bwMode="auto">
            <a:xfrm>
              <a:off x="2600" y="2453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1111</a:t>
              </a:r>
            </a:p>
          </p:txBody>
        </p:sp>
        <p:sp>
          <p:nvSpPr>
            <p:cNvPr id="5135" name="Text Box 16"/>
            <p:cNvSpPr txBox="1">
              <a:spLocks noChangeArrowheads="1"/>
            </p:cNvSpPr>
            <p:nvPr/>
          </p:nvSpPr>
          <p:spPr bwMode="auto">
            <a:xfrm>
              <a:off x="2112" y="1920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+)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4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Functional Block: Half-Adder</a:t>
            </a:r>
          </a:p>
        </p:txBody>
      </p:sp>
      <p:sp>
        <p:nvSpPr>
          <p:cNvPr id="614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6799262" cy="34448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000" dirty="0" smtClean="0">
                <a:cs typeface="Times New Roman" pitchFamily="18" charset="0"/>
              </a:rPr>
              <a:t>A 2-input, 1-bit width binary adder that performs the following computations:</a:t>
            </a:r>
          </a:p>
          <a:p>
            <a:pPr eaLnBrk="1" hangingPunct="1"/>
            <a:endParaRPr lang="en-US" sz="2000" dirty="0" smtClean="0">
              <a:cs typeface="Times New Roman" pitchFamily="18" charset="0"/>
            </a:endParaRPr>
          </a:p>
          <a:p>
            <a:pPr eaLnBrk="1" hangingPunct="1"/>
            <a:endParaRPr lang="en-US" sz="3200" dirty="0" smtClean="0">
              <a:cs typeface="Times New Roman" pitchFamily="18" charset="0"/>
            </a:endParaRPr>
          </a:p>
          <a:p>
            <a:pPr eaLnBrk="1" hangingPunct="1"/>
            <a:endParaRPr lang="en-US" sz="2000" dirty="0" smtClean="0">
              <a:cs typeface="Times New Roman" pitchFamily="18" charset="0"/>
            </a:endParaRPr>
          </a:p>
          <a:p>
            <a:pPr eaLnBrk="1" hangingPunct="1"/>
            <a:r>
              <a:rPr lang="en-US" sz="2000" dirty="0" smtClean="0">
                <a:cs typeface="Times New Roman" pitchFamily="18" charset="0"/>
              </a:rPr>
              <a:t>A half adder adds two bits to produce a two-bit sum</a:t>
            </a:r>
          </a:p>
          <a:p>
            <a:pPr eaLnBrk="1" hangingPunct="1"/>
            <a:r>
              <a:rPr lang="en-US" sz="2000" dirty="0" smtClean="0">
                <a:cs typeface="Times New Roman" pitchFamily="18" charset="0"/>
              </a:rPr>
              <a:t>The sum is expressed as a </a:t>
            </a:r>
            <a:r>
              <a:rPr lang="en-US" sz="2000" u="sng" dirty="0" smtClean="0">
                <a:cs typeface="Times New Roman" pitchFamily="18" charset="0"/>
              </a:rPr>
              <a:t>sum bit</a:t>
            </a:r>
            <a:r>
              <a:rPr lang="en-US" sz="2000" dirty="0" smtClean="0">
                <a:cs typeface="Times New Roman" pitchFamily="18" charset="0"/>
              </a:rPr>
              <a:t> , S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and a </a:t>
            </a:r>
            <a:r>
              <a:rPr lang="en-US" sz="2000" u="sng" dirty="0" smtClean="0">
                <a:cs typeface="Times New Roman" pitchFamily="18" charset="0"/>
              </a:rPr>
              <a:t>carry bit</a:t>
            </a:r>
            <a:r>
              <a:rPr lang="en-US" sz="2000" dirty="0" smtClean="0">
                <a:cs typeface="Times New Roman" pitchFamily="18" charset="0"/>
              </a:rPr>
              <a:t>, C</a:t>
            </a:r>
          </a:p>
          <a:p>
            <a:pPr eaLnBrk="1" hangingPunct="1"/>
            <a:r>
              <a:rPr lang="en-US" sz="2000" dirty="0" smtClean="0">
                <a:cs typeface="Times New Roman" pitchFamily="18" charset="0"/>
              </a:rPr>
              <a:t>The half adder can be specified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as a truth table for S and C 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</a:t>
            </a:r>
            <a:endParaRPr lang="en-US" sz="2000" dirty="0" smtClean="0">
              <a:cs typeface="Times New Roman" pitchFamily="18" charset="0"/>
            </a:endParaRPr>
          </a:p>
          <a:p>
            <a:pPr eaLnBrk="1" hangingPunct="1"/>
            <a:endParaRPr lang="en-US" sz="2000" dirty="0" smtClean="0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209800" y="2057400"/>
            <a:ext cx="4851400" cy="1455738"/>
            <a:chOff x="1044" y="1111"/>
            <a:chExt cx="3056" cy="917"/>
          </a:xfrm>
        </p:grpSpPr>
        <p:sp>
          <p:nvSpPr>
            <p:cNvPr id="6219" name="Rectangle 5"/>
            <p:cNvSpPr>
              <a:spLocks noChangeArrowheads="1"/>
            </p:cNvSpPr>
            <p:nvPr/>
          </p:nvSpPr>
          <p:spPr bwMode="auto">
            <a:xfrm>
              <a:off x="1236" y="111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6220" name="Rectangle 6"/>
            <p:cNvSpPr>
              <a:spLocks noChangeArrowheads="1"/>
            </p:cNvSpPr>
            <p:nvPr/>
          </p:nvSpPr>
          <p:spPr bwMode="auto">
            <a:xfrm>
              <a:off x="1450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21" name="Rectangle 7"/>
            <p:cNvSpPr>
              <a:spLocks noChangeArrowheads="1"/>
            </p:cNvSpPr>
            <p:nvPr/>
          </p:nvSpPr>
          <p:spPr bwMode="auto">
            <a:xfrm>
              <a:off x="1738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22" name="Rectangle 8"/>
            <p:cNvSpPr>
              <a:spLocks noChangeArrowheads="1"/>
            </p:cNvSpPr>
            <p:nvPr/>
          </p:nvSpPr>
          <p:spPr bwMode="auto">
            <a:xfrm>
              <a:off x="1908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223" name="Rectangle 9"/>
            <p:cNvSpPr>
              <a:spLocks noChangeArrowheads="1"/>
            </p:cNvSpPr>
            <p:nvPr/>
          </p:nvSpPr>
          <p:spPr bwMode="auto">
            <a:xfrm>
              <a:off x="2110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24" name="Rectangle 10"/>
            <p:cNvSpPr>
              <a:spLocks noChangeArrowheads="1"/>
            </p:cNvSpPr>
            <p:nvPr/>
          </p:nvSpPr>
          <p:spPr bwMode="auto">
            <a:xfrm>
              <a:off x="2339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25" name="Rectangle 11"/>
            <p:cNvSpPr>
              <a:spLocks noChangeArrowheads="1"/>
            </p:cNvSpPr>
            <p:nvPr/>
          </p:nvSpPr>
          <p:spPr bwMode="auto">
            <a:xfrm>
              <a:off x="2532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226" name="Rectangle 12"/>
            <p:cNvSpPr>
              <a:spLocks noChangeArrowheads="1"/>
            </p:cNvSpPr>
            <p:nvPr/>
          </p:nvSpPr>
          <p:spPr bwMode="auto">
            <a:xfrm>
              <a:off x="2711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27" name="Rectangle 13"/>
            <p:cNvSpPr>
              <a:spLocks noChangeArrowheads="1"/>
            </p:cNvSpPr>
            <p:nvPr/>
          </p:nvSpPr>
          <p:spPr bwMode="auto">
            <a:xfrm>
              <a:off x="2986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28" name="Rectangle 14"/>
            <p:cNvSpPr>
              <a:spLocks noChangeArrowheads="1"/>
            </p:cNvSpPr>
            <p:nvPr/>
          </p:nvSpPr>
          <p:spPr bwMode="auto">
            <a:xfrm>
              <a:off x="3156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229" name="Rectangle 15"/>
            <p:cNvSpPr>
              <a:spLocks noChangeArrowheads="1"/>
            </p:cNvSpPr>
            <p:nvPr/>
          </p:nvSpPr>
          <p:spPr bwMode="auto">
            <a:xfrm>
              <a:off x="3359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30" name="Rectangle 16"/>
            <p:cNvSpPr>
              <a:spLocks noChangeArrowheads="1"/>
            </p:cNvSpPr>
            <p:nvPr/>
          </p:nvSpPr>
          <p:spPr bwMode="auto">
            <a:xfrm>
              <a:off x="3672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31" name="Rectangle 17"/>
            <p:cNvSpPr>
              <a:spLocks noChangeArrowheads="1"/>
            </p:cNvSpPr>
            <p:nvPr/>
          </p:nvSpPr>
          <p:spPr bwMode="auto">
            <a:xfrm>
              <a:off x="3876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232" name="Rectangle 18"/>
            <p:cNvSpPr>
              <a:spLocks noChangeArrowheads="1"/>
            </p:cNvSpPr>
            <p:nvPr/>
          </p:nvSpPr>
          <p:spPr bwMode="auto">
            <a:xfrm>
              <a:off x="4054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33" name="Rectangle 19"/>
            <p:cNvSpPr>
              <a:spLocks noChangeArrowheads="1"/>
            </p:cNvSpPr>
            <p:nvPr/>
          </p:nvSpPr>
          <p:spPr bwMode="auto">
            <a:xfrm>
              <a:off x="1154" y="1378"/>
              <a:ext cx="2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 dirty="0">
                  <a:solidFill>
                    <a:srgbClr val="000000"/>
                  </a:solidFill>
                </a:rPr>
                <a:t>+ Y</a:t>
              </a:r>
              <a:endParaRPr lang="en-US" dirty="0"/>
            </a:p>
          </p:txBody>
        </p:sp>
        <p:sp>
          <p:nvSpPr>
            <p:cNvPr id="6234" name="Rectangle 20"/>
            <p:cNvSpPr>
              <a:spLocks noChangeArrowheads="1"/>
            </p:cNvSpPr>
            <p:nvPr/>
          </p:nvSpPr>
          <p:spPr bwMode="auto">
            <a:xfrm>
              <a:off x="1450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35" name="Rectangle 21"/>
            <p:cNvSpPr>
              <a:spLocks noChangeArrowheads="1"/>
            </p:cNvSpPr>
            <p:nvPr/>
          </p:nvSpPr>
          <p:spPr bwMode="auto">
            <a:xfrm>
              <a:off x="1044" y="1598"/>
              <a:ext cx="4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Line 22"/>
            <p:cNvSpPr>
              <a:spLocks noChangeShapeType="1"/>
            </p:cNvSpPr>
            <p:nvPr/>
          </p:nvSpPr>
          <p:spPr bwMode="auto">
            <a:xfrm>
              <a:off x="1044" y="1598"/>
              <a:ext cx="4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Rectangle 23"/>
            <p:cNvSpPr>
              <a:spLocks noChangeArrowheads="1"/>
            </p:cNvSpPr>
            <p:nvPr/>
          </p:nvSpPr>
          <p:spPr bwMode="auto">
            <a:xfrm>
              <a:off x="1738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38" name="Rectangle 24"/>
            <p:cNvSpPr>
              <a:spLocks noChangeArrowheads="1"/>
            </p:cNvSpPr>
            <p:nvPr/>
          </p:nvSpPr>
          <p:spPr bwMode="auto">
            <a:xfrm>
              <a:off x="1857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+ 0</a:t>
              </a:r>
              <a:endParaRPr lang="en-US"/>
            </a:p>
          </p:txBody>
        </p:sp>
        <p:sp>
          <p:nvSpPr>
            <p:cNvPr id="6239" name="Rectangle 25"/>
            <p:cNvSpPr>
              <a:spLocks noChangeArrowheads="1"/>
            </p:cNvSpPr>
            <p:nvPr/>
          </p:nvSpPr>
          <p:spPr bwMode="auto">
            <a:xfrm>
              <a:off x="2110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40" name="Rectangle 26"/>
            <p:cNvSpPr>
              <a:spLocks noChangeArrowheads="1"/>
            </p:cNvSpPr>
            <p:nvPr/>
          </p:nvSpPr>
          <p:spPr bwMode="auto">
            <a:xfrm>
              <a:off x="1813" y="1598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27"/>
            <p:cNvSpPr>
              <a:spLocks noChangeShapeType="1"/>
            </p:cNvSpPr>
            <p:nvPr/>
          </p:nvSpPr>
          <p:spPr bwMode="auto">
            <a:xfrm>
              <a:off x="1813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Rectangle 28"/>
            <p:cNvSpPr>
              <a:spLocks noChangeArrowheads="1"/>
            </p:cNvSpPr>
            <p:nvPr/>
          </p:nvSpPr>
          <p:spPr bwMode="auto">
            <a:xfrm>
              <a:off x="2339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43" name="Rectangle 29"/>
            <p:cNvSpPr>
              <a:spLocks noChangeArrowheads="1"/>
            </p:cNvSpPr>
            <p:nvPr/>
          </p:nvSpPr>
          <p:spPr bwMode="auto">
            <a:xfrm>
              <a:off x="2458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+ 1</a:t>
              </a:r>
              <a:endParaRPr lang="en-US"/>
            </a:p>
          </p:txBody>
        </p:sp>
        <p:sp>
          <p:nvSpPr>
            <p:cNvPr id="6244" name="Rectangle 30"/>
            <p:cNvSpPr>
              <a:spLocks noChangeArrowheads="1"/>
            </p:cNvSpPr>
            <p:nvPr/>
          </p:nvSpPr>
          <p:spPr bwMode="auto">
            <a:xfrm>
              <a:off x="2711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45" name="Rectangle 31"/>
            <p:cNvSpPr>
              <a:spLocks noChangeArrowheads="1"/>
            </p:cNvSpPr>
            <p:nvPr/>
          </p:nvSpPr>
          <p:spPr bwMode="auto">
            <a:xfrm>
              <a:off x="2414" y="1598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Line 32"/>
            <p:cNvSpPr>
              <a:spLocks noChangeShapeType="1"/>
            </p:cNvSpPr>
            <p:nvPr/>
          </p:nvSpPr>
          <p:spPr bwMode="auto">
            <a:xfrm>
              <a:off x="2414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Rectangle 33"/>
            <p:cNvSpPr>
              <a:spLocks noChangeArrowheads="1"/>
            </p:cNvSpPr>
            <p:nvPr/>
          </p:nvSpPr>
          <p:spPr bwMode="auto">
            <a:xfrm>
              <a:off x="2986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48" name="Rectangle 34"/>
            <p:cNvSpPr>
              <a:spLocks noChangeArrowheads="1"/>
            </p:cNvSpPr>
            <p:nvPr/>
          </p:nvSpPr>
          <p:spPr bwMode="auto">
            <a:xfrm>
              <a:off x="3105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+ 0</a:t>
              </a:r>
              <a:endParaRPr lang="en-US"/>
            </a:p>
          </p:txBody>
        </p:sp>
        <p:sp>
          <p:nvSpPr>
            <p:cNvPr id="6249" name="Rectangle 35"/>
            <p:cNvSpPr>
              <a:spLocks noChangeArrowheads="1"/>
            </p:cNvSpPr>
            <p:nvPr/>
          </p:nvSpPr>
          <p:spPr bwMode="auto">
            <a:xfrm>
              <a:off x="3359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50" name="Rectangle 36"/>
            <p:cNvSpPr>
              <a:spLocks noChangeArrowheads="1"/>
            </p:cNvSpPr>
            <p:nvPr/>
          </p:nvSpPr>
          <p:spPr bwMode="auto">
            <a:xfrm>
              <a:off x="3061" y="1598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Line 37"/>
            <p:cNvSpPr>
              <a:spLocks noChangeShapeType="1"/>
            </p:cNvSpPr>
            <p:nvPr/>
          </p:nvSpPr>
          <p:spPr bwMode="auto">
            <a:xfrm>
              <a:off x="3061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Rectangle 38"/>
            <p:cNvSpPr>
              <a:spLocks noChangeArrowheads="1"/>
            </p:cNvSpPr>
            <p:nvPr/>
          </p:nvSpPr>
          <p:spPr bwMode="auto">
            <a:xfrm>
              <a:off x="3672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53" name="Rectangle 39"/>
            <p:cNvSpPr>
              <a:spLocks noChangeArrowheads="1"/>
            </p:cNvSpPr>
            <p:nvPr/>
          </p:nvSpPr>
          <p:spPr bwMode="auto">
            <a:xfrm>
              <a:off x="3800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+ 1</a:t>
              </a:r>
              <a:endParaRPr lang="en-US"/>
            </a:p>
          </p:txBody>
        </p:sp>
        <p:sp>
          <p:nvSpPr>
            <p:cNvPr id="6254" name="Rectangle 40"/>
            <p:cNvSpPr>
              <a:spLocks noChangeArrowheads="1"/>
            </p:cNvSpPr>
            <p:nvPr/>
          </p:nvSpPr>
          <p:spPr bwMode="auto">
            <a:xfrm>
              <a:off x="4054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6255" name="Rectangle 41"/>
            <p:cNvSpPr>
              <a:spLocks noChangeArrowheads="1"/>
            </p:cNvSpPr>
            <p:nvPr/>
          </p:nvSpPr>
          <p:spPr bwMode="auto">
            <a:xfrm>
              <a:off x="3745" y="1598"/>
              <a:ext cx="32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Line 42"/>
            <p:cNvSpPr>
              <a:spLocks noChangeShapeType="1"/>
            </p:cNvSpPr>
            <p:nvPr/>
          </p:nvSpPr>
          <p:spPr bwMode="auto">
            <a:xfrm>
              <a:off x="3745" y="1598"/>
              <a:ext cx="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Rectangle 43"/>
            <p:cNvSpPr>
              <a:spLocks noChangeArrowheads="1"/>
            </p:cNvSpPr>
            <p:nvPr/>
          </p:nvSpPr>
          <p:spPr bwMode="auto">
            <a:xfrm>
              <a:off x="1156" y="1669"/>
              <a:ext cx="2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 dirty="0">
                  <a:solidFill>
                    <a:srgbClr val="000000"/>
                  </a:solidFill>
                </a:rPr>
                <a:t>C S</a:t>
              </a:r>
              <a:endParaRPr lang="en-US" dirty="0"/>
            </a:p>
          </p:txBody>
        </p:sp>
        <p:sp>
          <p:nvSpPr>
            <p:cNvPr id="6258" name="Rectangle 44"/>
            <p:cNvSpPr>
              <a:spLocks noChangeArrowheads="1"/>
            </p:cNvSpPr>
            <p:nvPr/>
          </p:nvSpPr>
          <p:spPr bwMode="auto">
            <a:xfrm>
              <a:off x="1450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59" name="Rectangle 45"/>
            <p:cNvSpPr>
              <a:spLocks noChangeArrowheads="1"/>
            </p:cNvSpPr>
            <p:nvPr/>
          </p:nvSpPr>
          <p:spPr bwMode="auto">
            <a:xfrm>
              <a:off x="1738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6260" name="Rectangle 46"/>
            <p:cNvSpPr>
              <a:spLocks noChangeArrowheads="1"/>
            </p:cNvSpPr>
            <p:nvPr/>
          </p:nvSpPr>
          <p:spPr bwMode="auto">
            <a:xfrm>
              <a:off x="1870" y="1669"/>
              <a:ext cx="23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0 0</a:t>
              </a:r>
              <a:endParaRPr lang="en-US"/>
            </a:p>
          </p:txBody>
        </p:sp>
        <p:sp>
          <p:nvSpPr>
            <p:cNvPr id="6261" name="Rectangle 47"/>
            <p:cNvSpPr>
              <a:spLocks noChangeArrowheads="1"/>
            </p:cNvSpPr>
            <p:nvPr/>
          </p:nvSpPr>
          <p:spPr bwMode="auto">
            <a:xfrm>
              <a:off x="2110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62" name="Rectangle 48"/>
            <p:cNvSpPr>
              <a:spLocks noChangeArrowheads="1"/>
            </p:cNvSpPr>
            <p:nvPr/>
          </p:nvSpPr>
          <p:spPr bwMode="auto">
            <a:xfrm>
              <a:off x="2339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63" name="Rectangle 49"/>
            <p:cNvSpPr>
              <a:spLocks noChangeArrowheads="1"/>
            </p:cNvSpPr>
            <p:nvPr/>
          </p:nvSpPr>
          <p:spPr bwMode="auto">
            <a:xfrm>
              <a:off x="2471" y="1669"/>
              <a:ext cx="23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0 1</a:t>
              </a:r>
              <a:endParaRPr lang="en-US"/>
            </a:p>
          </p:txBody>
        </p:sp>
        <p:sp>
          <p:nvSpPr>
            <p:cNvPr id="6264" name="Rectangle 50"/>
            <p:cNvSpPr>
              <a:spLocks noChangeArrowheads="1"/>
            </p:cNvSpPr>
            <p:nvPr/>
          </p:nvSpPr>
          <p:spPr bwMode="auto">
            <a:xfrm>
              <a:off x="2711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65" name="Rectangle 51"/>
            <p:cNvSpPr>
              <a:spLocks noChangeArrowheads="1"/>
            </p:cNvSpPr>
            <p:nvPr/>
          </p:nvSpPr>
          <p:spPr bwMode="auto">
            <a:xfrm>
              <a:off x="2986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66" name="Rectangle 52"/>
            <p:cNvSpPr>
              <a:spLocks noChangeArrowheads="1"/>
            </p:cNvSpPr>
            <p:nvPr/>
          </p:nvSpPr>
          <p:spPr bwMode="auto">
            <a:xfrm>
              <a:off x="3119" y="1669"/>
              <a:ext cx="23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0 1</a:t>
              </a:r>
              <a:endParaRPr lang="en-US"/>
            </a:p>
          </p:txBody>
        </p:sp>
        <p:sp>
          <p:nvSpPr>
            <p:cNvPr id="6267" name="Rectangle 53"/>
            <p:cNvSpPr>
              <a:spLocks noChangeArrowheads="1"/>
            </p:cNvSpPr>
            <p:nvPr/>
          </p:nvSpPr>
          <p:spPr bwMode="auto">
            <a:xfrm>
              <a:off x="3359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68" name="Rectangle 54"/>
            <p:cNvSpPr>
              <a:spLocks noChangeArrowheads="1"/>
            </p:cNvSpPr>
            <p:nvPr/>
          </p:nvSpPr>
          <p:spPr bwMode="auto">
            <a:xfrm>
              <a:off x="3672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69" name="Rectangle 55"/>
            <p:cNvSpPr>
              <a:spLocks noChangeArrowheads="1"/>
            </p:cNvSpPr>
            <p:nvPr/>
          </p:nvSpPr>
          <p:spPr bwMode="auto">
            <a:xfrm>
              <a:off x="3814" y="1669"/>
              <a:ext cx="23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1 0</a:t>
              </a:r>
              <a:endParaRPr lang="en-US"/>
            </a:p>
          </p:txBody>
        </p:sp>
        <p:sp>
          <p:nvSpPr>
            <p:cNvPr id="6270" name="Rectangle 56"/>
            <p:cNvSpPr>
              <a:spLocks noChangeArrowheads="1"/>
            </p:cNvSpPr>
            <p:nvPr/>
          </p:nvSpPr>
          <p:spPr bwMode="auto">
            <a:xfrm>
              <a:off x="4054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71" name="Rectangle 57"/>
            <p:cNvSpPr>
              <a:spLocks noChangeArrowheads="1"/>
            </p:cNvSpPr>
            <p:nvPr/>
          </p:nvSpPr>
          <p:spPr bwMode="auto">
            <a:xfrm>
              <a:off x="1056" y="1932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</p:grpSp>
      <p:grpSp>
        <p:nvGrpSpPr>
          <p:cNvPr id="6149" name="Group 58"/>
          <p:cNvGrpSpPr>
            <a:grpSpLocks/>
          </p:cNvGrpSpPr>
          <p:nvPr/>
        </p:nvGrpSpPr>
        <p:grpSpPr bwMode="auto">
          <a:xfrm>
            <a:off x="5486400" y="3810000"/>
            <a:ext cx="2354263" cy="2308225"/>
            <a:chOff x="3550" y="2544"/>
            <a:chExt cx="1483" cy="1454"/>
          </a:xfrm>
        </p:grpSpPr>
        <p:sp>
          <p:nvSpPr>
            <p:cNvPr id="6151" name="Rectangle 59"/>
            <p:cNvSpPr>
              <a:spLocks noChangeArrowheads="1"/>
            </p:cNvSpPr>
            <p:nvPr/>
          </p:nvSpPr>
          <p:spPr bwMode="auto">
            <a:xfrm>
              <a:off x="3690" y="255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6152" name="Rectangle 60"/>
            <p:cNvSpPr>
              <a:spLocks noChangeArrowheads="1"/>
            </p:cNvSpPr>
            <p:nvPr/>
          </p:nvSpPr>
          <p:spPr bwMode="auto">
            <a:xfrm>
              <a:off x="3828" y="255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53" name="Rectangle 61"/>
            <p:cNvSpPr>
              <a:spLocks noChangeArrowheads="1"/>
            </p:cNvSpPr>
            <p:nvPr/>
          </p:nvSpPr>
          <p:spPr bwMode="auto">
            <a:xfrm>
              <a:off x="3961" y="255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6154" name="Rectangle 62"/>
            <p:cNvSpPr>
              <a:spLocks noChangeArrowheads="1"/>
            </p:cNvSpPr>
            <p:nvPr/>
          </p:nvSpPr>
          <p:spPr bwMode="auto">
            <a:xfrm>
              <a:off x="4099" y="255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55" name="Rectangle 63"/>
            <p:cNvSpPr>
              <a:spLocks noChangeArrowheads="1"/>
            </p:cNvSpPr>
            <p:nvPr/>
          </p:nvSpPr>
          <p:spPr bwMode="auto">
            <a:xfrm>
              <a:off x="4308" y="255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6156" name="Rectangle 64"/>
            <p:cNvSpPr>
              <a:spLocks noChangeArrowheads="1"/>
            </p:cNvSpPr>
            <p:nvPr/>
          </p:nvSpPr>
          <p:spPr bwMode="auto">
            <a:xfrm>
              <a:off x="4446" y="255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57" name="Rectangle 65"/>
            <p:cNvSpPr>
              <a:spLocks noChangeArrowheads="1"/>
            </p:cNvSpPr>
            <p:nvPr/>
          </p:nvSpPr>
          <p:spPr bwMode="auto">
            <a:xfrm>
              <a:off x="4760" y="2551"/>
              <a:ext cx="10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6158" name="Rectangle 66"/>
            <p:cNvSpPr>
              <a:spLocks noChangeArrowheads="1"/>
            </p:cNvSpPr>
            <p:nvPr/>
          </p:nvSpPr>
          <p:spPr bwMode="auto">
            <a:xfrm>
              <a:off x="4868" y="255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59" name="Rectangle 67"/>
            <p:cNvSpPr>
              <a:spLocks noChangeArrowheads="1"/>
            </p:cNvSpPr>
            <p:nvPr/>
          </p:nvSpPr>
          <p:spPr bwMode="auto">
            <a:xfrm>
              <a:off x="4152" y="2544"/>
              <a:ext cx="18" cy="2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4152" y="2544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Rectangle 69"/>
            <p:cNvSpPr>
              <a:spLocks noChangeArrowheads="1"/>
            </p:cNvSpPr>
            <p:nvPr/>
          </p:nvSpPr>
          <p:spPr bwMode="auto">
            <a:xfrm>
              <a:off x="3711" y="2836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162" name="Rectangle 70"/>
            <p:cNvSpPr>
              <a:spLocks noChangeArrowheads="1"/>
            </p:cNvSpPr>
            <p:nvPr/>
          </p:nvSpPr>
          <p:spPr bwMode="auto">
            <a:xfrm>
              <a:off x="3807" y="283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63" name="Rectangle 71"/>
            <p:cNvSpPr>
              <a:spLocks noChangeArrowheads="1"/>
            </p:cNvSpPr>
            <p:nvPr/>
          </p:nvSpPr>
          <p:spPr bwMode="auto">
            <a:xfrm>
              <a:off x="3982" y="2836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164" name="Rectangle 72"/>
            <p:cNvSpPr>
              <a:spLocks noChangeArrowheads="1"/>
            </p:cNvSpPr>
            <p:nvPr/>
          </p:nvSpPr>
          <p:spPr bwMode="auto">
            <a:xfrm>
              <a:off x="4078" y="283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65" name="Rectangle 73"/>
            <p:cNvSpPr>
              <a:spLocks noChangeArrowheads="1"/>
            </p:cNvSpPr>
            <p:nvPr/>
          </p:nvSpPr>
          <p:spPr bwMode="auto">
            <a:xfrm>
              <a:off x="4329" y="2836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166" name="Rectangle 74"/>
            <p:cNvSpPr>
              <a:spLocks noChangeArrowheads="1"/>
            </p:cNvSpPr>
            <p:nvPr/>
          </p:nvSpPr>
          <p:spPr bwMode="auto">
            <a:xfrm>
              <a:off x="4425" y="283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67" name="Rectangle 75"/>
            <p:cNvSpPr>
              <a:spLocks noChangeArrowheads="1"/>
            </p:cNvSpPr>
            <p:nvPr/>
          </p:nvSpPr>
          <p:spPr bwMode="auto">
            <a:xfrm>
              <a:off x="4766" y="2836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168" name="Rectangle 76"/>
            <p:cNvSpPr>
              <a:spLocks noChangeArrowheads="1"/>
            </p:cNvSpPr>
            <p:nvPr/>
          </p:nvSpPr>
          <p:spPr bwMode="auto">
            <a:xfrm>
              <a:off x="4862" y="283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69" name="Rectangle 77"/>
            <p:cNvSpPr>
              <a:spLocks noChangeArrowheads="1"/>
            </p:cNvSpPr>
            <p:nvPr/>
          </p:nvSpPr>
          <p:spPr bwMode="auto">
            <a:xfrm>
              <a:off x="3619" y="2812"/>
              <a:ext cx="274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78"/>
            <p:cNvSpPr>
              <a:spLocks noChangeShapeType="1"/>
            </p:cNvSpPr>
            <p:nvPr/>
          </p:nvSpPr>
          <p:spPr bwMode="auto">
            <a:xfrm>
              <a:off x="3619" y="2812"/>
              <a:ext cx="27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Rectangle 79"/>
            <p:cNvSpPr>
              <a:spLocks noChangeArrowheads="1"/>
            </p:cNvSpPr>
            <p:nvPr/>
          </p:nvSpPr>
          <p:spPr bwMode="auto">
            <a:xfrm>
              <a:off x="3893" y="2812"/>
              <a:ext cx="18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80"/>
            <p:cNvSpPr>
              <a:spLocks noChangeShapeType="1"/>
            </p:cNvSpPr>
            <p:nvPr/>
          </p:nvSpPr>
          <p:spPr bwMode="auto">
            <a:xfrm>
              <a:off x="3893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81"/>
            <p:cNvSpPr>
              <a:spLocks noChangeShapeType="1"/>
            </p:cNvSpPr>
            <p:nvPr/>
          </p:nvSpPr>
          <p:spPr bwMode="auto">
            <a:xfrm>
              <a:off x="3893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Rectangle 82"/>
            <p:cNvSpPr>
              <a:spLocks noChangeArrowheads="1"/>
            </p:cNvSpPr>
            <p:nvPr/>
          </p:nvSpPr>
          <p:spPr bwMode="auto">
            <a:xfrm>
              <a:off x="3911" y="2812"/>
              <a:ext cx="241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83"/>
            <p:cNvSpPr>
              <a:spLocks noChangeShapeType="1"/>
            </p:cNvSpPr>
            <p:nvPr/>
          </p:nvSpPr>
          <p:spPr bwMode="auto">
            <a:xfrm>
              <a:off x="3911" y="2812"/>
              <a:ext cx="2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Rectangle 84"/>
            <p:cNvSpPr>
              <a:spLocks noChangeArrowheads="1"/>
            </p:cNvSpPr>
            <p:nvPr/>
          </p:nvSpPr>
          <p:spPr bwMode="auto">
            <a:xfrm>
              <a:off x="4152" y="2812"/>
              <a:ext cx="18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85"/>
            <p:cNvSpPr>
              <a:spLocks noChangeShapeType="1"/>
            </p:cNvSpPr>
            <p:nvPr/>
          </p:nvSpPr>
          <p:spPr bwMode="auto">
            <a:xfrm>
              <a:off x="4152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86"/>
            <p:cNvSpPr>
              <a:spLocks noChangeShapeType="1"/>
            </p:cNvSpPr>
            <p:nvPr/>
          </p:nvSpPr>
          <p:spPr bwMode="auto">
            <a:xfrm>
              <a:off x="4152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Rectangle 87"/>
            <p:cNvSpPr>
              <a:spLocks noChangeArrowheads="1"/>
            </p:cNvSpPr>
            <p:nvPr/>
          </p:nvSpPr>
          <p:spPr bwMode="auto">
            <a:xfrm>
              <a:off x="4170" y="2812"/>
              <a:ext cx="420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88"/>
            <p:cNvSpPr>
              <a:spLocks noChangeShapeType="1"/>
            </p:cNvSpPr>
            <p:nvPr/>
          </p:nvSpPr>
          <p:spPr bwMode="auto">
            <a:xfrm>
              <a:off x="4170" y="2812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Rectangle 89"/>
            <p:cNvSpPr>
              <a:spLocks noChangeArrowheads="1"/>
            </p:cNvSpPr>
            <p:nvPr/>
          </p:nvSpPr>
          <p:spPr bwMode="auto">
            <a:xfrm>
              <a:off x="4590" y="281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90"/>
            <p:cNvSpPr>
              <a:spLocks noChangeShapeType="1"/>
            </p:cNvSpPr>
            <p:nvPr/>
          </p:nvSpPr>
          <p:spPr bwMode="auto">
            <a:xfrm>
              <a:off x="4590" y="2812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91"/>
            <p:cNvSpPr>
              <a:spLocks noChangeShapeType="1"/>
            </p:cNvSpPr>
            <p:nvPr/>
          </p:nvSpPr>
          <p:spPr bwMode="auto">
            <a:xfrm>
              <a:off x="4590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Rectangle 92"/>
            <p:cNvSpPr>
              <a:spLocks noChangeArrowheads="1"/>
            </p:cNvSpPr>
            <p:nvPr/>
          </p:nvSpPr>
          <p:spPr bwMode="auto">
            <a:xfrm>
              <a:off x="4607" y="2812"/>
              <a:ext cx="426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93"/>
            <p:cNvSpPr>
              <a:spLocks noChangeShapeType="1"/>
            </p:cNvSpPr>
            <p:nvPr/>
          </p:nvSpPr>
          <p:spPr bwMode="auto">
            <a:xfrm>
              <a:off x="4607" y="281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Rectangle 94"/>
            <p:cNvSpPr>
              <a:spLocks noChangeArrowheads="1"/>
            </p:cNvSpPr>
            <p:nvPr/>
          </p:nvSpPr>
          <p:spPr bwMode="auto">
            <a:xfrm>
              <a:off x="4152" y="2828"/>
              <a:ext cx="18" cy="2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95"/>
            <p:cNvSpPr>
              <a:spLocks noChangeShapeType="1"/>
            </p:cNvSpPr>
            <p:nvPr/>
          </p:nvSpPr>
          <p:spPr bwMode="auto">
            <a:xfrm>
              <a:off x="4152" y="2828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Rectangle 96"/>
            <p:cNvSpPr>
              <a:spLocks noChangeArrowheads="1"/>
            </p:cNvSpPr>
            <p:nvPr/>
          </p:nvSpPr>
          <p:spPr bwMode="auto">
            <a:xfrm>
              <a:off x="3711" y="3103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189" name="Rectangle 97"/>
            <p:cNvSpPr>
              <a:spLocks noChangeArrowheads="1"/>
            </p:cNvSpPr>
            <p:nvPr/>
          </p:nvSpPr>
          <p:spPr bwMode="auto">
            <a:xfrm>
              <a:off x="3807" y="310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90" name="Rectangle 98"/>
            <p:cNvSpPr>
              <a:spLocks noChangeArrowheads="1"/>
            </p:cNvSpPr>
            <p:nvPr/>
          </p:nvSpPr>
          <p:spPr bwMode="auto">
            <a:xfrm>
              <a:off x="3982" y="3103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191" name="Rectangle 99"/>
            <p:cNvSpPr>
              <a:spLocks noChangeArrowheads="1"/>
            </p:cNvSpPr>
            <p:nvPr/>
          </p:nvSpPr>
          <p:spPr bwMode="auto">
            <a:xfrm>
              <a:off x="4078" y="310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92" name="Rectangle 100"/>
            <p:cNvSpPr>
              <a:spLocks noChangeArrowheads="1"/>
            </p:cNvSpPr>
            <p:nvPr/>
          </p:nvSpPr>
          <p:spPr bwMode="auto">
            <a:xfrm>
              <a:off x="4329" y="3103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193" name="Rectangle 101"/>
            <p:cNvSpPr>
              <a:spLocks noChangeArrowheads="1"/>
            </p:cNvSpPr>
            <p:nvPr/>
          </p:nvSpPr>
          <p:spPr bwMode="auto">
            <a:xfrm>
              <a:off x="4425" y="310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94" name="Rectangle 102"/>
            <p:cNvSpPr>
              <a:spLocks noChangeArrowheads="1"/>
            </p:cNvSpPr>
            <p:nvPr/>
          </p:nvSpPr>
          <p:spPr bwMode="auto">
            <a:xfrm>
              <a:off x="4766" y="3103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195" name="Rectangle 103"/>
            <p:cNvSpPr>
              <a:spLocks noChangeArrowheads="1"/>
            </p:cNvSpPr>
            <p:nvPr/>
          </p:nvSpPr>
          <p:spPr bwMode="auto">
            <a:xfrm>
              <a:off x="4862" y="310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196" name="Rectangle 104"/>
            <p:cNvSpPr>
              <a:spLocks noChangeArrowheads="1"/>
            </p:cNvSpPr>
            <p:nvPr/>
          </p:nvSpPr>
          <p:spPr bwMode="auto">
            <a:xfrm>
              <a:off x="4152" y="3096"/>
              <a:ext cx="18" cy="2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105"/>
            <p:cNvSpPr>
              <a:spLocks noChangeShapeType="1"/>
            </p:cNvSpPr>
            <p:nvPr/>
          </p:nvSpPr>
          <p:spPr bwMode="auto">
            <a:xfrm>
              <a:off x="4152" y="3096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Rectangle 106"/>
            <p:cNvSpPr>
              <a:spLocks noChangeArrowheads="1"/>
            </p:cNvSpPr>
            <p:nvPr/>
          </p:nvSpPr>
          <p:spPr bwMode="auto">
            <a:xfrm>
              <a:off x="3711" y="337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199" name="Rectangle 107"/>
            <p:cNvSpPr>
              <a:spLocks noChangeArrowheads="1"/>
            </p:cNvSpPr>
            <p:nvPr/>
          </p:nvSpPr>
          <p:spPr bwMode="auto">
            <a:xfrm>
              <a:off x="3807" y="337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00" name="Rectangle 108"/>
            <p:cNvSpPr>
              <a:spLocks noChangeArrowheads="1"/>
            </p:cNvSpPr>
            <p:nvPr/>
          </p:nvSpPr>
          <p:spPr bwMode="auto">
            <a:xfrm>
              <a:off x="3982" y="337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201" name="Rectangle 109"/>
            <p:cNvSpPr>
              <a:spLocks noChangeArrowheads="1"/>
            </p:cNvSpPr>
            <p:nvPr/>
          </p:nvSpPr>
          <p:spPr bwMode="auto">
            <a:xfrm>
              <a:off x="4078" y="337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02" name="Rectangle 110"/>
            <p:cNvSpPr>
              <a:spLocks noChangeArrowheads="1"/>
            </p:cNvSpPr>
            <p:nvPr/>
          </p:nvSpPr>
          <p:spPr bwMode="auto">
            <a:xfrm>
              <a:off x="4329" y="337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203" name="Rectangle 111"/>
            <p:cNvSpPr>
              <a:spLocks noChangeArrowheads="1"/>
            </p:cNvSpPr>
            <p:nvPr/>
          </p:nvSpPr>
          <p:spPr bwMode="auto">
            <a:xfrm>
              <a:off x="4425" y="337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04" name="Rectangle 112"/>
            <p:cNvSpPr>
              <a:spLocks noChangeArrowheads="1"/>
            </p:cNvSpPr>
            <p:nvPr/>
          </p:nvSpPr>
          <p:spPr bwMode="auto">
            <a:xfrm>
              <a:off x="4766" y="337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205" name="Rectangle 113"/>
            <p:cNvSpPr>
              <a:spLocks noChangeArrowheads="1"/>
            </p:cNvSpPr>
            <p:nvPr/>
          </p:nvSpPr>
          <p:spPr bwMode="auto">
            <a:xfrm>
              <a:off x="4862" y="337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06" name="Rectangle 114"/>
            <p:cNvSpPr>
              <a:spLocks noChangeArrowheads="1"/>
            </p:cNvSpPr>
            <p:nvPr/>
          </p:nvSpPr>
          <p:spPr bwMode="auto">
            <a:xfrm>
              <a:off x="4152" y="3363"/>
              <a:ext cx="18" cy="2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Line 115"/>
            <p:cNvSpPr>
              <a:spLocks noChangeShapeType="1"/>
            </p:cNvSpPr>
            <p:nvPr/>
          </p:nvSpPr>
          <p:spPr bwMode="auto">
            <a:xfrm>
              <a:off x="4152" y="3363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Rectangle 116"/>
            <p:cNvSpPr>
              <a:spLocks noChangeArrowheads="1"/>
            </p:cNvSpPr>
            <p:nvPr/>
          </p:nvSpPr>
          <p:spPr bwMode="auto">
            <a:xfrm>
              <a:off x="3711" y="3638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209" name="Rectangle 117"/>
            <p:cNvSpPr>
              <a:spLocks noChangeArrowheads="1"/>
            </p:cNvSpPr>
            <p:nvPr/>
          </p:nvSpPr>
          <p:spPr bwMode="auto">
            <a:xfrm>
              <a:off x="3807" y="363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10" name="Rectangle 118"/>
            <p:cNvSpPr>
              <a:spLocks noChangeArrowheads="1"/>
            </p:cNvSpPr>
            <p:nvPr/>
          </p:nvSpPr>
          <p:spPr bwMode="auto">
            <a:xfrm>
              <a:off x="3982" y="3638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211" name="Rectangle 119"/>
            <p:cNvSpPr>
              <a:spLocks noChangeArrowheads="1"/>
            </p:cNvSpPr>
            <p:nvPr/>
          </p:nvSpPr>
          <p:spPr bwMode="auto">
            <a:xfrm>
              <a:off x="4078" y="363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12" name="Rectangle 120"/>
            <p:cNvSpPr>
              <a:spLocks noChangeArrowheads="1"/>
            </p:cNvSpPr>
            <p:nvPr/>
          </p:nvSpPr>
          <p:spPr bwMode="auto">
            <a:xfrm>
              <a:off x="4329" y="3638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213" name="Rectangle 121"/>
            <p:cNvSpPr>
              <a:spLocks noChangeArrowheads="1"/>
            </p:cNvSpPr>
            <p:nvPr/>
          </p:nvSpPr>
          <p:spPr bwMode="auto">
            <a:xfrm>
              <a:off x="4425" y="363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14" name="Rectangle 122"/>
            <p:cNvSpPr>
              <a:spLocks noChangeArrowheads="1"/>
            </p:cNvSpPr>
            <p:nvPr/>
          </p:nvSpPr>
          <p:spPr bwMode="auto">
            <a:xfrm>
              <a:off x="4766" y="3638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215" name="Rectangle 123"/>
            <p:cNvSpPr>
              <a:spLocks noChangeArrowheads="1"/>
            </p:cNvSpPr>
            <p:nvPr/>
          </p:nvSpPr>
          <p:spPr bwMode="auto">
            <a:xfrm>
              <a:off x="4862" y="363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216" name="Rectangle 124"/>
            <p:cNvSpPr>
              <a:spLocks noChangeArrowheads="1"/>
            </p:cNvSpPr>
            <p:nvPr/>
          </p:nvSpPr>
          <p:spPr bwMode="auto">
            <a:xfrm>
              <a:off x="4152" y="3631"/>
              <a:ext cx="18" cy="2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125"/>
            <p:cNvSpPr>
              <a:spLocks noChangeShapeType="1"/>
            </p:cNvSpPr>
            <p:nvPr/>
          </p:nvSpPr>
          <p:spPr bwMode="auto">
            <a:xfrm>
              <a:off x="4152" y="3631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Rectangle 126"/>
            <p:cNvSpPr>
              <a:spLocks noChangeArrowheads="1"/>
            </p:cNvSpPr>
            <p:nvPr/>
          </p:nvSpPr>
          <p:spPr bwMode="auto">
            <a:xfrm>
              <a:off x="3550" y="3902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</p:grpSp>
      <p:sp>
        <p:nvSpPr>
          <p:cNvPr id="6150" name="Text Box 127"/>
          <p:cNvSpPr txBox="1">
            <a:spLocks noChangeArrowheads="1"/>
          </p:cNvSpPr>
          <p:nvPr/>
        </p:nvSpPr>
        <p:spPr bwMode="auto">
          <a:xfrm>
            <a:off x="838200" y="5105400"/>
            <a:ext cx="3933000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Can you identify the logic expression</a:t>
            </a:r>
          </a:p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of C and S with X and Y as inputs?</a:t>
            </a:r>
          </a:p>
        </p:txBody>
      </p:sp>
    </p:spTree>
    <p:extLst>
      <p:ext uri="{BB962C8B-B14F-4D97-AF65-F5344CB8AC3E}">
        <p14:creationId xmlns:p14="http://schemas.microsoft.com/office/powerpoint/2010/main" val="32563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Implementations: Half-Adder</a:t>
            </a:r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7772400" cy="5027613"/>
          </a:xfrm>
        </p:spPr>
        <p:txBody>
          <a:bodyPr/>
          <a:lstStyle/>
          <a:p>
            <a:pPr marL="288925" indent="-288925" eaLnBrk="1" hangingPunct="1"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The most common half  adder implementation is:    </a:t>
            </a:r>
          </a:p>
          <a:p>
            <a:pPr marL="288925" indent="-288925" eaLnBrk="1" hangingPunct="1">
              <a:spcBef>
                <a:spcPct val="0"/>
              </a:spcBef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288925" indent="-288925" eaLnBrk="1" hangingPunct="1">
              <a:spcBef>
                <a:spcPct val="0"/>
              </a:spcBef>
            </a:pPr>
            <a:endParaRPr lang="en-US" sz="2100" dirty="0" smtClean="0">
              <a:solidFill>
                <a:srgbClr val="000000"/>
              </a:solidFill>
            </a:endParaRPr>
          </a:p>
          <a:p>
            <a:pPr marL="288925" indent="-288925" eaLnBrk="1" hangingPunct="1">
              <a:spcBef>
                <a:spcPct val="0"/>
              </a:spcBef>
            </a:pPr>
            <a:endParaRPr lang="en-US" sz="2100" dirty="0" smtClean="0">
              <a:solidFill>
                <a:srgbClr val="000000"/>
              </a:solidFill>
            </a:endParaRPr>
          </a:p>
          <a:p>
            <a:pPr marL="288925" indent="-288925" eaLnBrk="1" hangingPunct="1">
              <a:spcBef>
                <a:spcPct val="0"/>
              </a:spcBef>
            </a:pPr>
            <a:endParaRPr lang="en-US" sz="21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88925" indent="-288925" eaLnBrk="1" hangingPunct="1">
              <a:spcBef>
                <a:spcPct val="0"/>
              </a:spcBef>
            </a:pPr>
            <a:endParaRPr lang="en-US" sz="21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964613" y="6323013"/>
            <a:ext cx="111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3200" u="sng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1531938" y="2236788"/>
            <a:ext cx="1498600" cy="822325"/>
            <a:chOff x="965" y="1625"/>
            <a:chExt cx="944" cy="518"/>
          </a:xfrm>
        </p:grpSpPr>
        <p:sp>
          <p:nvSpPr>
            <p:cNvPr id="7193" name="Rectangle 6"/>
            <p:cNvSpPr>
              <a:spLocks noChangeArrowheads="1"/>
            </p:cNvSpPr>
            <p:nvPr/>
          </p:nvSpPr>
          <p:spPr bwMode="auto">
            <a:xfrm>
              <a:off x="1651" y="1874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7194" name="Rectangle 7"/>
            <p:cNvSpPr>
              <a:spLocks noChangeArrowheads="1"/>
            </p:cNvSpPr>
            <p:nvPr/>
          </p:nvSpPr>
          <p:spPr bwMode="auto">
            <a:xfrm>
              <a:off x="1364" y="1874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7195" name="Rectangle 8"/>
            <p:cNvSpPr>
              <a:spLocks noChangeArrowheads="1"/>
            </p:cNvSpPr>
            <p:nvPr/>
          </p:nvSpPr>
          <p:spPr bwMode="auto">
            <a:xfrm>
              <a:off x="968" y="1874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7196" name="Rectangle 9"/>
            <p:cNvSpPr>
              <a:spLocks noChangeArrowheads="1"/>
            </p:cNvSpPr>
            <p:nvPr/>
          </p:nvSpPr>
          <p:spPr bwMode="auto">
            <a:xfrm>
              <a:off x="1747" y="165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7197" name="Rectangle 10"/>
            <p:cNvSpPr>
              <a:spLocks noChangeArrowheads="1"/>
            </p:cNvSpPr>
            <p:nvPr/>
          </p:nvSpPr>
          <p:spPr bwMode="auto">
            <a:xfrm>
              <a:off x="1327" y="165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7198" name="Rectangle 11"/>
            <p:cNvSpPr>
              <a:spLocks noChangeArrowheads="1"/>
            </p:cNvSpPr>
            <p:nvPr/>
          </p:nvSpPr>
          <p:spPr bwMode="auto">
            <a:xfrm>
              <a:off x="965" y="165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7199" name="Rectangle 12"/>
            <p:cNvSpPr>
              <a:spLocks noChangeArrowheads="1"/>
            </p:cNvSpPr>
            <p:nvPr/>
          </p:nvSpPr>
          <p:spPr bwMode="auto">
            <a:xfrm>
              <a:off x="1562" y="184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/>
            </a:p>
          </p:txBody>
        </p:sp>
        <p:sp>
          <p:nvSpPr>
            <p:cNvPr id="7200" name="Rectangle 13"/>
            <p:cNvSpPr>
              <a:spLocks noChangeArrowheads="1"/>
            </p:cNvSpPr>
            <p:nvPr/>
          </p:nvSpPr>
          <p:spPr bwMode="auto">
            <a:xfrm>
              <a:off x="1181" y="184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7201" name="Rectangle 14"/>
            <p:cNvSpPr>
              <a:spLocks noChangeArrowheads="1"/>
            </p:cNvSpPr>
            <p:nvPr/>
          </p:nvSpPr>
          <p:spPr bwMode="auto">
            <a:xfrm>
              <a:off x="1531" y="1625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/>
            </a:p>
          </p:txBody>
        </p:sp>
        <p:sp>
          <p:nvSpPr>
            <p:cNvPr id="7202" name="Rectangle 15"/>
            <p:cNvSpPr>
              <a:spLocks noChangeArrowheads="1"/>
            </p:cNvSpPr>
            <p:nvPr/>
          </p:nvSpPr>
          <p:spPr bwMode="auto">
            <a:xfrm>
              <a:off x="1145" y="16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grpSp>
        <p:nvGrpSpPr>
          <p:cNvPr id="7174" name="Group 37"/>
          <p:cNvGrpSpPr>
            <a:grpSpLocks/>
          </p:cNvGrpSpPr>
          <p:nvPr/>
        </p:nvGrpSpPr>
        <p:grpSpPr bwMode="auto">
          <a:xfrm>
            <a:off x="4114800" y="2514600"/>
            <a:ext cx="3105150" cy="1384300"/>
            <a:chOff x="2902" y="906"/>
            <a:chExt cx="1956" cy="872"/>
          </a:xfrm>
        </p:grpSpPr>
        <p:sp>
          <p:nvSpPr>
            <p:cNvPr id="7175" name="Freeform 38"/>
            <p:cNvSpPr>
              <a:spLocks noChangeAspect="1"/>
            </p:cNvSpPr>
            <p:nvPr/>
          </p:nvSpPr>
          <p:spPr bwMode="auto">
            <a:xfrm>
              <a:off x="3627" y="1190"/>
              <a:ext cx="46" cy="47"/>
            </a:xfrm>
            <a:custGeom>
              <a:avLst/>
              <a:gdLst>
                <a:gd name="T0" fmla="*/ 10 w 62"/>
                <a:gd name="T1" fmla="*/ 5 h 64"/>
                <a:gd name="T2" fmla="*/ 10 w 62"/>
                <a:gd name="T3" fmla="*/ 7 h 64"/>
                <a:gd name="T4" fmla="*/ 10 w 62"/>
                <a:gd name="T5" fmla="*/ 7 h 64"/>
                <a:gd name="T6" fmla="*/ 9 w 62"/>
                <a:gd name="T7" fmla="*/ 9 h 64"/>
                <a:gd name="T8" fmla="*/ 7 w 62"/>
                <a:gd name="T9" fmla="*/ 10 h 64"/>
                <a:gd name="T10" fmla="*/ 5 w 62"/>
                <a:gd name="T11" fmla="*/ 10 h 64"/>
                <a:gd name="T12" fmla="*/ 4 w 62"/>
                <a:gd name="T13" fmla="*/ 10 h 64"/>
                <a:gd name="T14" fmla="*/ 3 w 62"/>
                <a:gd name="T15" fmla="*/ 10 h 64"/>
                <a:gd name="T16" fmla="*/ 1 w 62"/>
                <a:gd name="T17" fmla="*/ 9 h 64"/>
                <a:gd name="T18" fmla="*/ 1 w 62"/>
                <a:gd name="T19" fmla="*/ 7 h 64"/>
                <a:gd name="T20" fmla="*/ 1 w 62"/>
                <a:gd name="T21" fmla="*/ 7 h 64"/>
                <a:gd name="T22" fmla="*/ 0 w 62"/>
                <a:gd name="T23" fmla="*/ 5 h 64"/>
                <a:gd name="T24" fmla="*/ 1 w 62"/>
                <a:gd name="T25" fmla="*/ 4 h 64"/>
                <a:gd name="T26" fmla="*/ 1 w 62"/>
                <a:gd name="T27" fmla="*/ 2 h 64"/>
                <a:gd name="T28" fmla="*/ 1 w 62"/>
                <a:gd name="T29" fmla="*/ 1 h 64"/>
                <a:gd name="T30" fmla="*/ 3 w 62"/>
                <a:gd name="T31" fmla="*/ 1 h 64"/>
                <a:gd name="T32" fmla="*/ 4 w 62"/>
                <a:gd name="T33" fmla="*/ 0 h 64"/>
                <a:gd name="T34" fmla="*/ 5 w 62"/>
                <a:gd name="T35" fmla="*/ 0 h 64"/>
                <a:gd name="T36" fmla="*/ 7 w 62"/>
                <a:gd name="T37" fmla="*/ 1 h 64"/>
                <a:gd name="T38" fmla="*/ 9 w 62"/>
                <a:gd name="T39" fmla="*/ 1 h 64"/>
                <a:gd name="T40" fmla="*/ 10 w 62"/>
                <a:gd name="T41" fmla="*/ 2 h 64"/>
                <a:gd name="T42" fmla="*/ 10 w 62"/>
                <a:gd name="T43" fmla="*/ 4 h 64"/>
                <a:gd name="T44" fmla="*/ 10 w 62"/>
                <a:gd name="T45" fmla="*/ 5 h 64"/>
                <a:gd name="T46" fmla="*/ 10 w 62"/>
                <a:gd name="T47" fmla="*/ 5 h 6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64"/>
                <a:gd name="T74" fmla="*/ 62 w 62"/>
                <a:gd name="T75" fmla="*/ 64 h 6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AutoShape 39"/>
            <p:cNvSpPr>
              <a:spLocks noChangeAspect="1" noChangeArrowheads="1"/>
            </p:cNvSpPr>
            <p:nvPr/>
          </p:nvSpPr>
          <p:spPr bwMode="auto">
            <a:xfrm>
              <a:off x="3852" y="1488"/>
              <a:ext cx="357" cy="290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7" name="Group 40"/>
            <p:cNvGrpSpPr>
              <a:grpSpLocks noChangeAspect="1"/>
            </p:cNvGrpSpPr>
            <p:nvPr/>
          </p:nvGrpSpPr>
          <p:grpSpPr bwMode="auto">
            <a:xfrm>
              <a:off x="3814" y="1003"/>
              <a:ext cx="386" cy="287"/>
              <a:chOff x="750" y="2323"/>
              <a:chExt cx="774" cy="576"/>
            </a:xfrm>
          </p:grpSpPr>
          <p:sp>
            <p:nvSpPr>
              <p:cNvPr id="7191" name="Freeform 41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2" name="Freeform 42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8" name="Line 43"/>
            <p:cNvSpPr>
              <a:spLocks noChangeShapeType="1"/>
            </p:cNvSpPr>
            <p:nvPr/>
          </p:nvSpPr>
          <p:spPr bwMode="auto">
            <a:xfrm>
              <a:off x="4192" y="1152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44"/>
            <p:cNvSpPr>
              <a:spLocks noChangeShapeType="1"/>
            </p:cNvSpPr>
            <p:nvPr/>
          </p:nvSpPr>
          <p:spPr bwMode="auto">
            <a:xfrm>
              <a:off x="4200" y="1624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45"/>
            <p:cNvSpPr>
              <a:spLocks noChangeShapeType="1"/>
            </p:cNvSpPr>
            <p:nvPr/>
          </p:nvSpPr>
          <p:spPr bwMode="auto">
            <a:xfrm>
              <a:off x="3136" y="1064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46"/>
            <p:cNvSpPr>
              <a:spLocks noChangeShapeType="1"/>
            </p:cNvSpPr>
            <p:nvPr/>
          </p:nvSpPr>
          <p:spPr bwMode="auto">
            <a:xfrm>
              <a:off x="3136" y="1216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47"/>
            <p:cNvSpPr>
              <a:spLocks noChangeShapeType="1"/>
            </p:cNvSpPr>
            <p:nvPr/>
          </p:nvSpPr>
          <p:spPr bwMode="auto">
            <a:xfrm flipH="1">
              <a:off x="3656" y="1552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48"/>
            <p:cNvSpPr>
              <a:spLocks noChangeShapeType="1"/>
            </p:cNvSpPr>
            <p:nvPr/>
          </p:nvSpPr>
          <p:spPr bwMode="auto">
            <a:xfrm flipH="1">
              <a:off x="3424" y="1704"/>
              <a:ext cx="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49"/>
            <p:cNvSpPr>
              <a:spLocks noChangeShapeType="1"/>
            </p:cNvSpPr>
            <p:nvPr/>
          </p:nvSpPr>
          <p:spPr bwMode="auto">
            <a:xfrm flipV="1">
              <a:off x="3648" y="1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50"/>
            <p:cNvSpPr>
              <a:spLocks noChangeShapeType="1"/>
            </p:cNvSpPr>
            <p:nvPr/>
          </p:nvSpPr>
          <p:spPr bwMode="auto">
            <a:xfrm flipV="1">
              <a:off x="3424" y="1072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51"/>
            <p:cNvSpPr>
              <a:spLocks noChangeAspect="1"/>
            </p:cNvSpPr>
            <p:nvPr/>
          </p:nvSpPr>
          <p:spPr bwMode="auto">
            <a:xfrm>
              <a:off x="3403" y="1038"/>
              <a:ext cx="46" cy="47"/>
            </a:xfrm>
            <a:custGeom>
              <a:avLst/>
              <a:gdLst>
                <a:gd name="T0" fmla="*/ 10 w 62"/>
                <a:gd name="T1" fmla="*/ 5 h 64"/>
                <a:gd name="T2" fmla="*/ 10 w 62"/>
                <a:gd name="T3" fmla="*/ 7 h 64"/>
                <a:gd name="T4" fmla="*/ 10 w 62"/>
                <a:gd name="T5" fmla="*/ 7 h 64"/>
                <a:gd name="T6" fmla="*/ 9 w 62"/>
                <a:gd name="T7" fmla="*/ 9 h 64"/>
                <a:gd name="T8" fmla="*/ 7 w 62"/>
                <a:gd name="T9" fmla="*/ 10 h 64"/>
                <a:gd name="T10" fmla="*/ 5 w 62"/>
                <a:gd name="T11" fmla="*/ 10 h 64"/>
                <a:gd name="T12" fmla="*/ 4 w 62"/>
                <a:gd name="T13" fmla="*/ 10 h 64"/>
                <a:gd name="T14" fmla="*/ 3 w 62"/>
                <a:gd name="T15" fmla="*/ 10 h 64"/>
                <a:gd name="T16" fmla="*/ 1 w 62"/>
                <a:gd name="T17" fmla="*/ 9 h 64"/>
                <a:gd name="T18" fmla="*/ 1 w 62"/>
                <a:gd name="T19" fmla="*/ 7 h 64"/>
                <a:gd name="T20" fmla="*/ 1 w 62"/>
                <a:gd name="T21" fmla="*/ 7 h 64"/>
                <a:gd name="T22" fmla="*/ 0 w 62"/>
                <a:gd name="T23" fmla="*/ 5 h 64"/>
                <a:gd name="T24" fmla="*/ 1 w 62"/>
                <a:gd name="T25" fmla="*/ 4 h 64"/>
                <a:gd name="T26" fmla="*/ 1 w 62"/>
                <a:gd name="T27" fmla="*/ 2 h 64"/>
                <a:gd name="T28" fmla="*/ 1 w 62"/>
                <a:gd name="T29" fmla="*/ 1 h 64"/>
                <a:gd name="T30" fmla="*/ 3 w 62"/>
                <a:gd name="T31" fmla="*/ 1 h 64"/>
                <a:gd name="T32" fmla="*/ 4 w 62"/>
                <a:gd name="T33" fmla="*/ 0 h 64"/>
                <a:gd name="T34" fmla="*/ 5 w 62"/>
                <a:gd name="T35" fmla="*/ 0 h 64"/>
                <a:gd name="T36" fmla="*/ 7 w 62"/>
                <a:gd name="T37" fmla="*/ 1 h 64"/>
                <a:gd name="T38" fmla="*/ 9 w 62"/>
                <a:gd name="T39" fmla="*/ 1 h 64"/>
                <a:gd name="T40" fmla="*/ 10 w 62"/>
                <a:gd name="T41" fmla="*/ 2 h 64"/>
                <a:gd name="T42" fmla="*/ 10 w 62"/>
                <a:gd name="T43" fmla="*/ 4 h 64"/>
                <a:gd name="T44" fmla="*/ 10 w 62"/>
                <a:gd name="T45" fmla="*/ 5 h 64"/>
                <a:gd name="T46" fmla="*/ 10 w 62"/>
                <a:gd name="T47" fmla="*/ 5 h 6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64"/>
                <a:gd name="T74" fmla="*/ 62 w 62"/>
                <a:gd name="T75" fmla="*/ 64 h 6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Text Box 52"/>
            <p:cNvSpPr txBox="1">
              <a:spLocks noChangeArrowheads="1"/>
            </p:cNvSpPr>
            <p:nvPr/>
          </p:nvSpPr>
          <p:spPr bwMode="auto">
            <a:xfrm>
              <a:off x="2902" y="9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7188" name="Text Box 53"/>
            <p:cNvSpPr txBox="1">
              <a:spLocks noChangeArrowheads="1"/>
            </p:cNvSpPr>
            <p:nvPr/>
          </p:nvSpPr>
          <p:spPr bwMode="auto">
            <a:xfrm>
              <a:off x="2902" y="109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  <p:sp>
          <p:nvSpPr>
            <p:cNvPr id="7189" name="Text Box 54"/>
            <p:cNvSpPr txBox="1">
              <a:spLocks noChangeArrowheads="1"/>
            </p:cNvSpPr>
            <p:nvPr/>
          </p:nvSpPr>
          <p:spPr bwMode="auto">
            <a:xfrm>
              <a:off x="4614" y="148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7190" name="Text Box 55"/>
            <p:cNvSpPr txBox="1">
              <a:spLocks noChangeArrowheads="1"/>
            </p:cNvSpPr>
            <p:nvPr/>
          </p:nvSpPr>
          <p:spPr bwMode="auto">
            <a:xfrm>
              <a:off x="4598" y="100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6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Functional Block: Full-Adder</a:t>
            </a:r>
          </a:p>
        </p:txBody>
      </p:sp>
      <p:sp>
        <p:nvSpPr>
          <p:cNvPr id="81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7772400" cy="4724400"/>
          </a:xfrm>
        </p:spPr>
        <p:txBody>
          <a:bodyPr/>
          <a:lstStyle/>
          <a:p>
            <a:pPr marL="288925" indent="-288925" eaLnBrk="1" hangingPunct="1">
              <a:spcAft>
                <a:spcPts val="600"/>
              </a:spcAft>
            </a:pPr>
            <a:r>
              <a:rPr lang="en-US" sz="2000" dirty="0" smtClean="0"/>
              <a:t>A full adder is similar to a half adder, but includes a carry-in bit from lower stages. Like the half-adder, it computes a sum bit, S and a carry bit, C.</a:t>
            </a:r>
          </a:p>
          <a:p>
            <a:pPr marL="692150" lvl="1" indent="-234950" eaLnBrk="1" hangingPunct="1"/>
            <a:r>
              <a:rPr lang="en-US" sz="2000" dirty="0" smtClean="0"/>
              <a:t>For a carry-in (Z) of 0, it is the same as the half-adder: </a:t>
            </a:r>
          </a:p>
          <a:p>
            <a:pPr marL="692150" lvl="1" indent="-234950" eaLnBrk="1" hangingPunct="1"/>
            <a:r>
              <a:rPr lang="en-US" sz="2000" dirty="0" smtClean="0"/>
              <a:t>For a carry- in</a:t>
            </a:r>
            <a:br>
              <a:rPr lang="en-US" sz="2000" dirty="0" smtClean="0"/>
            </a:br>
            <a:r>
              <a:rPr lang="en-US" sz="2000" dirty="0" smtClean="0"/>
              <a:t>(Z) of 1:            </a:t>
            </a:r>
          </a:p>
          <a:p>
            <a:pPr marL="288925" indent="-288925" eaLnBrk="1" hangingPunct="1"/>
            <a:endParaRPr lang="en-US" dirty="0" smtClean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038600" y="2514600"/>
            <a:ext cx="4170363" cy="1674813"/>
            <a:chOff x="2518" y="1592"/>
            <a:chExt cx="2627" cy="1055"/>
          </a:xfrm>
        </p:grpSpPr>
        <p:sp>
          <p:nvSpPr>
            <p:cNvPr id="8229" name="Rectangle 5"/>
            <p:cNvSpPr>
              <a:spLocks noChangeArrowheads="1"/>
            </p:cNvSpPr>
            <p:nvPr/>
          </p:nvSpPr>
          <p:spPr bwMode="auto">
            <a:xfrm>
              <a:off x="2807" y="1592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8230" name="Rectangle 6"/>
            <p:cNvSpPr>
              <a:spLocks noChangeArrowheads="1"/>
            </p:cNvSpPr>
            <p:nvPr/>
          </p:nvSpPr>
          <p:spPr bwMode="auto">
            <a:xfrm>
              <a:off x="3368" y="159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31" name="Rectangle 7"/>
            <p:cNvSpPr>
              <a:spLocks noChangeArrowheads="1"/>
            </p:cNvSpPr>
            <p:nvPr/>
          </p:nvSpPr>
          <p:spPr bwMode="auto">
            <a:xfrm>
              <a:off x="3945" y="159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32" name="Rectangle 8"/>
            <p:cNvSpPr>
              <a:spLocks noChangeArrowheads="1"/>
            </p:cNvSpPr>
            <p:nvPr/>
          </p:nvSpPr>
          <p:spPr bwMode="auto">
            <a:xfrm>
              <a:off x="4497" y="159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33" name="Rectangle 9"/>
            <p:cNvSpPr>
              <a:spLocks noChangeArrowheads="1"/>
            </p:cNvSpPr>
            <p:nvPr/>
          </p:nvSpPr>
          <p:spPr bwMode="auto">
            <a:xfrm>
              <a:off x="5037" y="159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34" name="Rectangle 10"/>
            <p:cNvSpPr>
              <a:spLocks noChangeArrowheads="1"/>
            </p:cNvSpPr>
            <p:nvPr/>
          </p:nvSpPr>
          <p:spPr bwMode="auto">
            <a:xfrm>
              <a:off x="2785" y="1859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8235" name="Rectangle 11"/>
            <p:cNvSpPr>
              <a:spLocks noChangeArrowheads="1"/>
            </p:cNvSpPr>
            <p:nvPr/>
          </p:nvSpPr>
          <p:spPr bwMode="auto">
            <a:xfrm>
              <a:off x="3368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36" name="Rectangle 12"/>
            <p:cNvSpPr>
              <a:spLocks noChangeArrowheads="1"/>
            </p:cNvSpPr>
            <p:nvPr/>
          </p:nvSpPr>
          <p:spPr bwMode="auto">
            <a:xfrm>
              <a:off x="3945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37" name="Rectangle 13"/>
            <p:cNvSpPr>
              <a:spLocks noChangeArrowheads="1"/>
            </p:cNvSpPr>
            <p:nvPr/>
          </p:nvSpPr>
          <p:spPr bwMode="auto">
            <a:xfrm>
              <a:off x="4497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38" name="Rectangle 14"/>
            <p:cNvSpPr>
              <a:spLocks noChangeArrowheads="1"/>
            </p:cNvSpPr>
            <p:nvPr/>
          </p:nvSpPr>
          <p:spPr bwMode="auto">
            <a:xfrm>
              <a:off x="5037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39" name="Rectangle 15"/>
            <p:cNvSpPr>
              <a:spLocks noChangeArrowheads="1"/>
            </p:cNvSpPr>
            <p:nvPr/>
          </p:nvSpPr>
          <p:spPr bwMode="auto">
            <a:xfrm>
              <a:off x="2629" y="2125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Y</a:t>
              </a:r>
              <a:endParaRPr lang="en-US"/>
            </a:p>
          </p:txBody>
        </p:sp>
        <p:sp>
          <p:nvSpPr>
            <p:cNvPr id="8240" name="Rectangle 16"/>
            <p:cNvSpPr>
              <a:spLocks noChangeArrowheads="1"/>
            </p:cNvSpPr>
            <p:nvPr/>
          </p:nvSpPr>
          <p:spPr bwMode="auto">
            <a:xfrm>
              <a:off x="2518" y="2344"/>
              <a:ext cx="418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17"/>
            <p:cNvSpPr>
              <a:spLocks noChangeShapeType="1"/>
            </p:cNvSpPr>
            <p:nvPr/>
          </p:nvSpPr>
          <p:spPr bwMode="auto">
            <a:xfrm>
              <a:off x="2518" y="2344"/>
              <a:ext cx="4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Rectangle 18"/>
            <p:cNvSpPr>
              <a:spLocks noChangeArrowheads="1"/>
            </p:cNvSpPr>
            <p:nvPr/>
          </p:nvSpPr>
          <p:spPr bwMode="auto">
            <a:xfrm>
              <a:off x="3212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+ 0</a:t>
              </a:r>
              <a:endParaRPr lang="en-US"/>
            </a:p>
          </p:txBody>
        </p:sp>
        <p:sp>
          <p:nvSpPr>
            <p:cNvPr id="8243" name="Rectangle 19"/>
            <p:cNvSpPr>
              <a:spLocks noChangeArrowheads="1"/>
            </p:cNvSpPr>
            <p:nvPr/>
          </p:nvSpPr>
          <p:spPr bwMode="auto">
            <a:xfrm>
              <a:off x="3167" y="2344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20"/>
            <p:cNvSpPr>
              <a:spLocks noChangeShapeType="1"/>
            </p:cNvSpPr>
            <p:nvPr/>
          </p:nvSpPr>
          <p:spPr bwMode="auto">
            <a:xfrm>
              <a:off x="3167" y="2344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Rectangle 21"/>
            <p:cNvSpPr>
              <a:spLocks noChangeArrowheads="1"/>
            </p:cNvSpPr>
            <p:nvPr/>
          </p:nvSpPr>
          <p:spPr bwMode="auto">
            <a:xfrm>
              <a:off x="3788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+ 1</a:t>
              </a:r>
              <a:endParaRPr lang="en-US"/>
            </a:p>
          </p:txBody>
        </p:sp>
        <p:sp>
          <p:nvSpPr>
            <p:cNvPr id="8246" name="Rectangle 22"/>
            <p:cNvSpPr>
              <a:spLocks noChangeArrowheads="1"/>
            </p:cNvSpPr>
            <p:nvPr/>
          </p:nvSpPr>
          <p:spPr bwMode="auto">
            <a:xfrm>
              <a:off x="3731" y="2344"/>
              <a:ext cx="322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23"/>
            <p:cNvSpPr>
              <a:spLocks noChangeShapeType="1"/>
            </p:cNvSpPr>
            <p:nvPr/>
          </p:nvSpPr>
          <p:spPr bwMode="auto">
            <a:xfrm>
              <a:off x="3731" y="2344"/>
              <a:ext cx="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Rectangle 24"/>
            <p:cNvSpPr>
              <a:spLocks noChangeArrowheads="1"/>
            </p:cNvSpPr>
            <p:nvPr/>
          </p:nvSpPr>
          <p:spPr bwMode="auto">
            <a:xfrm>
              <a:off x="4340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+ 0</a:t>
              </a:r>
              <a:endParaRPr lang="en-US"/>
            </a:p>
          </p:txBody>
        </p:sp>
        <p:sp>
          <p:nvSpPr>
            <p:cNvPr id="8249" name="Rectangle 25"/>
            <p:cNvSpPr>
              <a:spLocks noChangeArrowheads="1"/>
            </p:cNvSpPr>
            <p:nvPr/>
          </p:nvSpPr>
          <p:spPr bwMode="auto">
            <a:xfrm>
              <a:off x="4295" y="2344"/>
              <a:ext cx="31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26"/>
            <p:cNvSpPr>
              <a:spLocks noChangeShapeType="1"/>
            </p:cNvSpPr>
            <p:nvPr/>
          </p:nvSpPr>
          <p:spPr bwMode="auto">
            <a:xfrm>
              <a:off x="4295" y="2344"/>
              <a:ext cx="3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Rectangle 27"/>
            <p:cNvSpPr>
              <a:spLocks noChangeArrowheads="1"/>
            </p:cNvSpPr>
            <p:nvPr/>
          </p:nvSpPr>
          <p:spPr bwMode="auto">
            <a:xfrm>
              <a:off x="4881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+ 1</a:t>
              </a:r>
              <a:endParaRPr lang="en-US"/>
            </a:p>
          </p:txBody>
        </p:sp>
        <p:sp>
          <p:nvSpPr>
            <p:cNvPr id="8252" name="Rectangle 28"/>
            <p:cNvSpPr>
              <a:spLocks noChangeArrowheads="1"/>
            </p:cNvSpPr>
            <p:nvPr/>
          </p:nvSpPr>
          <p:spPr bwMode="auto">
            <a:xfrm>
              <a:off x="4848" y="2344"/>
              <a:ext cx="29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29"/>
            <p:cNvSpPr>
              <a:spLocks noChangeShapeType="1"/>
            </p:cNvSpPr>
            <p:nvPr/>
          </p:nvSpPr>
          <p:spPr bwMode="auto">
            <a:xfrm>
              <a:off x="4848" y="2344"/>
              <a:ext cx="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Rectangle 30"/>
            <p:cNvSpPr>
              <a:spLocks noChangeArrowheads="1"/>
            </p:cNvSpPr>
            <p:nvPr/>
          </p:nvSpPr>
          <p:spPr bwMode="auto">
            <a:xfrm>
              <a:off x="2641" y="2417"/>
              <a:ext cx="29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C S</a:t>
              </a:r>
              <a:endParaRPr lang="en-US"/>
            </a:p>
          </p:txBody>
        </p:sp>
        <p:sp>
          <p:nvSpPr>
            <p:cNvPr id="8255" name="Rectangle 31"/>
            <p:cNvSpPr>
              <a:spLocks noChangeArrowheads="1"/>
            </p:cNvSpPr>
            <p:nvPr/>
          </p:nvSpPr>
          <p:spPr bwMode="auto">
            <a:xfrm>
              <a:off x="3224" y="24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 </a:t>
              </a:r>
              <a:endParaRPr lang="en-US"/>
            </a:p>
          </p:txBody>
        </p:sp>
        <p:sp>
          <p:nvSpPr>
            <p:cNvPr id="8256" name="Rectangle 32"/>
            <p:cNvSpPr>
              <a:spLocks noChangeArrowheads="1"/>
            </p:cNvSpPr>
            <p:nvPr/>
          </p:nvSpPr>
          <p:spPr bwMode="auto">
            <a:xfrm>
              <a:off x="3368" y="241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57" name="Rectangle 33"/>
            <p:cNvSpPr>
              <a:spLocks noChangeArrowheads="1"/>
            </p:cNvSpPr>
            <p:nvPr/>
          </p:nvSpPr>
          <p:spPr bwMode="auto">
            <a:xfrm>
              <a:off x="3801" y="2417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0 1</a:t>
              </a:r>
              <a:endParaRPr lang="en-US"/>
            </a:p>
          </p:txBody>
        </p:sp>
        <p:sp>
          <p:nvSpPr>
            <p:cNvPr id="8258" name="Rectangle 34"/>
            <p:cNvSpPr>
              <a:spLocks noChangeArrowheads="1"/>
            </p:cNvSpPr>
            <p:nvPr/>
          </p:nvSpPr>
          <p:spPr bwMode="auto">
            <a:xfrm>
              <a:off x="4353" y="2417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0 1</a:t>
              </a:r>
              <a:endParaRPr lang="en-US"/>
            </a:p>
          </p:txBody>
        </p:sp>
        <p:sp>
          <p:nvSpPr>
            <p:cNvPr id="8259" name="Rectangle 35"/>
            <p:cNvSpPr>
              <a:spLocks noChangeArrowheads="1"/>
            </p:cNvSpPr>
            <p:nvPr/>
          </p:nvSpPr>
          <p:spPr bwMode="auto">
            <a:xfrm>
              <a:off x="4893" y="2417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1 0</a:t>
              </a:r>
              <a:endParaRPr lang="en-US"/>
            </a:p>
          </p:txBody>
        </p:sp>
      </p:grpSp>
      <p:grpSp>
        <p:nvGrpSpPr>
          <p:cNvPr id="8197" name="Group 36"/>
          <p:cNvGrpSpPr>
            <a:grpSpLocks/>
          </p:cNvGrpSpPr>
          <p:nvPr/>
        </p:nvGrpSpPr>
        <p:grpSpPr bwMode="auto">
          <a:xfrm>
            <a:off x="4038600" y="4343400"/>
            <a:ext cx="4168775" cy="1674813"/>
            <a:chOff x="2530" y="2793"/>
            <a:chExt cx="2626" cy="1055"/>
          </a:xfrm>
        </p:grpSpPr>
        <p:sp>
          <p:nvSpPr>
            <p:cNvPr id="8198" name="Rectangle 37"/>
            <p:cNvSpPr>
              <a:spLocks noChangeArrowheads="1"/>
            </p:cNvSpPr>
            <p:nvPr/>
          </p:nvSpPr>
          <p:spPr bwMode="auto">
            <a:xfrm>
              <a:off x="2818" y="2793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8199" name="Rectangle 38"/>
            <p:cNvSpPr>
              <a:spLocks noChangeArrowheads="1"/>
            </p:cNvSpPr>
            <p:nvPr/>
          </p:nvSpPr>
          <p:spPr bwMode="auto">
            <a:xfrm>
              <a:off x="3380" y="279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00" name="Rectangle 39"/>
            <p:cNvSpPr>
              <a:spLocks noChangeArrowheads="1"/>
            </p:cNvSpPr>
            <p:nvPr/>
          </p:nvSpPr>
          <p:spPr bwMode="auto">
            <a:xfrm>
              <a:off x="3953" y="279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01" name="Rectangle 40"/>
            <p:cNvSpPr>
              <a:spLocks noChangeArrowheads="1"/>
            </p:cNvSpPr>
            <p:nvPr/>
          </p:nvSpPr>
          <p:spPr bwMode="auto">
            <a:xfrm>
              <a:off x="4507" y="279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02" name="Rectangle 41"/>
            <p:cNvSpPr>
              <a:spLocks noChangeArrowheads="1"/>
            </p:cNvSpPr>
            <p:nvPr/>
          </p:nvSpPr>
          <p:spPr bwMode="auto">
            <a:xfrm>
              <a:off x="5049" y="279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03" name="Rectangle 42"/>
            <p:cNvSpPr>
              <a:spLocks noChangeArrowheads="1"/>
            </p:cNvSpPr>
            <p:nvPr/>
          </p:nvSpPr>
          <p:spPr bwMode="auto">
            <a:xfrm>
              <a:off x="2795" y="3060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8204" name="Rectangle 43"/>
            <p:cNvSpPr>
              <a:spLocks noChangeArrowheads="1"/>
            </p:cNvSpPr>
            <p:nvPr/>
          </p:nvSpPr>
          <p:spPr bwMode="auto">
            <a:xfrm>
              <a:off x="3380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05" name="Rectangle 44"/>
            <p:cNvSpPr>
              <a:spLocks noChangeArrowheads="1"/>
            </p:cNvSpPr>
            <p:nvPr/>
          </p:nvSpPr>
          <p:spPr bwMode="auto">
            <a:xfrm>
              <a:off x="3953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06" name="Rectangle 45"/>
            <p:cNvSpPr>
              <a:spLocks noChangeArrowheads="1"/>
            </p:cNvSpPr>
            <p:nvPr/>
          </p:nvSpPr>
          <p:spPr bwMode="auto">
            <a:xfrm>
              <a:off x="4507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07" name="Rectangle 46"/>
            <p:cNvSpPr>
              <a:spLocks noChangeArrowheads="1"/>
            </p:cNvSpPr>
            <p:nvPr/>
          </p:nvSpPr>
          <p:spPr bwMode="auto">
            <a:xfrm>
              <a:off x="5049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08" name="Rectangle 47"/>
            <p:cNvSpPr>
              <a:spLocks noChangeArrowheads="1"/>
            </p:cNvSpPr>
            <p:nvPr/>
          </p:nvSpPr>
          <p:spPr bwMode="auto">
            <a:xfrm>
              <a:off x="2640" y="3328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Y</a:t>
              </a:r>
              <a:endParaRPr lang="en-US"/>
            </a:p>
          </p:txBody>
        </p:sp>
        <p:sp>
          <p:nvSpPr>
            <p:cNvPr id="8209" name="Rectangle 48"/>
            <p:cNvSpPr>
              <a:spLocks noChangeArrowheads="1"/>
            </p:cNvSpPr>
            <p:nvPr/>
          </p:nvSpPr>
          <p:spPr bwMode="auto">
            <a:xfrm>
              <a:off x="2530" y="3545"/>
              <a:ext cx="41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49"/>
            <p:cNvSpPr>
              <a:spLocks noChangeShapeType="1"/>
            </p:cNvSpPr>
            <p:nvPr/>
          </p:nvSpPr>
          <p:spPr bwMode="auto">
            <a:xfrm>
              <a:off x="2530" y="3545"/>
              <a:ext cx="4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Rectangle 50"/>
            <p:cNvSpPr>
              <a:spLocks noChangeArrowheads="1"/>
            </p:cNvSpPr>
            <p:nvPr/>
          </p:nvSpPr>
          <p:spPr bwMode="auto">
            <a:xfrm>
              <a:off x="3225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+ 0</a:t>
              </a:r>
              <a:endParaRPr lang="en-US"/>
            </a:p>
          </p:txBody>
        </p:sp>
        <p:sp>
          <p:nvSpPr>
            <p:cNvPr id="8212" name="Rectangle 51"/>
            <p:cNvSpPr>
              <a:spLocks noChangeArrowheads="1"/>
            </p:cNvSpPr>
            <p:nvPr/>
          </p:nvSpPr>
          <p:spPr bwMode="auto">
            <a:xfrm>
              <a:off x="3180" y="3545"/>
              <a:ext cx="307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52"/>
            <p:cNvSpPr>
              <a:spLocks noChangeShapeType="1"/>
            </p:cNvSpPr>
            <p:nvPr/>
          </p:nvSpPr>
          <p:spPr bwMode="auto">
            <a:xfrm>
              <a:off x="3180" y="3545"/>
              <a:ext cx="3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Rectangle 53"/>
            <p:cNvSpPr>
              <a:spLocks noChangeArrowheads="1"/>
            </p:cNvSpPr>
            <p:nvPr/>
          </p:nvSpPr>
          <p:spPr bwMode="auto">
            <a:xfrm>
              <a:off x="3798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+ 1</a:t>
              </a:r>
              <a:endParaRPr lang="en-US"/>
            </a:p>
          </p:txBody>
        </p:sp>
        <p:sp>
          <p:nvSpPr>
            <p:cNvPr id="8215" name="Rectangle 54"/>
            <p:cNvSpPr>
              <a:spLocks noChangeArrowheads="1"/>
            </p:cNvSpPr>
            <p:nvPr/>
          </p:nvSpPr>
          <p:spPr bwMode="auto">
            <a:xfrm>
              <a:off x="3742" y="3545"/>
              <a:ext cx="31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55"/>
            <p:cNvSpPr>
              <a:spLocks noChangeShapeType="1"/>
            </p:cNvSpPr>
            <p:nvPr/>
          </p:nvSpPr>
          <p:spPr bwMode="auto">
            <a:xfrm>
              <a:off x="3742" y="3545"/>
              <a:ext cx="3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Rectangle 56"/>
            <p:cNvSpPr>
              <a:spLocks noChangeArrowheads="1"/>
            </p:cNvSpPr>
            <p:nvPr/>
          </p:nvSpPr>
          <p:spPr bwMode="auto">
            <a:xfrm>
              <a:off x="4352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+ 0</a:t>
              </a:r>
              <a:endParaRPr lang="en-US"/>
            </a:p>
          </p:txBody>
        </p:sp>
        <p:sp>
          <p:nvSpPr>
            <p:cNvPr id="8218" name="Rectangle 57"/>
            <p:cNvSpPr>
              <a:spLocks noChangeArrowheads="1"/>
            </p:cNvSpPr>
            <p:nvPr/>
          </p:nvSpPr>
          <p:spPr bwMode="auto">
            <a:xfrm>
              <a:off x="4306" y="3545"/>
              <a:ext cx="30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58"/>
            <p:cNvSpPr>
              <a:spLocks noChangeShapeType="1"/>
            </p:cNvSpPr>
            <p:nvPr/>
          </p:nvSpPr>
          <p:spPr bwMode="auto">
            <a:xfrm>
              <a:off x="4306" y="3545"/>
              <a:ext cx="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Rectangle 59"/>
            <p:cNvSpPr>
              <a:spLocks noChangeArrowheads="1"/>
            </p:cNvSpPr>
            <p:nvPr/>
          </p:nvSpPr>
          <p:spPr bwMode="auto">
            <a:xfrm>
              <a:off x="4894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</a:rPr>
                <a:t>+ 1</a:t>
              </a:r>
              <a:endParaRPr lang="en-US" dirty="0"/>
            </a:p>
          </p:txBody>
        </p:sp>
        <p:sp>
          <p:nvSpPr>
            <p:cNvPr id="8221" name="Rectangle 60"/>
            <p:cNvSpPr>
              <a:spLocks noChangeArrowheads="1"/>
            </p:cNvSpPr>
            <p:nvPr/>
          </p:nvSpPr>
          <p:spPr bwMode="auto">
            <a:xfrm>
              <a:off x="4860" y="3545"/>
              <a:ext cx="296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61"/>
            <p:cNvSpPr>
              <a:spLocks noChangeShapeType="1"/>
            </p:cNvSpPr>
            <p:nvPr/>
          </p:nvSpPr>
          <p:spPr bwMode="auto">
            <a:xfrm>
              <a:off x="4860" y="3545"/>
              <a:ext cx="2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Rectangle 62"/>
            <p:cNvSpPr>
              <a:spLocks noChangeArrowheads="1"/>
            </p:cNvSpPr>
            <p:nvPr/>
          </p:nvSpPr>
          <p:spPr bwMode="auto">
            <a:xfrm>
              <a:off x="2651" y="3618"/>
              <a:ext cx="29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C S</a:t>
              </a:r>
              <a:endParaRPr lang="en-US"/>
            </a:p>
          </p:txBody>
        </p:sp>
        <p:sp>
          <p:nvSpPr>
            <p:cNvPr id="8224" name="Rectangle 63"/>
            <p:cNvSpPr>
              <a:spLocks noChangeArrowheads="1"/>
            </p:cNvSpPr>
            <p:nvPr/>
          </p:nvSpPr>
          <p:spPr bwMode="auto">
            <a:xfrm>
              <a:off x="3236" y="361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0 1</a:t>
              </a:r>
              <a:endParaRPr lang="en-US"/>
            </a:p>
          </p:txBody>
        </p:sp>
        <p:sp>
          <p:nvSpPr>
            <p:cNvPr id="8225" name="Rectangle 64"/>
            <p:cNvSpPr>
              <a:spLocks noChangeArrowheads="1"/>
            </p:cNvSpPr>
            <p:nvPr/>
          </p:nvSpPr>
          <p:spPr bwMode="auto">
            <a:xfrm>
              <a:off x="3809" y="361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1 0</a:t>
              </a:r>
              <a:endParaRPr lang="en-US"/>
            </a:p>
          </p:txBody>
        </p:sp>
        <p:sp>
          <p:nvSpPr>
            <p:cNvPr id="8226" name="Rectangle 65"/>
            <p:cNvSpPr>
              <a:spLocks noChangeArrowheads="1"/>
            </p:cNvSpPr>
            <p:nvPr/>
          </p:nvSpPr>
          <p:spPr bwMode="auto">
            <a:xfrm>
              <a:off x="4363" y="361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1 0</a:t>
              </a:r>
              <a:endParaRPr lang="en-US"/>
            </a:p>
          </p:txBody>
        </p:sp>
        <p:sp>
          <p:nvSpPr>
            <p:cNvPr id="8227" name="Rectangle 66"/>
            <p:cNvSpPr>
              <a:spLocks noChangeArrowheads="1"/>
            </p:cNvSpPr>
            <p:nvPr/>
          </p:nvSpPr>
          <p:spPr bwMode="auto">
            <a:xfrm>
              <a:off x="4905" y="361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 </a:t>
              </a:r>
              <a:endParaRPr lang="en-US"/>
            </a:p>
          </p:txBody>
        </p:sp>
        <p:sp>
          <p:nvSpPr>
            <p:cNvPr id="8228" name="Rectangle 67"/>
            <p:cNvSpPr>
              <a:spLocks noChangeArrowheads="1"/>
            </p:cNvSpPr>
            <p:nvPr/>
          </p:nvSpPr>
          <p:spPr bwMode="auto">
            <a:xfrm>
              <a:off x="5049" y="361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Implementation: Full Adder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371600"/>
            <a:ext cx="4108450" cy="4876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Full Adder Schematic  </a:t>
            </a:r>
            <a:endParaRPr lang="en-US" sz="2400" dirty="0" smtClean="0">
              <a:sym typeface="Symbol" pitchFamily="18" charset="2"/>
            </a:endParaRP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t="31628" r="5794" b="23128"/>
          <a:stretch>
            <a:fillRect/>
          </a:stretch>
        </p:blipFill>
        <p:spPr>
          <a:xfrm>
            <a:off x="591142" y="1828800"/>
            <a:ext cx="7867058" cy="3325813"/>
          </a:xfrm>
          <a:prstGeom prst="rect">
            <a:avLst/>
          </a:prstGeom>
          <a:noFill/>
        </p:spPr>
      </p:pic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4724400" y="5181600"/>
            <a:ext cx="2133600" cy="466725"/>
            <a:chOff x="1003" y="2038"/>
            <a:chExt cx="1344" cy="294"/>
          </a:xfrm>
        </p:grpSpPr>
        <p:sp>
          <p:nvSpPr>
            <p:cNvPr id="9234" name="Rectangle 6"/>
            <p:cNvSpPr>
              <a:spLocks noChangeArrowheads="1"/>
            </p:cNvSpPr>
            <p:nvPr/>
          </p:nvSpPr>
          <p:spPr bwMode="auto">
            <a:xfrm>
              <a:off x="2198" y="2063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9235" name="Rectangle 7"/>
            <p:cNvSpPr>
              <a:spLocks noChangeArrowheads="1"/>
            </p:cNvSpPr>
            <p:nvPr/>
          </p:nvSpPr>
          <p:spPr bwMode="auto">
            <a:xfrm>
              <a:off x="1785" y="2063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9236" name="Rectangle 8"/>
            <p:cNvSpPr>
              <a:spLocks noChangeArrowheads="1"/>
            </p:cNvSpPr>
            <p:nvPr/>
          </p:nvSpPr>
          <p:spPr bwMode="auto">
            <a:xfrm>
              <a:off x="1365" y="2063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9237" name="Rectangle 9"/>
            <p:cNvSpPr>
              <a:spLocks noChangeArrowheads="1"/>
            </p:cNvSpPr>
            <p:nvPr/>
          </p:nvSpPr>
          <p:spPr bwMode="auto">
            <a:xfrm>
              <a:off x="1003" y="2063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9238" name="Rectangle 10"/>
            <p:cNvSpPr>
              <a:spLocks noChangeArrowheads="1"/>
            </p:cNvSpPr>
            <p:nvPr/>
          </p:nvSpPr>
          <p:spPr bwMode="auto">
            <a:xfrm>
              <a:off x="1983" y="2038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/>
            </a:p>
          </p:txBody>
        </p:sp>
        <p:sp>
          <p:nvSpPr>
            <p:cNvPr id="9239" name="Rectangle 11"/>
            <p:cNvSpPr>
              <a:spLocks noChangeArrowheads="1"/>
            </p:cNvSpPr>
            <p:nvPr/>
          </p:nvSpPr>
          <p:spPr bwMode="auto">
            <a:xfrm>
              <a:off x="1569" y="2038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/>
            </a:p>
          </p:txBody>
        </p:sp>
        <p:sp>
          <p:nvSpPr>
            <p:cNvPr id="9240" name="Rectangle 12"/>
            <p:cNvSpPr>
              <a:spLocks noChangeArrowheads="1"/>
            </p:cNvSpPr>
            <p:nvPr/>
          </p:nvSpPr>
          <p:spPr bwMode="auto">
            <a:xfrm>
              <a:off x="1183" y="2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grpSp>
        <p:nvGrpSpPr>
          <p:cNvPr id="9222" name="Group 13"/>
          <p:cNvGrpSpPr>
            <a:grpSpLocks/>
          </p:cNvGrpSpPr>
          <p:nvPr/>
        </p:nvGrpSpPr>
        <p:grpSpPr bwMode="auto">
          <a:xfrm>
            <a:off x="4724400" y="5638800"/>
            <a:ext cx="3009900" cy="466725"/>
            <a:chOff x="1043" y="2971"/>
            <a:chExt cx="1896" cy="294"/>
          </a:xfrm>
        </p:grpSpPr>
        <p:sp>
          <p:nvSpPr>
            <p:cNvPr id="9223" name="Rectangle 14"/>
            <p:cNvSpPr>
              <a:spLocks noChangeArrowheads="1"/>
            </p:cNvSpPr>
            <p:nvPr/>
          </p:nvSpPr>
          <p:spPr bwMode="auto">
            <a:xfrm>
              <a:off x="2790" y="299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</a:rPr>
                <a:t>Z</a:t>
              </a:r>
              <a:endParaRPr lang="en-US" dirty="0"/>
            </a:p>
          </p:txBody>
        </p:sp>
        <p:sp>
          <p:nvSpPr>
            <p:cNvPr id="9224" name="Rectangle 15"/>
            <p:cNvSpPr>
              <a:spLocks noChangeArrowheads="1"/>
            </p:cNvSpPr>
            <p:nvPr/>
          </p:nvSpPr>
          <p:spPr bwMode="auto">
            <a:xfrm>
              <a:off x="2686" y="29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9225" name="Rectangle 16"/>
            <p:cNvSpPr>
              <a:spLocks noChangeArrowheads="1"/>
            </p:cNvSpPr>
            <p:nvPr/>
          </p:nvSpPr>
          <p:spPr bwMode="auto">
            <a:xfrm>
              <a:off x="2514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9226" name="Rectangle 17"/>
            <p:cNvSpPr>
              <a:spLocks noChangeArrowheads="1"/>
            </p:cNvSpPr>
            <p:nvPr/>
          </p:nvSpPr>
          <p:spPr bwMode="auto">
            <a:xfrm>
              <a:off x="2095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9227" name="Rectangle 18"/>
            <p:cNvSpPr>
              <a:spLocks noChangeArrowheads="1"/>
            </p:cNvSpPr>
            <p:nvPr/>
          </p:nvSpPr>
          <p:spPr bwMode="auto">
            <a:xfrm>
              <a:off x="2007" y="29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(</a:t>
              </a:r>
              <a:endParaRPr lang="en-US"/>
            </a:p>
          </p:txBody>
        </p:sp>
        <p:sp>
          <p:nvSpPr>
            <p:cNvPr id="9228" name="Rectangle 19"/>
            <p:cNvSpPr>
              <a:spLocks noChangeArrowheads="1"/>
            </p:cNvSpPr>
            <p:nvPr/>
          </p:nvSpPr>
          <p:spPr bwMode="auto">
            <a:xfrm>
              <a:off x="1638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9229" name="Rectangle 20"/>
            <p:cNvSpPr>
              <a:spLocks noChangeArrowheads="1"/>
            </p:cNvSpPr>
            <p:nvPr/>
          </p:nvSpPr>
          <p:spPr bwMode="auto">
            <a:xfrm>
              <a:off x="1439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9230" name="Rectangle 21"/>
            <p:cNvSpPr>
              <a:spLocks noChangeArrowheads="1"/>
            </p:cNvSpPr>
            <p:nvPr/>
          </p:nvSpPr>
          <p:spPr bwMode="auto">
            <a:xfrm>
              <a:off x="1043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9231" name="Rectangle 22"/>
            <p:cNvSpPr>
              <a:spLocks noChangeArrowheads="1"/>
            </p:cNvSpPr>
            <p:nvPr/>
          </p:nvSpPr>
          <p:spPr bwMode="auto">
            <a:xfrm>
              <a:off x="2299" y="2971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/>
            </a:p>
          </p:txBody>
        </p:sp>
        <p:sp>
          <p:nvSpPr>
            <p:cNvPr id="9232" name="Rectangle 23"/>
            <p:cNvSpPr>
              <a:spLocks noChangeArrowheads="1"/>
            </p:cNvSpPr>
            <p:nvPr/>
          </p:nvSpPr>
          <p:spPr bwMode="auto">
            <a:xfrm>
              <a:off x="1842" y="29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9233" name="Rectangle 24"/>
            <p:cNvSpPr>
              <a:spLocks noChangeArrowheads="1"/>
            </p:cNvSpPr>
            <p:nvPr/>
          </p:nvSpPr>
          <p:spPr bwMode="auto">
            <a:xfrm>
              <a:off x="1256" y="29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0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38806</TotalTime>
  <Words>989</Words>
  <Application>Microsoft Office PowerPoint</Application>
  <PresentationFormat>On-screen Show (4:3)</PresentationFormat>
  <Paragraphs>311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Garamond</vt:lpstr>
      <vt:lpstr>Symbol</vt:lpstr>
      <vt:lpstr>Times New Roman</vt:lpstr>
      <vt:lpstr>Trebuchet MS</vt:lpstr>
      <vt:lpstr>Wingdings</vt:lpstr>
      <vt:lpstr>Organic</vt:lpstr>
      <vt:lpstr>Image File</vt:lpstr>
      <vt:lpstr>CSCIU 210 Computer Organization AKM Jahangir A Majumder, PhD</vt:lpstr>
      <vt:lpstr>Review and Learning Outcomes</vt:lpstr>
      <vt:lpstr>Where are we?</vt:lpstr>
      <vt:lpstr>ALU in a MIPS Computer</vt:lpstr>
      <vt:lpstr>Binary Addition with Pencil and Paper</vt:lpstr>
      <vt:lpstr>Functional Block: Half-Adder</vt:lpstr>
      <vt:lpstr>Implementations: Half-Adder</vt:lpstr>
      <vt:lpstr>Functional Block: Full-Adder</vt:lpstr>
      <vt:lpstr>Implementation: Full Adder</vt:lpstr>
      <vt:lpstr>Binary Adders</vt:lpstr>
      <vt:lpstr>4-bit Ripple-Carry Binary Adder</vt:lpstr>
      <vt:lpstr>In-Class Exercise</vt:lpstr>
      <vt:lpstr>Sign Integer</vt:lpstr>
      <vt:lpstr>Signed and Unsigned Integers</vt:lpstr>
      <vt:lpstr>Possible Representations</vt:lpstr>
      <vt:lpstr>Representation Range of n-bit Signed Integer (2’s Complement)</vt:lpstr>
      <vt:lpstr>Signed Integer in MIPS</vt:lpstr>
      <vt:lpstr>2’s Complement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893</cp:revision>
  <cp:lastPrinted>2013-11-25T17:13:45Z</cp:lastPrinted>
  <dcterms:created xsi:type="dcterms:W3CDTF">2012-08-10T22:02:17Z</dcterms:created>
  <dcterms:modified xsi:type="dcterms:W3CDTF">2018-09-24T20:03:18Z</dcterms:modified>
</cp:coreProperties>
</file>