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24"/>
  </p:notesMasterIdLst>
  <p:handoutMasterIdLst>
    <p:handoutMasterId r:id="rId25"/>
  </p:handoutMasterIdLst>
  <p:sldIdLst>
    <p:sldId id="1093" r:id="rId2"/>
    <p:sldId id="1094" r:id="rId3"/>
    <p:sldId id="1095" r:id="rId4"/>
    <p:sldId id="1096" r:id="rId5"/>
    <p:sldId id="1097" r:id="rId6"/>
    <p:sldId id="1098" r:id="rId7"/>
    <p:sldId id="778" r:id="rId8"/>
    <p:sldId id="1099" r:id="rId9"/>
    <p:sldId id="1100" r:id="rId10"/>
    <p:sldId id="1102" r:id="rId11"/>
    <p:sldId id="1103" r:id="rId12"/>
    <p:sldId id="1104" r:id="rId13"/>
    <p:sldId id="1105" r:id="rId14"/>
    <p:sldId id="1106" r:id="rId15"/>
    <p:sldId id="1109" r:id="rId16"/>
    <p:sldId id="1110" r:id="rId17"/>
    <p:sldId id="779" r:id="rId18"/>
    <p:sldId id="1112" r:id="rId19"/>
    <p:sldId id="780" r:id="rId20"/>
    <p:sldId id="781" r:id="rId21"/>
    <p:sldId id="782" r:id="rId22"/>
    <p:sldId id="785" r:id="rId2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55" autoAdjust="0"/>
  </p:normalViewPr>
  <p:slideViewPr>
    <p:cSldViewPr>
      <p:cViewPr varScale="1">
        <p:scale>
          <a:sx n="108" d="100"/>
          <a:sy n="108" d="100"/>
        </p:scale>
        <p:origin x="1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825F-C7E7-4636-94F1-AC6DDFB96CC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DCF2-22E6-45FC-BFFF-F9FE793DA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4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C545A4-FC33-4A93-9C6A-791085183A95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79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4B4D12-0171-4CB0-80BD-A229CE42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185598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184704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rIns="95655"/>
          <a:lstStyle/>
          <a:p>
            <a:pPr eaLnBrk="1" hangingPunct="1"/>
            <a:endParaRPr lang="en-US" smtClean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</p:spTree>
    <p:extLst>
      <p:ext uri="{BB962C8B-B14F-4D97-AF65-F5344CB8AC3E}">
        <p14:creationId xmlns:p14="http://schemas.microsoft.com/office/powerpoint/2010/main" val="324166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2BFDF0-BC6B-4878-B0FE-CBEDACD3900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FA8A-9414-419C-A1B6-F05C352D81E6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28A0-2375-42D0-ACA7-8C47CF48DF50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3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FFED-1387-462E-8FBC-4C0389BAFEDA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 smtClean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 smtClean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47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AB40-E574-487F-9065-39F531F4A021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2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D2E67-7AFF-4C70-8D7F-396B1827E89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713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90C0-120B-4C69-912E-D6B64A5298FB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70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BBEF2-5102-4894-BEF1-CEAC36FEC95B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93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9A50-ADBC-4738-B39D-A154D14848BB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3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003C-4810-4A49-983E-07682957FE21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C3B7-97CD-4C18-A3B5-B56B24BA388E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0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893-D22F-4317-A749-7DC7FB0F08BC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2C0-1D20-477C-A2AA-34CEEACEEB21}" type="datetime1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9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8912-2D8A-4A49-9DC9-67ECF6C188CA}" type="datetime1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868-C4DF-4EDE-A4CA-72CE65D3D43B}" type="datetime1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FE4D-D92B-4C34-A129-1B2A04785BCB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635F5-2ED4-456D-9587-1B8A1FE90AD1}" type="datetime1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F79A34-E34C-4FAD-93D2-3707A35D19E6}" type="datetime1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USC Upstate, 27 Feb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414DE-F678-4EE7-9EAD-7B6394022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2286000"/>
            <a:ext cx="7772400" cy="105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CSCIU 210 Computer Organization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AKM Jahangir A </a:t>
            </a:r>
            <a:r>
              <a:rPr lang="en-US" sz="2400" dirty="0" err="1" smtClean="0">
                <a:solidFill>
                  <a:schemeClr val="tx1"/>
                </a:solidFill>
              </a:rPr>
              <a:t>Majumder,</a:t>
            </a:r>
            <a:r>
              <a:rPr lang="en-US" sz="2400" dirty="0" smtClean="0">
                <a:solidFill>
                  <a:schemeClr val="tx1"/>
                </a:solidFill>
              </a:rPr>
              <a:t> PhD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581400"/>
            <a:ext cx="6400800" cy="609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 smtClean="0"/>
              <a:t>Fall 2018 - Lecture </a:t>
            </a:r>
            <a:r>
              <a:rPr lang="en-US" sz="1800" dirty="0" smtClean="0"/>
              <a:t>14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September </a:t>
            </a:r>
            <a:r>
              <a:rPr lang="en-US" sz="1800" dirty="0" smtClean="0"/>
              <a:t>26, </a:t>
            </a:r>
            <a:r>
              <a:rPr lang="en-US" sz="1800" dirty="0" smtClean="0"/>
              <a:t>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FA446-8554-4AF8-AA37-8EBC0573AF1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2" name="Rectangle 6"/>
          <p:cNvSpPr txBox="1">
            <a:spLocks noChangeArrowheads="1"/>
          </p:cNvSpPr>
          <p:nvPr/>
        </p:nvSpPr>
        <p:spPr bwMode="auto">
          <a:xfrm>
            <a:off x="1600200" y="455527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i="1" dirty="0"/>
              <a:t>Note:</a:t>
            </a:r>
            <a:r>
              <a:rPr lang="en-US" sz="1600" i="1" dirty="0"/>
              <a:t>  Some slides are adapted from those used by previous instructors </a:t>
            </a:r>
            <a:r>
              <a:rPr lang="en-US" sz="1600" i="1" dirty="0" smtClean="0"/>
              <a:t>and </a:t>
            </a:r>
            <a:r>
              <a:rPr lang="en-US" sz="1600" i="1" dirty="0"/>
              <a:t>some slides include figures from the </a:t>
            </a:r>
            <a:r>
              <a:rPr lang="en-US" sz="1600" i="1" dirty="0" smtClean="0"/>
              <a:t>textbook.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818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 noGrp="1"/>
          </p:cNvSpPr>
          <p:nvPr>
            <p:ph type="title" idx="4294967295"/>
          </p:nvPr>
        </p:nvSpPr>
        <p:spPr>
          <a:xfrm>
            <a:off x="555764" y="698508"/>
            <a:ext cx="7978635" cy="36266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2833"/>
              </a:lnSpc>
              <a:tabLst>
                <a:tab pos="1906783" algn="l"/>
              </a:tabLst>
            </a:pPr>
            <a:r>
              <a:rPr sz="3200" b="1" spc="62" dirty="0">
                <a:solidFill>
                  <a:srgbClr val="000000"/>
                </a:solidFill>
                <a:latin typeface="Cambria"/>
                <a:cs typeface="Cambria"/>
              </a:rPr>
              <a:t>Two's</a:t>
            </a:r>
            <a:r>
              <a:rPr sz="3200" b="1" spc="12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b="1" spc="49" dirty="0">
                <a:solidFill>
                  <a:srgbClr val="000000"/>
                </a:solidFill>
                <a:latin typeface="Cambria"/>
                <a:cs typeface="Cambria"/>
              </a:rPr>
              <a:t>Com</a:t>
            </a:r>
            <a:r>
              <a:rPr lang="en-US" sz="3200" b="1" dirty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sz="3200" b="1" spc="35" dirty="0">
                <a:solidFill>
                  <a:srgbClr val="000000"/>
                </a:solidFill>
                <a:latin typeface="Cambria"/>
                <a:cs typeface="Cambria"/>
              </a:rPr>
              <a:t>lement</a:t>
            </a:r>
            <a:endParaRPr sz="32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685801" y="1191875"/>
            <a:ext cx="7848598" cy="1217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972" marR="273998" indent="-286326">
              <a:lnSpc>
                <a:spcPct val="100400"/>
              </a:lnSpc>
            </a:pPr>
            <a:r>
              <a:rPr sz="2074" b="1" i="1" spc="31" dirty="0">
                <a:solidFill>
                  <a:srgbClr val="000000"/>
                </a:solidFill>
                <a:latin typeface="Cambria"/>
                <a:cs typeface="Cambria"/>
              </a:rPr>
              <a:t>Two's</a:t>
            </a:r>
            <a:r>
              <a:rPr sz="2074" b="1" i="1" spc="-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74" b="1" i="1" spc="9" dirty="0">
                <a:solidFill>
                  <a:srgbClr val="000000"/>
                </a:solidFill>
                <a:latin typeface="Cambria"/>
                <a:cs typeface="Cambria"/>
              </a:rPr>
              <a:t>complement</a:t>
            </a:r>
            <a:r>
              <a:rPr sz="2074" b="1" i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74" b="1" i="1" spc="-28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30" spc="35" dirty="0">
                <a:solidFill>
                  <a:srgbClr val="000000"/>
                </a:solidFill>
                <a:latin typeface="Cambria"/>
                <a:cs typeface="Cambria"/>
              </a:rPr>
              <a:t>representat</a:t>
            </a:r>
            <a:r>
              <a:rPr sz="2030" spc="75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30" spc="53" dirty="0">
                <a:solidFill>
                  <a:srgbClr val="000000"/>
                </a:solidFill>
                <a:latin typeface="Cambria"/>
                <a:cs typeface="Cambria"/>
              </a:rPr>
              <a:t>on</a:t>
            </a:r>
            <a:r>
              <a:rPr sz="2030" spc="6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030" spc="66" dirty="0">
                <a:solidFill>
                  <a:srgbClr val="000000"/>
                </a:solidFill>
                <a:latin typeface="Cambria"/>
                <a:cs typeface="Cambria"/>
              </a:rPr>
              <a:t>was </a:t>
            </a:r>
            <a:r>
              <a:rPr sz="2030" spc="40" dirty="0">
                <a:solidFill>
                  <a:srgbClr val="000000"/>
                </a:solidFill>
                <a:latin typeface="Cambria"/>
                <a:cs typeface="Cambria"/>
              </a:rPr>
              <a:t>deve</a:t>
            </a:r>
            <a:r>
              <a:rPr sz="2030" spc="49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2030" spc="53" dirty="0">
                <a:solidFill>
                  <a:srgbClr val="000000"/>
                </a:solidFill>
                <a:latin typeface="Cambria"/>
                <a:cs typeface="Cambria"/>
              </a:rPr>
              <a:t>oped</a:t>
            </a:r>
            <a:r>
              <a:rPr sz="2030" spc="6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30" spc="13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30" spc="19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30" spc="49" dirty="0">
                <a:solidFill>
                  <a:srgbClr val="000000"/>
                </a:solidFill>
                <a:latin typeface="Cambria"/>
                <a:cs typeface="Cambria"/>
              </a:rPr>
              <a:t>make</a:t>
            </a:r>
            <a:r>
              <a:rPr sz="2030" spc="31" dirty="0">
                <a:solidFill>
                  <a:srgbClr val="000000"/>
                </a:solidFill>
                <a:latin typeface="Cambria"/>
                <a:cs typeface="Cambria"/>
              </a:rPr>
              <a:t> circu</a:t>
            </a:r>
            <a:r>
              <a:rPr sz="2030" spc="-26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30" spc="44" dirty="0">
                <a:solidFill>
                  <a:srgbClr val="000000"/>
                </a:solidFill>
                <a:latin typeface="Cambria"/>
                <a:cs typeface="Cambria"/>
              </a:rPr>
              <a:t>ts</a:t>
            </a:r>
            <a:r>
              <a:rPr sz="2030" spc="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30" spc="31" dirty="0">
                <a:solidFill>
                  <a:srgbClr val="000000"/>
                </a:solidFill>
                <a:latin typeface="Cambria"/>
                <a:cs typeface="Cambria"/>
              </a:rPr>
              <a:t>easy</a:t>
            </a:r>
            <a:r>
              <a:rPr sz="2030" spc="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30" spc="31" dirty="0">
                <a:solidFill>
                  <a:srgbClr val="000000"/>
                </a:solidFill>
                <a:latin typeface="Cambria"/>
                <a:cs typeface="Cambria"/>
              </a:rPr>
              <a:t>for</a:t>
            </a:r>
            <a:r>
              <a:rPr sz="2030" spc="11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30" spc="22" dirty="0">
                <a:solidFill>
                  <a:srgbClr val="000000"/>
                </a:solidFill>
                <a:latin typeface="Cambria"/>
                <a:cs typeface="Cambria"/>
              </a:rPr>
              <a:t>arithmetic.</a:t>
            </a:r>
            <a:endParaRPr sz="203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645493" marR="4483" indent="-264473">
              <a:lnSpc>
                <a:spcPct val="100699"/>
              </a:lnSpc>
              <a:spcBef>
                <a:spcPts val="397"/>
              </a:spcBef>
            </a:pPr>
            <a:r>
              <a:rPr sz="1721" spc="719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1721" spc="4" dirty="0">
                <a:solidFill>
                  <a:srgbClr val="000000"/>
                </a:solidFill>
                <a:latin typeface="Cambria"/>
                <a:cs typeface="Cambria"/>
              </a:rPr>
              <a:t>for</a:t>
            </a:r>
            <a:r>
              <a:rPr sz="1721" spc="9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26" dirty="0">
                <a:solidFill>
                  <a:srgbClr val="000000"/>
                </a:solidFill>
                <a:latin typeface="Cambria"/>
                <a:cs typeface="Cambria"/>
              </a:rPr>
              <a:t>each</a:t>
            </a:r>
            <a:r>
              <a:rPr sz="1721" spc="6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26" dirty="0">
                <a:solidFill>
                  <a:srgbClr val="000000"/>
                </a:solidFill>
                <a:latin typeface="Cambria"/>
                <a:cs typeface="Cambria"/>
              </a:rPr>
              <a:t>pos</a:t>
            </a:r>
            <a:r>
              <a:rPr sz="1721" spc="-66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721" spc="49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1721" spc="9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721" spc="35" dirty="0">
                <a:solidFill>
                  <a:srgbClr val="000000"/>
                </a:solidFill>
                <a:latin typeface="Cambria"/>
                <a:cs typeface="Cambria"/>
              </a:rPr>
              <a:t>ve</a:t>
            </a:r>
            <a:r>
              <a:rPr sz="1721" spc="8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31" dirty="0">
                <a:solidFill>
                  <a:srgbClr val="000000"/>
                </a:solidFill>
                <a:latin typeface="Cambria"/>
                <a:cs typeface="Cambria"/>
              </a:rPr>
              <a:t>num</a:t>
            </a:r>
            <a:r>
              <a:rPr sz="1721" spc="-18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1721" spc="22" dirty="0">
                <a:solidFill>
                  <a:srgbClr val="000000"/>
                </a:solidFill>
                <a:latin typeface="Cambria"/>
                <a:cs typeface="Cambria"/>
              </a:rPr>
              <a:t>er (</a:t>
            </a:r>
            <a:r>
              <a:rPr sz="1721" spc="44" dirty="0">
                <a:solidFill>
                  <a:srgbClr val="000000"/>
                </a:solidFill>
                <a:latin typeface="Cambria"/>
                <a:cs typeface="Cambria"/>
              </a:rPr>
              <a:t>X</a:t>
            </a:r>
            <a:r>
              <a:rPr sz="1721" spc="22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r>
              <a:rPr sz="1721" spc="13" dirty="0">
                <a:solidFill>
                  <a:srgbClr val="000000"/>
                </a:solidFill>
                <a:latin typeface="Cambria"/>
                <a:cs typeface="Cambria"/>
              </a:rPr>
              <a:t>,</a:t>
            </a:r>
            <a:r>
              <a:rPr sz="1721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13" dirty="0">
                <a:solidFill>
                  <a:srgbClr val="000000"/>
                </a:solidFill>
                <a:latin typeface="Cambria"/>
                <a:cs typeface="Cambria"/>
              </a:rPr>
              <a:t>assign</a:t>
            </a:r>
            <a:r>
              <a:rPr sz="1721" spc="4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13" dirty="0">
                <a:solidFill>
                  <a:srgbClr val="000000"/>
                </a:solidFill>
                <a:latin typeface="Cambria"/>
                <a:cs typeface="Cambria"/>
              </a:rPr>
              <a:t>value</a:t>
            </a:r>
            <a:r>
              <a:rPr sz="1721" spc="6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18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1721" spc="12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-97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721" spc="31" dirty="0">
                <a:solidFill>
                  <a:srgbClr val="000000"/>
                </a:solidFill>
                <a:latin typeface="Cambria"/>
                <a:cs typeface="Cambria"/>
              </a:rPr>
              <a:t>ts</a:t>
            </a:r>
            <a:r>
              <a:rPr sz="1721" spc="7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22" dirty="0">
                <a:solidFill>
                  <a:srgbClr val="000000"/>
                </a:solidFill>
                <a:latin typeface="Cambria"/>
                <a:cs typeface="Cambria"/>
              </a:rPr>
              <a:t>negative</a:t>
            </a:r>
            <a:r>
              <a:rPr sz="1721" spc="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9" dirty="0">
                <a:solidFill>
                  <a:srgbClr val="000000"/>
                </a:solidFill>
                <a:latin typeface="Cambria"/>
                <a:cs typeface="Cambria"/>
              </a:rPr>
              <a:t>(</a:t>
            </a:r>
            <a:r>
              <a:rPr sz="1721" spc="13" dirty="0">
                <a:solidFill>
                  <a:srgbClr val="000000"/>
                </a:solidFill>
                <a:latin typeface="Cambria"/>
                <a:cs typeface="Cambria"/>
              </a:rPr>
              <a:t>-X</a:t>
            </a:r>
            <a:r>
              <a:rPr sz="1721" spc="9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r>
              <a:rPr sz="1721" spc="4" dirty="0">
                <a:solidFill>
                  <a:srgbClr val="000000"/>
                </a:solidFill>
                <a:latin typeface="Cambria"/>
                <a:cs typeface="Cambria"/>
              </a:rPr>
              <a:t>, </a:t>
            </a:r>
            <a:r>
              <a:rPr sz="1721" spc="26" dirty="0">
                <a:solidFill>
                  <a:srgbClr val="000000"/>
                </a:solidFill>
                <a:latin typeface="Cambria"/>
                <a:cs typeface="Cambria"/>
              </a:rPr>
              <a:t>such</a:t>
            </a:r>
            <a:r>
              <a:rPr sz="1721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26" dirty="0">
                <a:solidFill>
                  <a:srgbClr val="000000"/>
                </a:solidFill>
                <a:latin typeface="Cambria"/>
                <a:cs typeface="Cambria"/>
              </a:rPr>
              <a:t>that</a:t>
            </a:r>
            <a:r>
              <a:rPr sz="1721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-4" dirty="0">
                <a:solidFill>
                  <a:srgbClr val="000000"/>
                </a:solidFill>
                <a:latin typeface="Cambria"/>
                <a:cs typeface="Cambria"/>
              </a:rPr>
              <a:t>X</a:t>
            </a:r>
            <a:r>
              <a:rPr sz="1721" spc="13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00" spc="88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15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00" spc="-15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13" dirty="0">
                <a:solidFill>
                  <a:srgbClr val="000000"/>
                </a:solidFill>
                <a:latin typeface="Cambria"/>
                <a:cs typeface="Cambria"/>
              </a:rPr>
              <a:t>(</a:t>
            </a:r>
            <a:r>
              <a:rPr sz="1721" spc="22" dirty="0">
                <a:solidFill>
                  <a:srgbClr val="000000"/>
                </a:solidFill>
                <a:latin typeface="Cambria"/>
                <a:cs typeface="Cambria"/>
              </a:rPr>
              <a:t>-X</a:t>
            </a:r>
            <a:r>
              <a:rPr sz="1721" spc="13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r>
              <a:rPr sz="1721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44" dirty="0">
                <a:solidFill>
                  <a:srgbClr val="000000"/>
                </a:solidFill>
                <a:latin typeface="Cambria"/>
                <a:cs typeface="Cambria"/>
              </a:rPr>
              <a:t>=</a:t>
            </a:r>
            <a:r>
              <a:rPr sz="1721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18" dirty="0">
                <a:solidFill>
                  <a:srgbClr val="000000"/>
                </a:solidFill>
                <a:latin typeface="Cambria"/>
                <a:cs typeface="Cambria"/>
              </a:rPr>
              <a:t>0</a:t>
            </a:r>
            <a:r>
              <a:rPr sz="1721" spc="-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13" dirty="0">
                <a:solidFill>
                  <a:srgbClr val="000000"/>
                </a:solidFill>
                <a:latin typeface="Cambria"/>
                <a:cs typeface="Cambria"/>
              </a:rPr>
              <a:t>with</a:t>
            </a:r>
            <a:r>
              <a:rPr sz="1721" spc="12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18" dirty="0">
                <a:solidFill>
                  <a:srgbClr val="000000"/>
                </a:solidFill>
                <a:latin typeface="Cambria"/>
                <a:cs typeface="Cambria"/>
              </a:rPr>
              <a:t>"norma</a:t>
            </a:r>
            <a:r>
              <a:rPr sz="1721" spc="53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1721" spc="75" dirty="0">
                <a:solidFill>
                  <a:srgbClr val="000000"/>
                </a:solidFill>
                <a:latin typeface="Cambria"/>
                <a:cs typeface="Cambria"/>
              </a:rPr>
              <a:t>"</a:t>
            </a:r>
            <a:r>
              <a:rPr sz="1721" spc="-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13" dirty="0">
                <a:solidFill>
                  <a:srgbClr val="000000"/>
                </a:solidFill>
                <a:latin typeface="Cambria"/>
                <a:cs typeface="Cambria"/>
              </a:rPr>
              <a:t>addi</a:t>
            </a:r>
            <a:r>
              <a:rPr sz="1721" spc="9" dirty="0">
                <a:solidFill>
                  <a:srgbClr val="000000"/>
                </a:solidFill>
                <a:latin typeface="Cambria"/>
                <a:cs typeface="Cambria"/>
              </a:rPr>
              <a:t>tion,</a:t>
            </a:r>
            <a:r>
              <a:rPr sz="1721" spc="16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4" dirty="0">
                <a:solidFill>
                  <a:srgbClr val="000000"/>
                </a:solidFill>
                <a:latin typeface="Cambria"/>
                <a:cs typeface="Cambria"/>
              </a:rPr>
              <a:t>igno</a:t>
            </a:r>
            <a:r>
              <a:rPr sz="1721" spc="97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1721" spc="18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721" spc="26" dirty="0">
                <a:solidFill>
                  <a:srgbClr val="000000"/>
                </a:solidFill>
                <a:latin typeface="Cambria"/>
                <a:cs typeface="Cambria"/>
              </a:rPr>
              <a:t>ng</a:t>
            </a:r>
            <a:r>
              <a:rPr sz="1721" spc="-2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13" dirty="0">
                <a:solidFill>
                  <a:srgbClr val="000000"/>
                </a:solidFill>
                <a:latin typeface="Cambria"/>
                <a:cs typeface="Cambria"/>
              </a:rPr>
              <a:t>carry</a:t>
            </a:r>
            <a:r>
              <a:rPr sz="1721" spc="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721" spc="22" dirty="0">
                <a:solidFill>
                  <a:srgbClr val="000000"/>
                </a:solidFill>
                <a:latin typeface="Cambria"/>
                <a:cs typeface="Cambria"/>
              </a:rPr>
              <a:t>out</a:t>
            </a:r>
            <a:endParaRPr sz="172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aphicFrame>
        <p:nvGraphicFramePr>
          <p:cNvPr id="6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70887"/>
              </p:ext>
            </p:extLst>
          </p:nvPr>
        </p:nvGraphicFramePr>
        <p:xfrm>
          <a:off x="1277471" y="3092823"/>
          <a:ext cx="6656294" cy="1320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869"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</a:pPr>
                      <a:r>
                        <a:rPr sz="1900" b="1" spc="22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spc="22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900" b="1" spc="13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(5)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5590">
                        <a:lnSpc>
                          <a:spcPct val="100000"/>
                        </a:lnSpc>
                      </a:pPr>
                      <a:r>
                        <a:rPr sz="1900" b="1" spc="22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900" b="1" spc="13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spc="22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(9)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9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900" spc="26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dirty="0" smtClean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1900" b="1" spc="155" dirty="0" smtClean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dirty="0" smtClean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(-5)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045" algn="ctr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(-9)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56">
                <a:tc>
                  <a:txBody>
                    <a:bodyPr/>
                    <a:lstStyle/>
                    <a:p>
                      <a:pPr marL="396240">
                        <a:lnSpc>
                          <a:spcPct val="100000"/>
                        </a:lnSpc>
                      </a:pPr>
                      <a:r>
                        <a:rPr sz="1900" b="1" spc="19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spc="22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spc="23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spc="229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(0)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3375">
                        <a:lnSpc>
                          <a:spcPct val="100000"/>
                        </a:lnSpc>
                      </a:pPr>
                      <a:r>
                        <a:rPr sz="1900" b="1" spc="229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00</a:t>
                      </a:r>
                      <a:r>
                        <a:rPr sz="1900" b="1" spc="225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spc="229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900" b="1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900" dirty="0">
                          <a:solidFill>
                            <a:srgbClr val="080808"/>
                          </a:solidFill>
                          <a:latin typeface="Courier New"/>
                          <a:cs typeface="Courier New"/>
                        </a:rPr>
                        <a:t>(0)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546412" y="3832412"/>
            <a:ext cx="941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83941" y="3832412"/>
            <a:ext cx="941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2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 txBox="1">
            <a:spLocks noGrp="1"/>
          </p:cNvSpPr>
          <p:nvPr>
            <p:ph type="title" idx="4294967295"/>
          </p:nvPr>
        </p:nvSpPr>
        <p:spPr>
          <a:xfrm>
            <a:off x="2774530" y="695969"/>
            <a:ext cx="4235870" cy="3590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2833"/>
              </a:lnSpc>
              <a:tabLst>
                <a:tab pos="1906783" algn="l"/>
              </a:tabLst>
            </a:pPr>
            <a:r>
              <a:rPr sz="3200" b="1" spc="62" dirty="0">
                <a:solidFill>
                  <a:srgbClr val="000000"/>
                </a:solidFill>
                <a:latin typeface="Cambria"/>
                <a:cs typeface="Cambria"/>
              </a:rPr>
              <a:t>Two's</a:t>
            </a:r>
            <a:r>
              <a:rPr sz="3200" b="1" spc="12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b="1" spc="49" dirty="0">
                <a:solidFill>
                  <a:srgbClr val="000000"/>
                </a:solidFill>
                <a:latin typeface="Cambria"/>
                <a:cs typeface="Cambria"/>
              </a:rPr>
              <a:t>Com</a:t>
            </a:r>
            <a:r>
              <a:rPr lang="en-US" sz="3200" b="1" dirty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sz="3200" b="1" spc="35" dirty="0">
                <a:solidFill>
                  <a:srgbClr val="000000"/>
                </a:solidFill>
                <a:latin typeface="Cambria"/>
                <a:cs typeface="Cambria"/>
              </a:rPr>
              <a:t>lement</a:t>
            </a:r>
            <a:endParaRPr sz="32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82588" y="4549450"/>
            <a:ext cx="941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39235" y="4549450"/>
            <a:ext cx="941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bject 3"/>
          <p:cNvSpPr txBox="1"/>
          <p:nvPr/>
        </p:nvSpPr>
        <p:spPr>
          <a:xfrm>
            <a:off x="776199" y="1129202"/>
            <a:ext cx="7834401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32" indent="-251025">
              <a:buChar char="•"/>
              <a:tabLst>
                <a:tab pos="262792" algn="l"/>
              </a:tabLst>
            </a:pP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nu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00" spc="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 po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ve</a:t>
            </a:r>
            <a:r>
              <a:rPr sz="2200" spc="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z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o,</a:t>
            </a:r>
            <a:endParaRPr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667346" lvl="1" indent="-252706">
              <a:buFont typeface="Wingdings"/>
              <a:buChar char=""/>
              <a:tabLst>
                <a:tab pos="667906" algn="l"/>
              </a:tabLst>
            </a:pP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rm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l 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na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ry r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ep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en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on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,</a:t>
            </a:r>
            <a:r>
              <a:rPr sz="2200" spc="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z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oe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s 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uppe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00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bi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t(s)</a:t>
            </a:r>
          </a:p>
          <a:p>
            <a:pPr marL="262232" indent="-251025">
              <a:buChar char="•"/>
              <a:tabLst>
                <a:tab pos="262792" algn="l"/>
              </a:tabLst>
            </a:pP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 nu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00" spc="-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 nega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00" dirty="0">
                <a:solidFill>
                  <a:srgbClr val="000000"/>
                </a:solidFill>
                <a:latin typeface="Cambria"/>
                <a:cs typeface="Cambria"/>
              </a:rPr>
              <a:t>v</a:t>
            </a:r>
            <a:r>
              <a:rPr sz="2200" spc="-9" dirty="0">
                <a:solidFill>
                  <a:srgbClr val="000000"/>
                </a:solidFill>
                <a:latin typeface="Cambria"/>
                <a:cs typeface="Cambria"/>
              </a:rPr>
              <a:t>e,</a:t>
            </a:r>
            <a:endParaRPr sz="22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667346" lvl="1" indent="-252706">
              <a:buFont typeface="Wingdings"/>
              <a:buChar char=""/>
              <a:tabLst>
                <a:tab pos="667906" algn="l"/>
              </a:tabLst>
            </a:pP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st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rt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35" dirty="0">
                <a:solidFill>
                  <a:srgbClr val="C00000"/>
                </a:solidFill>
                <a:latin typeface="Cambria"/>
                <a:cs typeface="Cambria"/>
              </a:rPr>
              <a:t>w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th</a:t>
            </a:r>
            <a:r>
              <a:rPr sz="2200" b="1" spc="26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po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ve 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nu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ber</a:t>
            </a:r>
            <a:endParaRPr sz="2200" b="1" dirty="0">
              <a:solidFill>
                <a:srgbClr val="C00000"/>
              </a:solidFill>
              <a:latin typeface="Cambria"/>
              <a:cs typeface="Cambria"/>
            </a:endParaRPr>
          </a:p>
          <a:p>
            <a:pPr marL="667346" lvl="1" indent="-252706">
              <a:buFont typeface="Wingdings"/>
              <a:buChar char=""/>
              <a:tabLst>
                <a:tab pos="667906" algn="l"/>
              </a:tabLst>
            </a:pP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li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v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ry 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b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.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.,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ke t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e 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one</a:t>
            </a:r>
            <a:r>
              <a:rPr sz="2200" b="1" spc="-66" dirty="0">
                <a:solidFill>
                  <a:srgbClr val="C00000"/>
                </a:solidFill>
                <a:latin typeface="Cambria"/>
                <a:cs typeface="Cambria"/>
              </a:rPr>
              <a:t>’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r>
              <a:rPr sz="2200" b="1" spc="13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2200" b="1" spc="-4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en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t)</a:t>
            </a:r>
          </a:p>
          <a:p>
            <a:pPr marL="667346" lvl="1" indent="-252706">
              <a:buFont typeface="Wingdings"/>
              <a:buChar char=""/>
              <a:tabLst>
                <a:tab pos="667906" algn="l"/>
              </a:tabLst>
            </a:pP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he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n 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ad</a:t>
            </a:r>
            <a:r>
              <a:rPr sz="2200" b="1" dirty="0">
                <a:solidFill>
                  <a:srgbClr val="C00000"/>
                </a:solidFill>
                <a:latin typeface="Cambria"/>
                <a:cs typeface="Cambria"/>
              </a:rPr>
              <a:t>d </a:t>
            </a:r>
            <a:r>
              <a:rPr sz="2200" b="1" spc="-9" dirty="0">
                <a:solidFill>
                  <a:srgbClr val="C00000"/>
                </a:solidFill>
                <a:latin typeface="Cambria"/>
                <a:cs typeface="Cambria"/>
              </a:rPr>
              <a:t>one</a:t>
            </a:r>
            <a:endParaRPr sz="2200" b="1" dirty="0">
              <a:solidFill>
                <a:srgbClr val="C00000"/>
              </a:solidFill>
              <a:latin typeface="Cambria"/>
              <a:cs typeface="Cambria"/>
            </a:endParaRPr>
          </a:p>
        </p:txBody>
      </p:sp>
      <p:graphicFrame>
        <p:nvGraphicFramePr>
          <p:cNvPr id="8" name="object 63"/>
          <p:cNvGraphicFramePr>
            <a:graphicFrameLocks noGrp="1"/>
          </p:cNvGraphicFramePr>
          <p:nvPr>
            <p:extLst/>
          </p:nvPr>
        </p:nvGraphicFramePr>
        <p:xfrm>
          <a:off x="1546412" y="3339215"/>
          <a:ext cx="5222437" cy="160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227">
                <a:tc rowSpan="2"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00101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5)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01001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9)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2500" b="1" spc="-31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1010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8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’</a:t>
                      </a:r>
                      <a:r>
                        <a:rPr sz="16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1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p)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8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’</a:t>
                      </a:r>
                      <a:r>
                        <a:rPr sz="16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1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1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p)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609">
                <a:tc>
                  <a:txBody>
                    <a:bodyPr/>
                    <a:lstStyle/>
                    <a:p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2500" b="1" spc="-31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500" b="1" spc="-31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500" b="1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(-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5)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(-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9)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1479177" y="3540920"/>
            <a:ext cx="336176" cy="470647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4235824" y="3540920"/>
            <a:ext cx="336176" cy="470647"/>
          </a:xfrm>
          <a:prstGeom prst="curved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4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93938" y="643010"/>
            <a:ext cx="793115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/>
            <a:r>
              <a:rPr sz="3600" b="1" spc="-202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3600" b="1" spc="-13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3600" b="1" spc="-101" dirty="0">
                <a:solidFill>
                  <a:srgbClr val="000000"/>
                </a:solidFill>
                <a:latin typeface="Cambria"/>
                <a:cs typeface="Cambria"/>
              </a:rPr>
              <a:t>’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600" b="1" spc="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Comp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600" b="1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gn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3600" b="1" spc="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te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g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938" y="1343342"/>
            <a:ext cx="793115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ost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ignificant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g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000" spc="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–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 i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 ha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000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gh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spc="4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i="1" spc="-9" dirty="0">
                <a:solidFill>
                  <a:srgbClr val="000000"/>
                </a:solidFill>
                <a:latin typeface="Cambria"/>
                <a:cs typeface="Cambria"/>
              </a:rPr>
              <a:t>–</a:t>
            </a:r>
            <a:r>
              <a:rPr sz="2000" i="1" spc="-4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2000" i="1" baseline="20833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000" i="1" spc="-6" baseline="20833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i="1" baseline="20833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</a:p>
          <a:p>
            <a:pPr marL="11206"/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ang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000" spc="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nu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r:</a:t>
            </a:r>
            <a:r>
              <a:rPr sz="2000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u="sng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b="1" u="sng" spc="-9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2000" b="1" u="sng" baseline="20833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000" b="1" u="sng" spc="-6" baseline="20833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b="1" u="sng" baseline="20833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2000" b="1" u="sng" spc="199" baseline="2083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u="sng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b="1" u="sng" spc="-9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2000" b="1" u="sng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000" b="1" u="sng" spc="-9" dirty="0">
                <a:solidFill>
                  <a:srgbClr val="000000"/>
                </a:solidFill>
                <a:latin typeface="Cambria"/>
                <a:cs typeface="Cambria"/>
              </a:rPr>
              <a:t>oug</a:t>
            </a:r>
            <a:r>
              <a:rPr sz="2000" b="1" u="sng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2000" b="1" u="sng" spc="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u="sng" spc="-9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2000" b="1" u="sng" baseline="20833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000" b="1" u="sng" spc="-6" baseline="20833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b="1" u="sng" baseline="20833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2000" b="1" u="sng" spc="178" baseline="2083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u="sng" dirty="0">
                <a:solidFill>
                  <a:srgbClr val="000000"/>
                </a:solidFill>
                <a:latin typeface="Cambria"/>
                <a:cs typeface="Cambria"/>
              </a:rPr>
              <a:t>–</a:t>
            </a:r>
            <a:r>
              <a:rPr sz="2000" b="1" u="sng" spc="-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u="sng" spc="-9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665665" indent="-251025">
              <a:buChar char="•"/>
              <a:tabLst>
                <a:tab pos="666225" algn="l"/>
              </a:tabLst>
            </a:pPr>
            <a:r>
              <a:rPr sz="2000" spc="13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000" spc="-2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st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nega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ve</a:t>
            </a:r>
            <a:r>
              <a:rPr sz="2000" spc="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nu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000" spc="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(-</a:t>
            </a:r>
            <a:r>
              <a:rPr sz="2000" spc="4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2000" baseline="20833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000" spc="-6" baseline="20833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baseline="20833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r>
              <a:rPr sz="2000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ha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000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000" spc="-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po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ve c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oun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000" spc="-9" dirty="0">
                <a:solidFill>
                  <a:srgbClr val="000000"/>
                </a:solidFill>
                <a:latin typeface="Cambria"/>
                <a:cs typeface="Cambria"/>
              </a:rPr>
              <a:t>pa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rt.</a:t>
            </a:r>
          </a:p>
        </p:txBody>
      </p:sp>
      <p:sp>
        <p:nvSpPr>
          <p:cNvPr id="4" name="object 4"/>
          <p:cNvSpPr/>
          <p:nvPr/>
        </p:nvSpPr>
        <p:spPr>
          <a:xfrm>
            <a:off x="3653566" y="2622177"/>
            <a:ext cx="0" cy="3227294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679153" y="2622177"/>
            <a:ext cx="0" cy="3227294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1897827" y="2655794"/>
            <a:ext cx="3325346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19420" algn="l"/>
                <a:tab pos="956473" algn="l"/>
                <a:tab pos="1405293" algn="l"/>
                <a:tab pos="3036396" algn="l"/>
              </a:tabLst>
            </a:pPr>
            <a:r>
              <a:rPr sz="1765" spc="-9" dirty="0">
                <a:solidFill>
                  <a:srgbClr val="00703C"/>
                </a:solidFill>
                <a:latin typeface="Arial"/>
                <a:cs typeface="Arial"/>
              </a:rPr>
              <a:t>-</a:t>
            </a:r>
            <a:r>
              <a:rPr sz="1765" spc="-22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721" spc="-6" baseline="21367" dirty="0">
                <a:solidFill>
                  <a:srgbClr val="00703C"/>
                </a:solidFill>
                <a:latin typeface="Arial"/>
                <a:cs typeface="Arial"/>
              </a:rPr>
              <a:t>3</a:t>
            </a:r>
            <a:r>
              <a:rPr sz="1721" baseline="21367" dirty="0">
                <a:solidFill>
                  <a:srgbClr val="00703C"/>
                </a:solidFill>
                <a:latin typeface="Arial"/>
                <a:cs typeface="Arial"/>
              </a:rPr>
              <a:t>	</a:t>
            </a:r>
            <a:r>
              <a:rPr sz="2647" spc="-33" baseline="-13888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147" spc="-4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147" dirty="0">
                <a:solidFill>
                  <a:srgbClr val="00703C"/>
                </a:solidFill>
                <a:latin typeface="Arial"/>
                <a:cs typeface="Arial"/>
              </a:rPr>
              <a:t>	</a:t>
            </a:r>
            <a:r>
              <a:rPr sz="2647" spc="-33" baseline="-13888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147" spc="-4" dirty="0">
                <a:solidFill>
                  <a:srgbClr val="00703C"/>
                </a:solidFill>
                <a:latin typeface="Arial"/>
                <a:cs typeface="Arial"/>
              </a:rPr>
              <a:t>1</a:t>
            </a:r>
            <a:r>
              <a:rPr sz="1147" dirty="0">
                <a:solidFill>
                  <a:srgbClr val="00703C"/>
                </a:solidFill>
                <a:latin typeface="Arial"/>
                <a:cs typeface="Arial"/>
              </a:rPr>
              <a:t>	</a:t>
            </a:r>
            <a:r>
              <a:rPr sz="2647" spc="-33" baseline="-13888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147" spc="-4" dirty="0">
                <a:solidFill>
                  <a:srgbClr val="00703C"/>
                </a:solidFill>
                <a:latin typeface="Arial"/>
                <a:cs typeface="Arial"/>
              </a:rPr>
              <a:t>0</a:t>
            </a:r>
            <a:r>
              <a:rPr sz="1147" dirty="0">
                <a:solidFill>
                  <a:srgbClr val="00703C"/>
                </a:solidFill>
                <a:latin typeface="Arial"/>
                <a:cs typeface="Arial"/>
              </a:rPr>
              <a:t>	</a:t>
            </a:r>
            <a:r>
              <a:rPr sz="1765" spc="-9" dirty="0">
                <a:solidFill>
                  <a:srgbClr val="00703C"/>
                </a:solidFill>
                <a:latin typeface="Arial"/>
                <a:cs typeface="Arial"/>
              </a:rPr>
              <a:t>-</a:t>
            </a:r>
            <a:r>
              <a:rPr sz="1765" spc="-22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721" spc="-6" baseline="21367" dirty="0">
                <a:solidFill>
                  <a:srgbClr val="00703C"/>
                </a:solidFill>
                <a:latin typeface="Arial"/>
                <a:cs typeface="Arial"/>
              </a:rPr>
              <a:t>3</a:t>
            </a:r>
            <a:endParaRPr sz="1721" baseline="21367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6059" y="2644028"/>
            <a:ext cx="1112184" cy="271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47699" algn="l"/>
                <a:tab pos="897079" algn="l"/>
              </a:tabLst>
            </a:pPr>
            <a:r>
              <a:rPr sz="2647" spc="-33" baseline="-13888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147" spc="-4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147" dirty="0">
                <a:solidFill>
                  <a:srgbClr val="00703C"/>
                </a:solidFill>
                <a:latin typeface="Arial"/>
                <a:cs typeface="Arial"/>
              </a:rPr>
              <a:t>	</a:t>
            </a:r>
            <a:r>
              <a:rPr sz="2647" spc="-33" baseline="-13888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147" spc="-4" dirty="0">
                <a:solidFill>
                  <a:srgbClr val="00703C"/>
                </a:solidFill>
                <a:latin typeface="Arial"/>
                <a:cs typeface="Arial"/>
              </a:rPr>
              <a:t>1</a:t>
            </a:r>
            <a:r>
              <a:rPr sz="1147" dirty="0">
                <a:solidFill>
                  <a:srgbClr val="00703C"/>
                </a:solidFill>
                <a:latin typeface="Arial"/>
                <a:cs typeface="Arial"/>
              </a:rPr>
              <a:t>	</a:t>
            </a:r>
            <a:r>
              <a:rPr sz="2647" spc="-33" baseline="-13888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1147" spc="-4" dirty="0">
                <a:solidFill>
                  <a:srgbClr val="00703C"/>
                </a:solidFill>
                <a:latin typeface="Arial"/>
                <a:cs typeface="Arial"/>
              </a:rPr>
              <a:t>0</a:t>
            </a:r>
            <a:endParaRPr sz="1147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02016" y="2981214"/>
          <a:ext cx="5714994" cy="2854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3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7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7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5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5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6">
                      <a:solidFill>
                        <a:srgbClr val="000000"/>
                      </a:solidFill>
                      <a:prstDash val="solid"/>
                    </a:lnR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6">
                      <a:solidFill>
                        <a:srgbClr val="000000"/>
                      </a:solidFill>
                      <a:prstDash val="solid"/>
                    </a:lnL>
                    <a:lnT w="302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6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6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6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6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6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6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0226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226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5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649050" y="608831"/>
            <a:ext cx="793115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/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Con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ve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g</a:t>
            </a:r>
            <a:r>
              <a:rPr sz="3600" b="1" spc="2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ry</a:t>
            </a:r>
            <a:r>
              <a:rPr sz="3600" b="1" spc="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(2</a:t>
            </a:r>
            <a:r>
              <a:rPr sz="3600" b="1" spc="-101" dirty="0">
                <a:solidFill>
                  <a:srgbClr val="000000"/>
                </a:solidFill>
                <a:latin typeface="Cambria"/>
                <a:cs typeface="Cambria"/>
              </a:rPr>
              <a:t>’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3600" b="1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r>
              <a:rPr sz="3600" b="1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o 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ec</a:t>
            </a:r>
            <a:r>
              <a:rPr sz="3600"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3600" b="1" spc="-9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214" y="1495014"/>
            <a:ext cx="5458788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079" marR="4483" indent="-402873">
              <a:buAutoNum type="arabicPeriod"/>
              <a:tabLst>
                <a:tab pos="414640" algn="l"/>
              </a:tabLst>
            </a:pP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ead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-2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sz="2000" spc="-2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7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26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1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14079" marR="1357665" indent="-402873">
              <a:buAutoNum type="arabicPeriod"/>
              <a:tabLst>
                <a:tab pos="414640" algn="l"/>
              </a:tabLst>
            </a:pP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20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spc="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“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pond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  <a:p>
            <a:pPr marL="414640" marR="1705625" indent="-403433">
              <a:buAutoNum type="arabicPeriod"/>
              <a:tabLst>
                <a:tab pos="414640" algn="l"/>
              </a:tabLst>
            </a:pP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 ad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a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s</a:t>
            </a:r>
            <a:r>
              <a:rPr sz="2000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gn.</a:t>
            </a:r>
            <a:endParaRPr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0883" y="3899647"/>
            <a:ext cx="3848660" cy="1230406"/>
          </a:xfrm>
          <a:custGeom>
            <a:avLst/>
            <a:gdLst/>
            <a:ahLst/>
            <a:cxnLst/>
            <a:rect l="l" t="t" r="r" b="b"/>
            <a:pathLst>
              <a:path w="4361815" h="1394460">
                <a:moveTo>
                  <a:pt x="4361688" y="0"/>
                </a:moveTo>
                <a:lnTo>
                  <a:pt x="0" y="0"/>
                </a:lnTo>
                <a:lnTo>
                  <a:pt x="0" y="1394460"/>
                </a:lnTo>
                <a:lnTo>
                  <a:pt x="4572" y="1394460"/>
                </a:lnTo>
                <a:lnTo>
                  <a:pt x="4572" y="9906"/>
                </a:lnTo>
                <a:lnTo>
                  <a:pt x="9905" y="4572"/>
                </a:lnTo>
                <a:lnTo>
                  <a:pt x="4361688" y="4572"/>
                </a:lnTo>
                <a:lnTo>
                  <a:pt x="4361688" y="0"/>
                </a:lnTo>
                <a:close/>
              </a:path>
              <a:path w="4361815" h="1394460">
                <a:moveTo>
                  <a:pt x="4361688" y="4572"/>
                </a:moveTo>
                <a:lnTo>
                  <a:pt x="4351782" y="4572"/>
                </a:lnTo>
                <a:lnTo>
                  <a:pt x="4356354" y="9906"/>
                </a:lnTo>
                <a:lnTo>
                  <a:pt x="4356354" y="1394460"/>
                </a:lnTo>
                <a:lnTo>
                  <a:pt x="4361688" y="1394460"/>
                </a:lnTo>
                <a:lnTo>
                  <a:pt x="4361688" y="4572"/>
                </a:lnTo>
                <a:close/>
              </a:path>
              <a:path w="4361815" h="1394460">
                <a:moveTo>
                  <a:pt x="4351782" y="4572"/>
                </a:moveTo>
                <a:lnTo>
                  <a:pt x="9905" y="4572"/>
                </a:lnTo>
                <a:lnTo>
                  <a:pt x="9905" y="9906"/>
                </a:lnTo>
                <a:lnTo>
                  <a:pt x="4351782" y="9906"/>
                </a:lnTo>
                <a:lnTo>
                  <a:pt x="4351782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680879" y="3899654"/>
            <a:ext cx="5043" cy="5043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334" y="0"/>
                </a:moveTo>
                <a:lnTo>
                  <a:pt x="0" y="5321"/>
                </a:lnTo>
                <a:lnTo>
                  <a:pt x="5334" y="5321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683236" y="3904342"/>
            <a:ext cx="0" cy="1213597"/>
          </a:xfrm>
          <a:custGeom>
            <a:avLst/>
            <a:gdLst/>
            <a:ahLst/>
            <a:cxnLst/>
            <a:rect l="l" t="t" r="r" b="b"/>
            <a:pathLst>
              <a:path h="1375410">
                <a:moveTo>
                  <a:pt x="0" y="0"/>
                </a:moveTo>
                <a:lnTo>
                  <a:pt x="0" y="1375422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1680879" y="5121987"/>
            <a:ext cx="3840256" cy="0"/>
          </a:xfrm>
          <a:custGeom>
            <a:avLst/>
            <a:gdLst/>
            <a:ahLst/>
            <a:cxnLst/>
            <a:rect l="l" t="t" r="r" b="b"/>
            <a:pathLst>
              <a:path w="4352290">
                <a:moveTo>
                  <a:pt x="0" y="0"/>
                </a:moveTo>
                <a:lnTo>
                  <a:pt x="4351794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1680879" y="5117954"/>
            <a:ext cx="5043" cy="8404"/>
          </a:xfrm>
          <a:custGeom>
            <a:avLst/>
            <a:gdLst/>
            <a:ahLst/>
            <a:cxnLst/>
            <a:rect l="l" t="t" r="r" b="b"/>
            <a:pathLst>
              <a:path w="5714" h="9525">
                <a:moveTo>
                  <a:pt x="0" y="0"/>
                </a:moveTo>
                <a:lnTo>
                  <a:pt x="0" y="9143"/>
                </a:lnTo>
                <a:lnTo>
                  <a:pt x="5334" y="9143"/>
                </a:lnTo>
                <a:lnTo>
                  <a:pt x="5334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516659" y="3899654"/>
            <a:ext cx="4482" cy="5043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0"/>
                </a:moveTo>
                <a:lnTo>
                  <a:pt x="0" y="5321"/>
                </a:lnTo>
                <a:lnTo>
                  <a:pt x="4572" y="53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518673" y="3904342"/>
            <a:ext cx="0" cy="1213597"/>
          </a:xfrm>
          <a:custGeom>
            <a:avLst/>
            <a:gdLst/>
            <a:ahLst/>
            <a:cxnLst/>
            <a:rect l="l" t="t" r="r" b="b"/>
            <a:pathLst>
              <a:path h="1375410">
                <a:moveTo>
                  <a:pt x="0" y="0"/>
                </a:moveTo>
                <a:lnTo>
                  <a:pt x="0" y="1375422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516659" y="5117954"/>
            <a:ext cx="4482" cy="8404"/>
          </a:xfrm>
          <a:custGeom>
            <a:avLst/>
            <a:gdLst/>
            <a:ahLst/>
            <a:cxnLst/>
            <a:rect l="l" t="t" r="r" b="b"/>
            <a:pathLst>
              <a:path w="5079" h="9525">
                <a:moveTo>
                  <a:pt x="4572" y="0"/>
                </a:moveTo>
                <a:lnTo>
                  <a:pt x="0" y="4572"/>
                </a:lnTo>
                <a:lnTo>
                  <a:pt x="0" y="9144"/>
                </a:lnTo>
                <a:lnTo>
                  <a:pt x="4572" y="9144"/>
                </a:lnTo>
                <a:lnTo>
                  <a:pt x="4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1862193" y="4019758"/>
            <a:ext cx="3543860" cy="114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67012" algn="l"/>
                <a:tab pos="700405" algn="l"/>
              </a:tabLst>
            </a:pP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X	=	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0</a:t>
            </a:r>
            <a:r>
              <a:rPr sz="2471" spc="-361" dirty="0">
                <a:solidFill>
                  <a:srgbClr val="00703C"/>
                </a:solidFill>
                <a:latin typeface="Arial"/>
                <a:cs typeface="Arial"/>
              </a:rPr>
              <a:t>1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101000</a:t>
            </a:r>
            <a:r>
              <a:rPr sz="2449" spc="-6" baseline="-18018" dirty="0">
                <a:solidFill>
                  <a:srgbClr val="00703C"/>
                </a:solidFill>
                <a:latin typeface="Arial"/>
                <a:cs typeface="Arial"/>
              </a:rPr>
              <a:t>t</a:t>
            </a:r>
            <a:r>
              <a:rPr sz="2449" spc="-46" baseline="-18018" dirty="0">
                <a:solidFill>
                  <a:srgbClr val="00703C"/>
                </a:solidFill>
                <a:latin typeface="Arial"/>
                <a:cs typeface="Arial"/>
              </a:rPr>
              <a:t>wo</a:t>
            </a:r>
            <a:endParaRPr sz="2449" baseline="-18018">
              <a:latin typeface="Arial"/>
              <a:cs typeface="Arial"/>
            </a:endParaRPr>
          </a:p>
          <a:p>
            <a:pPr marL="410157"/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spc="146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6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+2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5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+2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3</a:t>
            </a:r>
            <a:r>
              <a:rPr sz="2449" baseline="21021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49" spc="-344" baseline="21021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 64</a:t>
            </a:r>
            <a:r>
              <a:rPr sz="2471" spc="-9" dirty="0">
                <a:solidFill>
                  <a:srgbClr val="00703C"/>
                </a:solidFill>
                <a:latin typeface="Arial"/>
                <a:cs typeface="Arial"/>
              </a:rPr>
              <a:t>+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32</a:t>
            </a:r>
            <a:r>
              <a:rPr sz="2471" spc="-9" dirty="0">
                <a:solidFill>
                  <a:srgbClr val="00703C"/>
                </a:solidFill>
                <a:latin typeface="Arial"/>
                <a:cs typeface="Arial"/>
              </a:rPr>
              <a:t>+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8</a:t>
            </a:r>
            <a:endParaRPr sz="2471">
              <a:latin typeface="Arial"/>
              <a:cs typeface="Arial"/>
            </a:endParaRPr>
          </a:p>
          <a:p>
            <a:pPr marL="410157"/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spc="146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10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4</a:t>
            </a:r>
            <a:r>
              <a:rPr sz="2449" spc="-6" baseline="-18018" dirty="0">
                <a:solidFill>
                  <a:srgbClr val="00703C"/>
                </a:solidFill>
                <a:latin typeface="Arial"/>
                <a:cs typeface="Arial"/>
              </a:rPr>
              <a:t>ten</a:t>
            </a:r>
            <a:endParaRPr sz="2449" baseline="-1801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8024" y="1802578"/>
            <a:ext cx="1949824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1077489" y="5664347"/>
            <a:ext cx="3537136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i="1" spc="4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ssu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g</a:t>
            </a:r>
            <a:r>
              <a:rPr sz="1588" i="1" spc="-5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8</a:t>
            </a:r>
            <a:r>
              <a:rPr sz="1588" i="1" spc="4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it</a:t>
            </a:r>
            <a:r>
              <a:rPr sz="1588" i="1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1588" i="1" spc="4" dirty="0">
                <a:solidFill>
                  <a:srgbClr val="000000"/>
                </a:solidFill>
                <a:latin typeface="Cambria"/>
                <a:cs typeface="Cambria"/>
              </a:rPr>
              <a:t>’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1588" i="1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spc="-18" dirty="0">
                <a:solidFill>
                  <a:srgbClr val="000000"/>
                </a:solidFill>
                <a:latin typeface="Cambria"/>
                <a:cs typeface="Cambria"/>
              </a:rPr>
              <a:t>co</a:t>
            </a:r>
            <a:r>
              <a:rPr sz="1588" i="1" spc="-53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588" i="1" spc="-22" dirty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sz="1588" i="1" spc="-18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1588" i="1" spc="-13" dirty="0">
                <a:solidFill>
                  <a:srgbClr val="000000"/>
                </a:solidFill>
                <a:latin typeface="Cambria"/>
                <a:cs typeface="Cambria"/>
              </a:rPr>
              <a:t>emen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spc="-31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1588" i="1" spc="-26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1588" i="1" spc="-22" dirty="0">
                <a:solidFill>
                  <a:srgbClr val="000000"/>
                </a:solidFill>
                <a:latin typeface="Cambria"/>
                <a:cs typeface="Cambria"/>
              </a:rPr>
              <a:t>mbe</a:t>
            </a:r>
            <a:r>
              <a:rPr sz="1588" i="1" spc="22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s.</a:t>
            </a:r>
            <a:endParaRPr sz="1588">
              <a:solidFill>
                <a:srgbClr val="000000"/>
              </a:solidFill>
              <a:latin typeface="Cambria"/>
              <a:cs typeface="Cambri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/>
          </p:nvPr>
        </p:nvGraphicFramePr>
        <p:xfrm>
          <a:off x="6409431" y="1423819"/>
          <a:ext cx="1799395" cy="4263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7865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lang="en-US" sz="1600" b="1" i="1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n</a:t>
                      </a:r>
                      <a:endParaRPr lang="en-US" sz="1600" b="0" i="0" dirty="0" smtClean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  <a:p>
                      <a:pPr marR="79375" algn="r">
                        <a:lnSpc>
                          <a:spcPct val="100000"/>
                        </a:lnSpc>
                      </a:pPr>
                      <a:endParaRPr lang="en-US" sz="1600" b="1" dirty="0" smtClean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  <a:p>
                      <a:pPr marR="7937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b="1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  <a:p>
                      <a:pPr marR="7937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 marR="875665" indent="-1270">
                        <a:lnSpc>
                          <a:spcPct val="120800"/>
                        </a:lnSpc>
                      </a:pPr>
                      <a:r>
                        <a:rPr sz="2400" b="1" spc="-15" baseline="-13888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2</a:t>
                      </a:r>
                      <a:r>
                        <a:rPr sz="1100" b="1" i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n </a:t>
                      </a:r>
                      <a:endParaRPr lang="en-US" sz="1100" b="1" i="1" dirty="0" smtClean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  <a:p>
                      <a:pPr marL="83820" marR="875665" indent="-1270">
                        <a:lnSpc>
                          <a:spcPct val="120800"/>
                        </a:lnSpc>
                      </a:pPr>
                      <a:endParaRPr lang="en-US" sz="1100" b="1" i="1" dirty="0" smtClean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  <a:p>
                      <a:pPr marL="83820" marR="875665" indent="-1270">
                        <a:lnSpc>
                          <a:spcPct val="120800"/>
                        </a:lnSpc>
                      </a:pPr>
                      <a:r>
                        <a:rPr sz="1600" b="1" dirty="0" smtClean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21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16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32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22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6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64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7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128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256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22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9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512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244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K</a:t>
                      </a: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) </a:t>
                      </a: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1024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(M)</a:t>
                      </a: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20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1048576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89203" y="580054"/>
            <a:ext cx="7931150" cy="6159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/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Mo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re</a:t>
            </a:r>
            <a:r>
              <a:rPr b="1" spc="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xa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mp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1542377" y="1398494"/>
            <a:ext cx="4484594" cy="1230406"/>
          </a:xfrm>
          <a:custGeom>
            <a:avLst/>
            <a:gdLst/>
            <a:ahLst/>
            <a:cxnLst/>
            <a:rect l="l" t="t" r="r" b="b"/>
            <a:pathLst>
              <a:path w="5082540" h="1394460">
                <a:moveTo>
                  <a:pt x="5082413" y="0"/>
                </a:moveTo>
                <a:lnTo>
                  <a:pt x="0" y="0"/>
                </a:lnTo>
                <a:lnTo>
                  <a:pt x="0" y="1394460"/>
                </a:lnTo>
                <a:lnTo>
                  <a:pt x="4572" y="1394460"/>
                </a:lnTo>
                <a:lnTo>
                  <a:pt x="4572" y="9144"/>
                </a:lnTo>
                <a:lnTo>
                  <a:pt x="9905" y="4572"/>
                </a:lnTo>
                <a:lnTo>
                  <a:pt x="5082413" y="4572"/>
                </a:lnTo>
                <a:lnTo>
                  <a:pt x="5082413" y="0"/>
                </a:lnTo>
                <a:close/>
              </a:path>
              <a:path w="5082540" h="1394460">
                <a:moveTo>
                  <a:pt x="5082413" y="4572"/>
                </a:moveTo>
                <a:lnTo>
                  <a:pt x="5073269" y="4572"/>
                </a:lnTo>
                <a:lnTo>
                  <a:pt x="5077841" y="9144"/>
                </a:lnTo>
                <a:lnTo>
                  <a:pt x="5077841" y="1394460"/>
                </a:lnTo>
                <a:lnTo>
                  <a:pt x="5082413" y="1394460"/>
                </a:lnTo>
                <a:lnTo>
                  <a:pt x="5082413" y="4572"/>
                </a:lnTo>
                <a:close/>
              </a:path>
              <a:path w="5082540" h="1394460">
                <a:moveTo>
                  <a:pt x="5073269" y="4572"/>
                </a:moveTo>
                <a:lnTo>
                  <a:pt x="9905" y="4572"/>
                </a:lnTo>
                <a:lnTo>
                  <a:pt x="9905" y="9144"/>
                </a:lnTo>
                <a:lnTo>
                  <a:pt x="5073269" y="9144"/>
                </a:lnTo>
                <a:lnTo>
                  <a:pt x="5073269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546412" y="1402531"/>
            <a:ext cx="5043" cy="4482"/>
          </a:xfrm>
          <a:custGeom>
            <a:avLst/>
            <a:gdLst/>
            <a:ahLst/>
            <a:cxnLst/>
            <a:rect l="l" t="t" r="r" b="b"/>
            <a:pathLst>
              <a:path w="5715" h="5080">
                <a:moveTo>
                  <a:pt x="5334" y="0"/>
                </a:moveTo>
                <a:lnTo>
                  <a:pt x="0" y="4572"/>
                </a:lnTo>
                <a:lnTo>
                  <a:pt x="5334" y="4572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548764" y="1406562"/>
            <a:ext cx="0" cy="1213597"/>
          </a:xfrm>
          <a:custGeom>
            <a:avLst/>
            <a:gdLst/>
            <a:ahLst/>
            <a:cxnLst/>
            <a:rect l="l" t="t" r="r" b="b"/>
            <a:pathLst>
              <a:path h="1375410">
                <a:moveTo>
                  <a:pt x="0" y="0"/>
                </a:moveTo>
                <a:lnTo>
                  <a:pt x="0" y="137541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546412" y="2624530"/>
            <a:ext cx="4476750" cy="0"/>
          </a:xfrm>
          <a:custGeom>
            <a:avLst/>
            <a:gdLst/>
            <a:ahLst/>
            <a:cxnLst/>
            <a:rect l="l" t="t" r="r" b="b"/>
            <a:pathLst>
              <a:path w="5073650">
                <a:moveTo>
                  <a:pt x="0" y="0"/>
                </a:moveTo>
                <a:lnTo>
                  <a:pt x="507326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1546412" y="2620162"/>
            <a:ext cx="5043" cy="8965"/>
          </a:xfrm>
          <a:custGeom>
            <a:avLst/>
            <a:gdLst/>
            <a:ahLst/>
            <a:cxnLst/>
            <a:rect l="l" t="t" r="r" b="b"/>
            <a:pathLst>
              <a:path w="5715" h="10160">
                <a:moveTo>
                  <a:pt x="0" y="0"/>
                </a:moveTo>
                <a:lnTo>
                  <a:pt x="0" y="9905"/>
                </a:lnTo>
                <a:lnTo>
                  <a:pt x="5334" y="9905"/>
                </a:lnTo>
                <a:lnTo>
                  <a:pt x="5334" y="4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018785" y="1402531"/>
            <a:ext cx="4482" cy="4482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0"/>
                </a:moveTo>
                <a:lnTo>
                  <a:pt x="0" y="4572"/>
                </a:lnTo>
                <a:lnTo>
                  <a:pt x="4584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020802" y="1406562"/>
            <a:ext cx="0" cy="1213597"/>
          </a:xfrm>
          <a:custGeom>
            <a:avLst/>
            <a:gdLst/>
            <a:ahLst/>
            <a:cxnLst/>
            <a:rect l="l" t="t" r="r" b="b"/>
            <a:pathLst>
              <a:path h="1375410">
                <a:moveTo>
                  <a:pt x="0" y="0"/>
                </a:moveTo>
                <a:lnTo>
                  <a:pt x="0" y="1375410"/>
                </a:lnTo>
              </a:path>
            </a:pathLst>
          </a:custGeom>
          <a:ln w="4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018785" y="2620159"/>
            <a:ext cx="4482" cy="8965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4584" y="0"/>
                </a:moveTo>
                <a:lnTo>
                  <a:pt x="0" y="4572"/>
                </a:lnTo>
                <a:lnTo>
                  <a:pt x="0" y="9906"/>
                </a:lnTo>
                <a:lnTo>
                  <a:pt x="4584" y="9906"/>
                </a:lnTo>
                <a:lnTo>
                  <a:pt x="4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1542377" y="3021554"/>
            <a:ext cx="3642472" cy="1991285"/>
          </a:xfrm>
          <a:custGeom>
            <a:avLst/>
            <a:gdLst/>
            <a:ahLst/>
            <a:cxnLst/>
            <a:rect l="l" t="t" r="r" b="b"/>
            <a:pathLst>
              <a:path w="4128135" h="2256790">
                <a:moveTo>
                  <a:pt x="4128135" y="0"/>
                </a:moveTo>
                <a:lnTo>
                  <a:pt x="0" y="0"/>
                </a:lnTo>
                <a:lnTo>
                  <a:pt x="0" y="2256536"/>
                </a:lnTo>
                <a:lnTo>
                  <a:pt x="4572" y="2256536"/>
                </a:lnTo>
                <a:lnTo>
                  <a:pt x="4572" y="9906"/>
                </a:lnTo>
                <a:lnTo>
                  <a:pt x="9906" y="4572"/>
                </a:lnTo>
                <a:lnTo>
                  <a:pt x="4128135" y="4572"/>
                </a:lnTo>
                <a:lnTo>
                  <a:pt x="4128135" y="0"/>
                </a:lnTo>
                <a:close/>
              </a:path>
              <a:path w="4128135" h="2256790">
                <a:moveTo>
                  <a:pt x="4128135" y="4572"/>
                </a:moveTo>
                <a:lnTo>
                  <a:pt x="4118991" y="4572"/>
                </a:lnTo>
                <a:lnTo>
                  <a:pt x="4123563" y="9906"/>
                </a:lnTo>
                <a:lnTo>
                  <a:pt x="4123563" y="2256536"/>
                </a:lnTo>
                <a:lnTo>
                  <a:pt x="4128135" y="2256536"/>
                </a:lnTo>
                <a:lnTo>
                  <a:pt x="4128135" y="4572"/>
                </a:lnTo>
                <a:close/>
              </a:path>
              <a:path w="4128135" h="2256790">
                <a:moveTo>
                  <a:pt x="4118991" y="4572"/>
                </a:moveTo>
                <a:lnTo>
                  <a:pt x="9906" y="4572"/>
                </a:lnTo>
                <a:lnTo>
                  <a:pt x="9906" y="9906"/>
                </a:lnTo>
                <a:lnTo>
                  <a:pt x="4118991" y="9906"/>
                </a:lnTo>
                <a:lnTo>
                  <a:pt x="4118991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546412" y="3025591"/>
            <a:ext cx="5043" cy="5043"/>
          </a:xfrm>
          <a:custGeom>
            <a:avLst/>
            <a:gdLst/>
            <a:ahLst/>
            <a:cxnLst/>
            <a:rect l="l" t="t" r="r" b="b"/>
            <a:pathLst>
              <a:path w="5715" h="5714">
                <a:moveTo>
                  <a:pt x="5334" y="0"/>
                </a:moveTo>
                <a:lnTo>
                  <a:pt x="0" y="5334"/>
                </a:lnTo>
                <a:lnTo>
                  <a:pt x="5334" y="5334"/>
                </a:lnTo>
                <a:lnTo>
                  <a:pt x="5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1548764" y="3030306"/>
            <a:ext cx="0" cy="1974476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473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546412" y="5008579"/>
            <a:ext cx="3634628" cy="0"/>
          </a:xfrm>
          <a:custGeom>
            <a:avLst/>
            <a:gdLst/>
            <a:ahLst/>
            <a:cxnLst/>
            <a:rect l="l" t="t" r="r" b="b"/>
            <a:pathLst>
              <a:path w="4119245">
                <a:moveTo>
                  <a:pt x="0" y="0"/>
                </a:moveTo>
                <a:lnTo>
                  <a:pt x="41189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1546412" y="5004545"/>
            <a:ext cx="5043" cy="8404"/>
          </a:xfrm>
          <a:custGeom>
            <a:avLst/>
            <a:gdLst/>
            <a:ahLst/>
            <a:cxnLst/>
            <a:rect l="l" t="t" r="r" b="b"/>
            <a:pathLst>
              <a:path w="5715" h="9525">
                <a:moveTo>
                  <a:pt x="0" y="0"/>
                </a:moveTo>
                <a:lnTo>
                  <a:pt x="0" y="9144"/>
                </a:lnTo>
                <a:lnTo>
                  <a:pt x="5334" y="9144"/>
                </a:lnTo>
                <a:lnTo>
                  <a:pt x="5334" y="45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176775" y="3025591"/>
            <a:ext cx="4482" cy="5043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0" y="0"/>
                </a:moveTo>
                <a:lnTo>
                  <a:pt x="0" y="5334"/>
                </a:lnTo>
                <a:lnTo>
                  <a:pt x="4584" y="53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178792" y="3030306"/>
            <a:ext cx="0" cy="1974476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473"/>
                </a:lnTo>
              </a:path>
            </a:pathLst>
          </a:custGeom>
          <a:ln w="45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176775" y="5004545"/>
            <a:ext cx="4482" cy="8404"/>
          </a:xfrm>
          <a:custGeom>
            <a:avLst/>
            <a:gdLst/>
            <a:ahLst/>
            <a:cxnLst/>
            <a:rect l="l" t="t" r="r" b="b"/>
            <a:pathLst>
              <a:path w="5079" h="9525">
                <a:moveTo>
                  <a:pt x="4584" y="0"/>
                </a:moveTo>
                <a:lnTo>
                  <a:pt x="0" y="4572"/>
                </a:lnTo>
                <a:lnTo>
                  <a:pt x="0" y="9144"/>
                </a:lnTo>
                <a:lnTo>
                  <a:pt x="4584" y="9144"/>
                </a:lnTo>
                <a:lnTo>
                  <a:pt x="4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1709568" y="1521966"/>
            <a:ext cx="4188759" cy="3557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37">
              <a:tabLst>
                <a:tab pos="385503" algn="l"/>
                <a:tab pos="718896" algn="l"/>
              </a:tabLst>
            </a:pP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X	=	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00100</a:t>
            </a:r>
            <a:r>
              <a:rPr sz="2471" spc="-361" dirty="0">
                <a:solidFill>
                  <a:srgbClr val="00703C"/>
                </a:solidFill>
                <a:latin typeface="Arial"/>
                <a:cs typeface="Arial"/>
              </a:rPr>
              <a:t>11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1</a:t>
            </a:r>
            <a:r>
              <a:rPr sz="2449" spc="-6" baseline="-18018" dirty="0">
                <a:solidFill>
                  <a:srgbClr val="00703C"/>
                </a:solidFill>
                <a:latin typeface="Arial"/>
                <a:cs typeface="Arial"/>
              </a:rPr>
              <a:t>t</a:t>
            </a:r>
            <a:r>
              <a:rPr sz="2449" spc="-46" baseline="-18018" dirty="0">
                <a:solidFill>
                  <a:srgbClr val="00703C"/>
                </a:solidFill>
                <a:latin typeface="Arial"/>
                <a:cs typeface="Arial"/>
              </a:rPr>
              <a:t>wo</a:t>
            </a:r>
            <a:endParaRPr sz="2449" baseline="-18018" dirty="0">
              <a:latin typeface="Arial"/>
              <a:cs typeface="Arial"/>
            </a:endParaRPr>
          </a:p>
          <a:p>
            <a:pPr marL="428648"/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spc="146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5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+2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+2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1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+2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0</a:t>
            </a:r>
            <a:r>
              <a:rPr sz="2449" spc="6" baseline="21021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spc="-13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32</a:t>
            </a:r>
            <a:r>
              <a:rPr sz="2471" spc="-9" dirty="0">
                <a:solidFill>
                  <a:srgbClr val="00703C"/>
                </a:solidFill>
                <a:latin typeface="Arial"/>
                <a:cs typeface="Arial"/>
              </a:rPr>
              <a:t>+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4</a:t>
            </a:r>
            <a:r>
              <a:rPr sz="2471" spc="-9" dirty="0">
                <a:solidFill>
                  <a:srgbClr val="00703C"/>
                </a:solidFill>
                <a:latin typeface="Arial"/>
                <a:cs typeface="Arial"/>
              </a:rPr>
              <a:t>+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2471" spc="-9" dirty="0">
                <a:solidFill>
                  <a:srgbClr val="00703C"/>
                </a:solidFill>
                <a:latin typeface="Arial"/>
                <a:cs typeface="Arial"/>
              </a:rPr>
              <a:t>+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1</a:t>
            </a:r>
            <a:endParaRPr sz="2471" dirty="0">
              <a:latin typeface="Arial"/>
              <a:cs typeface="Arial"/>
            </a:endParaRPr>
          </a:p>
          <a:p>
            <a:pPr marL="428088"/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spc="146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39</a:t>
            </a:r>
            <a:r>
              <a:rPr sz="2449" spc="-6" baseline="-18018" dirty="0">
                <a:solidFill>
                  <a:srgbClr val="00703C"/>
                </a:solidFill>
                <a:latin typeface="Arial"/>
                <a:cs typeface="Arial"/>
              </a:rPr>
              <a:t>ten</a:t>
            </a:r>
            <a:endParaRPr sz="2449" baseline="-18018" dirty="0">
              <a:latin typeface="Arial"/>
              <a:cs typeface="Arial"/>
            </a:endParaRPr>
          </a:p>
          <a:p>
            <a:pPr>
              <a:spcBef>
                <a:spcPts val="29"/>
              </a:spcBef>
            </a:pPr>
            <a:endParaRPr sz="3353" dirty="0">
              <a:latin typeface="Times New Roman"/>
              <a:cs typeface="Times New Roman"/>
            </a:endParaRPr>
          </a:p>
          <a:p>
            <a:pPr marL="29697">
              <a:tabLst>
                <a:tab pos="386063" algn="l"/>
                <a:tab pos="719456" algn="l"/>
              </a:tabLst>
            </a:pP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X	=	</a:t>
            </a:r>
            <a:r>
              <a:rPr sz="2471" spc="-361" dirty="0">
                <a:solidFill>
                  <a:srgbClr val="00703C"/>
                </a:solidFill>
                <a:latin typeface="Arial"/>
                <a:cs typeface="Arial"/>
              </a:rPr>
              <a:t>11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100</a:t>
            </a:r>
            <a:r>
              <a:rPr sz="2471" spc="-361" dirty="0">
                <a:solidFill>
                  <a:srgbClr val="00703C"/>
                </a:solidFill>
                <a:latin typeface="Arial"/>
                <a:cs typeface="Arial"/>
              </a:rPr>
              <a:t>1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10</a:t>
            </a:r>
            <a:r>
              <a:rPr sz="2449" spc="-6" baseline="-18018" dirty="0">
                <a:solidFill>
                  <a:srgbClr val="00703C"/>
                </a:solidFill>
                <a:latin typeface="Arial"/>
                <a:cs typeface="Arial"/>
              </a:rPr>
              <a:t>t</a:t>
            </a:r>
            <a:r>
              <a:rPr sz="2449" spc="-46" baseline="-18018" dirty="0">
                <a:solidFill>
                  <a:srgbClr val="00703C"/>
                </a:solidFill>
                <a:latin typeface="Arial"/>
                <a:cs typeface="Arial"/>
              </a:rPr>
              <a:t>wo</a:t>
            </a:r>
            <a:endParaRPr sz="2449" baseline="-18018" dirty="0">
              <a:latin typeface="Arial"/>
              <a:cs typeface="Arial"/>
            </a:endParaRPr>
          </a:p>
          <a:p>
            <a:pPr marL="11206"/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-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X</a:t>
            </a:r>
            <a:r>
              <a:rPr sz="2471" spc="124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spc="146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000</a:t>
            </a:r>
            <a:r>
              <a:rPr sz="2471" spc="-361" dirty="0">
                <a:solidFill>
                  <a:srgbClr val="00703C"/>
                </a:solidFill>
                <a:latin typeface="Arial"/>
                <a:cs typeface="Arial"/>
              </a:rPr>
              <a:t>1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1010</a:t>
            </a:r>
            <a:endParaRPr sz="2471" dirty="0">
              <a:latin typeface="Arial"/>
              <a:cs typeface="Arial"/>
            </a:endParaRPr>
          </a:p>
          <a:p>
            <a:pPr marL="429769"/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spc="146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4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+2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3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+2</a:t>
            </a:r>
            <a:r>
              <a:rPr sz="2449" spc="-6" baseline="21021" dirty="0">
                <a:solidFill>
                  <a:srgbClr val="00703C"/>
                </a:solidFill>
                <a:latin typeface="Arial"/>
                <a:cs typeface="Arial"/>
              </a:rPr>
              <a:t>1</a:t>
            </a:r>
            <a:r>
              <a:rPr sz="2449" spc="-13" baseline="21021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 16</a:t>
            </a:r>
            <a:r>
              <a:rPr sz="2471" spc="-9" dirty="0">
                <a:solidFill>
                  <a:srgbClr val="00703C"/>
                </a:solidFill>
                <a:latin typeface="Arial"/>
                <a:cs typeface="Arial"/>
              </a:rPr>
              <a:t>+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8</a:t>
            </a:r>
            <a:r>
              <a:rPr sz="2471" spc="-9" dirty="0">
                <a:solidFill>
                  <a:srgbClr val="00703C"/>
                </a:solidFill>
                <a:latin typeface="Arial"/>
                <a:cs typeface="Arial"/>
              </a:rPr>
              <a:t>+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endParaRPr sz="2471" dirty="0">
              <a:latin typeface="Arial"/>
              <a:cs typeface="Arial"/>
            </a:endParaRPr>
          </a:p>
          <a:p>
            <a:pPr marL="117108" marR="2721494" indent="312100"/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spc="146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2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6</a:t>
            </a:r>
            <a:r>
              <a:rPr sz="2449" spc="-6" baseline="-18018" dirty="0">
                <a:solidFill>
                  <a:srgbClr val="00703C"/>
                </a:solidFill>
                <a:latin typeface="Arial"/>
                <a:cs typeface="Arial"/>
              </a:rPr>
              <a:t>ten 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X</a:t>
            </a:r>
            <a:r>
              <a:rPr sz="2471" spc="110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spc="-4" dirty="0">
                <a:solidFill>
                  <a:srgbClr val="00703C"/>
                </a:solidFill>
                <a:latin typeface="Arial"/>
                <a:cs typeface="Arial"/>
              </a:rPr>
              <a:t>=</a:t>
            </a:r>
            <a:r>
              <a:rPr sz="2471" spc="146" dirty="0">
                <a:solidFill>
                  <a:srgbClr val="00703C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00703C"/>
                </a:solidFill>
                <a:latin typeface="Arial"/>
                <a:cs typeface="Arial"/>
              </a:rPr>
              <a:t>-26</a:t>
            </a:r>
            <a:r>
              <a:rPr sz="2449" spc="-6" baseline="-18018" dirty="0">
                <a:solidFill>
                  <a:srgbClr val="00703C"/>
                </a:solidFill>
                <a:latin typeface="Arial"/>
                <a:cs typeface="Arial"/>
              </a:rPr>
              <a:t>ten</a:t>
            </a:r>
            <a:endParaRPr sz="2449" baseline="-18018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55259" y="1802578"/>
            <a:ext cx="1949824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1077556" y="5664347"/>
            <a:ext cx="3537136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i="1" spc="4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ssu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g</a:t>
            </a:r>
            <a:r>
              <a:rPr sz="1588" i="1" spc="-5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8</a:t>
            </a:r>
            <a:r>
              <a:rPr sz="1588" i="1" spc="4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it</a:t>
            </a:r>
            <a:r>
              <a:rPr sz="1588" i="1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1588" i="1" spc="4" dirty="0">
                <a:solidFill>
                  <a:srgbClr val="000000"/>
                </a:solidFill>
                <a:latin typeface="Cambria"/>
                <a:cs typeface="Cambria"/>
              </a:rPr>
              <a:t>’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1588" i="1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spc="-18" dirty="0">
                <a:solidFill>
                  <a:srgbClr val="000000"/>
                </a:solidFill>
                <a:latin typeface="Cambria"/>
                <a:cs typeface="Cambria"/>
              </a:rPr>
              <a:t>co</a:t>
            </a:r>
            <a:r>
              <a:rPr sz="1588" i="1" spc="-53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588" i="1" spc="-22" dirty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sz="1588" i="1" spc="-18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1588" i="1" spc="-13" dirty="0">
                <a:solidFill>
                  <a:srgbClr val="000000"/>
                </a:solidFill>
                <a:latin typeface="Cambria"/>
                <a:cs typeface="Cambria"/>
              </a:rPr>
              <a:t>emen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spc="-31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1588" i="1" spc="-26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1588" i="1" spc="-22" dirty="0">
                <a:solidFill>
                  <a:srgbClr val="000000"/>
                </a:solidFill>
                <a:latin typeface="Cambria"/>
                <a:cs typeface="Cambria"/>
              </a:rPr>
              <a:t>mbe</a:t>
            </a:r>
            <a:r>
              <a:rPr sz="1588" i="1" spc="22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s.</a:t>
            </a:r>
            <a:endParaRPr sz="1588">
              <a:solidFill>
                <a:srgbClr val="000000"/>
              </a:solidFill>
              <a:latin typeface="Cambria"/>
              <a:cs typeface="Cambria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/>
          </p:nvPr>
        </p:nvGraphicFramePr>
        <p:xfrm>
          <a:off x="6476667" y="1423819"/>
          <a:ext cx="1799395" cy="4060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7870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i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n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  <a:p>
                      <a:pPr marR="7937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  <a:p>
                      <a:pPr marR="7937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 marR="875665" indent="-1270">
                        <a:lnSpc>
                          <a:spcPct val="120800"/>
                        </a:lnSpc>
                      </a:pPr>
                      <a:r>
                        <a:rPr sz="2400" b="1" spc="-15" baseline="-13888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2</a:t>
                      </a:r>
                      <a:r>
                        <a:rPr sz="1100" b="1" i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n </a:t>
                      </a: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21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16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32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22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6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64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7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128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128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256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22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9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512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244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(</a:t>
                      </a:r>
                      <a:r>
                        <a:rPr sz="1600" b="1" spc="-5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K</a:t>
                      </a: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) </a:t>
                      </a: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1024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63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(M)</a:t>
                      </a: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 20</a:t>
                      </a:r>
                      <a:endParaRPr sz="160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1371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000000"/>
                          </a:solidFill>
                          <a:latin typeface="Cambria"/>
                          <a:cs typeface="Cambria"/>
                        </a:rPr>
                        <a:t>1048576</a:t>
                      </a:r>
                      <a:endParaRPr sz="1600" dirty="0">
                        <a:solidFill>
                          <a:srgbClr val="00000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371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12126" y="644723"/>
            <a:ext cx="8098474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/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Op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at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on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:</a:t>
            </a:r>
            <a:r>
              <a:rPr b="1" spc="-6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ri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hm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4583" y="1524000"/>
            <a:ext cx="7848600" cy="2810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>
              <a:lnSpc>
                <a:spcPct val="120000"/>
              </a:lnSpc>
            </a:pP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118" spc="4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spc="-8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u="heavy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18" u="heavy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u="heav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sz="2118" u="heavy" spc="2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u="heavy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u="heav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118" u="heavy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118" u="heavy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18" spc="4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18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lude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18" spc="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18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sz="2118" i="1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18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18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18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18" i="1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18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i="1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118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18" i="1" spc="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18" spc="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2118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18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i="1" spc="-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18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118" i="1" spc="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118" spc="-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18" spc="2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118" spc="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18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sz="2118" spc="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spc="2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18" spc="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18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spc="-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18" spc="22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18" spc="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sz="2118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118" spc="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118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sz="2118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18" spc="-1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118" spc="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spc="-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118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118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b="1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</a:t>
            </a:r>
            <a:r>
              <a:rPr sz="2118" b="1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118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118" b="1" i="1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18" b="1" i="1" spc="-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118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18" b="1" i="1" spc="-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spc="-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sz="2118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</a:p>
          <a:p>
            <a:pPr>
              <a:lnSpc>
                <a:spcPct val="100000"/>
              </a:lnSpc>
            </a:pPr>
            <a:endParaRPr sz="2118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7346" indent="-252706">
              <a:spcBef>
                <a:spcPts val="1557"/>
              </a:spcBef>
              <a:buFont typeface="Wingdings"/>
              <a:buChar char=""/>
              <a:tabLst>
                <a:tab pos="667906" algn="l"/>
              </a:tabLst>
            </a:pPr>
            <a:r>
              <a:rPr sz="2118" b="1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sz="2118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sz="2118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667346" indent="-252706">
              <a:spcBef>
                <a:spcPts val="529"/>
              </a:spcBef>
              <a:buFont typeface="Wingdings"/>
              <a:buChar char=""/>
              <a:tabLst>
                <a:tab pos="667906" algn="l"/>
              </a:tabLst>
            </a:pPr>
            <a:r>
              <a:rPr sz="2118" b="1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2118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sz="2118" b="1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18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118" b="1" spc="-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sz="2118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7346" indent="-252706">
              <a:spcBef>
                <a:spcPts val="529"/>
              </a:spcBef>
              <a:buFont typeface="Wingdings"/>
              <a:buChar char=""/>
              <a:tabLst>
                <a:tab pos="667906" algn="l"/>
              </a:tabLst>
            </a:pPr>
            <a:r>
              <a:rPr sz="2118" b="1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sz="2118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118" b="1" spc="9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18" b="1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118" b="1" spc="-1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118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118" b="1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118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118" b="1" spc="-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sz="2118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70272" y="635781"/>
            <a:ext cx="7931150" cy="39555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>
              <a:lnSpc>
                <a:spcPts val="2938"/>
              </a:lnSpc>
            </a:pP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Add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972" y="1231388"/>
            <a:ext cx="8003827" cy="195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781" marR="4483" indent="-303135"/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 we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’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v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94" spc="-4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scu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,</a:t>
            </a:r>
            <a:r>
              <a:rPr sz="2294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2294" spc="-97" dirty="0">
                <a:solidFill>
                  <a:srgbClr val="000000"/>
                </a:solidFill>
                <a:latin typeface="Cambria"/>
                <a:cs typeface="Cambria"/>
              </a:rPr>
              <a:t>’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comp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r>
              <a:rPr sz="2294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add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s 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j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us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na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y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add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on.</a:t>
            </a:r>
            <a:endParaRPr sz="2294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667346" marR="185467" indent="-252706">
              <a:spcBef>
                <a:spcPts val="529"/>
              </a:spcBef>
              <a:buChar char="–"/>
              <a:tabLst>
                <a:tab pos="667906" algn="l"/>
              </a:tabLst>
            </a:pPr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ss</a:t>
            </a:r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um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 a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ege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94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hav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e 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am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 numbe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94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of 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2294" spc="-26" dirty="0">
                <a:solidFill>
                  <a:srgbClr val="000000"/>
                </a:solidFill>
                <a:latin typeface="Cambria"/>
                <a:cs typeface="Cambria"/>
              </a:rPr>
              <a:t>it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</a:p>
          <a:p>
            <a:pPr marL="665665" indent="-251025">
              <a:spcBef>
                <a:spcPts val="529"/>
              </a:spcBef>
              <a:buChar char="–"/>
              <a:tabLst>
                <a:tab pos="666225" algn="l"/>
              </a:tabLst>
            </a:pP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gno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ca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rr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r>
              <a:rPr sz="2294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out</a:t>
            </a:r>
            <a:endParaRPr sz="2294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667346" marR="53791" indent="-252706">
              <a:spcBef>
                <a:spcPts val="529"/>
              </a:spcBef>
              <a:buChar char="–"/>
              <a:tabLst>
                <a:tab pos="667906" algn="l"/>
              </a:tabLst>
            </a:pP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f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sz="2294" spc="-274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,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ss</a:t>
            </a:r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um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ha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294" spc="-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f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94" spc="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2294" spc="-97" dirty="0">
                <a:solidFill>
                  <a:srgbClr val="000000"/>
                </a:solidFill>
                <a:latin typeface="Cambria"/>
                <a:cs typeface="Cambria"/>
              </a:rPr>
              <a:t>’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 comp. 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ep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ese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nt</a:t>
            </a:r>
            <a:r>
              <a:rPr sz="2294" spc="-9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294" spc="-13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294" spc="-18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294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4973395" y="4873886"/>
            <a:ext cx="1616449" cy="0"/>
          </a:xfrm>
          <a:custGeom>
            <a:avLst/>
            <a:gdLst/>
            <a:ahLst/>
            <a:cxnLst/>
            <a:rect l="l" t="t" r="r" b="b"/>
            <a:pathLst>
              <a:path w="1831975">
                <a:moveTo>
                  <a:pt x="0" y="0"/>
                </a:moveTo>
                <a:lnTo>
                  <a:pt x="1831720" y="0"/>
                </a:lnTo>
              </a:path>
            </a:pathLst>
          </a:custGeom>
          <a:ln w="38100">
            <a:solidFill>
              <a:srgbClr val="00703C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1077556" y="5664220"/>
            <a:ext cx="3705225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Ass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1588" i="1" spc="-13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g</a:t>
            </a:r>
            <a:r>
              <a:rPr sz="1588" i="1" spc="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8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1588" i="1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2</a:t>
            </a:r>
            <a:r>
              <a:rPr sz="1588" i="1" spc="-88" dirty="0">
                <a:solidFill>
                  <a:srgbClr val="000000"/>
                </a:solidFill>
                <a:latin typeface="Cambria"/>
                <a:cs typeface="Cambria"/>
              </a:rPr>
              <a:t>’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1588" i="1" spc="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1588" i="1" spc="-13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p</a:t>
            </a:r>
            <a:r>
              <a:rPr sz="1588" i="1" spc="-4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1588" i="1" spc="-13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en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1588" i="1" spc="2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nu</a:t>
            </a:r>
            <a:r>
              <a:rPr sz="1588" i="1" spc="-13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1588" i="1" spc="-9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1588" i="1" dirty="0">
                <a:solidFill>
                  <a:srgbClr val="000000"/>
                </a:solidFill>
                <a:latin typeface="Cambria"/>
                <a:cs typeface="Cambria"/>
              </a:rPr>
              <a:t>rs.</a:t>
            </a:r>
            <a:endParaRPr sz="1588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0947" y="4868562"/>
            <a:ext cx="1720103" cy="0"/>
          </a:xfrm>
          <a:custGeom>
            <a:avLst/>
            <a:gdLst/>
            <a:ahLst/>
            <a:cxnLst/>
            <a:rect l="l" t="t" r="r" b="b"/>
            <a:pathLst>
              <a:path w="1949450">
                <a:moveTo>
                  <a:pt x="0" y="0"/>
                </a:moveTo>
                <a:lnTo>
                  <a:pt x="1949195" y="0"/>
                </a:lnTo>
              </a:path>
            </a:pathLst>
          </a:custGeom>
          <a:ln w="54863">
            <a:solidFill>
              <a:srgbClr val="00703C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51913"/>
              </p:ext>
            </p:extLst>
          </p:nvPr>
        </p:nvGraphicFramePr>
        <p:xfrm>
          <a:off x="1679199" y="3751320"/>
          <a:ext cx="5713295" cy="191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453">
                <a:tc>
                  <a:txBody>
                    <a:bodyPr/>
                    <a:lstStyle/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500" b="1" spc="-15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101000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104)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2500" b="1" spc="-15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111</a:t>
                      </a: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500" b="1" spc="-15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500" b="1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500" b="1" spc="18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(-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0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tabLst>
                          <a:tab pos="776605" algn="l"/>
                        </a:tabLst>
                      </a:pPr>
                      <a:r>
                        <a:rPr sz="2500" b="1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+	</a:t>
                      </a:r>
                      <a:r>
                        <a:rPr sz="2500" b="1" spc="-15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111</a:t>
                      </a: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10000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(-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16)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9880" algn="r">
                        <a:lnSpc>
                          <a:spcPct val="100000"/>
                        </a:lnSpc>
                      </a:pP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(-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9)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70">
                <a:tc>
                  <a:txBody>
                    <a:bodyPr/>
                    <a:lstStyle/>
                    <a:p>
                      <a:pPr marL="737235">
                        <a:lnSpc>
                          <a:spcPct val="100000"/>
                        </a:lnSpc>
                      </a:pP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010</a:t>
                      </a:r>
                      <a:r>
                        <a:rPr sz="2500" b="1" spc="-15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500" b="1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88)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</a:pPr>
                      <a:r>
                        <a:rPr sz="21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(-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19)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In-Class Exercises</a:t>
            </a:r>
          </a:p>
        </p:txBody>
      </p:sp>
      <p:sp>
        <p:nvSpPr>
          <p:cNvPr id="2457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848600" cy="3444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Represent the following numbers as two’s complement binary numbers (8 bits):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13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-12</a:t>
            </a:r>
          </a:p>
          <a:p>
            <a:pPr eaLnBrk="1" hangingPunct="1"/>
            <a:r>
              <a:rPr lang="en-US" dirty="0" smtClean="0"/>
              <a:t>Determine the value of the following numbers assuming they are 2’s complement binary number: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10001111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00000011</a:t>
            </a:r>
            <a:r>
              <a:rPr lang="en-US" baseline="-25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89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33400" y="576188"/>
            <a:ext cx="7931150" cy="6159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/>
            <a:r>
              <a:rPr b="1" spc="-13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b="1" spc="-13" dirty="0">
                <a:solidFill>
                  <a:srgbClr val="000000"/>
                </a:solidFill>
                <a:latin typeface="Cambria"/>
                <a:cs typeface="Cambria"/>
              </a:rPr>
              <a:t>g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b="1" spc="-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xte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b="1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b="1" spc="-9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b="1" spc="-4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2786" y="1566430"/>
            <a:ext cx="6355976" cy="1405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20000"/>
              </a:lnSpc>
            </a:pPr>
            <a:r>
              <a:rPr sz="2471" spc="-582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lang="en-US" sz="2471" spc="-58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471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ad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2471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471" spc="-9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471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nu</a:t>
            </a:r>
            <a:r>
              <a:rPr sz="2471" spc="-9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bers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,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spc="-9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471" spc="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spc="-9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us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471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represen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hem </a:t>
            </a:r>
            <a:r>
              <a:rPr sz="2471" spc="-9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ith</a:t>
            </a:r>
            <a:r>
              <a:rPr sz="2471" spc="-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471" spc="-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sa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me</a:t>
            </a:r>
            <a:r>
              <a:rPr sz="2471" spc="-18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nu</a:t>
            </a:r>
            <a:r>
              <a:rPr sz="2471" spc="-9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471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f</a:t>
            </a:r>
            <a:r>
              <a:rPr sz="2471" spc="-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b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it</a:t>
            </a:r>
            <a:r>
              <a:rPr sz="2471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471" spc="-4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endParaRPr sz="247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1206">
              <a:spcBef>
                <a:spcPts val="1275"/>
              </a:spcBef>
            </a:pP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sz="2118" spc="-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118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spc="4" dirty="0">
                <a:solidFill>
                  <a:srgbClr val="000000"/>
                </a:solidFill>
                <a:latin typeface="Cambria"/>
                <a:cs typeface="Cambria"/>
              </a:rPr>
              <a:t>j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u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st</a:t>
            </a:r>
            <a:r>
              <a:rPr sz="2118" spc="-2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pa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2118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wi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th</a:t>
            </a:r>
            <a:r>
              <a:rPr sz="2118" spc="-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z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oe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118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118" spc="-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118" spc="-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le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ft: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3085" y="4431653"/>
            <a:ext cx="647924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st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ead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,</a:t>
            </a:r>
            <a:r>
              <a:rPr sz="2118" spc="-4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r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epli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te</a:t>
            </a:r>
            <a:r>
              <a:rPr sz="2118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118" spc="-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st</a:t>
            </a:r>
            <a:r>
              <a:rPr sz="2118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igni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f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c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an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118" spc="-2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bi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118" spc="-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--</a:t>
            </a:r>
            <a:r>
              <a:rPr sz="2118" spc="-1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2118" spc="-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ig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sz="2118" spc="-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118" spc="-4" dirty="0">
                <a:solidFill>
                  <a:srgbClr val="000000"/>
                </a:solidFill>
                <a:latin typeface="Cambria"/>
                <a:cs typeface="Cambria"/>
              </a:rPr>
              <a:t>bi</a:t>
            </a:r>
            <a:r>
              <a:rPr sz="2118" dirty="0">
                <a:solidFill>
                  <a:srgbClr val="000000"/>
                </a:solidFill>
                <a:latin typeface="Cambria"/>
                <a:cs typeface="Cambria"/>
              </a:rPr>
              <a:t>t:</a:t>
            </a:r>
            <a:endParaRPr sz="2118">
              <a:solidFill>
                <a:srgbClr val="000000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1632808" y="2951096"/>
          <a:ext cx="4720945" cy="1010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812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100" u="heavy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100" u="heavy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2100" u="heavy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100" u="heavy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96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0100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00000100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til</a:t>
                      </a: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2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61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00" spc="-18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(-4)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0000</a:t>
                      </a:r>
                      <a:r>
                        <a:rPr sz="2100" spc="-18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(12,</a:t>
                      </a:r>
                      <a:r>
                        <a:rPr sz="1800" spc="-6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4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/>
          </p:nvPr>
        </p:nvGraphicFramePr>
        <p:xfrm>
          <a:off x="1582943" y="4900920"/>
          <a:ext cx="4367253" cy="1010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812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100" u="heavy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100" u="heavy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</a:pPr>
                      <a:r>
                        <a:rPr sz="2100" u="heavy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2100" u="heavy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100" u="heavy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bit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97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0100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00000100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til</a:t>
                      </a: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2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61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100" spc="-18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(-4)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</a:pPr>
                      <a:r>
                        <a:rPr sz="2100" spc="-18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11111</a:t>
                      </a:r>
                      <a:r>
                        <a:rPr sz="21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5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til</a:t>
                      </a: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2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703C"/>
                          </a:solidFill>
                          <a:latin typeface="Arial"/>
                          <a:cs typeface="Arial"/>
                        </a:rPr>
                        <a:t>-4)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50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5425" y="312738"/>
            <a:ext cx="45339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382000" cy="5257800"/>
          </a:xfrm>
          <a:noFill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Converting </a:t>
            </a:r>
            <a:r>
              <a:rPr lang="en-US" i="1" dirty="0" smtClean="0"/>
              <a:t>n</a:t>
            </a:r>
            <a:r>
              <a:rPr lang="en-US" dirty="0" smtClean="0"/>
              <a:t> bit numbers into numbers with more than </a:t>
            </a:r>
            <a:r>
              <a:rPr lang="en-US" i="1" dirty="0" smtClean="0"/>
              <a:t>n</a:t>
            </a:r>
            <a:r>
              <a:rPr lang="en-US" dirty="0" smtClean="0"/>
              <a:t> bits: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copy the most significant bit (the sign bit) into the other bits: 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Sign Extension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		0010  -&gt; 0000 0010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	1010  -&gt; 1111 1010</a:t>
            </a:r>
            <a:endParaRPr lang="en-US" dirty="0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Sign Extension</a:t>
            </a:r>
          </a:p>
        </p:txBody>
      </p:sp>
    </p:spTree>
    <p:extLst>
      <p:ext uri="{BB962C8B-B14F-4D97-AF65-F5344CB8AC3E}">
        <p14:creationId xmlns:p14="http://schemas.microsoft.com/office/powerpoint/2010/main" val="2233565982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22D8-16D4-475E-9DF6-EE9773C0427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" y="381000"/>
            <a:ext cx="8077200" cy="1303338"/>
          </a:xfrm>
        </p:spPr>
        <p:txBody>
          <a:bodyPr>
            <a:normAutofit/>
          </a:bodyPr>
          <a:lstStyle/>
          <a:p>
            <a:r>
              <a:rPr lang="en-US" b="1" dirty="0" smtClean="0"/>
              <a:t>Review and Learning Outcomes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41169" y="1447800"/>
            <a:ext cx="8001000" cy="4953000"/>
          </a:xfrm>
        </p:spPr>
        <p:txBody>
          <a:bodyPr>
            <a:noAutofit/>
          </a:bodyPr>
          <a:lstStyle/>
          <a:p>
            <a:pPr algn="just"/>
            <a:r>
              <a:rPr lang="en-US" sz="2100" dirty="0" smtClean="0"/>
              <a:t>We will continue to cover Circuits and </a:t>
            </a:r>
            <a:r>
              <a:rPr lang="en-US" sz="2100" dirty="0" smtClean="0">
                <a:latin typeface="+mj-lt"/>
                <a:cs typeface="Times New Roman" panose="02020603050405020304" pitchFamily="18" charset="0"/>
              </a:rPr>
              <a:t>Number Systems </a:t>
            </a:r>
            <a:endParaRPr lang="en-US" sz="2100" dirty="0" smtClean="0">
              <a:latin typeface="+mj-lt"/>
            </a:endParaRPr>
          </a:p>
          <a:p>
            <a:r>
              <a:rPr lang="en-US" sz="2100" dirty="0" smtClean="0"/>
              <a:t>We </a:t>
            </a:r>
            <a:r>
              <a:rPr lang="en-US" sz="2100" dirty="0"/>
              <a:t>will begin to cover how to do math in the binary format and how to implement it in </a:t>
            </a:r>
            <a:r>
              <a:rPr lang="en-US" sz="2100" dirty="0" smtClean="0"/>
              <a:t>hardware</a:t>
            </a:r>
            <a:endParaRPr lang="en-US" sz="2100" dirty="0"/>
          </a:p>
          <a:p>
            <a:r>
              <a:rPr lang="en-US" sz="2100" dirty="0"/>
              <a:t>The binary math we learn will be used to build arithmetic logic unit (ALU</a:t>
            </a:r>
            <a:r>
              <a:rPr lang="en-US" sz="2100" dirty="0" smtClean="0"/>
              <a:t>)</a:t>
            </a:r>
          </a:p>
          <a:p>
            <a:r>
              <a:rPr lang="en-US" sz="2100" dirty="0" smtClean="0"/>
              <a:t>Quiz </a:t>
            </a:r>
            <a:r>
              <a:rPr lang="en-US" sz="2100" dirty="0" smtClean="0"/>
              <a:t>2 grades and key are posted on Blackboard </a:t>
            </a:r>
          </a:p>
          <a:p>
            <a:pPr algn="just"/>
            <a:r>
              <a:rPr lang="en-US" sz="2100" b="1" dirty="0" smtClean="0">
                <a:solidFill>
                  <a:srgbClr val="C00000"/>
                </a:solidFill>
              </a:rPr>
              <a:t>Grades </a:t>
            </a:r>
            <a:r>
              <a:rPr lang="en-US" sz="2100" b="1" dirty="0" smtClean="0">
                <a:solidFill>
                  <a:srgbClr val="C00000"/>
                </a:solidFill>
              </a:rPr>
              <a:t>and Key for Homework 2</a:t>
            </a:r>
            <a:r>
              <a:rPr lang="en-US" sz="2100" dirty="0" smtClean="0">
                <a:solidFill>
                  <a:schemeClr val="tx1"/>
                </a:solidFill>
              </a:rPr>
              <a:t> are posted on Blackboard as well  </a:t>
            </a:r>
            <a:endParaRPr lang="en-US" sz="2100" dirty="0" smtClean="0">
              <a:solidFill>
                <a:schemeClr val="tx1"/>
              </a:solidFill>
            </a:endParaRPr>
          </a:p>
          <a:p>
            <a:pPr algn="just"/>
            <a:r>
              <a:rPr lang="en-US" sz="2100" dirty="0"/>
              <a:t>We will have one more quiz before our exam 1 </a:t>
            </a:r>
            <a:r>
              <a:rPr lang="en-US" sz="2100" b="1" dirty="0">
                <a:solidFill>
                  <a:srgbClr val="C00000"/>
                </a:solidFill>
              </a:rPr>
              <a:t>[(quiz 3) on Wednesday, October 3</a:t>
            </a:r>
            <a:r>
              <a:rPr lang="en-US" sz="2100" b="1" dirty="0" smtClean="0">
                <a:solidFill>
                  <a:srgbClr val="C00000"/>
                </a:solidFill>
              </a:rPr>
              <a:t>], which will be on lectures 10-15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100" dirty="0" smtClean="0">
                <a:solidFill>
                  <a:schemeClr val="tx1"/>
                </a:solidFill>
              </a:rPr>
              <a:t>We will have our </a:t>
            </a:r>
            <a:r>
              <a:rPr lang="en-US" sz="2100" b="1" dirty="0" smtClean="0">
                <a:solidFill>
                  <a:srgbClr val="C00000"/>
                </a:solidFill>
              </a:rPr>
              <a:t>Exam 1 on Friday, October 5, </a:t>
            </a:r>
            <a:r>
              <a:rPr lang="en-US" sz="2100" b="1" dirty="0" smtClean="0">
                <a:solidFill>
                  <a:srgbClr val="C00000"/>
                </a:solidFill>
              </a:rPr>
              <a:t>2018, which will be on lecture 1-15 </a:t>
            </a:r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b="1" dirty="0" smtClean="0">
              <a:solidFill>
                <a:srgbClr val="C00000"/>
              </a:solidFill>
            </a:endParaRPr>
          </a:p>
          <a:p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 smtClean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3979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solidFill>
                  <a:schemeClr val="tx1"/>
                </a:solidFill>
              </a:rPr>
              <a:t>Unsigned 2’s Complement Subtraction Example</a:t>
            </a:r>
          </a:p>
        </p:txBody>
      </p:sp>
      <p:sp>
        <p:nvSpPr>
          <p:cNvPr id="2662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7924800" cy="3444875"/>
          </a:xfrm>
        </p:spPr>
        <p:txBody>
          <a:bodyPr>
            <a:normAutofit fontScale="92500"/>
          </a:bodyPr>
          <a:lstStyle/>
          <a:p>
            <a:pPr marL="288925" indent="-288925" eaLnBrk="1" hangingPunct="1">
              <a:lnSpc>
                <a:spcPct val="90000"/>
              </a:lnSpc>
            </a:pPr>
            <a:r>
              <a:rPr lang="en-US" dirty="0" smtClean="0"/>
              <a:t>Subtraction using addition of negative numbers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dirty="0" smtClean="0"/>
              <a:t>Find 01010100</a:t>
            </a:r>
            <a:r>
              <a:rPr lang="en-US" baseline="-25000" dirty="0" smtClean="0"/>
              <a:t>2</a:t>
            </a:r>
            <a:r>
              <a:rPr lang="en-US" dirty="0" smtClean="0"/>
              <a:t> – 0</a:t>
            </a:r>
            <a:r>
              <a:rPr lang="en-US" dirty="0" smtClean="0">
                <a:cs typeface="Times New Roman" pitchFamily="18" charset="0"/>
              </a:rPr>
              <a:t>1000011</a:t>
            </a:r>
            <a:r>
              <a:rPr lang="en-US" baseline="-25000" dirty="0" smtClean="0"/>
              <a:t>2</a:t>
            </a:r>
          </a:p>
          <a:p>
            <a:pPr marL="288925" indent="-288925" eaLnBrk="1" hangingPunct="1">
              <a:lnSpc>
                <a:spcPct val="90000"/>
              </a:lnSpc>
            </a:pPr>
            <a:endParaRPr lang="en-US" baseline="-25000" dirty="0" smtClean="0"/>
          </a:p>
          <a:p>
            <a:pPr marL="288925" indent="-288925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 </a:t>
            </a:r>
            <a:r>
              <a:rPr lang="en-US" sz="1000" dirty="0" smtClean="0"/>
              <a:t> </a:t>
            </a:r>
            <a:r>
              <a:rPr lang="en-US" dirty="0" smtClean="0"/>
              <a:t>01010100			      0</a:t>
            </a:r>
            <a:r>
              <a:rPr lang="en-US" dirty="0" smtClean="0">
                <a:cs typeface="Times New Roman" pitchFamily="18" charset="0"/>
              </a:rPr>
              <a:t>1010100</a:t>
            </a:r>
            <a:endParaRPr lang="en-US" sz="3200" dirty="0" smtClean="0"/>
          </a:p>
          <a:p>
            <a:pPr marL="288925" indent="-288925" eaLnBrk="1" hangingPunct="1">
              <a:lnSpc>
                <a:spcPct val="90000"/>
              </a:lnSpc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 –  </a:t>
            </a:r>
            <a:r>
              <a:rPr lang="en-US" u="sng" dirty="0" smtClean="0"/>
              <a:t>0</a:t>
            </a:r>
            <a:r>
              <a:rPr lang="en-US" u="sng" dirty="0" smtClean="0">
                <a:cs typeface="Times New Roman" pitchFamily="18" charset="0"/>
              </a:rPr>
              <a:t>1000011</a:t>
            </a:r>
            <a:r>
              <a:rPr lang="en-US" dirty="0" smtClean="0"/>
              <a:t>			   + </a:t>
            </a:r>
            <a:r>
              <a:rPr lang="en-US" u="sng" dirty="0" smtClean="0"/>
              <a:t>10111101</a:t>
            </a:r>
          </a:p>
          <a:p>
            <a:pPr marL="288925" indent="-288925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				            100010001</a:t>
            </a:r>
          </a:p>
          <a:p>
            <a:pPr marL="288925" indent="-288925" eaLnBrk="1" hangingPunct="1">
              <a:lnSpc>
                <a:spcPct val="90000"/>
              </a:lnSpc>
            </a:pPr>
            <a:r>
              <a:rPr lang="en-US" dirty="0" smtClean="0"/>
              <a:t>The carry of 1 indicates that no correction of the result is required. (We will talk more about it when we cover overflow issue)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2514600" y="3276600"/>
            <a:ext cx="134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2’s comp</a:t>
            </a:r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>
            <a:off x="2438400" y="37338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895" name="AutoShape 7"/>
          <p:cNvSpPr>
            <a:spLocks noChangeArrowheads="1"/>
          </p:cNvSpPr>
          <p:nvPr/>
        </p:nvSpPr>
        <p:spPr bwMode="auto">
          <a:xfrm>
            <a:off x="3657600" y="4191000"/>
            <a:ext cx="3810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0772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>
                <a:solidFill>
                  <a:schemeClr val="tx1"/>
                </a:solidFill>
              </a:rPr>
              <a:t>2’s Complement Adder/</a:t>
            </a:r>
            <a:r>
              <a:rPr lang="en-US" sz="3400" b="1" dirty="0" err="1" smtClean="0">
                <a:solidFill>
                  <a:schemeClr val="tx1"/>
                </a:solidFill>
              </a:rPr>
              <a:t>Subtractor</a:t>
            </a:r>
            <a:endParaRPr lang="en-US" sz="3400" b="1" dirty="0" smtClean="0">
              <a:solidFill>
                <a:schemeClr val="tx1"/>
              </a:solidFill>
            </a:endParaRPr>
          </a:p>
        </p:txBody>
      </p:sp>
      <p:sp>
        <p:nvSpPr>
          <p:cNvPr id="2765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8267700" cy="4724400"/>
          </a:xfrm>
        </p:spPr>
        <p:txBody>
          <a:bodyPr>
            <a:normAutofit lnSpcReduction="10000"/>
          </a:bodyPr>
          <a:lstStyle/>
          <a:p>
            <a:pPr marL="288925" indent="-288925" eaLnBrk="1" hangingPunct="1"/>
            <a:r>
              <a:rPr lang="en-US" sz="2000" dirty="0" smtClean="0">
                <a:cs typeface="Times New Roman" pitchFamily="18" charset="0"/>
              </a:rPr>
              <a:t>Subtraction can be done by addition of the 2's Complement.  </a:t>
            </a:r>
          </a:p>
          <a:p>
            <a:pPr marL="288925" indent="-288925" eaLnBrk="1" hangingPunct="1"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          1. Complement each bit</a:t>
            </a:r>
          </a:p>
          <a:p>
            <a:pPr marL="288925" indent="-288925" eaLnBrk="1" hangingPunct="1">
              <a:buFontTx/>
              <a:buNone/>
            </a:pPr>
            <a:r>
              <a:rPr lang="en-US" sz="2000" dirty="0" smtClean="0">
                <a:cs typeface="Times New Roman" pitchFamily="18" charset="0"/>
              </a:rPr>
              <a:t>          2. Add 1 to the result.</a:t>
            </a:r>
          </a:p>
          <a:p>
            <a:pPr marL="288925" indent="-288925" eaLnBrk="1" hangingPunct="1"/>
            <a:r>
              <a:rPr lang="en-US" sz="2000" dirty="0" smtClean="0">
                <a:cs typeface="Times New Roman" pitchFamily="18" charset="0"/>
              </a:rPr>
              <a:t>The circuit shown computes A + B and A </a:t>
            </a:r>
            <a:r>
              <a:rPr lang="en-US" sz="2000" dirty="0" smtClean="0"/>
              <a:t> –</a:t>
            </a:r>
            <a:r>
              <a:rPr lang="en-US" sz="2000" dirty="0" smtClean="0">
                <a:cs typeface="Times New Roman" pitchFamily="18" charset="0"/>
              </a:rPr>
              <a:t> B:</a:t>
            </a:r>
          </a:p>
          <a:p>
            <a:pPr marL="288925" indent="-288925" eaLnBrk="1" hangingPunct="1"/>
            <a: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  <a:t>For S = 1, subtract,</a:t>
            </a:r>
            <a:b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the 2’s complement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of B is formed by using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XORs to form the 1’s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comp and adding the 1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applied to C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288925" indent="-288925" eaLnBrk="1" hangingPunct="1"/>
            <a:r>
              <a:rPr lang="en-US" sz="2000" b="1" dirty="0" smtClean="0">
                <a:solidFill>
                  <a:srgbClr val="C00000"/>
                </a:solidFill>
                <a:cs typeface="Times New Roman" pitchFamily="18" charset="0"/>
              </a:rPr>
              <a:t>For S = 0, add, </a:t>
            </a:r>
            <a:r>
              <a:rPr lang="en-US" sz="2000" dirty="0" smtClean="0">
                <a:cs typeface="Times New Roman" pitchFamily="18" charset="0"/>
              </a:rPr>
              <a:t>B is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passed through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unchanged</a:t>
            </a:r>
          </a:p>
        </p:txBody>
      </p:sp>
      <p:pic>
        <p:nvPicPr>
          <p:cNvPr id="27652" name="Picture 4" descr="Fig_5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5535612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1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/>
          <a:lstStyle/>
          <a:p>
            <a:pPr eaLnBrk="1" hangingPunct="1"/>
            <a:r>
              <a:rPr lang="en-US" b="1" dirty="0" smtClean="0"/>
              <a:t>Summary</a:t>
            </a:r>
          </a:p>
        </p:txBody>
      </p:sp>
      <p:sp>
        <p:nvSpPr>
          <p:cNvPr id="3072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848600" cy="344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Today, we begin to cover the following important concepts: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2’s complement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How to use 2’s complement to do subtraction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implementation of subtraction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 will cover the overflow problem and its detection in great details the next time.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Reading Materials: Appendix C.5, Chapter 2.4, 3.2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7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Review: Signed </a:t>
            </a:r>
            <a:r>
              <a:rPr lang="en-US" b="1" dirty="0" smtClean="0"/>
              <a:t>and Unsigned Integers</a:t>
            </a:r>
          </a:p>
        </p:txBody>
      </p:sp>
      <p:sp>
        <p:nvSpPr>
          <p:cNvPr id="19459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001000" cy="3444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Three possible representations might be applied:</a:t>
            </a:r>
          </a:p>
          <a:p>
            <a:pPr lvl="1" eaLnBrk="1" hangingPunct="1"/>
            <a:r>
              <a:rPr lang="en-US" sz="2800" b="1" dirty="0" smtClean="0">
                <a:solidFill>
                  <a:srgbClr val="CC0000"/>
                </a:solidFill>
              </a:rPr>
              <a:t>Signed Magnitude:</a:t>
            </a:r>
            <a:r>
              <a:rPr lang="en-US" sz="2800" dirty="0" smtClean="0"/>
              <a:t> Use 1 bit to present the sign of number (0: positive, 1: negative).</a:t>
            </a:r>
          </a:p>
          <a:p>
            <a:pPr lvl="1" eaLnBrk="1" hangingPunct="1"/>
            <a:r>
              <a:rPr lang="en-US" sz="2800" b="1" dirty="0" smtClean="0">
                <a:solidFill>
                  <a:srgbClr val="CC0000"/>
                </a:solidFill>
              </a:rPr>
              <a:t>One’s Compliment: </a:t>
            </a:r>
            <a:r>
              <a:rPr lang="en-US" sz="2800" dirty="0" smtClean="0"/>
              <a:t>For </a:t>
            </a:r>
            <a:r>
              <a:rPr lang="en-US" sz="2800" i="1" dirty="0" smtClean="0"/>
              <a:t>n</a:t>
            </a:r>
            <a:r>
              <a:rPr lang="en-US" sz="2800" dirty="0" smtClean="0"/>
              <a:t>-bit number, use (2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-1-</a:t>
            </a:r>
            <a:r>
              <a:rPr lang="en-US" sz="2800" i="1" dirty="0" smtClean="0"/>
              <a:t>K</a:t>
            </a:r>
            <a:r>
              <a:rPr lang="en-US" sz="2800" dirty="0" smtClean="0"/>
              <a:t>) to represent number </a:t>
            </a:r>
            <a:r>
              <a:rPr lang="en-US" sz="2800" i="1" dirty="0" smtClean="0"/>
              <a:t>-K</a:t>
            </a:r>
          </a:p>
          <a:p>
            <a:pPr lvl="1" eaLnBrk="1" hangingPunct="1"/>
            <a:r>
              <a:rPr lang="en-US" sz="2800" b="1" dirty="0" smtClean="0">
                <a:solidFill>
                  <a:srgbClr val="CC0000"/>
                </a:solidFill>
              </a:rPr>
              <a:t>Two’s Compliment: </a:t>
            </a:r>
            <a:r>
              <a:rPr lang="en-US" sz="2800" dirty="0" smtClean="0"/>
              <a:t>For n-bit number, use (2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-K) to represent number </a:t>
            </a:r>
            <a:r>
              <a:rPr lang="en-US" sz="2800" i="1" dirty="0" smtClean="0"/>
              <a:t>-K</a:t>
            </a:r>
          </a:p>
        </p:txBody>
      </p:sp>
    </p:spTree>
    <p:extLst>
      <p:ext uri="{BB962C8B-B14F-4D97-AF65-F5344CB8AC3E}">
        <p14:creationId xmlns:p14="http://schemas.microsoft.com/office/powerpoint/2010/main" val="41165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5425" y="312738"/>
            <a:ext cx="37957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92933" y="1524000"/>
            <a:ext cx="7848600" cy="3444875"/>
          </a:xfrm>
          <a:noFill/>
        </p:spPr>
        <p:txBody>
          <a:bodyPr>
            <a:noAutofit/>
          </a:bodyPr>
          <a:lstStyle/>
          <a:p>
            <a:r>
              <a:rPr lang="en-US" sz="2000" dirty="0" smtClean="0"/>
              <a:t>Assume that three bits are used to present signed integer. The followings are the signed integer presented by three signed integer systems.</a:t>
            </a:r>
          </a:p>
          <a:p>
            <a:endParaRPr lang="en-US" sz="2000" dirty="0" smtClean="0"/>
          </a:p>
          <a:p>
            <a:r>
              <a:rPr lang="en-US" sz="2000" b="1" u="sng" dirty="0" smtClean="0">
                <a:solidFill>
                  <a:srgbClr val="CC0000"/>
                </a:solidFill>
              </a:rPr>
              <a:t>Sign Magnitude</a:t>
            </a:r>
            <a:r>
              <a:rPr lang="en-US" sz="2000" dirty="0" smtClean="0"/>
              <a:t>	</a:t>
            </a:r>
            <a:r>
              <a:rPr lang="en-US" sz="2000" b="1" u="sng" dirty="0" smtClean="0">
                <a:solidFill>
                  <a:srgbClr val="CC0000"/>
                </a:solidFill>
              </a:rPr>
              <a:t>One's Complement </a:t>
            </a:r>
            <a:r>
              <a:rPr lang="en-US" sz="2000" dirty="0" smtClean="0"/>
              <a:t>  </a:t>
            </a:r>
            <a:r>
              <a:rPr lang="en-US" sz="2000" b="1" u="sng" dirty="0" smtClean="0">
                <a:solidFill>
                  <a:srgbClr val="CC0000"/>
                </a:solidFill>
              </a:rPr>
              <a:t>Two's Complement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000 = +0			000 = +0		000 = +0</a:t>
            </a:r>
            <a:br>
              <a:rPr lang="en-US" sz="2000" dirty="0" smtClean="0"/>
            </a:br>
            <a:r>
              <a:rPr lang="en-US" sz="2000" dirty="0" smtClean="0"/>
              <a:t>	001 = +1			001 = +1		001 = +1</a:t>
            </a:r>
            <a:br>
              <a:rPr lang="en-US" sz="2000" dirty="0" smtClean="0"/>
            </a:br>
            <a:r>
              <a:rPr lang="en-US" sz="2000" dirty="0" smtClean="0"/>
              <a:t>	010 = +2			010 = +2		010 = +2</a:t>
            </a:r>
            <a:br>
              <a:rPr lang="en-US" sz="2000" dirty="0" smtClean="0"/>
            </a:br>
            <a:r>
              <a:rPr lang="en-US" sz="2000" dirty="0" smtClean="0"/>
              <a:t>	011 = +3			011 = +3		011 = +3</a:t>
            </a:r>
            <a:br>
              <a:rPr lang="en-US" sz="2000" dirty="0" smtClean="0"/>
            </a:br>
            <a:r>
              <a:rPr lang="en-US" sz="2000" dirty="0" smtClean="0"/>
              <a:t>	100 = -0			       100 = -3		       100 = -4</a:t>
            </a:r>
            <a:br>
              <a:rPr lang="en-US" sz="2000" dirty="0" smtClean="0"/>
            </a:br>
            <a:r>
              <a:rPr lang="en-US" sz="2000" dirty="0" smtClean="0"/>
              <a:t>	101 = -1			       101 = -2		       101 = -3</a:t>
            </a:r>
            <a:br>
              <a:rPr lang="en-US" sz="2000" dirty="0" smtClean="0"/>
            </a:br>
            <a:r>
              <a:rPr lang="en-US" sz="2000" dirty="0" smtClean="0"/>
              <a:t>	110 = -2			       110 = -1		       110 = -2</a:t>
            </a:r>
            <a:br>
              <a:rPr lang="en-US" sz="2000" dirty="0" smtClean="0"/>
            </a:br>
            <a:r>
              <a:rPr lang="en-US" sz="2000" dirty="0" smtClean="0"/>
              <a:t>	111 = -3			       111 = -0		       111 = -1</a:t>
            </a:r>
          </a:p>
          <a:p>
            <a:r>
              <a:rPr lang="en-US" sz="2000" b="1" dirty="0" smtClean="0">
                <a:solidFill>
                  <a:srgbClr val="CC0000"/>
                </a:solidFill>
              </a:rPr>
              <a:t>Which one is best?  Why?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6096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Possible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464723806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Representation Range of n-bit Signed</a:t>
            </a:r>
            <a:br>
              <a:rPr lang="en-US" sz="3200" b="1" dirty="0" smtClean="0"/>
            </a:br>
            <a:r>
              <a:rPr lang="en-US" sz="3200" b="1" dirty="0" smtClean="0"/>
              <a:t>Integer (2’s Complement)</a:t>
            </a:r>
          </a:p>
        </p:txBody>
      </p:sp>
      <p:sp>
        <p:nvSpPr>
          <p:cNvPr id="21507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57400"/>
            <a:ext cx="8001000" cy="3444875"/>
          </a:xfrm>
        </p:spPr>
        <p:txBody>
          <a:bodyPr/>
          <a:lstStyle/>
          <a:p>
            <a:r>
              <a:rPr lang="en-US" dirty="0" smtClean="0"/>
              <a:t>For a n-bit signed integer represented with 2’s complement, its range is 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~2</a:t>
            </a:r>
            <a:r>
              <a:rPr lang="en-US" baseline="30000" dirty="0" smtClean="0"/>
              <a:t>n-1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1</a:t>
            </a:r>
          </a:p>
          <a:p>
            <a:r>
              <a:rPr lang="en-US" dirty="0" smtClean="0"/>
              <a:t>Note: for 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, its 2’s complement binary representation is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1</a:t>
            </a:r>
            <a:r>
              <a:rPr lang="en-US" dirty="0" smtClean="0">
                <a:sym typeface="Symbol" pitchFamily="18" charset="2"/>
              </a:rPr>
              <a:t>0  00</a:t>
            </a:r>
            <a:r>
              <a:rPr lang="en-US" baseline="-25000" dirty="0" smtClean="0">
                <a:sym typeface="Symbol" pitchFamily="18" charset="2"/>
              </a:rPr>
              <a:t>2</a:t>
            </a:r>
            <a:endParaRPr lang="en-US" dirty="0" smtClean="0">
              <a:sym typeface="Symbol" pitchFamily="18" charset="2"/>
            </a:endParaRPr>
          </a:p>
          <a:p>
            <a:endParaRPr lang="en-US" dirty="0" smtClean="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 flipV="1">
            <a:off x="4572000" y="38862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419600" y="4114800"/>
            <a:ext cx="14033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N-1 of zeros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22768" y="4713367"/>
            <a:ext cx="8001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j-lt"/>
              </a:rPr>
              <a:t>If you take two’s complement of this number</a:t>
            </a:r>
          </a:p>
          <a:p>
            <a:pPr eaLnBrk="1" hangingPunct="1"/>
            <a:r>
              <a:rPr lang="en-US" sz="3200" b="1" dirty="0">
                <a:solidFill>
                  <a:srgbClr val="C00000"/>
                </a:solidFill>
                <a:latin typeface="+mj-lt"/>
              </a:rPr>
              <a:t>you will get the same sequences!</a:t>
            </a:r>
          </a:p>
        </p:txBody>
      </p:sp>
    </p:spTree>
    <p:extLst>
      <p:ext uri="{BB962C8B-B14F-4D97-AF65-F5344CB8AC3E}">
        <p14:creationId xmlns:p14="http://schemas.microsoft.com/office/powerpoint/2010/main" val="1795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5425" y="312738"/>
            <a:ext cx="8524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382000" cy="5257800"/>
          </a:xfrm>
          <a:noFill/>
        </p:spPr>
        <p:txBody>
          <a:bodyPr/>
          <a:lstStyle/>
          <a:p>
            <a:r>
              <a:rPr lang="en-US" dirty="0" smtClean="0"/>
              <a:t>32 bit signed numbers: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latin typeface="Courier New" pitchFamily="49" charset="0"/>
              </a:rPr>
              <a:t>0000 0000 0000 0000 0000 0000 0000 0000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0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0000 0000 0000 0000 0000 0000 0000 0001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+ 1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0000 0000 0000 0000 0000 0000 0000 0010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+ 2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...</a:t>
            </a:r>
            <a:r>
              <a:rPr lang="en-US" sz="1600" baseline="-25000" dirty="0" smtClean="0">
                <a:latin typeface="Courier New" pitchFamily="49" charset="0"/>
              </a:rPr>
              <a:t/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0111 1111 1111 1111 1111 1111 1111 1110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+ 2,147,483,646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0111 1111 1111 1111 1111 1111 1111 1111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+ 2,147,483,647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1000 0000 0000 0000 0000 0000 0000 0000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2,147,483,648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1000 0000 0000 0000 0000 0000 0000 0001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2,147,483,647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1000 0000 0000 0000 0000 0000 0000 0010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2,147,483,646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...</a:t>
            </a:r>
            <a:r>
              <a:rPr lang="en-US" sz="1600" baseline="-25000" dirty="0" smtClean="0">
                <a:latin typeface="Courier New" pitchFamily="49" charset="0"/>
              </a:rPr>
              <a:t/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1111 1111 1111 1111 1111 1111 1111 1101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3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1111 1111 1111 1111 1111 1111 1111 1110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2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br>
              <a:rPr lang="en-US" sz="1600" baseline="-250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1111 1111 1111 1111 1111 1111 1111 1111</a:t>
            </a:r>
            <a:r>
              <a:rPr lang="en-US" sz="1600" baseline="-25000" dirty="0" smtClean="0">
                <a:latin typeface="Courier New" pitchFamily="49" charset="0"/>
              </a:rPr>
              <a:t>two</a:t>
            </a:r>
            <a:r>
              <a:rPr lang="en-US" sz="1600" dirty="0" smtClean="0">
                <a:latin typeface="Courier New" pitchFamily="49" charset="0"/>
              </a:rPr>
              <a:t> = – 1</a:t>
            </a:r>
            <a:r>
              <a:rPr lang="en-US" sz="1600" baseline="-25000" dirty="0" smtClean="0">
                <a:latin typeface="Courier New" pitchFamily="49" charset="0"/>
              </a:rPr>
              <a:t>ten</a:t>
            </a:r>
            <a:endParaRPr lang="en-US" sz="1600" dirty="0" smtClean="0"/>
          </a:p>
        </p:txBody>
      </p:sp>
      <p:sp>
        <p:nvSpPr>
          <p:cNvPr id="2253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01000" cy="1303337"/>
          </a:xfrm>
          <a:noFill/>
        </p:spPr>
        <p:txBody>
          <a:bodyPr/>
          <a:lstStyle/>
          <a:p>
            <a:r>
              <a:rPr lang="en-US" b="1" dirty="0" smtClean="0"/>
              <a:t>Signed Integer in MIPS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7986713" y="3124200"/>
            <a:ext cx="1157287" cy="388938"/>
            <a:chOff x="4671" y="1699"/>
            <a:chExt cx="729" cy="245"/>
          </a:xfrm>
        </p:grpSpPr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4856" y="1699"/>
              <a:ext cx="54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i="1" dirty="0" err="1">
                  <a:solidFill>
                    <a:srgbClr val="CC0000"/>
                  </a:solidFill>
                </a:rPr>
                <a:t>maxint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2538" name="Line 6"/>
            <p:cNvSpPr>
              <a:spLocks noChangeShapeType="1"/>
            </p:cNvSpPr>
            <p:nvPr/>
          </p:nvSpPr>
          <p:spPr bwMode="auto">
            <a:xfrm flipV="1">
              <a:off x="4671" y="1847"/>
              <a:ext cx="132" cy="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3" name="Group 7"/>
          <p:cNvGrpSpPr>
            <a:grpSpLocks/>
          </p:cNvGrpSpPr>
          <p:nvPr/>
        </p:nvGrpSpPr>
        <p:grpSpPr bwMode="auto">
          <a:xfrm>
            <a:off x="8101013" y="3886200"/>
            <a:ext cx="1042987" cy="388938"/>
            <a:chOff x="4672" y="2047"/>
            <a:chExt cx="657" cy="245"/>
          </a:xfrm>
        </p:grpSpPr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4816" y="2047"/>
              <a:ext cx="5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i="1" dirty="0" err="1">
                  <a:solidFill>
                    <a:srgbClr val="CC0000"/>
                  </a:solidFill>
                </a:rPr>
                <a:t>minint</a:t>
              </a:r>
              <a:endParaRPr lang="en-US" sz="1800" i="1" dirty="0">
                <a:solidFill>
                  <a:srgbClr val="CC0000"/>
                </a:solidFill>
              </a:endParaRPr>
            </a:p>
          </p:txBody>
        </p:sp>
        <p:sp>
          <p:nvSpPr>
            <p:cNvPr id="22536" name="Line 9"/>
            <p:cNvSpPr>
              <a:spLocks noChangeShapeType="1"/>
            </p:cNvSpPr>
            <p:nvPr/>
          </p:nvSpPr>
          <p:spPr bwMode="auto">
            <a:xfrm>
              <a:off x="4672" y="2092"/>
              <a:ext cx="132" cy="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2530741"/>
      </p:ext>
    </p:extLst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8001000" cy="13033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2’s Complement Representation</a:t>
            </a:r>
          </a:p>
        </p:txBody>
      </p:sp>
      <p:sp>
        <p:nvSpPr>
          <p:cNvPr id="23555" name="AutoShap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924800" cy="4038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For a positive number: “0” is added in the beginning of the number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b="0" dirty="0" smtClean="0"/>
              <a:t>115</a:t>
            </a:r>
            <a:r>
              <a:rPr lang="en-US" sz="2000" b="0" baseline="-25000" dirty="0" smtClean="0"/>
              <a:t>10</a:t>
            </a:r>
            <a:r>
              <a:rPr lang="en-US" sz="2000" b="0" dirty="0" smtClean="0"/>
              <a:t>=</a:t>
            </a:r>
            <a:r>
              <a:rPr lang="en-US" sz="2000" b="1" dirty="0" smtClean="0">
                <a:solidFill>
                  <a:srgbClr val="CC0000"/>
                </a:solidFill>
              </a:rPr>
              <a:t>0</a:t>
            </a:r>
            <a:r>
              <a:rPr lang="en-US" sz="2000" b="0" dirty="0" smtClean="0"/>
              <a:t>1110011</a:t>
            </a:r>
            <a:r>
              <a:rPr lang="en-US" sz="2000" b="0" baseline="-25000" dirty="0" smtClean="0"/>
              <a:t>2</a:t>
            </a:r>
            <a:endParaRPr lang="en-US" sz="2000" b="0" dirty="0" smtClean="0"/>
          </a:p>
          <a:p>
            <a:pPr eaLnBrk="1" hangingPunct="1"/>
            <a:r>
              <a:rPr lang="en-US" sz="2400" dirty="0" smtClean="0"/>
              <a:t>For a negative number: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000" b="0" dirty="0" smtClean="0"/>
              <a:t>115</a:t>
            </a:r>
            <a:r>
              <a:rPr lang="en-US" sz="2000" b="0" baseline="-25000" dirty="0" smtClean="0"/>
              <a:t>10</a:t>
            </a:r>
            <a:r>
              <a:rPr lang="en-US" sz="2000" b="0" dirty="0" smtClean="0"/>
              <a:t> = 01110011</a:t>
            </a:r>
            <a:r>
              <a:rPr lang="en-US" sz="2000" b="0" baseline="-25000" dirty="0" smtClean="0"/>
              <a:t>2</a:t>
            </a:r>
            <a:r>
              <a:rPr lang="en-US" sz="2000" b="0" dirty="0" smtClean="0"/>
              <a:t>, we use 8 bits to present a number, then we have:</a:t>
            </a:r>
          </a:p>
          <a:p>
            <a:pPr lvl="1" eaLnBrk="1" hangingPunct="1">
              <a:buFontTx/>
              <a:buNone/>
            </a:pPr>
            <a:r>
              <a:rPr lang="en-US" sz="2000" b="0" dirty="0" smtClean="0"/>
              <a:t>   (2</a:t>
            </a:r>
            <a:r>
              <a:rPr lang="en-US" sz="2000" b="0" baseline="30000" dirty="0" smtClean="0"/>
              <a:t>8</a:t>
            </a:r>
            <a:r>
              <a:rPr lang="en-US" sz="2000" b="0" dirty="0" smtClean="0"/>
              <a:t> ) = 256</a:t>
            </a:r>
            <a:r>
              <a:rPr lang="en-US" sz="2000" b="0" baseline="-25000" dirty="0" smtClean="0"/>
              <a:t>10</a:t>
            </a:r>
            <a:r>
              <a:rPr lang="en-US" sz="2000" b="0" dirty="0" smtClean="0"/>
              <a:t>  or 100000000</a:t>
            </a:r>
            <a:r>
              <a:rPr lang="en-US" sz="2000" b="0" baseline="-25000" dirty="0" smtClean="0"/>
              <a:t>2</a:t>
            </a:r>
          </a:p>
          <a:p>
            <a:pPr lvl="1" eaLnBrk="1" hangingPunct="1">
              <a:buFontTx/>
              <a:buNone/>
            </a:pPr>
            <a:r>
              <a:rPr lang="en-US" sz="2000" b="0" dirty="0" smtClean="0"/>
              <a:t>	The 2's complement of 01110011 is then:</a:t>
            </a:r>
          </a:p>
          <a:p>
            <a:pPr lvl="1" eaLnBrk="1" hangingPunct="1">
              <a:buFontTx/>
              <a:buNone/>
            </a:pPr>
            <a:r>
              <a:rPr lang="en-US" sz="2000" b="0" dirty="0" smtClean="0"/>
              <a:t> 			           100000000</a:t>
            </a:r>
            <a:r>
              <a:rPr lang="en-US" sz="2000" b="0" baseline="-25000" dirty="0" smtClean="0"/>
              <a:t>2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            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b="0" dirty="0" smtClean="0"/>
              <a:t> -)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sz="2000" b="0" dirty="0" smtClean="0"/>
              <a:t>01110011</a:t>
            </a:r>
            <a:r>
              <a:rPr lang="en-US" sz="2000" b="0" baseline="-25000" dirty="0" smtClean="0"/>
              <a:t>2</a:t>
            </a:r>
            <a:r>
              <a:rPr lang="en-US" sz="2000" b="0" dirty="0" smtClean="0"/>
              <a:t>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 		   	    </a:t>
            </a:r>
            <a:r>
              <a:rPr lang="en-US" sz="2000" b="1" dirty="0" smtClean="0">
                <a:solidFill>
                  <a:srgbClr val="CC0000"/>
                </a:solidFill>
              </a:rPr>
              <a:t>1</a:t>
            </a:r>
            <a:r>
              <a:rPr lang="en-US" sz="2000" b="0" dirty="0" smtClean="0"/>
              <a:t>0001101</a:t>
            </a:r>
            <a:r>
              <a:rPr lang="en-US" sz="2000" b="0" baseline="-25000" dirty="0" smtClean="0"/>
              <a:t>2</a:t>
            </a:r>
            <a:endParaRPr lang="en-US" sz="2000" b="0" baseline="-25000" dirty="0" smtClean="0"/>
          </a:p>
          <a:p>
            <a:pPr eaLnBrk="1" hangingPunct="1"/>
            <a:r>
              <a:rPr lang="en-US" sz="2400" b="1" dirty="0" smtClean="0">
                <a:solidFill>
                  <a:srgbClr val="CC0000"/>
                </a:solidFill>
              </a:rPr>
              <a:t>The alternative method: </a:t>
            </a:r>
            <a:r>
              <a:rPr lang="en-US" sz="2400" dirty="0" smtClean="0"/>
              <a:t>invert all bits and add 1.</a:t>
            </a:r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2209800" y="50292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609600"/>
            <a:ext cx="792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ambria"/>
                <a:cs typeface="Cambria"/>
              </a:rPr>
              <a:t>Unsigned Binary Arithmetic</a:t>
            </a:r>
            <a:endParaRPr lang="en-US" sz="32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886078" y="1236770"/>
            <a:ext cx="4761686" cy="627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673306" algn="l"/>
              </a:tabLst>
            </a:pPr>
            <a:r>
              <a:rPr sz="1985" spc="49" dirty="0">
                <a:solidFill>
                  <a:srgbClr val="000000"/>
                </a:solidFill>
                <a:latin typeface="Cambria"/>
                <a:cs typeface="Cambria"/>
              </a:rPr>
              <a:t>Base-2</a:t>
            </a:r>
            <a:r>
              <a:rPr sz="1985" spc="6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985" spc="53" dirty="0">
                <a:solidFill>
                  <a:srgbClr val="000000"/>
                </a:solidFill>
                <a:latin typeface="Cambria"/>
                <a:cs typeface="Cambria"/>
              </a:rPr>
              <a:t>add</a:t>
            </a:r>
            <a:r>
              <a:rPr sz="1985" spc="9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985" spc="44" dirty="0">
                <a:solidFill>
                  <a:srgbClr val="000000"/>
                </a:solidFill>
                <a:latin typeface="Cambria"/>
                <a:cs typeface="Cambria"/>
              </a:rPr>
              <a:t>tion</a:t>
            </a:r>
            <a:r>
              <a:rPr sz="1985" spc="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985" spc="772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1985" spc="-28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985" spc="26" dirty="0">
                <a:solidFill>
                  <a:srgbClr val="000000"/>
                </a:solidFill>
                <a:latin typeface="Cambria"/>
                <a:cs typeface="Cambria"/>
              </a:rPr>
              <a:t>just</a:t>
            </a:r>
            <a:r>
              <a:rPr sz="198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985" spc="35" dirty="0">
                <a:solidFill>
                  <a:srgbClr val="000000"/>
                </a:solidFill>
                <a:latin typeface="Cambria"/>
                <a:cs typeface="Cambria"/>
              </a:rPr>
              <a:t>like</a:t>
            </a:r>
            <a:r>
              <a:rPr sz="1985" spc="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985" spc="49" dirty="0">
                <a:solidFill>
                  <a:srgbClr val="000000"/>
                </a:solidFill>
                <a:latin typeface="Cambria"/>
                <a:cs typeface="Cambria"/>
              </a:rPr>
              <a:t>base-</a:t>
            </a:r>
            <a:r>
              <a:rPr sz="1985" spc="119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lang="en-US" sz="1985" spc="-468" dirty="0">
                <a:solidFill>
                  <a:srgbClr val="000000"/>
                </a:solidFill>
                <a:latin typeface="Cambria"/>
                <a:cs typeface="Cambria"/>
              </a:rPr>
              <a:t>0</a:t>
            </a:r>
            <a:endParaRPr sz="198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392227">
              <a:spcBef>
                <a:spcPts val="494"/>
              </a:spcBef>
            </a:pPr>
            <a:r>
              <a:rPr sz="1677" spc="666" dirty="0">
                <a:solidFill>
                  <a:srgbClr val="000000"/>
                </a:solidFill>
                <a:latin typeface="Cambria"/>
                <a:cs typeface="Cambria"/>
              </a:rPr>
              <a:t>- </a:t>
            </a:r>
            <a:r>
              <a:rPr sz="1677" spc="-8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44" dirty="0">
                <a:solidFill>
                  <a:srgbClr val="000000"/>
                </a:solidFill>
                <a:latin typeface="Cambria"/>
                <a:cs typeface="Cambria"/>
              </a:rPr>
              <a:t>add</a:t>
            </a:r>
            <a:r>
              <a:rPr sz="1677" spc="-5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31" dirty="0">
                <a:solidFill>
                  <a:srgbClr val="000000"/>
                </a:solidFill>
                <a:latin typeface="Cambria"/>
                <a:cs typeface="Cambria"/>
              </a:rPr>
              <a:t>from</a:t>
            </a:r>
            <a:r>
              <a:rPr sz="1677" spc="17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22" dirty="0">
                <a:solidFill>
                  <a:srgbClr val="000000"/>
                </a:solidFill>
                <a:latin typeface="Cambria"/>
                <a:cs typeface="Cambria"/>
              </a:rPr>
              <a:t>right</a:t>
            </a:r>
            <a:r>
              <a:rPr sz="1677" spc="-4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4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1677" spc="10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13" dirty="0">
                <a:solidFill>
                  <a:srgbClr val="000000"/>
                </a:solidFill>
                <a:latin typeface="Cambria"/>
                <a:cs typeface="Cambria"/>
              </a:rPr>
              <a:t>left,</a:t>
            </a:r>
            <a:r>
              <a:rPr sz="1677" spc="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31" dirty="0">
                <a:solidFill>
                  <a:srgbClr val="000000"/>
                </a:solidFill>
                <a:latin typeface="Cambria"/>
                <a:cs typeface="Cambria"/>
              </a:rPr>
              <a:t>propagat</a:t>
            </a:r>
            <a:r>
              <a:rPr sz="1677" spc="132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677" spc="44" dirty="0">
                <a:solidFill>
                  <a:srgbClr val="000000"/>
                </a:solidFill>
                <a:latin typeface="Cambria"/>
                <a:cs typeface="Cambria"/>
              </a:rPr>
              <a:t>ng</a:t>
            </a:r>
            <a:r>
              <a:rPr sz="1677" spc="-5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26" dirty="0">
                <a:solidFill>
                  <a:srgbClr val="000000"/>
                </a:solidFill>
                <a:latin typeface="Cambria"/>
                <a:cs typeface="Cambria"/>
              </a:rPr>
              <a:t>carry</a:t>
            </a:r>
            <a:endParaRPr sz="1677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815353" y="2823882"/>
            <a:ext cx="1386728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373">
              <a:lnSpc>
                <a:spcPts val="2510"/>
              </a:lnSpc>
            </a:pPr>
            <a:r>
              <a:rPr sz="2427" spc="4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spc="13" dirty="0">
                <a:solidFill>
                  <a:srgbClr val="050505"/>
                </a:solidFill>
                <a:latin typeface="Courier New"/>
                <a:cs typeface="Courier New"/>
              </a:rPr>
              <a:t>001</a:t>
            </a:r>
            <a:r>
              <a:rPr sz="2427" spc="304" dirty="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endParaRPr sz="2427" dirty="0">
              <a:latin typeface="Courier New"/>
              <a:cs typeface="Courier New"/>
            </a:endParaRPr>
          </a:p>
          <a:p>
            <a:pPr marL="11206">
              <a:lnSpc>
                <a:spcPts val="2678"/>
              </a:lnSpc>
              <a:tabLst>
                <a:tab pos="586659" algn="l"/>
              </a:tabLst>
            </a:pPr>
            <a:r>
              <a:rPr sz="2603" spc="106" dirty="0">
                <a:solidFill>
                  <a:srgbClr val="050505"/>
                </a:solidFill>
                <a:latin typeface="Courier New"/>
                <a:cs typeface="Courier New"/>
              </a:rPr>
              <a:t>+	</a:t>
            </a:r>
            <a:r>
              <a:rPr sz="2427" u="heavy" spc="13" dirty="0">
                <a:solidFill>
                  <a:srgbClr val="050505"/>
                </a:solidFill>
                <a:latin typeface="Courier New"/>
                <a:cs typeface="Courier New"/>
              </a:rPr>
              <a:t>10</a:t>
            </a:r>
            <a:r>
              <a:rPr sz="2427" u="heavy" spc="44" dirty="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r>
              <a:rPr sz="2427" u="heavy" spc="30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endParaRPr sz="2427" dirty="0">
              <a:latin typeface="Courier New"/>
              <a:cs typeface="Courier New"/>
            </a:endParaRPr>
          </a:p>
          <a:p>
            <a:pPr marL="399511">
              <a:lnSpc>
                <a:spcPts val="2868"/>
              </a:lnSpc>
            </a:pPr>
            <a:r>
              <a:rPr sz="2427" spc="13" dirty="0">
                <a:solidFill>
                  <a:srgbClr val="050505"/>
                </a:solidFill>
                <a:latin typeface="Courier New"/>
                <a:cs typeface="Courier New"/>
              </a:rPr>
              <a:t>110</a:t>
            </a:r>
            <a:r>
              <a:rPr sz="2427" spc="4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spc="30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endParaRPr sz="2427" dirty="0">
              <a:latin typeface="Courier New"/>
              <a:cs typeface="Courier New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659814" y="2401829"/>
            <a:ext cx="649381" cy="23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algn="ctr"/>
            <a:r>
              <a:rPr sz="1544" i="1" spc="-57" dirty="0">
                <a:solidFill>
                  <a:srgbClr val="050505"/>
                </a:solidFill>
                <a:latin typeface="Times New Roman"/>
                <a:cs typeface="Times New Roman"/>
              </a:rPr>
              <a:t>c</a:t>
            </a:r>
            <a:r>
              <a:rPr sz="1544" i="1" spc="66" dirty="0">
                <a:solidFill>
                  <a:srgbClr val="050505"/>
                </a:solidFill>
                <a:latin typeface="Times New Roman"/>
                <a:cs typeface="Times New Roman"/>
              </a:rPr>
              <a:t>a</a:t>
            </a:r>
            <a:r>
              <a:rPr sz="1544" i="1" spc="-141" dirty="0">
                <a:solidFill>
                  <a:srgbClr val="262626"/>
                </a:solidFill>
                <a:latin typeface="Times New Roman"/>
                <a:cs typeface="Times New Roman"/>
              </a:rPr>
              <a:t>r</a:t>
            </a:r>
            <a:r>
              <a:rPr sz="1544" i="1" spc="-199" dirty="0">
                <a:solidFill>
                  <a:srgbClr val="050505"/>
                </a:solidFill>
                <a:latin typeface="Times New Roman"/>
                <a:cs typeface="Times New Roman"/>
              </a:rPr>
              <a:t>r</a:t>
            </a:r>
            <a:r>
              <a:rPr sz="1544" i="1" spc="-115" dirty="0">
                <a:solidFill>
                  <a:srgbClr val="262626"/>
                </a:solidFill>
                <a:latin typeface="Times New Roman"/>
                <a:cs typeface="Times New Roman"/>
              </a:rPr>
              <a:t>y</a:t>
            </a:r>
            <a:endParaRPr sz="1544" dirty="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3966882" y="2823883"/>
            <a:ext cx="1258421" cy="10259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835">
              <a:lnSpc>
                <a:spcPts val="2391"/>
              </a:lnSpc>
            </a:pPr>
            <a:r>
              <a:rPr sz="2427" spc="4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spc="13" dirty="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r>
              <a:rPr sz="2427" spc="44" dirty="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r>
              <a:rPr sz="2427" spc="-18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spc="304" dirty="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endParaRPr sz="2427" dirty="0">
              <a:latin typeface="Courier New"/>
              <a:cs typeface="Courier New"/>
            </a:endParaRPr>
          </a:p>
          <a:p>
            <a:pPr marL="11206">
              <a:lnSpc>
                <a:spcPts val="2837"/>
              </a:lnSpc>
              <a:tabLst>
                <a:tab pos="458345" algn="l"/>
              </a:tabLst>
            </a:pPr>
            <a:r>
              <a:rPr sz="2868" spc="-106" dirty="0">
                <a:solidFill>
                  <a:srgbClr val="050505"/>
                </a:solidFill>
                <a:latin typeface="Arial"/>
                <a:cs typeface="Arial"/>
              </a:rPr>
              <a:t>+	</a:t>
            </a:r>
            <a:r>
              <a:rPr sz="2427" u="heavy" spc="13" dirty="0">
                <a:solidFill>
                  <a:srgbClr val="050505"/>
                </a:solidFill>
                <a:latin typeface="Courier New"/>
                <a:cs typeface="Courier New"/>
              </a:rPr>
              <a:t>10</a:t>
            </a:r>
            <a:r>
              <a:rPr sz="2427" u="heavy" spc="4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u="heavy" spc="30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endParaRPr sz="2427" dirty="0">
              <a:latin typeface="Courier New"/>
              <a:cs typeface="Courier New"/>
            </a:endParaRPr>
          </a:p>
          <a:p>
            <a:pPr marL="271197">
              <a:lnSpc>
                <a:spcPts val="2827"/>
              </a:lnSpc>
            </a:pPr>
            <a:r>
              <a:rPr sz="2427" spc="13" dirty="0">
                <a:solidFill>
                  <a:srgbClr val="050505"/>
                </a:solidFill>
                <a:latin typeface="Courier New"/>
                <a:cs typeface="Courier New"/>
              </a:rPr>
              <a:t>111</a:t>
            </a:r>
            <a:r>
              <a:rPr sz="2427" spc="44" dirty="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r>
              <a:rPr sz="2427" spc="260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endParaRPr sz="2427" dirty="0">
              <a:latin typeface="Courier New"/>
              <a:cs typeface="Courier New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5983941" y="2823882"/>
            <a:ext cx="1748118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373">
              <a:lnSpc>
                <a:spcPts val="2510"/>
              </a:lnSpc>
            </a:pPr>
            <a:r>
              <a:rPr lang="en-US" sz="2427" spc="44" dirty="0">
                <a:solidFill>
                  <a:srgbClr val="050505"/>
                </a:solidFill>
                <a:latin typeface="Courier New"/>
                <a:cs typeface="Courier New"/>
              </a:rPr>
              <a:t> 1111</a:t>
            </a:r>
            <a:endParaRPr sz="2427" dirty="0">
              <a:latin typeface="Courier New"/>
              <a:cs typeface="Courier New"/>
            </a:endParaRPr>
          </a:p>
          <a:p>
            <a:pPr marL="11206">
              <a:lnSpc>
                <a:spcPts val="2678"/>
              </a:lnSpc>
              <a:tabLst>
                <a:tab pos="586659" algn="l"/>
              </a:tabLst>
            </a:pPr>
            <a:r>
              <a:rPr sz="2603" spc="106" dirty="0">
                <a:solidFill>
                  <a:srgbClr val="050505"/>
                </a:solidFill>
                <a:latin typeface="Courier New"/>
                <a:cs typeface="Courier New"/>
              </a:rPr>
              <a:t>+	</a:t>
            </a:r>
            <a:r>
              <a:rPr lang="en-US" sz="2427" u="heavy" spc="13" dirty="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lang="en-US" sz="2427" u="heavy" spc="13" dirty="0">
                <a:solidFill>
                  <a:srgbClr val="050505"/>
                </a:solidFill>
                <a:latin typeface="Courier New"/>
                <a:cs typeface="Courier New"/>
              </a:rPr>
              <a:t>  </a:t>
            </a:r>
            <a:r>
              <a:rPr sz="2427" u="heavy" spc="30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endParaRPr sz="2427" dirty="0">
              <a:latin typeface="Courier New"/>
              <a:cs typeface="Courier New"/>
            </a:endParaRPr>
          </a:p>
          <a:p>
            <a:pPr marL="399511">
              <a:lnSpc>
                <a:spcPts val="2868"/>
              </a:lnSpc>
            </a:pPr>
            <a:r>
              <a:rPr sz="2427" spc="13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lang="en-US" sz="2427" spc="13" dirty="0">
                <a:solidFill>
                  <a:srgbClr val="050505"/>
                </a:solidFill>
                <a:latin typeface="Courier New"/>
                <a:cs typeface="Courier New"/>
              </a:rPr>
              <a:t>0000</a:t>
            </a:r>
            <a:endParaRPr sz="2427" dirty="0">
              <a:latin typeface="Courier New"/>
              <a:cs typeface="Courier New"/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4639235" y="2622176"/>
            <a:ext cx="268941" cy="201706"/>
          </a:xfrm>
          <a:prstGeom prst="curvedDownArrow">
            <a:avLst>
              <a:gd name="adj1" fmla="val 25000"/>
              <a:gd name="adj2" fmla="val 66667"/>
              <a:gd name="adj3" fmla="val 39336"/>
            </a:avLst>
          </a:prstGeom>
          <a:solidFill>
            <a:schemeClr val="tx1">
              <a:alpha val="52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972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6992471" y="2622176"/>
            <a:ext cx="268941" cy="201706"/>
          </a:xfrm>
          <a:prstGeom prst="curvedDownArrow">
            <a:avLst>
              <a:gd name="adj1" fmla="val 25000"/>
              <a:gd name="adj2" fmla="val 66667"/>
              <a:gd name="adj3" fmla="val 39336"/>
            </a:avLst>
          </a:prstGeom>
          <a:solidFill>
            <a:schemeClr val="tx1">
              <a:alpha val="52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972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6790765" y="2622176"/>
            <a:ext cx="268941" cy="201706"/>
          </a:xfrm>
          <a:prstGeom prst="curvedDownArrow">
            <a:avLst>
              <a:gd name="adj1" fmla="val 25000"/>
              <a:gd name="adj2" fmla="val 66667"/>
              <a:gd name="adj3" fmla="val 39336"/>
            </a:avLst>
          </a:prstGeom>
          <a:solidFill>
            <a:schemeClr val="tx1">
              <a:alpha val="52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972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589059" y="2622176"/>
            <a:ext cx="268941" cy="201706"/>
          </a:xfrm>
          <a:prstGeom prst="curvedDownArrow">
            <a:avLst>
              <a:gd name="adj1" fmla="val 25000"/>
              <a:gd name="adj2" fmla="val 66667"/>
              <a:gd name="adj3" fmla="val 39336"/>
            </a:avLst>
          </a:prstGeom>
          <a:solidFill>
            <a:schemeClr val="tx1">
              <a:alpha val="52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972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>
              <a:solidFill>
                <a:schemeClr val="tx1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6387353" y="2622176"/>
            <a:ext cx="268941" cy="201706"/>
          </a:xfrm>
          <a:prstGeom prst="curvedDownArrow">
            <a:avLst>
              <a:gd name="adj1" fmla="val 25000"/>
              <a:gd name="adj2" fmla="val 66667"/>
              <a:gd name="adj3" fmla="val 39336"/>
            </a:avLst>
          </a:prstGeom>
          <a:solidFill>
            <a:schemeClr val="tx1">
              <a:alpha val="52000"/>
            </a:schemeClr>
          </a:solidFill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972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4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3712" y="546255"/>
            <a:ext cx="7069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mbria"/>
                <a:cs typeface="Cambria"/>
              </a:rPr>
              <a:t>Unsigned Binary Arithmetic Practice</a:t>
            </a:r>
            <a:endParaRPr lang="en-US" sz="3200" b="1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886079" y="1330376"/>
            <a:ext cx="4515971" cy="577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673306" algn="l"/>
              </a:tabLst>
            </a:pPr>
            <a:r>
              <a:rPr sz="2074" spc="9" dirty="0">
                <a:solidFill>
                  <a:srgbClr val="000000"/>
                </a:solidFill>
                <a:latin typeface="Cambria"/>
                <a:cs typeface="Cambria"/>
              </a:rPr>
              <a:t>Base-2 </a:t>
            </a:r>
            <a:r>
              <a:rPr sz="2074" dirty="0">
                <a:solidFill>
                  <a:srgbClr val="000000"/>
                </a:solidFill>
                <a:latin typeface="Cambria"/>
                <a:cs typeface="Cambria"/>
              </a:rPr>
              <a:t>add</a:t>
            </a:r>
            <a:r>
              <a:rPr sz="2074" spc="4" dirty="0">
                <a:solidFill>
                  <a:srgbClr val="000000"/>
                </a:solidFill>
                <a:latin typeface="Cambria"/>
                <a:cs typeface="Cambria"/>
              </a:rPr>
              <a:t>ition</a:t>
            </a:r>
            <a:r>
              <a:rPr sz="2074" spc="6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74" spc="745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74" spc="-3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74" spc="-4" dirty="0">
                <a:solidFill>
                  <a:srgbClr val="000000"/>
                </a:solidFill>
                <a:latin typeface="Cambria"/>
                <a:cs typeface="Cambria"/>
              </a:rPr>
              <a:t>just</a:t>
            </a:r>
            <a:r>
              <a:rPr sz="2074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2074" spc="4" dirty="0">
                <a:solidFill>
                  <a:srgbClr val="000000"/>
                </a:solidFill>
                <a:latin typeface="Cambria"/>
                <a:cs typeface="Cambria"/>
              </a:rPr>
              <a:t>like</a:t>
            </a:r>
            <a:r>
              <a:rPr sz="2074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74" spc="9" dirty="0">
                <a:solidFill>
                  <a:srgbClr val="000000"/>
                </a:solidFill>
                <a:latin typeface="Cambria"/>
                <a:cs typeface="Cambria"/>
              </a:rPr>
              <a:t>base-</a:t>
            </a:r>
            <a:r>
              <a:rPr sz="2074" spc="44" dirty="0">
                <a:solidFill>
                  <a:srgbClr val="000000"/>
                </a:solidFill>
                <a:latin typeface="Cambria"/>
                <a:cs typeface="Cambria"/>
              </a:rPr>
              <a:t>1</a:t>
            </a:r>
            <a:r>
              <a:rPr lang="en-US" sz="2074" spc="44" dirty="0">
                <a:solidFill>
                  <a:srgbClr val="000000"/>
                </a:solidFill>
                <a:latin typeface="Cambria"/>
                <a:cs typeface="Cambria"/>
              </a:rPr>
              <a:t>0</a:t>
            </a:r>
            <a:r>
              <a:rPr sz="1677" spc="66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-8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677" spc="-84" dirty="0">
                <a:solidFill>
                  <a:srgbClr val="000000"/>
                </a:solidFill>
                <a:latin typeface="Cambria"/>
                <a:cs typeface="Cambria"/>
              </a:rPr>
              <a:t>       - </a:t>
            </a:r>
            <a:r>
              <a:rPr sz="1677" spc="44" dirty="0">
                <a:solidFill>
                  <a:srgbClr val="000000"/>
                </a:solidFill>
                <a:latin typeface="Cambria"/>
                <a:cs typeface="Cambria"/>
              </a:rPr>
              <a:t>add</a:t>
            </a:r>
            <a:r>
              <a:rPr sz="1677" spc="-53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31" dirty="0">
                <a:solidFill>
                  <a:srgbClr val="000000"/>
                </a:solidFill>
                <a:latin typeface="Cambria"/>
                <a:cs typeface="Cambria"/>
              </a:rPr>
              <a:t>from</a:t>
            </a:r>
            <a:r>
              <a:rPr sz="1677" spc="176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22" dirty="0">
                <a:solidFill>
                  <a:srgbClr val="000000"/>
                </a:solidFill>
                <a:latin typeface="Cambria"/>
                <a:cs typeface="Cambria"/>
              </a:rPr>
              <a:t>right</a:t>
            </a:r>
            <a:r>
              <a:rPr sz="1677" spc="-4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4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1677" spc="10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13" dirty="0">
                <a:solidFill>
                  <a:srgbClr val="000000"/>
                </a:solidFill>
                <a:latin typeface="Cambria"/>
                <a:cs typeface="Cambria"/>
              </a:rPr>
              <a:t>left,</a:t>
            </a:r>
            <a:r>
              <a:rPr sz="1677" spc="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31" dirty="0">
                <a:solidFill>
                  <a:srgbClr val="000000"/>
                </a:solidFill>
                <a:latin typeface="Cambria"/>
                <a:cs typeface="Cambria"/>
              </a:rPr>
              <a:t>propagat</a:t>
            </a:r>
            <a:r>
              <a:rPr sz="1677" spc="132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677" spc="44" dirty="0">
                <a:solidFill>
                  <a:srgbClr val="000000"/>
                </a:solidFill>
                <a:latin typeface="Cambria"/>
                <a:cs typeface="Cambria"/>
              </a:rPr>
              <a:t>ng</a:t>
            </a:r>
            <a:r>
              <a:rPr sz="1677" spc="-57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677" spc="26" dirty="0">
                <a:solidFill>
                  <a:srgbClr val="000000"/>
                </a:solidFill>
                <a:latin typeface="Cambria"/>
                <a:cs typeface="Cambria"/>
              </a:rPr>
              <a:t>carry</a:t>
            </a:r>
            <a:endParaRPr sz="1677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6" name="object 9"/>
          <p:cNvSpPr txBox="1"/>
          <p:nvPr/>
        </p:nvSpPr>
        <p:spPr>
          <a:xfrm>
            <a:off x="1084118" y="5661376"/>
            <a:ext cx="4314825" cy="29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97" spc="57" dirty="0">
                <a:solidFill>
                  <a:srgbClr val="000000"/>
                </a:solidFill>
                <a:latin typeface="Cambria"/>
                <a:cs typeface="Cambria"/>
              </a:rPr>
              <a:t>Subtraction,</a:t>
            </a:r>
            <a:r>
              <a:rPr sz="1897" spc="14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97" spc="115" dirty="0">
                <a:solidFill>
                  <a:srgbClr val="000000"/>
                </a:solidFill>
                <a:latin typeface="Cambria"/>
                <a:cs typeface="Cambria"/>
              </a:rPr>
              <a:t>mu</a:t>
            </a:r>
            <a:r>
              <a:rPr sz="1897" spc="-62" dirty="0">
                <a:solidFill>
                  <a:srgbClr val="000000"/>
                </a:solidFill>
                <a:latin typeface="Cambria"/>
                <a:cs typeface="Cambria"/>
              </a:rPr>
              <a:t>l</a:t>
            </a:r>
            <a:r>
              <a:rPr sz="1897" spc="84" dirty="0">
                <a:solidFill>
                  <a:srgbClr val="000000"/>
                </a:solidFill>
                <a:latin typeface="Cambria"/>
                <a:cs typeface="Cambria"/>
              </a:rPr>
              <a:t>tipl</a:t>
            </a:r>
            <a:r>
              <a:rPr sz="1897" spc="132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897" spc="53" dirty="0">
                <a:solidFill>
                  <a:srgbClr val="000000"/>
                </a:solidFill>
                <a:latin typeface="Cambria"/>
                <a:cs typeface="Cambria"/>
              </a:rPr>
              <a:t>cation,</a:t>
            </a:r>
            <a:r>
              <a:rPr sz="1897" spc="22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97" spc="137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1897" spc="-31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897" spc="35" dirty="0">
                <a:solidFill>
                  <a:srgbClr val="000000"/>
                </a:solidFill>
                <a:latin typeface="Cambria"/>
                <a:cs typeface="Cambria"/>
              </a:rPr>
              <a:t>vis</a:t>
            </a:r>
            <a:r>
              <a:rPr sz="1897" spc="84" dirty="0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sz="1897" spc="71" dirty="0">
                <a:solidFill>
                  <a:srgbClr val="000000"/>
                </a:solidFill>
                <a:latin typeface="Cambria"/>
                <a:cs typeface="Cambria"/>
              </a:rPr>
              <a:t>on</a:t>
            </a:r>
            <a:r>
              <a:rPr sz="1897" spc="-40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r>
              <a:rPr sz="1897" spc="-9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r>
              <a:rPr sz="1897" spc="260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endParaRPr sz="1897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815353" y="2891118"/>
            <a:ext cx="1386728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373">
              <a:lnSpc>
                <a:spcPts val="2510"/>
              </a:lnSpc>
            </a:pPr>
            <a:r>
              <a:rPr sz="2427" spc="4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spc="13" dirty="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r>
              <a:rPr lang="en-US" sz="2427" spc="13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spc="13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lang="en-US" sz="2427" spc="30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endParaRPr sz="2427" dirty="0">
              <a:latin typeface="Courier New"/>
              <a:cs typeface="Courier New"/>
            </a:endParaRPr>
          </a:p>
          <a:p>
            <a:pPr marL="11206">
              <a:lnSpc>
                <a:spcPts val="2678"/>
              </a:lnSpc>
              <a:tabLst>
                <a:tab pos="586659" algn="l"/>
              </a:tabLst>
            </a:pPr>
            <a:r>
              <a:rPr sz="2603" spc="106" dirty="0">
                <a:solidFill>
                  <a:srgbClr val="050505"/>
                </a:solidFill>
                <a:latin typeface="Courier New"/>
                <a:cs typeface="Courier New"/>
              </a:rPr>
              <a:t>+	</a:t>
            </a:r>
            <a:r>
              <a:rPr sz="2427" u="heavy" spc="13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lang="en-US" sz="2427" u="heavy" spc="13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lang="en-US" sz="2427" u="heavy" spc="4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u="heavy" spc="30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endParaRPr sz="2427" dirty="0">
              <a:latin typeface="Courier New"/>
              <a:cs typeface="Courier New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647765" y="2891117"/>
            <a:ext cx="1386728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0373">
              <a:lnSpc>
                <a:spcPts val="2510"/>
              </a:lnSpc>
            </a:pPr>
            <a:r>
              <a:rPr sz="2427" spc="4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spc="13" dirty="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r>
              <a:rPr lang="en-US" sz="2427" spc="13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lang="en-US" sz="2427" spc="13" dirty="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r>
              <a:rPr lang="en-US" sz="2427" spc="30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endParaRPr sz="2427" dirty="0">
              <a:latin typeface="Courier New"/>
              <a:cs typeface="Courier New"/>
            </a:endParaRPr>
          </a:p>
          <a:p>
            <a:pPr marL="11206">
              <a:lnSpc>
                <a:spcPts val="2678"/>
              </a:lnSpc>
              <a:tabLst>
                <a:tab pos="586659" algn="l"/>
              </a:tabLst>
            </a:pPr>
            <a:r>
              <a:rPr sz="2603" spc="106" dirty="0">
                <a:solidFill>
                  <a:srgbClr val="050505"/>
                </a:solidFill>
                <a:latin typeface="Courier New"/>
                <a:cs typeface="Courier New"/>
              </a:rPr>
              <a:t>+	</a:t>
            </a:r>
            <a:r>
              <a:rPr sz="2427" u="heavy" spc="13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lang="en-US" sz="2427" u="heavy" spc="13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lang="en-US" sz="2427" u="heavy" spc="4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r>
              <a:rPr sz="2427" u="heavy" spc="304" dirty="0">
                <a:solidFill>
                  <a:srgbClr val="050505"/>
                </a:solidFill>
                <a:latin typeface="Courier New"/>
                <a:cs typeface="Courier New"/>
              </a:rPr>
              <a:t>1</a:t>
            </a:r>
            <a:endParaRPr sz="2427" dirty="0">
              <a:latin typeface="Courier New"/>
              <a:cs typeface="Courier New"/>
            </a:endParaRPr>
          </a:p>
          <a:p>
            <a:pPr marL="399511">
              <a:lnSpc>
                <a:spcPts val="2868"/>
              </a:lnSpc>
            </a:pPr>
            <a:endParaRPr sz="2427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868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39148</TotalTime>
  <Words>1177</Words>
  <Application>Microsoft Office PowerPoint</Application>
  <PresentationFormat>On-screen Show (4:3)</PresentationFormat>
  <Paragraphs>340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</vt:lpstr>
      <vt:lpstr>Courier New</vt:lpstr>
      <vt:lpstr>Garamond</vt:lpstr>
      <vt:lpstr>Symbol</vt:lpstr>
      <vt:lpstr>Times New Roman</vt:lpstr>
      <vt:lpstr>Trebuchet MS</vt:lpstr>
      <vt:lpstr>Wingdings</vt:lpstr>
      <vt:lpstr>Organic</vt:lpstr>
      <vt:lpstr>CSCIU 210 Computer Organization AKM Jahangir A Majumder, PhD</vt:lpstr>
      <vt:lpstr>Review and Learning Outcomes</vt:lpstr>
      <vt:lpstr>Review: Signed and Unsigned Integers</vt:lpstr>
      <vt:lpstr>Possible Representations</vt:lpstr>
      <vt:lpstr>Representation Range of n-bit Signed Integer (2’s Complement)</vt:lpstr>
      <vt:lpstr>Signed Integer in MIPS</vt:lpstr>
      <vt:lpstr>2’s Complement Representation</vt:lpstr>
      <vt:lpstr>PowerPoint Presentation</vt:lpstr>
      <vt:lpstr>PowerPoint Presentation</vt:lpstr>
      <vt:lpstr>Two's Complement</vt:lpstr>
      <vt:lpstr>Two's Complement</vt:lpstr>
      <vt:lpstr>Two’s Complement Signed Integers</vt:lpstr>
      <vt:lpstr>Converting Binary (2’s C) to Decimal</vt:lpstr>
      <vt:lpstr>More Examples</vt:lpstr>
      <vt:lpstr>Operations: Arithmetic</vt:lpstr>
      <vt:lpstr>Addition</vt:lpstr>
      <vt:lpstr>In-Class Exercises</vt:lpstr>
      <vt:lpstr>Sign Extension</vt:lpstr>
      <vt:lpstr>Sign Extension</vt:lpstr>
      <vt:lpstr>Unsigned 2’s Complement Subtraction Example</vt:lpstr>
      <vt:lpstr>2’s Complement Adder/Subtractor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Mouny</dc:creator>
  <cp:lastModifiedBy>MAJUMDER, AKM JAHANGIR</cp:lastModifiedBy>
  <cp:revision>907</cp:revision>
  <cp:lastPrinted>2013-11-25T17:13:45Z</cp:lastPrinted>
  <dcterms:created xsi:type="dcterms:W3CDTF">2012-08-10T22:02:17Z</dcterms:created>
  <dcterms:modified xsi:type="dcterms:W3CDTF">2018-09-26T19:32:41Z</dcterms:modified>
</cp:coreProperties>
</file>