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1113" r:id="rId2"/>
    <p:sldId id="1114" r:id="rId3"/>
    <p:sldId id="1115" r:id="rId4"/>
    <p:sldId id="783" r:id="rId5"/>
    <p:sldId id="784" r:id="rId6"/>
    <p:sldId id="791" r:id="rId7"/>
    <p:sldId id="1122" r:id="rId8"/>
    <p:sldId id="1123" r:id="rId9"/>
    <p:sldId id="792" r:id="rId10"/>
    <p:sldId id="793" r:id="rId11"/>
    <p:sldId id="794" r:id="rId12"/>
    <p:sldId id="795" r:id="rId13"/>
    <p:sldId id="796" r:id="rId14"/>
    <p:sldId id="797" r:id="rId15"/>
    <p:sldId id="931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15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28,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99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b="1" dirty="0" smtClean="0"/>
              <a:t>Overflow Detection Method 1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924800" cy="344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one of the following situations happens, then there is an overflow.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Positive	+	Positive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	Negative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Negative	+	Negative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	Positive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Positive	–	Negative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	Negative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Negative	–	Positive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	Positive</a:t>
            </a:r>
          </a:p>
          <a:p>
            <a:r>
              <a:rPr lang="en-US" dirty="0" smtClean="0"/>
              <a:t>When overflow happens, different programming languages behave differently.</a:t>
            </a:r>
          </a:p>
          <a:p>
            <a:pPr lvl="1">
              <a:buFontTx/>
              <a:buChar char="•"/>
            </a:pPr>
            <a:r>
              <a:rPr lang="en-US" dirty="0" smtClean="0"/>
              <a:t>C: Ignore</a:t>
            </a:r>
          </a:p>
          <a:p>
            <a:pPr lvl="1">
              <a:buFontTx/>
              <a:buChar char="•"/>
            </a:pPr>
            <a:r>
              <a:rPr lang="en-US" dirty="0" smtClean="0"/>
              <a:t>Fortran: Notify the program</a:t>
            </a:r>
          </a:p>
        </p:txBody>
      </p:sp>
    </p:spTree>
    <p:extLst>
      <p:ext uri="{BB962C8B-B14F-4D97-AF65-F5344CB8AC3E}">
        <p14:creationId xmlns:p14="http://schemas.microsoft.com/office/powerpoint/2010/main" val="20998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Overflow Detection Method 2 (I)</a:t>
            </a:r>
          </a:p>
        </p:txBody>
      </p:sp>
      <p:sp>
        <p:nvSpPr>
          <p:cNvPr id="68710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/>
          <a:p>
            <a:pPr marL="288925" indent="-288925">
              <a:lnSpc>
                <a:spcPct val="9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Overflow occurs if n + 1 bits are required to contain the result from an n-bit addition or subtraction</a:t>
            </a:r>
          </a:p>
          <a:p>
            <a:pPr marL="288925" indent="-288925">
              <a:lnSpc>
                <a:spcPct val="90000"/>
              </a:lnSpc>
            </a:pPr>
            <a:r>
              <a:rPr lang="en-US" dirty="0" smtClean="0"/>
              <a:t>Overflow can occur for:</a:t>
            </a:r>
          </a:p>
          <a:p>
            <a:pPr marL="692150" lvl="1" indent="-234950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Addition of two operands with the same sign</a:t>
            </a:r>
          </a:p>
          <a:p>
            <a:pPr marL="692150" lvl="1" indent="-234950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Subtraction of operands with different signs</a:t>
            </a:r>
          </a:p>
          <a:p>
            <a:pPr marL="288925" indent="-288925">
              <a:lnSpc>
                <a:spcPct val="90000"/>
              </a:lnSpc>
            </a:pPr>
            <a:r>
              <a:rPr lang="en-US" dirty="0" smtClean="0"/>
              <a:t>Signed number overflow cases with correct result sign</a:t>
            </a:r>
          </a:p>
          <a:p>
            <a:pPr marL="288925" indent="-288925">
              <a:lnSpc>
                <a:spcPct val="90000"/>
              </a:lnSpc>
            </a:pPr>
            <a:r>
              <a:rPr lang="en-US" dirty="0" smtClean="0"/>
              <a:t>Detection can be performed by examining the result signs which should match the signs of the top operand</a:t>
            </a:r>
          </a:p>
        </p:txBody>
      </p:sp>
    </p:spTree>
    <p:extLst>
      <p:ext uri="{BB962C8B-B14F-4D97-AF65-F5344CB8AC3E}">
        <p14:creationId xmlns:p14="http://schemas.microsoft.com/office/powerpoint/2010/main" val="6903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Overflow Detection Method 2 (II)</a:t>
            </a:r>
          </a:p>
        </p:txBody>
      </p:sp>
      <p:sp>
        <p:nvSpPr>
          <p:cNvPr id="68813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7772400" cy="5218113"/>
          </a:xfrm>
        </p:spPr>
        <p:txBody>
          <a:bodyPr/>
          <a:lstStyle/>
          <a:p>
            <a:pPr marL="288925" indent="-288925">
              <a:lnSpc>
                <a:spcPct val="80000"/>
              </a:lnSpc>
            </a:pPr>
            <a:r>
              <a:rPr lang="en-US" sz="2400" dirty="0" smtClean="0"/>
              <a:t>Signed number cases with carries shown for erroneous result signs (indicating overflow):</a:t>
            </a:r>
            <a:br>
              <a:rPr lang="en-US" sz="2400" dirty="0" smtClean="0"/>
            </a:br>
            <a:endParaRPr lang="en-US" sz="2400" dirty="0" smtClean="0"/>
          </a:p>
          <a:p>
            <a:pPr marL="288925" indent="-288925">
              <a:lnSpc>
                <a:spcPct val="80000"/>
              </a:lnSpc>
              <a:buFontTx/>
              <a:buNone/>
            </a:pPr>
            <a:r>
              <a:rPr lang="en-US" sz="2400" dirty="0" smtClean="0"/>
              <a:t>	Carry Out          01   10 </a:t>
            </a:r>
          </a:p>
          <a:p>
            <a:pPr marL="288925" indent="-288925">
              <a:lnSpc>
                <a:spcPct val="80000"/>
              </a:lnSpc>
              <a:buFontTx/>
              <a:buNone/>
            </a:pPr>
            <a:r>
              <a:rPr lang="en-US" sz="2400" dirty="0" smtClean="0"/>
              <a:t>			                   </a:t>
            </a:r>
            <a:r>
              <a:rPr lang="en-US" sz="700" dirty="0" smtClean="0"/>
              <a:t>  </a:t>
            </a:r>
            <a:r>
              <a:rPr lang="en-US" sz="2400" dirty="0" smtClean="0"/>
              <a:t>0    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	          +</a:t>
            </a:r>
            <a:r>
              <a:rPr lang="en-US" sz="700" dirty="0" smtClean="0"/>
              <a:t> </a:t>
            </a:r>
            <a:r>
              <a:rPr lang="en-US" sz="2400" u="sng" dirty="0" smtClean="0"/>
              <a:t>0</a:t>
            </a:r>
            <a:r>
              <a:rPr lang="en-US" sz="2400" dirty="0" smtClean="0"/>
              <a:t>   +</a:t>
            </a:r>
            <a:r>
              <a:rPr lang="en-US" sz="2400" u="sng" dirty="0" smtClean="0"/>
              <a:t>1</a:t>
            </a:r>
            <a:br>
              <a:rPr lang="en-US" sz="2400" u="sng" dirty="0" smtClean="0"/>
            </a:br>
            <a:r>
              <a:rPr lang="en-US" sz="2400" dirty="0" smtClean="0"/>
              <a:t>		                   1      0 </a:t>
            </a:r>
            <a:endParaRPr lang="en-US" dirty="0" smtClean="0"/>
          </a:p>
          <a:p>
            <a:pPr marL="288925" indent="-288925">
              <a:lnSpc>
                <a:spcPct val="80000"/>
              </a:lnSpc>
              <a:buSzPct val="115000"/>
            </a:pPr>
            <a:r>
              <a:rPr lang="en-US" sz="2400" dirty="0" smtClean="0"/>
              <a:t>Simplest way to implement overflow </a:t>
            </a:r>
            <a:r>
              <a:rPr lang="en-US" sz="2400" b="1" i="1" dirty="0" smtClean="0">
                <a:solidFill>
                  <a:srgbClr val="C00000"/>
                </a:solidFill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sz="2400" b="1" i="1" dirty="0" smtClean="0">
                <a:solidFill>
                  <a:srgbClr val="C00000"/>
                </a:solidFill>
              </a:rPr>
              <a:t>C</a:t>
            </a:r>
            <a:r>
              <a:rPr lang="en-US" b="1" i="1" baseline="-25000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 + </a:t>
            </a:r>
            <a:r>
              <a:rPr lang="en-US" sz="2400" b="1" i="1" dirty="0" smtClean="0">
                <a:solidFill>
                  <a:srgbClr val="C00000"/>
                </a:solidFill>
              </a:rPr>
              <a:t>C</a:t>
            </a:r>
            <a:r>
              <a:rPr lang="en-US" b="1" i="1" baseline="-25000" dirty="0" smtClean="0">
                <a:solidFill>
                  <a:srgbClr val="C00000"/>
                </a:solidFill>
              </a:rPr>
              <a:t>n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baseline="-25000" dirty="0">
                <a:solidFill>
                  <a:srgbClr val="C00000"/>
                </a:solidFill>
                <a:latin typeface="Symbol" pitchFamily="18" charset="2"/>
              </a:rPr>
              <a:t>+</a:t>
            </a:r>
            <a:r>
              <a:rPr lang="en-US" b="1" baseline="-25000" dirty="0" smtClean="0">
                <a:solidFill>
                  <a:srgbClr val="C00000"/>
                </a:solidFill>
                <a:latin typeface="Symbol" pitchFamily="18" charset="2"/>
              </a:rPr>
              <a:t> 1</a:t>
            </a:r>
          </a:p>
          <a:p>
            <a:pPr marL="288925" indent="-288925">
              <a:lnSpc>
                <a:spcPct val="80000"/>
              </a:lnSpc>
              <a:buSzPct val="115000"/>
            </a:pPr>
            <a:endParaRPr lang="en-US" b="1" baseline="-25000" dirty="0">
              <a:solidFill>
                <a:srgbClr val="C00000"/>
              </a:solidFill>
              <a:latin typeface="Symbol" pitchFamily="18" charset="2"/>
            </a:endParaRPr>
          </a:p>
          <a:p>
            <a:pPr marL="288925" indent="-288925">
              <a:lnSpc>
                <a:spcPct val="80000"/>
              </a:lnSpc>
              <a:buSzPct val="115000"/>
            </a:pPr>
            <a:r>
              <a:rPr lang="en-US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+69 (0 1000101) with +78 (0 1001110) ------- Carries: 01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Add -69 (1 0111011) with -78 (1 0110010) 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-------  Carries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324600" y="4292600"/>
            <a:ext cx="190500" cy="203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 Add-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with the Overflow </a:t>
            </a:r>
            <a:br>
              <a:rPr lang="en-US" sz="3200" b="1" dirty="0" smtClean="0"/>
            </a:br>
            <a:r>
              <a:rPr lang="en-US" sz="3200" b="1" dirty="0" smtClean="0"/>
              <a:t>Detection</a:t>
            </a:r>
          </a:p>
        </p:txBody>
      </p:sp>
      <p:grpSp>
        <p:nvGrpSpPr>
          <p:cNvPr id="13315" name="Group 15"/>
          <p:cNvGrpSpPr>
            <a:grpSpLocks/>
          </p:cNvGrpSpPr>
          <p:nvPr/>
        </p:nvGrpSpPr>
        <p:grpSpPr bwMode="auto">
          <a:xfrm>
            <a:off x="1905000" y="1752600"/>
            <a:ext cx="5535613" cy="4594226"/>
            <a:chOff x="1584" y="816"/>
            <a:chExt cx="3487" cy="2894"/>
          </a:xfrm>
        </p:grpSpPr>
        <p:pic>
          <p:nvPicPr>
            <p:cNvPr id="13316" name="Picture 5" descr="Fig_5-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816"/>
              <a:ext cx="3487" cy="1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784"/>
              <a:ext cx="33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 flipV="1">
              <a:off x="2527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1776" y="211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1776" y="278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Text Box 12"/>
            <p:cNvSpPr txBox="1">
              <a:spLocks noChangeArrowheads="1"/>
            </p:cNvSpPr>
            <p:nvPr/>
          </p:nvSpPr>
          <p:spPr bwMode="auto">
            <a:xfrm>
              <a:off x="1634" y="3419"/>
              <a:ext cx="18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C00000"/>
                  </a:solidFill>
                </a:rPr>
                <a:t>Overflow Detection</a:t>
              </a:r>
            </a:p>
          </p:txBody>
        </p:sp>
        <p:sp>
          <p:nvSpPr>
            <p:cNvPr id="13322" name="Oval 13"/>
            <p:cNvSpPr>
              <a:spLocks noChangeArrowheads="1"/>
            </p:cNvSpPr>
            <p:nvPr/>
          </p:nvSpPr>
          <p:spPr bwMode="auto">
            <a:xfrm>
              <a:off x="2504" y="2095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23" name="Oval 14"/>
            <p:cNvSpPr>
              <a:spLocks noChangeArrowheads="1"/>
            </p:cNvSpPr>
            <p:nvPr/>
          </p:nvSpPr>
          <p:spPr bwMode="auto">
            <a:xfrm>
              <a:off x="1756" y="208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7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Overflow Examples</a:t>
            </a:r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8077200" cy="3444875"/>
          </a:xfrm>
        </p:spPr>
        <p:txBody>
          <a:bodyPr/>
          <a:lstStyle/>
          <a:p>
            <a:r>
              <a:rPr lang="en-US" dirty="0" smtClean="0"/>
              <a:t>Perform the following calculation and detect if overflow happens</a:t>
            </a:r>
          </a:p>
          <a:p>
            <a:pPr>
              <a:buFontTx/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11100011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+10011100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00011111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-10000000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baseline="-25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00111111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+10001111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baseline="-25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44434" y="1752600"/>
            <a:ext cx="8042366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 smtClean="0"/>
              <a:t>started discussin</a:t>
            </a:r>
            <a:r>
              <a:rPr lang="en-US" dirty="0" smtClean="0"/>
              <a:t>g the Overflow today.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will have quiz 3 and exam </a:t>
            </a:r>
            <a:r>
              <a:rPr lang="en-US" smtClean="0"/>
              <a:t>1 next week.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47700" y="1147233"/>
            <a:ext cx="8001000" cy="4953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We </a:t>
            </a:r>
            <a:r>
              <a:rPr lang="en-US" sz="2100" dirty="0"/>
              <a:t>will </a:t>
            </a:r>
            <a:r>
              <a:rPr lang="en-US" sz="2100" dirty="0" smtClean="0"/>
              <a:t>continue </a:t>
            </a:r>
            <a:r>
              <a:rPr lang="en-US" sz="2100" dirty="0"/>
              <a:t>to cover how to do math in the binary format and how to implement it in </a:t>
            </a:r>
            <a:r>
              <a:rPr lang="en-US" sz="2100" dirty="0" smtClean="0"/>
              <a:t>hardware</a:t>
            </a:r>
          </a:p>
          <a:p>
            <a:pPr lvl="1"/>
            <a:r>
              <a:rPr lang="en-US" sz="1800" dirty="0"/>
              <a:t>2’s complement</a:t>
            </a:r>
          </a:p>
          <a:p>
            <a:pPr lvl="1"/>
            <a:r>
              <a:rPr lang="en-US" sz="1800" dirty="0"/>
              <a:t>Overflow problems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Multiplications and Divisions</a:t>
            </a:r>
          </a:p>
          <a:p>
            <a:pPr lvl="1"/>
            <a:r>
              <a:rPr lang="en-US" sz="1800" dirty="0"/>
              <a:t>Decoder and </a:t>
            </a:r>
            <a:r>
              <a:rPr lang="en-US" sz="1800" dirty="0" smtClean="0"/>
              <a:t>Multiplexer</a:t>
            </a:r>
            <a:endParaRPr lang="en-US" sz="1700" dirty="0"/>
          </a:p>
          <a:p>
            <a:r>
              <a:rPr lang="en-US" sz="2100" dirty="0" smtClean="0"/>
              <a:t>Homework 3 is posted on Blackboard which is due on Wednesday, October 3 at the beginning of the class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dirty="0"/>
              <a:t>We will have one more quiz before our exam 1 </a:t>
            </a:r>
            <a:r>
              <a:rPr lang="en-US" sz="2100" b="1" dirty="0">
                <a:solidFill>
                  <a:srgbClr val="C00000"/>
                </a:solidFill>
              </a:rPr>
              <a:t>[(quiz 3) on Wednesday, October 3</a:t>
            </a:r>
            <a:r>
              <a:rPr lang="en-US" sz="2100" b="1" dirty="0" smtClean="0">
                <a:solidFill>
                  <a:srgbClr val="C00000"/>
                </a:solidFill>
              </a:rPr>
              <a:t>], which will be on lectures 10-15 </a:t>
            </a: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our </a:t>
            </a:r>
            <a:r>
              <a:rPr lang="en-US" sz="2100" b="1" dirty="0" smtClean="0">
                <a:solidFill>
                  <a:srgbClr val="C00000"/>
                </a:solidFill>
              </a:rPr>
              <a:t>Exam 1 on Friday, October 5, 2018, which will be on lecture 1-15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A sample exam with key will post on Blackboard on next week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688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chemeClr val="tx1"/>
                </a:solidFill>
              </a:rPr>
              <a:t>2’s Complement Adder/</a:t>
            </a:r>
            <a:r>
              <a:rPr lang="en-US" sz="3400" b="1" dirty="0" err="1" smtClean="0">
                <a:solidFill>
                  <a:schemeClr val="tx1"/>
                </a:solidFill>
              </a:rPr>
              <a:t>Subtractor</a:t>
            </a:r>
            <a:endParaRPr lang="en-US" sz="3400" b="1" dirty="0" smtClean="0">
              <a:solidFill>
                <a:schemeClr val="tx1"/>
              </a:solidFill>
            </a:endParaRP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267700" cy="4724400"/>
          </a:xfrm>
        </p:spPr>
        <p:txBody>
          <a:bodyPr>
            <a:normAutofit lnSpcReduction="10000"/>
          </a:bodyPr>
          <a:lstStyle/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Subtraction can be done by addition of the 2's Complement.  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1. Complement each bit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2. Add 1 to the result.</a:t>
            </a:r>
          </a:p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The circuit shown computes A + B and A </a:t>
            </a:r>
            <a:r>
              <a:rPr lang="en-US" sz="2000" dirty="0" smtClean="0"/>
              <a:t> –</a:t>
            </a:r>
            <a:r>
              <a:rPr lang="en-US" sz="2000" dirty="0" smtClean="0">
                <a:cs typeface="Times New Roman" pitchFamily="18" charset="0"/>
              </a:rPr>
              <a:t> B:</a:t>
            </a:r>
          </a:p>
          <a:p>
            <a:pPr marL="288925" indent="-288925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For S = 1, subtract,</a:t>
            </a:r>
            <a:b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the 2’s complement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of B is formed by using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XORs to form the 1’s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comp and adding the 1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applied to C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8925" indent="-288925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For S = 0, add, </a:t>
            </a:r>
            <a:r>
              <a:rPr lang="en-US" sz="2000" dirty="0" smtClean="0">
                <a:cs typeface="Times New Roman" pitchFamily="18" charset="0"/>
              </a:rPr>
              <a:t>B is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passed through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unchanged</a:t>
            </a:r>
          </a:p>
        </p:txBody>
      </p:sp>
      <p:pic>
        <p:nvPicPr>
          <p:cNvPr id="27652" name="Picture 4" descr="Fig_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5535612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0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r>
              <a:rPr lang="en-US" b="1" dirty="0" smtClean="0"/>
              <a:t>More about 2’s Complement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8001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How can we be sure that addition/subtraction with 2’s complement representation generates correct answer?</a:t>
            </a:r>
          </a:p>
          <a:p>
            <a:r>
              <a:rPr lang="en-US" dirty="0" smtClean="0"/>
              <a:t>For a n-bit signed integer, 2</a:t>
            </a:r>
            <a:r>
              <a:rPr lang="en-US" baseline="30000" dirty="0" smtClean="0"/>
              <a:t>n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k represent </a:t>
            </a:r>
            <a:r>
              <a:rPr lang="en-US" dirty="0" smtClean="0">
                <a:latin typeface="Symbol" pitchFamily="18" charset="2"/>
              </a:rPr>
              <a:t> -</a:t>
            </a:r>
            <a:r>
              <a:rPr lang="en-US" dirty="0" smtClean="0"/>
              <a:t>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2’s complement of (–k)=2</a:t>
            </a:r>
            <a:r>
              <a:rPr lang="en-US" baseline="30000" dirty="0" smtClean="0"/>
              <a:t>n</a:t>
            </a:r>
            <a:r>
              <a:rPr lang="en-US" dirty="0" smtClean="0"/>
              <a:t>– (2</a:t>
            </a:r>
            <a:r>
              <a:rPr lang="en-US" baseline="30000" dirty="0" smtClean="0"/>
              <a:t>n</a:t>
            </a:r>
            <a:r>
              <a:rPr lang="en-US" dirty="0" smtClean="0"/>
              <a:t>–k)=k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A–B=(A)+(2</a:t>
            </a:r>
            <a:r>
              <a:rPr lang="en-US" baseline="30000" dirty="0" smtClean="0"/>
              <a:t>n</a:t>
            </a:r>
            <a:r>
              <a:rPr lang="en-US" dirty="0" smtClean="0"/>
              <a:t>–B)=2</a:t>
            </a:r>
            <a:r>
              <a:rPr lang="en-US" baseline="30000" dirty="0" smtClean="0"/>
              <a:t>n</a:t>
            </a:r>
            <a:r>
              <a:rPr lang="en-US" dirty="0" smtClean="0"/>
              <a:t>–(B–A)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If B&gt;A, the result is 2’s complement of (B–A), i.e. –(A–B),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If A&gt;B, there is one extra bit at n+1 bit position which should be discarded.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If the result is outside (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2</a:t>
            </a:r>
            <a:r>
              <a:rPr lang="en-US" b="1" baseline="30000" dirty="0" smtClean="0">
                <a:solidFill>
                  <a:srgbClr val="C00000"/>
                </a:solidFill>
              </a:rPr>
              <a:t>n-1</a:t>
            </a:r>
            <a:r>
              <a:rPr lang="en-US" dirty="0" smtClean="0"/>
              <a:t>, 2</a:t>
            </a:r>
            <a:r>
              <a:rPr lang="en-US" b="1" baseline="30000" dirty="0" smtClean="0">
                <a:solidFill>
                  <a:srgbClr val="C00000"/>
                </a:solidFill>
              </a:rPr>
              <a:t>n-1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1), then, </a:t>
            </a:r>
            <a:r>
              <a:rPr lang="en-US" b="1" dirty="0" smtClean="0">
                <a:solidFill>
                  <a:srgbClr val="C00000"/>
                </a:solidFill>
              </a:rPr>
              <a:t>overflow happens</a:t>
            </a:r>
          </a:p>
        </p:txBody>
      </p:sp>
    </p:spTree>
    <p:extLst>
      <p:ext uri="{BB962C8B-B14F-4D97-AF65-F5344CB8AC3E}">
        <p14:creationId xmlns:p14="http://schemas.microsoft.com/office/powerpoint/2010/main" val="11621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In-Class Exercise</a:t>
            </a:r>
          </a:p>
        </p:txBody>
      </p:sp>
      <p:sp>
        <p:nvSpPr>
          <p:cNvPr id="286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Perform the following calculation with 2’s complement math. Give your result in binary number. Each number has 8 bits.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15</a:t>
            </a:r>
            <a:r>
              <a:rPr lang="en-US" baseline="-25000" dirty="0" smtClean="0"/>
              <a:t>10</a:t>
            </a:r>
            <a:r>
              <a:rPr lang="en-US" dirty="0" smtClean="0"/>
              <a:t>-24</a:t>
            </a:r>
            <a:r>
              <a:rPr lang="en-US" baseline="-25000" dirty="0" smtClean="0"/>
              <a:t>10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-32</a:t>
            </a:r>
            <a:r>
              <a:rPr lang="en-US" baseline="-25000" dirty="0" smtClean="0"/>
              <a:t>10</a:t>
            </a:r>
            <a:r>
              <a:rPr lang="en-US" dirty="0" smtClean="0"/>
              <a:t>+45</a:t>
            </a:r>
            <a:r>
              <a:rPr lang="en-US" baseline="-25000" dirty="0" smtClean="0"/>
              <a:t>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Overflow Problem</a:t>
            </a:r>
          </a:p>
        </p:txBody>
      </p:sp>
      <p:sp>
        <p:nvSpPr>
          <p:cNvPr id="296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696200" cy="34448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Consider the following calculation: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	10000100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+)		11110011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  101110111</a:t>
            </a:r>
          </a:p>
          <a:p>
            <a:pPr eaLnBrk="1" hangingPunct="1"/>
            <a:r>
              <a:rPr lang="en-US" sz="2400" dirty="0" smtClean="0"/>
              <a:t>The sum of two negative numbers equal to a positive number!!! We got a problem. It is called the </a:t>
            </a:r>
            <a:r>
              <a:rPr lang="en-US" sz="2400" b="1" dirty="0" smtClean="0">
                <a:solidFill>
                  <a:srgbClr val="C00000"/>
                </a:solidFill>
              </a:rPr>
              <a:t>overflow</a:t>
            </a:r>
            <a:r>
              <a:rPr lang="en-US" sz="2400" dirty="0" smtClean="0"/>
              <a:t> problem which happens when the calculation result is outside the range.</a:t>
            </a:r>
          </a:p>
          <a:p>
            <a:pPr eaLnBrk="1" hangingPunct="1"/>
            <a:r>
              <a:rPr lang="en-US" sz="2400" dirty="0" smtClean="0"/>
              <a:t>We are going to cover it in great details.</a:t>
            </a:r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692228" name="AutoShape 4"/>
          <p:cNvSpPr>
            <a:spLocks noChangeArrowheads="1"/>
          </p:cNvSpPr>
          <p:nvPr/>
        </p:nvSpPr>
        <p:spPr bwMode="auto">
          <a:xfrm>
            <a:off x="1600200" y="2895600"/>
            <a:ext cx="3810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143000" y="2895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3400" y="568523"/>
            <a:ext cx="80772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verf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8077200" cy="4131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3" marR="207880"/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rf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w</a:t>
            </a:r>
            <a:r>
              <a:rPr sz="2118" b="1" spc="-4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occu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40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w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spc="-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4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esu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g</a:t>
            </a:r>
            <a:r>
              <a:rPr sz="2118" b="1" spc="-3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va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f</a:t>
            </a:r>
            <a:r>
              <a:rPr sz="2118" b="1" spc="-35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spc="-3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ope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on pe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rf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rm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d</a:t>
            </a:r>
            <a:r>
              <a:rPr sz="2118" b="1" spc="-5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spc="-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va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li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d</a:t>
            </a:r>
            <a:r>
              <a:rPr sz="2118" b="1" spc="-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ep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esen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5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f</a:t>
            </a:r>
            <a:r>
              <a:rPr sz="2118" b="1" spc="-35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nu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be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3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3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35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f</a:t>
            </a:r>
            <a:r>
              <a:rPr sz="2118" b="1" spc="-35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he 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ang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3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f</a:t>
            </a:r>
            <a:r>
              <a:rPr sz="2118" b="1" spc="-35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va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li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d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va</a:t>
            </a:r>
            <a:r>
              <a:rPr sz="2118" b="1" spc="-18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ues</a:t>
            </a:r>
            <a:endParaRPr sz="2118" b="1" dirty="0">
              <a:solidFill>
                <a:srgbClr val="C00000"/>
              </a:solidFill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118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11206">
              <a:spcBef>
                <a:spcPts val="1377"/>
              </a:spcBef>
            </a:pP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Ho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w</a:t>
            </a:r>
            <a:r>
              <a:rPr sz="2118" spc="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v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rf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lo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w</a:t>
            </a:r>
            <a:r>
              <a:rPr sz="2118" spc="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cc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rs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depend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s:</a:t>
            </a:r>
          </a:p>
          <a:p>
            <a:pPr>
              <a:spcBef>
                <a:spcPts val="4"/>
              </a:spcBef>
            </a:pPr>
            <a:endParaRPr sz="2206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263913" indent="-252706">
              <a:buFont typeface="Wingdings"/>
              <a:buChar char=""/>
              <a:tabLst>
                <a:tab pos="264473" algn="l"/>
              </a:tabLst>
            </a:pP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ope</a:t>
            </a:r>
            <a:r>
              <a:rPr sz="2118" b="1" spc="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spc="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bein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g</a:t>
            </a:r>
            <a:r>
              <a:rPr sz="2118" b="1" spc="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pe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rf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rm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ed</a:t>
            </a:r>
            <a:endParaRPr sz="2118" b="1" dirty="0">
              <a:solidFill>
                <a:srgbClr val="C00000"/>
              </a:solidFill>
              <a:latin typeface="+mj-lt"/>
              <a:cs typeface="Calibri" panose="020F0502020204030204" pitchFamily="34" charset="0"/>
            </a:endParaRPr>
          </a:p>
          <a:p>
            <a:pPr marL="263913" indent="-252706">
              <a:buFont typeface="Wingdings"/>
              <a:buChar char=""/>
              <a:tabLst>
                <a:tab pos="264473" algn="l"/>
              </a:tabLst>
            </a:pP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ep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b="1" spc="22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syst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b="1" spc="-13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d</a:t>
            </a:r>
            <a:r>
              <a:rPr sz="2118" b="1" spc="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to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ep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be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rs,</a:t>
            </a:r>
          </a:p>
          <a:p>
            <a:pPr marL="263913" indent="-252706">
              <a:buFont typeface="Wingdings"/>
              <a:buChar char=""/>
              <a:tabLst>
                <a:tab pos="264473" algn="l"/>
              </a:tabLst>
            </a:pP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an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d</a:t>
            </a:r>
            <a:r>
              <a:rPr sz="2118" b="1" spc="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b="1" spc="-9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nu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be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b="1" spc="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f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 bi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ts 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u</a:t>
            </a:r>
            <a:r>
              <a:rPr sz="2118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b="1" spc="-4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ed</a:t>
            </a:r>
            <a:endParaRPr sz="2118" b="1" dirty="0">
              <a:solidFill>
                <a:srgbClr val="C00000"/>
              </a:solidFill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118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294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21853"/>
            <a:r>
              <a:rPr sz="2118" spc="-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ea</a:t>
            </a:r>
            <a:r>
              <a:rPr sz="2118" spc="-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li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z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ha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spc="-4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spc="-3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ep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esen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spc="-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sz="2118" spc="-5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sys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spc="-4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sz="2118" spc="-3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sz="2118" spc="-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i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po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rt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an</a:t>
            </a:r>
            <a:r>
              <a:rPr sz="2118" spc="-9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t!</a:t>
            </a:r>
            <a:r>
              <a:rPr sz="2118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404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46717" y="680025"/>
            <a:ext cx="8077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sz="3200" b="1" spc="-9" dirty="0">
                <a:solidFill>
                  <a:srgbClr val="000000"/>
                </a:solidFill>
                <a:cs typeface="Cambria"/>
              </a:rPr>
              <a:t>O</a:t>
            </a:r>
            <a:r>
              <a:rPr sz="3200" b="1" dirty="0">
                <a:solidFill>
                  <a:srgbClr val="000000"/>
                </a:solidFill>
                <a:cs typeface="Cambria"/>
              </a:rPr>
              <a:t>ve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r</a:t>
            </a:r>
            <a:r>
              <a:rPr sz="3200" b="1" dirty="0">
                <a:solidFill>
                  <a:srgbClr val="000000"/>
                </a:solidFill>
                <a:cs typeface="Cambria"/>
              </a:rPr>
              <a:t>f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l</a:t>
            </a:r>
            <a:r>
              <a:rPr sz="3200" b="1" spc="-9" dirty="0">
                <a:solidFill>
                  <a:srgbClr val="000000"/>
                </a:solidFill>
                <a:cs typeface="Cambria"/>
              </a:rPr>
              <a:t>o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w</a:t>
            </a:r>
            <a:r>
              <a:rPr sz="3200" b="1" spc="9" dirty="0">
                <a:solidFill>
                  <a:srgbClr val="000000"/>
                </a:solidFill>
                <a:cs typeface="Cambria"/>
              </a:rPr>
              <a:t> </a:t>
            </a:r>
            <a:r>
              <a:rPr sz="3200" b="1" spc="-9" dirty="0">
                <a:solidFill>
                  <a:srgbClr val="000000"/>
                </a:solidFill>
                <a:cs typeface="Cambria"/>
              </a:rPr>
              <a:t>d</a:t>
            </a:r>
            <a:r>
              <a:rPr sz="3200" b="1" dirty="0">
                <a:solidFill>
                  <a:srgbClr val="000000"/>
                </a:solidFill>
                <a:cs typeface="Cambria"/>
              </a:rPr>
              <a:t>etect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i</a:t>
            </a:r>
            <a:r>
              <a:rPr sz="3200" b="1" spc="-9" dirty="0">
                <a:solidFill>
                  <a:srgbClr val="000000"/>
                </a:solidFill>
                <a:cs typeface="Cambria"/>
              </a:rPr>
              <a:t>o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n</a:t>
            </a:r>
            <a:r>
              <a:rPr sz="3200" b="1" spc="13" dirty="0">
                <a:solidFill>
                  <a:srgbClr val="000000"/>
                </a:solidFill>
                <a:cs typeface="Cambria"/>
              </a:rPr>
              <a:t> 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in </a:t>
            </a:r>
            <a:r>
              <a:rPr sz="3200" b="1" spc="-9" dirty="0">
                <a:solidFill>
                  <a:srgbClr val="000000"/>
                </a:solidFill>
                <a:cs typeface="Cambria"/>
              </a:rPr>
              <a:t>Un</a:t>
            </a:r>
            <a:r>
              <a:rPr sz="3200" b="1" dirty="0">
                <a:solidFill>
                  <a:srgbClr val="000000"/>
                </a:solidFill>
                <a:cs typeface="Cambria"/>
              </a:rPr>
              <a:t>s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i</a:t>
            </a:r>
            <a:r>
              <a:rPr sz="3200" b="1" spc="-9" dirty="0">
                <a:solidFill>
                  <a:srgbClr val="000000"/>
                </a:solidFill>
                <a:cs typeface="Cambria"/>
              </a:rPr>
              <a:t>gn</a:t>
            </a:r>
            <a:r>
              <a:rPr sz="3200" b="1" dirty="0">
                <a:solidFill>
                  <a:srgbClr val="000000"/>
                </a:solidFill>
                <a:cs typeface="Cambria"/>
              </a:rPr>
              <a:t>e</a:t>
            </a:r>
            <a:r>
              <a:rPr sz="3200" b="1" spc="-4" dirty="0">
                <a:solidFill>
                  <a:srgbClr val="000000"/>
                </a:solidFill>
                <a:cs typeface="Cambria"/>
              </a:rPr>
              <a:t>d</a:t>
            </a:r>
            <a:r>
              <a:rPr sz="3200" b="1" spc="26" dirty="0">
                <a:solidFill>
                  <a:srgbClr val="000000"/>
                </a:solidFill>
                <a:cs typeface="Cambria"/>
              </a:rPr>
              <a:t> </a:t>
            </a:r>
            <a:r>
              <a:rPr sz="3200" b="1" spc="-9" dirty="0" smtClean="0">
                <a:solidFill>
                  <a:srgbClr val="000000"/>
                </a:solidFill>
                <a:cs typeface="Cambria"/>
              </a:rPr>
              <a:t>B</a:t>
            </a:r>
            <a:r>
              <a:rPr sz="3200" b="1" spc="-4" dirty="0" smtClean="0">
                <a:solidFill>
                  <a:srgbClr val="000000"/>
                </a:solidFill>
                <a:cs typeface="Cambria"/>
              </a:rPr>
              <a:t>i</a:t>
            </a:r>
            <a:r>
              <a:rPr sz="3200" b="1" spc="-9" dirty="0" smtClean="0">
                <a:solidFill>
                  <a:srgbClr val="000000"/>
                </a:solidFill>
                <a:cs typeface="Cambria"/>
              </a:rPr>
              <a:t>n</a:t>
            </a:r>
            <a:r>
              <a:rPr sz="3200" b="1" dirty="0" smtClean="0">
                <a:solidFill>
                  <a:srgbClr val="000000"/>
                </a:solidFill>
                <a:cs typeface="Cambria"/>
              </a:rPr>
              <a:t>a</a:t>
            </a:r>
            <a:r>
              <a:rPr sz="3200" b="1" spc="-4" dirty="0" smtClean="0">
                <a:solidFill>
                  <a:srgbClr val="000000"/>
                </a:solidFill>
                <a:cs typeface="Cambria"/>
              </a:rPr>
              <a:t>ry</a:t>
            </a:r>
            <a:r>
              <a:rPr lang="en-US" sz="3200" b="1" spc="-4" dirty="0" smtClean="0">
                <a:solidFill>
                  <a:srgbClr val="000000"/>
                </a:solidFill>
                <a:cs typeface="Cambria"/>
              </a:rPr>
              <a:t> (UB)</a:t>
            </a:r>
            <a:endParaRPr sz="3200" b="1" spc="-9" dirty="0">
              <a:solidFill>
                <a:srgbClr val="000000"/>
              </a:solidFill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917" y="1397192"/>
            <a:ext cx="7924800" cy="977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073" marR="4483" indent="-806867"/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If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y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o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u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re r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ep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e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en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in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g</a:t>
            </a:r>
            <a:r>
              <a:rPr sz="2118" spc="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nu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be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rs</a:t>
            </a:r>
            <a:r>
              <a:rPr sz="2118" spc="1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in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g</a:t>
            </a:r>
            <a:r>
              <a:rPr sz="2118" spc="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4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bi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ts</a:t>
            </a:r>
            <a:r>
              <a:rPr sz="2118" spc="-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B 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ini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18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v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alu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e</a:t>
            </a:r>
            <a:r>
              <a:rPr sz="2118" spc="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=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 0000</a:t>
            </a:r>
            <a:r>
              <a:rPr sz="2118" spc="-6" baseline="-20833" dirty="0">
                <a:solidFill>
                  <a:srgbClr val="000000"/>
                </a:solidFill>
                <a:latin typeface="+mj-lt"/>
                <a:cs typeface="Cambria"/>
              </a:rPr>
              <a:t>2</a:t>
            </a:r>
            <a:r>
              <a:rPr sz="2118" baseline="-2083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271" baseline="-2083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=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 0</a:t>
            </a:r>
            <a:r>
              <a:rPr sz="2118" spc="-6" baseline="-20833" dirty="0">
                <a:solidFill>
                  <a:srgbClr val="000000"/>
                </a:solidFill>
                <a:latin typeface="+mj-lt"/>
                <a:cs typeface="Cambria"/>
              </a:rPr>
              <a:t>10</a:t>
            </a:r>
            <a:endParaRPr sz="2118" baseline="-20833" dirty="0">
              <a:solidFill>
                <a:srgbClr val="000000"/>
              </a:solidFill>
              <a:latin typeface="+mj-lt"/>
              <a:cs typeface="Cambria"/>
            </a:endParaRPr>
          </a:p>
          <a:p>
            <a:pPr marL="818073"/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mbria"/>
              </a:rPr>
              <a:t>x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18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v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alu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e</a:t>
            </a:r>
            <a:r>
              <a:rPr sz="2118" spc="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=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 1111</a:t>
            </a:r>
            <a:r>
              <a:rPr sz="2118" spc="-6" baseline="-20833" dirty="0">
                <a:solidFill>
                  <a:srgbClr val="000000"/>
                </a:solidFill>
                <a:latin typeface="+mj-lt"/>
                <a:cs typeface="Cambria"/>
              </a:rPr>
              <a:t>2</a:t>
            </a:r>
            <a:r>
              <a:rPr sz="2118" baseline="-2083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271" baseline="-2083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=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 15</a:t>
            </a:r>
            <a:r>
              <a:rPr sz="2118" spc="-6" baseline="-20833" dirty="0">
                <a:solidFill>
                  <a:srgbClr val="000000"/>
                </a:solidFill>
                <a:latin typeface="+mj-lt"/>
                <a:cs typeface="Cambria"/>
              </a:rPr>
              <a:t>10</a:t>
            </a:r>
            <a:endParaRPr sz="2118" baseline="-20833" dirty="0">
              <a:solidFill>
                <a:srgbClr val="000000"/>
              </a:solidFill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499" y="4948769"/>
            <a:ext cx="551385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991009" algn="l"/>
              </a:tabLst>
            </a:pP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W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h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y</a:t>
            </a:r>
            <a:r>
              <a:rPr sz="2118" spc="-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no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</a:t>
            </a:r>
            <a:r>
              <a:rPr sz="2118" spc="4" dirty="0">
                <a:solidFill>
                  <a:srgbClr val="000000"/>
                </a:solidFill>
                <a:latin typeface="+mj-lt"/>
                <a:cs typeface="Cambria"/>
              </a:rPr>
              <a:t> j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st</a:t>
            </a:r>
            <a:r>
              <a:rPr sz="2118" spc="-13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se</a:t>
            </a:r>
            <a:r>
              <a:rPr sz="2118" spc="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5</a:t>
            </a:r>
            <a:r>
              <a:rPr sz="2118" spc="-9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bi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ts?	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Ha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dwa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re</a:t>
            </a:r>
            <a:r>
              <a:rPr sz="2118" spc="22" dirty="0">
                <a:solidFill>
                  <a:srgbClr val="000000"/>
                </a:solidFill>
                <a:latin typeface="+mj-lt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li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a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+mj-lt"/>
                <a:cs typeface="Cambria"/>
              </a:rPr>
              <a:t>ion</a:t>
            </a:r>
            <a:r>
              <a:rPr sz="2118" dirty="0">
                <a:solidFill>
                  <a:srgbClr val="000000"/>
                </a:solidFill>
                <a:latin typeface="+mj-lt"/>
                <a:cs typeface="Cambria"/>
              </a:rPr>
              <a:t>s!</a:t>
            </a:r>
          </a:p>
        </p:txBody>
      </p:sp>
      <p:sp>
        <p:nvSpPr>
          <p:cNvPr id="6" name="object 6"/>
          <p:cNvSpPr/>
          <p:nvPr/>
        </p:nvSpPr>
        <p:spPr>
          <a:xfrm>
            <a:off x="5109882" y="3787588"/>
            <a:ext cx="403412" cy="381000"/>
          </a:xfrm>
          <a:custGeom>
            <a:avLst/>
            <a:gdLst/>
            <a:ahLst/>
            <a:cxnLst/>
            <a:rect l="l" t="t" r="r" b="b"/>
            <a:pathLst>
              <a:path w="457200" h="431800">
                <a:moveTo>
                  <a:pt x="0" y="0"/>
                </a:moveTo>
                <a:lnTo>
                  <a:pt x="457200" y="0"/>
                </a:lnTo>
                <a:lnTo>
                  <a:pt x="4572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9882" y="3787588"/>
            <a:ext cx="201705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743" y="3766532"/>
            <a:ext cx="356346" cy="426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815353" y="2997959"/>
          <a:ext cx="1277470" cy="103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91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/>
          </p:nvPr>
        </p:nvGraphicFramePr>
        <p:xfrm>
          <a:off x="5109883" y="3065194"/>
          <a:ext cx="2112309" cy="112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r>
              <a:rPr lang="en-US" b="1" dirty="0" smtClean="0"/>
              <a:t>Overflow Problem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209800"/>
            <a:ext cx="7772400" cy="3444875"/>
          </a:xfrm>
        </p:spPr>
        <p:txBody>
          <a:bodyPr/>
          <a:lstStyle/>
          <a:p>
            <a:r>
              <a:rPr lang="en-US" dirty="0" smtClean="0"/>
              <a:t>Overflow happens, when the calculation result is beyond the representation range.</a:t>
            </a:r>
          </a:p>
          <a:p>
            <a:r>
              <a:rPr lang="en-US" dirty="0" smtClean="0"/>
              <a:t>When might overflow happen?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Positive	+	Positive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Negative	+	Negative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Positive	–	Negative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Negative	–	Positive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7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41120</TotalTime>
  <Words>617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</vt:lpstr>
      <vt:lpstr>Garamond</vt:lpstr>
      <vt:lpstr>Symbol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2’s Complement Adder/Subtractor</vt:lpstr>
      <vt:lpstr>More about 2’s Complement</vt:lpstr>
      <vt:lpstr>In-Class Exercise</vt:lpstr>
      <vt:lpstr>Overflow Problem</vt:lpstr>
      <vt:lpstr>Overflow</vt:lpstr>
      <vt:lpstr>Overflow detection in Unsigned Binary (UB)</vt:lpstr>
      <vt:lpstr>Overflow Problem</vt:lpstr>
      <vt:lpstr>Overflow Detection Method 1</vt:lpstr>
      <vt:lpstr>Overflow Detection Method 2 (I)</vt:lpstr>
      <vt:lpstr>Overflow Detection Method 2 (II)</vt:lpstr>
      <vt:lpstr>An Add-Subtractor with the Overflow  Detection</vt:lpstr>
      <vt:lpstr>Overflow 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916</cp:revision>
  <cp:lastPrinted>2013-11-25T17:13:45Z</cp:lastPrinted>
  <dcterms:created xsi:type="dcterms:W3CDTF">2012-08-10T22:02:17Z</dcterms:created>
  <dcterms:modified xsi:type="dcterms:W3CDTF">2018-09-29T11:35:50Z</dcterms:modified>
</cp:coreProperties>
</file>