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22"/>
  </p:notesMasterIdLst>
  <p:handoutMasterIdLst>
    <p:handoutMasterId r:id="rId23"/>
  </p:handoutMasterIdLst>
  <p:sldIdLst>
    <p:sldId id="1124" r:id="rId2"/>
    <p:sldId id="1125" r:id="rId3"/>
    <p:sldId id="798" r:id="rId4"/>
    <p:sldId id="799" r:id="rId5"/>
    <p:sldId id="800" r:id="rId6"/>
    <p:sldId id="801" r:id="rId7"/>
    <p:sldId id="802" r:id="rId8"/>
    <p:sldId id="803" r:id="rId9"/>
    <p:sldId id="804" r:id="rId10"/>
    <p:sldId id="1127" r:id="rId11"/>
    <p:sldId id="805" r:id="rId12"/>
    <p:sldId id="806" r:id="rId13"/>
    <p:sldId id="1146" r:id="rId14"/>
    <p:sldId id="1128" r:id="rId15"/>
    <p:sldId id="807" r:id="rId16"/>
    <p:sldId id="808" r:id="rId17"/>
    <p:sldId id="809" r:id="rId18"/>
    <p:sldId id="1129" r:id="rId19"/>
    <p:sldId id="1130" r:id="rId20"/>
    <p:sldId id="813" r:id="rId21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55" autoAdjust="0"/>
  </p:normalViewPr>
  <p:slideViewPr>
    <p:cSldViewPr>
      <p:cViewPr varScale="1">
        <p:scale>
          <a:sx n="105" d="100"/>
          <a:sy n="105" d="100"/>
        </p:scale>
        <p:origin x="19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825F-C7E7-4636-94F1-AC6DDFB96CC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DCF2-22E6-45FC-BFFF-F9FE793D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44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DC545A4-FC33-4A93-9C6A-791085183A9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79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34B4D12-0171-4CB0-80BD-A229CE42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8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69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2A2BFDF0-BC6B-4878-B0FE-CBEDACD39006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46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FA8A-9414-419C-A1B6-F05C352D81E6}" type="datetime1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5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28A0-2375-42D0-ACA7-8C47CF48DF50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439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FFED-1387-462E-8FBC-4C0389BAFEDA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 smtClean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 smtClean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470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AB40-E574-487F-9065-39F531F4A021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62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2E67-7AFF-4C70-8D7F-396B1827E89E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7137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90C0-120B-4C69-912E-D6B64A5298FB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8707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BEF2-5102-4894-BEF1-CEAC36FEC95B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93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9A50-ADBC-4738-B39D-A154D14848BB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4368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71" b="1" i="0">
                <a:solidFill>
                  <a:srgbClr val="00703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8" name="Holder 4"/>
          <p:cNvSpPr>
            <a:spLocks noGrp="1"/>
          </p:cNvSpPr>
          <p:nvPr>
            <p:ph type="ftr" sz="quarter" idx="5"/>
          </p:nvPr>
        </p:nvSpPr>
        <p:spPr>
          <a:xfrm>
            <a:off x="3048000" y="6457145"/>
            <a:ext cx="292608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rgbClr val="000000"/>
                </a:solidFill>
                <a:latin typeface="Cambria"/>
                <a:cs typeface="Cambria"/>
              </a:defRPr>
            </a:lvl1pPr>
          </a:lstStyle>
          <a:p>
            <a:r>
              <a:rPr lang="en-US" dirty="0" smtClean="0"/>
              <a:t>Rajasekhar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57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538293"/>
            <a:ext cx="77724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ftr" sz="quarter" idx="5"/>
          </p:nvPr>
        </p:nvSpPr>
        <p:spPr>
          <a:xfrm>
            <a:off x="3169920" y="6457145"/>
            <a:ext cx="292608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rgbClr val="000000"/>
                </a:solidFill>
                <a:latin typeface="Cambria"/>
                <a:cs typeface="Cambria"/>
              </a:defRPr>
            </a:lvl1pPr>
          </a:lstStyle>
          <a:p>
            <a:r>
              <a:rPr lang="en-US" dirty="0" smtClean="0"/>
              <a:t>Rajasekhar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71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003C-4810-4A49-983E-07682957FE21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C3B7-97CD-4C18-A3B5-B56B24BA388E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80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893-D22F-4317-A749-7DC7FB0F08BC}" type="datetime1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1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2C0-1D20-477C-A2AA-34CEEACEEB21}" type="datetime1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93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8912-2D8A-4A49-9DC9-67ECF6C188CA}" type="datetime1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84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868-C4DF-4EDE-A4CA-72CE65D3D43B}" type="datetime1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7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FE4D-D92B-4C34-A129-1B2A04785BCB}" type="datetime1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52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35F5-2ED4-456D-9587-1B8A1FE90AD1}" type="datetime1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2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F79A34-E34C-4FAD-93D2-3707A35D19E6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6" r:id="rId18"/>
    <p:sldLayoutId id="2147483837" r:id="rId19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2286000"/>
            <a:ext cx="7772400" cy="1057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CSCIU 210 Computer Organization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AKM Jahangir A </a:t>
            </a:r>
            <a:r>
              <a:rPr lang="en-US" sz="2400" dirty="0" err="1" smtClean="0">
                <a:solidFill>
                  <a:schemeClr val="tx1"/>
                </a:solidFill>
              </a:rPr>
              <a:t>Majumder,</a:t>
            </a:r>
            <a:r>
              <a:rPr lang="en-US" sz="2400" dirty="0" smtClean="0">
                <a:solidFill>
                  <a:schemeClr val="tx1"/>
                </a:solidFill>
              </a:rPr>
              <a:t> PhD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581400"/>
            <a:ext cx="6400800" cy="609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1800" dirty="0" smtClean="0"/>
              <a:t>Fall 2018 - Lecture </a:t>
            </a:r>
            <a:r>
              <a:rPr lang="en-US" sz="1800" dirty="0" smtClean="0"/>
              <a:t>16</a:t>
            </a: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smtClean="0"/>
              <a:t>October 1, </a:t>
            </a:r>
            <a:r>
              <a:rPr lang="en-US" sz="1800" dirty="0" smtClean="0"/>
              <a:t>2018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FA446-8554-4AF8-AA37-8EBC0573AF1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2" name="Rectangle 6"/>
          <p:cNvSpPr txBox="1">
            <a:spLocks noChangeArrowheads="1"/>
          </p:cNvSpPr>
          <p:nvPr/>
        </p:nvSpPr>
        <p:spPr bwMode="auto">
          <a:xfrm>
            <a:off x="1600200" y="4555278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i="1" dirty="0"/>
              <a:t>Note:</a:t>
            </a:r>
            <a:r>
              <a:rPr lang="en-US" sz="1600" i="1" dirty="0"/>
              <a:t>  Some slides are adapted from those used by previous instructors </a:t>
            </a:r>
            <a:r>
              <a:rPr lang="en-US" sz="1600" i="1" dirty="0" smtClean="0"/>
              <a:t>and </a:t>
            </a:r>
            <a:r>
              <a:rPr lang="en-US" sz="1600" i="1" dirty="0"/>
              <a:t>some slides include figures from the </a:t>
            </a:r>
            <a:r>
              <a:rPr lang="en-US" sz="1600" i="1" dirty="0" smtClean="0"/>
              <a:t>textbook.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11604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533400" y="593742"/>
            <a:ext cx="8072718" cy="48891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206"/>
            <a:r>
              <a:rPr lang="en-US" sz="3177" b="1" spc="-4" dirty="0" smtClean="0">
                <a:solidFill>
                  <a:srgbClr val="000000"/>
                </a:solidFill>
                <a:cs typeface="Cambria"/>
              </a:rPr>
              <a:t>Decoder: Internal </a:t>
            </a:r>
            <a:r>
              <a:rPr lang="en-US" sz="3177" b="1" spc="-4" dirty="0">
                <a:solidFill>
                  <a:srgbClr val="000000"/>
                </a:solidFill>
                <a:cs typeface="Cambria"/>
              </a:rPr>
              <a:t>design</a:t>
            </a:r>
            <a:endParaRPr sz="3177" b="1" dirty="0">
              <a:solidFill>
                <a:srgbClr val="000000"/>
              </a:solidFill>
              <a:cs typeface="Cambri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664824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71" dirty="0">
                <a:latin typeface="+mj-lt"/>
                <a:cs typeface="Cambria"/>
              </a:rPr>
              <a:t>AND gate for each output to </a:t>
            </a:r>
            <a:r>
              <a:rPr lang="en-US" sz="2471" dirty="0">
                <a:latin typeface="+mj-lt"/>
                <a:cs typeface="Cambria"/>
              </a:rPr>
              <a:t>detect input </a:t>
            </a:r>
            <a:r>
              <a:rPr lang="en-US" sz="2471" dirty="0">
                <a:latin typeface="+mj-lt"/>
                <a:cs typeface="Cambria"/>
              </a:rPr>
              <a:t>combination</a:t>
            </a:r>
          </a:p>
        </p:txBody>
      </p:sp>
      <p:pic>
        <p:nvPicPr>
          <p:cNvPr id="9" name="Picture 8" descr="Screen Shot 2015-10-15 at 12.22.59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980707"/>
            <a:ext cx="3236140" cy="381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8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143000"/>
            <a:ext cx="7772400" cy="5027613"/>
          </a:xfrm>
        </p:spPr>
        <p:txBody>
          <a:bodyPr/>
          <a:lstStyle/>
          <a:p>
            <a:pPr marL="288925" indent="-288925" eaLnBrk="1" hangingPunct="1"/>
            <a:r>
              <a:rPr lang="en-US" sz="2000" dirty="0" smtClean="0"/>
              <a:t>1-to-2-Line Decoder</a:t>
            </a:r>
          </a:p>
          <a:p>
            <a:pPr marL="288925" indent="-288925" eaLnBrk="1" hangingPunct="1"/>
            <a:endParaRPr lang="en-US" sz="2000" dirty="0" smtClean="0"/>
          </a:p>
          <a:p>
            <a:pPr marL="288925" indent="-288925" eaLnBrk="1" hangingPunct="1"/>
            <a:endParaRPr lang="en-US" sz="2000" dirty="0" smtClean="0"/>
          </a:p>
          <a:p>
            <a:pPr marL="288925" indent="-288925" eaLnBrk="1" hangingPunct="1"/>
            <a:r>
              <a:rPr lang="en-US" sz="2000" dirty="0" smtClean="0"/>
              <a:t>2-to-4-Line Decoder</a:t>
            </a:r>
          </a:p>
          <a:p>
            <a:pPr marL="288925" indent="-288925" eaLnBrk="1" hangingPunct="1"/>
            <a:endParaRPr lang="en-US" sz="2000" dirty="0" smtClean="0"/>
          </a:p>
          <a:p>
            <a:pPr marL="288925" indent="-288925" eaLnBrk="1" hangingPunct="1"/>
            <a:endParaRPr lang="en-US" sz="2000" dirty="0" smtClean="0"/>
          </a:p>
          <a:p>
            <a:pPr marL="288925" indent="-288925" eaLnBrk="1" hangingPunct="1"/>
            <a:endParaRPr lang="en-US" sz="2000" dirty="0" smtClean="0"/>
          </a:p>
          <a:p>
            <a:pPr marL="288925" indent="-288925" eaLnBrk="1" hangingPunct="1"/>
            <a:endParaRPr lang="en-US" sz="2000" dirty="0" smtClean="0"/>
          </a:p>
          <a:p>
            <a:pPr marL="288925" indent="-288925" eaLnBrk="1" hangingPunct="1"/>
            <a:endParaRPr lang="en-US" sz="1400" dirty="0" smtClean="0"/>
          </a:p>
          <a:p>
            <a:pPr marL="288925" indent="-288925" eaLnBrk="1" hangingPunct="1"/>
            <a:endParaRPr lang="en-US" sz="1000" dirty="0" smtClean="0"/>
          </a:p>
        </p:txBody>
      </p:sp>
      <p:sp>
        <p:nvSpPr>
          <p:cNvPr id="22531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524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How to Build a Decoder?</a:t>
            </a:r>
          </a:p>
        </p:txBody>
      </p:sp>
      <p:sp>
        <p:nvSpPr>
          <p:cNvPr id="22532" name="Line 10"/>
          <p:cNvSpPr>
            <a:spLocks noChangeShapeType="1"/>
          </p:cNvSpPr>
          <p:nvPr/>
        </p:nvSpPr>
        <p:spPr bwMode="auto">
          <a:xfrm>
            <a:off x="966788" y="3478213"/>
            <a:ext cx="2451100" cy="1587"/>
          </a:xfrm>
          <a:prstGeom prst="line">
            <a:avLst/>
          </a:prstGeom>
          <a:noFill/>
          <a:ln w="11113">
            <a:solidFill>
              <a:srgbClr val="00A0C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3" name="Rectangle 11"/>
          <p:cNvSpPr>
            <a:spLocks noChangeArrowheads="1"/>
          </p:cNvSpPr>
          <p:nvPr/>
        </p:nvSpPr>
        <p:spPr bwMode="auto">
          <a:xfrm>
            <a:off x="1019175" y="3108325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A</a:t>
            </a:r>
            <a:endParaRPr lang="en-US" sz="3200" u="sng"/>
          </a:p>
        </p:txBody>
      </p:sp>
      <p:sp>
        <p:nvSpPr>
          <p:cNvPr id="22534" name="Rectangle 12"/>
          <p:cNvSpPr>
            <a:spLocks noChangeArrowheads="1"/>
          </p:cNvSpPr>
          <p:nvPr/>
        </p:nvSpPr>
        <p:spPr bwMode="auto">
          <a:xfrm>
            <a:off x="1177925" y="3211513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00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 sz="3200" u="sng"/>
          </a:p>
        </p:txBody>
      </p:sp>
      <p:sp>
        <p:nvSpPr>
          <p:cNvPr id="22535" name="Rectangle 13"/>
          <p:cNvSpPr>
            <a:spLocks noChangeArrowheads="1"/>
          </p:cNvSpPr>
          <p:nvPr/>
        </p:nvSpPr>
        <p:spPr bwMode="auto">
          <a:xfrm>
            <a:off x="1084263" y="3589338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 sz="3200" u="sng"/>
          </a:p>
        </p:txBody>
      </p:sp>
      <p:sp>
        <p:nvSpPr>
          <p:cNvPr id="22536" name="Rectangle 14"/>
          <p:cNvSpPr>
            <a:spLocks noChangeArrowheads="1"/>
          </p:cNvSpPr>
          <p:nvPr/>
        </p:nvSpPr>
        <p:spPr bwMode="auto">
          <a:xfrm>
            <a:off x="1084263" y="3867150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 sz="3200" u="sng"/>
          </a:p>
        </p:txBody>
      </p:sp>
      <p:sp>
        <p:nvSpPr>
          <p:cNvPr id="22537" name="Rectangle 15"/>
          <p:cNvSpPr>
            <a:spLocks noChangeArrowheads="1"/>
          </p:cNvSpPr>
          <p:nvPr/>
        </p:nvSpPr>
        <p:spPr bwMode="auto">
          <a:xfrm>
            <a:off x="1084263" y="4148138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 sz="3200" u="sng"/>
          </a:p>
        </p:txBody>
      </p:sp>
      <p:sp>
        <p:nvSpPr>
          <p:cNvPr id="22538" name="Rectangle 16"/>
          <p:cNvSpPr>
            <a:spLocks noChangeArrowheads="1"/>
          </p:cNvSpPr>
          <p:nvPr/>
        </p:nvSpPr>
        <p:spPr bwMode="auto">
          <a:xfrm>
            <a:off x="1084263" y="4425950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 sz="3200" u="sng"/>
          </a:p>
        </p:txBody>
      </p:sp>
      <p:sp>
        <p:nvSpPr>
          <p:cNvPr id="22539" name="Rectangle 17"/>
          <p:cNvSpPr>
            <a:spLocks noChangeArrowheads="1"/>
          </p:cNvSpPr>
          <p:nvPr/>
        </p:nvSpPr>
        <p:spPr bwMode="auto">
          <a:xfrm>
            <a:off x="1376363" y="3108325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A</a:t>
            </a:r>
            <a:endParaRPr lang="en-US" sz="3200" u="sng"/>
          </a:p>
        </p:txBody>
      </p:sp>
      <p:sp>
        <p:nvSpPr>
          <p:cNvPr id="22540" name="Rectangle 18"/>
          <p:cNvSpPr>
            <a:spLocks noChangeArrowheads="1"/>
          </p:cNvSpPr>
          <p:nvPr/>
        </p:nvSpPr>
        <p:spPr bwMode="auto">
          <a:xfrm>
            <a:off x="1535113" y="3211513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00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 sz="3200" u="sng"/>
          </a:p>
        </p:txBody>
      </p:sp>
      <p:sp>
        <p:nvSpPr>
          <p:cNvPr id="22541" name="Rectangle 19"/>
          <p:cNvSpPr>
            <a:spLocks noChangeArrowheads="1"/>
          </p:cNvSpPr>
          <p:nvPr/>
        </p:nvSpPr>
        <p:spPr bwMode="auto">
          <a:xfrm>
            <a:off x="1441450" y="3589338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 sz="3200" u="sng"/>
          </a:p>
        </p:txBody>
      </p:sp>
      <p:sp>
        <p:nvSpPr>
          <p:cNvPr id="22542" name="Rectangle 20"/>
          <p:cNvSpPr>
            <a:spLocks noChangeArrowheads="1"/>
          </p:cNvSpPr>
          <p:nvPr/>
        </p:nvSpPr>
        <p:spPr bwMode="auto">
          <a:xfrm>
            <a:off x="1441450" y="3867150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 sz="3200" u="sng"/>
          </a:p>
        </p:txBody>
      </p:sp>
      <p:sp>
        <p:nvSpPr>
          <p:cNvPr id="22543" name="Rectangle 21"/>
          <p:cNvSpPr>
            <a:spLocks noChangeArrowheads="1"/>
          </p:cNvSpPr>
          <p:nvPr/>
        </p:nvSpPr>
        <p:spPr bwMode="auto">
          <a:xfrm>
            <a:off x="1441450" y="4148138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 sz="3200" u="sng"/>
          </a:p>
        </p:txBody>
      </p:sp>
      <p:sp>
        <p:nvSpPr>
          <p:cNvPr id="22544" name="Rectangle 22"/>
          <p:cNvSpPr>
            <a:spLocks noChangeArrowheads="1"/>
          </p:cNvSpPr>
          <p:nvPr/>
        </p:nvSpPr>
        <p:spPr bwMode="auto">
          <a:xfrm>
            <a:off x="1441450" y="4425950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 sz="3200" u="sng"/>
          </a:p>
        </p:txBody>
      </p:sp>
      <p:sp>
        <p:nvSpPr>
          <p:cNvPr id="22545" name="Rectangle 23"/>
          <p:cNvSpPr>
            <a:spLocks noChangeArrowheads="1"/>
          </p:cNvSpPr>
          <p:nvPr/>
        </p:nvSpPr>
        <p:spPr bwMode="auto">
          <a:xfrm>
            <a:off x="1889125" y="3108325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D</a:t>
            </a:r>
            <a:endParaRPr lang="en-US" sz="3200" u="sng"/>
          </a:p>
        </p:txBody>
      </p:sp>
      <p:sp>
        <p:nvSpPr>
          <p:cNvPr id="22546" name="Rectangle 24"/>
          <p:cNvSpPr>
            <a:spLocks noChangeArrowheads="1"/>
          </p:cNvSpPr>
          <p:nvPr/>
        </p:nvSpPr>
        <p:spPr bwMode="auto">
          <a:xfrm>
            <a:off x="2047875" y="3211513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00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 sz="3200" u="sng"/>
          </a:p>
        </p:txBody>
      </p:sp>
      <p:sp>
        <p:nvSpPr>
          <p:cNvPr id="22547" name="Rectangle 25"/>
          <p:cNvSpPr>
            <a:spLocks noChangeArrowheads="1"/>
          </p:cNvSpPr>
          <p:nvPr/>
        </p:nvSpPr>
        <p:spPr bwMode="auto">
          <a:xfrm>
            <a:off x="1954213" y="3589338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 sz="3200" u="sng"/>
          </a:p>
        </p:txBody>
      </p:sp>
      <p:sp>
        <p:nvSpPr>
          <p:cNvPr id="22548" name="Rectangle 26"/>
          <p:cNvSpPr>
            <a:spLocks noChangeArrowheads="1"/>
          </p:cNvSpPr>
          <p:nvPr/>
        </p:nvSpPr>
        <p:spPr bwMode="auto">
          <a:xfrm>
            <a:off x="1954213" y="3867150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 sz="3200" u="sng"/>
          </a:p>
        </p:txBody>
      </p:sp>
      <p:sp>
        <p:nvSpPr>
          <p:cNvPr id="22549" name="Rectangle 27"/>
          <p:cNvSpPr>
            <a:spLocks noChangeArrowheads="1"/>
          </p:cNvSpPr>
          <p:nvPr/>
        </p:nvSpPr>
        <p:spPr bwMode="auto">
          <a:xfrm>
            <a:off x="1954213" y="4148138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 sz="3200" u="sng"/>
          </a:p>
        </p:txBody>
      </p:sp>
      <p:sp>
        <p:nvSpPr>
          <p:cNvPr id="22550" name="Rectangle 28"/>
          <p:cNvSpPr>
            <a:spLocks noChangeArrowheads="1"/>
          </p:cNvSpPr>
          <p:nvPr/>
        </p:nvSpPr>
        <p:spPr bwMode="auto">
          <a:xfrm>
            <a:off x="1954213" y="4425950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 sz="3200" u="sng"/>
          </a:p>
        </p:txBody>
      </p:sp>
      <p:sp>
        <p:nvSpPr>
          <p:cNvPr id="22551" name="Rectangle 29"/>
          <p:cNvSpPr>
            <a:spLocks noChangeArrowheads="1"/>
          </p:cNvSpPr>
          <p:nvPr/>
        </p:nvSpPr>
        <p:spPr bwMode="auto">
          <a:xfrm>
            <a:off x="2246313" y="3108325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D</a:t>
            </a:r>
            <a:endParaRPr lang="en-US" sz="3200" u="sng"/>
          </a:p>
        </p:txBody>
      </p:sp>
      <p:sp>
        <p:nvSpPr>
          <p:cNvPr id="22552" name="Rectangle 30"/>
          <p:cNvSpPr>
            <a:spLocks noChangeArrowheads="1"/>
          </p:cNvSpPr>
          <p:nvPr/>
        </p:nvSpPr>
        <p:spPr bwMode="auto">
          <a:xfrm>
            <a:off x="2406650" y="3211513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00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 sz="3200" u="sng"/>
          </a:p>
        </p:txBody>
      </p:sp>
      <p:sp>
        <p:nvSpPr>
          <p:cNvPr id="22553" name="Rectangle 31"/>
          <p:cNvSpPr>
            <a:spLocks noChangeArrowheads="1"/>
          </p:cNvSpPr>
          <p:nvPr/>
        </p:nvSpPr>
        <p:spPr bwMode="auto">
          <a:xfrm>
            <a:off x="2311400" y="3589338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 sz="3200" u="sng"/>
          </a:p>
        </p:txBody>
      </p:sp>
      <p:sp>
        <p:nvSpPr>
          <p:cNvPr id="22554" name="Rectangle 32"/>
          <p:cNvSpPr>
            <a:spLocks noChangeArrowheads="1"/>
          </p:cNvSpPr>
          <p:nvPr/>
        </p:nvSpPr>
        <p:spPr bwMode="auto">
          <a:xfrm>
            <a:off x="2311400" y="3867150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 sz="3200" u="sng"/>
          </a:p>
        </p:txBody>
      </p:sp>
      <p:sp>
        <p:nvSpPr>
          <p:cNvPr id="22555" name="Rectangle 33"/>
          <p:cNvSpPr>
            <a:spLocks noChangeArrowheads="1"/>
          </p:cNvSpPr>
          <p:nvPr/>
        </p:nvSpPr>
        <p:spPr bwMode="auto">
          <a:xfrm>
            <a:off x="2311400" y="4148138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 sz="3200" u="sng"/>
          </a:p>
        </p:txBody>
      </p:sp>
      <p:sp>
        <p:nvSpPr>
          <p:cNvPr id="22556" name="Rectangle 34"/>
          <p:cNvSpPr>
            <a:spLocks noChangeArrowheads="1"/>
          </p:cNvSpPr>
          <p:nvPr/>
        </p:nvSpPr>
        <p:spPr bwMode="auto">
          <a:xfrm>
            <a:off x="2311400" y="4425950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 sz="3200" u="sng"/>
          </a:p>
        </p:txBody>
      </p:sp>
      <p:sp>
        <p:nvSpPr>
          <p:cNvPr id="22557" name="Line 35"/>
          <p:cNvSpPr>
            <a:spLocks noChangeShapeType="1"/>
          </p:cNvSpPr>
          <p:nvPr/>
        </p:nvSpPr>
        <p:spPr bwMode="auto">
          <a:xfrm>
            <a:off x="1741488" y="3148013"/>
            <a:ext cx="1587" cy="1598612"/>
          </a:xfrm>
          <a:prstGeom prst="line">
            <a:avLst/>
          </a:prstGeom>
          <a:noFill/>
          <a:ln w="11113">
            <a:solidFill>
              <a:srgbClr val="00A0C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8" name="Rectangle 36"/>
          <p:cNvSpPr>
            <a:spLocks noChangeArrowheads="1"/>
          </p:cNvSpPr>
          <p:nvPr/>
        </p:nvSpPr>
        <p:spPr bwMode="auto">
          <a:xfrm>
            <a:off x="2614613" y="3108325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D</a:t>
            </a:r>
            <a:endParaRPr lang="en-US" sz="3200" u="sng"/>
          </a:p>
        </p:txBody>
      </p:sp>
      <p:sp>
        <p:nvSpPr>
          <p:cNvPr id="22559" name="Rectangle 37"/>
          <p:cNvSpPr>
            <a:spLocks noChangeArrowheads="1"/>
          </p:cNvSpPr>
          <p:nvPr/>
        </p:nvSpPr>
        <p:spPr bwMode="auto">
          <a:xfrm>
            <a:off x="2774950" y="3211513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000">
                <a:solidFill>
                  <a:srgbClr val="000000"/>
                </a:solidFill>
                <a:latin typeface="TimesTen" pitchFamily="18" charset="0"/>
              </a:rPr>
              <a:t>2</a:t>
            </a:r>
            <a:endParaRPr lang="en-US" sz="3200" u="sng"/>
          </a:p>
        </p:txBody>
      </p:sp>
      <p:sp>
        <p:nvSpPr>
          <p:cNvPr id="22560" name="Rectangle 38"/>
          <p:cNvSpPr>
            <a:spLocks noChangeArrowheads="1"/>
          </p:cNvSpPr>
          <p:nvPr/>
        </p:nvSpPr>
        <p:spPr bwMode="auto">
          <a:xfrm>
            <a:off x="2681288" y="3589338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 sz="3200" u="sng"/>
          </a:p>
        </p:txBody>
      </p:sp>
      <p:sp>
        <p:nvSpPr>
          <p:cNvPr id="22561" name="Rectangle 39"/>
          <p:cNvSpPr>
            <a:spLocks noChangeArrowheads="1"/>
          </p:cNvSpPr>
          <p:nvPr/>
        </p:nvSpPr>
        <p:spPr bwMode="auto">
          <a:xfrm>
            <a:off x="2681288" y="3867150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 sz="3200" u="sng"/>
          </a:p>
        </p:txBody>
      </p:sp>
      <p:sp>
        <p:nvSpPr>
          <p:cNvPr id="22562" name="Rectangle 40"/>
          <p:cNvSpPr>
            <a:spLocks noChangeArrowheads="1"/>
          </p:cNvSpPr>
          <p:nvPr/>
        </p:nvSpPr>
        <p:spPr bwMode="auto">
          <a:xfrm>
            <a:off x="2681288" y="4148138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 sz="3200" u="sng"/>
          </a:p>
        </p:txBody>
      </p:sp>
      <p:sp>
        <p:nvSpPr>
          <p:cNvPr id="22563" name="Rectangle 41"/>
          <p:cNvSpPr>
            <a:spLocks noChangeArrowheads="1"/>
          </p:cNvSpPr>
          <p:nvPr/>
        </p:nvSpPr>
        <p:spPr bwMode="auto">
          <a:xfrm>
            <a:off x="2681288" y="4425950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 sz="3200" u="sng"/>
          </a:p>
        </p:txBody>
      </p:sp>
      <p:sp>
        <p:nvSpPr>
          <p:cNvPr id="22564" name="Rectangle 42"/>
          <p:cNvSpPr>
            <a:spLocks noChangeArrowheads="1"/>
          </p:cNvSpPr>
          <p:nvPr/>
        </p:nvSpPr>
        <p:spPr bwMode="auto">
          <a:xfrm>
            <a:off x="2973388" y="3108325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D</a:t>
            </a:r>
            <a:endParaRPr lang="en-US" sz="3200" u="sng"/>
          </a:p>
        </p:txBody>
      </p:sp>
      <p:sp>
        <p:nvSpPr>
          <p:cNvPr id="22565" name="Rectangle 43"/>
          <p:cNvSpPr>
            <a:spLocks noChangeArrowheads="1"/>
          </p:cNvSpPr>
          <p:nvPr/>
        </p:nvSpPr>
        <p:spPr bwMode="auto">
          <a:xfrm>
            <a:off x="3132138" y="3211513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000">
                <a:solidFill>
                  <a:srgbClr val="000000"/>
                </a:solidFill>
                <a:latin typeface="TimesTen" pitchFamily="18" charset="0"/>
              </a:rPr>
              <a:t>3</a:t>
            </a:r>
            <a:endParaRPr lang="en-US" sz="3200" u="sng"/>
          </a:p>
        </p:txBody>
      </p:sp>
      <p:sp>
        <p:nvSpPr>
          <p:cNvPr id="22566" name="Rectangle 44"/>
          <p:cNvSpPr>
            <a:spLocks noChangeArrowheads="1"/>
          </p:cNvSpPr>
          <p:nvPr/>
        </p:nvSpPr>
        <p:spPr bwMode="auto">
          <a:xfrm>
            <a:off x="3038475" y="3589338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 sz="3200" u="sng"/>
          </a:p>
        </p:txBody>
      </p:sp>
      <p:sp>
        <p:nvSpPr>
          <p:cNvPr id="22567" name="Rectangle 45"/>
          <p:cNvSpPr>
            <a:spLocks noChangeArrowheads="1"/>
          </p:cNvSpPr>
          <p:nvPr/>
        </p:nvSpPr>
        <p:spPr bwMode="auto">
          <a:xfrm>
            <a:off x="3038475" y="3867150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 sz="3200" u="sng"/>
          </a:p>
        </p:txBody>
      </p:sp>
      <p:sp>
        <p:nvSpPr>
          <p:cNvPr id="22568" name="Rectangle 46"/>
          <p:cNvSpPr>
            <a:spLocks noChangeArrowheads="1"/>
          </p:cNvSpPr>
          <p:nvPr/>
        </p:nvSpPr>
        <p:spPr bwMode="auto">
          <a:xfrm>
            <a:off x="3038475" y="4148138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 sz="3200" u="sng"/>
          </a:p>
        </p:txBody>
      </p:sp>
      <p:sp>
        <p:nvSpPr>
          <p:cNvPr id="22569" name="Rectangle 47"/>
          <p:cNvSpPr>
            <a:spLocks noChangeArrowheads="1"/>
          </p:cNvSpPr>
          <p:nvPr/>
        </p:nvSpPr>
        <p:spPr bwMode="auto">
          <a:xfrm>
            <a:off x="3038475" y="4425950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 sz="3200" u="sng"/>
          </a:p>
        </p:txBody>
      </p:sp>
      <p:sp>
        <p:nvSpPr>
          <p:cNvPr id="22570" name="Rectangle 48"/>
          <p:cNvSpPr>
            <a:spLocks noChangeArrowheads="1"/>
          </p:cNvSpPr>
          <p:nvPr/>
        </p:nvSpPr>
        <p:spPr bwMode="auto">
          <a:xfrm>
            <a:off x="2020888" y="4867275"/>
            <a:ext cx="211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(a)</a:t>
            </a:r>
            <a:endParaRPr lang="en-US" sz="3200" u="sng"/>
          </a:p>
        </p:txBody>
      </p:sp>
      <p:sp>
        <p:nvSpPr>
          <p:cNvPr id="22571" name="Freeform 49"/>
          <p:cNvSpPr>
            <a:spLocks/>
          </p:cNvSpPr>
          <p:nvPr/>
        </p:nvSpPr>
        <p:spPr bwMode="auto">
          <a:xfrm>
            <a:off x="3978275" y="2878138"/>
            <a:ext cx="2362200" cy="2225675"/>
          </a:xfrm>
          <a:custGeom>
            <a:avLst/>
            <a:gdLst>
              <a:gd name="T0" fmla="*/ 0 w 1488"/>
              <a:gd name="T1" fmla="*/ 0 h 1402"/>
              <a:gd name="T2" fmla="*/ 2147483647 w 1488"/>
              <a:gd name="T3" fmla="*/ 0 h 1402"/>
              <a:gd name="T4" fmla="*/ 2147483647 w 1488"/>
              <a:gd name="T5" fmla="*/ 2147483647 h 1402"/>
              <a:gd name="T6" fmla="*/ 2147483647 w 1488"/>
              <a:gd name="T7" fmla="*/ 2147483647 h 1402"/>
              <a:gd name="T8" fmla="*/ 0 60000 65536"/>
              <a:gd name="T9" fmla="*/ 0 60000 65536"/>
              <a:gd name="T10" fmla="*/ 0 60000 65536"/>
              <a:gd name="T11" fmla="*/ 0 60000 65536"/>
              <a:gd name="T12" fmla="*/ 0 w 1488"/>
              <a:gd name="T13" fmla="*/ 0 h 1402"/>
              <a:gd name="T14" fmla="*/ 1488 w 1488"/>
              <a:gd name="T15" fmla="*/ 1402 h 14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8" h="1402">
                <a:moveTo>
                  <a:pt x="0" y="0"/>
                </a:moveTo>
                <a:lnTo>
                  <a:pt x="1401" y="0"/>
                </a:lnTo>
                <a:lnTo>
                  <a:pt x="1399" y="1402"/>
                </a:lnTo>
                <a:lnTo>
                  <a:pt x="1488" y="1402"/>
                </a:lnTo>
              </a:path>
            </a:pathLst>
          </a:cu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2" name="Freeform 50"/>
          <p:cNvSpPr>
            <a:spLocks/>
          </p:cNvSpPr>
          <p:nvPr/>
        </p:nvSpPr>
        <p:spPr bwMode="auto">
          <a:xfrm>
            <a:off x="4687888" y="2878138"/>
            <a:ext cx="1652587" cy="2919412"/>
          </a:xfrm>
          <a:custGeom>
            <a:avLst/>
            <a:gdLst>
              <a:gd name="T0" fmla="*/ 0 w 1041"/>
              <a:gd name="T1" fmla="*/ 0 h 1839"/>
              <a:gd name="T2" fmla="*/ 0 w 1041"/>
              <a:gd name="T3" fmla="*/ 2147483647 h 1839"/>
              <a:gd name="T4" fmla="*/ 2147483647 w 1041"/>
              <a:gd name="T5" fmla="*/ 2147483647 h 1839"/>
              <a:gd name="T6" fmla="*/ 0 60000 65536"/>
              <a:gd name="T7" fmla="*/ 0 60000 65536"/>
              <a:gd name="T8" fmla="*/ 0 60000 65536"/>
              <a:gd name="T9" fmla="*/ 0 w 1041"/>
              <a:gd name="T10" fmla="*/ 0 h 1839"/>
              <a:gd name="T11" fmla="*/ 1041 w 1041"/>
              <a:gd name="T12" fmla="*/ 1839 h 18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1" h="1839">
                <a:moveTo>
                  <a:pt x="0" y="0"/>
                </a:moveTo>
                <a:lnTo>
                  <a:pt x="0" y="1839"/>
                </a:lnTo>
                <a:lnTo>
                  <a:pt x="1041" y="1839"/>
                </a:lnTo>
              </a:path>
            </a:pathLst>
          </a:cu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3" name="Freeform 51"/>
          <p:cNvSpPr>
            <a:spLocks/>
          </p:cNvSpPr>
          <p:nvPr/>
        </p:nvSpPr>
        <p:spPr bwMode="auto">
          <a:xfrm>
            <a:off x="4329113" y="3448050"/>
            <a:ext cx="2011362" cy="2541588"/>
          </a:xfrm>
          <a:custGeom>
            <a:avLst/>
            <a:gdLst>
              <a:gd name="T0" fmla="*/ 0 w 1267"/>
              <a:gd name="T1" fmla="*/ 0 h 1601"/>
              <a:gd name="T2" fmla="*/ 0 w 1267"/>
              <a:gd name="T3" fmla="*/ 2147483647 h 1601"/>
              <a:gd name="T4" fmla="*/ 2147483647 w 1267"/>
              <a:gd name="T5" fmla="*/ 2147483647 h 1601"/>
              <a:gd name="T6" fmla="*/ 0 60000 65536"/>
              <a:gd name="T7" fmla="*/ 0 60000 65536"/>
              <a:gd name="T8" fmla="*/ 0 60000 65536"/>
              <a:gd name="T9" fmla="*/ 0 w 1267"/>
              <a:gd name="T10" fmla="*/ 0 h 1601"/>
              <a:gd name="T11" fmla="*/ 1267 w 1267"/>
              <a:gd name="T12" fmla="*/ 1601 h 16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67" h="1601">
                <a:moveTo>
                  <a:pt x="0" y="0"/>
                </a:moveTo>
                <a:lnTo>
                  <a:pt x="0" y="1601"/>
                </a:lnTo>
                <a:lnTo>
                  <a:pt x="1267" y="1601"/>
                </a:lnTo>
              </a:path>
            </a:pathLst>
          </a:cu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4" name="Line 52"/>
          <p:cNvSpPr>
            <a:spLocks noChangeShapeType="1"/>
          </p:cNvSpPr>
          <p:nvPr/>
        </p:nvSpPr>
        <p:spPr bwMode="auto">
          <a:xfrm flipH="1">
            <a:off x="4329113" y="5294313"/>
            <a:ext cx="2011362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5" name="Line 53"/>
          <p:cNvSpPr>
            <a:spLocks noChangeShapeType="1"/>
          </p:cNvSpPr>
          <p:nvPr/>
        </p:nvSpPr>
        <p:spPr bwMode="auto">
          <a:xfrm flipH="1">
            <a:off x="4687888" y="4408488"/>
            <a:ext cx="1652587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6" name="Line 54"/>
          <p:cNvSpPr>
            <a:spLocks noChangeShapeType="1"/>
          </p:cNvSpPr>
          <p:nvPr/>
        </p:nvSpPr>
        <p:spPr bwMode="auto">
          <a:xfrm flipH="1">
            <a:off x="5857875" y="3905250"/>
            <a:ext cx="482600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7" name="Line 55"/>
          <p:cNvSpPr>
            <a:spLocks noChangeShapeType="1"/>
          </p:cNvSpPr>
          <p:nvPr/>
        </p:nvSpPr>
        <p:spPr bwMode="auto">
          <a:xfrm flipH="1">
            <a:off x="6202363" y="3714750"/>
            <a:ext cx="138112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8" name="Freeform 56"/>
          <p:cNvSpPr>
            <a:spLocks/>
          </p:cNvSpPr>
          <p:nvPr/>
        </p:nvSpPr>
        <p:spPr bwMode="auto">
          <a:xfrm>
            <a:off x="5100638" y="2698750"/>
            <a:ext cx="290512" cy="368300"/>
          </a:xfrm>
          <a:custGeom>
            <a:avLst/>
            <a:gdLst>
              <a:gd name="T0" fmla="*/ 0 w 183"/>
              <a:gd name="T1" fmla="*/ 0 h 232"/>
              <a:gd name="T2" fmla="*/ 0 w 183"/>
              <a:gd name="T3" fmla="*/ 2147483647 h 232"/>
              <a:gd name="T4" fmla="*/ 2147483647 w 183"/>
              <a:gd name="T5" fmla="*/ 2147483647 h 232"/>
              <a:gd name="T6" fmla="*/ 0 w 183"/>
              <a:gd name="T7" fmla="*/ 0 h 232"/>
              <a:gd name="T8" fmla="*/ 0 w 183"/>
              <a:gd name="T9" fmla="*/ 0 h 2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3"/>
              <a:gd name="T16" fmla="*/ 0 h 232"/>
              <a:gd name="T17" fmla="*/ 183 w 183"/>
              <a:gd name="T18" fmla="*/ 232 h 2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3" h="232">
                <a:moveTo>
                  <a:pt x="0" y="0"/>
                </a:moveTo>
                <a:lnTo>
                  <a:pt x="0" y="232"/>
                </a:lnTo>
                <a:lnTo>
                  <a:pt x="183" y="1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9" name="Oval 57"/>
          <p:cNvSpPr>
            <a:spLocks noChangeArrowheads="1"/>
          </p:cNvSpPr>
          <p:nvPr/>
        </p:nvSpPr>
        <p:spPr bwMode="auto">
          <a:xfrm>
            <a:off x="5391150" y="2819400"/>
            <a:ext cx="120650" cy="119063"/>
          </a:xfrm>
          <a:prstGeom prst="ellipse">
            <a:avLst/>
          </a:prstGeom>
          <a:solidFill>
            <a:srgbClr val="FFFFFF"/>
          </a:solidFill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0" name="Freeform 58"/>
          <p:cNvSpPr>
            <a:spLocks/>
          </p:cNvSpPr>
          <p:nvPr/>
        </p:nvSpPr>
        <p:spPr bwMode="auto">
          <a:xfrm>
            <a:off x="6340475" y="3641725"/>
            <a:ext cx="401638" cy="336550"/>
          </a:xfrm>
          <a:custGeom>
            <a:avLst/>
            <a:gdLst>
              <a:gd name="T0" fmla="*/ 0 w 134"/>
              <a:gd name="T1" fmla="*/ 2147483647 h 112"/>
              <a:gd name="T2" fmla="*/ 0 w 134"/>
              <a:gd name="T3" fmla="*/ 0 h 112"/>
              <a:gd name="T4" fmla="*/ 2147483647 w 134"/>
              <a:gd name="T5" fmla="*/ 0 h 112"/>
              <a:gd name="T6" fmla="*/ 2147483647 w 134"/>
              <a:gd name="T7" fmla="*/ 2147483647 h 112"/>
              <a:gd name="T8" fmla="*/ 2147483647 w 134"/>
              <a:gd name="T9" fmla="*/ 2147483647 h 112"/>
              <a:gd name="T10" fmla="*/ 0 w 134"/>
              <a:gd name="T11" fmla="*/ 2147483647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4"/>
              <a:gd name="T19" fmla="*/ 0 h 112"/>
              <a:gd name="T20" fmla="*/ 134 w 134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4" h="112">
                <a:moveTo>
                  <a:pt x="0" y="112"/>
                </a:moveTo>
                <a:cubicBezTo>
                  <a:pt x="0" y="0"/>
                  <a:pt x="0" y="0"/>
                  <a:pt x="0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109" y="0"/>
                  <a:pt x="134" y="25"/>
                  <a:pt x="134" y="55"/>
                </a:cubicBezTo>
                <a:cubicBezTo>
                  <a:pt x="134" y="86"/>
                  <a:pt x="110" y="111"/>
                  <a:pt x="79" y="112"/>
                </a:cubicBezTo>
                <a:cubicBezTo>
                  <a:pt x="0" y="112"/>
                  <a:pt x="0" y="112"/>
                  <a:pt x="0" y="112"/>
                </a:cubicBezTo>
                <a:close/>
              </a:path>
            </a:pathLst>
          </a:custGeom>
          <a:solidFill>
            <a:srgbClr val="FFFFFF"/>
          </a:solidFill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1" name="Freeform 59"/>
          <p:cNvSpPr>
            <a:spLocks/>
          </p:cNvSpPr>
          <p:nvPr/>
        </p:nvSpPr>
        <p:spPr bwMode="auto">
          <a:xfrm>
            <a:off x="6340475" y="5030788"/>
            <a:ext cx="401638" cy="336550"/>
          </a:xfrm>
          <a:custGeom>
            <a:avLst/>
            <a:gdLst>
              <a:gd name="T0" fmla="*/ 0 w 134"/>
              <a:gd name="T1" fmla="*/ 2147483647 h 112"/>
              <a:gd name="T2" fmla="*/ 0 w 134"/>
              <a:gd name="T3" fmla="*/ 0 h 112"/>
              <a:gd name="T4" fmla="*/ 2147483647 w 134"/>
              <a:gd name="T5" fmla="*/ 0 h 112"/>
              <a:gd name="T6" fmla="*/ 2147483647 w 134"/>
              <a:gd name="T7" fmla="*/ 2147483647 h 112"/>
              <a:gd name="T8" fmla="*/ 2147483647 w 134"/>
              <a:gd name="T9" fmla="*/ 2147483647 h 112"/>
              <a:gd name="T10" fmla="*/ 0 w 134"/>
              <a:gd name="T11" fmla="*/ 2147483647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4"/>
              <a:gd name="T19" fmla="*/ 0 h 112"/>
              <a:gd name="T20" fmla="*/ 134 w 134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4" h="112">
                <a:moveTo>
                  <a:pt x="0" y="112"/>
                </a:moveTo>
                <a:cubicBezTo>
                  <a:pt x="0" y="0"/>
                  <a:pt x="0" y="0"/>
                  <a:pt x="0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108" y="0"/>
                  <a:pt x="134" y="25"/>
                  <a:pt x="134" y="55"/>
                </a:cubicBezTo>
                <a:cubicBezTo>
                  <a:pt x="134" y="86"/>
                  <a:pt x="109" y="111"/>
                  <a:pt x="79" y="112"/>
                </a:cubicBezTo>
                <a:cubicBezTo>
                  <a:pt x="0" y="112"/>
                  <a:pt x="0" y="112"/>
                  <a:pt x="0" y="112"/>
                </a:cubicBezTo>
                <a:close/>
              </a:path>
            </a:pathLst>
          </a:custGeom>
          <a:solidFill>
            <a:srgbClr val="FFFFFF"/>
          </a:solidFill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2" name="Freeform 60"/>
          <p:cNvSpPr>
            <a:spLocks/>
          </p:cNvSpPr>
          <p:nvPr/>
        </p:nvSpPr>
        <p:spPr bwMode="auto">
          <a:xfrm>
            <a:off x="6340475" y="5726113"/>
            <a:ext cx="401638" cy="334962"/>
          </a:xfrm>
          <a:custGeom>
            <a:avLst/>
            <a:gdLst>
              <a:gd name="T0" fmla="*/ 0 w 134"/>
              <a:gd name="T1" fmla="*/ 2147483647 h 112"/>
              <a:gd name="T2" fmla="*/ 0 w 134"/>
              <a:gd name="T3" fmla="*/ 0 h 112"/>
              <a:gd name="T4" fmla="*/ 2147483647 w 134"/>
              <a:gd name="T5" fmla="*/ 0 h 112"/>
              <a:gd name="T6" fmla="*/ 2147483647 w 134"/>
              <a:gd name="T7" fmla="*/ 2147483647 h 112"/>
              <a:gd name="T8" fmla="*/ 2147483647 w 134"/>
              <a:gd name="T9" fmla="*/ 2147483647 h 112"/>
              <a:gd name="T10" fmla="*/ 0 w 134"/>
              <a:gd name="T11" fmla="*/ 2147483647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4"/>
              <a:gd name="T19" fmla="*/ 0 h 112"/>
              <a:gd name="T20" fmla="*/ 134 w 134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4" h="112">
                <a:moveTo>
                  <a:pt x="0" y="112"/>
                </a:moveTo>
                <a:cubicBezTo>
                  <a:pt x="0" y="0"/>
                  <a:pt x="0" y="0"/>
                  <a:pt x="0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108" y="0"/>
                  <a:pt x="134" y="25"/>
                  <a:pt x="134" y="55"/>
                </a:cubicBezTo>
                <a:cubicBezTo>
                  <a:pt x="134" y="86"/>
                  <a:pt x="109" y="111"/>
                  <a:pt x="79" y="112"/>
                </a:cubicBezTo>
                <a:cubicBezTo>
                  <a:pt x="0" y="112"/>
                  <a:pt x="0" y="112"/>
                  <a:pt x="0" y="112"/>
                </a:cubicBezTo>
                <a:close/>
              </a:path>
            </a:pathLst>
          </a:custGeom>
          <a:solidFill>
            <a:srgbClr val="FFFFFF"/>
          </a:solidFill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3" name="Line 61"/>
          <p:cNvSpPr>
            <a:spLocks noChangeShapeType="1"/>
          </p:cNvSpPr>
          <p:nvPr/>
        </p:nvSpPr>
        <p:spPr bwMode="auto">
          <a:xfrm>
            <a:off x="6742113" y="3806825"/>
            <a:ext cx="433387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4" name="Line 62"/>
          <p:cNvSpPr>
            <a:spLocks noChangeShapeType="1"/>
          </p:cNvSpPr>
          <p:nvPr/>
        </p:nvSpPr>
        <p:spPr bwMode="auto">
          <a:xfrm>
            <a:off x="6178550" y="3905250"/>
            <a:ext cx="161925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5" name="Line 63"/>
          <p:cNvSpPr>
            <a:spLocks noChangeShapeType="1"/>
          </p:cNvSpPr>
          <p:nvPr/>
        </p:nvSpPr>
        <p:spPr bwMode="auto">
          <a:xfrm>
            <a:off x="6742113" y="4502150"/>
            <a:ext cx="433387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6" name="Line 64"/>
          <p:cNvSpPr>
            <a:spLocks noChangeShapeType="1"/>
          </p:cNvSpPr>
          <p:nvPr/>
        </p:nvSpPr>
        <p:spPr bwMode="auto">
          <a:xfrm>
            <a:off x="6742113" y="5195888"/>
            <a:ext cx="433387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7" name="Line 65"/>
          <p:cNvSpPr>
            <a:spLocks noChangeShapeType="1"/>
          </p:cNvSpPr>
          <p:nvPr/>
        </p:nvSpPr>
        <p:spPr bwMode="auto">
          <a:xfrm>
            <a:off x="6742113" y="5891213"/>
            <a:ext cx="433387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8" name="Rectangle 66"/>
          <p:cNvSpPr>
            <a:spLocks noChangeArrowheads="1"/>
          </p:cNvSpPr>
          <p:nvPr/>
        </p:nvSpPr>
        <p:spPr bwMode="auto">
          <a:xfrm>
            <a:off x="7219950" y="3683000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D</a:t>
            </a:r>
            <a:endParaRPr lang="en-US" sz="3200" u="sng"/>
          </a:p>
        </p:txBody>
      </p:sp>
      <p:sp>
        <p:nvSpPr>
          <p:cNvPr id="22589" name="Rectangle 67"/>
          <p:cNvSpPr>
            <a:spLocks noChangeArrowheads="1"/>
          </p:cNvSpPr>
          <p:nvPr/>
        </p:nvSpPr>
        <p:spPr bwMode="auto">
          <a:xfrm>
            <a:off x="7378700" y="3776663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00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 sz="3200" u="sng"/>
          </a:p>
        </p:txBody>
      </p:sp>
      <p:sp>
        <p:nvSpPr>
          <p:cNvPr id="22590" name="Rectangle 68"/>
          <p:cNvSpPr>
            <a:spLocks noChangeArrowheads="1"/>
          </p:cNvSpPr>
          <p:nvPr/>
        </p:nvSpPr>
        <p:spPr bwMode="auto">
          <a:xfrm>
            <a:off x="7494588" y="3683000"/>
            <a:ext cx="1111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MathematicalPi 1" charset="0"/>
              </a:rPr>
              <a:t>=</a:t>
            </a:r>
            <a:endParaRPr lang="en-US" sz="3200" u="sng"/>
          </a:p>
        </p:txBody>
      </p:sp>
      <p:sp>
        <p:nvSpPr>
          <p:cNvPr id="22591" name="Rectangle 69"/>
          <p:cNvSpPr>
            <a:spLocks noChangeArrowheads="1"/>
          </p:cNvSpPr>
          <p:nvPr/>
        </p:nvSpPr>
        <p:spPr bwMode="auto">
          <a:xfrm>
            <a:off x="7653338" y="3683000"/>
            <a:ext cx="2492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 A’</a:t>
            </a:r>
            <a:endParaRPr lang="en-US" sz="3200" u="sng"/>
          </a:p>
        </p:txBody>
      </p:sp>
      <p:sp>
        <p:nvSpPr>
          <p:cNvPr id="22592" name="Rectangle 70"/>
          <p:cNvSpPr>
            <a:spLocks noChangeArrowheads="1"/>
          </p:cNvSpPr>
          <p:nvPr/>
        </p:nvSpPr>
        <p:spPr bwMode="auto">
          <a:xfrm>
            <a:off x="7862888" y="3776663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00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 sz="3200" u="sng"/>
          </a:p>
        </p:txBody>
      </p:sp>
      <p:sp>
        <p:nvSpPr>
          <p:cNvPr id="22593" name="Rectangle 71"/>
          <p:cNvSpPr>
            <a:spLocks noChangeArrowheads="1"/>
          </p:cNvSpPr>
          <p:nvPr/>
        </p:nvSpPr>
        <p:spPr bwMode="auto">
          <a:xfrm>
            <a:off x="7929563" y="3683000"/>
            <a:ext cx="2492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 A’</a:t>
            </a:r>
            <a:endParaRPr lang="en-US" sz="3200" u="sng"/>
          </a:p>
        </p:txBody>
      </p:sp>
      <p:sp>
        <p:nvSpPr>
          <p:cNvPr id="22594" name="Rectangle 72"/>
          <p:cNvSpPr>
            <a:spLocks noChangeArrowheads="1"/>
          </p:cNvSpPr>
          <p:nvPr/>
        </p:nvSpPr>
        <p:spPr bwMode="auto">
          <a:xfrm>
            <a:off x="8137525" y="3776663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00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 sz="3200" u="sng"/>
          </a:p>
        </p:txBody>
      </p:sp>
      <p:sp>
        <p:nvSpPr>
          <p:cNvPr id="22595" name="Freeform 73"/>
          <p:cNvSpPr>
            <a:spLocks/>
          </p:cNvSpPr>
          <p:nvPr/>
        </p:nvSpPr>
        <p:spPr bwMode="auto">
          <a:xfrm>
            <a:off x="7753350" y="3825875"/>
            <a:ext cx="120650" cy="1588"/>
          </a:xfrm>
          <a:custGeom>
            <a:avLst/>
            <a:gdLst>
              <a:gd name="T0" fmla="*/ 0 w 76"/>
              <a:gd name="T1" fmla="*/ 0 h 1588"/>
              <a:gd name="T2" fmla="*/ 2147483647 w 76"/>
              <a:gd name="T3" fmla="*/ 0 h 1588"/>
              <a:gd name="T4" fmla="*/ 0 w 76"/>
              <a:gd name="T5" fmla="*/ 0 h 1588"/>
              <a:gd name="T6" fmla="*/ 0 60000 65536"/>
              <a:gd name="T7" fmla="*/ 0 60000 65536"/>
              <a:gd name="T8" fmla="*/ 0 60000 65536"/>
              <a:gd name="T9" fmla="*/ 0 w 76"/>
              <a:gd name="T10" fmla="*/ 0 h 1588"/>
              <a:gd name="T11" fmla="*/ 76 w 76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" h="1588">
                <a:moveTo>
                  <a:pt x="0" y="0"/>
                </a:moveTo>
                <a:lnTo>
                  <a:pt x="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6" name="Freeform 75"/>
          <p:cNvSpPr>
            <a:spLocks/>
          </p:cNvSpPr>
          <p:nvPr/>
        </p:nvSpPr>
        <p:spPr bwMode="auto">
          <a:xfrm>
            <a:off x="8029575" y="3825875"/>
            <a:ext cx="119063" cy="1588"/>
          </a:xfrm>
          <a:custGeom>
            <a:avLst/>
            <a:gdLst>
              <a:gd name="T0" fmla="*/ 0 w 75"/>
              <a:gd name="T1" fmla="*/ 0 h 1588"/>
              <a:gd name="T2" fmla="*/ 2147483647 w 75"/>
              <a:gd name="T3" fmla="*/ 0 h 1588"/>
              <a:gd name="T4" fmla="*/ 0 w 75"/>
              <a:gd name="T5" fmla="*/ 0 h 1588"/>
              <a:gd name="T6" fmla="*/ 0 60000 65536"/>
              <a:gd name="T7" fmla="*/ 0 60000 65536"/>
              <a:gd name="T8" fmla="*/ 0 60000 65536"/>
              <a:gd name="T9" fmla="*/ 0 w 75"/>
              <a:gd name="T10" fmla="*/ 0 h 1588"/>
              <a:gd name="T11" fmla="*/ 75 w 7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5" h="1588">
                <a:moveTo>
                  <a:pt x="0" y="0"/>
                </a:moveTo>
                <a:lnTo>
                  <a:pt x="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7" name="Rectangle 77"/>
          <p:cNvSpPr>
            <a:spLocks noChangeArrowheads="1"/>
          </p:cNvSpPr>
          <p:nvPr/>
        </p:nvSpPr>
        <p:spPr bwMode="auto">
          <a:xfrm>
            <a:off x="7219950" y="4375150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D</a:t>
            </a:r>
            <a:endParaRPr lang="en-US" sz="3200" u="sng"/>
          </a:p>
        </p:txBody>
      </p:sp>
      <p:sp>
        <p:nvSpPr>
          <p:cNvPr id="22598" name="Rectangle 78"/>
          <p:cNvSpPr>
            <a:spLocks noChangeArrowheads="1"/>
          </p:cNvSpPr>
          <p:nvPr/>
        </p:nvSpPr>
        <p:spPr bwMode="auto">
          <a:xfrm>
            <a:off x="7378700" y="4471988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00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 sz="3200" u="sng"/>
          </a:p>
        </p:txBody>
      </p:sp>
      <p:sp>
        <p:nvSpPr>
          <p:cNvPr id="22599" name="Rectangle 79"/>
          <p:cNvSpPr>
            <a:spLocks noChangeArrowheads="1"/>
          </p:cNvSpPr>
          <p:nvPr/>
        </p:nvSpPr>
        <p:spPr bwMode="auto">
          <a:xfrm>
            <a:off x="7494588" y="4375150"/>
            <a:ext cx="1111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MathematicalPi 1" charset="0"/>
              </a:rPr>
              <a:t>=</a:t>
            </a:r>
            <a:endParaRPr lang="en-US" sz="3200" u="sng"/>
          </a:p>
        </p:txBody>
      </p:sp>
      <p:sp>
        <p:nvSpPr>
          <p:cNvPr id="22600" name="Rectangle 80"/>
          <p:cNvSpPr>
            <a:spLocks noChangeArrowheads="1"/>
          </p:cNvSpPr>
          <p:nvPr/>
        </p:nvSpPr>
        <p:spPr bwMode="auto">
          <a:xfrm>
            <a:off x="7653338" y="4375150"/>
            <a:ext cx="2492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 A’</a:t>
            </a:r>
            <a:endParaRPr lang="en-US" sz="3200" u="sng"/>
          </a:p>
        </p:txBody>
      </p:sp>
      <p:sp>
        <p:nvSpPr>
          <p:cNvPr id="22601" name="Rectangle 81"/>
          <p:cNvSpPr>
            <a:spLocks noChangeArrowheads="1"/>
          </p:cNvSpPr>
          <p:nvPr/>
        </p:nvSpPr>
        <p:spPr bwMode="auto">
          <a:xfrm>
            <a:off x="7862888" y="4471988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00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 sz="3200" u="sng"/>
          </a:p>
        </p:txBody>
      </p:sp>
      <p:sp>
        <p:nvSpPr>
          <p:cNvPr id="22602" name="Rectangle 82"/>
          <p:cNvSpPr>
            <a:spLocks noChangeArrowheads="1"/>
          </p:cNvSpPr>
          <p:nvPr/>
        </p:nvSpPr>
        <p:spPr bwMode="auto">
          <a:xfrm>
            <a:off x="7929563" y="4375150"/>
            <a:ext cx="1857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 A</a:t>
            </a:r>
            <a:endParaRPr lang="en-US" sz="3200" u="sng"/>
          </a:p>
        </p:txBody>
      </p:sp>
      <p:sp>
        <p:nvSpPr>
          <p:cNvPr id="22603" name="Rectangle 83"/>
          <p:cNvSpPr>
            <a:spLocks noChangeArrowheads="1"/>
          </p:cNvSpPr>
          <p:nvPr/>
        </p:nvSpPr>
        <p:spPr bwMode="auto">
          <a:xfrm>
            <a:off x="8137525" y="4471988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00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 sz="3200" u="sng"/>
          </a:p>
        </p:txBody>
      </p:sp>
      <p:sp>
        <p:nvSpPr>
          <p:cNvPr id="22604" name="Freeform 84"/>
          <p:cNvSpPr>
            <a:spLocks/>
          </p:cNvSpPr>
          <p:nvPr/>
        </p:nvSpPr>
        <p:spPr bwMode="auto">
          <a:xfrm>
            <a:off x="7753350" y="4522788"/>
            <a:ext cx="120650" cy="1587"/>
          </a:xfrm>
          <a:custGeom>
            <a:avLst/>
            <a:gdLst>
              <a:gd name="T0" fmla="*/ 0 w 76"/>
              <a:gd name="T1" fmla="*/ 0 h 1587"/>
              <a:gd name="T2" fmla="*/ 2147483647 w 76"/>
              <a:gd name="T3" fmla="*/ 0 h 1587"/>
              <a:gd name="T4" fmla="*/ 0 w 76"/>
              <a:gd name="T5" fmla="*/ 0 h 1587"/>
              <a:gd name="T6" fmla="*/ 0 60000 65536"/>
              <a:gd name="T7" fmla="*/ 0 60000 65536"/>
              <a:gd name="T8" fmla="*/ 0 60000 65536"/>
              <a:gd name="T9" fmla="*/ 0 w 76"/>
              <a:gd name="T10" fmla="*/ 0 h 1587"/>
              <a:gd name="T11" fmla="*/ 76 w 76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" h="1587">
                <a:moveTo>
                  <a:pt x="0" y="0"/>
                </a:moveTo>
                <a:lnTo>
                  <a:pt x="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5" name="Rectangle 86"/>
          <p:cNvSpPr>
            <a:spLocks noChangeArrowheads="1"/>
          </p:cNvSpPr>
          <p:nvPr/>
        </p:nvSpPr>
        <p:spPr bwMode="auto">
          <a:xfrm>
            <a:off x="7219950" y="5070475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D</a:t>
            </a:r>
            <a:endParaRPr lang="en-US" sz="3200" u="sng"/>
          </a:p>
        </p:txBody>
      </p:sp>
      <p:sp>
        <p:nvSpPr>
          <p:cNvPr id="22606" name="Rectangle 87"/>
          <p:cNvSpPr>
            <a:spLocks noChangeArrowheads="1"/>
          </p:cNvSpPr>
          <p:nvPr/>
        </p:nvSpPr>
        <p:spPr bwMode="auto">
          <a:xfrm>
            <a:off x="7378700" y="5168900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000">
                <a:solidFill>
                  <a:srgbClr val="000000"/>
                </a:solidFill>
                <a:latin typeface="TimesTen" pitchFamily="18" charset="0"/>
              </a:rPr>
              <a:t>2</a:t>
            </a:r>
            <a:endParaRPr lang="en-US" sz="3200" u="sng"/>
          </a:p>
        </p:txBody>
      </p:sp>
      <p:sp>
        <p:nvSpPr>
          <p:cNvPr id="22607" name="Rectangle 88"/>
          <p:cNvSpPr>
            <a:spLocks noChangeArrowheads="1"/>
          </p:cNvSpPr>
          <p:nvPr/>
        </p:nvSpPr>
        <p:spPr bwMode="auto">
          <a:xfrm>
            <a:off x="7494588" y="5070475"/>
            <a:ext cx="1111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MathematicalPi 1" charset="0"/>
              </a:rPr>
              <a:t>=</a:t>
            </a:r>
            <a:endParaRPr lang="en-US" sz="3200" u="sng"/>
          </a:p>
        </p:txBody>
      </p:sp>
      <p:sp>
        <p:nvSpPr>
          <p:cNvPr id="22608" name="Rectangle 89"/>
          <p:cNvSpPr>
            <a:spLocks noChangeArrowheads="1"/>
          </p:cNvSpPr>
          <p:nvPr/>
        </p:nvSpPr>
        <p:spPr bwMode="auto">
          <a:xfrm>
            <a:off x="7653338" y="5070475"/>
            <a:ext cx="1857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 A</a:t>
            </a:r>
            <a:endParaRPr lang="en-US" sz="3200" u="sng"/>
          </a:p>
        </p:txBody>
      </p:sp>
      <p:sp>
        <p:nvSpPr>
          <p:cNvPr id="22609" name="Rectangle 90"/>
          <p:cNvSpPr>
            <a:spLocks noChangeArrowheads="1"/>
          </p:cNvSpPr>
          <p:nvPr/>
        </p:nvSpPr>
        <p:spPr bwMode="auto">
          <a:xfrm>
            <a:off x="7862888" y="5168900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00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 sz="3200" u="sng"/>
          </a:p>
        </p:txBody>
      </p:sp>
      <p:sp>
        <p:nvSpPr>
          <p:cNvPr id="22610" name="Rectangle 91"/>
          <p:cNvSpPr>
            <a:spLocks noChangeArrowheads="1"/>
          </p:cNvSpPr>
          <p:nvPr/>
        </p:nvSpPr>
        <p:spPr bwMode="auto">
          <a:xfrm>
            <a:off x="7929563" y="5070475"/>
            <a:ext cx="2492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 A’</a:t>
            </a:r>
            <a:endParaRPr lang="en-US" sz="3200" u="sng"/>
          </a:p>
        </p:txBody>
      </p:sp>
      <p:sp>
        <p:nvSpPr>
          <p:cNvPr id="22611" name="Rectangle 92"/>
          <p:cNvSpPr>
            <a:spLocks noChangeArrowheads="1"/>
          </p:cNvSpPr>
          <p:nvPr/>
        </p:nvSpPr>
        <p:spPr bwMode="auto">
          <a:xfrm>
            <a:off x="8137525" y="5168900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00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 sz="3200" u="sng"/>
          </a:p>
        </p:txBody>
      </p:sp>
      <p:sp>
        <p:nvSpPr>
          <p:cNvPr id="22612" name="Freeform 93"/>
          <p:cNvSpPr>
            <a:spLocks/>
          </p:cNvSpPr>
          <p:nvPr/>
        </p:nvSpPr>
        <p:spPr bwMode="auto">
          <a:xfrm>
            <a:off x="8029575" y="5218113"/>
            <a:ext cx="119063" cy="1587"/>
          </a:xfrm>
          <a:custGeom>
            <a:avLst/>
            <a:gdLst>
              <a:gd name="T0" fmla="*/ 0 w 75"/>
              <a:gd name="T1" fmla="*/ 0 h 1587"/>
              <a:gd name="T2" fmla="*/ 2147483647 w 75"/>
              <a:gd name="T3" fmla="*/ 0 h 1587"/>
              <a:gd name="T4" fmla="*/ 0 w 75"/>
              <a:gd name="T5" fmla="*/ 0 h 1587"/>
              <a:gd name="T6" fmla="*/ 0 60000 65536"/>
              <a:gd name="T7" fmla="*/ 0 60000 65536"/>
              <a:gd name="T8" fmla="*/ 0 60000 65536"/>
              <a:gd name="T9" fmla="*/ 0 w 75"/>
              <a:gd name="T10" fmla="*/ 0 h 1587"/>
              <a:gd name="T11" fmla="*/ 75 w 75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5" h="1587">
                <a:moveTo>
                  <a:pt x="0" y="0"/>
                </a:moveTo>
                <a:lnTo>
                  <a:pt x="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3" name="Rectangle 95"/>
          <p:cNvSpPr>
            <a:spLocks noChangeArrowheads="1"/>
          </p:cNvSpPr>
          <p:nvPr/>
        </p:nvSpPr>
        <p:spPr bwMode="auto">
          <a:xfrm>
            <a:off x="7219950" y="5767388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D</a:t>
            </a:r>
            <a:endParaRPr lang="en-US" sz="3200" u="sng"/>
          </a:p>
        </p:txBody>
      </p:sp>
      <p:sp>
        <p:nvSpPr>
          <p:cNvPr id="22614" name="Rectangle 96"/>
          <p:cNvSpPr>
            <a:spLocks noChangeArrowheads="1"/>
          </p:cNvSpPr>
          <p:nvPr/>
        </p:nvSpPr>
        <p:spPr bwMode="auto">
          <a:xfrm>
            <a:off x="7378700" y="5864225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000">
                <a:solidFill>
                  <a:srgbClr val="000000"/>
                </a:solidFill>
                <a:latin typeface="TimesTen" pitchFamily="18" charset="0"/>
              </a:rPr>
              <a:t>3</a:t>
            </a:r>
            <a:endParaRPr lang="en-US" sz="3200" u="sng"/>
          </a:p>
        </p:txBody>
      </p:sp>
      <p:sp>
        <p:nvSpPr>
          <p:cNvPr id="22615" name="Rectangle 97"/>
          <p:cNvSpPr>
            <a:spLocks noChangeArrowheads="1"/>
          </p:cNvSpPr>
          <p:nvPr/>
        </p:nvSpPr>
        <p:spPr bwMode="auto">
          <a:xfrm>
            <a:off x="7494588" y="5767388"/>
            <a:ext cx="1111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MathematicalPi 1" charset="0"/>
              </a:rPr>
              <a:t>=</a:t>
            </a:r>
            <a:endParaRPr lang="en-US" sz="3200" u="sng"/>
          </a:p>
        </p:txBody>
      </p:sp>
      <p:sp>
        <p:nvSpPr>
          <p:cNvPr id="22616" name="Rectangle 98"/>
          <p:cNvSpPr>
            <a:spLocks noChangeArrowheads="1"/>
          </p:cNvSpPr>
          <p:nvPr/>
        </p:nvSpPr>
        <p:spPr bwMode="auto">
          <a:xfrm>
            <a:off x="7653338" y="5767388"/>
            <a:ext cx="1857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 A</a:t>
            </a:r>
            <a:endParaRPr lang="en-US" sz="3200" u="sng"/>
          </a:p>
        </p:txBody>
      </p:sp>
      <p:sp>
        <p:nvSpPr>
          <p:cNvPr id="22617" name="Rectangle 99"/>
          <p:cNvSpPr>
            <a:spLocks noChangeArrowheads="1"/>
          </p:cNvSpPr>
          <p:nvPr/>
        </p:nvSpPr>
        <p:spPr bwMode="auto">
          <a:xfrm>
            <a:off x="7862888" y="5864225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00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 sz="3200" u="sng"/>
          </a:p>
        </p:txBody>
      </p:sp>
      <p:sp>
        <p:nvSpPr>
          <p:cNvPr id="22618" name="Rectangle 100"/>
          <p:cNvSpPr>
            <a:spLocks noChangeArrowheads="1"/>
          </p:cNvSpPr>
          <p:nvPr/>
        </p:nvSpPr>
        <p:spPr bwMode="auto">
          <a:xfrm>
            <a:off x="7929563" y="5767388"/>
            <a:ext cx="1857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 A</a:t>
            </a:r>
            <a:endParaRPr lang="en-US" sz="3200" u="sng"/>
          </a:p>
        </p:txBody>
      </p:sp>
      <p:sp>
        <p:nvSpPr>
          <p:cNvPr id="22619" name="Rectangle 101"/>
          <p:cNvSpPr>
            <a:spLocks noChangeArrowheads="1"/>
          </p:cNvSpPr>
          <p:nvPr/>
        </p:nvSpPr>
        <p:spPr bwMode="auto">
          <a:xfrm>
            <a:off x="8137525" y="5864225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00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 sz="3200" u="sng"/>
          </a:p>
        </p:txBody>
      </p:sp>
      <p:sp>
        <p:nvSpPr>
          <p:cNvPr id="22620" name="Rectangle 102"/>
          <p:cNvSpPr>
            <a:spLocks noChangeArrowheads="1"/>
          </p:cNvSpPr>
          <p:nvPr/>
        </p:nvSpPr>
        <p:spPr bwMode="auto">
          <a:xfrm>
            <a:off x="5730875" y="6184900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(b)</a:t>
            </a:r>
            <a:endParaRPr lang="en-US" sz="3200" u="sng"/>
          </a:p>
        </p:txBody>
      </p:sp>
      <p:sp>
        <p:nvSpPr>
          <p:cNvPr id="22621" name="Rectangle 103"/>
          <p:cNvSpPr>
            <a:spLocks noChangeArrowheads="1"/>
          </p:cNvSpPr>
          <p:nvPr/>
        </p:nvSpPr>
        <p:spPr bwMode="auto">
          <a:xfrm>
            <a:off x="3703638" y="3321050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A</a:t>
            </a:r>
            <a:endParaRPr lang="en-US" sz="3200" u="sng"/>
          </a:p>
        </p:txBody>
      </p:sp>
      <p:sp>
        <p:nvSpPr>
          <p:cNvPr id="22622" name="Rectangle 104"/>
          <p:cNvSpPr>
            <a:spLocks noChangeArrowheads="1"/>
          </p:cNvSpPr>
          <p:nvPr/>
        </p:nvSpPr>
        <p:spPr bwMode="auto">
          <a:xfrm>
            <a:off x="3863975" y="3417888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00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 sz="3200" u="sng"/>
          </a:p>
        </p:txBody>
      </p:sp>
      <p:sp>
        <p:nvSpPr>
          <p:cNvPr id="22623" name="Rectangle 105"/>
          <p:cNvSpPr>
            <a:spLocks noChangeArrowheads="1"/>
          </p:cNvSpPr>
          <p:nvPr/>
        </p:nvSpPr>
        <p:spPr bwMode="auto">
          <a:xfrm>
            <a:off x="3703638" y="2752725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A</a:t>
            </a:r>
            <a:endParaRPr lang="en-US" sz="3200" u="sng"/>
          </a:p>
        </p:txBody>
      </p:sp>
      <p:sp>
        <p:nvSpPr>
          <p:cNvPr id="22624" name="Rectangle 106"/>
          <p:cNvSpPr>
            <a:spLocks noChangeArrowheads="1"/>
          </p:cNvSpPr>
          <p:nvPr/>
        </p:nvSpPr>
        <p:spPr bwMode="auto">
          <a:xfrm>
            <a:off x="3863975" y="2846388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00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 sz="3200" u="sng"/>
          </a:p>
        </p:txBody>
      </p:sp>
      <p:sp>
        <p:nvSpPr>
          <p:cNvPr id="22625" name="Oval 107"/>
          <p:cNvSpPr>
            <a:spLocks noChangeArrowheads="1"/>
          </p:cNvSpPr>
          <p:nvPr/>
        </p:nvSpPr>
        <p:spPr bwMode="auto">
          <a:xfrm>
            <a:off x="4651375" y="2843213"/>
            <a:ext cx="73025" cy="7143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6" name="Oval 108"/>
          <p:cNvSpPr>
            <a:spLocks noChangeArrowheads="1"/>
          </p:cNvSpPr>
          <p:nvPr/>
        </p:nvSpPr>
        <p:spPr bwMode="auto">
          <a:xfrm>
            <a:off x="4292600" y="3411538"/>
            <a:ext cx="71438" cy="7143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7" name="Oval 109"/>
          <p:cNvSpPr>
            <a:spLocks noChangeArrowheads="1"/>
          </p:cNvSpPr>
          <p:nvPr/>
        </p:nvSpPr>
        <p:spPr bwMode="auto">
          <a:xfrm>
            <a:off x="4651375" y="4373563"/>
            <a:ext cx="73025" cy="7143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8" name="Oval 110"/>
          <p:cNvSpPr>
            <a:spLocks noChangeArrowheads="1"/>
          </p:cNvSpPr>
          <p:nvPr/>
        </p:nvSpPr>
        <p:spPr bwMode="auto">
          <a:xfrm>
            <a:off x="4292600" y="5259388"/>
            <a:ext cx="71438" cy="7143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9" name="Oval 111"/>
          <p:cNvSpPr>
            <a:spLocks noChangeArrowheads="1"/>
          </p:cNvSpPr>
          <p:nvPr/>
        </p:nvSpPr>
        <p:spPr bwMode="auto">
          <a:xfrm>
            <a:off x="6167438" y="3678238"/>
            <a:ext cx="71437" cy="7143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0" name="Oval 112"/>
          <p:cNvSpPr>
            <a:spLocks noChangeArrowheads="1"/>
          </p:cNvSpPr>
          <p:nvPr/>
        </p:nvSpPr>
        <p:spPr bwMode="auto">
          <a:xfrm>
            <a:off x="5826125" y="3873500"/>
            <a:ext cx="71438" cy="7143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1" name="Freeform 113"/>
          <p:cNvSpPr>
            <a:spLocks/>
          </p:cNvSpPr>
          <p:nvPr/>
        </p:nvSpPr>
        <p:spPr bwMode="auto">
          <a:xfrm>
            <a:off x="3978275" y="3448050"/>
            <a:ext cx="2362200" cy="1152525"/>
          </a:xfrm>
          <a:custGeom>
            <a:avLst/>
            <a:gdLst>
              <a:gd name="T0" fmla="*/ 0 w 1488"/>
              <a:gd name="T1" fmla="*/ 0 h 726"/>
              <a:gd name="T2" fmla="*/ 2147483647 w 1488"/>
              <a:gd name="T3" fmla="*/ 0 h 726"/>
              <a:gd name="T4" fmla="*/ 2147483647 w 1488"/>
              <a:gd name="T5" fmla="*/ 2147483647 h 726"/>
              <a:gd name="T6" fmla="*/ 2147483647 w 1488"/>
              <a:gd name="T7" fmla="*/ 2147483647 h 726"/>
              <a:gd name="T8" fmla="*/ 0 60000 65536"/>
              <a:gd name="T9" fmla="*/ 0 60000 65536"/>
              <a:gd name="T10" fmla="*/ 0 60000 65536"/>
              <a:gd name="T11" fmla="*/ 0 60000 65536"/>
              <a:gd name="T12" fmla="*/ 0 w 1488"/>
              <a:gd name="T13" fmla="*/ 0 h 726"/>
              <a:gd name="T14" fmla="*/ 1488 w 1488"/>
              <a:gd name="T15" fmla="*/ 726 h 7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8" h="726">
                <a:moveTo>
                  <a:pt x="0" y="0"/>
                </a:moveTo>
                <a:lnTo>
                  <a:pt x="1184" y="0"/>
                </a:lnTo>
                <a:lnTo>
                  <a:pt x="1184" y="726"/>
                </a:lnTo>
                <a:lnTo>
                  <a:pt x="1488" y="726"/>
                </a:lnTo>
              </a:path>
            </a:pathLst>
          </a:cu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2" name="Freeform 114"/>
          <p:cNvSpPr>
            <a:spLocks/>
          </p:cNvSpPr>
          <p:nvPr/>
        </p:nvSpPr>
        <p:spPr bwMode="auto">
          <a:xfrm>
            <a:off x="6340475" y="4337050"/>
            <a:ext cx="401638" cy="334963"/>
          </a:xfrm>
          <a:custGeom>
            <a:avLst/>
            <a:gdLst>
              <a:gd name="T0" fmla="*/ 0 w 134"/>
              <a:gd name="T1" fmla="*/ 2147483647 h 112"/>
              <a:gd name="T2" fmla="*/ 0 w 134"/>
              <a:gd name="T3" fmla="*/ 0 h 112"/>
              <a:gd name="T4" fmla="*/ 2147483647 w 134"/>
              <a:gd name="T5" fmla="*/ 0 h 112"/>
              <a:gd name="T6" fmla="*/ 2147483647 w 134"/>
              <a:gd name="T7" fmla="*/ 2147483647 h 112"/>
              <a:gd name="T8" fmla="*/ 2147483647 w 134"/>
              <a:gd name="T9" fmla="*/ 2147483647 h 112"/>
              <a:gd name="T10" fmla="*/ 0 w 134"/>
              <a:gd name="T11" fmla="*/ 2147483647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4"/>
              <a:gd name="T19" fmla="*/ 0 h 112"/>
              <a:gd name="T20" fmla="*/ 134 w 134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4" h="112">
                <a:moveTo>
                  <a:pt x="0" y="112"/>
                </a:moveTo>
                <a:cubicBezTo>
                  <a:pt x="0" y="0"/>
                  <a:pt x="0" y="0"/>
                  <a:pt x="0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108" y="0"/>
                  <a:pt x="134" y="25"/>
                  <a:pt x="134" y="55"/>
                </a:cubicBezTo>
                <a:cubicBezTo>
                  <a:pt x="134" y="86"/>
                  <a:pt x="109" y="111"/>
                  <a:pt x="79" y="112"/>
                </a:cubicBezTo>
                <a:cubicBezTo>
                  <a:pt x="0" y="112"/>
                  <a:pt x="0" y="112"/>
                  <a:pt x="0" y="112"/>
                </a:cubicBezTo>
                <a:close/>
              </a:path>
            </a:pathLst>
          </a:custGeom>
          <a:solidFill>
            <a:srgbClr val="FFFFFF"/>
          </a:solidFill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33" name="Freeform 115"/>
          <p:cNvSpPr>
            <a:spLocks/>
          </p:cNvSpPr>
          <p:nvPr/>
        </p:nvSpPr>
        <p:spPr bwMode="auto">
          <a:xfrm>
            <a:off x="5100638" y="3265488"/>
            <a:ext cx="290512" cy="371475"/>
          </a:xfrm>
          <a:custGeom>
            <a:avLst/>
            <a:gdLst>
              <a:gd name="T0" fmla="*/ 0 w 183"/>
              <a:gd name="T1" fmla="*/ 0 h 234"/>
              <a:gd name="T2" fmla="*/ 0 w 183"/>
              <a:gd name="T3" fmla="*/ 2147483647 h 234"/>
              <a:gd name="T4" fmla="*/ 2147483647 w 183"/>
              <a:gd name="T5" fmla="*/ 2147483647 h 234"/>
              <a:gd name="T6" fmla="*/ 0 w 183"/>
              <a:gd name="T7" fmla="*/ 0 h 234"/>
              <a:gd name="T8" fmla="*/ 0 w 183"/>
              <a:gd name="T9" fmla="*/ 0 h 2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3"/>
              <a:gd name="T16" fmla="*/ 0 h 234"/>
              <a:gd name="T17" fmla="*/ 183 w 183"/>
              <a:gd name="T18" fmla="*/ 234 h 2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3" h="234">
                <a:moveTo>
                  <a:pt x="0" y="0"/>
                </a:moveTo>
                <a:lnTo>
                  <a:pt x="0" y="234"/>
                </a:lnTo>
                <a:lnTo>
                  <a:pt x="183" y="1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34" name="Oval 116"/>
          <p:cNvSpPr>
            <a:spLocks noChangeArrowheads="1"/>
          </p:cNvSpPr>
          <p:nvPr/>
        </p:nvSpPr>
        <p:spPr bwMode="auto">
          <a:xfrm>
            <a:off x="5391150" y="3387725"/>
            <a:ext cx="120650" cy="119063"/>
          </a:xfrm>
          <a:prstGeom prst="ellipse">
            <a:avLst/>
          </a:prstGeom>
          <a:solidFill>
            <a:srgbClr val="FFFFFF"/>
          </a:solidFill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35" name="Line 117"/>
          <p:cNvSpPr>
            <a:spLocks noChangeShapeType="1"/>
          </p:cNvSpPr>
          <p:nvPr/>
        </p:nvSpPr>
        <p:spPr bwMode="auto">
          <a:xfrm>
            <a:off x="966788" y="4746625"/>
            <a:ext cx="2451100" cy="1588"/>
          </a:xfrm>
          <a:prstGeom prst="line">
            <a:avLst/>
          </a:prstGeom>
          <a:noFill/>
          <a:ln w="11113">
            <a:solidFill>
              <a:srgbClr val="00A0C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6" name="AutoShape 118"/>
          <p:cNvSpPr>
            <a:spLocks noChangeAspect="1" noChangeArrowheads="1" noTextEdit="1"/>
          </p:cNvSpPr>
          <p:nvPr/>
        </p:nvSpPr>
        <p:spPr bwMode="auto">
          <a:xfrm>
            <a:off x="3733800" y="1066800"/>
            <a:ext cx="4652963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7" name="Rectangle 119"/>
          <p:cNvSpPr>
            <a:spLocks noChangeArrowheads="1"/>
          </p:cNvSpPr>
          <p:nvPr/>
        </p:nvSpPr>
        <p:spPr bwMode="auto">
          <a:xfrm>
            <a:off x="3743325" y="1247775"/>
            <a:ext cx="155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>
                <a:solidFill>
                  <a:srgbClr val="000000"/>
                </a:solidFill>
                <a:latin typeface="TimesTen" pitchFamily="18" charset="0"/>
              </a:rPr>
              <a:t>A</a:t>
            </a:r>
            <a:endParaRPr lang="en-US" sz="3200" u="sng"/>
          </a:p>
        </p:txBody>
      </p:sp>
      <p:sp>
        <p:nvSpPr>
          <p:cNvPr id="22638" name="Rectangle 120"/>
          <p:cNvSpPr>
            <a:spLocks noChangeArrowheads="1"/>
          </p:cNvSpPr>
          <p:nvPr/>
        </p:nvSpPr>
        <p:spPr bwMode="auto">
          <a:xfrm>
            <a:off x="4233863" y="1247775"/>
            <a:ext cx="155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>
                <a:solidFill>
                  <a:srgbClr val="000000"/>
                </a:solidFill>
                <a:latin typeface="TimesTen" pitchFamily="18" charset="0"/>
              </a:rPr>
              <a:t>D</a:t>
            </a:r>
            <a:endParaRPr lang="en-US" sz="3200" u="sng"/>
          </a:p>
        </p:txBody>
      </p:sp>
      <p:sp>
        <p:nvSpPr>
          <p:cNvPr id="22639" name="Rectangle 121"/>
          <p:cNvSpPr>
            <a:spLocks noChangeArrowheads="1"/>
          </p:cNvSpPr>
          <p:nvPr/>
        </p:nvSpPr>
        <p:spPr bwMode="auto">
          <a:xfrm>
            <a:off x="4411663" y="1350963"/>
            <a:ext cx="76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 sz="3200" u="sng"/>
          </a:p>
        </p:txBody>
      </p:sp>
      <p:sp>
        <p:nvSpPr>
          <p:cNvPr id="22640" name="Rectangle 122"/>
          <p:cNvSpPr>
            <a:spLocks noChangeArrowheads="1"/>
          </p:cNvSpPr>
          <p:nvPr/>
        </p:nvSpPr>
        <p:spPr bwMode="auto">
          <a:xfrm>
            <a:off x="4648200" y="1247775"/>
            <a:ext cx="155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>
                <a:solidFill>
                  <a:srgbClr val="000000"/>
                </a:solidFill>
                <a:latin typeface="TimesTen" pitchFamily="18" charset="0"/>
              </a:rPr>
              <a:t>D</a:t>
            </a:r>
            <a:endParaRPr lang="en-US" sz="3200" u="sng"/>
          </a:p>
        </p:txBody>
      </p:sp>
      <p:sp>
        <p:nvSpPr>
          <p:cNvPr id="22641" name="Rectangle 123"/>
          <p:cNvSpPr>
            <a:spLocks noChangeArrowheads="1"/>
          </p:cNvSpPr>
          <p:nvPr/>
        </p:nvSpPr>
        <p:spPr bwMode="auto">
          <a:xfrm>
            <a:off x="4826000" y="1350963"/>
            <a:ext cx="76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 sz="3200" u="sng"/>
          </a:p>
        </p:txBody>
      </p:sp>
      <p:sp>
        <p:nvSpPr>
          <p:cNvPr id="22642" name="Rectangle 124"/>
          <p:cNvSpPr>
            <a:spLocks noChangeArrowheads="1"/>
          </p:cNvSpPr>
          <p:nvPr/>
        </p:nvSpPr>
        <p:spPr bwMode="auto">
          <a:xfrm>
            <a:off x="3778250" y="1757363"/>
            <a:ext cx="1079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 sz="3200" u="sng"/>
          </a:p>
        </p:txBody>
      </p:sp>
      <p:sp>
        <p:nvSpPr>
          <p:cNvPr id="22643" name="Rectangle 125"/>
          <p:cNvSpPr>
            <a:spLocks noChangeArrowheads="1"/>
          </p:cNvSpPr>
          <p:nvPr/>
        </p:nvSpPr>
        <p:spPr bwMode="auto">
          <a:xfrm>
            <a:off x="4306888" y="1757363"/>
            <a:ext cx="1079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 sz="3200" u="sng"/>
          </a:p>
        </p:txBody>
      </p:sp>
      <p:sp>
        <p:nvSpPr>
          <p:cNvPr id="22644" name="Rectangle 126"/>
          <p:cNvSpPr>
            <a:spLocks noChangeArrowheads="1"/>
          </p:cNvSpPr>
          <p:nvPr/>
        </p:nvSpPr>
        <p:spPr bwMode="auto">
          <a:xfrm>
            <a:off x="4721225" y="1757363"/>
            <a:ext cx="1079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 sz="3200" u="sng"/>
          </a:p>
        </p:txBody>
      </p:sp>
      <p:sp>
        <p:nvSpPr>
          <p:cNvPr id="22645" name="Rectangle 127"/>
          <p:cNvSpPr>
            <a:spLocks noChangeArrowheads="1"/>
          </p:cNvSpPr>
          <p:nvPr/>
        </p:nvSpPr>
        <p:spPr bwMode="auto">
          <a:xfrm>
            <a:off x="3778250" y="2070100"/>
            <a:ext cx="1079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 sz="3200" u="sng"/>
          </a:p>
        </p:txBody>
      </p:sp>
      <p:sp>
        <p:nvSpPr>
          <p:cNvPr id="22646" name="Rectangle 128"/>
          <p:cNvSpPr>
            <a:spLocks noChangeArrowheads="1"/>
          </p:cNvSpPr>
          <p:nvPr/>
        </p:nvSpPr>
        <p:spPr bwMode="auto">
          <a:xfrm>
            <a:off x="4306888" y="2070100"/>
            <a:ext cx="1079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 sz="3200" u="sng"/>
          </a:p>
        </p:txBody>
      </p:sp>
      <p:sp>
        <p:nvSpPr>
          <p:cNvPr id="22647" name="Rectangle 129"/>
          <p:cNvSpPr>
            <a:spLocks noChangeArrowheads="1"/>
          </p:cNvSpPr>
          <p:nvPr/>
        </p:nvSpPr>
        <p:spPr bwMode="auto">
          <a:xfrm>
            <a:off x="4721225" y="2070100"/>
            <a:ext cx="1079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 sz="3200" u="sng"/>
          </a:p>
        </p:txBody>
      </p:sp>
      <p:sp>
        <p:nvSpPr>
          <p:cNvPr id="22648" name="Line 130"/>
          <p:cNvSpPr>
            <a:spLocks noChangeShapeType="1"/>
          </p:cNvSpPr>
          <p:nvPr/>
        </p:nvSpPr>
        <p:spPr bwMode="auto">
          <a:xfrm>
            <a:off x="3743325" y="1658938"/>
            <a:ext cx="1157288" cy="1587"/>
          </a:xfrm>
          <a:prstGeom prst="line">
            <a:avLst/>
          </a:prstGeom>
          <a:noFill/>
          <a:ln w="14288">
            <a:solidFill>
              <a:srgbClr val="00A0C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9" name="Line 131"/>
          <p:cNvSpPr>
            <a:spLocks noChangeShapeType="1"/>
          </p:cNvSpPr>
          <p:nvPr/>
        </p:nvSpPr>
        <p:spPr bwMode="auto">
          <a:xfrm>
            <a:off x="3743325" y="2432050"/>
            <a:ext cx="1157288" cy="1588"/>
          </a:xfrm>
          <a:prstGeom prst="line">
            <a:avLst/>
          </a:prstGeom>
          <a:noFill/>
          <a:ln w="14288">
            <a:solidFill>
              <a:srgbClr val="00A0C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0" name="Line 132"/>
          <p:cNvSpPr>
            <a:spLocks noChangeShapeType="1"/>
          </p:cNvSpPr>
          <p:nvPr/>
        </p:nvSpPr>
        <p:spPr bwMode="auto">
          <a:xfrm>
            <a:off x="4078288" y="1295400"/>
            <a:ext cx="1587" cy="1136650"/>
          </a:xfrm>
          <a:prstGeom prst="line">
            <a:avLst/>
          </a:prstGeom>
          <a:noFill/>
          <a:ln w="14288">
            <a:solidFill>
              <a:srgbClr val="00A0C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1" name="Rectangle 133"/>
          <p:cNvSpPr>
            <a:spLocks noChangeArrowheads="1"/>
          </p:cNvSpPr>
          <p:nvPr/>
        </p:nvSpPr>
        <p:spPr bwMode="auto">
          <a:xfrm>
            <a:off x="4260850" y="2568575"/>
            <a:ext cx="2381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>
                <a:solidFill>
                  <a:srgbClr val="000000"/>
                </a:solidFill>
                <a:latin typeface="TimesTen" pitchFamily="18" charset="0"/>
              </a:rPr>
              <a:t>(a)</a:t>
            </a:r>
            <a:endParaRPr lang="en-US" sz="3200" u="sng"/>
          </a:p>
        </p:txBody>
      </p:sp>
      <p:sp>
        <p:nvSpPr>
          <p:cNvPr id="22652" name="Rectangle 134"/>
          <p:cNvSpPr>
            <a:spLocks noChangeArrowheads="1"/>
          </p:cNvSpPr>
          <p:nvPr/>
        </p:nvSpPr>
        <p:spPr bwMode="auto">
          <a:xfrm>
            <a:off x="6653213" y="2568575"/>
            <a:ext cx="2508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>
                <a:solidFill>
                  <a:srgbClr val="000000"/>
                </a:solidFill>
                <a:latin typeface="TimesTen" pitchFamily="18" charset="0"/>
              </a:rPr>
              <a:t>(b)</a:t>
            </a:r>
            <a:endParaRPr lang="en-US" sz="3200" u="sng"/>
          </a:p>
        </p:txBody>
      </p:sp>
      <p:sp>
        <p:nvSpPr>
          <p:cNvPr id="22653" name="Line 135"/>
          <p:cNvSpPr>
            <a:spLocks noChangeShapeType="1"/>
          </p:cNvSpPr>
          <p:nvPr/>
        </p:nvSpPr>
        <p:spPr bwMode="auto">
          <a:xfrm>
            <a:off x="5451475" y="2244725"/>
            <a:ext cx="2141538" cy="1588"/>
          </a:xfrm>
          <a:prstGeom prst="line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4" name="Freeform 136"/>
          <p:cNvSpPr>
            <a:spLocks/>
          </p:cNvSpPr>
          <p:nvPr/>
        </p:nvSpPr>
        <p:spPr bwMode="auto">
          <a:xfrm>
            <a:off x="5821363" y="1620838"/>
            <a:ext cx="1789112" cy="623887"/>
          </a:xfrm>
          <a:custGeom>
            <a:avLst/>
            <a:gdLst>
              <a:gd name="T0" fmla="*/ 0 w 1127"/>
              <a:gd name="T1" fmla="*/ 2147483647 h 393"/>
              <a:gd name="T2" fmla="*/ 0 w 1127"/>
              <a:gd name="T3" fmla="*/ 0 h 393"/>
              <a:gd name="T4" fmla="*/ 2147483647 w 1127"/>
              <a:gd name="T5" fmla="*/ 0 h 393"/>
              <a:gd name="T6" fmla="*/ 0 60000 65536"/>
              <a:gd name="T7" fmla="*/ 0 60000 65536"/>
              <a:gd name="T8" fmla="*/ 0 60000 65536"/>
              <a:gd name="T9" fmla="*/ 0 w 1127"/>
              <a:gd name="T10" fmla="*/ 0 h 393"/>
              <a:gd name="T11" fmla="*/ 1127 w 1127"/>
              <a:gd name="T12" fmla="*/ 393 h 3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7" h="393">
                <a:moveTo>
                  <a:pt x="0" y="393"/>
                </a:moveTo>
                <a:lnTo>
                  <a:pt x="0" y="0"/>
                </a:lnTo>
                <a:lnTo>
                  <a:pt x="1127" y="0"/>
                </a:lnTo>
              </a:path>
            </a:pathLst>
          </a:cu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5" name="Freeform 137"/>
          <p:cNvSpPr>
            <a:spLocks/>
          </p:cNvSpPr>
          <p:nvPr/>
        </p:nvSpPr>
        <p:spPr bwMode="auto">
          <a:xfrm>
            <a:off x="6681788" y="1417638"/>
            <a:ext cx="322262" cy="414337"/>
          </a:xfrm>
          <a:custGeom>
            <a:avLst/>
            <a:gdLst>
              <a:gd name="T0" fmla="*/ 0 w 203"/>
              <a:gd name="T1" fmla="*/ 0 h 261"/>
              <a:gd name="T2" fmla="*/ 0 w 203"/>
              <a:gd name="T3" fmla="*/ 2147483647 h 261"/>
              <a:gd name="T4" fmla="*/ 2147483647 w 203"/>
              <a:gd name="T5" fmla="*/ 2147483647 h 261"/>
              <a:gd name="T6" fmla="*/ 0 w 203"/>
              <a:gd name="T7" fmla="*/ 0 h 261"/>
              <a:gd name="T8" fmla="*/ 0 w 203"/>
              <a:gd name="T9" fmla="*/ 0 h 2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3"/>
              <a:gd name="T16" fmla="*/ 0 h 261"/>
              <a:gd name="T17" fmla="*/ 203 w 203"/>
              <a:gd name="T18" fmla="*/ 261 h 2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3" h="261">
                <a:moveTo>
                  <a:pt x="0" y="0"/>
                </a:moveTo>
                <a:lnTo>
                  <a:pt x="0" y="261"/>
                </a:lnTo>
                <a:lnTo>
                  <a:pt x="203" y="1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69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56" name="Freeform 138"/>
          <p:cNvSpPr>
            <a:spLocks/>
          </p:cNvSpPr>
          <p:nvPr/>
        </p:nvSpPr>
        <p:spPr bwMode="auto">
          <a:xfrm>
            <a:off x="7004050" y="1554163"/>
            <a:ext cx="133350" cy="133350"/>
          </a:xfrm>
          <a:custGeom>
            <a:avLst/>
            <a:gdLst>
              <a:gd name="T0" fmla="*/ 2147483647 w 60"/>
              <a:gd name="T1" fmla="*/ 2147483647 h 60"/>
              <a:gd name="T2" fmla="*/ 0 w 60"/>
              <a:gd name="T3" fmla="*/ 2147483647 h 60"/>
              <a:gd name="T4" fmla="*/ 2147483647 w 60"/>
              <a:gd name="T5" fmla="*/ 0 h 60"/>
              <a:gd name="T6" fmla="*/ 2147483647 w 60"/>
              <a:gd name="T7" fmla="*/ 2147483647 h 60"/>
              <a:gd name="T8" fmla="*/ 2147483647 w 60"/>
              <a:gd name="T9" fmla="*/ 2147483647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0"/>
              <a:gd name="T17" fmla="*/ 60 w 60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0">
                <a:moveTo>
                  <a:pt x="30" y="60"/>
                </a:moveTo>
                <a:cubicBezTo>
                  <a:pt x="14" y="60"/>
                  <a:pt x="0" y="47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47" y="0"/>
                  <a:pt x="60" y="13"/>
                  <a:pt x="60" y="30"/>
                </a:cubicBezTo>
                <a:cubicBezTo>
                  <a:pt x="60" y="47"/>
                  <a:pt x="47" y="60"/>
                  <a:pt x="30" y="60"/>
                </a:cubicBezTo>
                <a:close/>
              </a:path>
            </a:pathLst>
          </a:custGeom>
          <a:solidFill>
            <a:srgbClr val="FFFFFF"/>
          </a:solidFill>
          <a:ln w="269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57" name="Oval 139"/>
          <p:cNvSpPr>
            <a:spLocks noChangeArrowheads="1"/>
          </p:cNvSpPr>
          <p:nvPr/>
        </p:nvSpPr>
        <p:spPr bwMode="auto">
          <a:xfrm>
            <a:off x="5780088" y="2203450"/>
            <a:ext cx="80962" cy="8096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8" name="Rectangle 140"/>
          <p:cNvSpPr>
            <a:spLocks noChangeArrowheads="1"/>
          </p:cNvSpPr>
          <p:nvPr/>
        </p:nvSpPr>
        <p:spPr bwMode="auto">
          <a:xfrm>
            <a:off x="7658100" y="2127250"/>
            <a:ext cx="155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>
                <a:solidFill>
                  <a:srgbClr val="000000"/>
                </a:solidFill>
                <a:latin typeface="TimesTen" pitchFamily="18" charset="0"/>
              </a:rPr>
              <a:t>D</a:t>
            </a:r>
            <a:endParaRPr lang="en-US" sz="3200" u="sng"/>
          </a:p>
        </p:txBody>
      </p:sp>
      <p:sp>
        <p:nvSpPr>
          <p:cNvPr id="22659" name="Rectangle 141"/>
          <p:cNvSpPr>
            <a:spLocks noChangeArrowheads="1"/>
          </p:cNvSpPr>
          <p:nvPr/>
        </p:nvSpPr>
        <p:spPr bwMode="auto">
          <a:xfrm>
            <a:off x="7835900" y="2224088"/>
            <a:ext cx="76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 sz="3200" u="sng"/>
          </a:p>
        </p:txBody>
      </p:sp>
      <p:sp>
        <p:nvSpPr>
          <p:cNvPr id="22660" name="Rectangle 142"/>
          <p:cNvSpPr>
            <a:spLocks noChangeArrowheads="1"/>
          </p:cNvSpPr>
          <p:nvPr/>
        </p:nvSpPr>
        <p:spPr bwMode="auto">
          <a:xfrm>
            <a:off x="7964488" y="2127250"/>
            <a:ext cx="1254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>
                <a:solidFill>
                  <a:srgbClr val="000000"/>
                </a:solidFill>
                <a:latin typeface="MathematicalPi 1" charset="0"/>
              </a:rPr>
              <a:t>=</a:t>
            </a:r>
            <a:endParaRPr lang="en-US" sz="3200" u="sng"/>
          </a:p>
        </p:txBody>
      </p:sp>
      <p:sp>
        <p:nvSpPr>
          <p:cNvPr id="22661" name="Rectangle 143"/>
          <p:cNvSpPr>
            <a:spLocks noChangeArrowheads="1"/>
          </p:cNvSpPr>
          <p:nvPr/>
        </p:nvSpPr>
        <p:spPr bwMode="auto">
          <a:xfrm>
            <a:off x="8142288" y="2127250"/>
            <a:ext cx="2095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>
                <a:solidFill>
                  <a:srgbClr val="000000"/>
                </a:solidFill>
                <a:latin typeface="TimesTen" pitchFamily="18" charset="0"/>
              </a:rPr>
              <a:t> A</a:t>
            </a:r>
            <a:endParaRPr lang="en-US" sz="3200" u="sng"/>
          </a:p>
        </p:txBody>
      </p:sp>
      <p:sp>
        <p:nvSpPr>
          <p:cNvPr id="22662" name="Rectangle 144"/>
          <p:cNvSpPr>
            <a:spLocks noChangeArrowheads="1"/>
          </p:cNvSpPr>
          <p:nvPr/>
        </p:nvSpPr>
        <p:spPr bwMode="auto">
          <a:xfrm>
            <a:off x="5216525" y="2132013"/>
            <a:ext cx="1555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>
                <a:solidFill>
                  <a:srgbClr val="000000"/>
                </a:solidFill>
                <a:latin typeface="TimesTen" pitchFamily="18" charset="0"/>
              </a:rPr>
              <a:t>A</a:t>
            </a:r>
            <a:endParaRPr lang="en-US" sz="3200" u="sng"/>
          </a:p>
        </p:txBody>
      </p:sp>
      <p:sp>
        <p:nvSpPr>
          <p:cNvPr id="22663" name="Rectangle 145"/>
          <p:cNvSpPr>
            <a:spLocks noChangeArrowheads="1"/>
          </p:cNvSpPr>
          <p:nvPr/>
        </p:nvSpPr>
        <p:spPr bwMode="auto">
          <a:xfrm>
            <a:off x="7658100" y="1508125"/>
            <a:ext cx="155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>
                <a:solidFill>
                  <a:srgbClr val="000000"/>
                </a:solidFill>
                <a:latin typeface="TimesTen" pitchFamily="18" charset="0"/>
              </a:rPr>
              <a:t>D</a:t>
            </a:r>
            <a:endParaRPr lang="en-US" sz="3200" u="sng"/>
          </a:p>
        </p:txBody>
      </p:sp>
      <p:sp>
        <p:nvSpPr>
          <p:cNvPr id="22664" name="Rectangle 146"/>
          <p:cNvSpPr>
            <a:spLocks noChangeArrowheads="1"/>
          </p:cNvSpPr>
          <p:nvPr/>
        </p:nvSpPr>
        <p:spPr bwMode="auto">
          <a:xfrm>
            <a:off x="7835900" y="1604963"/>
            <a:ext cx="76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 sz="3200" u="sng"/>
          </a:p>
        </p:txBody>
      </p:sp>
      <p:sp>
        <p:nvSpPr>
          <p:cNvPr id="22665" name="Rectangle 147"/>
          <p:cNvSpPr>
            <a:spLocks noChangeArrowheads="1"/>
          </p:cNvSpPr>
          <p:nvPr/>
        </p:nvSpPr>
        <p:spPr bwMode="auto">
          <a:xfrm>
            <a:off x="7964488" y="1508125"/>
            <a:ext cx="1254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dirty="0">
                <a:solidFill>
                  <a:srgbClr val="000000"/>
                </a:solidFill>
                <a:latin typeface="MathematicalPi 1" charset="0"/>
              </a:rPr>
              <a:t>=</a:t>
            </a:r>
            <a:endParaRPr lang="en-US" sz="3200" u="sng" dirty="0"/>
          </a:p>
        </p:txBody>
      </p:sp>
      <p:sp>
        <p:nvSpPr>
          <p:cNvPr id="22666" name="Rectangle 148"/>
          <p:cNvSpPr>
            <a:spLocks noChangeArrowheads="1"/>
          </p:cNvSpPr>
          <p:nvPr/>
        </p:nvSpPr>
        <p:spPr bwMode="auto">
          <a:xfrm>
            <a:off x="8142288" y="1508125"/>
            <a:ext cx="28098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>
                <a:solidFill>
                  <a:srgbClr val="000000"/>
                </a:solidFill>
                <a:latin typeface="TimesTen" pitchFamily="18" charset="0"/>
              </a:rPr>
              <a:t> A’</a:t>
            </a:r>
            <a:endParaRPr lang="en-US" sz="3200" u="sng"/>
          </a:p>
        </p:txBody>
      </p:sp>
    </p:spTree>
    <p:extLst>
      <p:ext uri="{BB962C8B-B14F-4D97-AF65-F5344CB8AC3E}">
        <p14:creationId xmlns:p14="http://schemas.microsoft.com/office/powerpoint/2010/main" val="663939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99664"/>
            <a:ext cx="7947025" cy="792163"/>
          </a:xfrm>
        </p:spPr>
        <p:txBody>
          <a:bodyPr/>
          <a:lstStyle/>
          <a:p>
            <a:pPr eaLnBrk="1" hangingPunct="1"/>
            <a:r>
              <a:rPr lang="en-US" b="1" dirty="0" smtClean="0"/>
              <a:t>Decoder Expansion</a:t>
            </a:r>
          </a:p>
        </p:txBody>
      </p:sp>
      <p:pic>
        <p:nvPicPr>
          <p:cNvPr id="23555" name="Picture 4" descr="Fig_4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66800"/>
            <a:ext cx="5807075" cy="523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1135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533400" y="555642"/>
            <a:ext cx="8077200" cy="48891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206"/>
            <a:r>
              <a:rPr lang="en-US" sz="3177" b="1" spc="-4" dirty="0">
                <a:solidFill>
                  <a:srgbClr val="000000"/>
                </a:solidFill>
                <a:cs typeface="Cambria"/>
              </a:rPr>
              <a:t>Decoder</a:t>
            </a:r>
            <a:endParaRPr sz="3177" b="1" dirty="0">
              <a:solidFill>
                <a:srgbClr val="000000"/>
              </a:solidFill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1044558"/>
            <a:ext cx="7848600" cy="2661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3433" indent="-403433">
              <a:buFont typeface="Wingdings" charset="2"/>
              <a:buChar char="§"/>
            </a:pPr>
            <a:r>
              <a:rPr lang="en-US" sz="2471" b="1" dirty="0">
                <a:solidFill>
                  <a:srgbClr val="C00000"/>
                </a:solidFill>
                <a:latin typeface="+mj-lt"/>
                <a:cs typeface="Cambria"/>
              </a:rPr>
              <a:t>Popular </a:t>
            </a:r>
            <a:r>
              <a:rPr lang="en-US" sz="2471" b="1" dirty="0">
                <a:solidFill>
                  <a:srgbClr val="C00000"/>
                </a:solidFill>
                <a:latin typeface="+mj-lt"/>
                <a:cs typeface="Cambria"/>
              </a:rPr>
              <a:t>combinational </a:t>
            </a:r>
            <a:r>
              <a:rPr lang="en-US" sz="2471" b="1" dirty="0">
                <a:solidFill>
                  <a:srgbClr val="C00000"/>
                </a:solidFill>
                <a:latin typeface="+mj-lt"/>
                <a:cs typeface="Cambria"/>
              </a:rPr>
              <a:t>logic building </a:t>
            </a:r>
            <a:r>
              <a:rPr lang="en-US" sz="2471" b="1" dirty="0">
                <a:solidFill>
                  <a:srgbClr val="C00000"/>
                </a:solidFill>
                <a:latin typeface="+mj-lt"/>
                <a:cs typeface="Cambria"/>
              </a:rPr>
              <a:t>block, in addition to logic </a:t>
            </a:r>
            <a:r>
              <a:rPr lang="en-US" sz="2471" b="1" dirty="0">
                <a:solidFill>
                  <a:srgbClr val="C00000"/>
                </a:solidFill>
                <a:latin typeface="+mj-lt"/>
                <a:cs typeface="Cambria"/>
              </a:rPr>
              <a:t>gates</a:t>
            </a:r>
          </a:p>
          <a:p>
            <a:pPr marL="403433" indent="-403433">
              <a:buFont typeface="Wingdings" charset="2"/>
              <a:buChar char="§"/>
            </a:pPr>
            <a:r>
              <a:rPr lang="en-US" sz="2471" dirty="0">
                <a:latin typeface="+mj-lt"/>
                <a:cs typeface="Cambria"/>
              </a:rPr>
              <a:t>Collection of logic gates which are arranged in a specific way that converts input binary number to one high output </a:t>
            </a:r>
          </a:p>
          <a:p>
            <a:pPr marL="403433" indent="-403433">
              <a:buFont typeface="Wingdings" charset="2"/>
              <a:buChar char="§"/>
            </a:pPr>
            <a:r>
              <a:rPr lang="en-US" sz="2471" b="1" dirty="0">
                <a:solidFill>
                  <a:srgbClr val="C00000"/>
                </a:solidFill>
                <a:latin typeface="+mj-lt"/>
                <a:cs typeface="Cambria"/>
              </a:rPr>
              <a:t>2</a:t>
            </a:r>
            <a:r>
              <a:rPr lang="en-US" sz="2471" b="1" dirty="0">
                <a:solidFill>
                  <a:srgbClr val="C00000"/>
                </a:solidFill>
                <a:latin typeface="+mj-lt"/>
                <a:cs typeface="Cambria"/>
              </a:rPr>
              <a:t>-input decoder: four possible input </a:t>
            </a:r>
            <a:r>
              <a:rPr lang="en-US" sz="2471" b="1" dirty="0">
                <a:solidFill>
                  <a:srgbClr val="C00000"/>
                </a:solidFill>
                <a:latin typeface="+mj-lt"/>
                <a:cs typeface="Cambria"/>
              </a:rPr>
              <a:t>binary numbers... </a:t>
            </a:r>
            <a:r>
              <a:rPr lang="en-US" sz="2471" b="1" dirty="0">
                <a:solidFill>
                  <a:srgbClr val="C00000"/>
                </a:solidFill>
                <a:latin typeface="+mj-lt"/>
                <a:cs typeface="Cambria"/>
              </a:rPr>
              <a:t>So has four outputs, one for </a:t>
            </a:r>
            <a:r>
              <a:rPr lang="en-US" sz="2471" b="1" dirty="0" smtClean="0">
                <a:solidFill>
                  <a:srgbClr val="C00000"/>
                </a:solidFill>
                <a:latin typeface="+mj-lt"/>
                <a:cs typeface="Cambria"/>
              </a:rPr>
              <a:t>each possible </a:t>
            </a:r>
            <a:r>
              <a:rPr lang="en-US" sz="2471" b="1" dirty="0">
                <a:solidFill>
                  <a:srgbClr val="C00000"/>
                </a:solidFill>
                <a:latin typeface="+mj-lt"/>
                <a:cs typeface="Cambria"/>
              </a:rPr>
              <a:t>input binary number</a:t>
            </a:r>
            <a:endParaRPr lang="en-US" sz="2471" b="1" dirty="0">
              <a:solidFill>
                <a:srgbClr val="C00000"/>
              </a:solidFill>
              <a:latin typeface="+mj-lt"/>
              <a:cs typeface="Cambria"/>
            </a:endParaRPr>
          </a:p>
        </p:txBody>
      </p:sp>
      <p:pic>
        <p:nvPicPr>
          <p:cNvPr id="4" name="Picture 3" descr="Screen Shot 2015-10-15 at 12.15.0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652" y="3886200"/>
            <a:ext cx="5842747" cy="188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609600" y="566509"/>
            <a:ext cx="7931150" cy="43497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206"/>
            <a:r>
              <a:rPr lang="en-US" sz="2824" b="1" dirty="0">
                <a:solidFill>
                  <a:schemeClr val="tx1"/>
                </a:solidFill>
                <a:cs typeface="Cambria"/>
              </a:rPr>
              <a:t>Decoder with enable e</a:t>
            </a:r>
            <a:endParaRPr sz="2824" b="1" dirty="0">
              <a:solidFill>
                <a:schemeClr val="tx1"/>
              </a:solidFill>
              <a:cs typeface="Cambri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1373" y="1243546"/>
            <a:ext cx="4437529" cy="8527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3433" indent="-403433">
              <a:buFont typeface="Wingdings" charset="2"/>
              <a:buChar char="§"/>
            </a:pPr>
            <a:r>
              <a:rPr lang="en-US" sz="2471" b="1" dirty="0">
                <a:solidFill>
                  <a:srgbClr val="C00000"/>
                </a:solidFill>
                <a:latin typeface="+mj-lt"/>
                <a:cs typeface="Cambria"/>
              </a:rPr>
              <a:t> </a:t>
            </a:r>
            <a:r>
              <a:rPr lang="en-US" sz="2471" b="1" dirty="0">
                <a:solidFill>
                  <a:srgbClr val="C00000"/>
                </a:solidFill>
                <a:latin typeface="+mj-lt"/>
                <a:cs typeface="Cambria"/>
              </a:rPr>
              <a:t>Outputs all 0 if e=</a:t>
            </a:r>
            <a:r>
              <a:rPr lang="en-US" sz="2471" b="1" dirty="0">
                <a:solidFill>
                  <a:srgbClr val="C00000"/>
                </a:solidFill>
                <a:latin typeface="+mj-lt"/>
                <a:cs typeface="Cambria"/>
              </a:rPr>
              <a:t>0</a:t>
            </a:r>
          </a:p>
          <a:p>
            <a:pPr marL="403433" indent="-403433">
              <a:buFont typeface="Wingdings" charset="2"/>
              <a:buChar char="§"/>
            </a:pPr>
            <a:r>
              <a:rPr lang="en-US" sz="2471" b="1" dirty="0">
                <a:solidFill>
                  <a:srgbClr val="C00000"/>
                </a:solidFill>
                <a:latin typeface="+mj-lt"/>
                <a:cs typeface="Cambria"/>
              </a:rPr>
              <a:t>Regular </a:t>
            </a:r>
            <a:r>
              <a:rPr lang="en-US" sz="2471" b="1" dirty="0">
                <a:solidFill>
                  <a:srgbClr val="C00000"/>
                </a:solidFill>
                <a:latin typeface="+mj-lt"/>
                <a:cs typeface="Cambria"/>
              </a:rPr>
              <a:t>behavior if e=1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3000" y="4572263"/>
            <a:ext cx="3629391" cy="472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71" dirty="0">
                <a:latin typeface="+mj-lt"/>
                <a:cs typeface="Cambria"/>
              </a:rPr>
              <a:t>n-input decoder: 2n outputs</a:t>
            </a:r>
          </a:p>
        </p:txBody>
      </p:sp>
      <p:grpSp>
        <p:nvGrpSpPr>
          <p:cNvPr id="13" name="Group 169"/>
          <p:cNvGrpSpPr>
            <a:grpSpLocks/>
          </p:cNvGrpSpPr>
          <p:nvPr/>
        </p:nvGrpSpPr>
        <p:grpSpPr bwMode="auto">
          <a:xfrm>
            <a:off x="5184267" y="1371600"/>
            <a:ext cx="1583605" cy="3493891"/>
            <a:chOff x="4608" y="2112"/>
            <a:chExt cx="738" cy="2109"/>
          </a:xfrm>
        </p:grpSpPr>
        <p:grpSp>
          <p:nvGrpSpPr>
            <p:cNvPr id="14" name="Group 167"/>
            <p:cNvGrpSpPr>
              <a:grpSpLocks/>
            </p:cNvGrpSpPr>
            <p:nvPr/>
          </p:nvGrpSpPr>
          <p:grpSpPr bwMode="auto">
            <a:xfrm>
              <a:off x="4608" y="2112"/>
              <a:ext cx="738" cy="1006"/>
              <a:chOff x="4464" y="2640"/>
              <a:chExt cx="738" cy="1006"/>
            </a:xfrm>
          </p:grpSpPr>
          <p:sp>
            <p:nvSpPr>
              <p:cNvPr id="38" name="Rectangle 130"/>
              <p:cNvSpPr>
                <a:spLocks noChangeArrowheads="1"/>
              </p:cNvSpPr>
              <p:nvPr/>
            </p:nvSpPr>
            <p:spPr bwMode="auto">
              <a:xfrm>
                <a:off x="4671" y="2873"/>
                <a:ext cx="5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47">
                    <a:solidFill>
                      <a:srgbClr val="000000"/>
                    </a:solidFill>
                    <a:latin typeface="Myriad Roman" charset="0"/>
                  </a:rPr>
                  <a:t>i0</a:t>
                </a:r>
                <a:endParaRPr lang="en-US" sz="1588"/>
              </a:p>
            </p:txBody>
          </p:sp>
          <p:sp>
            <p:nvSpPr>
              <p:cNvPr id="39" name="Rectangle 131"/>
              <p:cNvSpPr>
                <a:spLocks noChangeArrowheads="1"/>
              </p:cNvSpPr>
              <p:nvPr/>
            </p:nvSpPr>
            <p:spPr bwMode="auto">
              <a:xfrm>
                <a:off x="4671" y="3066"/>
                <a:ext cx="5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47">
                    <a:solidFill>
                      <a:srgbClr val="000000"/>
                    </a:solidFill>
                    <a:latin typeface="Myriad Roman" charset="0"/>
                  </a:rPr>
                  <a:t>i1</a:t>
                </a:r>
                <a:endParaRPr lang="en-US" sz="1588"/>
              </a:p>
            </p:txBody>
          </p:sp>
          <p:sp>
            <p:nvSpPr>
              <p:cNvPr id="40" name="Rectangle 132"/>
              <p:cNvSpPr>
                <a:spLocks noChangeArrowheads="1"/>
              </p:cNvSpPr>
              <p:nvPr/>
            </p:nvSpPr>
            <p:spPr bwMode="auto">
              <a:xfrm>
                <a:off x="4900" y="2684"/>
                <a:ext cx="7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47">
                    <a:solidFill>
                      <a:srgbClr val="000000"/>
                    </a:solidFill>
                    <a:latin typeface="Myriad Roman" charset="0"/>
                  </a:rPr>
                  <a:t>d0</a:t>
                </a:r>
                <a:endParaRPr lang="en-US" sz="1588"/>
              </a:p>
            </p:txBody>
          </p:sp>
          <p:sp>
            <p:nvSpPr>
              <p:cNvPr id="41" name="Rectangle 133"/>
              <p:cNvSpPr>
                <a:spLocks noChangeArrowheads="1"/>
              </p:cNvSpPr>
              <p:nvPr/>
            </p:nvSpPr>
            <p:spPr bwMode="auto">
              <a:xfrm>
                <a:off x="4900" y="2871"/>
                <a:ext cx="7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47">
                    <a:solidFill>
                      <a:srgbClr val="000000"/>
                    </a:solidFill>
                    <a:latin typeface="Myriad Roman" charset="0"/>
                  </a:rPr>
                  <a:t>d1</a:t>
                </a:r>
                <a:endParaRPr lang="en-US" sz="1588"/>
              </a:p>
            </p:txBody>
          </p:sp>
          <p:sp>
            <p:nvSpPr>
              <p:cNvPr id="42" name="Rectangle 134"/>
              <p:cNvSpPr>
                <a:spLocks noChangeArrowheads="1"/>
              </p:cNvSpPr>
              <p:nvPr/>
            </p:nvSpPr>
            <p:spPr bwMode="auto">
              <a:xfrm>
                <a:off x="4900" y="3071"/>
                <a:ext cx="7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47" dirty="0">
                    <a:solidFill>
                      <a:srgbClr val="000000"/>
                    </a:solidFill>
                    <a:latin typeface="Myriad Roman" charset="0"/>
                  </a:rPr>
                  <a:t>d2</a:t>
                </a:r>
                <a:endParaRPr lang="en-US" sz="1588" dirty="0"/>
              </a:p>
            </p:txBody>
          </p:sp>
          <p:sp>
            <p:nvSpPr>
              <p:cNvPr id="43" name="Rectangle 135"/>
              <p:cNvSpPr>
                <a:spLocks noChangeArrowheads="1"/>
              </p:cNvSpPr>
              <p:nvPr/>
            </p:nvSpPr>
            <p:spPr bwMode="auto">
              <a:xfrm>
                <a:off x="4900" y="3260"/>
                <a:ext cx="7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47">
                    <a:solidFill>
                      <a:srgbClr val="000000"/>
                    </a:solidFill>
                    <a:latin typeface="Myriad Roman" charset="0"/>
                  </a:rPr>
                  <a:t>d3</a:t>
                </a:r>
                <a:endParaRPr lang="en-US" sz="1588"/>
              </a:p>
            </p:txBody>
          </p:sp>
          <p:sp>
            <p:nvSpPr>
              <p:cNvPr id="44" name="Rectangle 136"/>
              <p:cNvSpPr>
                <a:spLocks noChangeArrowheads="1"/>
              </p:cNvSpPr>
              <p:nvPr/>
            </p:nvSpPr>
            <p:spPr bwMode="auto">
              <a:xfrm>
                <a:off x="4751" y="3291"/>
                <a:ext cx="3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47">
                    <a:solidFill>
                      <a:srgbClr val="000000"/>
                    </a:solidFill>
                    <a:latin typeface="Myriad Roman" charset="0"/>
                  </a:rPr>
                  <a:t>e</a:t>
                </a:r>
                <a:endParaRPr lang="en-US" sz="1588"/>
              </a:p>
            </p:txBody>
          </p:sp>
          <p:sp>
            <p:nvSpPr>
              <p:cNvPr id="45" name="Rectangle 138"/>
              <p:cNvSpPr>
                <a:spLocks noChangeArrowheads="1"/>
              </p:cNvSpPr>
              <p:nvPr/>
            </p:nvSpPr>
            <p:spPr bwMode="auto">
              <a:xfrm>
                <a:off x="5164" y="3260"/>
                <a:ext cx="3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47">
                    <a:solidFill>
                      <a:srgbClr val="000000"/>
                    </a:solidFill>
                    <a:latin typeface="Myriad Roman" charset="0"/>
                  </a:rPr>
                  <a:t>1</a:t>
                </a:r>
                <a:endParaRPr lang="en-US" sz="1588"/>
              </a:p>
            </p:txBody>
          </p:sp>
          <p:sp>
            <p:nvSpPr>
              <p:cNvPr id="46" name="Rectangle 139"/>
              <p:cNvSpPr>
                <a:spLocks noChangeArrowheads="1"/>
              </p:cNvSpPr>
              <p:nvPr/>
            </p:nvSpPr>
            <p:spPr bwMode="auto">
              <a:xfrm>
                <a:off x="4750" y="3539"/>
                <a:ext cx="3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47" b="1">
                    <a:solidFill>
                      <a:srgbClr val="000000"/>
                    </a:solidFill>
                    <a:latin typeface="Myriad Roman" charset="0"/>
                  </a:rPr>
                  <a:t>1</a:t>
                </a:r>
                <a:endParaRPr lang="en-US" sz="1588" b="1"/>
              </a:p>
            </p:txBody>
          </p:sp>
          <p:sp>
            <p:nvSpPr>
              <p:cNvPr id="47" name="Rectangle 140"/>
              <p:cNvSpPr>
                <a:spLocks noChangeArrowheads="1"/>
              </p:cNvSpPr>
              <p:nvPr/>
            </p:nvSpPr>
            <p:spPr bwMode="auto">
              <a:xfrm>
                <a:off x="4464" y="3069"/>
                <a:ext cx="3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47">
                    <a:solidFill>
                      <a:srgbClr val="000000"/>
                    </a:solidFill>
                    <a:latin typeface="Myriad Roman" charset="0"/>
                  </a:rPr>
                  <a:t>1</a:t>
                </a:r>
                <a:endParaRPr lang="en-US" sz="1588"/>
              </a:p>
            </p:txBody>
          </p:sp>
          <p:sp>
            <p:nvSpPr>
              <p:cNvPr id="48" name="Rectangle 141"/>
              <p:cNvSpPr>
                <a:spLocks noChangeArrowheads="1"/>
              </p:cNvSpPr>
              <p:nvPr/>
            </p:nvSpPr>
            <p:spPr bwMode="auto">
              <a:xfrm>
                <a:off x="4464" y="2879"/>
                <a:ext cx="3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47">
                    <a:solidFill>
                      <a:srgbClr val="000000"/>
                    </a:solidFill>
                    <a:latin typeface="Myriad Roman" charset="0"/>
                  </a:rPr>
                  <a:t>1</a:t>
                </a:r>
                <a:endParaRPr lang="en-US" sz="1588"/>
              </a:p>
            </p:txBody>
          </p:sp>
          <p:sp>
            <p:nvSpPr>
              <p:cNvPr id="49" name="Rectangle 142"/>
              <p:cNvSpPr>
                <a:spLocks noChangeArrowheads="1"/>
              </p:cNvSpPr>
              <p:nvPr/>
            </p:nvSpPr>
            <p:spPr bwMode="auto">
              <a:xfrm>
                <a:off x="5164" y="3065"/>
                <a:ext cx="3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47">
                    <a:solidFill>
                      <a:srgbClr val="000000"/>
                    </a:solidFill>
                    <a:latin typeface="Myriad Roman" charset="0"/>
                  </a:rPr>
                  <a:t>0</a:t>
                </a:r>
                <a:endParaRPr lang="en-US" sz="1588"/>
              </a:p>
            </p:txBody>
          </p:sp>
          <p:sp>
            <p:nvSpPr>
              <p:cNvPr id="50" name="Rectangle 143"/>
              <p:cNvSpPr>
                <a:spLocks noChangeArrowheads="1"/>
              </p:cNvSpPr>
              <p:nvPr/>
            </p:nvSpPr>
            <p:spPr bwMode="auto">
              <a:xfrm>
                <a:off x="5164" y="2879"/>
                <a:ext cx="3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47">
                    <a:solidFill>
                      <a:srgbClr val="000000"/>
                    </a:solidFill>
                    <a:latin typeface="Myriad Roman" charset="0"/>
                  </a:rPr>
                  <a:t>0</a:t>
                </a:r>
                <a:endParaRPr lang="en-US" sz="1588"/>
              </a:p>
            </p:txBody>
          </p:sp>
          <p:sp>
            <p:nvSpPr>
              <p:cNvPr id="51" name="Rectangle 144"/>
              <p:cNvSpPr>
                <a:spLocks noChangeArrowheads="1"/>
              </p:cNvSpPr>
              <p:nvPr/>
            </p:nvSpPr>
            <p:spPr bwMode="auto">
              <a:xfrm>
                <a:off x="5164" y="2686"/>
                <a:ext cx="3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47">
                    <a:solidFill>
                      <a:srgbClr val="000000"/>
                    </a:solidFill>
                    <a:latin typeface="Myriad Roman" charset="0"/>
                  </a:rPr>
                  <a:t>0</a:t>
                </a:r>
                <a:endParaRPr lang="en-US" sz="1588"/>
              </a:p>
            </p:txBody>
          </p:sp>
          <p:sp>
            <p:nvSpPr>
              <p:cNvPr id="52" name="Line 157"/>
              <p:cNvSpPr>
                <a:spLocks noChangeShapeType="1"/>
              </p:cNvSpPr>
              <p:nvPr/>
            </p:nvSpPr>
            <p:spPr bwMode="auto">
              <a:xfrm>
                <a:off x="5034" y="2737"/>
                <a:ext cx="107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88"/>
              </a:p>
            </p:txBody>
          </p:sp>
          <p:sp>
            <p:nvSpPr>
              <p:cNvPr id="53" name="Line 158"/>
              <p:cNvSpPr>
                <a:spLocks noChangeShapeType="1"/>
              </p:cNvSpPr>
              <p:nvPr/>
            </p:nvSpPr>
            <p:spPr bwMode="auto">
              <a:xfrm>
                <a:off x="5034" y="2931"/>
                <a:ext cx="107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88"/>
              </a:p>
            </p:txBody>
          </p:sp>
          <p:sp>
            <p:nvSpPr>
              <p:cNvPr id="54" name="Line 159"/>
              <p:cNvSpPr>
                <a:spLocks noChangeShapeType="1"/>
              </p:cNvSpPr>
              <p:nvPr/>
            </p:nvSpPr>
            <p:spPr bwMode="auto">
              <a:xfrm>
                <a:off x="5034" y="3121"/>
                <a:ext cx="107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88"/>
              </a:p>
            </p:txBody>
          </p:sp>
          <p:sp>
            <p:nvSpPr>
              <p:cNvPr id="55" name="Line 160"/>
              <p:cNvSpPr>
                <a:spLocks noChangeShapeType="1"/>
              </p:cNvSpPr>
              <p:nvPr/>
            </p:nvSpPr>
            <p:spPr bwMode="auto">
              <a:xfrm>
                <a:off x="4534" y="2931"/>
                <a:ext cx="11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88"/>
              </a:p>
            </p:txBody>
          </p:sp>
          <p:sp>
            <p:nvSpPr>
              <p:cNvPr id="56" name="Line 161"/>
              <p:cNvSpPr>
                <a:spLocks noChangeShapeType="1"/>
              </p:cNvSpPr>
              <p:nvPr/>
            </p:nvSpPr>
            <p:spPr bwMode="auto">
              <a:xfrm>
                <a:off x="4534" y="3121"/>
                <a:ext cx="11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88"/>
              </a:p>
            </p:txBody>
          </p:sp>
          <p:sp>
            <p:nvSpPr>
              <p:cNvPr id="57" name="Line 162"/>
              <p:cNvSpPr>
                <a:spLocks noChangeShapeType="1"/>
              </p:cNvSpPr>
              <p:nvPr/>
            </p:nvSpPr>
            <p:spPr bwMode="auto">
              <a:xfrm flipV="1">
                <a:off x="4775" y="3415"/>
                <a:ext cx="1" cy="106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88"/>
              </a:p>
            </p:txBody>
          </p:sp>
          <p:sp>
            <p:nvSpPr>
              <p:cNvPr id="58" name="Line 163"/>
              <p:cNvSpPr>
                <a:spLocks noChangeShapeType="1"/>
              </p:cNvSpPr>
              <p:nvPr/>
            </p:nvSpPr>
            <p:spPr bwMode="auto">
              <a:xfrm>
                <a:off x="5034" y="3312"/>
                <a:ext cx="107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88"/>
              </a:p>
            </p:txBody>
          </p:sp>
          <p:sp>
            <p:nvSpPr>
              <p:cNvPr id="59" name="Rectangle 164"/>
              <p:cNvSpPr>
                <a:spLocks noChangeArrowheads="1"/>
              </p:cNvSpPr>
              <p:nvPr/>
            </p:nvSpPr>
            <p:spPr bwMode="auto">
              <a:xfrm>
                <a:off x="4647" y="2640"/>
                <a:ext cx="387" cy="772"/>
              </a:xfrm>
              <a:prstGeom prst="rect">
                <a:avLst/>
              </a:prstGeom>
              <a:noFill/>
              <a:ln w="15875">
                <a:solidFill>
                  <a:srgbClr val="0078C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588"/>
              </a:p>
            </p:txBody>
          </p:sp>
        </p:grpSp>
        <p:grpSp>
          <p:nvGrpSpPr>
            <p:cNvPr id="15" name="Group 168"/>
            <p:cNvGrpSpPr>
              <a:grpSpLocks/>
            </p:cNvGrpSpPr>
            <p:nvPr/>
          </p:nvGrpSpPr>
          <p:grpSpPr bwMode="auto">
            <a:xfrm>
              <a:off x="4608" y="3216"/>
              <a:ext cx="736" cy="1005"/>
              <a:chOff x="5560" y="2640"/>
              <a:chExt cx="736" cy="1005"/>
            </a:xfrm>
          </p:grpSpPr>
          <p:sp>
            <p:nvSpPr>
              <p:cNvPr id="16" name="Line 123"/>
              <p:cNvSpPr>
                <a:spLocks noChangeShapeType="1"/>
              </p:cNvSpPr>
              <p:nvPr/>
            </p:nvSpPr>
            <p:spPr bwMode="auto">
              <a:xfrm>
                <a:off x="6132" y="2737"/>
                <a:ext cx="106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88"/>
              </a:p>
            </p:txBody>
          </p:sp>
          <p:sp>
            <p:nvSpPr>
              <p:cNvPr id="17" name="Line 124"/>
              <p:cNvSpPr>
                <a:spLocks noChangeShapeType="1"/>
              </p:cNvSpPr>
              <p:nvPr/>
            </p:nvSpPr>
            <p:spPr bwMode="auto">
              <a:xfrm>
                <a:off x="6132" y="2931"/>
                <a:ext cx="106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88"/>
              </a:p>
            </p:txBody>
          </p:sp>
          <p:sp>
            <p:nvSpPr>
              <p:cNvPr id="18" name="Line 125"/>
              <p:cNvSpPr>
                <a:spLocks noChangeShapeType="1"/>
              </p:cNvSpPr>
              <p:nvPr/>
            </p:nvSpPr>
            <p:spPr bwMode="auto">
              <a:xfrm>
                <a:off x="6132" y="3121"/>
                <a:ext cx="106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88"/>
              </a:p>
            </p:txBody>
          </p:sp>
          <p:sp>
            <p:nvSpPr>
              <p:cNvPr id="19" name="Line 126"/>
              <p:cNvSpPr>
                <a:spLocks noChangeShapeType="1"/>
              </p:cNvSpPr>
              <p:nvPr/>
            </p:nvSpPr>
            <p:spPr bwMode="auto">
              <a:xfrm>
                <a:off x="5631" y="2931"/>
                <a:ext cx="107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88"/>
              </a:p>
            </p:txBody>
          </p:sp>
          <p:sp>
            <p:nvSpPr>
              <p:cNvPr id="20" name="Line 127"/>
              <p:cNvSpPr>
                <a:spLocks noChangeShapeType="1"/>
              </p:cNvSpPr>
              <p:nvPr/>
            </p:nvSpPr>
            <p:spPr bwMode="auto">
              <a:xfrm>
                <a:off x="5631" y="3121"/>
                <a:ext cx="107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88"/>
              </a:p>
            </p:txBody>
          </p:sp>
          <p:sp>
            <p:nvSpPr>
              <p:cNvPr id="21" name="Line 128"/>
              <p:cNvSpPr>
                <a:spLocks noChangeShapeType="1"/>
              </p:cNvSpPr>
              <p:nvPr/>
            </p:nvSpPr>
            <p:spPr bwMode="auto">
              <a:xfrm>
                <a:off x="6132" y="3312"/>
                <a:ext cx="106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88"/>
              </a:p>
            </p:txBody>
          </p:sp>
          <p:sp>
            <p:nvSpPr>
              <p:cNvPr id="22" name="Rectangle 129"/>
              <p:cNvSpPr>
                <a:spLocks noChangeArrowheads="1"/>
              </p:cNvSpPr>
              <p:nvPr/>
            </p:nvSpPr>
            <p:spPr bwMode="auto">
              <a:xfrm>
                <a:off x="5741" y="2640"/>
                <a:ext cx="391" cy="772"/>
              </a:xfrm>
              <a:prstGeom prst="rect">
                <a:avLst/>
              </a:prstGeom>
              <a:noFill/>
              <a:ln w="15875">
                <a:solidFill>
                  <a:srgbClr val="0078C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588"/>
              </a:p>
            </p:txBody>
          </p:sp>
          <p:sp>
            <p:nvSpPr>
              <p:cNvPr id="23" name="Rectangle 137"/>
              <p:cNvSpPr>
                <a:spLocks noChangeArrowheads="1"/>
              </p:cNvSpPr>
              <p:nvPr/>
            </p:nvSpPr>
            <p:spPr bwMode="auto">
              <a:xfrm>
                <a:off x="5844" y="3291"/>
                <a:ext cx="3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47">
                    <a:solidFill>
                      <a:srgbClr val="000000"/>
                    </a:solidFill>
                    <a:latin typeface="Myriad Roman" charset="0"/>
                  </a:rPr>
                  <a:t>e</a:t>
                </a:r>
                <a:endParaRPr lang="en-US" sz="1588"/>
              </a:p>
            </p:txBody>
          </p:sp>
          <p:sp>
            <p:nvSpPr>
              <p:cNvPr id="24" name="Rectangle 145"/>
              <p:cNvSpPr>
                <a:spLocks noChangeArrowheads="1"/>
              </p:cNvSpPr>
              <p:nvPr/>
            </p:nvSpPr>
            <p:spPr bwMode="auto">
              <a:xfrm>
                <a:off x="5768" y="2873"/>
                <a:ext cx="5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47">
                    <a:solidFill>
                      <a:srgbClr val="000000"/>
                    </a:solidFill>
                    <a:latin typeface="Myriad Roman" charset="0"/>
                  </a:rPr>
                  <a:t>i0</a:t>
                </a:r>
                <a:endParaRPr lang="en-US" sz="1588"/>
              </a:p>
            </p:txBody>
          </p:sp>
          <p:sp>
            <p:nvSpPr>
              <p:cNvPr id="25" name="Rectangle 146"/>
              <p:cNvSpPr>
                <a:spLocks noChangeArrowheads="1"/>
              </p:cNvSpPr>
              <p:nvPr/>
            </p:nvSpPr>
            <p:spPr bwMode="auto">
              <a:xfrm>
                <a:off x="5768" y="3066"/>
                <a:ext cx="5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47">
                    <a:solidFill>
                      <a:srgbClr val="000000"/>
                    </a:solidFill>
                    <a:latin typeface="Myriad Roman" charset="0"/>
                  </a:rPr>
                  <a:t>i1</a:t>
                </a:r>
                <a:endParaRPr lang="en-US" sz="1588"/>
              </a:p>
            </p:txBody>
          </p:sp>
          <p:sp>
            <p:nvSpPr>
              <p:cNvPr id="26" name="Rectangle 147"/>
              <p:cNvSpPr>
                <a:spLocks noChangeArrowheads="1"/>
              </p:cNvSpPr>
              <p:nvPr/>
            </p:nvSpPr>
            <p:spPr bwMode="auto">
              <a:xfrm>
                <a:off x="5997" y="2684"/>
                <a:ext cx="7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47">
                    <a:solidFill>
                      <a:srgbClr val="000000"/>
                    </a:solidFill>
                    <a:latin typeface="Myriad Roman" charset="0"/>
                  </a:rPr>
                  <a:t>d0</a:t>
                </a:r>
                <a:endParaRPr lang="en-US" sz="1588"/>
              </a:p>
            </p:txBody>
          </p:sp>
          <p:sp>
            <p:nvSpPr>
              <p:cNvPr id="27" name="Rectangle 148"/>
              <p:cNvSpPr>
                <a:spLocks noChangeArrowheads="1"/>
              </p:cNvSpPr>
              <p:nvPr/>
            </p:nvSpPr>
            <p:spPr bwMode="auto">
              <a:xfrm>
                <a:off x="5997" y="2871"/>
                <a:ext cx="7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47">
                    <a:solidFill>
                      <a:srgbClr val="000000"/>
                    </a:solidFill>
                    <a:latin typeface="Myriad Roman" charset="0"/>
                  </a:rPr>
                  <a:t>d1</a:t>
                </a:r>
                <a:endParaRPr lang="en-US" sz="1588"/>
              </a:p>
            </p:txBody>
          </p:sp>
          <p:sp>
            <p:nvSpPr>
              <p:cNvPr id="28" name="Rectangle 149"/>
              <p:cNvSpPr>
                <a:spLocks noChangeArrowheads="1"/>
              </p:cNvSpPr>
              <p:nvPr/>
            </p:nvSpPr>
            <p:spPr bwMode="auto">
              <a:xfrm>
                <a:off x="5997" y="3071"/>
                <a:ext cx="7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47">
                    <a:solidFill>
                      <a:srgbClr val="000000"/>
                    </a:solidFill>
                    <a:latin typeface="Myriad Roman" charset="0"/>
                  </a:rPr>
                  <a:t>d2</a:t>
                </a:r>
                <a:endParaRPr lang="en-US" sz="1588"/>
              </a:p>
            </p:txBody>
          </p:sp>
          <p:sp>
            <p:nvSpPr>
              <p:cNvPr id="29" name="Rectangle 150"/>
              <p:cNvSpPr>
                <a:spLocks noChangeArrowheads="1"/>
              </p:cNvSpPr>
              <p:nvPr/>
            </p:nvSpPr>
            <p:spPr bwMode="auto">
              <a:xfrm>
                <a:off x="5997" y="3260"/>
                <a:ext cx="7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47">
                    <a:solidFill>
                      <a:srgbClr val="000000"/>
                    </a:solidFill>
                    <a:latin typeface="Myriad Roman" charset="0"/>
                  </a:rPr>
                  <a:t>d3</a:t>
                </a:r>
                <a:endParaRPr lang="en-US" sz="1588"/>
              </a:p>
            </p:txBody>
          </p:sp>
          <p:sp>
            <p:nvSpPr>
              <p:cNvPr id="30" name="Rectangle 151"/>
              <p:cNvSpPr>
                <a:spLocks noChangeArrowheads="1"/>
              </p:cNvSpPr>
              <p:nvPr/>
            </p:nvSpPr>
            <p:spPr bwMode="auto">
              <a:xfrm>
                <a:off x="6258" y="3260"/>
                <a:ext cx="3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47">
                    <a:solidFill>
                      <a:srgbClr val="000000"/>
                    </a:solidFill>
                    <a:latin typeface="Myriad Roman" charset="0"/>
                  </a:rPr>
                  <a:t>0</a:t>
                </a:r>
                <a:endParaRPr lang="en-US" sz="1588"/>
              </a:p>
            </p:txBody>
          </p:sp>
          <p:sp>
            <p:nvSpPr>
              <p:cNvPr id="31" name="Rectangle 152"/>
              <p:cNvSpPr>
                <a:spLocks noChangeArrowheads="1"/>
              </p:cNvSpPr>
              <p:nvPr/>
            </p:nvSpPr>
            <p:spPr bwMode="auto">
              <a:xfrm>
                <a:off x="5560" y="3069"/>
                <a:ext cx="3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47">
                    <a:solidFill>
                      <a:srgbClr val="000000"/>
                    </a:solidFill>
                    <a:latin typeface="Myriad Roman" charset="0"/>
                  </a:rPr>
                  <a:t>1</a:t>
                </a:r>
                <a:endParaRPr lang="en-US" sz="1588"/>
              </a:p>
            </p:txBody>
          </p:sp>
          <p:sp>
            <p:nvSpPr>
              <p:cNvPr id="32" name="Rectangle 153"/>
              <p:cNvSpPr>
                <a:spLocks noChangeArrowheads="1"/>
              </p:cNvSpPr>
              <p:nvPr/>
            </p:nvSpPr>
            <p:spPr bwMode="auto">
              <a:xfrm>
                <a:off x="5560" y="2879"/>
                <a:ext cx="3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47">
                    <a:solidFill>
                      <a:srgbClr val="000000"/>
                    </a:solidFill>
                    <a:latin typeface="Myriad Roman" charset="0"/>
                  </a:rPr>
                  <a:t>1</a:t>
                </a:r>
                <a:endParaRPr lang="en-US" sz="1588"/>
              </a:p>
            </p:txBody>
          </p:sp>
          <p:sp>
            <p:nvSpPr>
              <p:cNvPr id="33" name="Rectangle 154"/>
              <p:cNvSpPr>
                <a:spLocks noChangeArrowheads="1"/>
              </p:cNvSpPr>
              <p:nvPr/>
            </p:nvSpPr>
            <p:spPr bwMode="auto">
              <a:xfrm>
                <a:off x="6258" y="3065"/>
                <a:ext cx="3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47">
                    <a:solidFill>
                      <a:srgbClr val="000000"/>
                    </a:solidFill>
                    <a:latin typeface="Myriad Roman" charset="0"/>
                  </a:rPr>
                  <a:t>0</a:t>
                </a:r>
                <a:endParaRPr lang="en-US" sz="1588"/>
              </a:p>
            </p:txBody>
          </p:sp>
          <p:sp>
            <p:nvSpPr>
              <p:cNvPr id="34" name="Rectangle 155"/>
              <p:cNvSpPr>
                <a:spLocks noChangeArrowheads="1"/>
              </p:cNvSpPr>
              <p:nvPr/>
            </p:nvSpPr>
            <p:spPr bwMode="auto">
              <a:xfrm>
                <a:off x="6258" y="2879"/>
                <a:ext cx="3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47">
                    <a:solidFill>
                      <a:srgbClr val="000000"/>
                    </a:solidFill>
                    <a:latin typeface="Myriad Roman" charset="0"/>
                  </a:rPr>
                  <a:t>0</a:t>
                </a:r>
                <a:endParaRPr lang="en-US" sz="1588"/>
              </a:p>
            </p:txBody>
          </p:sp>
          <p:sp>
            <p:nvSpPr>
              <p:cNvPr id="35" name="Rectangle 156"/>
              <p:cNvSpPr>
                <a:spLocks noChangeArrowheads="1"/>
              </p:cNvSpPr>
              <p:nvPr/>
            </p:nvSpPr>
            <p:spPr bwMode="auto">
              <a:xfrm>
                <a:off x="6258" y="2686"/>
                <a:ext cx="3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47">
                    <a:solidFill>
                      <a:srgbClr val="000000"/>
                    </a:solidFill>
                    <a:latin typeface="Myriad Roman" charset="0"/>
                  </a:rPr>
                  <a:t>0</a:t>
                </a:r>
                <a:endParaRPr lang="en-US" sz="1588"/>
              </a:p>
            </p:txBody>
          </p:sp>
          <p:sp>
            <p:nvSpPr>
              <p:cNvPr id="36" name="Rectangle 165"/>
              <p:cNvSpPr>
                <a:spLocks noChangeArrowheads="1"/>
              </p:cNvSpPr>
              <p:nvPr/>
            </p:nvSpPr>
            <p:spPr bwMode="auto">
              <a:xfrm>
                <a:off x="5846" y="3538"/>
                <a:ext cx="3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47" b="1">
                    <a:solidFill>
                      <a:srgbClr val="000000"/>
                    </a:solidFill>
                    <a:latin typeface="Myriad Roman" charset="0"/>
                  </a:rPr>
                  <a:t>0</a:t>
                </a:r>
                <a:endParaRPr lang="en-US" sz="1588" b="1"/>
              </a:p>
            </p:txBody>
          </p:sp>
          <p:sp>
            <p:nvSpPr>
              <p:cNvPr id="37" name="Line 166"/>
              <p:cNvSpPr>
                <a:spLocks noChangeShapeType="1"/>
              </p:cNvSpPr>
              <p:nvPr/>
            </p:nvSpPr>
            <p:spPr bwMode="auto">
              <a:xfrm flipV="1">
                <a:off x="5872" y="3415"/>
                <a:ext cx="1" cy="106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88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191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66713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Function of an Multiplexer</a:t>
            </a:r>
          </a:p>
        </p:txBody>
      </p:sp>
      <p:grpSp>
        <p:nvGrpSpPr>
          <p:cNvPr id="24579" name="Group 14"/>
          <p:cNvGrpSpPr>
            <a:grpSpLocks/>
          </p:cNvGrpSpPr>
          <p:nvPr/>
        </p:nvGrpSpPr>
        <p:grpSpPr bwMode="auto">
          <a:xfrm>
            <a:off x="1984076" y="2603673"/>
            <a:ext cx="457200" cy="1296988"/>
            <a:chOff x="1440" y="2352"/>
            <a:chExt cx="288" cy="817"/>
          </a:xfrm>
        </p:grpSpPr>
        <p:sp>
          <p:nvSpPr>
            <p:cNvPr id="24621" name="Line 4"/>
            <p:cNvSpPr>
              <a:spLocks noChangeShapeType="1"/>
            </p:cNvSpPr>
            <p:nvPr/>
          </p:nvSpPr>
          <p:spPr bwMode="auto">
            <a:xfrm>
              <a:off x="1440" y="2352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Line 5"/>
            <p:cNvSpPr>
              <a:spLocks noChangeShapeType="1"/>
            </p:cNvSpPr>
            <p:nvPr/>
          </p:nvSpPr>
          <p:spPr bwMode="auto">
            <a:xfrm>
              <a:off x="1728" y="2352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24623" name="AutoShape 10"/>
            <p:cNvCxnSpPr>
              <a:cxnSpLocks noChangeShapeType="1"/>
              <a:stCxn id="24621" idx="0"/>
              <a:endCxn id="24622" idx="0"/>
            </p:cNvCxnSpPr>
            <p:nvPr/>
          </p:nvCxnSpPr>
          <p:spPr bwMode="auto">
            <a:xfrm rot="5400000" flipV="1">
              <a:off x="1583" y="2209"/>
              <a:ext cx="1" cy="288"/>
            </a:xfrm>
            <a:prstGeom prst="curvedConnector3">
              <a:avLst>
                <a:gd name="adj1" fmla="val -20400009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4" name="AutoShape 11"/>
            <p:cNvCxnSpPr>
              <a:cxnSpLocks noChangeShapeType="1"/>
            </p:cNvCxnSpPr>
            <p:nvPr/>
          </p:nvCxnSpPr>
          <p:spPr bwMode="auto">
            <a:xfrm rot="5400000" flipV="1">
              <a:off x="1583" y="3025"/>
              <a:ext cx="1" cy="288"/>
            </a:xfrm>
            <a:prstGeom prst="curvedConnector3">
              <a:avLst>
                <a:gd name="adj1" fmla="val 15200005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25" name="Text Box 13"/>
            <p:cNvSpPr txBox="1">
              <a:spLocks noChangeArrowheads="1"/>
            </p:cNvSpPr>
            <p:nvPr/>
          </p:nvSpPr>
          <p:spPr bwMode="auto">
            <a:xfrm>
              <a:off x="1440" y="2352"/>
              <a:ext cx="288" cy="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dirty="0"/>
                <a:t>Mux</a:t>
              </a:r>
            </a:p>
          </p:txBody>
        </p:sp>
      </p:grpSp>
      <p:sp>
        <p:nvSpPr>
          <p:cNvPr id="24580" name="Line 15"/>
          <p:cNvSpPr>
            <a:spLocks noChangeShapeType="1"/>
          </p:cNvSpPr>
          <p:nvPr/>
        </p:nvSpPr>
        <p:spPr bwMode="auto">
          <a:xfrm>
            <a:off x="1222076" y="2679873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Line 16"/>
          <p:cNvSpPr>
            <a:spLocks noChangeShapeType="1"/>
          </p:cNvSpPr>
          <p:nvPr/>
        </p:nvSpPr>
        <p:spPr bwMode="auto">
          <a:xfrm>
            <a:off x="1222076" y="3060873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Line 17"/>
          <p:cNvSpPr>
            <a:spLocks noChangeShapeType="1"/>
          </p:cNvSpPr>
          <p:nvPr/>
        </p:nvSpPr>
        <p:spPr bwMode="auto">
          <a:xfrm>
            <a:off x="1222076" y="3441873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8"/>
          <p:cNvSpPr>
            <a:spLocks noChangeShapeType="1"/>
          </p:cNvSpPr>
          <p:nvPr/>
        </p:nvSpPr>
        <p:spPr bwMode="auto">
          <a:xfrm>
            <a:off x="1222076" y="3822873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Line 19"/>
          <p:cNvSpPr>
            <a:spLocks noChangeShapeType="1"/>
          </p:cNvSpPr>
          <p:nvPr/>
        </p:nvSpPr>
        <p:spPr bwMode="auto">
          <a:xfrm>
            <a:off x="2441276" y="3213273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20"/>
          <p:cNvSpPr>
            <a:spLocks noChangeShapeType="1"/>
          </p:cNvSpPr>
          <p:nvPr/>
        </p:nvSpPr>
        <p:spPr bwMode="auto">
          <a:xfrm flipV="1">
            <a:off x="2212676" y="4127673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21"/>
          <p:cNvSpPr>
            <a:spLocks noChangeShapeType="1"/>
          </p:cNvSpPr>
          <p:nvPr/>
        </p:nvSpPr>
        <p:spPr bwMode="auto">
          <a:xfrm flipV="1">
            <a:off x="2136476" y="4356273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Text Box 22"/>
          <p:cNvSpPr txBox="1">
            <a:spLocks noChangeArrowheads="1"/>
          </p:cNvSpPr>
          <p:nvPr/>
        </p:nvSpPr>
        <p:spPr bwMode="auto">
          <a:xfrm>
            <a:off x="2060276" y="4737273"/>
            <a:ext cx="322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s</a:t>
            </a:r>
          </a:p>
        </p:txBody>
      </p:sp>
      <p:sp>
        <p:nvSpPr>
          <p:cNvPr id="24588" name="Text Box 23"/>
          <p:cNvSpPr txBox="1">
            <a:spLocks noChangeArrowheads="1"/>
          </p:cNvSpPr>
          <p:nvPr/>
        </p:nvSpPr>
        <p:spPr bwMode="auto">
          <a:xfrm>
            <a:off x="764876" y="2375073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/>
              <a:t>I0</a:t>
            </a:r>
          </a:p>
        </p:txBody>
      </p:sp>
      <p:sp>
        <p:nvSpPr>
          <p:cNvPr id="24589" name="Text Box 24"/>
          <p:cNvSpPr txBox="1">
            <a:spLocks noChangeArrowheads="1"/>
          </p:cNvSpPr>
          <p:nvPr/>
        </p:nvSpPr>
        <p:spPr bwMode="auto">
          <a:xfrm>
            <a:off x="764876" y="2756073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/>
              <a:t>I1</a:t>
            </a:r>
          </a:p>
        </p:txBody>
      </p:sp>
      <p:sp>
        <p:nvSpPr>
          <p:cNvPr id="24590" name="Text Box 25"/>
          <p:cNvSpPr txBox="1">
            <a:spLocks noChangeArrowheads="1"/>
          </p:cNvSpPr>
          <p:nvPr/>
        </p:nvSpPr>
        <p:spPr bwMode="auto">
          <a:xfrm>
            <a:off x="764876" y="3137073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/>
              <a:t>I2</a:t>
            </a:r>
          </a:p>
        </p:txBody>
      </p:sp>
      <p:sp>
        <p:nvSpPr>
          <p:cNvPr id="24591" name="Text Box 26"/>
          <p:cNvSpPr txBox="1">
            <a:spLocks noChangeArrowheads="1"/>
          </p:cNvSpPr>
          <p:nvPr/>
        </p:nvSpPr>
        <p:spPr bwMode="auto">
          <a:xfrm>
            <a:off x="764876" y="3594273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/>
              <a:t>I3</a:t>
            </a:r>
          </a:p>
        </p:txBody>
      </p:sp>
      <p:sp>
        <p:nvSpPr>
          <p:cNvPr id="24592" name="Text Box 27"/>
          <p:cNvSpPr txBox="1">
            <a:spLocks noChangeArrowheads="1"/>
          </p:cNvSpPr>
          <p:nvPr/>
        </p:nvSpPr>
        <p:spPr bwMode="auto">
          <a:xfrm>
            <a:off x="3062804" y="3243435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 dirty="0"/>
              <a:t>Y</a:t>
            </a:r>
          </a:p>
        </p:txBody>
      </p:sp>
      <p:sp>
        <p:nvSpPr>
          <p:cNvPr id="24593" name="Text Box 28"/>
          <p:cNvSpPr txBox="1">
            <a:spLocks noChangeArrowheads="1"/>
          </p:cNvSpPr>
          <p:nvPr/>
        </p:nvSpPr>
        <p:spPr bwMode="auto">
          <a:xfrm>
            <a:off x="609600" y="1828800"/>
            <a:ext cx="2384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4-1 multiplexer</a:t>
            </a:r>
          </a:p>
        </p:txBody>
      </p:sp>
      <p:graphicFrame>
        <p:nvGraphicFramePr>
          <p:cNvPr id="654391" name="Group 55"/>
          <p:cNvGraphicFramePr>
            <a:graphicFrameLocks noGrp="1"/>
          </p:cNvGraphicFramePr>
          <p:nvPr>
            <p:extLst/>
          </p:nvPr>
        </p:nvGraphicFramePr>
        <p:xfrm>
          <a:off x="3712864" y="1828800"/>
          <a:ext cx="4648200" cy="3276602"/>
        </p:xfrm>
        <a:graphic>
          <a:graphicData uri="http://schemas.openxmlformats.org/drawingml/2006/table">
            <a:tbl>
              <a:tblPr/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US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US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</a:t>
                      </a:r>
                      <a:r>
                        <a:rPr kumimoji="0" lang="en-US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</a:t>
                      </a:r>
                      <a:r>
                        <a:rPr kumimoji="0" lang="en-US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</a:t>
                      </a:r>
                      <a:r>
                        <a:rPr kumimoji="0" lang="en-US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</a:t>
                      </a:r>
                      <a:r>
                        <a:rPr kumimoji="0" lang="en-US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620" name="Text Box 57"/>
          <p:cNvSpPr txBox="1">
            <a:spLocks noChangeArrowheads="1"/>
          </p:cNvSpPr>
          <p:nvPr/>
        </p:nvSpPr>
        <p:spPr bwMode="auto">
          <a:xfrm>
            <a:off x="2288876" y="4127673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8578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81000"/>
            <a:ext cx="8077200" cy="13033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Building of a 2-to-1-Line Multiplexer</a:t>
            </a:r>
          </a:p>
        </p:txBody>
      </p:sp>
      <p:sp>
        <p:nvSpPr>
          <p:cNvPr id="25603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6799262" cy="3444875"/>
          </a:xfrm>
        </p:spPr>
        <p:txBody>
          <a:bodyPr/>
          <a:lstStyle/>
          <a:p>
            <a:pPr marL="288925" indent="-288925" eaLnBrk="1" hangingPunct="1"/>
            <a:r>
              <a:rPr lang="en-US" sz="2400" dirty="0" smtClean="0"/>
              <a:t>The single selection variable S has two values:</a:t>
            </a:r>
          </a:p>
          <a:p>
            <a:pPr marL="692150" lvl="1" indent="-234950" eaLnBrk="1" hangingPunct="1"/>
            <a:r>
              <a:rPr lang="en-US" sz="2000" b="1" dirty="0" smtClean="0">
                <a:solidFill>
                  <a:srgbClr val="C00000"/>
                </a:solidFill>
              </a:rPr>
              <a:t>S = 0 selects input I</a:t>
            </a:r>
            <a:r>
              <a:rPr lang="en-US" sz="2000" b="1" baseline="-25000" dirty="0" smtClean="0">
                <a:solidFill>
                  <a:srgbClr val="C00000"/>
                </a:solidFill>
              </a:rPr>
              <a:t>0</a:t>
            </a:r>
          </a:p>
          <a:p>
            <a:pPr marL="692150" lvl="1" indent="-234950" eaLnBrk="1" hangingPunct="1"/>
            <a:r>
              <a:rPr lang="en-US" sz="2000" b="1" dirty="0" smtClean="0">
                <a:solidFill>
                  <a:srgbClr val="C00000"/>
                </a:solidFill>
              </a:rPr>
              <a:t>S = 1 selects input I</a:t>
            </a:r>
            <a:r>
              <a:rPr lang="en-US" sz="2000" b="1" baseline="-25000" dirty="0" smtClean="0">
                <a:solidFill>
                  <a:srgbClr val="C00000"/>
                </a:solidFill>
              </a:rPr>
              <a:t>1</a:t>
            </a:r>
          </a:p>
          <a:p>
            <a:pPr marL="288925" indent="-288925" eaLnBrk="1" hangingPunct="1"/>
            <a:r>
              <a:rPr lang="en-US" sz="2400" dirty="0" smtClean="0"/>
              <a:t>The equation:</a:t>
            </a:r>
          </a:p>
          <a:p>
            <a:pPr marL="288925" indent="-288925" eaLnBrk="1" hangingPunct="1">
              <a:buFontTx/>
              <a:buNone/>
            </a:pPr>
            <a:r>
              <a:rPr lang="en-US" sz="2400" dirty="0" smtClean="0"/>
              <a:t>      </a:t>
            </a:r>
            <a:r>
              <a:rPr lang="en-US" sz="2400" b="1" dirty="0" smtClean="0">
                <a:solidFill>
                  <a:srgbClr val="C00000"/>
                </a:solidFill>
              </a:rPr>
              <a:t> Y = S’I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0</a:t>
            </a:r>
            <a:r>
              <a:rPr lang="en-US" sz="2400" b="1" dirty="0" smtClean="0">
                <a:solidFill>
                  <a:srgbClr val="C00000"/>
                </a:solidFill>
              </a:rPr>
              <a:t> + SI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1</a:t>
            </a:r>
          </a:p>
          <a:p>
            <a:pPr marL="288925" indent="-288925" eaLnBrk="1" hangingPunct="1"/>
            <a:r>
              <a:rPr lang="en-US" sz="2400" dirty="0" smtClean="0"/>
              <a:t>The circuit:</a:t>
            </a:r>
          </a:p>
          <a:p>
            <a:pPr marL="288925" indent="-288925" eaLnBrk="1" hangingPunct="1">
              <a:buFontTx/>
              <a:buNone/>
            </a:pPr>
            <a:endParaRPr lang="en-US" sz="2400" baseline="-25000" dirty="0" smtClean="0"/>
          </a:p>
        </p:txBody>
      </p:sp>
      <p:pic>
        <p:nvPicPr>
          <p:cNvPr id="25604" name="Picture 7" descr="Fig_4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962400"/>
            <a:ext cx="6445250" cy="22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2077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50837"/>
            <a:ext cx="8077200" cy="1020763"/>
          </a:xfrm>
        </p:spPr>
        <p:txBody>
          <a:bodyPr/>
          <a:lstStyle/>
          <a:p>
            <a:pPr eaLnBrk="1" hangingPunct="1"/>
            <a:r>
              <a:rPr lang="en-US" b="1" dirty="0" smtClean="0"/>
              <a:t>Building of 4-to-1-line Multiplexer</a:t>
            </a:r>
          </a:p>
        </p:txBody>
      </p:sp>
      <p:sp>
        <p:nvSpPr>
          <p:cNvPr id="26627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549244" y="1143000"/>
            <a:ext cx="6799262" cy="3444875"/>
          </a:xfrm>
        </p:spPr>
        <p:txBody>
          <a:bodyPr/>
          <a:lstStyle/>
          <a:p>
            <a:pPr marL="288925" indent="-288925" eaLnBrk="1" hangingPunct="1"/>
            <a:r>
              <a:rPr lang="en-US" dirty="0" smtClean="0"/>
              <a:t>2-to-2</a:t>
            </a:r>
            <a:r>
              <a:rPr lang="en-US" baseline="30000" dirty="0" smtClean="0"/>
              <a:t>2</a:t>
            </a:r>
            <a:r>
              <a:rPr lang="en-US" dirty="0" smtClean="0"/>
              <a:t>-line decoder</a:t>
            </a:r>
          </a:p>
          <a:p>
            <a:pPr marL="288925" indent="-288925" eaLnBrk="1" hangingPunct="1"/>
            <a:r>
              <a:rPr lang="en-US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sz="3200" dirty="0" smtClean="0">
                <a:latin typeface="Symbol" pitchFamily="18" charset="2"/>
              </a:rPr>
              <a:t>´</a:t>
            </a:r>
            <a:r>
              <a:rPr lang="en-US" sz="2000" dirty="0" smtClean="0">
                <a:latin typeface="Symbol" pitchFamily="18" charset="2"/>
              </a:rPr>
              <a:t> </a:t>
            </a:r>
            <a:r>
              <a:rPr lang="en-US" dirty="0" smtClean="0"/>
              <a:t> 2 AND-OR</a:t>
            </a:r>
          </a:p>
        </p:txBody>
      </p:sp>
      <p:pic>
        <p:nvPicPr>
          <p:cNvPr id="26628" name="Picture 4" descr="Fig_4-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6846888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7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5118" y="605072"/>
            <a:ext cx="8005482" cy="537928"/>
          </a:xfrm>
        </p:spPr>
        <p:txBody>
          <a:bodyPr/>
          <a:lstStyle/>
          <a:p>
            <a:r>
              <a:rPr lang="en-US" sz="3530" b="1" dirty="0" err="1">
                <a:solidFill>
                  <a:srgbClr val="000000"/>
                </a:solidFill>
                <a:latin typeface="Cambria"/>
                <a:cs typeface="Cambria"/>
              </a:rPr>
              <a:t>Demultiplexer</a:t>
            </a:r>
            <a:r>
              <a:rPr lang="en-US" sz="3530" b="1" dirty="0">
                <a:solidFill>
                  <a:srgbClr val="000000"/>
                </a:solidFill>
                <a:latin typeface="Cambria"/>
                <a:cs typeface="Cambria"/>
              </a:rPr>
              <a:t> (</a:t>
            </a:r>
            <a:r>
              <a:rPr lang="en-US" sz="3530" b="1" dirty="0" err="1">
                <a:solidFill>
                  <a:srgbClr val="000000"/>
                </a:solidFill>
                <a:latin typeface="Cambria"/>
                <a:cs typeface="Cambria"/>
              </a:rPr>
              <a:t>demux</a:t>
            </a:r>
            <a:r>
              <a:rPr lang="en-US" sz="3530" b="1" dirty="0">
                <a:solidFill>
                  <a:srgbClr val="000000"/>
                </a:solidFill>
                <a:latin typeface="Cambria"/>
                <a:cs typeface="Cambria"/>
              </a:rPr>
              <a:t>)</a:t>
            </a:r>
            <a:endParaRPr lang="en-US" sz="3530" b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762000" y="1219200"/>
            <a:ext cx="7987553" cy="5105400"/>
          </a:xfrm>
          <a:prstGeom prst="rect">
            <a:avLst/>
          </a:prstGeom>
        </p:spPr>
        <p:txBody>
          <a:bodyPr vert="horz" lIns="89896" tIns="44948" rIns="89896" bIns="44948" rtlCol="0" anchor="t">
            <a:normAutofit fontScale="850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1765" b="1" dirty="0">
                <a:solidFill>
                  <a:srgbClr val="C00000"/>
                </a:solidFill>
                <a:latin typeface="+mj-lt"/>
                <a:cs typeface="Cambria"/>
              </a:rPr>
              <a:t> </a:t>
            </a:r>
            <a:r>
              <a:rPr lang="en-US" sz="1941" b="1" dirty="0">
                <a:solidFill>
                  <a:srgbClr val="C00000"/>
                </a:solidFill>
                <a:latin typeface="+mj-lt"/>
                <a:cs typeface="Cambria"/>
              </a:rPr>
              <a:t>A </a:t>
            </a:r>
            <a:r>
              <a:rPr lang="en-US" sz="1941" b="1" dirty="0" err="1">
                <a:solidFill>
                  <a:srgbClr val="C00000"/>
                </a:solidFill>
                <a:latin typeface="+mj-lt"/>
                <a:cs typeface="Cambria"/>
              </a:rPr>
              <a:t>demux</a:t>
            </a:r>
            <a:r>
              <a:rPr lang="en-US" sz="1941" b="1" dirty="0">
                <a:solidFill>
                  <a:srgbClr val="C00000"/>
                </a:solidFill>
                <a:latin typeface="+mj-lt"/>
                <a:cs typeface="Cambria"/>
              </a:rPr>
              <a:t> performs the reverse operation from the </a:t>
            </a:r>
            <a:r>
              <a:rPr lang="en-US" sz="1941" b="1" dirty="0" err="1">
                <a:solidFill>
                  <a:srgbClr val="C00000"/>
                </a:solidFill>
                <a:latin typeface="+mj-lt"/>
                <a:cs typeface="Cambria"/>
              </a:rPr>
              <a:t>mux</a:t>
            </a:r>
            <a:endParaRPr lang="en-US" sz="1941" b="1" dirty="0">
              <a:solidFill>
                <a:srgbClr val="C00000"/>
              </a:solidFill>
              <a:latin typeface="+mj-lt"/>
              <a:cs typeface="Cambria"/>
            </a:endParaRPr>
          </a:p>
          <a:p>
            <a:pPr algn="l">
              <a:buFont typeface="Arial" pitchFamily="34" charset="0"/>
              <a:buChar char="•"/>
            </a:pPr>
            <a:endParaRPr lang="en-US" sz="1941" dirty="0">
              <a:latin typeface="+mj-lt"/>
              <a:cs typeface="Cambria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1941" dirty="0">
                <a:latin typeface="+mj-lt"/>
                <a:cs typeface="Cambria"/>
              </a:rPr>
              <a:t> The </a:t>
            </a:r>
            <a:r>
              <a:rPr lang="en-US" sz="1941" dirty="0" err="1">
                <a:latin typeface="+mj-lt"/>
                <a:cs typeface="Cambria"/>
              </a:rPr>
              <a:t>demux</a:t>
            </a:r>
            <a:r>
              <a:rPr lang="en-US" sz="1941" dirty="0">
                <a:latin typeface="+mj-lt"/>
                <a:cs typeface="Cambria"/>
              </a:rPr>
              <a:t> routes one input to 1-of-n outputs based on the select-line</a:t>
            </a:r>
            <a:br>
              <a:rPr lang="en-US" sz="1941" dirty="0">
                <a:latin typeface="+mj-lt"/>
                <a:cs typeface="Cambria"/>
              </a:rPr>
            </a:br>
            <a:r>
              <a:rPr lang="en-US" sz="1941" dirty="0">
                <a:latin typeface="+mj-lt"/>
                <a:cs typeface="Cambria"/>
              </a:rPr>
              <a:t>    input combination</a:t>
            </a:r>
          </a:p>
          <a:p>
            <a:pPr algn="l">
              <a:buFont typeface="Arial" pitchFamily="34" charset="0"/>
              <a:buChar char="•"/>
            </a:pPr>
            <a:endParaRPr lang="en-US" sz="1941" dirty="0">
              <a:latin typeface="+mj-lt"/>
              <a:cs typeface="Cambria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1941" dirty="0">
                <a:latin typeface="+mj-lt"/>
                <a:cs typeface="Cambria"/>
              </a:rPr>
              <a:t> System description for 4 output </a:t>
            </a:r>
            <a:r>
              <a:rPr lang="en-US" sz="1941" dirty="0" err="1">
                <a:latin typeface="+mj-lt"/>
                <a:cs typeface="Cambria"/>
              </a:rPr>
              <a:t>demux</a:t>
            </a:r>
            <a:r>
              <a:rPr lang="en-US" sz="1941" dirty="0">
                <a:latin typeface="+mj-lt"/>
                <a:cs typeface="Cambria"/>
              </a:rPr>
              <a:t> (2 select-lines)</a:t>
            </a:r>
          </a:p>
          <a:p>
            <a:pPr lvl="1">
              <a:buFont typeface="Arial" pitchFamily="34" charset="0"/>
              <a:buChar char="•"/>
            </a:pPr>
            <a:r>
              <a:rPr lang="en-US" sz="1941" b="1" dirty="0">
                <a:solidFill>
                  <a:srgbClr val="C00000"/>
                </a:solidFill>
                <a:latin typeface="+mj-lt"/>
                <a:cs typeface="Cambria"/>
              </a:rPr>
              <a:t>y</a:t>
            </a:r>
            <a:r>
              <a:rPr lang="en-US" sz="1941" b="1" baseline="-25000" dirty="0">
                <a:solidFill>
                  <a:srgbClr val="C00000"/>
                </a:solidFill>
                <a:latin typeface="+mj-lt"/>
                <a:cs typeface="Cambria"/>
              </a:rPr>
              <a:t>0</a:t>
            </a:r>
            <a:r>
              <a:rPr lang="en-US" sz="1941" b="1" dirty="0">
                <a:solidFill>
                  <a:srgbClr val="C00000"/>
                </a:solidFill>
                <a:latin typeface="+mj-lt"/>
                <a:cs typeface="Cambria"/>
              </a:rPr>
              <a:t> = i·s</a:t>
            </a:r>
            <a:r>
              <a:rPr lang="en-US" sz="1941" b="1" baseline="-25000" dirty="0">
                <a:solidFill>
                  <a:srgbClr val="C00000"/>
                </a:solidFill>
                <a:latin typeface="+mj-lt"/>
                <a:cs typeface="Cambria"/>
              </a:rPr>
              <a:t>1</a:t>
            </a:r>
            <a:r>
              <a:rPr lang="en-US" sz="1941" b="1" dirty="0">
                <a:solidFill>
                  <a:srgbClr val="C00000"/>
                </a:solidFill>
                <a:latin typeface="+mj-lt"/>
                <a:cs typeface="Cambria"/>
              </a:rPr>
              <a:t>’·s</a:t>
            </a:r>
            <a:r>
              <a:rPr lang="en-US" sz="1941" b="1" baseline="-25000" dirty="0">
                <a:solidFill>
                  <a:srgbClr val="C00000"/>
                </a:solidFill>
                <a:latin typeface="+mj-lt"/>
                <a:cs typeface="Cambria"/>
              </a:rPr>
              <a:t>0</a:t>
            </a:r>
            <a:r>
              <a:rPr lang="en-US" sz="1941" b="1" dirty="0">
                <a:solidFill>
                  <a:srgbClr val="C00000"/>
                </a:solidFill>
                <a:latin typeface="+mj-lt"/>
                <a:cs typeface="Cambria"/>
              </a:rPr>
              <a:t>’</a:t>
            </a:r>
          </a:p>
          <a:p>
            <a:pPr lvl="1">
              <a:buFont typeface="Arial" pitchFamily="34" charset="0"/>
              <a:buChar char="•"/>
            </a:pPr>
            <a:r>
              <a:rPr lang="en-US" sz="1941" b="1" dirty="0">
                <a:solidFill>
                  <a:srgbClr val="C00000"/>
                </a:solidFill>
                <a:latin typeface="+mj-lt"/>
                <a:cs typeface="Cambria"/>
              </a:rPr>
              <a:t>y</a:t>
            </a:r>
            <a:r>
              <a:rPr lang="en-US" sz="1941" b="1" baseline="-25000" dirty="0">
                <a:solidFill>
                  <a:srgbClr val="C00000"/>
                </a:solidFill>
                <a:latin typeface="+mj-lt"/>
                <a:cs typeface="Cambria"/>
              </a:rPr>
              <a:t>1</a:t>
            </a:r>
            <a:r>
              <a:rPr lang="en-US" sz="1941" b="1" dirty="0">
                <a:solidFill>
                  <a:srgbClr val="C00000"/>
                </a:solidFill>
                <a:latin typeface="+mj-lt"/>
                <a:cs typeface="Cambria"/>
              </a:rPr>
              <a:t> = i·s</a:t>
            </a:r>
            <a:r>
              <a:rPr lang="en-US" sz="1941" b="1" baseline="-25000" dirty="0">
                <a:solidFill>
                  <a:srgbClr val="C00000"/>
                </a:solidFill>
                <a:latin typeface="+mj-lt"/>
                <a:cs typeface="Cambria"/>
              </a:rPr>
              <a:t>1</a:t>
            </a:r>
            <a:r>
              <a:rPr lang="en-US" sz="1941" b="1" dirty="0">
                <a:solidFill>
                  <a:srgbClr val="C00000"/>
                </a:solidFill>
                <a:latin typeface="+mj-lt"/>
                <a:cs typeface="Cambria"/>
              </a:rPr>
              <a:t>’·s</a:t>
            </a:r>
            <a:r>
              <a:rPr lang="en-US" sz="1941" b="1" baseline="-25000" dirty="0">
                <a:solidFill>
                  <a:srgbClr val="C00000"/>
                </a:solidFill>
                <a:latin typeface="+mj-lt"/>
                <a:cs typeface="Cambria"/>
              </a:rPr>
              <a:t>0</a:t>
            </a:r>
            <a:endParaRPr lang="en-US" sz="1941" b="1" dirty="0">
              <a:solidFill>
                <a:srgbClr val="C00000"/>
              </a:solidFill>
              <a:latin typeface="+mj-lt"/>
              <a:cs typeface="Cambria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941" b="1" dirty="0">
                <a:solidFill>
                  <a:srgbClr val="C00000"/>
                </a:solidFill>
                <a:latin typeface="+mj-lt"/>
                <a:cs typeface="Cambria"/>
              </a:rPr>
              <a:t>y</a:t>
            </a:r>
            <a:r>
              <a:rPr lang="en-US" sz="1941" b="1" baseline="-25000" dirty="0">
                <a:solidFill>
                  <a:srgbClr val="C00000"/>
                </a:solidFill>
                <a:latin typeface="+mj-lt"/>
                <a:cs typeface="Cambria"/>
              </a:rPr>
              <a:t>2</a:t>
            </a:r>
            <a:r>
              <a:rPr lang="en-US" sz="1941" b="1" dirty="0">
                <a:solidFill>
                  <a:srgbClr val="C00000"/>
                </a:solidFill>
                <a:latin typeface="+mj-lt"/>
                <a:cs typeface="Cambria"/>
              </a:rPr>
              <a:t> = i·s</a:t>
            </a:r>
            <a:r>
              <a:rPr lang="en-US" sz="1941" b="1" baseline="-25000" dirty="0">
                <a:solidFill>
                  <a:srgbClr val="C00000"/>
                </a:solidFill>
                <a:latin typeface="+mj-lt"/>
                <a:cs typeface="Cambria"/>
              </a:rPr>
              <a:t>1</a:t>
            </a:r>
            <a:r>
              <a:rPr lang="en-US" sz="1941" b="1" dirty="0">
                <a:solidFill>
                  <a:srgbClr val="C00000"/>
                </a:solidFill>
                <a:latin typeface="+mj-lt"/>
                <a:cs typeface="Cambria"/>
              </a:rPr>
              <a:t>·s</a:t>
            </a:r>
            <a:r>
              <a:rPr lang="en-US" sz="1941" b="1" baseline="-25000" dirty="0">
                <a:solidFill>
                  <a:srgbClr val="C00000"/>
                </a:solidFill>
                <a:latin typeface="+mj-lt"/>
                <a:cs typeface="Cambria"/>
              </a:rPr>
              <a:t>0</a:t>
            </a:r>
            <a:r>
              <a:rPr lang="en-US" sz="1941" b="1" dirty="0">
                <a:solidFill>
                  <a:srgbClr val="C00000"/>
                </a:solidFill>
                <a:latin typeface="+mj-lt"/>
                <a:cs typeface="Cambria"/>
              </a:rPr>
              <a:t>’</a:t>
            </a:r>
          </a:p>
          <a:p>
            <a:pPr lvl="1">
              <a:buFont typeface="Arial" pitchFamily="34" charset="0"/>
              <a:buChar char="•"/>
            </a:pPr>
            <a:r>
              <a:rPr lang="en-US" sz="1941" b="1" dirty="0">
                <a:solidFill>
                  <a:srgbClr val="C00000"/>
                </a:solidFill>
                <a:latin typeface="+mj-lt"/>
                <a:cs typeface="Cambria"/>
              </a:rPr>
              <a:t>y</a:t>
            </a:r>
            <a:r>
              <a:rPr lang="en-US" sz="1941" b="1" baseline="-25000" dirty="0">
                <a:solidFill>
                  <a:srgbClr val="C00000"/>
                </a:solidFill>
                <a:latin typeface="+mj-lt"/>
                <a:cs typeface="Cambria"/>
              </a:rPr>
              <a:t>3</a:t>
            </a:r>
            <a:r>
              <a:rPr lang="en-US" sz="1941" b="1" dirty="0">
                <a:solidFill>
                  <a:srgbClr val="C00000"/>
                </a:solidFill>
                <a:latin typeface="+mj-lt"/>
                <a:cs typeface="Cambria"/>
              </a:rPr>
              <a:t> = i·s</a:t>
            </a:r>
            <a:r>
              <a:rPr lang="en-US" sz="1941" b="1" baseline="-25000" dirty="0">
                <a:solidFill>
                  <a:srgbClr val="C00000"/>
                </a:solidFill>
                <a:latin typeface="+mj-lt"/>
                <a:cs typeface="Cambria"/>
              </a:rPr>
              <a:t>1</a:t>
            </a:r>
            <a:r>
              <a:rPr lang="en-US" sz="1941" b="1" dirty="0">
                <a:solidFill>
                  <a:srgbClr val="C00000"/>
                </a:solidFill>
                <a:latin typeface="+mj-lt"/>
                <a:cs typeface="Cambria"/>
              </a:rPr>
              <a:t>·s</a:t>
            </a:r>
            <a:r>
              <a:rPr lang="en-US" sz="1941" b="1" baseline="-25000" dirty="0">
                <a:solidFill>
                  <a:srgbClr val="C00000"/>
                </a:solidFill>
                <a:latin typeface="+mj-lt"/>
                <a:cs typeface="Cambria"/>
              </a:rPr>
              <a:t>0</a:t>
            </a:r>
            <a:endParaRPr lang="en-US" sz="1941" b="1" dirty="0">
              <a:solidFill>
                <a:srgbClr val="C00000"/>
              </a:solidFill>
              <a:latin typeface="+mj-lt"/>
              <a:cs typeface="Cambria"/>
            </a:endParaRPr>
          </a:p>
          <a:p>
            <a:pPr lvl="1">
              <a:buFont typeface="Arial" pitchFamily="34" charset="0"/>
              <a:buChar char="•"/>
            </a:pPr>
            <a:endParaRPr lang="en-US" sz="1941" dirty="0">
              <a:latin typeface="+mj-lt"/>
              <a:cs typeface="Cambria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1941" dirty="0">
                <a:latin typeface="+mj-lt"/>
                <a:cs typeface="Cambria"/>
              </a:rPr>
              <a:t> Recall from the decoder a description could be given as follows:</a:t>
            </a:r>
          </a:p>
          <a:p>
            <a:pPr lvl="1">
              <a:buFont typeface="Arial" pitchFamily="34" charset="0"/>
              <a:buChar char="•"/>
            </a:pPr>
            <a:r>
              <a:rPr lang="en-US" sz="1941" dirty="0">
                <a:latin typeface="+mj-lt"/>
                <a:cs typeface="Cambria"/>
              </a:rPr>
              <a:t>y</a:t>
            </a:r>
            <a:r>
              <a:rPr lang="en-US" sz="1941" baseline="-25000" dirty="0">
                <a:latin typeface="+mj-lt"/>
                <a:cs typeface="Cambria"/>
              </a:rPr>
              <a:t>0</a:t>
            </a:r>
            <a:r>
              <a:rPr lang="en-US" sz="1941" dirty="0">
                <a:latin typeface="+mj-lt"/>
                <a:cs typeface="Cambria"/>
              </a:rPr>
              <a:t> = G·s</a:t>
            </a:r>
            <a:r>
              <a:rPr lang="en-US" sz="1941" baseline="-25000" dirty="0">
                <a:latin typeface="+mj-lt"/>
                <a:cs typeface="Cambria"/>
              </a:rPr>
              <a:t>1</a:t>
            </a:r>
            <a:r>
              <a:rPr lang="en-US" sz="1941" dirty="0">
                <a:latin typeface="+mj-lt"/>
                <a:cs typeface="Cambria"/>
              </a:rPr>
              <a:t>’·s</a:t>
            </a:r>
            <a:r>
              <a:rPr lang="en-US" sz="1941" baseline="-25000" dirty="0">
                <a:latin typeface="+mj-lt"/>
                <a:cs typeface="Cambria"/>
              </a:rPr>
              <a:t>0</a:t>
            </a:r>
            <a:r>
              <a:rPr lang="en-US" sz="1941" dirty="0">
                <a:latin typeface="+mj-lt"/>
                <a:cs typeface="Cambria"/>
              </a:rPr>
              <a:t>’</a:t>
            </a:r>
          </a:p>
          <a:p>
            <a:pPr lvl="1">
              <a:buFont typeface="Arial" pitchFamily="34" charset="0"/>
              <a:buChar char="•"/>
            </a:pPr>
            <a:r>
              <a:rPr lang="en-US" sz="1941" dirty="0">
                <a:latin typeface="+mj-lt"/>
                <a:cs typeface="Cambria"/>
              </a:rPr>
              <a:t>y</a:t>
            </a:r>
            <a:r>
              <a:rPr lang="en-US" sz="1941" baseline="-25000" dirty="0">
                <a:latin typeface="+mj-lt"/>
                <a:cs typeface="Cambria"/>
              </a:rPr>
              <a:t>1</a:t>
            </a:r>
            <a:r>
              <a:rPr lang="en-US" sz="1941" dirty="0">
                <a:latin typeface="+mj-lt"/>
                <a:cs typeface="Cambria"/>
              </a:rPr>
              <a:t> = G·s</a:t>
            </a:r>
            <a:r>
              <a:rPr lang="en-US" sz="1941" baseline="-25000" dirty="0">
                <a:latin typeface="+mj-lt"/>
                <a:cs typeface="Cambria"/>
              </a:rPr>
              <a:t>1</a:t>
            </a:r>
            <a:r>
              <a:rPr lang="en-US" sz="1941" dirty="0">
                <a:latin typeface="+mj-lt"/>
                <a:cs typeface="Cambria"/>
              </a:rPr>
              <a:t>’·s</a:t>
            </a:r>
            <a:r>
              <a:rPr lang="en-US" sz="1941" baseline="-25000" dirty="0">
                <a:latin typeface="+mj-lt"/>
                <a:cs typeface="Cambria"/>
              </a:rPr>
              <a:t>0</a:t>
            </a:r>
            <a:endParaRPr lang="en-US" sz="1941" dirty="0">
              <a:latin typeface="+mj-lt"/>
              <a:cs typeface="Cambria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941" dirty="0">
                <a:latin typeface="+mj-lt"/>
                <a:cs typeface="Cambria"/>
              </a:rPr>
              <a:t>y</a:t>
            </a:r>
            <a:r>
              <a:rPr lang="en-US" sz="1941" baseline="-25000" dirty="0">
                <a:latin typeface="+mj-lt"/>
                <a:cs typeface="Cambria"/>
              </a:rPr>
              <a:t>2</a:t>
            </a:r>
            <a:r>
              <a:rPr lang="en-US" sz="1941" dirty="0">
                <a:latin typeface="+mj-lt"/>
                <a:cs typeface="Cambria"/>
              </a:rPr>
              <a:t> = G·s</a:t>
            </a:r>
            <a:r>
              <a:rPr lang="en-US" sz="1941" baseline="-25000" dirty="0">
                <a:latin typeface="+mj-lt"/>
                <a:cs typeface="Cambria"/>
              </a:rPr>
              <a:t>1</a:t>
            </a:r>
            <a:r>
              <a:rPr lang="en-US" sz="1941" dirty="0">
                <a:latin typeface="+mj-lt"/>
                <a:cs typeface="Cambria"/>
              </a:rPr>
              <a:t>·s</a:t>
            </a:r>
            <a:r>
              <a:rPr lang="en-US" sz="1941" baseline="-25000" dirty="0">
                <a:latin typeface="+mj-lt"/>
                <a:cs typeface="Cambria"/>
              </a:rPr>
              <a:t>0</a:t>
            </a:r>
            <a:r>
              <a:rPr lang="en-US" sz="1941" dirty="0">
                <a:latin typeface="+mj-lt"/>
                <a:cs typeface="Cambria"/>
              </a:rPr>
              <a:t>’</a:t>
            </a:r>
          </a:p>
          <a:p>
            <a:pPr lvl="1">
              <a:buFont typeface="Arial" pitchFamily="34" charset="0"/>
              <a:buChar char="•"/>
            </a:pPr>
            <a:r>
              <a:rPr lang="en-US" sz="1941" dirty="0">
                <a:latin typeface="+mj-lt"/>
                <a:cs typeface="Cambria"/>
              </a:rPr>
              <a:t>y</a:t>
            </a:r>
            <a:r>
              <a:rPr lang="en-US" sz="1941" baseline="-25000" dirty="0">
                <a:latin typeface="+mj-lt"/>
                <a:cs typeface="Cambria"/>
              </a:rPr>
              <a:t>3</a:t>
            </a:r>
            <a:r>
              <a:rPr lang="en-US" sz="1941" dirty="0">
                <a:latin typeface="+mj-lt"/>
                <a:cs typeface="Cambria"/>
              </a:rPr>
              <a:t> = G·s</a:t>
            </a:r>
            <a:r>
              <a:rPr lang="en-US" sz="1941" baseline="-25000" dirty="0">
                <a:latin typeface="+mj-lt"/>
                <a:cs typeface="Cambria"/>
              </a:rPr>
              <a:t>1</a:t>
            </a:r>
            <a:r>
              <a:rPr lang="en-US" sz="1941" dirty="0">
                <a:latin typeface="+mj-lt"/>
                <a:cs typeface="Cambria"/>
              </a:rPr>
              <a:t>·s</a:t>
            </a:r>
            <a:r>
              <a:rPr lang="en-US" sz="1941" baseline="-25000" dirty="0">
                <a:latin typeface="+mj-lt"/>
                <a:cs typeface="Cambria"/>
              </a:rPr>
              <a:t>0</a:t>
            </a:r>
            <a:endParaRPr lang="en-US" sz="1941" dirty="0">
              <a:latin typeface="+mj-lt"/>
              <a:cs typeface="Cambria"/>
            </a:endParaRPr>
          </a:p>
          <a:p>
            <a:pPr lvl="1">
              <a:buFont typeface="Arial" pitchFamily="34" charset="0"/>
              <a:buChar char="•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92274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183" y="605072"/>
            <a:ext cx="7529933" cy="543226"/>
          </a:xfrm>
        </p:spPr>
        <p:txBody>
          <a:bodyPr/>
          <a:lstStyle/>
          <a:p>
            <a:r>
              <a:rPr lang="en-US" sz="3530" b="1" dirty="0" err="1">
                <a:solidFill>
                  <a:srgbClr val="000000"/>
                </a:solidFill>
                <a:cs typeface="Cambria"/>
              </a:rPr>
              <a:t>Demux</a:t>
            </a:r>
            <a:r>
              <a:rPr lang="en-US" sz="3530" b="1" dirty="0">
                <a:solidFill>
                  <a:srgbClr val="000000"/>
                </a:solidFill>
                <a:cs typeface="Cambria"/>
              </a:rPr>
              <a:t> (concluded)</a:t>
            </a:r>
            <a:endParaRPr lang="en-US" sz="3530" b="1" dirty="0">
              <a:solidFill>
                <a:srgbClr val="000000"/>
              </a:solidFill>
              <a:cs typeface="Cambria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4294967295"/>
          </p:nvPr>
        </p:nvSpPr>
        <p:spPr>
          <a:xfrm>
            <a:off x="744628" y="1194464"/>
            <a:ext cx="7987553" cy="2895600"/>
          </a:xfrm>
          <a:prstGeom prst="rect">
            <a:avLst/>
          </a:prstGeom>
        </p:spPr>
        <p:txBody>
          <a:bodyPr vert="horz" lIns="89896" tIns="44948" rIns="89896" bIns="44948" rtlCol="0" anchor="t"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1765" dirty="0">
                <a:latin typeface="+mj-lt"/>
                <a:cs typeface="Cambria"/>
              </a:rPr>
              <a:t> You can see, from the previous expressions, that the </a:t>
            </a:r>
            <a:r>
              <a:rPr lang="en-US" sz="1765" dirty="0" err="1">
                <a:latin typeface="+mj-lt"/>
                <a:cs typeface="Cambria"/>
              </a:rPr>
              <a:t>demux</a:t>
            </a:r>
            <a:r>
              <a:rPr lang="en-US" sz="1765" dirty="0">
                <a:latin typeface="+mj-lt"/>
                <a:cs typeface="Cambria"/>
              </a:rPr>
              <a:t> could be</a:t>
            </a:r>
            <a:br>
              <a:rPr lang="en-US" sz="1765" dirty="0">
                <a:latin typeface="+mj-lt"/>
                <a:cs typeface="Cambria"/>
              </a:rPr>
            </a:br>
            <a:r>
              <a:rPr lang="en-US" sz="1765" dirty="0">
                <a:latin typeface="+mj-lt"/>
                <a:cs typeface="Cambria"/>
              </a:rPr>
              <a:t>    implemented with a decoder that has an enable</a:t>
            </a:r>
          </a:p>
          <a:p>
            <a:pPr algn="l">
              <a:buFont typeface="Arial" pitchFamily="34" charset="0"/>
              <a:buChar char="•"/>
            </a:pPr>
            <a:endParaRPr lang="en-US" sz="1765" dirty="0">
              <a:latin typeface="+mj-lt"/>
              <a:cs typeface="Cambria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1765" dirty="0">
                <a:latin typeface="+mj-lt"/>
                <a:cs typeface="Cambria"/>
              </a:rPr>
              <a:t> Just connect I to G of the decoder and you have a </a:t>
            </a:r>
            <a:r>
              <a:rPr lang="en-US" sz="1765" dirty="0" err="1">
                <a:latin typeface="+mj-lt"/>
                <a:cs typeface="Cambria"/>
              </a:rPr>
              <a:t>demux</a:t>
            </a:r>
            <a:r>
              <a:rPr lang="en-US" sz="1765" dirty="0">
                <a:latin typeface="+mj-lt"/>
                <a:cs typeface="Cambria"/>
              </a:rPr>
              <a:t>.</a:t>
            </a:r>
          </a:p>
          <a:p>
            <a:pPr algn="l">
              <a:buFont typeface="Arial" pitchFamily="34" charset="0"/>
              <a:buChar char="•"/>
            </a:pPr>
            <a:endParaRPr lang="en-US" sz="1765" dirty="0">
              <a:latin typeface="+mj-lt"/>
              <a:cs typeface="Cambria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1765" dirty="0">
                <a:latin typeface="+mj-lt"/>
                <a:cs typeface="Cambria"/>
              </a:rPr>
              <a:t>Warning:  Most CAD tools rely on the user knowing this fact …</a:t>
            </a:r>
            <a:br>
              <a:rPr lang="en-US" sz="1765" dirty="0">
                <a:latin typeface="+mj-lt"/>
                <a:cs typeface="Cambria"/>
              </a:rPr>
            </a:br>
            <a:r>
              <a:rPr lang="en-US" sz="1765" dirty="0">
                <a:latin typeface="+mj-lt"/>
                <a:cs typeface="Cambria"/>
              </a:rPr>
              <a:t>	      … the libraries do not contain any </a:t>
            </a:r>
            <a:r>
              <a:rPr lang="en-US" sz="1765" dirty="0" err="1">
                <a:latin typeface="+mj-lt"/>
                <a:cs typeface="Cambria"/>
              </a:rPr>
              <a:t>demuxes</a:t>
            </a:r>
            <a:r>
              <a:rPr lang="en-US" sz="1765" dirty="0">
                <a:latin typeface="+mj-lt"/>
                <a:cs typeface="Cambria"/>
              </a:rPr>
              <a:t>, just decoders.</a:t>
            </a:r>
          </a:p>
          <a:p>
            <a:pPr lvl="1"/>
            <a:endParaRPr lang="en-US" dirty="0">
              <a:latin typeface="+mj-lt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003487" y="4572001"/>
            <a:ext cx="2169147" cy="859850"/>
            <a:chOff x="895350" y="4572000"/>
            <a:chExt cx="2234878" cy="859850"/>
          </a:xfrm>
        </p:grpSpPr>
        <p:grpSp>
          <p:nvGrpSpPr>
            <p:cNvPr id="7" name="Group 6"/>
            <p:cNvGrpSpPr/>
            <p:nvPr/>
          </p:nvGrpSpPr>
          <p:grpSpPr>
            <a:xfrm>
              <a:off x="1142999" y="4572000"/>
              <a:ext cx="1679257" cy="859850"/>
              <a:chOff x="5105399" y="2721550"/>
              <a:chExt cx="1679257" cy="859850"/>
            </a:xfrm>
          </p:grpSpPr>
          <p:grpSp>
            <p:nvGrpSpPr>
              <p:cNvPr id="8" name="Group 5"/>
              <p:cNvGrpSpPr/>
              <p:nvPr/>
            </p:nvGrpSpPr>
            <p:grpSpPr>
              <a:xfrm>
                <a:off x="5105399" y="2721550"/>
                <a:ext cx="1679257" cy="859850"/>
                <a:chOff x="4038599" y="1045150"/>
                <a:chExt cx="1679257" cy="859850"/>
              </a:xfrm>
            </p:grpSpPr>
            <p:grpSp>
              <p:nvGrpSpPr>
                <p:cNvPr id="13" name="Group 31"/>
                <p:cNvGrpSpPr/>
                <p:nvPr/>
              </p:nvGrpSpPr>
              <p:grpSpPr>
                <a:xfrm>
                  <a:off x="4038599" y="1045150"/>
                  <a:ext cx="1679257" cy="859850"/>
                  <a:chOff x="2286000" y="1416793"/>
                  <a:chExt cx="2289897" cy="1231461"/>
                </a:xfrm>
              </p:grpSpPr>
              <p:sp>
                <p:nvSpPr>
                  <p:cNvPr id="15" name="Rectangle 14"/>
                  <p:cNvSpPr/>
                  <p:nvPr/>
                </p:nvSpPr>
                <p:spPr bwMode="auto">
                  <a:xfrm>
                    <a:off x="2971800" y="1447800"/>
                    <a:ext cx="914400" cy="120045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rgbClr val="008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vert270" wrap="square" lIns="80682" tIns="40341" rIns="80682" bIns="40341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defTabSz="89901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882" dirty="0">
                        <a:solidFill>
                          <a:srgbClr val="008000"/>
                        </a:solidFill>
                        <a:latin typeface="Tahoma" pitchFamily="34" charset="0"/>
                        <a:cs typeface="Tahoma" pitchFamily="34" charset="0"/>
                      </a:rPr>
                      <a:t>2x4 decoder</a:t>
                    </a:r>
                  </a:p>
                </p:txBody>
              </p:sp>
              <p:grpSp>
                <p:nvGrpSpPr>
                  <p:cNvPr id="16" name="Group 25"/>
                  <p:cNvGrpSpPr/>
                  <p:nvPr/>
                </p:nvGrpSpPr>
                <p:grpSpPr>
                  <a:xfrm>
                    <a:off x="3532909" y="1416793"/>
                    <a:ext cx="396831" cy="1012446"/>
                    <a:chOff x="6123709" y="959593"/>
                    <a:chExt cx="396831" cy="1012446"/>
                  </a:xfrm>
                </p:grpSpPr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6123709" y="959593"/>
                      <a:ext cx="396830" cy="32664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882" dirty="0">
                          <a:solidFill>
                            <a:srgbClr val="008000"/>
                          </a:solidFill>
                          <a:latin typeface="Tahoma" pitchFamily="34" charset="0"/>
                          <a:cs typeface="Tahoma" pitchFamily="34" charset="0"/>
                        </a:rPr>
                        <a:t>y</a:t>
                      </a:r>
                      <a:r>
                        <a:rPr lang="en-US" sz="882" baseline="-25000" dirty="0">
                          <a:solidFill>
                            <a:srgbClr val="008000"/>
                          </a:solidFill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6123709" y="1416794"/>
                      <a:ext cx="396831" cy="32664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882" dirty="0">
                          <a:solidFill>
                            <a:srgbClr val="008000"/>
                          </a:solidFill>
                          <a:latin typeface="Tahoma" pitchFamily="34" charset="0"/>
                          <a:cs typeface="Tahoma" pitchFamily="34" charset="0"/>
                        </a:rPr>
                        <a:t>y</a:t>
                      </a:r>
                      <a:r>
                        <a:rPr lang="en-US" sz="882" baseline="-25000" dirty="0">
                          <a:solidFill>
                            <a:srgbClr val="008000"/>
                          </a:solidFill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</a:p>
                  </p:txBody>
                </p:sp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6123709" y="1188192"/>
                      <a:ext cx="396831" cy="32664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882" dirty="0">
                          <a:solidFill>
                            <a:srgbClr val="008000"/>
                          </a:solidFill>
                          <a:latin typeface="Tahoma" pitchFamily="34" charset="0"/>
                          <a:cs typeface="Tahoma" pitchFamily="34" charset="0"/>
                        </a:rPr>
                        <a:t>y</a:t>
                      </a:r>
                      <a:r>
                        <a:rPr lang="en-US" sz="882" baseline="-25000" dirty="0">
                          <a:solidFill>
                            <a:srgbClr val="008000"/>
                          </a:solidFill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6123709" y="1645393"/>
                      <a:ext cx="396831" cy="32664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882" dirty="0">
                          <a:solidFill>
                            <a:srgbClr val="008000"/>
                          </a:solidFill>
                          <a:latin typeface="Tahoma" pitchFamily="34" charset="0"/>
                          <a:cs typeface="Tahoma" pitchFamily="34" charset="0"/>
                        </a:rPr>
                        <a:t>y</a:t>
                      </a:r>
                      <a:r>
                        <a:rPr lang="en-US" sz="882" baseline="-25000" dirty="0">
                          <a:solidFill>
                            <a:srgbClr val="008000"/>
                          </a:solidFill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</a:p>
                  </p:txBody>
                </p:sp>
              </p:grpSp>
              <p:cxnSp>
                <p:nvCxnSpPr>
                  <p:cNvPr id="17" name="Straight Connector 16"/>
                  <p:cNvCxnSpPr/>
                  <p:nvPr/>
                </p:nvCxnSpPr>
                <p:spPr bwMode="auto">
                  <a:xfrm>
                    <a:off x="3890097" y="1627483"/>
                    <a:ext cx="685800" cy="158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008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8" name="Straight Connector 17"/>
                  <p:cNvCxnSpPr/>
                  <p:nvPr/>
                </p:nvCxnSpPr>
                <p:spPr bwMode="auto">
                  <a:xfrm>
                    <a:off x="3890097" y="1856083"/>
                    <a:ext cx="685800" cy="158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008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9" name="Straight Connector 18"/>
                  <p:cNvCxnSpPr/>
                  <p:nvPr/>
                </p:nvCxnSpPr>
                <p:spPr bwMode="auto">
                  <a:xfrm>
                    <a:off x="3890097" y="2084684"/>
                    <a:ext cx="685800" cy="158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008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20" name="Straight Connector 19"/>
                  <p:cNvCxnSpPr/>
                  <p:nvPr/>
                </p:nvCxnSpPr>
                <p:spPr bwMode="auto">
                  <a:xfrm>
                    <a:off x="3890097" y="2313283"/>
                    <a:ext cx="685800" cy="158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008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21" name="Straight Connector 20"/>
                  <p:cNvCxnSpPr/>
                  <p:nvPr/>
                </p:nvCxnSpPr>
                <p:spPr bwMode="auto">
                  <a:xfrm>
                    <a:off x="2286000" y="1666064"/>
                    <a:ext cx="685800" cy="158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008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14" name="TextBox 7"/>
                <p:cNvSpPr txBox="1"/>
                <p:nvPr/>
              </p:nvSpPr>
              <p:spPr>
                <a:xfrm>
                  <a:off x="4495800" y="1600200"/>
                  <a:ext cx="267887" cy="2280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82" dirty="0">
                      <a:solidFill>
                        <a:srgbClr val="008000"/>
                      </a:solidFill>
                      <a:latin typeface="Tahoma" pitchFamily="34" charset="0"/>
                      <a:cs typeface="Tahoma" pitchFamily="34" charset="0"/>
                    </a:rPr>
                    <a:t>G</a:t>
                  </a:r>
                  <a:endParaRPr lang="en-US" sz="882" baseline="-25000" dirty="0">
                    <a:solidFill>
                      <a:srgbClr val="008000"/>
                    </a:solidFill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5562600" y="2769321"/>
                <a:ext cx="259628" cy="228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82" dirty="0">
                    <a:solidFill>
                      <a:srgbClr val="008000"/>
                    </a:solidFill>
                    <a:latin typeface="Tahoma" pitchFamily="34" charset="0"/>
                    <a:cs typeface="Tahoma" pitchFamily="34" charset="0"/>
                  </a:rPr>
                  <a:t>i</a:t>
                </a:r>
                <a:r>
                  <a:rPr lang="en-US" sz="882" baseline="-25000" dirty="0">
                    <a:solidFill>
                      <a:srgbClr val="008000"/>
                    </a:solidFill>
                    <a:latin typeface="Tahoma" pitchFamily="34" charset="0"/>
                    <a:cs typeface="Tahoma" pitchFamily="34" charset="0"/>
                  </a:rPr>
                  <a:t>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562600" y="2928937"/>
                <a:ext cx="259628" cy="228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82" dirty="0">
                    <a:solidFill>
                      <a:srgbClr val="008000"/>
                    </a:solidFill>
                    <a:latin typeface="Tahoma" pitchFamily="34" charset="0"/>
                    <a:cs typeface="Tahoma" pitchFamily="34" charset="0"/>
                  </a:rPr>
                  <a:t>i</a:t>
                </a:r>
                <a:r>
                  <a:rPr lang="en-US" sz="882" baseline="-25000" dirty="0">
                    <a:solidFill>
                      <a:srgbClr val="008000"/>
                    </a:solidFill>
                    <a:latin typeface="Tahoma" pitchFamily="34" charset="0"/>
                    <a:cs typeface="Tahoma" pitchFamily="34" charset="0"/>
                  </a:rPr>
                  <a:t>1</a:t>
                </a:r>
              </a:p>
            </p:txBody>
          </p:sp>
          <p:cxnSp>
            <p:nvCxnSpPr>
              <p:cNvPr id="11" name="Straight Connector 10"/>
              <p:cNvCxnSpPr/>
              <p:nvPr/>
            </p:nvCxnSpPr>
            <p:spPr bwMode="auto">
              <a:xfrm>
                <a:off x="5105400" y="3048000"/>
                <a:ext cx="502920" cy="1109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>
                <a:off x="5110163" y="3400425"/>
                <a:ext cx="502920" cy="1109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6" name="TextBox 25"/>
            <p:cNvSpPr txBox="1"/>
            <p:nvPr/>
          </p:nvSpPr>
          <p:spPr>
            <a:xfrm>
              <a:off x="2816225" y="4572000"/>
              <a:ext cx="310828" cy="255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9" dirty="0">
                  <a:solidFill>
                    <a:srgbClr val="C00000"/>
                  </a:solidFill>
                  <a:latin typeface="Tahoma" pitchFamily="34" charset="0"/>
                  <a:cs typeface="Tahoma" pitchFamily="34" charset="0"/>
                </a:rPr>
                <a:t>y</a:t>
              </a:r>
              <a:r>
                <a:rPr lang="en-US" sz="1059" baseline="-25000" dirty="0">
                  <a:solidFill>
                    <a:srgbClr val="C00000"/>
                  </a:solidFill>
                  <a:latin typeface="Tahoma" pitchFamily="34" charset="0"/>
                  <a:cs typeface="Tahoma" pitchFamily="34" charset="0"/>
                </a:rPr>
                <a:t>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19400" y="4724400"/>
              <a:ext cx="310828" cy="255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9" dirty="0">
                  <a:solidFill>
                    <a:srgbClr val="C00000"/>
                  </a:solidFill>
                  <a:latin typeface="Tahoma" pitchFamily="34" charset="0"/>
                  <a:cs typeface="Tahoma" pitchFamily="34" charset="0"/>
                </a:rPr>
                <a:t>y</a:t>
              </a:r>
              <a:r>
                <a:rPr lang="en-US" sz="1059" baseline="-25000" dirty="0">
                  <a:solidFill>
                    <a:srgbClr val="C00000"/>
                  </a:solidFill>
                  <a:latin typeface="Tahoma" pitchFamily="34" charset="0"/>
                  <a:cs typeface="Tahoma" pitchFamily="34" charset="0"/>
                </a:rPr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95350" y="4572416"/>
              <a:ext cx="304222" cy="255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9" dirty="0">
                  <a:solidFill>
                    <a:srgbClr val="C00000"/>
                  </a:solidFill>
                  <a:latin typeface="Tahoma" pitchFamily="34" charset="0"/>
                  <a:cs typeface="Tahoma" pitchFamily="34" charset="0"/>
                </a:rPr>
                <a:t>s</a:t>
              </a:r>
              <a:r>
                <a:rPr lang="en-US" sz="1059" baseline="-25000" dirty="0">
                  <a:solidFill>
                    <a:srgbClr val="C00000"/>
                  </a:solidFill>
                  <a:latin typeface="Tahoma" pitchFamily="34" charset="0"/>
                  <a:cs typeface="Tahoma" pitchFamily="34" charset="0"/>
                </a:rPr>
                <a:t>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14400" y="4724400"/>
              <a:ext cx="304222" cy="255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9" dirty="0">
                  <a:solidFill>
                    <a:srgbClr val="C00000"/>
                  </a:solidFill>
                  <a:latin typeface="Tahoma" pitchFamily="34" charset="0"/>
                  <a:cs typeface="Tahoma" pitchFamily="34" charset="0"/>
                </a:rPr>
                <a:t>s</a:t>
              </a:r>
              <a:r>
                <a:rPr lang="en-US" sz="1059" baseline="-25000" dirty="0">
                  <a:solidFill>
                    <a:srgbClr val="C00000"/>
                  </a:solidFill>
                  <a:latin typeface="Tahoma" pitchFamily="34" charset="0"/>
                  <a:cs typeface="Tahoma" pitchFamily="34" charset="0"/>
                </a:rPr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819400" y="4876800"/>
              <a:ext cx="310828" cy="255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9" dirty="0">
                  <a:solidFill>
                    <a:srgbClr val="C00000"/>
                  </a:solidFill>
                  <a:latin typeface="Tahoma" pitchFamily="34" charset="0"/>
                  <a:cs typeface="Tahoma" pitchFamily="34" charset="0"/>
                </a:rPr>
                <a:t>y</a:t>
              </a:r>
              <a:r>
                <a:rPr lang="en-US" sz="1059" baseline="-25000" dirty="0">
                  <a:solidFill>
                    <a:srgbClr val="C00000"/>
                  </a:solidFill>
                  <a:latin typeface="Tahoma" pitchFamily="34" charset="0"/>
                  <a:cs typeface="Tahoma" pitchFamily="34" charset="0"/>
                </a:rPr>
                <a:t>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14400" y="5105400"/>
              <a:ext cx="221642" cy="255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9" dirty="0" err="1">
                  <a:solidFill>
                    <a:srgbClr val="C00000"/>
                  </a:solidFill>
                  <a:latin typeface="Tahoma" pitchFamily="34" charset="0"/>
                  <a:cs typeface="Tahoma" pitchFamily="34" charset="0"/>
                </a:rPr>
                <a:t>i</a:t>
              </a:r>
              <a:endParaRPr lang="en-US" sz="1059" baseline="-25000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19400" y="5029200"/>
              <a:ext cx="310828" cy="255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9" dirty="0">
                  <a:solidFill>
                    <a:srgbClr val="C00000"/>
                  </a:solidFill>
                  <a:latin typeface="Tahoma" pitchFamily="34" charset="0"/>
                  <a:cs typeface="Tahoma" pitchFamily="34" charset="0"/>
                </a:rPr>
                <a:t>y</a:t>
              </a:r>
              <a:r>
                <a:rPr lang="en-US" sz="1059" baseline="-25000" dirty="0">
                  <a:solidFill>
                    <a:srgbClr val="C00000"/>
                  </a:solidFill>
                  <a:latin typeface="Tahoma" pitchFamily="34" charset="0"/>
                  <a:cs typeface="Tahoma" pitchFamily="34" charset="0"/>
                </a:rPr>
                <a:t>3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702984" y="4197351"/>
            <a:ext cx="2181785" cy="859850"/>
            <a:chOff x="3676650" y="4197350"/>
            <a:chExt cx="2247900" cy="859850"/>
          </a:xfrm>
        </p:grpSpPr>
        <p:cxnSp>
          <p:nvCxnSpPr>
            <p:cNvPr id="66" name="Curved Connector 65"/>
            <p:cNvCxnSpPr/>
            <p:nvPr/>
          </p:nvCxnSpPr>
          <p:spPr bwMode="auto">
            <a:xfrm flipV="1">
              <a:off x="3886200" y="4343400"/>
              <a:ext cx="2038350" cy="501608"/>
            </a:xfrm>
            <a:prstGeom prst="bentConnector3">
              <a:avLst>
                <a:gd name="adj1" fmla="val 36916"/>
              </a:avLst>
            </a:prstGeom>
            <a:solidFill>
              <a:schemeClr val="accent1"/>
            </a:solidFill>
            <a:ln w="2857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38" name="Group 37"/>
            <p:cNvGrpSpPr/>
            <p:nvPr/>
          </p:nvGrpSpPr>
          <p:grpSpPr>
            <a:xfrm>
              <a:off x="3676650" y="4197350"/>
              <a:ext cx="2215828" cy="859850"/>
              <a:chOff x="914400" y="4572000"/>
              <a:chExt cx="2215828" cy="859850"/>
            </a:xfrm>
          </p:grpSpPr>
          <p:grpSp>
            <p:nvGrpSpPr>
              <p:cNvPr id="39" name="Group 6"/>
              <p:cNvGrpSpPr/>
              <p:nvPr/>
            </p:nvGrpSpPr>
            <p:grpSpPr>
              <a:xfrm>
                <a:off x="1142999" y="4572000"/>
                <a:ext cx="1679257" cy="859850"/>
                <a:chOff x="5105399" y="2721550"/>
                <a:chExt cx="1679257" cy="859850"/>
              </a:xfrm>
            </p:grpSpPr>
            <p:grpSp>
              <p:nvGrpSpPr>
                <p:cNvPr id="47" name="Group 5"/>
                <p:cNvGrpSpPr/>
                <p:nvPr/>
              </p:nvGrpSpPr>
              <p:grpSpPr>
                <a:xfrm>
                  <a:off x="5105399" y="2721550"/>
                  <a:ext cx="1679257" cy="859850"/>
                  <a:chOff x="4038599" y="1045150"/>
                  <a:chExt cx="1679257" cy="859850"/>
                </a:xfrm>
              </p:grpSpPr>
              <p:grpSp>
                <p:nvGrpSpPr>
                  <p:cNvPr id="52" name="Group 31"/>
                  <p:cNvGrpSpPr/>
                  <p:nvPr/>
                </p:nvGrpSpPr>
                <p:grpSpPr>
                  <a:xfrm>
                    <a:off x="4038599" y="1045150"/>
                    <a:ext cx="1679257" cy="859850"/>
                    <a:chOff x="2286000" y="1416793"/>
                    <a:chExt cx="2289897" cy="1231461"/>
                  </a:xfrm>
                </p:grpSpPr>
                <p:sp>
                  <p:nvSpPr>
                    <p:cNvPr id="54" name="Rectangle 53"/>
                    <p:cNvSpPr/>
                    <p:nvPr/>
                  </p:nvSpPr>
                  <p:spPr bwMode="auto">
                    <a:xfrm>
                      <a:off x="2971800" y="1447800"/>
                      <a:ext cx="914400" cy="1200454"/>
                    </a:xfrm>
                    <a:prstGeom prst="rect">
                      <a:avLst/>
                    </a:prstGeom>
                    <a:noFill/>
                    <a:ln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vert270" wrap="square" lIns="80682" tIns="40341" rIns="80682" bIns="40341" numCol="1" rtlCol="0" anchor="ctr" anchorCtr="1" compatLnSpc="1">
                      <a:prstTxWarp prst="textNoShape">
                        <a:avLst/>
                      </a:prstTxWarp>
                    </a:bodyPr>
                    <a:lstStyle/>
                    <a:p>
                      <a:pPr defTabSz="89901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882" dirty="0">
                          <a:solidFill>
                            <a:srgbClr val="008000"/>
                          </a:solidFill>
                          <a:latin typeface="Tahoma" pitchFamily="34" charset="0"/>
                          <a:cs typeface="Tahoma" pitchFamily="34" charset="0"/>
                        </a:rPr>
                        <a:t>2x4 decoder</a:t>
                      </a:r>
                    </a:p>
                  </p:txBody>
                </p:sp>
                <p:grpSp>
                  <p:nvGrpSpPr>
                    <p:cNvPr id="55" name="Group 25"/>
                    <p:cNvGrpSpPr/>
                    <p:nvPr/>
                  </p:nvGrpSpPr>
                  <p:grpSpPr>
                    <a:xfrm>
                      <a:off x="3532909" y="1416793"/>
                      <a:ext cx="396831" cy="1012446"/>
                      <a:chOff x="6123709" y="959593"/>
                      <a:chExt cx="396831" cy="1012446"/>
                    </a:xfrm>
                  </p:grpSpPr>
                  <p:sp>
                    <p:nvSpPr>
                      <p:cNvPr id="61" name="TextBox 60"/>
                      <p:cNvSpPr txBox="1"/>
                      <p:nvPr/>
                    </p:nvSpPr>
                    <p:spPr>
                      <a:xfrm>
                        <a:off x="6123709" y="959593"/>
                        <a:ext cx="396830" cy="3266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882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y</a:t>
                        </a:r>
                        <a:r>
                          <a:rPr lang="en-US" sz="882" baseline="-25000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62" name="TextBox 61"/>
                      <p:cNvSpPr txBox="1"/>
                      <p:nvPr/>
                    </p:nvSpPr>
                    <p:spPr>
                      <a:xfrm>
                        <a:off x="6123709" y="1416794"/>
                        <a:ext cx="396831" cy="3266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882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y</a:t>
                        </a:r>
                        <a:r>
                          <a:rPr lang="en-US" sz="882" baseline="-25000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63" name="TextBox 62"/>
                      <p:cNvSpPr txBox="1"/>
                      <p:nvPr/>
                    </p:nvSpPr>
                    <p:spPr>
                      <a:xfrm>
                        <a:off x="6123709" y="1188192"/>
                        <a:ext cx="396831" cy="3266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882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y</a:t>
                        </a:r>
                        <a:r>
                          <a:rPr lang="en-US" sz="882" baseline="-25000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64" name="TextBox 63"/>
                      <p:cNvSpPr txBox="1"/>
                      <p:nvPr/>
                    </p:nvSpPr>
                    <p:spPr>
                      <a:xfrm>
                        <a:off x="6123709" y="1645393"/>
                        <a:ext cx="396831" cy="3266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882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y</a:t>
                        </a:r>
                        <a:r>
                          <a:rPr lang="en-US" sz="882" baseline="-25000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3</a:t>
                        </a:r>
                      </a:p>
                    </p:txBody>
                  </p:sp>
                </p:grpSp>
                <p:cxnSp>
                  <p:nvCxnSpPr>
                    <p:cNvPr id="56" name="Straight Connector 55"/>
                    <p:cNvCxnSpPr/>
                    <p:nvPr/>
                  </p:nvCxnSpPr>
                  <p:spPr bwMode="auto">
                    <a:xfrm>
                      <a:off x="3890097" y="1627483"/>
                      <a:ext cx="685800" cy="158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57" name="Straight Connector 56"/>
                    <p:cNvCxnSpPr/>
                    <p:nvPr/>
                  </p:nvCxnSpPr>
                  <p:spPr bwMode="auto">
                    <a:xfrm>
                      <a:off x="3890097" y="1856083"/>
                      <a:ext cx="685800" cy="158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58" name="Straight Connector 18"/>
                    <p:cNvCxnSpPr/>
                    <p:nvPr/>
                  </p:nvCxnSpPr>
                  <p:spPr bwMode="auto">
                    <a:xfrm>
                      <a:off x="3890097" y="2084684"/>
                      <a:ext cx="685800" cy="158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59" name="Straight Connector 58"/>
                    <p:cNvCxnSpPr/>
                    <p:nvPr/>
                  </p:nvCxnSpPr>
                  <p:spPr bwMode="auto">
                    <a:xfrm>
                      <a:off x="3890097" y="2313283"/>
                      <a:ext cx="685800" cy="158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60" name="Straight Connector 59"/>
                    <p:cNvCxnSpPr/>
                    <p:nvPr/>
                  </p:nvCxnSpPr>
                  <p:spPr bwMode="auto">
                    <a:xfrm>
                      <a:off x="2286000" y="1666064"/>
                      <a:ext cx="685800" cy="158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sp>
                <p:nvSpPr>
                  <p:cNvPr id="53" name="TextBox 7"/>
                  <p:cNvSpPr txBox="1"/>
                  <p:nvPr/>
                </p:nvSpPr>
                <p:spPr>
                  <a:xfrm>
                    <a:off x="4495800" y="1600200"/>
                    <a:ext cx="267887" cy="2280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82" dirty="0">
                        <a:solidFill>
                          <a:srgbClr val="008000"/>
                        </a:solidFill>
                        <a:latin typeface="Tahoma" pitchFamily="34" charset="0"/>
                        <a:cs typeface="Tahoma" pitchFamily="34" charset="0"/>
                      </a:rPr>
                      <a:t>G</a:t>
                    </a:r>
                    <a:endParaRPr lang="en-US" sz="882" baseline="-25000" dirty="0">
                      <a:solidFill>
                        <a:srgbClr val="008000"/>
                      </a:solidFill>
                      <a:latin typeface="Tahoma" pitchFamily="34" charset="0"/>
                      <a:cs typeface="Tahoma" pitchFamily="34" charset="0"/>
                    </a:endParaRPr>
                  </a:p>
                </p:txBody>
              </p:sp>
            </p:grpSp>
            <p:sp>
              <p:nvSpPr>
                <p:cNvPr id="48" name="TextBox 47"/>
                <p:cNvSpPr txBox="1"/>
                <p:nvPr/>
              </p:nvSpPr>
              <p:spPr>
                <a:xfrm>
                  <a:off x="5562600" y="2769321"/>
                  <a:ext cx="259628" cy="2280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82" dirty="0">
                      <a:solidFill>
                        <a:srgbClr val="008000"/>
                      </a:solidFill>
                      <a:latin typeface="Tahoma" pitchFamily="34" charset="0"/>
                      <a:cs typeface="Tahoma" pitchFamily="34" charset="0"/>
                    </a:rPr>
                    <a:t>i</a:t>
                  </a:r>
                  <a:r>
                    <a:rPr lang="en-US" sz="882" baseline="-25000" dirty="0">
                      <a:solidFill>
                        <a:srgbClr val="008000"/>
                      </a:solidFill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5562600" y="2928937"/>
                  <a:ext cx="259628" cy="2280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82" dirty="0">
                      <a:solidFill>
                        <a:srgbClr val="008000"/>
                      </a:solidFill>
                      <a:latin typeface="Tahoma" pitchFamily="34" charset="0"/>
                      <a:cs typeface="Tahoma" pitchFamily="34" charset="0"/>
                    </a:rPr>
                    <a:t>i</a:t>
                  </a:r>
                  <a:r>
                    <a:rPr lang="en-US" sz="882" baseline="-25000" dirty="0">
                      <a:solidFill>
                        <a:srgbClr val="008000"/>
                      </a:solidFill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cxnSp>
              <p:nvCxnSpPr>
                <p:cNvPr id="50" name="Straight Connector 10"/>
                <p:cNvCxnSpPr/>
                <p:nvPr/>
              </p:nvCxnSpPr>
              <p:spPr bwMode="auto">
                <a:xfrm>
                  <a:off x="5105400" y="3048000"/>
                  <a:ext cx="502920" cy="1109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8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1" name="Straight Connector 50"/>
                <p:cNvCxnSpPr/>
                <p:nvPr/>
              </p:nvCxnSpPr>
              <p:spPr bwMode="auto">
                <a:xfrm>
                  <a:off x="5110163" y="3400425"/>
                  <a:ext cx="502920" cy="1109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8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40" name="TextBox 39"/>
              <p:cNvSpPr txBox="1"/>
              <p:nvPr/>
            </p:nvSpPr>
            <p:spPr>
              <a:xfrm>
                <a:off x="2816225" y="4572000"/>
                <a:ext cx="310828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y</a:t>
                </a:r>
                <a:r>
                  <a:rPr lang="en-US" sz="1059" baseline="-25000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0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819400" y="4724400"/>
                <a:ext cx="310828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y</a:t>
                </a:r>
                <a:r>
                  <a:rPr lang="en-US" sz="1059" baseline="-25000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1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917575" y="4585116"/>
                <a:ext cx="266234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0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14400" y="4772025"/>
                <a:ext cx="266234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0</a:t>
                </a:r>
                <a:endParaRPr lang="en-US" sz="1059" baseline="-25000" dirty="0">
                  <a:solidFill>
                    <a:srgbClr val="C00000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819400" y="4876800"/>
                <a:ext cx="310828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y</a:t>
                </a:r>
                <a:r>
                  <a:rPr lang="en-US" sz="1059" baseline="-25000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2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914400" y="5105400"/>
                <a:ext cx="221642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 err="1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i</a:t>
                </a:r>
                <a:endParaRPr lang="en-US" sz="1059" baseline="-25000" dirty="0">
                  <a:solidFill>
                    <a:srgbClr val="C00000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19400" y="5029200"/>
                <a:ext cx="310828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y</a:t>
                </a:r>
                <a:r>
                  <a:rPr lang="en-US" sz="1059" baseline="-25000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3</a:t>
                </a:r>
              </a:p>
            </p:txBody>
          </p:sp>
        </p:grpSp>
      </p:grpSp>
      <p:grpSp>
        <p:nvGrpSpPr>
          <p:cNvPr id="79" name="Group 78"/>
          <p:cNvGrpSpPr/>
          <p:nvPr/>
        </p:nvGrpSpPr>
        <p:grpSpPr>
          <a:xfrm>
            <a:off x="3684494" y="5257801"/>
            <a:ext cx="2181785" cy="859850"/>
            <a:chOff x="3676650" y="4197350"/>
            <a:chExt cx="2247900" cy="859850"/>
          </a:xfrm>
        </p:grpSpPr>
        <p:cxnSp>
          <p:nvCxnSpPr>
            <p:cNvPr id="80" name="Curved Connector 65"/>
            <p:cNvCxnSpPr/>
            <p:nvPr/>
          </p:nvCxnSpPr>
          <p:spPr bwMode="auto">
            <a:xfrm flipV="1">
              <a:off x="3886200" y="4502150"/>
              <a:ext cx="2038350" cy="34285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81" name="Group 37"/>
            <p:cNvGrpSpPr/>
            <p:nvPr/>
          </p:nvGrpSpPr>
          <p:grpSpPr>
            <a:xfrm>
              <a:off x="3676650" y="4197350"/>
              <a:ext cx="2215828" cy="859850"/>
              <a:chOff x="914400" y="4572000"/>
              <a:chExt cx="2215828" cy="859850"/>
            </a:xfrm>
          </p:grpSpPr>
          <p:grpSp>
            <p:nvGrpSpPr>
              <p:cNvPr id="82" name="Group 6"/>
              <p:cNvGrpSpPr/>
              <p:nvPr/>
            </p:nvGrpSpPr>
            <p:grpSpPr>
              <a:xfrm>
                <a:off x="1142999" y="4572000"/>
                <a:ext cx="1679257" cy="859850"/>
                <a:chOff x="5105399" y="2721550"/>
                <a:chExt cx="1679257" cy="859850"/>
              </a:xfrm>
            </p:grpSpPr>
            <p:grpSp>
              <p:nvGrpSpPr>
                <p:cNvPr id="90" name="Group 5"/>
                <p:cNvGrpSpPr/>
                <p:nvPr/>
              </p:nvGrpSpPr>
              <p:grpSpPr>
                <a:xfrm>
                  <a:off x="5105399" y="2721550"/>
                  <a:ext cx="1679257" cy="859850"/>
                  <a:chOff x="4038599" y="1045150"/>
                  <a:chExt cx="1679257" cy="859850"/>
                </a:xfrm>
              </p:grpSpPr>
              <p:grpSp>
                <p:nvGrpSpPr>
                  <p:cNvPr id="95" name="Group 31"/>
                  <p:cNvGrpSpPr/>
                  <p:nvPr/>
                </p:nvGrpSpPr>
                <p:grpSpPr>
                  <a:xfrm>
                    <a:off x="4038599" y="1045150"/>
                    <a:ext cx="1679257" cy="859850"/>
                    <a:chOff x="2286000" y="1416793"/>
                    <a:chExt cx="2289897" cy="1231461"/>
                  </a:xfrm>
                </p:grpSpPr>
                <p:sp>
                  <p:nvSpPr>
                    <p:cNvPr id="97" name="Rectangle 96"/>
                    <p:cNvSpPr/>
                    <p:nvPr/>
                  </p:nvSpPr>
                  <p:spPr bwMode="auto">
                    <a:xfrm>
                      <a:off x="2971800" y="1447800"/>
                      <a:ext cx="914400" cy="1200454"/>
                    </a:xfrm>
                    <a:prstGeom prst="rect">
                      <a:avLst/>
                    </a:prstGeom>
                    <a:noFill/>
                    <a:ln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vert270" wrap="square" lIns="80682" tIns="40341" rIns="80682" bIns="40341" numCol="1" rtlCol="0" anchor="ctr" anchorCtr="1" compatLnSpc="1">
                      <a:prstTxWarp prst="textNoShape">
                        <a:avLst/>
                      </a:prstTxWarp>
                    </a:bodyPr>
                    <a:lstStyle/>
                    <a:p>
                      <a:pPr defTabSz="89901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882" dirty="0">
                          <a:solidFill>
                            <a:srgbClr val="008000"/>
                          </a:solidFill>
                          <a:latin typeface="Tahoma" pitchFamily="34" charset="0"/>
                          <a:cs typeface="Tahoma" pitchFamily="34" charset="0"/>
                        </a:rPr>
                        <a:t>2x4 decoder</a:t>
                      </a:r>
                    </a:p>
                  </p:txBody>
                </p:sp>
                <p:grpSp>
                  <p:nvGrpSpPr>
                    <p:cNvPr id="98" name="Group 25"/>
                    <p:cNvGrpSpPr/>
                    <p:nvPr/>
                  </p:nvGrpSpPr>
                  <p:grpSpPr>
                    <a:xfrm>
                      <a:off x="3532909" y="1416793"/>
                      <a:ext cx="396831" cy="1012446"/>
                      <a:chOff x="6123709" y="959593"/>
                      <a:chExt cx="396831" cy="1012446"/>
                    </a:xfrm>
                  </p:grpSpPr>
                  <p:sp>
                    <p:nvSpPr>
                      <p:cNvPr id="104" name="TextBox 103"/>
                      <p:cNvSpPr txBox="1"/>
                      <p:nvPr/>
                    </p:nvSpPr>
                    <p:spPr>
                      <a:xfrm>
                        <a:off x="6123709" y="959593"/>
                        <a:ext cx="396830" cy="3266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882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y</a:t>
                        </a:r>
                        <a:r>
                          <a:rPr lang="en-US" sz="882" baseline="-25000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105" name="TextBox 104"/>
                      <p:cNvSpPr txBox="1"/>
                      <p:nvPr/>
                    </p:nvSpPr>
                    <p:spPr>
                      <a:xfrm>
                        <a:off x="6123709" y="1416794"/>
                        <a:ext cx="396831" cy="3266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882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y</a:t>
                        </a:r>
                        <a:r>
                          <a:rPr lang="en-US" sz="882" baseline="-25000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106" name="TextBox 105"/>
                      <p:cNvSpPr txBox="1"/>
                      <p:nvPr/>
                    </p:nvSpPr>
                    <p:spPr>
                      <a:xfrm>
                        <a:off x="6123709" y="1188192"/>
                        <a:ext cx="396831" cy="3266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882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y</a:t>
                        </a:r>
                        <a:r>
                          <a:rPr lang="en-US" sz="882" baseline="-25000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107" name="TextBox 106"/>
                      <p:cNvSpPr txBox="1"/>
                      <p:nvPr/>
                    </p:nvSpPr>
                    <p:spPr>
                      <a:xfrm>
                        <a:off x="6123709" y="1645393"/>
                        <a:ext cx="396831" cy="3266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882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y</a:t>
                        </a:r>
                        <a:r>
                          <a:rPr lang="en-US" sz="882" baseline="-25000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3</a:t>
                        </a:r>
                      </a:p>
                    </p:txBody>
                  </p:sp>
                </p:grpSp>
                <p:cxnSp>
                  <p:nvCxnSpPr>
                    <p:cNvPr id="99" name="Straight Connector 98"/>
                    <p:cNvCxnSpPr/>
                    <p:nvPr/>
                  </p:nvCxnSpPr>
                  <p:spPr bwMode="auto">
                    <a:xfrm>
                      <a:off x="3890097" y="1627483"/>
                      <a:ext cx="685800" cy="158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00" name="Straight Connector 99"/>
                    <p:cNvCxnSpPr/>
                    <p:nvPr/>
                  </p:nvCxnSpPr>
                  <p:spPr bwMode="auto">
                    <a:xfrm>
                      <a:off x="3890097" y="1856083"/>
                      <a:ext cx="685800" cy="158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01" name="Straight Connector 18"/>
                    <p:cNvCxnSpPr/>
                    <p:nvPr/>
                  </p:nvCxnSpPr>
                  <p:spPr bwMode="auto">
                    <a:xfrm>
                      <a:off x="3890097" y="2084684"/>
                      <a:ext cx="685800" cy="158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02" name="Straight Connector 101"/>
                    <p:cNvCxnSpPr/>
                    <p:nvPr/>
                  </p:nvCxnSpPr>
                  <p:spPr bwMode="auto">
                    <a:xfrm>
                      <a:off x="3890097" y="2313283"/>
                      <a:ext cx="685800" cy="158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03" name="Straight Connector 102"/>
                    <p:cNvCxnSpPr/>
                    <p:nvPr/>
                  </p:nvCxnSpPr>
                  <p:spPr bwMode="auto">
                    <a:xfrm>
                      <a:off x="2286000" y="1666064"/>
                      <a:ext cx="685800" cy="158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sp>
                <p:nvSpPr>
                  <p:cNvPr id="96" name="TextBox 7"/>
                  <p:cNvSpPr txBox="1"/>
                  <p:nvPr/>
                </p:nvSpPr>
                <p:spPr>
                  <a:xfrm>
                    <a:off x="4495800" y="1600200"/>
                    <a:ext cx="267887" cy="2280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82" dirty="0">
                        <a:solidFill>
                          <a:srgbClr val="008000"/>
                        </a:solidFill>
                        <a:latin typeface="Tahoma" pitchFamily="34" charset="0"/>
                        <a:cs typeface="Tahoma" pitchFamily="34" charset="0"/>
                      </a:rPr>
                      <a:t>G</a:t>
                    </a:r>
                    <a:endParaRPr lang="en-US" sz="882" baseline="-25000" dirty="0">
                      <a:solidFill>
                        <a:srgbClr val="008000"/>
                      </a:solidFill>
                      <a:latin typeface="Tahoma" pitchFamily="34" charset="0"/>
                      <a:cs typeface="Tahoma" pitchFamily="34" charset="0"/>
                    </a:endParaRPr>
                  </a:p>
                </p:txBody>
              </p:sp>
            </p:grpSp>
            <p:sp>
              <p:nvSpPr>
                <p:cNvPr id="91" name="TextBox 90"/>
                <p:cNvSpPr txBox="1"/>
                <p:nvPr/>
              </p:nvSpPr>
              <p:spPr>
                <a:xfrm>
                  <a:off x="5562600" y="2769321"/>
                  <a:ext cx="259628" cy="2280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82" dirty="0">
                      <a:solidFill>
                        <a:srgbClr val="008000"/>
                      </a:solidFill>
                      <a:latin typeface="Tahoma" pitchFamily="34" charset="0"/>
                      <a:cs typeface="Tahoma" pitchFamily="34" charset="0"/>
                    </a:rPr>
                    <a:t>i</a:t>
                  </a:r>
                  <a:r>
                    <a:rPr lang="en-US" sz="882" baseline="-25000" dirty="0">
                      <a:solidFill>
                        <a:srgbClr val="008000"/>
                      </a:solidFill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5562600" y="2928937"/>
                  <a:ext cx="259628" cy="2280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82" dirty="0">
                      <a:solidFill>
                        <a:srgbClr val="008000"/>
                      </a:solidFill>
                      <a:latin typeface="Tahoma" pitchFamily="34" charset="0"/>
                      <a:cs typeface="Tahoma" pitchFamily="34" charset="0"/>
                    </a:rPr>
                    <a:t>i</a:t>
                  </a:r>
                  <a:r>
                    <a:rPr lang="en-US" sz="882" baseline="-25000" dirty="0">
                      <a:solidFill>
                        <a:srgbClr val="008000"/>
                      </a:solidFill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cxnSp>
              <p:nvCxnSpPr>
                <p:cNvPr id="93" name="Straight Connector 10"/>
                <p:cNvCxnSpPr/>
                <p:nvPr/>
              </p:nvCxnSpPr>
              <p:spPr bwMode="auto">
                <a:xfrm>
                  <a:off x="5105400" y="3048000"/>
                  <a:ext cx="502920" cy="1109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8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4" name="Straight Connector 93"/>
                <p:cNvCxnSpPr/>
                <p:nvPr/>
              </p:nvCxnSpPr>
              <p:spPr bwMode="auto">
                <a:xfrm>
                  <a:off x="5110163" y="3400425"/>
                  <a:ext cx="502920" cy="1109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8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83" name="TextBox 82"/>
              <p:cNvSpPr txBox="1"/>
              <p:nvPr/>
            </p:nvSpPr>
            <p:spPr>
              <a:xfrm>
                <a:off x="2816225" y="4572000"/>
                <a:ext cx="310828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y</a:t>
                </a:r>
                <a:r>
                  <a:rPr lang="en-US" sz="1059" baseline="-25000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0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819400" y="4724400"/>
                <a:ext cx="310828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y</a:t>
                </a:r>
                <a:r>
                  <a:rPr lang="en-US" sz="1059" baseline="-25000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1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917575" y="4585116"/>
                <a:ext cx="266234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1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914400" y="4772025"/>
                <a:ext cx="266234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0</a:t>
                </a:r>
                <a:endParaRPr lang="en-US" sz="1059" baseline="-25000" dirty="0">
                  <a:solidFill>
                    <a:srgbClr val="C00000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819400" y="4876800"/>
                <a:ext cx="310828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y</a:t>
                </a:r>
                <a:r>
                  <a:rPr lang="en-US" sz="1059" baseline="-25000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2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914400" y="5105400"/>
                <a:ext cx="221642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 err="1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i</a:t>
                </a:r>
                <a:endParaRPr lang="en-US" sz="1059" baseline="-25000" dirty="0">
                  <a:solidFill>
                    <a:srgbClr val="C00000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819400" y="5029200"/>
                <a:ext cx="310828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y</a:t>
                </a:r>
                <a:r>
                  <a:rPr lang="en-US" sz="1059" baseline="-25000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3</a:t>
                </a:r>
              </a:p>
            </p:txBody>
          </p:sp>
        </p:grpSp>
      </p:grpSp>
      <p:grpSp>
        <p:nvGrpSpPr>
          <p:cNvPr id="110" name="Group 109"/>
          <p:cNvGrpSpPr/>
          <p:nvPr/>
        </p:nvGrpSpPr>
        <p:grpSpPr>
          <a:xfrm>
            <a:off x="6125135" y="4191001"/>
            <a:ext cx="2154051" cy="859850"/>
            <a:chOff x="3676650" y="4197350"/>
            <a:chExt cx="2219325" cy="859850"/>
          </a:xfrm>
        </p:grpSpPr>
        <p:cxnSp>
          <p:nvCxnSpPr>
            <p:cNvPr id="111" name="Curved Connector 65"/>
            <p:cNvCxnSpPr/>
            <p:nvPr/>
          </p:nvCxnSpPr>
          <p:spPr bwMode="auto">
            <a:xfrm flipV="1">
              <a:off x="3886200" y="4664075"/>
              <a:ext cx="2009775" cy="180933"/>
            </a:xfrm>
            <a:prstGeom prst="bentConnector3">
              <a:avLst>
                <a:gd name="adj1" fmla="val 39573"/>
              </a:avLst>
            </a:prstGeom>
            <a:solidFill>
              <a:schemeClr val="accent1"/>
            </a:solidFill>
            <a:ln w="2857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112" name="Group 37"/>
            <p:cNvGrpSpPr/>
            <p:nvPr/>
          </p:nvGrpSpPr>
          <p:grpSpPr>
            <a:xfrm>
              <a:off x="3676650" y="4197350"/>
              <a:ext cx="2215828" cy="859850"/>
              <a:chOff x="914400" y="4572000"/>
              <a:chExt cx="2215828" cy="859850"/>
            </a:xfrm>
          </p:grpSpPr>
          <p:grpSp>
            <p:nvGrpSpPr>
              <p:cNvPr id="113" name="Group 6"/>
              <p:cNvGrpSpPr/>
              <p:nvPr/>
            </p:nvGrpSpPr>
            <p:grpSpPr>
              <a:xfrm>
                <a:off x="1142999" y="4572000"/>
                <a:ext cx="1679257" cy="859850"/>
                <a:chOff x="5105399" y="2721550"/>
                <a:chExt cx="1679257" cy="859850"/>
              </a:xfrm>
            </p:grpSpPr>
            <p:grpSp>
              <p:nvGrpSpPr>
                <p:cNvPr id="121" name="Group 5"/>
                <p:cNvGrpSpPr/>
                <p:nvPr/>
              </p:nvGrpSpPr>
              <p:grpSpPr>
                <a:xfrm>
                  <a:off x="5105399" y="2721550"/>
                  <a:ext cx="1679257" cy="859850"/>
                  <a:chOff x="4038599" y="1045150"/>
                  <a:chExt cx="1679257" cy="859850"/>
                </a:xfrm>
              </p:grpSpPr>
              <p:grpSp>
                <p:nvGrpSpPr>
                  <p:cNvPr id="126" name="Group 31"/>
                  <p:cNvGrpSpPr/>
                  <p:nvPr/>
                </p:nvGrpSpPr>
                <p:grpSpPr>
                  <a:xfrm>
                    <a:off x="4038599" y="1045150"/>
                    <a:ext cx="1679257" cy="859850"/>
                    <a:chOff x="2286000" y="1416793"/>
                    <a:chExt cx="2289897" cy="1231461"/>
                  </a:xfrm>
                </p:grpSpPr>
                <p:sp>
                  <p:nvSpPr>
                    <p:cNvPr id="128" name="Rectangle 127"/>
                    <p:cNvSpPr/>
                    <p:nvPr/>
                  </p:nvSpPr>
                  <p:spPr bwMode="auto">
                    <a:xfrm>
                      <a:off x="2971800" y="1447800"/>
                      <a:ext cx="914400" cy="1200454"/>
                    </a:xfrm>
                    <a:prstGeom prst="rect">
                      <a:avLst/>
                    </a:prstGeom>
                    <a:noFill/>
                    <a:ln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vert270" wrap="square" lIns="80682" tIns="40341" rIns="80682" bIns="40341" numCol="1" rtlCol="0" anchor="ctr" anchorCtr="1" compatLnSpc="1">
                      <a:prstTxWarp prst="textNoShape">
                        <a:avLst/>
                      </a:prstTxWarp>
                    </a:bodyPr>
                    <a:lstStyle/>
                    <a:p>
                      <a:pPr defTabSz="89901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882" dirty="0">
                          <a:solidFill>
                            <a:srgbClr val="008000"/>
                          </a:solidFill>
                          <a:latin typeface="Tahoma" pitchFamily="34" charset="0"/>
                          <a:cs typeface="Tahoma" pitchFamily="34" charset="0"/>
                        </a:rPr>
                        <a:t>2x4 decoder</a:t>
                      </a:r>
                    </a:p>
                  </p:txBody>
                </p:sp>
                <p:grpSp>
                  <p:nvGrpSpPr>
                    <p:cNvPr id="129" name="Group 25"/>
                    <p:cNvGrpSpPr/>
                    <p:nvPr/>
                  </p:nvGrpSpPr>
                  <p:grpSpPr>
                    <a:xfrm>
                      <a:off x="3532909" y="1416793"/>
                      <a:ext cx="396831" cy="1012446"/>
                      <a:chOff x="6123709" y="959593"/>
                      <a:chExt cx="396831" cy="1012446"/>
                    </a:xfrm>
                  </p:grpSpPr>
                  <p:sp>
                    <p:nvSpPr>
                      <p:cNvPr id="135" name="TextBox 134"/>
                      <p:cNvSpPr txBox="1"/>
                      <p:nvPr/>
                    </p:nvSpPr>
                    <p:spPr>
                      <a:xfrm>
                        <a:off x="6123709" y="959593"/>
                        <a:ext cx="396830" cy="3266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882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y</a:t>
                        </a:r>
                        <a:r>
                          <a:rPr lang="en-US" sz="882" baseline="-25000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136" name="TextBox 135"/>
                      <p:cNvSpPr txBox="1"/>
                      <p:nvPr/>
                    </p:nvSpPr>
                    <p:spPr>
                      <a:xfrm>
                        <a:off x="6123709" y="1416794"/>
                        <a:ext cx="396831" cy="3266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882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y</a:t>
                        </a:r>
                        <a:r>
                          <a:rPr lang="en-US" sz="882" baseline="-25000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137" name="TextBox 136"/>
                      <p:cNvSpPr txBox="1"/>
                      <p:nvPr/>
                    </p:nvSpPr>
                    <p:spPr>
                      <a:xfrm>
                        <a:off x="6123709" y="1188192"/>
                        <a:ext cx="396831" cy="3266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882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y</a:t>
                        </a:r>
                        <a:r>
                          <a:rPr lang="en-US" sz="882" baseline="-25000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138" name="TextBox 137"/>
                      <p:cNvSpPr txBox="1"/>
                      <p:nvPr/>
                    </p:nvSpPr>
                    <p:spPr>
                      <a:xfrm>
                        <a:off x="6123709" y="1645393"/>
                        <a:ext cx="396831" cy="3266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882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y</a:t>
                        </a:r>
                        <a:r>
                          <a:rPr lang="en-US" sz="882" baseline="-25000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3</a:t>
                        </a:r>
                      </a:p>
                    </p:txBody>
                  </p:sp>
                </p:grpSp>
                <p:cxnSp>
                  <p:nvCxnSpPr>
                    <p:cNvPr id="130" name="Straight Connector 129"/>
                    <p:cNvCxnSpPr/>
                    <p:nvPr/>
                  </p:nvCxnSpPr>
                  <p:spPr bwMode="auto">
                    <a:xfrm>
                      <a:off x="3890097" y="1627483"/>
                      <a:ext cx="685800" cy="158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31" name="Straight Connector 130"/>
                    <p:cNvCxnSpPr/>
                    <p:nvPr/>
                  </p:nvCxnSpPr>
                  <p:spPr bwMode="auto">
                    <a:xfrm>
                      <a:off x="3890097" y="1856083"/>
                      <a:ext cx="685800" cy="158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32" name="Straight Connector 18"/>
                    <p:cNvCxnSpPr/>
                    <p:nvPr/>
                  </p:nvCxnSpPr>
                  <p:spPr bwMode="auto">
                    <a:xfrm>
                      <a:off x="3890097" y="2084684"/>
                      <a:ext cx="685800" cy="158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33" name="Straight Connector 132"/>
                    <p:cNvCxnSpPr/>
                    <p:nvPr/>
                  </p:nvCxnSpPr>
                  <p:spPr bwMode="auto">
                    <a:xfrm>
                      <a:off x="3890097" y="2313283"/>
                      <a:ext cx="685800" cy="158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34" name="Straight Connector 133"/>
                    <p:cNvCxnSpPr/>
                    <p:nvPr/>
                  </p:nvCxnSpPr>
                  <p:spPr bwMode="auto">
                    <a:xfrm>
                      <a:off x="2286000" y="1666064"/>
                      <a:ext cx="685800" cy="158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sp>
                <p:nvSpPr>
                  <p:cNvPr id="127" name="TextBox 7"/>
                  <p:cNvSpPr txBox="1"/>
                  <p:nvPr/>
                </p:nvSpPr>
                <p:spPr>
                  <a:xfrm>
                    <a:off x="4495800" y="1600200"/>
                    <a:ext cx="267887" cy="2280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82" dirty="0">
                        <a:solidFill>
                          <a:srgbClr val="008000"/>
                        </a:solidFill>
                        <a:latin typeface="Tahoma" pitchFamily="34" charset="0"/>
                        <a:cs typeface="Tahoma" pitchFamily="34" charset="0"/>
                      </a:rPr>
                      <a:t>G</a:t>
                    </a:r>
                    <a:endParaRPr lang="en-US" sz="882" baseline="-25000" dirty="0">
                      <a:solidFill>
                        <a:srgbClr val="008000"/>
                      </a:solidFill>
                      <a:latin typeface="Tahoma" pitchFamily="34" charset="0"/>
                      <a:cs typeface="Tahoma" pitchFamily="34" charset="0"/>
                    </a:endParaRPr>
                  </a:p>
                </p:txBody>
              </p:sp>
            </p:grpSp>
            <p:sp>
              <p:nvSpPr>
                <p:cNvPr id="122" name="TextBox 121"/>
                <p:cNvSpPr txBox="1"/>
                <p:nvPr/>
              </p:nvSpPr>
              <p:spPr>
                <a:xfrm>
                  <a:off x="5562600" y="2769321"/>
                  <a:ext cx="259628" cy="2280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82" dirty="0">
                      <a:solidFill>
                        <a:srgbClr val="008000"/>
                      </a:solidFill>
                      <a:latin typeface="Tahoma" pitchFamily="34" charset="0"/>
                      <a:cs typeface="Tahoma" pitchFamily="34" charset="0"/>
                    </a:rPr>
                    <a:t>i</a:t>
                  </a:r>
                  <a:r>
                    <a:rPr lang="en-US" sz="882" baseline="-25000" dirty="0">
                      <a:solidFill>
                        <a:srgbClr val="008000"/>
                      </a:solidFill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5562600" y="2928937"/>
                  <a:ext cx="259628" cy="2280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82" dirty="0">
                      <a:solidFill>
                        <a:srgbClr val="008000"/>
                      </a:solidFill>
                      <a:latin typeface="Tahoma" pitchFamily="34" charset="0"/>
                      <a:cs typeface="Tahoma" pitchFamily="34" charset="0"/>
                    </a:rPr>
                    <a:t>i</a:t>
                  </a:r>
                  <a:r>
                    <a:rPr lang="en-US" sz="882" baseline="-25000" dirty="0">
                      <a:solidFill>
                        <a:srgbClr val="008000"/>
                      </a:solidFill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cxnSp>
              <p:nvCxnSpPr>
                <p:cNvPr id="124" name="Straight Connector 10"/>
                <p:cNvCxnSpPr/>
                <p:nvPr/>
              </p:nvCxnSpPr>
              <p:spPr bwMode="auto">
                <a:xfrm>
                  <a:off x="5105400" y="3048000"/>
                  <a:ext cx="502920" cy="1109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8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5" name="Straight Connector 124"/>
                <p:cNvCxnSpPr/>
                <p:nvPr/>
              </p:nvCxnSpPr>
              <p:spPr bwMode="auto">
                <a:xfrm>
                  <a:off x="5110163" y="3400425"/>
                  <a:ext cx="502920" cy="1109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8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14" name="TextBox 113"/>
              <p:cNvSpPr txBox="1"/>
              <p:nvPr/>
            </p:nvSpPr>
            <p:spPr>
              <a:xfrm>
                <a:off x="2816225" y="4572000"/>
                <a:ext cx="310828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y</a:t>
                </a:r>
                <a:r>
                  <a:rPr lang="en-US" sz="1059" baseline="-25000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0</a:t>
                </a: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2819400" y="4724400"/>
                <a:ext cx="310828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y</a:t>
                </a:r>
                <a:r>
                  <a:rPr lang="en-US" sz="1059" baseline="-25000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1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917575" y="4585116"/>
                <a:ext cx="266234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0</a:t>
                </a: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914400" y="4772025"/>
                <a:ext cx="266234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1</a:t>
                </a:r>
                <a:endParaRPr lang="en-US" sz="1059" baseline="-25000" dirty="0">
                  <a:solidFill>
                    <a:srgbClr val="C00000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819400" y="4876800"/>
                <a:ext cx="310828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y</a:t>
                </a:r>
                <a:r>
                  <a:rPr lang="en-US" sz="1059" baseline="-25000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2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914400" y="5105400"/>
                <a:ext cx="221642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 err="1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i</a:t>
                </a:r>
                <a:endParaRPr lang="en-US" sz="1059" baseline="-25000" dirty="0">
                  <a:solidFill>
                    <a:srgbClr val="C00000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2819400" y="5029200"/>
                <a:ext cx="310828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y</a:t>
                </a:r>
                <a:r>
                  <a:rPr lang="en-US" sz="1059" baseline="-25000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3</a:t>
                </a:r>
              </a:p>
            </p:txBody>
          </p:sp>
        </p:grpSp>
      </p:grpSp>
      <p:grpSp>
        <p:nvGrpSpPr>
          <p:cNvPr id="141" name="Group 140"/>
          <p:cNvGrpSpPr/>
          <p:nvPr/>
        </p:nvGrpSpPr>
        <p:grpSpPr>
          <a:xfrm>
            <a:off x="6125136" y="5257801"/>
            <a:ext cx="2160214" cy="859850"/>
            <a:chOff x="3676650" y="4197350"/>
            <a:chExt cx="2225675" cy="859850"/>
          </a:xfrm>
        </p:grpSpPr>
        <p:cxnSp>
          <p:nvCxnSpPr>
            <p:cNvPr id="142" name="Curved Connector 65"/>
            <p:cNvCxnSpPr/>
            <p:nvPr/>
          </p:nvCxnSpPr>
          <p:spPr bwMode="auto">
            <a:xfrm flipV="1">
              <a:off x="3886200" y="4822825"/>
              <a:ext cx="2016125" cy="22183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143" name="Group 37"/>
            <p:cNvGrpSpPr/>
            <p:nvPr/>
          </p:nvGrpSpPr>
          <p:grpSpPr>
            <a:xfrm>
              <a:off x="3676650" y="4197350"/>
              <a:ext cx="2215828" cy="859850"/>
              <a:chOff x="914400" y="4572000"/>
              <a:chExt cx="2215828" cy="859850"/>
            </a:xfrm>
          </p:grpSpPr>
          <p:grpSp>
            <p:nvGrpSpPr>
              <p:cNvPr id="144" name="Group 6"/>
              <p:cNvGrpSpPr/>
              <p:nvPr/>
            </p:nvGrpSpPr>
            <p:grpSpPr>
              <a:xfrm>
                <a:off x="1142999" y="4572000"/>
                <a:ext cx="1679257" cy="859850"/>
                <a:chOff x="5105399" y="2721550"/>
                <a:chExt cx="1679257" cy="859850"/>
              </a:xfrm>
            </p:grpSpPr>
            <p:grpSp>
              <p:nvGrpSpPr>
                <p:cNvPr id="152" name="Group 5"/>
                <p:cNvGrpSpPr/>
                <p:nvPr/>
              </p:nvGrpSpPr>
              <p:grpSpPr>
                <a:xfrm>
                  <a:off x="5105399" y="2721550"/>
                  <a:ext cx="1679257" cy="859850"/>
                  <a:chOff x="4038599" y="1045150"/>
                  <a:chExt cx="1679257" cy="859850"/>
                </a:xfrm>
              </p:grpSpPr>
              <p:grpSp>
                <p:nvGrpSpPr>
                  <p:cNvPr id="157" name="Group 31"/>
                  <p:cNvGrpSpPr/>
                  <p:nvPr/>
                </p:nvGrpSpPr>
                <p:grpSpPr>
                  <a:xfrm>
                    <a:off x="4038599" y="1045150"/>
                    <a:ext cx="1679257" cy="859850"/>
                    <a:chOff x="2286000" y="1416793"/>
                    <a:chExt cx="2289897" cy="1231461"/>
                  </a:xfrm>
                </p:grpSpPr>
                <p:sp>
                  <p:nvSpPr>
                    <p:cNvPr id="159" name="Rectangle 158"/>
                    <p:cNvSpPr/>
                    <p:nvPr/>
                  </p:nvSpPr>
                  <p:spPr bwMode="auto">
                    <a:xfrm>
                      <a:off x="2971800" y="1447800"/>
                      <a:ext cx="914400" cy="1200454"/>
                    </a:xfrm>
                    <a:prstGeom prst="rect">
                      <a:avLst/>
                    </a:prstGeom>
                    <a:noFill/>
                    <a:ln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vert270" wrap="square" lIns="80682" tIns="40341" rIns="80682" bIns="40341" numCol="1" rtlCol="0" anchor="ctr" anchorCtr="1" compatLnSpc="1">
                      <a:prstTxWarp prst="textNoShape">
                        <a:avLst/>
                      </a:prstTxWarp>
                    </a:bodyPr>
                    <a:lstStyle/>
                    <a:p>
                      <a:pPr defTabSz="89901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882" dirty="0">
                          <a:solidFill>
                            <a:srgbClr val="008000"/>
                          </a:solidFill>
                          <a:latin typeface="Tahoma" pitchFamily="34" charset="0"/>
                          <a:cs typeface="Tahoma" pitchFamily="34" charset="0"/>
                        </a:rPr>
                        <a:t>2x4 decoder</a:t>
                      </a:r>
                    </a:p>
                  </p:txBody>
                </p:sp>
                <p:grpSp>
                  <p:nvGrpSpPr>
                    <p:cNvPr id="160" name="Group 25"/>
                    <p:cNvGrpSpPr/>
                    <p:nvPr/>
                  </p:nvGrpSpPr>
                  <p:grpSpPr>
                    <a:xfrm>
                      <a:off x="3532909" y="1416793"/>
                      <a:ext cx="396831" cy="1012446"/>
                      <a:chOff x="6123709" y="959593"/>
                      <a:chExt cx="396831" cy="1012446"/>
                    </a:xfrm>
                  </p:grpSpPr>
                  <p:sp>
                    <p:nvSpPr>
                      <p:cNvPr id="166" name="TextBox 165"/>
                      <p:cNvSpPr txBox="1"/>
                      <p:nvPr/>
                    </p:nvSpPr>
                    <p:spPr>
                      <a:xfrm>
                        <a:off x="6123709" y="959593"/>
                        <a:ext cx="396830" cy="3266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882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y</a:t>
                        </a:r>
                        <a:r>
                          <a:rPr lang="en-US" sz="882" baseline="-25000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167" name="TextBox 166"/>
                      <p:cNvSpPr txBox="1"/>
                      <p:nvPr/>
                    </p:nvSpPr>
                    <p:spPr>
                      <a:xfrm>
                        <a:off x="6123709" y="1416794"/>
                        <a:ext cx="396831" cy="3266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882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y</a:t>
                        </a:r>
                        <a:r>
                          <a:rPr lang="en-US" sz="882" baseline="-25000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168" name="TextBox 167"/>
                      <p:cNvSpPr txBox="1"/>
                      <p:nvPr/>
                    </p:nvSpPr>
                    <p:spPr>
                      <a:xfrm>
                        <a:off x="6123709" y="1188192"/>
                        <a:ext cx="396831" cy="3266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882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y</a:t>
                        </a:r>
                        <a:r>
                          <a:rPr lang="en-US" sz="882" baseline="-25000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169" name="TextBox 168"/>
                      <p:cNvSpPr txBox="1"/>
                      <p:nvPr/>
                    </p:nvSpPr>
                    <p:spPr>
                      <a:xfrm>
                        <a:off x="6123709" y="1645393"/>
                        <a:ext cx="396831" cy="3266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882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y</a:t>
                        </a:r>
                        <a:r>
                          <a:rPr lang="en-US" sz="882" baseline="-25000" dirty="0">
                            <a:solidFill>
                              <a:srgbClr val="008000"/>
                            </a:solidFill>
                            <a:latin typeface="Tahoma" pitchFamily="34" charset="0"/>
                            <a:cs typeface="Tahoma" pitchFamily="34" charset="0"/>
                          </a:rPr>
                          <a:t>3</a:t>
                        </a:r>
                      </a:p>
                    </p:txBody>
                  </p:sp>
                </p:grpSp>
                <p:cxnSp>
                  <p:nvCxnSpPr>
                    <p:cNvPr id="161" name="Straight Connector 160"/>
                    <p:cNvCxnSpPr/>
                    <p:nvPr/>
                  </p:nvCxnSpPr>
                  <p:spPr bwMode="auto">
                    <a:xfrm>
                      <a:off x="3890097" y="1627483"/>
                      <a:ext cx="685800" cy="158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62" name="Straight Connector 161"/>
                    <p:cNvCxnSpPr/>
                    <p:nvPr/>
                  </p:nvCxnSpPr>
                  <p:spPr bwMode="auto">
                    <a:xfrm>
                      <a:off x="3890097" y="1856083"/>
                      <a:ext cx="685800" cy="158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63" name="Straight Connector 18"/>
                    <p:cNvCxnSpPr/>
                    <p:nvPr/>
                  </p:nvCxnSpPr>
                  <p:spPr bwMode="auto">
                    <a:xfrm>
                      <a:off x="3890097" y="2084684"/>
                      <a:ext cx="685800" cy="158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64" name="Straight Connector 163"/>
                    <p:cNvCxnSpPr/>
                    <p:nvPr/>
                  </p:nvCxnSpPr>
                  <p:spPr bwMode="auto">
                    <a:xfrm>
                      <a:off x="3890097" y="2313283"/>
                      <a:ext cx="685800" cy="158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65" name="Straight Connector 164"/>
                    <p:cNvCxnSpPr/>
                    <p:nvPr/>
                  </p:nvCxnSpPr>
                  <p:spPr bwMode="auto">
                    <a:xfrm>
                      <a:off x="2286000" y="1666064"/>
                      <a:ext cx="685800" cy="158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sp>
                <p:nvSpPr>
                  <p:cNvPr id="158" name="TextBox 7"/>
                  <p:cNvSpPr txBox="1"/>
                  <p:nvPr/>
                </p:nvSpPr>
                <p:spPr>
                  <a:xfrm>
                    <a:off x="4495800" y="1600200"/>
                    <a:ext cx="267887" cy="2280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82" dirty="0">
                        <a:solidFill>
                          <a:srgbClr val="008000"/>
                        </a:solidFill>
                        <a:latin typeface="Tahoma" pitchFamily="34" charset="0"/>
                        <a:cs typeface="Tahoma" pitchFamily="34" charset="0"/>
                      </a:rPr>
                      <a:t>G</a:t>
                    </a:r>
                    <a:endParaRPr lang="en-US" sz="882" baseline="-25000" dirty="0">
                      <a:solidFill>
                        <a:srgbClr val="008000"/>
                      </a:solidFill>
                      <a:latin typeface="Tahoma" pitchFamily="34" charset="0"/>
                      <a:cs typeface="Tahoma" pitchFamily="34" charset="0"/>
                    </a:endParaRPr>
                  </a:p>
                </p:txBody>
              </p:sp>
            </p:grpSp>
            <p:sp>
              <p:nvSpPr>
                <p:cNvPr id="153" name="TextBox 152"/>
                <p:cNvSpPr txBox="1"/>
                <p:nvPr/>
              </p:nvSpPr>
              <p:spPr>
                <a:xfrm>
                  <a:off x="5562600" y="2769321"/>
                  <a:ext cx="259628" cy="2280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82" dirty="0">
                      <a:solidFill>
                        <a:srgbClr val="008000"/>
                      </a:solidFill>
                      <a:latin typeface="Tahoma" pitchFamily="34" charset="0"/>
                      <a:cs typeface="Tahoma" pitchFamily="34" charset="0"/>
                    </a:rPr>
                    <a:t>i</a:t>
                  </a:r>
                  <a:r>
                    <a:rPr lang="en-US" sz="882" baseline="-25000" dirty="0">
                      <a:solidFill>
                        <a:srgbClr val="008000"/>
                      </a:solidFill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5562600" y="2928937"/>
                  <a:ext cx="259628" cy="2280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82" dirty="0">
                      <a:solidFill>
                        <a:srgbClr val="008000"/>
                      </a:solidFill>
                      <a:latin typeface="Tahoma" pitchFamily="34" charset="0"/>
                      <a:cs typeface="Tahoma" pitchFamily="34" charset="0"/>
                    </a:rPr>
                    <a:t>i</a:t>
                  </a:r>
                  <a:r>
                    <a:rPr lang="en-US" sz="882" baseline="-25000" dirty="0">
                      <a:solidFill>
                        <a:srgbClr val="008000"/>
                      </a:solidFill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cxnSp>
              <p:nvCxnSpPr>
                <p:cNvPr id="155" name="Straight Connector 10"/>
                <p:cNvCxnSpPr/>
                <p:nvPr/>
              </p:nvCxnSpPr>
              <p:spPr bwMode="auto">
                <a:xfrm>
                  <a:off x="5105400" y="3048000"/>
                  <a:ext cx="502920" cy="1109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8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6" name="Straight Connector 155"/>
                <p:cNvCxnSpPr/>
                <p:nvPr/>
              </p:nvCxnSpPr>
              <p:spPr bwMode="auto">
                <a:xfrm>
                  <a:off x="5110163" y="3400425"/>
                  <a:ext cx="502920" cy="1109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8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45" name="TextBox 144"/>
              <p:cNvSpPr txBox="1"/>
              <p:nvPr/>
            </p:nvSpPr>
            <p:spPr>
              <a:xfrm>
                <a:off x="2816225" y="4572000"/>
                <a:ext cx="310828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y</a:t>
                </a:r>
                <a:r>
                  <a:rPr lang="en-US" sz="1059" baseline="-25000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0</a:t>
                </a: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2819400" y="4724400"/>
                <a:ext cx="310828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y</a:t>
                </a:r>
                <a:r>
                  <a:rPr lang="en-US" sz="1059" baseline="-25000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1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917575" y="4585116"/>
                <a:ext cx="266234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1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914400" y="4772025"/>
                <a:ext cx="266234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1</a:t>
                </a:r>
                <a:endParaRPr lang="en-US" sz="1059" baseline="-25000" dirty="0">
                  <a:solidFill>
                    <a:srgbClr val="C00000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2819400" y="4876800"/>
                <a:ext cx="310828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y</a:t>
                </a:r>
                <a:r>
                  <a:rPr lang="en-US" sz="1059" baseline="-25000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2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914400" y="5105400"/>
                <a:ext cx="221642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 err="1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i</a:t>
                </a:r>
                <a:endParaRPr lang="en-US" sz="1059" baseline="-25000" dirty="0">
                  <a:solidFill>
                    <a:srgbClr val="C00000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2819400" y="5029200"/>
                <a:ext cx="310828" cy="25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9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y</a:t>
                </a:r>
                <a:r>
                  <a:rPr lang="en-US" sz="1059" baseline="-25000" dirty="0">
                    <a:solidFill>
                      <a:srgbClr val="C00000"/>
                    </a:solidFill>
                    <a:latin typeface="Tahoma" pitchFamily="34" charset="0"/>
                    <a:cs typeface="Tahoma" pitchFamily="34" charset="0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93946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1500" y="152400"/>
            <a:ext cx="8077200" cy="1303338"/>
          </a:xfrm>
        </p:spPr>
        <p:txBody>
          <a:bodyPr>
            <a:normAutofit/>
          </a:bodyPr>
          <a:lstStyle/>
          <a:p>
            <a:r>
              <a:rPr lang="en-US" b="1" dirty="0" smtClean="0"/>
              <a:t>Review and Learning Outcomes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48440" y="1220539"/>
            <a:ext cx="8001000" cy="4953000"/>
          </a:xfrm>
        </p:spPr>
        <p:txBody>
          <a:bodyPr>
            <a:noAutofit/>
          </a:bodyPr>
          <a:lstStyle/>
          <a:p>
            <a:r>
              <a:rPr lang="en-US" sz="2100" dirty="0" smtClean="0"/>
              <a:t>We </a:t>
            </a:r>
            <a:r>
              <a:rPr lang="en-US" sz="2100" dirty="0"/>
              <a:t>will </a:t>
            </a:r>
            <a:r>
              <a:rPr lang="en-US" sz="2100" dirty="0" smtClean="0"/>
              <a:t>continue </a:t>
            </a:r>
            <a:r>
              <a:rPr lang="en-US" sz="2100" dirty="0"/>
              <a:t>to cover how to do math in the binary format and how to implement it in </a:t>
            </a:r>
            <a:r>
              <a:rPr lang="en-US" sz="2100" dirty="0" smtClean="0"/>
              <a:t>hardware</a:t>
            </a:r>
          </a:p>
          <a:p>
            <a:pPr lvl="1"/>
            <a:r>
              <a:rPr lang="en-US" sz="1800" dirty="0"/>
              <a:t>2’s complement</a:t>
            </a:r>
          </a:p>
          <a:p>
            <a:pPr lvl="1"/>
            <a:r>
              <a:rPr lang="en-US" sz="1800" b="1" dirty="0" smtClean="0">
                <a:solidFill>
                  <a:srgbClr val="C00000"/>
                </a:solidFill>
              </a:rPr>
              <a:t>Multiplications </a:t>
            </a:r>
            <a:r>
              <a:rPr lang="en-US" sz="1800" b="1" dirty="0">
                <a:solidFill>
                  <a:srgbClr val="C00000"/>
                </a:solidFill>
              </a:rPr>
              <a:t>and Divisions</a:t>
            </a:r>
          </a:p>
          <a:p>
            <a:pPr lvl="1"/>
            <a:r>
              <a:rPr lang="en-US" sz="1800" dirty="0"/>
              <a:t>Decoder and </a:t>
            </a:r>
            <a:r>
              <a:rPr lang="en-US" sz="1800" dirty="0" smtClean="0"/>
              <a:t>Multiplexer</a:t>
            </a:r>
            <a:endParaRPr lang="en-US" sz="1700" dirty="0"/>
          </a:p>
          <a:p>
            <a:r>
              <a:rPr lang="en-US" sz="2100" dirty="0" smtClean="0"/>
              <a:t>Homework 3 is posted on Blackboard which is due on Wednesday, October 3 at the beginning of the class </a:t>
            </a:r>
            <a:endParaRPr lang="en-US" sz="2100" dirty="0" smtClean="0">
              <a:solidFill>
                <a:schemeClr val="tx1"/>
              </a:solidFill>
            </a:endParaRPr>
          </a:p>
          <a:p>
            <a:pPr algn="just"/>
            <a:r>
              <a:rPr lang="en-US" sz="2100" dirty="0"/>
              <a:t>We will have one more quiz before our exam 1 </a:t>
            </a:r>
            <a:r>
              <a:rPr lang="en-US" sz="2100" b="1" dirty="0">
                <a:solidFill>
                  <a:srgbClr val="C00000"/>
                </a:solidFill>
              </a:rPr>
              <a:t>[(quiz 3) on Wednesday, October 3</a:t>
            </a:r>
            <a:r>
              <a:rPr lang="en-US" sz="2100" b="1" dirty="0" smtClean="0">
                <a:solidFill>
                  <a:srgbClr val="C00000"/>
                </a:solidFill>
              </a:rPr>
              <a:t>], which will be on lectures 10-15 </a:t>
            </a:r>
          </a:p>
          <a:p>
            <a:pPr algn="just"/>
            <a:r>
              <a:rPr lang="en-US" sz="2100" dirty="0" smtClean="0">
                <a:solidFill>
                  <a:schemeClr val="tx1"/>
                </a:solidFill>
              </a:rPr>
              <a:t>We will have our </a:t>
            </a:r>
            <a:r>
              <a:rPr lang="en-US" sz="2100" b="1" dirty="0" smtClean="0">
                <a:solidFill>
                  <a:srgbClr val="C00000"/>
                </a:solidFill>
              </a:rPr>
              <a:t>Exam 1 on Friday, October 5, 2018, which will be on lecture 1-15 </a:t>
            </a:r>
          </a:p>
          <a:p>
            <a:pPr algn="just"/>
            <a:r>
              <a:rPr lang="en-US" sz="2100" b="1" dirty="0" smtClean="0">
                <a:solidFill>
                  <a:srgbClr val="C00000"/>
                </a:solidFill>
              </a:rPr>
              <a:t>A sample exam with key will post on Blackboard </a:t>
            </a:r>
            <a:r>
              <a:rPr lang="en-US" sz="2100" b="1" dirty="0" smtClean="0">
                <a:solidFill>
                  <a:srgbClr val="C00000"/>
                </a:solidFill>
              </a:rPr>
              <a:t>soon </a:t>
            </a:r>
            <a:endParaRPr lang="en-US" sz="2100" b="1" dirty="0" smtClean="0">
              <a:solidFill>
                <a:srgbClr val="C00000"/>
              </a:solidFill>
            </a:endParaRPr>
          </a:p>
          <a:p>
            <a:endParaRPr lang="en-US" sz="2100" b="1" dirty="0" smtClean="0">
              <a:solidFill>
                <a:srgbClr val="C00000"/>
              </a:solidFill>
            </a:endParaRPr>
          </a:p>
          <a:p>
            <a:endParaRPr lang="en-US" sz="2100" dirty="0" smtClean="0"/>
          </a:p>
          <a:p>
            <a:pPr lvl="1"/>
            <a:endParaRPr lang="en-US" sz="2100" dirty="0" smtClean="0"/>
          </a:p>
          <a:p>
            <a:pPr lvl="1"/>
            <a:endParaRPr lang="en-US" sz="2100" dirty="0" smtClean="0"/>
          </a:p>
          <a:p>
            <a:pPr lvl="1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48579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609600" y="457200"/>
            <a:ext cx="8001000" cy="1303337"/>
          </a:xfrm>
        </p:spPr>
        <p:txBody>
          <a:bodyPr/>
          <a:lstStyle/>
          <a:p>
            <a:r>
              <a:rPr lang="en-US" b="1" dirty="0" smtClean="0"/>
              <a:t>Summary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4294967295"/>
          </p:nvPr>
        </p:nvSpPr>
        <p:spPr>
          <a:xfrm>
            <a:off x="609600" y="1760537"/>
            <a:ext cx="7772400" cy="3444875"/>
          </a:xfrm>
        </p:spPr>
        <p:txBody>
          <a:bodyPr/>
          <a:lstStyle/>
          <a:p>
            <a:r>
              <a:rPr lang="en-US" dirty="0" smtClean="0"/>
              <a:t>Today, </a:t>
            </a:r>
            <a:r>
              <a:rPr lang="en-US" dirty="0" smtClean="0"/>
              <a:t>Introduced </a:t>
            </a:r>
            <a:r>
              <a:rPr lang="en-US" dirty="0" smtClean="0"/>
              <a:t>decoder and multiplexer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60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8001000" cy="1303337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Overflow and Review of 2’s Complement Math</a:t>
            </a:r>
          </a:p>
        </p:txBody>
      </p:sp>
      <p:sp>
        <p:nvSpPr>
          <p:cNvPr id="15363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05000"/>
            <a:ext cx="7848600" cy="3444875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2’s complement is widely used in computers.</a:t>
            </a:r>
          </a:p>
          <a:p>
            <a:r>
              <a:rPr lang="en-US" sz="2400" dirty="0" smtClean="0"/>
              <a:t>To get a two’s complement of a number (positive or negative), we invert every bit and then add one.</a:t>
            </a:r>
          </a:p>
          <a:p>
            <a:r>
              <a:rPr lang="en-US" sz="2400" dirty="0" smtClean="0"/>
              <a:t>For N-bit signed integer, its range is -2</a:t>
            </a:r>
            <a:r>
              <a:rPr lang="en-US" sz="2400" baseline="30000" dirty="0" smtClean="0"/>
              <a:t>n-1</a:t>
            </a:r>
            <a:r>
              <a:rPr lang="en-US" sz="2400" dirty="0" smtClean="0"/>
              <a:t>~2</a:t>
            </a:r>
            <a:r>
              <a:rPr lang="en-US" sz="2400" baseline="30000" dirty="0" smtClean="0"/>
              <a:t>n-1</a:t>
            </a:r>
            <a:r>
              <a:rPr lang="en-US" sz="2400" dirty="0" smtClean="0"/>
              <a:t>-1 (Assume 2’s complement is used)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The reason why 2’s complement is used is that we can use the same circuit to perform addition and subtraction.</a:t>
            </a:r>
          </a:p>
          <a:p>
            <a:r>
              <a:rPr lang="en-US" sz="2400" dirty="0" smtClean="0"/>
              <a:t>Overflow will happen when the calculation result is outside of the representation range.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0745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8001000" cy="1303337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Multiplication and Division by </a:t>
            </a:r>
            <a:br>
              <a:rPr lang="en-US" sz="3200" b="1" dirty="0" smtClean="0"/>
            </a:br>
            <a:r>
              <a:rPr lang="en-US" sz="3200" b="1" dirty="0" smtClean="0"/>
              <a:t>Shifting Bits</a:t>
            </a:r>
          </a:p>
        </p:txBody>
      </p:sp>
      <p:sp>
        <p:nvSpPr>
          <p:cNvPr id="16387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362200"/>
            <a:ext cx="7924800" cy="3444875"/>
          </a:xfrm>
        </p:spPr>
        <p:txBody>
          <a:bodyPr/>
          <a:lstStyle/>
          <a:p>
            <a:r>
              <a:rPr lang="en-US" dirty="0" smtClean="0"/>
              <a:t>We will cover multiplication in great details later. However, some simple multiplication can be accomplished simply by </a:t>
            </a:r>
            <a:r>
              <a:rPr lang="en-US" b="1" dirty="0" smtClean="0">
                <a:solidFill>
                  <a:srgbClr val="C00000"/>
                </a:solidFill>
              </a:rPr>
              <a:t>shifting the bit sequence.</a:t>
            </a:r>
          </a:p>
        </p:txBody>
      </p:sp>
    </p:spTree>
    <p:extLst>
      <p:ext uri="{BB962C8B-B14F-4D97-AF65-F5344CB8AC3E}">
        <p14:creationId xmlns:p14="http://schemas.microsoft.com/office/powerpoint/2010/main" val="192465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57400" y="533400"/>
            <a:ext cx="4408488" cy="4746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Shift Operations</a:t>
            </a:r>
          </a:p>
        </p:txBody>
      </p:sp>
      <p:sp>
        <p:nvSpPr>
          <p:cNvPr id="17411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032217"/>
            <a:ext cx="8077200" cy="1851025"/>
          </a:xfrm>
        </p:spPr>
        <p:txBody>
          <a:bodyPr/>
          <a:lstStyle/>
          <a:p>
            <a:pPr marL="203200" indent="-203200"/>
            <a:r>
              <a:rPr lang="en-US" dirty="0" smtClean="0"/>
              <a:t>Move (shift) all the bits in a word to the left or right by a number of bits.</a:t>
            </a:r>
          </a:p>
          <a:p>
            <a:pPr marL="685800" lvl="1" indent="-190500"/>
            <a:r>
              <a:rPr lang="en-US" dirty="0" smtClean="0"/>
              <a:t>Example: shift right by 8 bits</a:t>
            </a:r>
          </a:p>
          <a:p>
            <a:pPr marL="685800" lvl="1" indent="-190500">
              <a:buFontTx/>
              <a:buNone/>
            </a:pPr>
            <a:r>
              <a:rPr lang="en-US" dirty="0" smtClean="0">
                <a:solidFill>
                  <a:schemeClr val="accent2"/>
                </a:solidFill>
              </a:rPr>
              <a:t>0001 0010 0011 0100 0101 0110</a:t>
            </a:r>
            <a:r>
              <a:rPr lang="en-US" dirty="0" smtClean="0"/>
              <a:t> 0111 1000</a:t>
            </a:r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 flipH="1">
            <a:off x="1219200" y="4648200"/>
            <a:ext cx="1676400" cy="7620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 flipH="1">
            <a:off x="3886200" y="4648200"/>
            <a:ext cx="1752600" cy="7620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1295400" y="2743200"/>
            <a:ext cx="1828800" cy="7620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3886200" y="2743200"/>
            <a:ext cx="1752600" cy="7620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1066800" y="3505200"/>
            <a:ext cx="8077200" cy="1097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685800" lvl="1" indent="-190500" algn="l">
              <a:spcBef>
                <a:spcPct val="20000"/>
              </a:spcBef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0000 0000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0001 0010 0011 0100 0101 0110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190500" algn="l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shift left by 8 bits</a:t>
            </a:r>
          </a:p>
          <a:p>
            <a:pPr marL="685800" lvl="1" indent="-190500" algn="l">
              <a:spcBef>
                <a:spcPct val="2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0001 0010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0011 0100 0101 0110 0111 1000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304800" y="5486400"/>
            <a:ext cx="8077200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685800" lvl="1" indent="-190500" algn="l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</a:rPr>
              <a:t>0011 0100 0101 0110 0111 1000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0000 0000</a:t>
            </a:r>
          </a:p>
        </p:txBody>
      </p:sp>
    </p:spTree>
    <p:extLst>
      <p:ext uri="{BB962C8B-B14F-4D97-AF65-F5344CB8AC3E}">
        <p14:creationId xmlns:p14="http://schemas.microsoft.com/office/powerpoint/2010/main" val="3872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8077200" cy="1303337"/>
          </a:xfrm>
        </p:spPr>
        <p:txBody>
          <a:bodyPr/>
          <a:lstStyle/>
          <a:p>
            <a:r>
              <a:rPr lang="en-US" b="1" dirty="0" smtClean="0"/>
              <a:t>Shifting and Multiplication</a:t>
            </a:r>
          </a:p>
        </p:txBody>
      </p:sp>
      <p:sp>
        <p:nvSpPr>
          <p:cNvPr id="18435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133600"/>
            <a:ext cx="7848600" cy="3444875"/>
          </a:xfrm>
        </p:spPr>
        <p:txBody>
          <a:bodyPr/>
          <a:lstStyle/>
          <a:p>
            <a:r>
              <a:rPr lang="en-US" dirty="0" smtClean="0"/>
              <a:t>Shift Left a binary number by </a:t>
            </a:r>
            <a:r>
              <a:rPr lang="en-US" i="1" dirty="0" err="1" smtClean="0"/>
              <a:t>i</a:t>
            </a:r>
            <a:r>
              <a:rPr lang="en-US" dirty="0" smtClean="0"/>
              <a:t> bits will give the same result as multiplying by </a:t>
            </a:r>
            <a:r>
              <a:rPr lang="en-US" i="1" dirty="0" smtClean="0"/>
              <a:t>2</a:t>
            </a:r>
            <a:r>
              <a:rPr lang="en-US" i="1" baseline="30000" dirty="0" smtClean="0"/>
              <a:t>i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rgbClr val="C00000"/>
                </a:solidFill>
              </a:rPr>
              <a:t>(True or False)</a:t>
            </a:r>
          </a:p>
          <a:p>
            <a:r>
              <a:rPr lang="en-US" dirty="0" smtClean="0"/>
              <a:t>Shift Right a binary number by </a:t>
            </a:r>
            <a:r>
              <a:rPr lang="en-US" i="1" dirty="0" err="1" smtClean="0"/>
              <a:t>i</a:t>
            </a:r>
            <a:r>
              <a:rPr lang="en-US" dirty="0" smtClean="0"/>
              <a:t> bits will give the same result as dividing by </a:t>
            </a:r>
            <a:r>
              <a:rPr lang="en-US" i="1" dirty="0" smtClean="0"/>
              <a:t>2</a:t>
            </a:r>
            <a:r>
              <a:rPr lang="en-US" i="1" baseline="30000" dirty="0" smtClean="0"/>
              <a:t>i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rgbClr val="C00000"/>
                </a:solidFill>
              </a:rPr>
              <a:t>(True or False)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000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1672" y="296863"/>
            <a:ext cx="8001000" cy="1303337"/>
          </a:xfrm>
        </p:spPr>
        <p:txBody>
          <a:bodyPr/>
          <a:lstStyle/>
          <a:p>
            <a:r>
              <a:rPr lang="en-US" b="1" dirty="0" smtClean="0"/>
              <a:t>Intermission</a:t>
            </a:r>
          </a:p>
        </p:txBody>
      </p:sp>
      <p:sp>
        <p:nvSpPr>
          <p:cNvPr id="19459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15636" y="1600200"/>
            <a:ext cx="8001000" cy="4572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/>
              <a:t>We covered the following important concepts today: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Overflow detection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Shifting for multiplication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What we don’t cover about binary math: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Multiplication and Division Implementation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Floating Point Operation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However, we will begin to use the concepts we covered up to now to build a simple ALU.</a:t>
            </a:r>
          </a:p>
          <a:p>
            <a:pPr>
              <a:lnSpc>
                <a:spcPct val="80000"/>
              </a:lnSpc>
            </a:pPr>
            <a:r>
              <a:rPr lang="en-US" dirty="0"/>
              <a:t>T</a:t>
            </a:r>
            <a:r>
              <a:rPr lang="en-US" sz="2400" dirty="0" smtClean="0"/>
              <a:t>wo </a:t>
            </a:r>
            <a:r>
              <a:rPr lang="en-US" sz="2400" dirty="0" smtClean="0"/>
              <a:t>necessary building block, </a:t>
            </a:r>
            <a:r>
              <a:rPr lang="en-US" sz="2400" i="1" dirty="0" smtClean="0"/>
              <a:t>decode</a:t>
            </a:r>
            <a:r>
              <a:rPr lang="en-US" sz="2400" dirty="0" smtClean="0"/>
              <a:t>r and </a:t>
            </a:r>
            <a:r>
              <a:rPr lang="en-US" sz="2400" i="1" dirty="0" smtClean="0"/>
              <a:t>multiplexer</a:t>
            </a:r>
            <a:r>
              <a:rPr lang="en-US" sz="2400" dirty="0" smtClean="0"/>
              <a:t> need to be introduced. </a:t>
            </a:r>
          </a:p>
        </p:txBody>
      </p:sp>
    </p:spTree>
    <p:extLst>
      <p:ext uri="{BB962C8B-B14F-4D97-AF65-F5344CB8AC3E}">
        <p14:creationId xmlns:p14="http://schemas.microsoft.com/office/powerpoint/2010/main" val="153183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83109"/>
            <a:ext cx="8077200" cy="130333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 smtClean="0"/>
              <a:t>Where Can You Find the ALU in a MIPS Computer?</a:t>
            </a:r>
          </a:p>
        </p:txBody>
      </p:sp>
      <p:graphicFrame>
        <p:nvGraphicFramePr>
          <p:cNvPr id="1026" name="Rectangle 3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4" name="Image File" r:id="rId3" imgW="0" imgH="0" progId="JascPaintShopPhotoAlbumImage">
                  <p:embed/>
                </p:oleObj>
              </mc:Choice>
              <mc:Fallback>
                <p:oleObj name="Image File" r:id="rId3" imgW="0" imgH="0" progId="JascPaintShopPhotoAlbumImage">
                  <p:embed/>
                  <p:pic>
                    <p:nvPicPr>
                      <p:cNvPr id="1026" name="Rectangle 3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8" name="Picture 4" descr="21~Figure_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61541"/>
            <a:ext cx="6783388" cy="473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746876" y="4266196"/>
            <a:ext cx="2244726" cy="989013"/>
            <a:chOff x="4224" y="2832"/>
            <a:chExt cx="1414" cy="623"/>
          </a:xfrm>
        </p:grpSpPr>
        <p:sp>
          <p:nvSpPr>
            <p:cNvPr id="1030" name="Line 5"/>
            <p:cNvSpPr>
              <a:spLocks noChangeShapeType="1"/>
            </p:cNvSpPr>
            <p:nvPr/>
          </p:nvSpPr>
          <p:spPr bwMode="auto">
            <a:xfrm flipH="1" flipV="1">
              <a:off x="4224" y="2832"/>
              <a:ext cx="912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Text Box 6"/>
            <p:cNvSpPr txBox="1">
              <a:spLocks noChangeArrowheads="1"/>
            </p:cNvSpPr>
            <p:nvPr/>
          </p:nvSpPr>
          <p:spPr bwMode="auto">
            <a:xfrm>
              <a:off x="5136" y="3216"/>
              <a:ext cx="502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l" eaLnBrk="1" hangingPunct="1"/>
              <a:r>
                <a:rPr lang="en-US" sz="2800" baseline="-25000" dirty="0">
                  <a:solidFill>
                    <a:srgbClr val="CC0000"/>
                  </a:solidFill>
                  <a:latin typeface="Times New Roman" pitchFamily="18" charset="0"/>
                </a:rPr>
                <a:t>ALU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564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Function of a Decoder</a:t>
            </a:r>
          </a:p>
        </p:txBody>
      </p:sp>
      <p:grpSp>
        <p:nvGrpSpPr>
          <p:cNvPr id="21507" name="Group 32"/>
          <p:cNvGrpSpPr>
            <a:grpSpLocks/>
          </p:cNvGrpSpPr>
          <p:nvPr/>
        </p:nvGrpSpPr>
        <p:grpSpPr bwMode="auto">
          <a:xfrm>
            <a:off x="2133600" y="1295400"/>
            <a:ext cx="4222750" cy="2000250"/>
            <a:chOff x="288" y="816"/>
            <a:chExt cx="2660" cy="1260"/>
          </a:xfrm>
        </p:grpSpPr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1056" y="864"/>
              <a:ext cx="912" cy="1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>
                  <a:latin typeface="+mj-lt"/>
                </a:rPr>
                <a:t>3 bit</a:t>
              </a:r>
            </a:p>
            <a:p>
              <a:r>
                <a:rPr lang="en-US">
                  <a:latin typeface="+mj-lt"/>
                </a:rPr>
                <a:t>decoder</a:t>
              </a:r>
            </a:p>
          </p:txBody>
        </p:sp>
        <p:sp>
          <p:nvSpPr>
            <p:cNvPr id="21510" name="Line 5"/>
            <p:cNvSpPr>
              <a:spLocks noChangeShapeType="1"/>
            </p:cNvSpPr>
            <p:nvPr/>
          </p:nvSpPr>
          <p:spPr bwMode="auto">
            <a:xfrm>
              <a:off x="576" y="129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511" name="Line 6"/>
            <p:cNvSpPr>
              <a:spLocks noChangeShapeType="1"/>
            </p:cNvSpPr>
            <p:nvPr/>
          </p:nvSpPr>
          <p:spPr bwMode="auto">
            <a:xfrm>
              <a:off x="576" y="144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512" name="Line 7"/>
            <p:cNvSpPr>
              <a:spLocks noChangeShapeType="1"/>
            </p:cNvSpPr>
            <p:nvPr/>
          </p:nvSpPr>
          <p:spPr bwMode="auto">
            <a:xfrm>
              <a:off x="576" y="158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513" name="Line 8"/>
            <p:cNvSpPr>
              <a:spLocks noChangeShapeType="1"/>
            </p:cNvSpPr>
            <p:nvPr/>
          </p:nvSpPr>
          <p:spPr bwMode="auto">
            <a:xfrm>
              <a:off x="1968" y="96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514" name="Line 9"/>
            <p:cNvSpPr>
              <a:spLocks noChangeShapeType="1"/>
            </p:cNvSpPr>
            <p:nvPr/>
          </p:nvSpPr>
          <p:spPr bwMode="auto">
            <a:xfrm>
              <a:off x="1968" y="110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515" name="Line 10"/>
            <p:cNvSpPr>
              <a:spLocks noChangeShapeType="1"/>
            </p:cNvSpPr>
            <p:nvPr/>
          </p:nvSpPr>
          <p:spPr bwMode="auto">
            <a:xfrm>
              <a:off x="1968" y="124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516" name="Line 11"/>
            <p:cNvSpPr>
              <a:spLocks noChangeShapeType="1"/>
            </p:cNvSpPr>
            <p:nvPr/>
          </p:nvSpPr>
          <p:spPr bwMode="auto">
            <a:xfrm>
              <a:off x="1968" y="1392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>
              <a:off x="1968" y="153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518" name="Line 14"/>
            <p:cNvSpPr>
              <a:spLocks noChangeShapeType="1"/>
            </p:cNvSpPr>
            <p:nvPr/>
          </p:nvSpPr>
          <p:spPr bwMode="auto">
            <a:xfrm>
              <a:off x="1968" y="168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519" name="Line 15"/>
            <p:cNvSpPr>
              <a:spLocks noChangeShapeType="1"/>
            </p:cNvSpPr>
            <p:nvPr/>
          </p:nvSpPr>
          <p:spPr bwMode="auto">
            <a:xfrm>
              <a:off x="1968" y="182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520" name="Line 16"/>
            <p:cNvSpPr>
              <a:spLocks noChangeShapeType="1"/>
            </p:cNvSpPr>
            <p:nvPr/>
          </p:nvSpPr>
          <p:spPr bwMode="auto">
            <a:xfrm>
              <a:off x="1968" y="196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521" name="Text Box 17"/>
            <p:cNvSpPr txBox="1">
              <a:spLocks noChangeArrowheads="1"/>
            </p:cNvSpPr>
            <p:nvPr/>
          </p:nvSpPr>
          <p:spPr bwMode="auto">
            <a:xfrm>
              <a:off x="2448" y="816"/>
              <a:ext cx="5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+mj-lt"/>
                </a:rPr>
                <a:t>Out 0</a:t>
              </a:r>
            </a:p>
          </p:txBody>
        </p:sp>
        <p:sp>
          <p:nvSpPr>
            <p:cNvPr id="21522" name="Text Box 18"/>
            <p:cNvSpPr txBox="1">
              <a:spLocks noChangeArrowheads="1"/>
            </p:cNvSpPr>
            <p:nvPr/>
          </p:nvSpPr>
          <p:spPr bwMode="auto">
            <a:xfrm>
              <a:off x="2448" y="960"/>
              <a:ext cx="4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+mj-lt"/>
                </a:rPr>
                <a:t>Out 1</a:t>
              </a:r>
            </a:p>
          </p:txBody>
        </p:sp>
        <p:sp>
          <p:nvSpPr>
            <p:cNvPr id="21523" name="Text Box 19"/>
            <p:cNvSpPr txBox="1">
              <a:spLocks noChangeArrowheads="1"/>
            </p:cNvSpPr>
            <p:nvPr/>
          </p:nvSpPr>
          <p:spPr bwMode="auto">
            <a:xfrm>
              <a:off x="2448" y="1104"/>
              <a:ext cx="5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+mj-lt"/>
                </a:rPr>
                <a:t>Out 2</a:t>
              </a:r>
            </a:p>
          </p:txBody>
        </p:sp>
        <p:sp>
          <p:nvSpPr>
            <p:cNvPr id="21524" name="Text Box 20"/>
            <p:cNvSpPr txBox="1">
              <a:spLocks noChangeArrowheads="1"/>
            </p:cNvSpPr>
            <p:nvPr/>
          </p:nvSpPr>
          <p:spPr bwMode="auto">
            <a:xfrm>
              <a:off x="2448" y="1248"/>
              <a:ext cx="5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+mj-lt"/>
                </a:rPr>
                <a:t>Out 3</a:t>
              </a:r>
            </a:p>
          </p:txBody>
        </p:sp>
        <p:sp>
          <p:nvSpPr>
            <p:cNvPr id="21525" name="Text Box 22"/>
            <p:cNvSpPr txBox="1">
              <a:spLocks noChangeArrowheads="1"/>
            </p:cNvSpPr>
            <p:nvPr/>
          </p:nvSpPr>
          <p:spPr bwMode="auto">
            <a:xfrm>
              <a:off x="2448" y="1392"/>
              <a:ext cx="5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+mj-lt"/>
                </a:rPr>
                <a:t>Out 4</a:t>
              </a:r>
            </a:p>
          </p:txBody>
        </p:sp>
        <p:sp>
          <p:nvSpPr>
            <p:cNvPr id="21526" name="Text Box 23"/>
            <p:cNvSpPr txBox="1">
              <a:spLocks noChangeArrowheads="1"/>
            </p:cNvSpPr>
            <p:nvPr/>
          </p:nvSpPr>
          <p:spPr bwMode="auto">
            <a:xfrm>
              <a:off x="2448" y="1536"/>
              <a:ext cx="5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+mj-lt"/>
                </a:rPr>
                <a:t>Out 5</a:t>
              </a:r>
            </a:p>
          </p:txBody>
        </p:sp>
        <p:sp>
          <p:nvSpPr>
            <p:cNvPr id="21527" name="Text Box 24"/>
            <p:cNvSpPr txBox="1">
              <a:spLocks noChangeArrowheads="1"/>
            </p:cNvSpPr>
            <p:nvPr/>
          </p:nvSpPr>
          <p:spPr bwMode="auto">
            <a:xfrm>
              <a:off x="2448" y="1680"/>
              <a:ext cx="5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+mj-lt"/>
                </a:rPr>
                <a:t>Out 6</a:t>
              </a:r>
            </a:p>
          </p:txBody>
        </p:sp>
        <p:sp>
          <p:nvSpPr>
            <p:cNvPr id="21528" name="Text Box 25"/>
            <p:cNvSpPr txBox="1">
              <a:spLocks noChangeArrowheads="1"/>
            </p:cNvSpPr>
            <p:nvPr/>
          </p:nvSpPr>
          <p:spPr bwMode="auto">
            <a:xfrm>
              <a:off x="2448" y="1824"/>
              <a:ext cx="5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+mj-lt"/>
                </a:rPr>
                <a:t>Out 7</a:t>
              </a:r>
            </a:p>
          </p:txBody>
        </p:sp>
        <p:sp>
          <p:nvSpPr>
            <p:cNvPr id="21529" name="Text Box 26"/>
            <p:cNvSpPr txBox="1">
              <a:spLocks noChangeArrowheads="1"/>
            </p:cNvSpPr>
            <p:nvPr/>
          </p:nvSpPr>
          <p:spPr bwMode="auto">
            <a:xfrm>
              <a:off x="288" y="1152"/>
              <a:ext cx="25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+mj-lt"/>
                </a:rPr>
                <a:t>I0</a:t>
              </a:r>
            </a:p>
          </p:txBody>
        </p:sp>
        <p:sp>
          <p:nvSpPr>
            <p:cNvPr id="21530" name="Text Box 27"/>
            <p:cNvSpPr txBox="1">
              <a:spLocks noChangeArrowheads="1"/>
            </p:cNvSpPr>
            <p:nvPr/>
          </p:nvSpPr>
          <p:spPr bwMode="auto">
            <a:xfrm>
              <a:off x="288" y="1296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+mj-lt"/>
                </a:rPr>
                <a:t>I1</a:t>
              </a:r>
            </a:p>
          </p:txBody>
        </p:sp>
        <p:sp>
          <p:nvSpPr>
            <p:cNvPr id="21531" name="Text Box 28"/>
            <p:cNvSpPr txBox="1">
              <a:spLocks noChangeArrowheads="1"/>
            </p:cNvSpPr>
            <p:nvPr/>
          </p:nvSpPr>
          <p:spPr bwMode="auto">
            <a:xfrm>
              <a:off x="288" y="1440"/>
              <a:ext cx="25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+mj-lt"/>
                </a:rPr>
                <a:t>I2</a:t>
              </a:r>
            </a:p>
          </p:txBody>
        </p:sp>
      </p:grpSp>
      <p:pic>
        <p:nvPicPr>
          <p:cNvPr id="21508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38" t="34375" r="7813" b="43750"/>
          <a:stretch>
            <a:fillRect/>
          </a:stretch>
        </p:blipFill>
        <p:spPr bwMode="auto">
          <a:xfrm>
            <a:off x="914400" y="3400693"/>
            <a:ext cx="71628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709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41411</TotalTime>
  <Words>930</Words>
  <Application>Microsoft Office PowerPoint</Application>
  <PresentationFormat>On-screen Show (4:3)</PresentationFormat>
  <Paragraphs>336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Arial</vt:lpstr>
      <vt:lpstr>Calibri</vt:lpstr>
      <vt:lpstr>Cambria</vt:lpstr>
      <vt:lpstr>Garamond</vt:lpstr>
      <vt:lpstr>MathematicalPi 1</vt:lpstr>
      <vt:lpstr>Myriad Roman</vt:lpstr>
      <vt:lpstr>Symbol</vt:lpstr>
      <vt:lpstr>Tahoma</vt:lpstr>
      <vt:lpstr>Times New Roman</vt:lpstr>
      <vt:lpstr>TimesTen</vt:lpstr>
      <vt:lpstr>Trebuchet MS</vt:lpstr>
      <vt:lpstr>Wingdings</vt:lpstr>
      <vt:lpstr>Organic</vt:lpstr>
      <vt:lpstr>Image File</vt:lpstr>
      <vt:lpstr>CSCIU 210 Computer Organization AKM Jahangir A Majumder, PhD</vt:lpstr>
      <vt:lpstr>Review and Learning Outcomes</vt:lpstr>
      <vt:lpstr>Overflow and Review of 2’s Complement Math</vt:lpstr>
      <vt:lpstr>Multiplication and Division by  Shifting Bits</vt:lpstr>
      <vt:lpstr>Shift Operations</vt:lpstr>
      <vt:lpstr>Shifting and Multiplication</vt:lpstr>
      <vt:lpstr>Intermission</vt:lpstr>
      <vt:lpstr>Where Can You Find the ALU in a MIPS Computer?</vt:lpstr>
      <vt:lpstr>Function of a Decoder</vt:lpstr>
      <vt:lpstr>Decoder: Internal design</vt:lpstr>
      <vt:lpstr>How to Build a Decoder?</vt:lpstr>
      <vt:lpstr>Decoder Expansion</vt:lpstr>
      <vt:lpstr>Decoder</vt:lpstr>
      <vt:lpstr>Decoder with enable e</vt:lpstr>
      <vt:lpstr>Function of an Multiplexer</vt:lpstr>
      <vt:lpstr>Building of a 2-to-1-Line Multiplexer</vt:lpstr>
      <vt:lpstr>Building of 4-to-1-line Multiplexer</vt:lpstr>
      <vt:lpstr>Demultiplexer (demux)</vt:lpstr>
      <vt:lpstr>Demux (concluded)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Mouny</dc:creator>
  <cp:lastModifiedBy>MAJUMDER, AKM JAHANGIR</cp:lastModifiedBy>
  <cp:revision>939</cp:revision>
  <cp:lastPrinted>2013-11-25T17:13:45Z</cp:lastPrinted>
  <dcterms:created xsi:type="dcterms:W3CDTF">2012-08-10T22:02:17Z</dcterms:created>
  <dcterms:modified xsi:type="dcterms:W3CDTF">2018-10-01T18:43:43Z</dcterms:modified>
</cp:coreProperties>
</file>