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22"/>
  </p:notesMasterIdLst>
  <p:handoutMasterIdLst>
    <p:handoutMasterId r:id="rId23"/>
  </p:handoutMasterIdLst>
  <p:sldIdLst>
    <p:sldId id="1179" r:id="rId2"/>
    <p:sldId id="1180" r:id="rId3"/>
    <p:sldId id="1203" r:id="rId4"/>
    <p:sldId id="1187" r:id="rId5"/>
    <p:sldId id="1188" r:id="rId6"/>
    <p:sldId id="1189" r:id="rId7"/>
    <p:sldId id="1192" r:id="rId8"/>
    <p:sldId id="1193" r:id="rId9"/>
    <p:sldId id="1194" r:id="rId10"/>
    <p:sldId id="1195" r:id="rId11"/>
    <p:sldId id="1196" r:id="rId12"/>
    <p:sldId id="1190" r:id="rId13"/>
    <p:sldId id="1191" r:id="rId14"/>
    <p:sldId id="1186" r:id="rId15"/>
    <p:sldId id="1131" r:id="rId16"/>
    <p:sldId id="1132" r:id="rId17"/>
    <p:sldId id="1133" r:id="rId18"/>
    <p:sldId id="810" r:id="rId19"/>
    <p:sldId id="811" r:id="rId20"/>
    <p:sldId id="812" r:id="rId21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55" autoAdjust="0"/>
  </p:normalViewPr>
  <p:slideViewPr>
    <p:cSldViewPr>
      <p:cViewPr varScale="1">
        <p:scale>
          <a:sx n="73" d="100"/>
          <a:sy n="73" d="100"/>
        </p:scale>
        <p:origin x="6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0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825F-C7E7-4636-94F1-AC6DDFB96CCE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DCF2-22E6-45FC-BFFF-F9FE793DA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44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CDC545A4-FC33-4A93-9C6A-791085183A9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79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34B4D12-0171-4CB0-80BD-A229CE42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8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849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81A6DC1-5E10-4B7D-B2C9-EC6F813CDF1A}" type="slidenum">
              <a:rPr lang="en-US" altLang="en-US" sz="1300"/>
              <a:pPr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  <p:sp>
        <p:nvSpPr>
          <p:cNvPr id="1116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5671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529E485-E7FF-425F-9072-8D105763ECF3}" type="slidenum">
              <a:rPr lang="en-US" altLang="en-US" sz="1300"/>
              <a:pPr>
                <a:spcBef>
                  <a:spcPct val="0"/>
                </a:spcBef>
              </a:pPr>
              <a:t>8</a:t>
            </a:fld>
            <a:endParaRPr lang="en-US" altLang="en-US" sz="1300"/>
          </a:p>
        </p:txBody>
      </p:sp>
      <p:sp>
        <p:nvSpPr>
          <p:cNvPr id="1136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4617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7BE1471-339D-4954-B105-B0EB3EACB928}" type="slidenum">
              <a:rPr lang="en-US" altLang="en-US" sz="1300"/>
              <a:pPr>
                <a:spcBef>
                  <a:spcPct val="0"/>
                </a:spcBef>
              </a:pPr>
              <a:t>9</a:t>
            </a:fld>
            <a:endParaRPr lang="en-US" altLang="en-US" sz="1300"/>
          </a:p>
        </p:txBody>
      </p:sp>
      <p:sp>
        <p:nvSpPr>
          <p:cNvPr id="1157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1279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078F9D6-EA45-43B0-866D-1F00A8927E17}" type="slidenum">
              <a:rPr lang="en-US" altLang="en-US" sz="1300"/>
              <a:pPr>
                <a:spcBef>
                  <a:spcPct val="0"/>
                </a:spcBef>
              </a:pPr>
              <a:t>10</a:t>
            </a:fld>
            <a:endParaRPr lang="en-US" altLang="en-US" sz="1300"/>
          </a:p>
        </p:txBody>
      </p:sp>
      <p:sp>
        <p:nvSpPr>
          <p:cNvPr id="1177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8559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C9FA954-48CD-49BE-9DB7-18BB97DFFA99}" type="slidenum">
              <a:rPr lang="en-US" altLang="en-US" sz="1300"/>
              <a:pPr>
                <a:spcBef>
                  <a:spcPct val="0"/>
                </a:spcBef>
              </a:pPr>
              <a:t>11</a:t>
            </a:fld>
            <a:endParaRPr lang="en-US" altLang="en-US" sz="1300"/>
          </a:p>
        </p:txBody>
      </p:sp>
      <p:sp>
        <p:nvSpPr>
          <p:cNvPr id="1198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8259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E09C438-548A-463B-BE2B-0C72D4D2CC2A}" type="slidenum">
              <a:rPr lang="en-US" altLang="en-US" sz="1300"/>
              <a:pPr>
                <a:spcBef>
                  <a:spcPct val="0"/>
                </a:spcBef>
              </a:pPr>
              <a:t>14</a:t>
            </a:fld>
            <a:endParaRPr lang="en-US" altLang="en-US" sz="1300"/>
          </a:p>
        </p:txBody>
      </p:sp>
      <p:sp>
        <p:nvSpPr>
          <p:cNvPr id="1218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7528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rIns="95655"/>
          <a:lstStyle/>
          <a:p>
            <a:pPr eaLnBrk="1" hangingPunct="1"/>
            <a:endParaRPr lang="en-US" smtClean="0"/>
          </a:p>
        </p:txBody>
      </p:sp>
      <p:sp>
        <p:nvSpPr>
          <p:cNvPr id="307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</p:spTree>
    <p:extLst>
      <p:ext uri="{BB962C8B-B14F-4D97-AF65-F5344CB8AC3E}">
        <p14:creationId xmlns:p14="http://schemas.microsoft.com/office/powerpoint/2010/main" val="785306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2A2BFDF0-BC6B-4878-B0FE-CBEDACD39006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46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FA8A-9414-419C-A1B6-F05C352D81E6}" type="datetime1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5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28A0-2375-42D0-ACA7-8C47CF48DF50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439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FFED-1387-462E-8FBC-4C0389BAFEDA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 smtClean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 smtClean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470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AB40-E574-487F-9065-39F531F4A021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62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2E67-7AFF-4C70-8D7F-396B1827E89E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7137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90C0-120B-4C69-912E-D6B64A5298FB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8707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BEF2-5102-4894-BEF1-CEAC36FEC95B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93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9A50-ADBC-4738-B39D-A154D14848BB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4368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71" b="1" i="0">
                <a:solidFill>
                  <a:srgbClr val="00703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8" name="Holder 4"/>
          <p:cNvSpPr>
            <a:spLocks noGrp="1"/>
          </p:cNvSpPr>
          <p:nvPr>
            <p:ph type="ftr" sz="quarter" idx="5"/>
          </p:nvPr>
        </p:nvSpPr>
        <p:spPr>
          <a:xfrm>
            <a:off x="3048000" y="6457145"/>
            <a:ext cx="292608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rgbClr val="000000"/>
                </a:solidFill>
                <a:latin typeface="Cambria"/>
                <a:cs typeface="Cambria"/>
              </a:defRPr>
            </a:lvl1pPr>
          </a:lstStyle>
          <a:p>
            <a:r>
              <a:rPr lang="en-US" dirty="0" smtClean="0"/>
              <a:t>Rajasekhar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57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538293"/>
            <a:ext cx="77724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ftr" sz="quarter" idx="5"/>
          </p:nvPr>
        </p:nvSpPr>
        <p:spPr>
          <a:xfrm>
            <a:off x="3169920" y="6457145"/>
            <a:ext cx="292608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rgbClr val="000000"/>
                </a:solidFill>
                <a:latin typeface="Cambria"/>
                <a:cs typeface="Cambria"/>
              </a:defRPr>
            </a:lvl1pPr>
          </a:lstStyle>
          <a:p>
            <a:r>
              <a:rPr lang="en-US" dirty="0" smtClean="0"/>
              <a:t>Rajasekhar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71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003C-4810-4A49-983E-07682957FE21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C3B7-97CD-4C18-A3B5-B56B24BA388E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80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893-D22F-4317-A749-7DC7FB0F08BC}" type="datetime1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1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2C0-1D20-477C-A2AA-34CEEACEEB21}" type="datetime1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93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8912-2D8A-4A49-9DC9-67ECF6C188CA}" type="datetime1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84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8868-C4DF-4EDE-A4CA-72CE65D3D43B}" type="datetime1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7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FE4D-D92B-4C34-A129-1B2A04785BCB}" type="datetime1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52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35F5-2ED4-456D-9587-1B8A1FE90AD1}" type="datetime1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2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F79A34-E34C-4FAD-93D2-3707A35D19E6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6" r:id="rId18"/>
    <p:sldLayoutId id="2147483837" r:id="rId19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2286000"/>
            <a:ext cx="7772400" cy="1057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CSCIU 210 Computer Organization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AKM Jahangir A </a:t>
            </a:r>
            <a:r>
              <a:rPr lang="en-US" sz="2400" dirty="0" err="1" smtClean="0">
                <a:solidFill>
                  <a:schemeClr val="tx1"/>
                </a:solidFill>
              </a:rPr>
              <a:t>Majumder,</a:t>
            </a:r>
            <a:r>
              <a:rPr lang="en-US" sz="2400" dirty="0" smtClean="0">
                <a:solidFill>
                  <a:schemeClr val="tx1"/>
                </a:solidFill>
              </a:rPr>
              <a:t> PhD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581400"/>
            <a:ext cx="6400800" cy="609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1800" dirty="0" smtClean="0"/>
              <a:t>Fall 2018 - Lecture </a:t>
            </a:r>
            <a:r>
              <a:rPr lang="en-US" sz="1800" dirty="0" smtClean="0"/>
              <a:t>18</a:t>
            </a: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1800" dirty="0" smtClean="0"/>
              <a:t>October </a:t>
            </a:r>
            <a:r>
              <a:rPr lang="en-US" sz="1800" dirty="0" smtClean="0"/>
              <a:t>8, </a:t>
            </a:r>
            <a:r>
              <a:rPr lang="en-US" sz="1800" dirty="0" smtClean="0"/>
              <a:t>2018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FA446-8554-4AF8-AA37-8EBC0573AF1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2" name="Rectangle 6"/>
          <p:cNvSpPr txBox="1">
            <a:spLocks noChangeArrowheads="1"/>
          </p:cNvSpPr>
          <p:nvPr/>
        </p:nvSpPr>
        <p:spPr bwMode="auto">
          <a:xfrm>
            <a:off x="1600200" y="4555278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i="1" dirty="0"/>
              <a:t>Note:</a:t>
            </a:r>
            <a:r>
              <a:rPr lang="en-US" sz="1600" i="1" dirty="0"/>
              <a:t>  Some slides are adapted from those used by previous instructors </a:t>
            </a:r>
            <a:r>
              <a:rPr lang="en-US" sz="1600" i="1" dirty="0" smtClean="0"/>
              <a:t>and </a:t>
            </a:r>
            <a:r>
              <a:rPr lang="en-US" sz="1600" i="1" dirty="0"/>
              <a:t>some slides include figures from the </a:t>
            </a:r>
            <a:r>
              <a:rPr lang="en-US" sz="1600" i="1" dirty="0" smtClean="0"/>
              <a:t>textbook.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97226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94650" y="5961063"/>
            <a:ext cx="1149350" cy="279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793D26-F354-4ECB-B105-99B6DAEB7095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8854" y="196851"/>
            <a:ext cx="8328818" cy="13033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 err="1" smtClean="0">
                <a:ea typeface="ＭＳ Ｐゴシック" panose="020B0600070205080204" pitchFamily="34" charset="-128"/>
              </a:rPr>
              <a:t>Muxes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 Commonly Together – N-bit Mux</a:t>
            </a:r>
          </a:p>
        </p:txBody>
      </p:sp>
      <p:sp>
        <p:nvSpPr>
          <p:cNvPr id="1167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4651375"/>
            <a:ext cx="8001000" cy="140652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Ex: Two 4-bit inputs, A (a3 a2 a1 a0), and B (b3 b2 b1 b0)</a:t>
            </a:r>
          </a:p>
          <a:p>
            <a:pPr lvl="1" eaLnBrk="1" hangingPunct="1"/>
            <a:r>
              <a:rPr lang="en-US" altLang="en-US" b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4-bit 2x1 mux (just four 2x1 </a:t>
            </a:r>
            <a:r>
              <a:rPr lang="en-US" altLang="en-US" b="1" dirty="0" err="1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muxes</a:t>
            </a:r>
            <a:r>
              <a:rPr lang="en-US" altLang="en-US" b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 sharing a select line) can select between A or B</a:t>
            </a:r>
          </a:p>
        </p:txBody>
      </p:sp>
      <p:sp>
        <p:nvSpPr>
          <p:cNvPr id="116741" name="Oval 5"/>
          <p:cNvSpPr>
            <a:spLocks noChangeArrowheads="1"/>
          </p:cNvSpPr>
          <p:nvPr/>
        </p:nvSpPr>
        <p:spPr bwMode="auto">
          <a:xfrm>
            <a:off x="1824038" y="2749550"/>
            <a:ext cx="76200" cy="9366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42" name="Oval 6"/>
          <p:cNvSpPr>
            <a:spLocks noChangeArrowheads="1"/>
          </p:cNvSpPr>
          <p:nvPr/>
        </p:nvSpPr>
        <p:spPr bwMode="auto">
          <a:xfrm>
            <a:off x="1824038" y="3492500"/>
            <a:ext cx="76200" cy="8731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43" name="Oval 7"/>
          <p:cNvSpPr>
            <a:spLocks noChangeArrowheads="1"/>
          </p:cNvSpPr>
          <p:nvPr/>
        </p:nvSpPr>
        <p:spPr bwMode="auto">
          <a:xfrm>
            <a:off x="1824038" y="4235450"/>
            <a:ext cx="76200" cy="8731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6124575" y="2443163"/>
            <a:ext cx="1588" cy="609600"/>
          </a:xfrm>
          <a:prstGeom prst="line">
            <a:avLst/>
          </a:prstGeom>
          <a:noFill/>
          <a:ln w="2063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45" name="Freeform 9"/>
          <p:cNvSpPr>
            <a:spLocks/>
          </p:cNvSpPr>
          <p:nvPr/>
        </p:nvSpPr>
        <p:spPr bwMode="auto">
          <a:xfrm>
            <a:off x="6083300" y="2982913"/>
            <a:ext cx="84138" cy="187325"/>
          </a:xfrm>
          <a:custGeom>
            <a:avLst/>
            <a:gdLst>
              <a:gd name="T0" fmla="*/ 2147483646 w 50"/>
              <a:gd name="T1" fmla="*/ 2147483646 h 100"/>
              <a:gd name="T2" fmla="*/ 2147483646 w 50"/>
              <a:gd name="T3" fmla="*/ 0 h 100"/>
              <a:gd name="T4" fmla="*/ 0 w 50"/>
              <a:gd name="T5" fmla="*/ 0 h 100"/>
              <a:gd name="T6" fmla="*/ 2147483646 w 50"/>
              <a:gd name="T7" fmla="*/ 2147483646 h 100"/>
              <a:gd name="T8" fmla="*/ 0 60000 65536"/>
              <a:gd name="T9" fmla="*/ 0 60000 65536"/>
              <a:gd name="T10" fmla="*/ 0 60000 65536"/>
              <a:gd name="T11" fmla="*/ 0 60000 65536"/>
              <a:gd name="T12" fmla="*/ 0 w 50"/>
              <a:gd name="T13" fmla="*/ 0 h 100"/>
              <a:gd name="T14" fmla="*/ 50 w 50"/>
              <a:gd name="T15" fmla="*/ 100 h 1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" h="100">
                <a:moveTo>
                  <a:pt x="25" y="100"/>
                </a:moveTo>
                <a:lnTo>
                  <a:pt x="50" y="0"/>
                </a:lnTo>
                <a:lnTo>
                  <a:pt x="0" y="0"/>
                </a:lnTo>
                <a:lnTo>
                  <a:pt x="25" y="100"/>
                </a:lnTo>
                <a:close/>
              </a:path>
            </a:pathLst>
          </a:custGeom>
          <a:solidFill>
            <a:srgbClr val="0078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46" name="Rectangle 10"/>
          <p:cNvSpPr>
            <a:spLocks noChangeArrowheads="1"/>
          </p:cNvSpPr>
          <p:nvPr/>
        </p:nvSpPr>
        <p:spPr bwMode="auto">
          <a:xfrm>
            <a:off x="2689225" y="1458913"/>
            <a:ext cx="1270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i0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47" name="Rectangle 11"/>
          <p:cNvSpPr>
            <a:spLocks noChangeArrowheads="1"/>
          </p:cNvSpPr>
          <p:nvPr/>
        </p:nvSpPr>
        <p:spPr bwMode="auto">
          <a:xfrm>
            <a:off x="2889250" y="1752600"/>
            <a:ext cx="1746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s0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48" name="Rectangle 12"/>
          <p:cNvSpPr>
            <a:spLocks noChangeArrowheads="1"/>
          </p:cNvSpPr>
          <p:nvPr/>
        </p:nvSpPr>
        <p:spPr bwMode="auto">
          <a:xfrm>
            <a:off x="2689225" y="1655763"/>
            <a:ext cx="1270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i1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49" name="Freeform 13"/>
          <p:cNvSpPr>
            <a:spLocks/>
          </p:cNvSpPr>
          <p:nvPr/>
        </p:nvSpPr>
        <p:spPr bwMode="auto">
          <a:xfrm>
            <a:off x="1865313" y="1970088"/>
            <a:ext cx="1103312" cy="2311400"/>
          </a:xfrm>
          <a:custGeom>
            <a:avLst/>
            <a:gdLst>
              <a:gd name="T0" fmla="*/ 2147483646 w 656"/>
              <a:gd name="T1" fmla="*/ 0 h 1235"/>
              <a:gd name="T2" fmla="*/ 2147483646 w 656"/>
              <a:gd name="T3" fmla="*/ 2147483646 h 1235"/>
              <a:gd name="T4" fmla="*/ 0 w 656"/>
              <a:gd name="T5" fmla="*/ 2147483646 h 1235"/>
              <a:gd name="T6" fmla="*/ 0 w 656"/>
              <a:gd name="T7" fmla="*/ 2147483646 h 1235"/>
              <a:gd name="T8" fmla="*/ 0 60000 65536"/>
              <a:gd name="T9" fmla="*/ 0 60000 65536"/>
              <a:gd name="T10" fmla="*/ 0 60000 65536"/>
              <a:gd name="T11" fmla="*/ 0 60000 65536"/>
              <a:gd name="T12" fmla="*/ 0 w 656"/>
              <a:gd name="T13" fmla="*/ 0 h 1235"/>
              <a:gd name="T14" fmla="*/ 656 w 656"/>
              <a:gd name="T15" fmla="*/ 1235 h 12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56" h="1235">
                <a:moveTo>
                  <a:pt x="656" y="0"/>
                </a:moveTo>
                <a:lnTo>
                  <a:pt x="656" y="47"/>
                </a:lnTo>
                <a:lnTo>
                  <a:pt x="0" y="47"/>
                </a:lnTo>
                <a:lnTo>
                  <a:pt x="0" y="1235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50" name="Freeform 14"/>
          <p:cNvSpPr>
            <a:spLocks/>
          </p:cNvSpPr>
          <p:nvPr/>
        </p:nvSpPr>
        <p:spPr bwMode="auto">
          <a:xfrm>
            <a:off x="1865313" y="2708275"/>
            <a:ext cx="1103312" cy="87313"/>
          </a:xfrm>
          <a:custGeom>
            <a:avLst/>
            <a:gdLst>
              <a:gd name="T0" fmla="*/ 2147483646 w 656"/>
              <a:gd name="T1" fmla="*/ 0 h 47"/>
              <a:gd name="T2" fmla="*/ 2147483646 w 656"/>
              <a:gd name="T3" fmla="*/ 2147483646 h 47"/>
              <a:gd name="T4" fmla="*/ 0 w 656"/>
              <a:gd name="T5" fmla="*/ 2147483646 h 47"/>
              <a:gd name="T6" fmla="*/ 0 60000 65536"/>
              <a:gd name="T7" fmla="*/ 0 60000 65536"/>
              <a:gd name="T8" fmla="*/ 0 60000 65536"/>
              <a:gd name="T9" fmla="*/ 0 w 656"/>
              <a:gd name="T10" fmla="*/ 0 h 47"/>
              <a:gd name="T11" fmla="*/ 656 w 656"/>
              <a:gd name="T12" fmla="*/ 47 h 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6" h="47">
                <a:moveTo>
                  <a:pt x="656" y="0"/>
                </a:moveTo>
                <a:lnTo>
                  <a:pt x="656" y="47"/>
                </a:lnTo>
                <a:lnTo>
                  <a:pt x="0" y="47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51" name="Freeform 15"/>
          <p:cNvSpPr>
            <a:spLocks/>
          </p:cNvSpPr>
          <p:nvPr/>
        </p:nvSpPr>
        <p:spPr bwMode="auto">
          <a:xfrm>
            <a:off x="1865313" y="3451225"/>
            <a:ext cx="1103312" cy="87313"/>
          </a:xfrm>
          <a:custGeom>
            <a:avLst/>
            <a:gdLst>
              <a:gd name="T0" fmla="*/ 2147483646 w 656"/>
              <a:gd name="T1" fmla="*/ 0 h 47"/>
              <a:gd name="T2" fmla="*/ 2147483646 w 656"/>
              <a:gd name="T3" fmla="*/ 2147483646 h 47"/>
              <a:gd name="T4" fmla="*/ 0 w 656"/>
              <a:gd name="T5" fmla="*/ 2147483646 h 47"/>
              <a:gd name="T6" fmla="*/ 0 60000 65536"/>
              <a:gd name="T7" fmla="*/ 0 60000 65536"/>
              <a:gd name="T8" fmla="*/ 0 60000 65536"/>
              <a:gd name="T9" fmla="*/ 0 w 656"/>
              <a:gd name="T10" fmla="*/ 0 h 47"/>
              <a:gd name="T11" fmla="*/ 656 w 656"/>
              <a:gd name="T12" fmla="*/ 47 h 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6" h="47">
                <a:moveTo>
                  <a:pt x="656" y="0"/>
                </a:moveTo>
                <a:lnTo>
                  <a:pt x="656" y="47"/>
                </a:lnTo>
                <a:lnTo>
                  <a:pt x="0" y="47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52" name="Rectangle 16"/>
          <p:cNvSpPr>
            <a:spLocks noChangeArrowheads="1"/>
          </p:cNvSpPr>
          <p:nvPr/>
        </p:nvSpPr>
        <p:spPr bwMode="auto">
          <a:xfrm>
            <a:off x="2994025" y="1373188"/>
            <a:ext cx="1746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2x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53" name="Rectangle 18"/>
          <p:cNvSpPr>
            <a:spLocks noChangeArrowheads="1"/>
          </p:cNvSpPr>
          <p:nvPr/>
        </p:nvSpPr>
        <p:spPr bwMode="auto">
          <a:xfrm>
            <a:off x="3171825" y="137318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54" name="Rectangle 19"/>
          <p:cNvSpPr>
            <a:spLocks noChangeArrowheads="1"/>
          </p:cNvSpPr>
          <p:nvPr/>
        </p:nvSpPr>
        <p:spPr bwMode="auto">
          <a:xfrm>
            <a:off x="3140075" y="156368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d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55" name="Rectangle 20"/>
          <p:cNvSpPr>
            <a:spLocks noChangeArrowheads="1"/>
          </p:cNvSpPr>
          <p:nvPr/>
        </p:nvSpPr>
        <p:spPr bwMode="auto">
          <a:xfrm>
            <a:off x="2689225" y="2200275"/>
            <a:ext cx="1270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i0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56" name="Rectangle 21"/>
          <p:cNvSpPr>
            <a:spLocks noChangeArrowheads="1"/>
          </p:cNvSpPr>
          <p:nvPr/>
        </p:nvSpPr>
        <p:spPr bwMode="auto">
          <a:xfrm>
            <a:off x="2889250" y="2493963"/>
            <a:ext cx="1746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s0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57" name="Rectangle 22"/>
          <p:cNvSpPr>
            <a:spLocks noChangeArrowheads="1"/>
          </p:cNvSpPr>
          <p:nvPr/>
        </p:nvSpPr>
        <p:spPr bwMode="auto">
          <a:xfrm>
            <a:off x="2689225" y="2397125"/>
            <a:ext cx="1270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i1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58" name="Rectangle 23"/>
          <p:cNvSpPr>
            <a:spLocks noChangeArrowheads="1"/>
          </p:cNvSpPr>
          <p:nvPr/>
        </p:nvSpPr>
        <p:spPr bwMode="auto">
          <a:xfrm>
            <a:off x="2994025" y="2114550"/>
            <a:ext cx="1746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2x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59" name="Rectangle 25"/>
          <p:cNvSpPr>
            <a:spLocks noChangeArrowheads="1"/>
          </p:cNvSpPr>
          <p:nvPr/>
        </p:nvSpPr>
        <p:spPr bwMode="auto">
          <a:xfrm>
            <a:off x="3171825" y="211455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60" name="Rectangle 26"/>
          <p:cNvSpPr>
            <a:spLocks noChangeArrowheads="1"/>
          </p:cNvSpPr>
          <p:nvPr/>
        </p:nvSpPr>
        <p:spPr bwMode="auto">
          <a:xfrm>
            <a:off x="3140075" y="230505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d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61" name="Rectangle 27"/>
          <p:cNvSpPr>
            <a:spLocks noChangeArrowheads="1"/>
          </p:cNvSpPr>
          <p:nvPr/>
        </p:nvSpPr>
        <p:spPr bwMode="auto">
          <a:xfrm>
            <a:off x="2689225" y="2941638"/>
            <a:ext cx="1270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i0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62" name="Rectangle 28"/>
          <p:cNvSpPr>
            <a:spLocks noChangeArrowheads="1"/>
          </p:cNvSpPr>
          <p:nvPr/>
        </p:nvSpPr>
        <p:spPr bwMode="auto">
          <a:xfrm>
            <a:off x="2889250" y="3235325"/>
            <a:ext cx="1746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s0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63" name="Rectangle 29"/>
          <p:cNvSpPr>
            <a:spLocks noChangeArrowheads="1"/>
          </p:cNvSpPr>
          <p:nvPr/>
        </p:nvSpPr>
        <p:spPr bwMode="auto">
          <a:xfrm>
            <a:off x="2689225" y="3140075"/>
            <a:ext cx="1270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i1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64" name="Rectangle 30"/>
          <p:cNvSpPr>
            <a:spLocks noChangeArrowheads="1"/>
          </p:cNvSpPr>
          <p:nvPr/>
        </p:nvSpPr>
        <p:spPr bwMode="auto">
          <a:xfrm>
            <a:off x="2994025" y="2855913"/>
            <a:ext cx="1746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2x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65" name="Rectangle 32"/>
          <p:cNvSpPr>
            <a:spLocks noChangeArrowheads="1"/>
          </p:cNvSpPr>
          <p:nvPr/>
        </p:nvSpPr>
        <p:spPr bwMode="auto">
          <a:xfrm>
            <a:off x="3171825" y="2855913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66" name="Rectangle 33"/>
          <p:cNvSpPr>
            <a:spLocks noChangeArrowheads="1"/>
          </p:cNvSpPr>
          <p:nvPr/>
        </p:nvSpPr>
        <p:spPr bwMode="auto">
          <a:xfrm>
            <a:off x="3140075" y="30480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d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67" name="Rectangle 34"/>
          <p:cNvSpPr>
            <a:spLocks noChangeArrowheads="1"/>
          </p:cNvSpPr>
          <p:nvPr/>
        </p:nvSpPr>
        <p:spPr bwMode="auto">
          <a:xfrm>
            <a:off x="2689225" y="3679825"/>
            <a:ext cx="1270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i0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68" name="Rectangle 35"/>
          <p:cNvSpPr>
            <a:spLocks noChangeArrowheads="1"/>
          </p:cNvSpPr>
          <p:nvPr/>
        </p:nvSpPr>
        <p:spPr bwMode="auto">
          <a:xfrm>
            <a:off x="2889250" y="3978275"/>
            <a:ext cx="1746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s0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69" name="Rectangle 36"/>
          <p:cNvSpPr>
            <a:spLocks noChangeArrowheads="1"/>
          </p:cNvSpPr>
          <p:nvPr/>
        </p:nvSpPr>
        <p:spPr bwMode="auto">
          <a:xfrm>
            <a:off x="2689225" y="3881438"/>
            <a:ext cx="1270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i1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70" name="Freeform 37"/>
          <p:cNvSpPr>
            <a:spLocks/>
          </p:cNvSpPr>
          <p:nvPr/>
        </p:nvSpPr>
        <p:spPr bwMode="auto">
          <a:xfrm>
            <a:off x="1576388" y="4194175"/>
            <a:ext cx="1392237" cy="87313"/>
          </a:xfrm>
          <a:custGeom>
            <a:avLst/>
            <a:gdLst>
              <a:gd name="T0" fmla="*/ 2147483646 w 828"/>
              <a:gd name="T1" fmla="*/ 0 h 47"/>
              <a:gd name="T2" fmla="*/ 2147483646 w 828"/>
              <a:gd name="T3" fmla="*/ 2147483646 h 47"/>
              <a:gd name="T4" fmla="*/ 0 w 828"/>
              <a:gd name="T5" fmla="*/ 2147483646 h 47"/>
              <a:gd name="T6" fmla="*/ 0 60000 65536"/>
              <a:gd name="T7" fmla="*/ 0 60000 65536"/>
              <a:gd name="T8" fmla="*/ 0 60000 65536"/>
              <a:gd name="T9" fmla="*/ 0 w 828"/>
              <a:gd name="T10" fmla="*/ 0 h 47"/>
              <a:gd name="T11" fmla="*/ 828 w 828"/>
              <a:gd name="T12" fmla="*/ 47 h 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28" h="47">
                <a:moveTo>
                  <a:pt x="828" y="0"/>
                </a:moveTo>
                <a:lnTo>
                  <a:pt x="828" y="47"/>
                </a:lnTo>
                <a:lnTo>
                  <a:pt x="0" y="47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71" name="Line 38"/>
          <p:cNvSpPr>
            <a:spLocks noChangeShapeType="1"/>
          </p:cNvSpPr>
          <p:nvPr/>
        </p:nvSpPr>
        <p:spPr bwMode="auto">
          <a:xfrm>
            <a:off x="2370138" y="1571625"/>
            <a:ext cx="293687" cy="158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72" name="Line 39"/>
          <p:cNvSpPr>
            <a:spLocks noChangeShapeType="1"/>
          </p:cNvSpPr>
          <p:nvPr/>
        </p:nvSpPr>
        <p:spPr bwMode="auto">
          <a:xfrm>
            <a:off x="3278188" y="1665288"/>
            <a:ext cx="298450" cy="1587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73" name="Line 40"/>
          <p:cNvSpPr>
            <a:spLocks noChangeShapeType="1"/>
          </p:cNvSpPr>
          <p:nvPr/>
        </p:nvSpPr>
        <p:spPr bwMode="auto">
          <a:xfrm>
            <a:off x="2370138" y="1771650"/>
            <a:ext cx="293687" cy="158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74" name="Rectangle 41"/>
          <p:cNvSpPr>
            <a:spLocks noChangeArrowheads="1"/>
          </p:cNvSpPr>
          <p:nvPr/>
        </p:nvSpPr>
        <p:spPr bwMode="auto">
          <a:xfrm>
            <a:off x="2663825" y="1373188"/>
            <a:ext cx="603250" cy="596900"/>
          </a:xfrm>
          <a:prstGeom prst="rect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75" name="Line 42"/>
          <p:cNvSpPr>
            <a:spLocks noChangeShapeType="1"/>
          </p:cNvSpPr>
          <p:nvPr/>
        </p:nvSpPr>
        <p:spPr bwMode="auto">
          <a:xfrm>
            <a:off x="2370138" y="2314575"/>
            <a:ext cx="293687" cy="158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76" name="Line 43"/>
          <p:cNvSpPr>
            <a:spLocks noChangeShapeType="1"/>
          </p:cNvSpPr>
          <p:nvPr/>
        </p:nvSpPr>
        <p:spPr bwMode="auto">
          <a:xfrm>
            <a:off x="3267075" y="2416175"/>
            <a:ext cx="295275" cy="158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77" name="Line 44"/>
          <p:cNvSpPr>
            <a:spLocks noChangeShapeType="1"/>
          </p:cNvSpPr>
          <p:nvPr/>
        </p:nvSpPr>
        <p:spPr bwMode="auto">
          <a:xfrm>
            <a:off x="2370138" y="2514600"/>
            <a:ext cx="293687" cy="158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78" name="Rectangle 45"/>
          <p:cNvSpPr>
            <a:spLocks noChangeArrowheads="1"/>
          </p:cNvSpPr>
          <p:nvPr/>
        </p:nvSpPr>
        <p:spPr bwMode="auto">
          <a:xfrm>
            <a:off x="2663825" y="2116138"/>
            <a:ext cx="603250" cy="596900"/>
          </a:xfrm>
          <a:prstGeom prst="rect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79" name="Line 46"/>
          <p:cNvSpPr>
            <a:spLocks noChangeShapeType="1"/>
          </p:cNvSpPr>
          <p:nvPr/>
        </p:nvSpPr>
        <p:spPr bwMode="auto">
          <a:xfrm>
            <a:off x="2370138" y="3057525"/>
            <a:ext cx="293687" cy="158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80" name="Line 47"/>
          <p:cNvSpPr>
            <a:spLocks noChangeShapeType="1"/>
          </p:cNvSpPr>
          <p:nvPr/>
        </p:nvSpPr>
        <p:spPr bwMode="auto">
          <a:xfrm>
            <a:off x="3271838" y="3151188"/>
            <a:ext cx="295275" cy="1587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81" name="Line 48"/>
          <p:cNvSpPr>
            <a:spLocks noChangeShapeType="1"/>
          </p:cNvSpPr>
          <p:nvPr/>
        </p:nvSpPr>
        <p:spPr bwMode="auto">
          <a:xfrm>
            <a:off x="2370138" y="3257550"/>
            <a:ext cx="293687" cy="3175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82" name="Rectangle 49"/>
          <p:cNvSpPr>
            <a:spLocks noChangeArrowheads="1"/>
          </p:cNvSpPr>
          <p:nvPr/>
        </p:nvSpPr>
        <p:spPr bwMode="auto">
          <a:xfrm>
            <a:off x="2663825" y="2859088"/>
            <a:ext cx="603250" cy="592137"/>
          </a:xfrm>
          <a:prstGeom prst="rect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83" name="Line 50"/>
          <p:cNvSpPr>
            <a:spLocks noChangeShapeType="1"/>
          </p:cNvSpPr>
          <p:nvPr/>
        </p:nvSpPr>
        <p:spPr bwMode="auto">
          <a:xfrm>
            <a:off x="2370138" y="3795713"/>
            <a:ext cx="293687" cy="1587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84" name="Line 51"/>
          <p:cNvSpPr>
            <a:spLocks noChangeShapeType="1"/>
          </p:cNvSpPr>
          <p:nvPr/>
        </p:nvSpPr>
        <p:spPr bwMode="auto">
          <a:xfrm>
            <a:off x="3271838" y="3889375"/>
            <a:ext cx="295275" cy="158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85" name="Line 52"/>
          <p:cNvSpPr>
            <a:spLocks noChangeShapeType="1"/>
          </p:cNvSpPr>
          <p:nvPr/>
        </p:nvSpPr>
        <p:spPr bwMode="auto">
          <a:xfrm>
            <a:off x="2370138" y="3994150"/>
            <a:ext cx="293687" cy="158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86" name="Rectangle 53"/>
          <p:cNvSpPr>
            <a:spLocks noChangeArrowheads="1"/>
          </p:cNvSpPr>
          <p:nvPr/>
        </p:nvSpPr>
        <p:spPr bwMode="auto">
          <a:xfrm>
            <a:off x="2663825" y="3597275"/>
            <a:ext cx="603250" cy="596900"/>
          </a:xfrm>
          <a:prstGeom prst="rect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87" name="Rectangle 54"/>
          <p:cNvSpPr>
            <a:spLocks noChangeArrowheads="1"/>
          </p:cNvSpPr>
          <p:nvPr/>
        </p:nvSpPr>
        <p:spPr bwMode="auto">
          <a:xfrm>
            <a:off x="2994025" y="3597275"/>
            <a:ext cx="1746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2x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88" name="Rectangle 56"/>
          <p:cNvSpPr>
            <a:spLocks noChangeArrowheads="1"/>
          </p:cNvSpPr>
          <p:nvPr/>
        </p:nvSpPr>
        <p:spPr bwMode="auto">
          <a:xfrm>
            <a:off x="3171825" y="359727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89" name="Rectangle 57"/>
          <p:cNvSpPr>
            <a:spLocks noChangeArrowheads="1"/>
          </p:cNvSpPr>
          <p:nvPr/>
        </p:nvSpPr>
        <p:spPr bwMode="auto">
          <a:xfrm>
            <a:off x="3140075" y="3789363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d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90" name="Rectangle 58"/>
          <p:cNvSpPr>
            <a:spLocks noChangeArrowheads="1"/>
          </p:cNvSpPr>
          <p:nvPr/>
        </p:nvSpPr>
        <p:spPr bwMode="auto">
          <a:xfrm>
            <a:off x="2173288" y="1470025"/>
            <a:ext cx="1841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a3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91" name="Rectangle 59"/>
          <p:cNvSpPr>
            <a:spLocks noChangeArrowheads="1"/>
          </p:cNvSpPr>
          <p:nvPr/>
        </p:nvSpPr>
        <p:spPr bwMode="auto">
          <a:xfrm>
            <a:off x="2159000" y="1668463"/>
            <a:ext cx="1841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b3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92" name="Rectangle 60"/>
          <p:cNvSpPr>
            <a:spLocks noChangeArrowheads="1"/>
          </p:cNvSpPr>
          <p:nvPr/>
        </p:nvSpPr>
        <p:spPr bwMode="auto">
          <a:xfrm>
            <a:off x="4379913" y="2274888"/>
            <a:ext cx="4603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I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93" name="Rectangle 61"/>
          <p:cNvSpPr>
            <a:spLocks noChangeArrowheads="1"/>
          </p:cNvSpPr>
          <p:nvPr/>
        </p:nvSpPr>
        <p:spPr bwMode="auto">
          <a:xfrm>
            <a:off x="4421188" y="227488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94" name="Rectangle 62"/>
          <p:cNvSpPr>
            <a:spLocks noChangeArrowheads="1"/>
          </p:cNvSpPr>
          <p:nvPr/>
        </p:nvSpPr>
        <p:spPr bwMode="auto">
          <a:xfrm>
            <a:off x="4657725" y="2954338"/>
            <a:ext cx="1746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s0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95" name="Rectangle 63"/>
          <p:cNvSpPr>
            <a:spLocks noChangeArrowheads="1"/>
          </p:cNvSpPr>
          <p:nvPr/>
        </p:nvSpPr>
        <p:spPr bwMode="auto">
          <a:xfrm>
            <a:off x="4657725" y="3481388"/>
            <a:ext cx="1746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s0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96" name="Rectangle 64"/>
          <p:cNvSpPr>
            <a:spLocks noChangeArrowheads="1"/>
          </p:cNvSpPr>
          <p:nvPr/>
        </p:nvSpPr>
        <p:spPr bwMode="auto">
          <a:xfrm>
            <a:off x="4379913" y="2671763"/>
            <a:ext cx="4603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I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97" name="Rectangle 65"/>
          <p:cNvSpPr>
            <a:spLocks noChangeArrowheads="1"/>
          </p:cNvSpPr>
          <p:nvPr/>
        </p:nvSpPr>
        <p:spPr bwMode="auto">
          <a:xfrm>
            <a:off x="4421188" y="2671763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98" name="Line 66"/>
          <p:cNvSpPr>
            <a:spLocks noChangeShapeType="1"/>
          </p:cNvSpPr>
          <p:nvPr/>
        </p:nvSpPr>
        <p:spPr bwMode="auto">
          <a:xfrm>
            <a:off x="4738688" y="3175000"/>
            <a:ext cx="1587" cy="31115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99" name="Rectangle 67"/>
          <p:cNvSpPr>
            <a:spLocks noChangeArrowheads="1"/>
          </p:cNvSpPr>
          <p:nvPr/>
        </p:nvSpPr>
        <p:spPr bwMode="auto">
          <a:xfrm>
            <a:off x="4748213" y="1981200"/>
            <a:ext cx="32226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4-bit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800" name="Rectangle 68"/>
          <p:cNvSpPr>
            <a:spLocks noChangeArrowheads="1"/>
          </p:cNvSpPr>
          <p:nvPr/>
        </p:nvSpPr>
        <p:spPr bwMode="auto">
          <a:xfrm>
            <a:off x="4810125" y="2179638"/>
            <a:ext cx="2667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2x1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801" name="Rectangle 71"/>
          <p:cNvSpPr>
            <a:spLocks noChangeArrowheads="1"/>
          </p:cNvSpPr>
          <p:nvPr/>
        </p:nvSpPr>
        <p:spPr bwMode="auto">
          <a:xfrm>
            <a:off x="4973638" y="2474913"/>
            <a:ext cx="11906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D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802" name="Rectangle 72"/>
          <p:cNvSpPr>
            <a:spLocks noChangeArrowheads="1"/>
          </p:cNvSpPr>
          <p:nvPr/>
        </p:nvSpPr>
        <p:spPr bwMode="auto">
          <a:xfrm>
            <a:off x="5475288" y="2474913"/>
            <a:ext cx="11906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C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803" name="Rectangle 73"/>
          <p:cNvSpPr>
            <a:spLocks noChangeArrowheads="1"/>
          </p:cNvSpPr>
          <p:nvPr/>
        </p:nvSpPr>
        <p:spPr bwMode="auto">
          <a:xfrm>
            <a:off x="3897313" y="2266950"/>
            <a:ext cx="1095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A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804" name="Rectangle 74"/>
          <p:cNvSpPr>
            <a:spLocks noChangeArrowheads="1"/>
          </p:cNvSpPr>
          <p:nvPr/>
        </p:nvSpPr>
        <p:spPr bwMode="auto">
          <a:xfrm>
            <a:off x="3910013" y="2673350"/>
            <a:ext cx="1095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B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805" name="Line 75"/>
          <p:cNvSpPr>
            <a:spLocks noChangeShapeType="1"/>
          </p:cNvSpPr>
          <p:nvPr/>
        </p:nvSpPr>
        <p:spPr bwMode="auto">
          <a:xfrm>
            <a:off x="4029075" y="2374900"/>
            <a:ext cx="325438" cy="1588"/>
          </a:xfrm>
          <a:prstGeom prst="line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806" name="Line 76"/>
          <p:cNvSpPr>
            <a:spLocks noChangeShapeType="1"/>
          </p:cNvSpPr>
          <p:nvPr/>
        </p:nvSpPr>
        <p:spPr bwMode="auto">
          <a:xfrm>
            <a:off x="5121275" y="2573338"/>
            <a:ext cx="327025" cy="1587"/>
          </a:xfrm>
          <a:prstGeom prst="line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807" name="Line 77"/>
          <p:cNvSpPr>
            <a:spLocks noChangeShapeType="1"/>
          </p:cNvSpPr>
          <p:nvPr/>
        </p:nvSpPr>
        <p:spPr bwMode="auto">
          <a:xfrm>
            <a:off x="4029075" y="2771775"/>
            <a:ext cx="325438" cy="1588"/>
          </a:xfrm>
          <a:prstGeom prst="line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808" name="Rectangle 78"/>
          <p:cNvSpPr>
            <a:spLocks noChangeArrowheads="1"/>
          </p:cNvSpPr>
          <p:nvPr/>
        </p:nvSpPr>
        <p:spPr bwMode="auto">
          <a:xfrm>
            <a:off x="4354513" y="1976438"/>
            <a:ext cx="766762" cy="1198562"/>
          </a:xfrm>
          <a:prstGeom prst="rect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809" name="Rectangle 79"/>
          <p:cNvSpPr>
            <a:spLocks noChangeArrowheads="1"/>
          </p:cNvSpPr>
          <p:nvPr/>
        </p:nvSpPr>
        <p:spPr bwMode="auto">
          <a:xfrm>
            <a:off x="2173288" y="2211388"/>
            <a:ext cx="1841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a2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810" name="Rectangle 80"/>
          <p:cNvSpPr>
            <a:spLocks noChangeArrowheads="1"/>
          </p:cNvSpPr>
          <p:nvPr/>
        </p:nvSpPr>
        <p:spPr bwMode="auto">
          <a:xfrm>
            <a:off x="2159000" y="2409825"/>
            <a:ext cx="1841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b2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811" name="Rectangle 81"/>
          <p:cNvSpPr>
            <a:spLocks noChangeArrowheads="1"/>
          </p:cNvSpPr>
          <p:nvPr/>
        </p:nvSpPr>
        <p:spPr bwMode="auto">
          <a:xfrm>
            <a:off x="2173288" y="2947988"/>
            <a:ext cx="1841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a1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812" name="Rectangle 82"/>
          <p:cNvSpPr>
            <a:spLocks noChangeArrowheads="1"/>
          </p:cNvSpPr>
          <p:nvPr/>
        </p:nvSpPr>
        <p:spPr bwMode="auto">
          <a:xfrm>
            <a:off x="2159000" y="3143250"/>
            <a:ext cx="1841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b1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813" name="Rectangle 83"/>
          <p:cNvSpPr>
            <a:spLocks noChangeArrowheads="1"/>
          </p:cNvSpPr>
          <p:nvPr/>
        </p:nvSpPr>
        <p:spPr bwMode="auto">
          <a:xfrm>
            <a:off x="2173288" y="3689350"/>
            <a:ext cx="1841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a0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814" name="Rectangle 84"/>
          <p:cNvSpPr>
            <a:spLocks noChangeArrowheads="1"/>
          </p:cNvSpPr>
          <p:nvPr/>
        </p:nvSpPr>
        <p:spPr bwMode="auto">
          <a:xfrm>
            <a:off x="2159000" y="3887788"/>
            <a:ext cx="1841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b0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815" name="Rectangle 85"/>
          <p:cNvSpPr>
            <a:spLocks noChangeArrowheads="1"/>
          </p:cNvSpPr>
          <p:nvPr/>
        </p:nvSpPr>
        <p:spPr bwMode="auto">
          <a:xfrm>
            <a:off x="1403350" y="4173538"/>
            <a:ext cx="1746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s0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816" name="Line 86"/>
          <p:cNvSpPr>
            <a:spLocks noChangeShapeType="1"/>
          </p:cNvSpPr>
          <p:nvPr/>
        </p:nvSpPr>
        <p:spPr bwMode="auto">
          <a:xfrm flipV="1">
            <a:off x="4135438" y="2314575"/>
            <a:ext cx="107950" cy="123825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817" name="Line 87"/>
          <p:cNvSpPr>
            <a:spLocks noChangeShapeType="1"/>
          </p:cNvSpPr>
          <p:nvPr/>
        </p:nvSpPr>
        <p:spPr bwMode="auto">
          <a:xfrm flipV="1">
            <a:off x="4135438" y="2708275"/>
            <a:ext cx="107950" cy="128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818" name="Line 88"/>
          <p:cNvSpPr>
            <a:spLocks noChangeShapeType="1"/>
          </p:cNvSpPr>
          <p:nvPr/>
        </p:nvSpPr>
        <p:spPr bwMode="auto">
          <a:xfrm flipV="1">
            <a:off x="5214938" y="2509838"/>
            <a:ext cx="117475" cy="12065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819" name="Rectangle 89"/>
          <p:cNvSpPr>
            <a:spLocks noChangeArrowheads="1"/>
          </p:cNvSpPr>
          <p:nvPr/>
        </p:nvSpPr>
        <p:spPr bwMode="auto">
          <a:xfrm>
            <a:off x="5218113" y="2303463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4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820" name="Rectangle 90"/>
          <p:cNvSpPr>
            <a:spLocks noChangeArrowheads="1"/>
          </p:cNvSpPr>
          <p:nvPr/>
        </p:nvSpPr>
        <p:spPr bwMode="auto">
          <a:xfrm>
            <a:off x="6356350" y="2085975"/>
            <a:ext cx="1190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C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821" name="Line 91"/>
          <p:cNvSpPr>
            <a:spLocks noChangeShapeType="1"/>
          </p:cNvSpPr>
          <p:nvPr/>
        </p:nvSpPr>
        <p:spPr bwMode="auto">
          <a:xfrm>
            <a:off x="6003925" y="2187575"/>
            <a:ext cx="325438" cy="1588"/>
          </a:xfrm>
          <a:prstGeom prst="line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822" name="Line 92"/>
          <p:cNvSpPr>
            <a:spLocks noChangeShapeType="1"/>
          </p:cNvSpPr>
          <p:nvPr/>
        </p:nvSpPr>
        <p:spPr bwMode="auto">
          <a:xfrm flipV="1">
            <a:off x="6115050" y="2122488"/>
            <a:ext cx="109538" cy="128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823" name="Rectangle 93"/>
          <p:cNvSpPr>
            <a:spLocks noChangeArrowheads="1"/>
          </p:cNvSpPr>
          <p:nvPr/>
        </p:nvSpPr>
        <p:spPr bwMode="auto">
          <a:xfrm>
            <a:off x="6135688" y="19177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4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824" name="Rectangle 94"/>
          <p:cNvSpPr>
            <a:spLocks noChangeArrowheads="1"/>
          </p:cNvSpPr>
          <p:nvPr/>
        </p:nvSpPr>
        <p:spPr bwMode="auto">
          <a:xfrm>
            <a:off x="4141788" y="212248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4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825" name="Rectangle 95"/>
          <p:cNvSpPr>
            <a:spLocks noChangeArrowheads="1"/>
          </p:cNvSpPr>
          <p:nvPr/>
        </p:nvSpPr>
        <p:spPr bwMode="auto">
          <a:xfrm>
            <a:off x="4141788" y="251618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4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826" name="Line 96"/>
          <p:cNvSpPr>
            <a:spLocks noChangeShapeType="1"/>
          </p:cNvSpPr>
          <p:nvPr/>
        </p:nvSpPr>
        <p:spPr bwMode="auto">
          <a:xfrm>
            <a:off x="5999163" y="3305175"/>
            <a:ext cx="314325" cy="158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827" name="Line 97"/>
          <p:cNvSpPr>
            <a:spLocks noChangeShapeType="1"/>
          </p:cNvSpPr>
          <p:nvPr/>
        </p:nvSpPr>
        <p:spPr bwMode="auto">
          <a:xfrm>
            <a:off x="5999163" y="3627438"/>
            <a:ext cx="314325" cy="1587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828" name="Line 98"/>
          <p:cNvSpPr>
            <a:spLocks noChangeShapeType="1"/>
          </p:cNvSpPr>
          <p:nvPr/>
        </p:nvSpPr>
        <p:spPr bwMode="auto">
          <a:xfrm>
            <a:off x="5999163" y="3941763"/>
            <a:ext cx="314325" cy="1587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829" name="Line 99"/>
          <p:cNvSpPr>
            <a:spLocks noChangeShapeType="1"/>
          </p:cNvSpPr>
          <p:nvPr/>
        </p:nvSpPr>
        <p:spPr bwMode="auto">
          <a:xfrm>
            <a:off x="5999163" y="4264025"/>
            <a:ext cx="314325" cy="158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830" name="Rectangle 100"/>
          <p:cNvSpPr>
            <a:spLocks noChangeArrowheads="1"/>
          </p:cNvSpPr>
          <p:nvPr/>
        </p:nvSpPr>
        <p:spPr bwMode="auto">
          <a:xfrm>
            <a:off x="6365875" y="3181350"/>
            <a:ext cx="1746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c3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831" name="Rectangle 101"/>
          <p:cNvSpPr>
            <a:spLocks noChangeArrowheads="1"/>
          </p:cNvSpPr>
          <p:nvPr/>
        </p:nvSpPr>
        <p:spPr bwMode="auto">
          <a:xfrm>
            <a:off x="6365875" y="3502025"/>
            <a:ext cx="1746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c2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832" name="Rectangle 102"/>
          <p:cNvSpPr>
            <a:spLocks noChangeArrowheads="1"/>
          </p:cNvSpPr>
          <p:nvPr/>
        </p:nvSpPr>
        <p:spPr bwMode="auto">
          <a:xfrm>
            <a:off x="6365875" y="3819525"/>
            <a:ext cx="1746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c1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833" name="Rectangle 103"/>
          <p:cNvSpPr>
            <a:spLocks noChangeArrowheads="1"/>
          </p:cNvSpPr>
          <p:nvPr/>
        </p:nvSpPr>
        <p:spPr bwMode="auto">
          <a:xfrm>
            <a:off x="6365875" y="4141788"/>
            <a:ext cx="1746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c0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834" name="Rectangle 104"/>
          <p:cNvSpPr>
            <a:spLocks noChangeArrowheads="1"/>
          </p:cNvSpPr>
          <p:nvPr/>
        </p:nvSpPr>
        <p:spPr bwMode="auto">
          <a:xfrm>
            <a:off x="6183313" y="2468563"/>
            <a:ext cx="5334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is short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835" name="Rectangle 107"/>
          <p:cNvSpPr>
            <a:spLocks noChangeArrowheads="1"/>
          </p:cNvSpPr>
          <p:nvPr/>
        </p:nvSpPr>
        <p:spPr bwMode="auto">
          <a:xfrm>
            <a:off x="6183313" y="2678113"/>
            <a:ext cx="4603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f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836" name="Rectangle 108"/>
          <p:cNvSpPr>
            <a:spLocks noChangeArrowheads="1"/>
          </p:cNvSpPr>
          <p:nvPr/>
        </p:nvSpPr>
        <p:spPr bwMode="auto">
          <a:xfrm>
            <a:off x="6230938" y="2678113"/>
            <a:ext cx="14763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or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837" name="Rectangle 111"/>
          <p:cNvSpPr>
            <a:spLocks noChangeArrowheads="1"/>
          </p:cNvSpPr>
          <p:nvPr/>
        </p:nvSpPr>
        <p:spPr bwMode="auto">
          <a:xfrm>
            <a:off x="5981700" y="1476375"/>
            <a:ext cx="798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Simplifying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notation:</a:t>
            </a:r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94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94650" y="5961063"/>
            <a:ext cx="1149350" cy="279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9F2DC3-2446-4A1C-ACA5-E8E30B316CE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0382" y="93527"/>
            <a:ext cx="8100218" cy="1303337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ea typeface="ＭＳ Ｐゴシック" panose="020B0600070205080204" pitchFamily="34" charset="-128"/>
              </a:rPr>
              <a:t>N-bit Mux Example</a:t>
            </a:r>
          </a:p>
        </p:txBody>
      </p:sp>
      <p:sp>
        <p:nvSpPr>
          <p:cNvPr id="1187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6563" y="4449764"/>
            <a:ext cx="8159750" cy="1697037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1700" dirty="0" smtClean="0">
                <a:ea typeface="ＭＳ Ｐゴシック" panose="020B0600070205080204" pitchFamily="34" charset="-128"/>
              </a:rPr>
              <a:t>Four possible display items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b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Temperature (T), Average miles-per-gallon (A), Instantaneous mpg (I), and Miles remaining (M) – each is 8-bits wide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dirty="0" smtClean="0">
                <a:ea typeface="ＭＳ Ｐゴシック" panose="020B0600070205080204" pitchFamily="34" charset="-128"/>
              </a:rPr>
              <a:t>Choose which to display on D using two inputs x and 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700" dirty="0" smtClean="0">
                <a:ea typeface="ＭＳ Ｐゴシック" panose="020B0600070205080204" pitchFamily="34" charset="-128"/>
              </a:rPr>
              <a:t>Pushing button sequences to the next item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b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Use 8-bit 4x1 mux</a:t>
            </a:r>
          </a:p>
        </p:txBody>
      </p:sp>
      <p:pic>
        <p:nvPicPr>
          <p:cNvPr id="11878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0" y="1106488"/>
            <a:ext cx="2651125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90" name="Freeform 70"/>
          <p:cNvSpPr>
            <a:spLocks/>
          </p:cNvSpPr>
          <p:nvPr/>
        </p:nvSpPr>
        <p:spPr bwMode="auto">
          <a:xfrm>
            <a:off x="3560763" y="1554163"/>
            <a:ext cx="188912" cy="95250"/>
          </a:xfrm>
          <a:custGeom>
            <a:avLst/>
            <a:gdLst>
              <a:gd name="T0" fmla="*/ 2147483646 w 119"/>
              <a:gd name="T1" fmla="*/ 2147483646 h 60"/>
              <a:gd name="T2" fmla="*/ 0 w 119"/>
              <a:gd name="T3" fmla="*/ 0 h 60"/>
              <a:gd name="T4" fmla="*/ 0 w 119"/>
              <a:gd name="T5" fmla="*/ 2147483646 h 60"/>
              <a:gd name="T6" fmla="*/ 2147483646 w 119"/>
              <a:gd name="T7" fmla="*/ 2147483646 h 60"/>
              <a:gd name="T8" fmla="*/ 0 60000 65536"/>
              <a:gd name="T9" fmla="*/ 0 60000 65536"/>
              <a:gd name="T10" fmla="*/ 0 60000 65536"/>
              <a:gd name="T11" fmla="*/ 0 60000 65536"/>
              <a:gd name="T12" fmla="*/ 0 w 119"/>
              <a:gd name="T13" fmla="*/ 0 h 60"/>
              <a:gd name="T14" fmla="*/ 119 w 119"/>
              <a:gd name="T15" fmla="*/ 60 h 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9" h="60">
                <a:moveTo>
                  <a:pt x="119" y="30"/>
                </a:moveTo>
                <a:lnTo>
                  <a:pt x="0" y="0"/>
                </a:lnTo>
                <a:lnTo>
                  <a:pt x="0" y="60"/>
                </a:lnTo>
                <a:lnTo>
                  <a:pt x="119" y="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1" name="Freeform 71"/>
          <p:cNvSpPr>
            <a:spLocks/>
          </p:cNvSpPr>
          <p:nvPr/>
        </p:nvSpPr>
        <p:spPr bwMode="auto">
          <a:xfrm>
            <a:off x="3560763" y="1909763"/>
            <a:ext cx="188912" cy="95250"/>
          </a:xfrm>
          <a:custGeom>
            <a:avLst/>
            <a:gdLst>
              <a:gd name="T0" fmla="*/ 2147483646 w 119"/>
              <a:gd name="T1" fmla="*/ 2147483646 h 60"/>
              <a:gd name="T2" fmla="*/ 0 w 119"/>
              <a:gd name="T3" fmla="*/ 0 h 60"/>
              <a:gd name="T4" fmla="*/ 0 w 119"/>
              <a:gd name="T5" fmla="*/ 2147483646 h 60"/>
              <a:gd name="T6" fmla="*/ 2147483646 w 119"/>
              <a:gd name="T7" fmla="*/ 2147483646 h 60"/>
              <a:gd name="T8" fmla="*/ 0 60000 65536"/>
              <a:gd name="T9" fmla="*/ 0 60000 65536"/>
              <a:gd name="T10" fmla="*/ 0 60000 65536"/>
              <a:gd name="T11" fmla="*/ 0 60000 65536"/>
              <a:gd name="T12" fmla="*/ 0 w 119"/>
              <a:gd name="T13" fmla="*/ 0 h 60"/>
              <a:gd name="T14" fmla="*/ 119 w 119"/>
              <a:gd name="T15" fmla="*/ 60 h 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9" h="60">
                <a:moveTo>
                  <a:pt x="119" y="30"/>
                </a:moveTo>
                <a:lnTo>
                  <a:pt x="0" y="0"/>
                </a:lnTo>
                <a:lnTo>
                  <a:pt x="0" y="60"/>
                </a:lnTo>
                <a:lnTo>
                  <a:pt x="119" y="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2" name="Freeform 72"/>
          <p:cNvSpPr>
            <a:spLocks/>
          </p:cNvSpPr>
          <p:nvPr/>
        </p:nvSpPr>
        <p:spPr bwMode="auto">
          <a:xfrm>
            <a:off x="3560763" y="2271713"/>
            <a:ext cx="188912" cy="95250"/>
          </a:xfrm>
          <a:custGeom>
            <a:avLst/>
            <a:gdLst>
              <a:gd name="T0" fmla="*/ 2147483646 w 119"/>
              <a:gd name="T1" fmla="*/ 2147483646 h 60"/>
              <a:gd name="T2" fmla="*/ 0 w 119"/>
              <a:gd name="T3" fmla="*/ 0 h 60"/>
              <a:gd name="T4" fmla="*/ 0 w 119"/>
              <a:gd name="T5" fmla="*/ 2147483646 h 60"/>
              <a:gd name="T6" fmla="*/ 2147483646 w 119"/>
              <a:gd name="T7" fmla="*/ 2147483646 h 60"/>
              <a:gd name="T8" fmla="*/ 0 60000 65536"/>
              <a:gd name="T9" fmla="*/ 0 60000 65536"/>
              <a:gd name="T10" fmla="*/ 0 60000 65536"/>
              <a:gd name="T11" fmla="*/ 0 60000 65536"/>
              <a:gd name="T12" fmla="*/ 0 w 119"/>
              <a:gd name="T13" fmla="*/ 0 h 60"/>
              <a:gd name="T14" fmla="*/ 119 w 119"/>
              <a:gd name="T15" fmla="*/ 60 h 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9" h="60">
                <a:moveTo>
                  <a:pt x="119" y="30"/>
                </a:moveTo>
                <a:lnTo>
                  <a:pt x="0" y="0"/>
                </a:lnTo>
                <a:lnTo>
                  <a:pt x="0" y="60"/>
                </a:lnTo>
                <a:lnTo>
                  <a:pt x="119" y="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3" name="Freeform 73"/>
          <p:cNvSpPr>
            <a:spLocks/>
          </p:cNvSpPr>
          <p:nvPr/>
        </p:nvSpPr>
        <p:spPr bwMode="auto">
          <a:xfrm>
            <a:off x="3560763" y="2635250"/>
            <a:ext cx="188912" cy="93663"/>
          </a:xfrm>
          <a:custGeom>
            <a:avLst/>
            <a:gdLst>
              <a:gd name="T0" fmla="*/ 2147483646 w 119"/>
              <a:gd name="T1" fmla="*/ 2147483646 h 59"/>
              <a:gd name="T2" fmla="*/ 0 w 119"/>
              <a:gd name="T3" fmla="*/ 0 h 59"/>
              <a:gd name="T4" fmla="*/ 0 w 119"/>
              <a:gd name="T5" fmla="*/ 2147483646 h 59"/>
              <a:gd name="T6" fmla="*/ 2147483646 w 119"/>
              <a:gd name="T7" fmla="*/ 2147483646 h 59"/>
              <a:gd name="T8" fmla="*/ 0 60000 65536"/>
              <a:gd name="T9" fmla="*/ 0 60000 65536"/>
              <a:gd name="T10" fmla="*/ 0 60000 65536"/>
              <a:gd name="T11" fmla="*/ 0 60000 65536"/>
              <a:gd name="T12" fmla="*/ 0 w 119"/>
              <a:gd name="T13" fmla="*/ 0 h 59"/>
              <a:gd name="T14" fmla="*/ 119 w 119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9" h="59">
                <a:moveTo>
                  <a:pt x="119" y="29"/>
                </a:moveTo>
                <a:lnTo>
                  <a:pt x="0" y="0"/>
                </a:lnTo>
                <a:lnTo>
                  <a:pt x="0" y="59"/>
                </a:lnTo>
                <a:lnTo>
                  <a:pt x="119" y="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4" name="Line 74"/>
          <p:cNvSpPr>
            <a:spLocks noChangeShapeType="1"/>
          </p:cNvSpPr>
          <p:nvPr/>
        </p:nvSpPr>
        <p:spPr bwMode="auto">
          <a:xfrm>
            <a:off x="4522788" y="2141538"/>
            <a:ext cx="474662" cy="0"/>
          </a:xfrm>
          <a:prstGeom prst="line">
            <a:avLst/>
          </a:prstGeom>
          <a:noFill/>
          <a:ln w="349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5" name="Freeform 75"/>
          <p:cNvSpPr>
            <a:spLocks/>
          </p:cNvSpPr>
          <p:nvPr/>
        </p:nvSpPr>
        <p:spPr bwMode="auto">
          <a:xfrm>
            <a:off x="4967288" y="2093913"/>
            <a:ext cx="190500" cy="95250"/>
          </a:xfrm>
          <a:custGeom>
            <a:avLst/>
            <a:gdLst>
              <a:gd name="T0" fmla="*/ 2147483646 w 120"/>
              <a:gd name="T1" fmla="*/ 2147483646 h 60"/>
              <a:gd name="T2" fmla="*/ 0 w 120"/>
              <a:gd name="T3" fmla="*/ 0 h 60"/>
              <a:gd name="T4" fmla="*/ 0 w 120"/>
              <a:gd name="T5" fmla="*/ 2147483646 h 60"/>
              <a:gd name="T6" fmla="*/ 2147483646 w 120"/>
              <a:gd name="T7" fmla="*/ 2147483646 h 60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60"/>
              <a:gd name="T14" fmla="*/ 120 w 120"/>
              <a:gd name="T15" fmla="*/ 60 h 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60">
                <a:moveTo>
                  <a:pt x="120" y="30"/>
                </a:moveTo>
                <a:lnTo>
                  <a:pt x="0" y="0"/>
                </a:lnTo>
                <a:lnTo>
                  <a:pt x="0" y="60"/>
                </a:lnTo>
                <a:lnTo>
                  <a:pt x="120" y="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6" name="Freeform 87"/>
          <p:cNvSpPr>
            <a:spLocks/>
          </p:cNvSpPr>
          <p:nvPr/>
        </p:nvSpPr>
        <p:spPr bwMode="auto">
          <a:xfrm>
            <a:off x="1376363" y="1589088"/>
            <a:ext cx="2273300" cy="368300"/>
          </a:xfrm>
          <a:custGeom>
            <a:avLst/>
            <a:gdLst>
              <a:gd name="T0" fmla="*/ 2147483646 w 383"/>
              <a:gd name="T1" fmla="*/ 2147483646 h 62"/>
              <a:gd name="T2" fmla="*/ 2147483646 w 383"/>
              <a:gd name="T3" fmla="*/ 2147483646 h 62"/>
              <a:gd name="T4" fmla="*/ 2147483646 w 383"/>
              <a:gd name="T5" fmla="*/ 2147483646 h 62"/>
              <a:gd name="T6" fmla="*/ 2147483646 w 383"/>
              <a:gd name="T7" fmla="*/ 2147483646 h 62"/>
              <a:gd name="T8" fmla="*/ 0 w 383"/>
              <a:gd name="T9" fmla="*/ 2147483646 h 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3"/>
              <a:gd name="T16" fmla="*/ 0 h 62"/>
              <a:gd name="T17" fmla="*/ 383 w 383"/>
              <a:gd name="T18" fmla="*/ 62 h 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3" h="62">
                <a:moveTo>
                  <a:pt x="383" y="2"/>
                </a:moveTo>
                <a:cubicBezTo>
                  <a:pt x="370" y="2"/>
                  <a:pt x="370" y="2"/>
                  <a:pt x="370" y="2"/>
                </a:cubicBezTo>
                <a:cubicBezTo>
                  <a:pt x="370" y="2"/>
                  <a:pt x="311" y="0"/>
                  <a:pt x="252" y="10"/>
                </a:cubicBezTo>
                <a:cubicBezTo>
                  <a:pt x="252" y="10"/>
                  <a:pt x="220" y="15"/>
                  <a:pt x="162" y="38"/>
                </a:cubicBezTo>
                <a:cubicBezTo>
                  <a:pt x="162" y="38"/>
                  <a:pt x="109" y="62"/>
                  <a:pt x="0" y="62"/>
                </a:cubicBezTo>
              </a:path>
            </a:pathLst>
          </a:custGeom>
          <a:noFill/>
          <a:ln w="349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7" name="Freeform 88"/>
          <p:cNvSpPr>
            <a:spLocks/>
          </p:cNvSpPr>
          <p:nvPr/>
        </p:nvSpPr>
        <p:spPr bwMode="auto">
          <a:xfrm>
            <a:off x="1376363" y="2325688"/>
            <a:ext cx="2279650" cy="361950"/>
          </a:xfrm>
          <a:custGeom>
            <a:avLst/>
            <a:gdLst>
              <a:gd name="T0" fmla="*/ 2147483646 w 384"/>
              <a:gd name="T1" fmla="*/ 2147483646 h 61"/>
              <a:gd name="T2" fmla="*/ 2147483646 w 384"/>
              <a:gd name="T3" fmla="*/ 2147483646 h 61"/>
              <a:gd name="T4" fmla="*/ 2147483646 w 384"/>
              <a:gd name="T5" fmla="*/ 2147483646 h 61"/>
              <a:gd name="T6" fmla="*/ 2147483646 w 384"/>
              <a:gd name="T7" fmla="*/ 2147483646 h 61"/>
              <a:gd name="T8" fmla="*/ 0 w 384"/>
              <a:gd name="T9" fmla="*/ 0 h 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4"/>
              <a:gd name="T16" fmla="*/ 0 h 61"/>
              <a:gd name="T17" fmla="*/ 384 w 384"/>
              <a:gd name="T18" fmla="*/ 61 h 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4" h="61">
                <a:moveTo>
                  <a:pt x="384" y="60"/>
                </a:moveTo>
                <a:cubicBezTo>
                  <a:pt x="370" y="60"/>
                  <a:pt x="370" y="60"/>
                  <a:pt x="370" y="60"/>
                </a:cubicBezTo>
                <a:cubicBezTo>
                  <a:pt x="370" y="60"/>
                  <a:pt x="311" y="61"/>
                  <a:pt x="252" y="52"/>
                </a:cubicBezTo>
                <a:cubicBezTo>
                  <a:pt x="252" y="52"/>
                  <a:pt x="220" y="46"/>
                  <a:pt x="162" y="24"/>
                </a:cubicBezTo>
                <a:cubicBezTo>
                  <a:pt x="162" y="24"/>
                  <a:pt x="109" y="0"/>
                  <a:pt x="0" y="0"/>
                </a:cubicBezTo>
              </a:path>
            </a:pathLst>
          </a:custGeom>
          <a:noFill/>
          <a:ln w="349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8" name="Freeform 89"/>
          <p:cNvSpPr>
            <a:spLocks/>
          </p:cNvSpPr>
          <p:nvPr/>
        </p:nvSpPr>
        <p:spPr bwMode="auto">
          <a:xfrm>
            <a:off x="1376363" y="1963738"/>
            <a:ext cx="2297112" cy="119062"/>
          </a:xfrm>
          <a:custGeom>
            <a:avLst/>
            <a:gdLst>
              <a:gd name="T0" fmla="*/ 2147483646 w 387"/>
              <a:gd name="T1" fmla="*/ 0 h 20"/>
              <a:gd name="T2" fmla="*/ 2147483646 w 387"/>
              <a:gd name="T3" fmla="*/ 0 h 20"/>
              <a:gd name="T4" fmla="*/ 2147483646 w 387"/>
              <a:gd name="T5" fmla="*/ 2147483646 h 20"/>
              <a:gd name="T6" fmla="*/ 0 w 387"/>
              <a:gd name="T7" fmla="*/ 2147483646 h 20"/>
              <a:gd name="T8" fmla="*/ 0 60000 65536"/>
              <a:gd name="T9" fmla="*/ 0 60000 65536"/>
              <a:gd name="T10" fmla="*/ 0 60000 65536"/>
              <a:gd name="T11" fmla="*/ 0 60000 65536"/>
              <a:gd name="T12" fmla="*/ 0 w 387"/>
              <a:gd name="T13" fmla="*/ 0 h 20"/>
              <a:gd name="T14" fmla="*/ 387 w 387"/>
              <a:gd name="T15" fmla="*/ 20 h 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7" h="20">
                <a:moveTo>
                  <a:pt x="387" y="0"/>
                </a:moveTo>
                <a:cubicBezTo>
                  <a:pt x="370" y="0"/>
                  <a:pt x="370" y="0"/>
                  <a:pt x="370" y="0"/>
                </a:cubicBezTo>
                <a:cubicBezTo>
                  <a:pt x="370" y="0"/>
                  <a:pt x="306" y="1"/>
                  <a:pt x="212" y="10"/>
                </a:cubicBezTo>
                <a:cubicBezTo>
                  <a:pt x="212" y="10"/>
                  <a:pt x="99" y="20"/>
                  <a:pt x="0" y="20"/>
                </a:cubicBezTo>
              </a:path>
            </a:pathLst>
          </a:custGeom>
          <a:noFill/>
          <a:ln w="349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9" name="Freeform 90"/>
          <p:cNvSpPr>
            <a:spLocks/>
          </p:cNvSpPr>
          <p:nvPr/>
        </p:nvSpPr>
        <p:spPr bwMode="auto">
          <a:xfrm>
            <a:off x="1376363" y="2201863"/>
            <a:ext cx="2297112" cy="117475"/>
          </a:xfrm>
          <a:custGeom>
            <a:avLst/>
            <a:gdLst>
              <a:gd name="T0" fmla="*/ 2147483646 w 387"/>
              <a:gd name="T1" fmla="*/ 2147483646 h 20"/>
              <a:gd name="T2" fmla="*/ 2147483646 w 387"/>
              <a:gd name="T3" fmla="*/ 2147483646 h 20"/>
              <a:gd name="T4" fmla="*/ 2147483646 w 387"/>
              <a:gd name="T5" fmla="*/ 2147483646 h 20"/>
              <a:gd name="T6" fmla="*/ 0 w 387"/>
              <a:gd name="T7" fmla="*/ 0 h 20"/>
              <a:gd name="T8" fmla="*/ 0 60000 65536"/>
              <a:gd name="T9" fmla="*/ 0 60000 65536"/>
              <a:gd name="T10" fmla="*/ 0 60000 65536"/>
              <a:gd name="T11" fmla="*/ 0 60000 65536"/>
              <a:gd name="T12" fmla="*/ 0 w 387"/>
              <a:gd name="T13" fmla="*/ 0 h 20"/>
              <a:gd name="T14" fmla="*/ 387 w 387"/>
              <a:gd name="T15" fmla="*/ 20 h 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7" h="20">
                <a:moveTo>
                  <a:pt x="387" y="20"/>
                </a:moveTo>
                <a:cubicBezTo>
                  <a:pt x="370" y="20"/>
                  <a:pt x="370" y="20"/>
                  <a:pt x="370" y="20"/>
                </a:cubicBezTo>
                <a:cubicBezTo>
                  <a:pt x="370" y="20"/>
                  <a:pt x="306" y="19"/>
                  <a:pt x="212" y="10"/>
                </a:cubicBezTo>
                <a:cubicBezTo>
                  <a:pt x="212" y="10"/>
                  <a:pt x="99" y="0"/>
                  <a:pt x="0" y="0"/>
                </a:cubicBezTo>
              </a:path>
            </a:pathLst>
          </a:custGeom>
          <a:noFill/>
          <a:ln w="349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00" name="Line 91"/>
          <p:cNvSpPr>
            <a:spLocks noChangeShapeType="1"/>
          </p:cNvSpPr>
          <p:nvPr/>
        </p:nvSpPr>
        <p:spPr bwMode="auto">
          <a:xfrm flipV="1">
            <a:off x="4011613" y="3044825"/>
            <a:ext cx="0" cy="249238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01" name="Line 92"/>
          <p:cNvSpPr>
            <a:spLocks noChangeShapeType="1"/>
          </p:cNvSpPr>
          <p:nvPr/>
        </p:nvSpPr>
        <p:spPr bwMode="auto">
          <a:xfrm flipV="1">
            <a:off x="4260850" y="3044825"/>
            <a:ext cx="0" cy="249238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80"/>
          <p:cNvGrpSpPr>
            <a:grpSpLocks/>
          </p:cNvGrpSpPr>
          <p:nvPr/>
        </p:nvGrpSpPr>
        <p:grpSpPr bwMode="auto">
          <a:xfrm>
            <a:off x="3756025" y="1246188"/>
            <a:ext cx="771525" cy="1798637"/>
            <a:chOff x="2366" y="785"/>
            <a:chExt cx="486" cy="1133"/>
          </a:xfrm>
        </p:grpSpPr>
        <p:sp>
          <p:nvSpPr>
            <p:cNvPr id="118879" name="Rectangle 76"/>
            <p:cNvSpPr>
              <a:spLocks noChangeArrowheads="1"/>
            </p:cNvSpPr>
            <p:nvPr/>
          </p:nvSpPr>
          <p:spPr bwMode="auto">
            <a:xfrm>
              <a:off x="2391" y="936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I0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8880" name="Rectangle 77"/>
            <p:cNvSpPr>
              <a:spLocks noChangeArrowheads="1"/>
            </p:cNvSpPr>
            <p:nvPr/>
          </p:nvSpPr>
          <p:spPr bwMode="auto">
            <a:xfrm>
              <a:off x="2588" y="797"/>
              <a:ext cx="23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8-bit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8881" name="Rectangle 78"/>
            <p:cNvSpPr>
              <a:spLocks noChangeArrowheads="1"/>
            </p:cNvSpPr>
            <p:nvPr/>
          </p:nvSpPr>
          <p:spPr bwMode="auto">
            <a:xfrm>
              <a:off x="2658" y="922"/>
              <a:ext cx="19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4x1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8882" name="Rectangle 79"/>
            <p:cNvSpPr>
              <a:spLocks noChangeArrowheads="1"/>
            </p:cNvSpPr>
            <p:nvPr/>
          </p:nvSpPr>
          <p:spPr bwMode="auto">
            <a:xfrm>
              <a:off x="2725" y="914"/>
              <a:ext cx="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8883" name="Rectangle 80"/>
            <p:cNvSpPr>
              <a:spLocks noChangeArrowheads="1"/>
            </p:cNvSpPr>
            <p:nvPr/>
          </p:nvSpPr>
          <p:spPr bwMode="auto">
            <a:xfrm>
              <a:off x="2755" y="922"/>
              <a:ext cx="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8884" name="Rectangle 81"/>
            <p:cNvSpPr>
              <a:spLocks noChangeArrowheads="1"/>
            </p:cNvSpPr>
            <p:nvPr/>
          </p:nvSpPr>
          <p:spPr bwMode="auto">
            <a:xfrm>
              <a:off x="2391" y="1386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I2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8885" name="Rectangle 82"/>
            <p:cNvSpPr>
              <a:spLocks noChangeArrowheads="1"/>
            </p:cNvSpPr>
            <p:nvPr/>
          </p:nvSpPr>
          <p:spPr bwMode="auto">
            <a:xfrm>
              <a:off x="2391" y="1156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I1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8886" name="Rectangle 83"/>
            <p:cNvSpPr>
              <a:spLocks noChangeArrowheads="1"/>
            </p:cNvSpPr>
            <p:nvPr/>
          </p:nvSpPr>
          <p:spPr bwMode="auto">
            <a:xfrm>
              <a:off x="2391" y="1621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I3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8887" name="Rectangle 84"/>
            <p:cNvSpPr>
              <a:spLocks noChangeArrowheads="1"/>
            </p:cNvSpPr>
            <p:nvPr/>
          </p:nvSpPr>
          <p:spPr bwMode="auto">
            <a:xfrm>
              <a:off x="2463" y="1772"/>
              <a:ext cx="12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s1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8888" name="Rectangle 85"/>
            <p:cNvSpPr>
              <a:spLocks noChangeArrowheads="1"/>
            </p:cNvSpPr>
            <p:nvPr/>
          </p:nvSpPr>
          <p:spPr bwMode="auto">
            <a:xfrm>
              <a:off x="2622" y="1772"/>
              <a:ext cx="12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s0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8889" name="Rectangle 86"/>
            <p:cNvSpPr>
              <a:spLocks noChangeArrowheads="1"/>
            </p:cNvSpPr>
            <p:nvPr/>
          </p:nvSpPr>
          <p:spPr bwMode="auto">
            <a:xfrm>
              <a:off x="2730" y="1286"/>
              <a:ext cx="8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D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8890" name="Rectangle 93"/>
            <p:cNvSpPr>
              <a:spLocks noChangeArrowheads="1"/>
            </p:cNvSpPr>
            <p:nvPr/>
          </p:nvSpPr>
          <p:spPr bwMode="auto">
            <a:xfrm>
              <a:off x="2366" y="785"/>
              <a:ext cx="479" cy="1133"/>
            </a:xfrm>
            <a:prstGeom prst="rect">
              <a:avLst/>
            </a:prstGeom>
            <a:noFill/>
            <a:ln w="17463">
              <a:solidFill>
                <a:srgbClr val="0079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118803" name="Line 94"/>
          <p:cNvSpPr>
            <a:spLocks noChangeShapeType="1"/>
          </p:cNvSpPr>
          <p:nvPr/>
        </p:nvSpPr>
        <p:spPr bwMode="auto">
          <a:xfrm flipV="1">
            <a:off x="4130675" y="3571875"/>
            <a:ext cx="0" cy="220663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04" name="Rectangle 95"/>
          <p:cNvSpPr>
            <a:spLocks noChangeArrowheads="1"/>
          </p:cNvSpPr>
          <p:nvPr/>
        </p:nvSpPr>
        <p:spPr bwMode="auto">
          <a:xfrm>
            <a:off x="3868738" y="3792538"/>
            <a:ext cx="522287" cy="546100"/>
          </a:xfrm>
          <a:prstGeom prst="rect">
            <a:avLst/>
          </a:prstGeom>
          <a:noFill/>
          <a:ln w="17463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805" name="Oval 96"/>
          <p:cNvSpPr>
            <a:spLocks noChangeArrowheads="1"/>
          </p:cNvSpPr>
          <p:nvPr/>
        </p:nvSpPr>
        <p:spPr bwMode="auto">
          <a:xfrm>
            <a:off x="3963988" y="3898900"/>
            <a:ext cx="331787" cy="327025"/>
          </a:xfrm>
          <a:prstGeom prst="ellipse">
            <a:avLst/>
          </a:prstGeom>
          <a:solidFill>
            <a:srgbClr val="7BAC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806" name="Freeform 97"/>
          <p:cNvSpPr>
            <a:spLocks/>
          </p:cNvSpPr>
          <p:nvPr/>
        </p:nvSpPr>
        <p:spPr bwMode="auto">
          <a:xfrm>
            <a:off x="800100" y="3001963"/>
            <a:ext cx="1876425" cy="576262"/>
          </a:xfrm>
          <a:custGeom>
            <a:avLst/>
            <a:gdLst>
              <a:gd name="T0" fmla="*/ 2147483646 w 316"/>
              <a:gd name="T1" fmla="*/ 2147483646 h 97"/>
              <a:gd name="T2" fmla="*/ 2147483646 w 316"/>
              <a:gd name="T3" fmla="*/ 2147483646 h 97"/>
              <a:gd name="T4" fmla="*/ 2147483646 w 316"/>
              <a:gd name="T5" fmla="*/ 2147483646 h 97"/>
              <a:gd name="T6" fmla="*/ 2147483646 w 316"/>
              <a:gd name="T7" fmla="*/ 2147483646 h 97"/>
              <a:gd name="T8" fmla="*/ 2147483646 w 316"/>
              <a:gd name="T9" fmla="*/ 2147483646 h 97"/>
              <a:gd name="T10" fmla="*/ 2147483646 w 316"/>
              <a:gd name="T11" fmla="*/ 2147483646 h 97"/>
              <a:gd name="T12" fmla="*/ 2147483646 w 316"/>
              <a:gd name="T13" fmla="*/ 2147483646 h 97"/>
              <a:gd name="T14" fmla="*/ 2147483646 w 316"/>
              <a:gd name="T15" fmla="*/ 2147483646 h 97"/>
              <a:gd name="T16" fmla="*/ 2147483646 w 316"/>
              <a:gd name="T17" fmla="*/ 2147483646 h 97"/>
              <a:gd name="T18" fmla="*/ 2147483646 w 316"/>
              <a:gd name="T19" fmla="*/ 2147483646 h 97"/>
              <a:gd name="T20" fmla="*/ 2147483646 w 316"/>
              <a:gd name="T21" fmla="*/ 2147483646 h 97"/>
              <a:gd name="T22" fmla="*/ 2147483646 w 316"/>
              <a:gd name="T23" fmla="*/ 2147483646 h 97"/>
              <a:gd name="T24" fmla="*/ 2147483646 w 316"/>
              <a:gd name="T25" fmla="*/ 2147483646 h 97"/>
              <a:gd name="T26" fmla="*/ 2147483646 w 316"/>
              <a:gd name="T27" fmla="*/ 2147483646 h 97"/>
              <a:gd name="T28" fmla="*/ 0 w 316"/>
              <a:gd name="T29" fmla="*/ 2147483646 h 97"/>
              <a:gd name="T30" fmla="*/ 2147483646 w 316"/>
              <a:gd name="T31" fmla="*/ 2147483646 h 97"/>
              <a:gd name="T32" fmla="*/ 2147483646 w 316"/>
              <a:gd name="T33" fmla="*/ 2147483646 h 97"/>
              <a:gd name="T34" fmla="*/ 2147483646 w 316"/>
              <a:gd name="T35" fmla="*/ 2147483646 h 97"/>
              <a:gd name="T36" fmla="*/ 2147483646 w 316"/>
              <a:gd name="T37" fmla="*/ 2147483646 h 97"/>
              <a:gd name="T38" fmla="*/ 2147483646 w 316"/>
              <a:gd name="T39" fmla="*/ 2147483646 h 97"/>
              <a:gd name="T40" fmla="*/ 2147483646 w 316"/>
              <a:gd name="T41" fmla="*/ 2147483646 h 97"/>
              <a:gd name="T42" fmla="*/ 2147483646 w 316"/>
              <a:gd name="T43" fmla="*/ 2147483646 h 97"/>
              <a:gd name="T44" fmla="*/ 2147483646 w 316"/>
              <a:gd name="T45" fmla="*/ 2147483646 h 97"/>
              <a:gd name="T46" fmla="*/ 2147483646 w 316"/>
              <a:gd name="T47" fmla="*/ 2147483646 h 97"/>
              <a:gd name="T48" fmla="*/ 2147483646 w 316"/>
              <a:gd name="T49" fmla="*/ 2147483646 h 97"/>
              <a:gd name="T50" fmla="*/ 2147483646 w 316"/>
              <a:gd name="T51" fmla="*/ 2147483646 h 97"/>
              <a:gd name="T52" fmla="*/ 2147483646 w 316"/>
              <a:gd name="T53" fmla="*/ 2147483646 h 97"/>
              <a:gd name="T54" fmla="*/ 2147483646 w 316"/>
              <a:gd name="T55" fmla="*/ 2147483646 h 97"/>
              <a:gd name="T56" fmla="*/ 2147483646 w 316"/>
              <a:gd name="T57" fmla="*/ 2147483646 h 97"/>
              <a:gd name="T58" fmla="*/ 2147483646 w 316"/>
              <a:gd name="T59" fmla="*/ 2147483646 h 97"/>
              <a:gd name="T60" fmla="*/ 2147483646 w 316"/>
              <a:gd name="T61" fmla="*/ 2147483646 h 9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316"/>
              <a:gd name="T94" fmla="*/ 0 h 97"/>
              <a:gd name="T95" fmla="*/ 316 w 316"/>
              <a:gd name="T96" fmla="*/ 97 h 97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316" h="97">
                <a:moveTo>
                  <a:pt x="283" y="85"/>
                </a:moveTo>
                <a:cubicBezTo>
                  <a:pt x="283" y="85"/>
                  <a:pt x="312" y="83"/>
                  <a:pt x="314" y="82"/>
                </a:cubicBezTo>
                <a:cubicBezTo>
                  <a:pt x="316" y="73"/>
                  <a:pt x="316" y="73"/>
                  <a:pt x="316" y="73"/>
                </a:cubicBezTo>
                <a:cubicBezTo>
                  <a:pt x="316" y="73"/>
                  <a:pt x="315" y="68"/>
                  <a:pt x="312" y="68"/>
                </a:cubicBezTo>
                <a:cubicBezTo>
                  <a:pt x="312" y="68"/>
                  <a:pt x="313" y="44"/>
                  <a:pt x="312" y="40"/>
                </a:cubicBezTo>
                <a:cubicBezTo>
                  <a:pt x="312" y="40"/>
                  <a:pt x="300" y="7"/>
                  <a:pt x="292" y="5"/>
                </a:cubicBezTo>
                <a:cubicBezTo>
                  <a:pt x="292" y="5"/>
                  <a:pt x="290" y="2"/>
                  <a:pt x="271" y="1"/>
                </a:cubicBezTo>
                <a:cubicBezTo>
                  <a:pt x="271" y="1"/>
                  <a:pt x="165" y="0"/>
                  <a:pt x="139" y="5"/>
                </a:cubicBezTo>
                <a:cubicBezTo>
                  <a:pt x="139" y="5"/>
                  <a:pt x="129" y="7"/>
                  <a:pt x="125" y="8"/>
                </a:cubicBezTo>
                <a:cubicBezTo>
                  <a:pt x="92" y="35"/>
                  <a:pt x="92" y="35"/>
                  <a:pt x="92" y="35"/>
                </a:cubicBezTo>
                <a:cubicBezTo>
                  <a:pt x="92" y="35"/>
                  <a:pt x="35" y="42"/>
                  <a:pt x="22" y="46"/>
                </a:cubicBezTo>
                <a:cubicBezTo>
                  <a:pt x="22" y="46"/>
                  <a:pt x="19" y="46"/>
                  <a:pt x="15" y="53"/>
                </a:cubicBezTo>
                <a:cubicBezTo>
                  <a:pt x="7" y="68"/>
                  <a:pt x="7" y="68"/>
                  <a:pt x="7" y="68"/>
                </a:cubicBezTo>
                <a:cubicBezTo>
                  <a:pt x="7" y="68"/>
                  <a:pt x="3" y="68"/>
                  <a:pt x="2" y="70"/>
                </a:cubicBezTo>
                <a:cubicBezTo>
                  <a:pt x="2" y="70"/>
                  <a:pt x="2" y="77"/>
                  <a:pt x="0" y="78"/>
                </a:cubicBezTo>
                <a:cubicBezTo>
                  <a:pt x="0" y="78"/>
                  <a:pt x="2" y="87"/>
                  <a:pt x="5" y="88"/>
                </a:cubicBezTo>
                <a:cubicBezTo>
                  <a:pt x="5" y="88"/>
                  <a:pt x="23" y="91"/>
                  <a:pt x="25" y="91"/>
                </a:cubicBezTo>
                <a:cubicBezTo>
                  <a:pt x="31" y="93"/>
                  <a:pt x="31" y="93"/>
                  <a:pt x="31" y="93"/>
                </a:cubicBezTo>
                <a:cubicBezTo>
                  <a:pt x="31" y="93"/>
                  <a:pt x="33" y="74"/>
                  <a:pt x="44" y="68"/>
                </a:cubicBezTo>
                <a:cubicBezTo>
                  <a:pt x="44" y="68"/>
                  <a:pt x="62" y="60"/>
                  <a:pt x="79" y="68"/>
                </a:cubicBezTo>
                <a:cubicBezTo>
                  <a:pt x="79" y="68"/>
                  <a:pt x="83" y="70"/>
                  <a:pt x="86" y="75"/>
                </a:cubicBezTo>
                <a:cubicBezTo>
                  <a:pt x="93" y="92"/>
                  <a:pt x="93" y="92"/>
                  <a:pt x="93" y="92"/>
                </a:cubicBezTo>
                <a:cubicBezTo>
                  <a:pt x="97" y="97"/>
                  <a:pt x="97" y="97"/>
                  <a:pt x="97" y="97"/>
                </a:cubicBezTo>
                <a:cubicBezTo>
                  <a:pt x="220" y="97"/>
                  <a:pt x="220" y="97"/>
                  <a:pt x="220" y="97"/>
                </a:cubicBezTo>
                <a:cubicBezTo>
                  <a:pt x="220" y="97"/>
                  <a:pt x="223" y="77"/>
                  <a:pt x="227" y="73"/>
                </a:cubicBezTo>
                <a:cubicBezTo>
                  <a:pt x="227" y="73"/>
                  <a:pt x="232" y="67"/>
                  <a:pt x="244" y="67"/>
                </a:cubicBezTo>
                <a:cubicBezTo>
                  <a:pt x="244" y="67"/>
                  <a:pt x="262" y="65"/>
                  <a:pt x="269" y="75"/>
                </a:cubicBezTo>
                <a:cubicBezTo>
                  <a:pt x="269" y="75"/>
                  <a:pt x="273" y="82"/>
                  <a:pt x="274" y="85"/>
                </a:cubicBezTo>
                <a:cubicBezTo>
                  <a:pt x="277" y="95"/>
                  <a:pt x="277" y="95"/>
                  <a:pt x="277" y="95"/>
                </a:cubicBezTo>
                <a:cubicBezTo>
                  <a:pt x="280" y="95"/>
                  <a:pt x="280" y="95"/>
                  <a:pt x="280" y="95"/>
                </a:cubicBezTo>
                <a:lnTo>
                  <a:pt x="283" y="85"/>
                </a:lnTo>
                <a:close/>
              </a:path>
            </a:pathLst>
          </a:custGeom>
          <a:solidFill>
            <a:srgbClr val="D4E0F3"/>
          </a:solidFill>
          <a:ln w="11113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8807" name="Freeform 98"/>
          <p:cNvSpPr>
            <a:spLocks/>
          </p:cNvSpPr>
          <p:nvPr/>
        </p:nvSpPr>
        <p:spPr bwMode="auto">
          <a:xfrm>
            <a:off x="1452563" y="3062288"/>
            <a:ext cx="344487" cy="171450"/>
          </a:xfrm>
          <a:custGeom>
            <a:avLst/>
            <a:gdLst>
              <a:gd name="T0" fmla="*/ 0 w 58"/>
              <a:gd name="T1" fmla="*/ 2147483646 h 29"/>
              <a:gd name="T2" fmla="*/ 2147483646 w 58"/>
              <a:gd name="T3" fmla="*/ 2147483646 h 29"/>
              <a:gd name="T4" fmla="*/ 2147483646 w 58"/>
              <a:gd name="T5" fmla="*/ 0 h 29"/>
              <a:gd name="T6" fmla="*/ 2147483646 w 58"/>
              <a:gd name="T7" fmla="*/ 2147483646 h 29"/>
              <a:gd name="T8" fmla="*/ 2147483646 w 58"/>
              <a:gd name="T9" fmla="*/ 2147483646 h 29"/>
              <a:gd name="T10" fmla="*/ 2147483646 w 58"/>
              <a:gd name="T11" fmla="*/ 2147483646 h 29"/>
              <a:gd name="T12" fmla="*/ 0 w 58"/>
              <a:gd name="T13" fmla="*/ 2147483646 h 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8"/>
              <a:gd name="T22" fmla="*/ 0 h 29"/>
              <a:gd name="T23" fmla="*/ 58 w 58"/>
              <a:gd name="T24" fmla="*/ 29 h 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8" h="29">
                <a:moveTo>
                  <a:pt x="0" y="29"/>
                </a:moveTo>
                <a:cubicBezTo>
                  <a:pt x="0" y="29"/>
                  <a:pt x="52" y="27"/>
                  <a:pt x="56" y="27"/>
                </a:cubicBezTo>
                <a:cubicBezTo>
                  <a:pt x="58" y="0"/>
                  <a:pt x="58" y="0"/>
                  <a:pt x="58" y="0"/>
                </a:cubicBezTo>
                <a:cubicBezTo>
                  <a:pt x="58" y="0"/>
                  <a:pt x="36" y="1"/>
                  <a:pt x="28" y="2"/>
                </a:cubicBezTo>
                <a:cubicBezTo>
                  <a:pt x="28" y="2"/>
                  <a:pt x="21" y="3"/>
                  <a:pt x="15" y="8"/>
                </a:cubicBezTo>
                <a:cubicBezTo>
                  <a:pt x="2" y="21"/>
                  <a:pt x="2" y="21"/>
                  <a:pt x="2" y="21"/>
                </a:cubicBezTo>
                <a:lnTo>
                  <a:pt x="0" y="29"/>
                </a:lnTo>
                <a:close/>
              </a:path>
            </a:pathLst>
          </a:custGeom>
          <a:solidFill>
            <a:srgbClr val="FFFFFF"/>
          </a:solidFill>
          <a:ln w="4763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8808" name="Freeform 99"/>
          <p:cNvSpPr>
            <a:spLocks/>
          </p:cNvSpPr>
          <p:nvPr/>
        </p:nvSpPr>
        <p:spPr bwMode="auto">
          <a:xfrm>
            <a:off x="1838325" y="3055938"/>
            <a:ext cx="333375" cy="166687"/>
          </a:xfrm>
          <a:custGeom>
            <a:avLst/>
            <a:gdLst>
              <a:gd name="T0" fmla="*/ 0 w 56"/>
              <a:gd name="T1" fmla="*/ 2147483646 h 28"/>
              <a:gd name="T2" fmla="*/ 0 w 56"/>
              <a:gd name="T3" fmla="*/ 2147483646 h 28"/>
              <a:gd name="T4" fmla="*/ 2147483646 w 56"/>
              <a:gd name="T5" fmla="*/ 2147483646 h 28"/>
              <a:gd name="T6" fmla="*/ 2147483646 w 56"/>
              <a:gd name="T7" fmla="*/ 2147483646 h 28"/>
              <a:gd name="T8" fmla="*/ 2147483646 w 56"/>
              <a:gd name="T9" fmla="*/ 0 h 28"/>
              <a:gd name="T10" fmla="*/ 0 w 56"/>
              <a:gd name="T11" fmla="*/ 2147483646 h 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6"/>
              <a:gd name="T19" fmla="*/ 0 h 28"/>
              <a:gd name="T20" fmla="*/ 56 w 56"/>
              <a:gd name="T21" fmla="*/ 28 h 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6" h="28">
                <a:moveTo>
                  <a:pt x="0" y="1"/>
                </a:moveTo>
                <a:cubicBezTo>
                  <a:pt x="0" y="1"/>
                  <a:pt x="0" y="26"/>
                  <a:pt x="0" y="2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47" y="3"/>
                  <a:pt x="43" y="2"/>
                </a:cubicBezTo>
                <a:cubicBezTo>
                  <a:pt x="43" y="2"/>
                  <a:pt x="40" y="0"/>
                  <a:pt x="31" y="0"/>
                </a:cubicBez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4763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8809" name="Freeform 100"/>
          <p:cNvSpPr>
            <a:spLocks/>
          </p:cNvSpPr>
          <p:nvPr/>
        </p:nvSpPr>
        <p:spPr bwMode="auto">
          <a:xfrm>
            <a:off x="2154238" y="3049588"/>
            <a:ext cx="427037" cy="166687"/>
          </a:xfrm>
          <a:custGeom>
            <a:avLst/>
            <a:gdLst>
              <a:gd name="T0" fmla="*/ 0 w 72"/>
              <a:gd name="T1" fmla="*/ 2147483646 h 28"/>
              <a:gd name="T2" fmla="*/ 2147483646 w 72"/>
              <a:gd name="T3" fmla="*/ 2147483646 h 28"/>
              <a:gd name="T4" fmla="*/ 2147483646 w 72"/>
              <a:gd name="T5" fmla="*/ 2147483646 h 28"/>
              <a:gd name="T6" fmla="*/ 2147483646 w 72"/>
              <a:gd name="T7" fmla="*/ 2147483646 h 28"/>
              <a:gd name="T8" fmla="*/ 2147483646 w 72"/>
              <a:gd name="T9" fmla="*/ 2147483646 h 28"/>
              <a:gd name="T10" fmla="*/ 2147483646 w 72"/>
              <a:gd name="T11" fmla="*/ 2147483646 h 28"/>
              <a:gd name="T12" fmla="*/ 2147483646 w 72"/>
              <a:gd name="T13" fmla="*/ 0 h 28"/>
              <a:gd name="T14" fmla="*/ 0 w 72"/>
              <a:gd name="T15" fmla="*/ 2147483646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2"/>
              <a:gd name="T25" fmla="*/ 0 h 28"/>
              <a:gd name="T26" fmla="*/ 72 w 72"/>
              <a:gd name="T27" fmla="*/ 28 h 2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2" h="28">
                <a:moveTo>
                  <a:pt x="0" y="3"/>
                </a:move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56" y="28"/>
                  <a:pt x="61" y="27"/>
                </a:cubicBezTo>
                <a:cubicBezTo>
                  <a:pt x="61" y="27"/>
                  <a:pt x="72" y="28"/>
                  <a:pt x="69" y="19"/>
                </a:cubicBezTo>
                <a:cubicBezTo>
                  <a:pt x="69" y="19"/>
                  <a:pt x="65" y="9"/>
                  <a:pt x="62" y="6"/>
                </a:cubicBezTo>
                <a:cubicBezTo>
                  <a:pt x="62" y="6"/>
                  <a:pt x="58" y="2"/>
                  <a:pt x="52" y="1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0" y="0"/>
                  <a:pt x="0" y="3"/>
                </a:cubicBezTo>
                <a:close/>
              </a:path>
            </a:pathLst>
          </a:custGeom>
          <a:solidFill>
            <a:srgbClr val="FFFFFF"/>
          </a:solidFill>
          <a:ln w="4763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8810" name="Freeform 101"/>
          <p:cNvSpPr>
            <a:spLocks/>
          </p:cNvSpPr>
          <p:nvPr/>
        </p:nvSpPr>
        <p:spPr bwMode="auto">
          <a:xfrm>
            <a:off x="865188" y="3311525"/>
            <a:ext cx="1211262" cy="212725"/>
          </a:xfrm>
          <a:custGeom>
            <a:avLst/>
            <a:gdLst>
              <a:gd name="T0" fmla="*/ 2147483646 w 204"/>
              <a:gd name="T1" fmla="*/ 2147483646 h 36"/>
              <a:gd name="T2" fmla="*/ 2147483646 w 204"/>
              <a:gd name="T3" fmla="*/ 2147483646 h 36"/>
              <a:gd name="T4" fmla="*/ 2147483646 w 204"/>
              <a:gd name="T5" fmla="*/ 2147483646 h 36"/>
              <a:gd name="T6" fmla="*/ 2147483646 w 204"/>
              <a:gd name="T7" fmla="*/ 2147483646 h 36"/>
              <a:gd name="T8" fmla="*/ 2147483646 w 204"/>
              <a:gd name="T9" fmla="*/ 2147483646 h 36"/>
              <a:gd name="T10" fmla="*/ 2147483646 w 204"/>
              <a:gd name="T11" fmla="*/ 2147483646 h 36"/>
              <a:gd name="T12" fmla="*/ 0 w 204"/>
              <a:gd name="T13" fmla="*/ 2147483646 h 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4"/>
              <a:gd name="T22" fmla="*/ 0 h 36"/>
              <a:gd name="T23" fmla="*/ 204 w 204"/>
              <a:gd name="T24" fmla="*/ 36 h 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4" h="36">
                <a:moveTo>
                  <a:pt x="204" y="36"/>
                </a:moveTo>
                <a:cubicBezTo>
                  <a:pt x="89" y="35"/>
                  <a:pt x="89" y="35"/>
                  <a:pt x="89" y="35"/>
                </a:cubicBezTo>
                <a:cubicBezTo>
                  <a:pt x="89" y="35"/>
                  <a:pt x="83" y="16"/>
                  <a:pt x="81" y="13"/>
                </a:cubicBezTo>
                <a:cubicBezTo>
                  <a:pt x="81" y="13"/>
                  <a:pt x="74" y="4"/>
                  <a:pt x="58" y="3"/>
                </a:cubicBezTo>
                <a:cubicBezTo>
                  <a:pt x="58" y="3"/>
                  <a:pt x="28" y="0"/>
                  <a:pt x="21" y="14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7"/>
                  <a:pt x="3" y="15"/>
                  <a:pt x="0" y="16"/>
                </a:cubicBezTo>
              </a:path>
            </a:pathLst>
          </a:custGeom>
          <a:noFill/>
          <a:ln w="4763">
            <a:solidFill>
              <a:srgbClr val="7BACD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1" name="Freeform 102"/>
          <p:cNvSpPr>
            <a:spLocks/>
          </p:cNvSpPr>
          <p:nvPr/>
        </p:nvSpPr>
        <p:spPr bwMode="auto">
          <a:xfrm>
            <a:off x="1346200" y="3055938"/>
            <a:ext cx="214313" cy="171450"/>
          </a:xfrm>
          <a:custGeom>
            <a:avLst/>
            <a:gdLst>
              <a:gd name="T0" fmla="*/ 2147483646 w 36"/>
              <a:gd name="T1" fmla="*/ 0 h 29"/>
              <a:gd name="T2" fmla="*/ 2147483646 w 36"/>
              <a:gd name="T3" fmla="*/ 2147483646 h 29"/>
              <a:gd name="T4" fmla="*/ 2147483646 w 36"/>
              <a:gd name="T5" fmla="*/ 2147483646 h 29"/>
              <a:gd name="T6" fmla="*/ 0 w 36"/>
              <a:gd name="T7" fmla="*/ 2147483646 h 29"/>
              <a:gd name="T8" fmla="*/ 2147483646 w 36"/>
              <a:gd name="T9" fmla="*/ 0 h 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29"/>
              <a:gd name="T17" fmla="*/ 36 w 36"/>
              <a:gd name="T18" fmla="*/ 29 h 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29">
                <a:moveTo>
                  <a:pt x="32" y="0"/>
                </a:moveTo>
                <a:cubicBezTo>
                  <a:pt x="32" y="0"/>
                  <a:pt x="36" y="2"/>
                  <a:pt x="33" y="5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4" y="29"/>
                  <a:pt x="0" y="26"/>
                </a:cubicBezTo>
                <a:lnTo>
                  <a:pt x="32" y="0"/>
                </a:lnTo>
                <a:close/>
              </a:path>
            </a:pathLst>
          </a:custGeom>
          <a:solidFill>
            <a:srgbClr val="FFFFFF"/>
          </a:solidFill>
          <a:ln w="4763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8812" name="Freeform 103"/>
          <p:cNvSpPr>
            <a:spLocks/>
          </p:cNvSpPr>
          <p:nvPr/>
        </p:nvSpPr>
        <p:spPr bwMode="auto">
          <a:xfrm>
            <a:off x="2544763" y="3049588"/>
            <a:ext cx="95250" cy="160337"/>
          </a:xfrm>
          <a:custGeom>
            <a:avLst/>
            <a:gdLst>
              <a:gd name="T0" fmla="*/ 2147483646 w 16"/>
              <a:gd name="T1" fmla="*/ 0 h 27"/>
              <a:gd name="T2" fmla="*/ 0 w 16"/>
              <a:gd name="T3" fmla="*/ 2147483646 h 27"/>
              <a:gd name="T4" fmla="*/ 2147483646 w 16"/>
              <a:gd name="T5" fmla="*/ 2147483646 h 27"/>
              <a:gd name="T6" fmla="*/ 2147483646 w 16"/>
              <a:gd name="T7" fmla="*/ 2147483646 h 27"/>
              <a:gd name="T8" fmla="*/ 2147483646 w 16"/>
              <a:gd name="T9" fmla="*/ 2147483646 h 27"/>
              <a:gd name="T10" fmla="*/ 2147483646 w 16"/>
              <a:gd name="T11" fmla="*/ 0 h 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"/>
              <a:gd name="T19" fmla="*/ 0 h 27"/>
              <a:gd name="T20" fmla="*/ 16 w 16"/>
              <a:gd name="T21" fmla="*/ 27 h 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" h="27">
                <a:moveTo>
                  <a:pt x="2" y="0"/>
                </a:moveTo>
                <a:cubicBezTo>
                  <a:pt x="0" y="2"/>
                  <a:pt x="0" y="2"/>
                  <a:pt x="0" y="2"/>
                </a:cubicBezTo>
                <a:cubicBezTo>
                  <a:pt x="10" y="22"/>
                  <a:pt x="10" y="22"/>
                  <a:pt x="10" y="22"/>
                </a:cubicBezTo>
                <a:cubicBezTo>
                  <a:pt x="12" y="27"/>
                  <a:pt x="16" y="27"/>
                  <a:pt x="16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3" y="20"/>
                  <a:pt x="7" y="6"/>
                  <a:pt x="2" y="0"/>
                </a:cubicBezTo>
                <a:close/>
              </a:path>
            </a:pathLst>
          </a:custGeom>
          <a:solidFill>
            <a:srgbClr val="FFFFFF"/>
          </a:solidFill>
          <a:ln w="4763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8813" name="Freeform 104"/>
          <p:cNvSpPr>
            <a:spLocks/>
          </p:cNvSpPr>
          <p:nvPr/>
        </p:nvSpPr>
        <p:spPr bwMode="auto">
          <a:xfrm>
            <a:off x="2616200" y="3246438"/>
            <a:ext cx="41275" cy="123825"/>
          </a:xfrm>
          <a:custGeom>
            <a:avLst/>
            <a:gdLst>
              <a:gd name="T0" fmla="*/ 2147483646 w 7"/>
              <a:gd name="T1" fmla="*/ 2147483646 h 21"/>
              <a:gd name="T2" fmla="*/ 2147483646 w 7"/>
              <a:gd name="T3" fmla="*/ 2147483646 h 21"/>
              <a:gd name="T4" fmla="*/ 0 w 7"/>
              <a:gd name="T5" fmla="*/ 2147483646 h 21"/>
              <a:gd name="T6" fmla="*/ 0 w 7"/>
              <a:gd name="T7" fmla="*/ 2147483646 h 21"/>
              <a:gd name="T8" fmla="*/ 2147483646 w 7"/>
              <a:gd name="T9" fmla="*/ 2147483646 h 21"/>
              <a:gd name="T10" fmla="*/ 2147483646 w 7"/>
              <a:gd name="T11" fmla="*/ 2147483646 h 21"/>
              <a:gd name="T12" fmla="*/ 2147483646 w 7"/>
              <a:gd name="T13" fmla="*/ 2147483646 h 2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21"/>
              <a:gd name="T23" fmla="*/ 7 w 7"/>
              <a:gd name="T24" fmla="*/ 21 h 2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21">
                <a:moveTo>
                  <a:pt x="6" y="21"/>
                </a:moveTo>
                <a:cubicBezTo>
                  <a:pt x="3" y="21"/>
                  <a:pt x="3" y="21"/>
                  <a:pt x="3" y="21"/>
                </a:cubicBezTo>
                <a:cubicBezTo>
                  <a:pt x="0" y="21"/>
                  <a:pt x="0" y="19"/>
                  <a:pt x="0" y="19"/>
                </a:cubicBezTo>
                <a:cubicBezTo>
                  <a:pt x="0" y="4"/>
                  <a:pt x="0" y="4"/>
                  <a:pt x="0" y="4"/>
                </a:cubicBezTo>
                <a:cubicBezTo>
                  <a:pt x="0" y="0"/>
                  <a:pt x="6" y="1"/>
                  <a:pt x="6" y="1"/>
                </a:cubicBezTo>
                <a:cubicBezTo>
                  <a:pt x="6" y="1"/>
                  <a:pt x="6" y="1"/>
                  <a:pt x="6" y="1"/>
                </a:cubicBezTo>
                <a:cubicBezTo>
                  <a:pt x="7" y="5"/>
                  <a:pt x="6" y="15"/>
                  <a:pt x="6" y="21"/>
                </a:cubicBezTo>
                <a:close/>
              </a:path>
            </a:pathLst>
          </a:custGeom>
          <a:solidFill>
            <a:srgbClr val="0079C1"/>
          </a:solidFill>
          <a:ln w="11113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8814" name="Freeform 105"/>
          <p:cNvSpPr>
            <a:spLocks/>
          </p:cNvSpPr>
          <p:nvPr/>
        </p:nvSpPr>
        <p:spPr bwMode="auto">
          <a:xfrm>
            <a:off x="2082800" y="3317875"/>
            <a:ext cx="563563" cy="195263"/>
          </a:xfrm>
          <a:custGeom>
            <a:avLst/>
            <a:gdLst>
              <a:gd name="T0" fmla="*/ 2147483646 w 95"/>
              <a:gd name="T1" fmla="*/ 2147483646 h 33"/>
              <a:gd name="T2" fmla="*/ 2147483646 w 95"/>
              <a:gd name="T3" fmla="*/ 2147483646 h 33"/>
              <a:gd name="T4" fmla="*/ 2147483646 w 95"/>
              <a:gd name="T5" fmla="*/ 2147483646 h 33"/>
              <a:gd name="T6" fmla="*/ 2147483646 w 95"/>
              <a:gd name="T7" fmla="*/ 2147483646 h 33"/>
              <a:gd name="T8" fmla="*/ 2147483646 w 95"/>
              <a:gd name="T9" fmla="*/ 2147483646 h 33"/>
              <a:gd name="T10" fmla="*/ 0 w 95"/>
              <a:gd name="T11" fmla="*/ 2147483646 h 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5"/>
              <a:gd name="T19" fmla="*/ 0 h 33"/>
              <a:gd name="T20" fmla="*/ 95 w 95"/>
              <a:gd name="T21" fmla="*/ 33 h 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5" h="33">
                <a:moveTo>
                  <a:pt x="95" y="15"/>
                </a:moveTo>
                <a:cubicBezTo>
                  <a:pt x="64" y="16"/>
                  <a:pt x="64" y="16"/>
                  <a:pt x="64" y="16"/>
                </a:cubicBezTo>
                <a:cubicBezTo>
                  <a:pt x="64" y="16"/>
                  <a:pt x="56" y="3"/>
                  <a:pt x="44" y="2"/>
                </a:cubicBezTo>
                <a:cubicBezTo>
                  <a:pt x="44" y="2"/>
                  <a:pt x="23" y="0"/>
                  <a:pt x="13" y="4"/>
                </a:cubicBezTo>
                <a:cubicBezTo>
                  <a:pt x="13" y="4"/>
                  <a:pt x="3" y="10"/>
                  <a:pt x="2" y="19"/>
                </a:cubicBezTo>
                <a:cubicBezTo>
                  <a:pt x="2" y="19"/>
                  <a:pt x="0" y="28"/>
                  <a:pt x="0" y="33"/>
                </a:cubicBezTo>
              </a:path>
            </a:pathLst>
          </a:custGeom>
          <a:noFill/>
          <a:ln w="4763">
            <a:solidFill>
              <a:srgbClr val="7BACD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5" name="Freeform 106"/>
          <p:cNvSpPr>
            <a:spLocks/>
          </p:cNvSpPr>
          <p:nvPr/>
        </p:nvSpPr>
        <p:spPr bwMode="auto">
          <a:xfrm>
            <a:off x="990600" y="3530600"/>
            <a:ext cx="361950" cy="30163"/>
          </a:xfrm>
          <a:custGeom>
            <a:avLst/>
            <a:gdLst>
              <a:gd name="T0" fmla="*/ 2147483646 w 61"/>
              <a:gd name="T1" fmla="*/ 2147483646 h 5"/>
              <a:gd name="T2" fmla="*/ 2147483646 w 61"/>
              <a:gd name="T3" fmla="*/ 2147483646 h 5"/>
              <a:gd name="T4" fmla="*/ 2147483646 w 61"/>
              <a:gd name="T5" fmla="*/ 2147483646 h 5"/>
              <a:gd name="T6" fmla="*/ 0 w 61"/>
              <a:gd name="T7" fmla="*/ 2147483646 h 5"/>
              <a:gd name="T8" fmla="*/ 0 60000 65536"/>
              <a:gd name="T9" fmla="*/ 0 60000 65536"/>
              <a:gd name="T10" fmla="*/ 0 60000 65536"/>
              <a:gd name="T11" fmla="*/ 0 60000 65536"/>
              <a:gd name="T12" fmla="*/ 0 w 61"/>
              <a:gd name="T13" fmla="*/ 0 h 5"/>
              <a:gd name="T14" fmla="*/ 61 w 61"/>
              <a:gd name="T15" fmla="*/ 5 h 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" h="5">
                <a:moveTo>
                  <a:pt x="61" y="3"/>
                </a:moveTo>
                <a:cubicBezTo>
                  <a:pt x="61" y="3"/>
                  <a:pt x="56" y="2"/>
                  <a:pt x="54" y="2"/>
                </a:cubicBezTo>
                <a:cubicBezTo>
                  <a:pt x="54" y="2"/>
                  <a:pt x="8" y="0"/>
                  <a:pt x="6" y="1"/>
                </a:cubicBezTo>
                <a:cubicBezTo>
                  <a:pt x="5" y="2"/>
                  <a:pt x="0" y="5"/>
                  <a:pt x="0" y="5"/>
                </a:cubicBezTo>
              </a:path>
            </a:pathLst>
          </a:cu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6" name="Freeform 107"/>
          <p:cNvSpPr>
            <a:spLocks/>
          </p:cNvSpPr>
          <p:nvPr/>
        </p:nvSpPr>
        <p:spPr bwMode="auto">
          <a:xfrm>
            <a:off x="2106613" y="3454400"/>
            <a:ext cx="320675" cy="123825"/>
          </a:xfrm>
          <a:custGeom>
            <a:avLst/>
            <a:gdLst>
              <a:gd name="T0" fmla="*/ 2147483646 w 54"/>
              <a:gd name="T1" fmla="*/ 2147483646 h 21"/>
              <a:gd name="T2" fmla="*/ 2147483646 w 54"/>
              <a:gd name="T3" fmla="*/ 2147483646 h 21"/>
              <a:gd name="T4" fmla="*/ 0 w 54"/>
              <a:gd name="T5" fmla="*/ 2147483646 h 21"/>
              <a:gd name="T6" fmla="*/ 0 60000 65536"/>
              <a:gd name="T7" fmla="*/ 0 60000 65536"/>
              <a:gd name="T8" fmla="*/ 0 60000 65536"/>
              <a:gd name="T9" fmla="*/ 0 w 54"/>
              <a:gd name="T10" fmla="*/ 0 h 21"/>
              <a:gd name="T11" fmla="*/ 54 w 54"/>
              <a:gd name="T12" fmla="*/ 21 h 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" h="21">
                <a:moveTo>
                  <a:pt x="54" y="9"/>
                </a:moveTo>
                <a:cubicBezTo>
                  <a:pt x="51" y="10"/>
                  <a:pt x="51" y="10"/>
                  <a:pt x="51" y="10"/>
                </a:cubicBezTo>
                <a:cubicBezTo>
                  <a:pt x="51" y="10"/>
                  <a:pt x="12" y="0"/>
                  <a:pt x="0" y="21"/>
                </a:cubicBezTo>
              </a:path>
            </a:pathLst>
          </a:cu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7" name="Freeform 108"/>
          <p:cNvSpPr>
            <a:spLocks/>
          </p:cNvSpPr>
          <p:nvPr/>
        </p:nvSpPr>
        <p:spPr bwMode="auto">
          <a:xfrm>
            <a:off x="984250" y="3359150"/>
            <a:ext cx="368300" cy="201613"/>
          </a:xfrm>
          <a:custGeom>
            <a:avLst/>
            <a:gdLst>
              <a:gd name="T0" fmla="*/ 2147483646 w 62"/>
              <a:gd name="T1" fmla="*/ 2147483646 h 34"/>
              <a:gd name="T2" fmla="*/ 2147483646 w 62"/>
              <a:gd name="T3" fmla="*/ 2147483646 h 34"/>
              <a:gd name="T4" fmla="*/ 2147483646 w 62"/>
              <a:gd name="T5" fmla="*/ 2147483646 h 34"/>
              <a:gd name="T6" fmla="*/ 2147483646 w 62"/>
              <a:gd name="T7" fmla="*/ 2147483646 h 34"/>
              <a:gd name="T8" fmla="*/ 0 w 62"/>
              <a:gd name="T9" fmla="*/ 2147483646 h 34"/>
              <a:gd name="T10" fmla="*/ 2147483646 w 62"/>
              <a:gd name="T11" fmla="*/ 2147483646 h 34"/>
              <a:gd name="T12" fmla="*/ 2147483646 w 62"/>
              <a:gd name="T13" fmla="*/ 2147483646 h 34"/>
              <a:gd name="T14" fmla="*/ 2147483646 w 62"/>
              <a:gd name="T15" fmla="*/ 2147483646 h 34"/>
              <a:gd name="T16" fmla="*/ 2147483646 w 62"/>
              <a:gd name="T17" fmla="*/ 2147483646 h 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2"/>
              <a:gd name="T28" fmla="*/ 0 h 34"/>
              <a:gd name="T29" fmla="*/ 62 w 62"/>
              <a:gd name="T30" fmla="*/ 34 h 3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2" h="34">
                <a:moveTo>
                  <a:pt x="62" y="32"/>
                </a:moveTo>
                <a:cubicBezTo>
                  <a:pt x="62" y="32"/>
                  <a:pt x="57" y="31"/>
                  <a:pt x="55" y="31"/>
                </a:cubicBezTo>
                <a:cubicBezTo>
                  <a:pt x="55" y="31"/>
                  <a:pt x="9" y="29"/>
                  <a:pt x="7" y="30"/>
                </a:cubicBezTo>
                <a:cubicBezTo>
                  <a:pt x="6" y="31"/>
                  <a:pt x="1" y="34"/>
                  <a:pt x="1" y="34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2" y="14"/>
                  <a:pt x="13" y="8"/>
                </a:cubicBezTo>
                <a:cubicBezTo>
                  <a:pt x="13" y="8"/>
                  <a:pt x="31" y="0"/>
                  <a:pt x="48" y="8"/>
                </a:cubicBezTo>
                <a:cubicBezTo>
                  <a:pt x="48" y="8"/>
                  <a:pt x="52" y="10"/>
                  <a:pt x="55" y="15"/>
                </a:cubicBezTo>
                <a:lnTo>
                  <a:pt x="62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8" name="Freeform 109"/>
          <p:cNvSpPr>
            <a:spLocks/>
          </p:cNvSpPr>
          <p:nvPr/>
        </p:nvSpPr>
        <p:spPr bwMode="auto">
          <a:xfrm>
            <a:off x="2106613" y="3387725"/>
            <a:ext cx="320675" cy="190500"/>
          </a:xfrm>
          <a:custGeom>
            <a:avLst/>
            <a:gdLst>
              <a:gd name="T0" fmla="*/ 0 w 54"/>
              <a:gd name="T1" fmla="*/ 2147483646 h 32"/>
              <a:gd name="T2" fmla="*/ 2147483646 w 54"/>
              <a:gd name="T3" fmla="*/ 2147483646 h 32"/>
              <a:gd name="T4" fmla="*/ 2147483646 w 54"/>
              <a:gd name="T5" fmla="*/ 2147483646 h 32"/>
              <a:gd name="T6" fmla="*/ 2147483646 w 54"/>
              <a:gd name="T7" fmla="*/ 2147483646 h 32"/>
              <a:gd name="T8" fmla="*/ 2147483646 w 54"/>
              <a:gd name="T9" fmla="*/ 2147483646 h 32"/>
              <a:gd name="T10" fmla="*/ 2147483646 w 54"/>
              <a:gd name="T11" fmla="*/ 2147483646 h 32"/>
              <a:gd name="T12" fmla="*/ 0 w 54"/>
              <a:gd name="T13" fmla="*/ 2147483646 h 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32"/>
              <a:gd name="T23" fmla="*/ 54 w 54"/>
              <a:gd name="T24" fmla="*/ 32 h 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32">
                <a:moveTo>
                  <a:pt x="0" y="32"/>
                </a:moveTo>
                <a:cubicBezTo>
                  <a:pt x="12" y="11"/>
                  <a:pt x="51" y="21"/>
                  <a:pt x="51" y="21"/>
                </a:cubicBezTo>
                <a:cubicBezTo>
                  <a:pt x="54" y="20"/>
                  <a:pt x="54" y="20"/>
                  <a:pt x="54" y="20"/>
                </a:cubicBezTo>
                <a:cubicBezTo>
                  <a:pt x="53" y="17"/>
                  <a:pt x="49" y="10"/>
                  <a:pt x="49" y="10"/>
                </a:cubicBezTo>
                <a:cubicBezTo>
                  <a:pt x="42" y="0"/>
                  <a:pt x="24" y="2"/>
                  <a:pt x="24" y="2"/>
                </a:cubicBezTo>
                <a:cubicBezTo>
                  <a:pt x="12" y="2"/>
                  <a:pt x="7" y="8"/>
                  <a:pt x="7" y="8"/>
                </a:cubicBezTo>
                <a:cubicBezTo>
                  <a:pt x="3" y="12"/>
                  <a:pt x="0" y="32"/>
                  <a:pt x="0" y="3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9" name="Oval 110"/>
          <p:cNvSpPr>
            <a:spLocks noChangeArrowheads="1"/>
          </p:cNvSpPr>
          <p:nvPr/>
        </p:nvSpPr>
        <p:spPr bwMode="auto">
          <a:xfrm>
            <a:off x="2124075" y="3417888"/>
            <a:ext cx="290513" cy="29686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820" name="Oval 111"/>
          <p:cNvSpPr>
            <a:spLocks noChangeArrowheads="1"/>
          </p:cNvSpPr>
          <p:nvPr/>
        </p:nvSpPr>
        <p:spPr bwMode="auto">
          <a:xfrm>
            <a:off x="2171700" y="3471863"/>
            <a:ext cx="195263" cy="1889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821" name="Oval 112"/>
          <p:cNvSpPr>
            <a:spLocks noChangeArrowheads="1"/>
          </p:cNvSpPr>
          <p:nvPr/>
        </p:nvSpPr>
        <p:spPr bwMode="auto">
          <a:xfrm>
            <a:off x="2189163" y="3482975"/>
            <a:ext cx="160337" cy="160338"/>
          </a:xfrm>
          <a:prstGeom prst="ellips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822" name="Oval 113"/>
          <p:cNvSpPr>
            <a:spLocks noChangeArrowheads="1"/>
          </p:cNvSpPr>
          <p:nvPr/>
        </p:nvSpPr>
        <p:spPr bwMode="auto">
          <a:xfrm>
            <a:off x="2236788" y="3536950"/>
            <a:ext cx="65087" cy="58738"/>
          </a:xfrm>
          <a:prstGeom prst="ellips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823" name="Oval 114"/>
          <p:cNvSpPr>
            <a:spLocks noChangeArrowheads="1"/>
          </p:cNvSpPr>
          <p:nvPr/>
        </p:nvSpPr>
        <p:spPr bwMode="auto">
          <a:xfrm>
            <a:off x="1019175" y="3417888"/>
            <a:ext cx="296863" cy="29686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824" name="Oval 115"/>
          <p:cNvSpPr>
            <a:spLocks noChangeArrowheads="1"/>
          </p:cNvSpPr>
          <p:nvPr/>
        </p:nvSpPr>
        <p:spPr bwMode="auto">
          <a:xfrm>
            <a:off x="1073150" y="3471863"/>
            <a:ext cx="190500" cy="1889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825" name="Oval 116"/>
          <p:cNvSpPr>
            <a:spLocks noChangeArrowheads="1"/>
          </p:cNvSpPr>
          <p:nvPr/>
        </p:nvSpPr>
        <p:spPr bwMode="auto">
          <a:xfrm>
            <a:off x="1090613" y="3482975"/>
            <a:ext cx="160337" cy="160338"/>
          </a:xfrm>
          <a:prstGeom prst="ellips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826" name="Oval 117"/>
          <p:cNvSpPr>
            <a:spLocks noChangeArrowheads="1"/>
          </p:cNvSpPr>
          <p:nvPr/>
        </p:nvSpPr>
        <p:spPr bwMode="auto">
          <a:xfrm>
            <a:off x="1138238" y="3536950"/>
            <a:ext cx="60325" cy="58738"/>
          </a:xfrm>
          <a:prstGeom prst="ellips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827" name="Freeform 118"/>
          <p:cNvSpPr>
            <a:spLocks/>
          </p:cNvSpPr>
          <p:nvPr/>
        </p:nvSpPr>
        <p:spPr bwMode="auto">
          <a:xfrm>
            <a:off x="1428750" y="3151188"/>
            <a:ext cx="84138" cy="100012"/>
          </a:xfrm>
          <a:custGeom>
            <a:avLst/>
            <a:gdLst>
              <a:gd name="T0" fmla="*/ 2147483646 w 14"/>
              <a:gd name="T1" fmla="*/ 2147483646 h 17"/>
              <a:gd name="T2" fmla="*/ 2147483646 w 14"/>
              <a:gd name="T3" fmla="*/ 2147483646 h 17"/>
              <a:gd name="T4" fmla="*/ 2147483646 w 14"/>
              <a:gd name="T5" fmla="*/ 2147483646 h 17"/>
              <a:gd name="T6" fmla="*/ 0 w 14"/>
              <a:gd name="T7" fmla="*/ 2147483646 h 17"/>
              <a:gd name="T8" fmla="*/ 2147483646 w 14"/>
              <a:gd name="T9" fmla="*/ 2147483646 h 17"/>
              <a:gd name="T10" fmla="*/ 2147483646 w 14"/>
              <a:gd name="T11" fmla="*/ 0 h 17"/>
              <a:gd name="T12" fmla="*/ 2147483646 w 14"/>
              <a:gd name="T13" fmla="*/ 2147483646 h 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"/>
              <a:gd name="T22" fmla="*/ 0 h 17"/>
              <a:gd name="T23" fmla="*/ 14 w 14"/>
              <a:gd name="T24" fmla="*/ 17 h 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" h="17">
                <a:moveTo>
                  <a:pt x="12" y="1"/>
                </a:moveTo>
                <a:cubicBezTo>
                  <a:pt x="12" y="1"/>
                  <a:pt x="14" y="11"/>
                  <a:pt x="14" y="14"/>
                </a:cubicBezTo>
                <a:cubicBezTo>
                  <a:pt x="14" y="14"/>
                  <a:pt x="14" y="17"/>
                  <a:pt x="12" y="17"/>
                </a:cubicBezTo>
                <a:cubicBezTo>
                  <a:pt x="12" y="17"/>
                  <a:pt x="2" y="16"/>
                  <a:pt x="0" y="14"/>
                </a:cubicBezTo>
                <a:cubicBezTo>
                  <a:pt x="0" y="14"/>
                  <a:pt x="2" y="9"/>
                  <a:pt x="7" y="5"/>
                </a:cubicBezTo>
                <a:cubicBezTo>
                  <a:pt x="11" y="0"/>
                  <a:pt x="11" y="0"/>
                  <a:pt x="11" y="0"/>
                </a:cubicBezTo>
                <a:lnTo>
                  <a:pt x="12" y="1"/>
                </a:lnTo>
                <a:close/>
              </a:path>
            </a:pathLst>
          </a:custGeom>
          <a:solidFill>
            <a:srgbClr val="0079C1"/>
          </a:solidFill>
          <a:ln w="11113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8828" name="Rectangle 119"/>
          <p:cNvSpPr>
            <a:spLocks noChangeArrowheads="1"/>
          </p:cNvSpPr>
          <p:nvPr/>
        </p:nvSpPr>
        <p:spPr bwMode="auto">
          <a:xfrm>
            <a:off x="2117725" y="3275013"/>
            <a:ext cx="60325" cy="23812"/>
          </a:xfrm>
          <a:prstGeom prst="rect">
            <a:avLst/>
          </a:prstGeom>
          <a:solidFill>
            <a:srgbClr val="0079C1"/>
          </a:solidFill>
          <a:ln w="11113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829" name="Rectangle 120"/>
          <p:cNvSpPr>
            <a:spLocks noChangeArrowheads="1"/>
          </p:cNvSpPr>
          <p:nvPr/>
        </p:nvSpPr>
        <p:spPr bwMode="auto">
          <a:xfrm>
            <a:off x="1708150" y="3275013"/>
            <a:ext cx="65088" cy="23812"/>
          </a:xfrm>
          <a:prstGeom prst="rect">
            <a:avLst/>
          </a:prstGeom>
          <a:solidFill>
            <a:srgbClr val="0079C1"/>
          </a:solidFill>
          <a:ln w="11113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830" name="Freeform 121"/>
          <p:cNvSpPr>
            <a:spLocks/>
          </p:cNvSpPr>
          <p:nvPr/>
        </p:nvSpPr>
        <p:spPr bwMode="auto">
          <a:xfrm>
            <a:off x="811213" y="3346450"/>
            <a:ext cx="1846262" cy="201613"/>
          </a:xfrm>
          <a:custGeom>
            <a:avLst/>
            <a:gdLst>
              <a:gd name="T0" fmla="*/ 0 w 311"/>
              <a:gd name="T1" fmla="*/ 2147483646 h 34"/>
              <a:gd name="T2" fmla="*/ 2147483646 w 311"/>
              <a:gd name="T3" fmla="*/ 2147483646 h 34"/>
              <a:gd name="T4" fmla="*/ 2147483646 w 311"/>
              <a:gd name="T5" fmla="*/ 2147483646 h 34"/>
              <a:gd name="T6" fmla="*/ 2147483646 w 311"/>
              <a:gd name="T7" fmla="*/ 2147483646 h 34"/>
              <a:gd name="T8" fmla="*/ 2147483646 w 311"/>
              <a:gd name="T9" fmla="*/ 2147483646 h 34"/>
              <a:gd name="T10" fmla="*/ 2147483646 w 311"/>
              <a:gd name="T11" fmla="*/ 2147483646 h 34"/>
              <a:gd name="T12" fmla="*/ 2147483646 w 311"/>
              <a:gd name="T13" fmla="*/ 2147483646 h 34"/>
              <a:gd name="T14" fmla="*/ 2147483646 w 311"/>
              <a:gd name="T15" fmla="*/ 2147483646 h 34"/>
              <a:gd name="T16" fmla="*/ 2147483646 w 311"/>
              <a:gd name="T17" fmla="*/ 2147483646 h 34"/>
              <a:gd name="T18" fmla="*/ 2147483646 w 311"/>
              <a:gd name="T19" fmla="*/ 2147483646 h 34"/>
              <a:gd name="T20" fmla="*/ 2147483646 w 311"/>
              <a:gd name="T21" fmla="*/ 2147483646 h 34"/>
              <a:gd name="T22" fmla="*/ 2147483646 w 311"/>
              <a:gd name="T23" fmla="*/ 2147483646 h 34"/>
              <a:gd name="T24" fmla="*/ 2147483646 w 311"/>
              <a:gd name="T25" fmla="*/ 2147483646 h 34"/>
              <a:gd name="T26" fmla="*/ 2147483646 w 311"/>
              <a:gd name="T27" fmla="*/ 2147483646 h 34"/>
              <a:gd name="T28" fmla="*/ 2147483646 w 311"/>
              <a:gd name="T29" fmla="*/ 2147483646 h 3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11"/>
              <a:gd name="T46" fmla="*/ 0 h 34"/>
              <a:gd name="T47" fmla="*/ 311 w 311"/>
              <a:gd name="T48" fmla="*/ 34 h 3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11" h="34">
                <a:moveTo>
                  <a:pt x="0" y="20"/>
                </a:moveTo>
                <a:cubicBezTo>
                  <a:pt x="1" y="21"/>
                  <a:pt x="29" y="21"/>
                  <a:pt x="29" y="21"/>
                </a:cubicBezTo>
                <a:cubicBezTo>
                  <a:pt x="30" y="18"/>
                  <a:pt x="32" y="13"/>
                  <a:pt x="32" y="13"/>
                </a:cubicBezTo>
                <a:cubicBezTo>
                  <a:pt x="36" y="7"/>
                  <a:pt x="43" y="4"/>
                  <a:pt x="43" y="4"/>
                </a:cubicBezTo>
                <a:cubicBezTo>
                  <a:pt x="63" y="0"/>
                  <a:pt x="75" y="3"/>
                  <a:pt x="75" y="3"/>
                </a:cubicBezTo>
                <a:cubicBezTo>
                  <a:pt x="82" y="5"/>
                  <a:pt x="86" y="11"/>
                  <a:pt x="86" y="11"/>
                </a:cubicBezTo>
                <a:cubicBezTo>
                  <a:pt x="90" y="16"/>
                  <a:pt x="96" y="34"/>
                  <a:pt x="96" y="34"/>
                </a:cubicBezTo>
                <a:cubicBezTo>
                  <a:pt x="214" y="34"/>
                  <a:pt x="214" y="34"/>
                  <a:pt x="214" y="34"/>
                </a:cubicBezTo>
                <a:cubicBezTo>
                  <a:pt x="214" y="34"/>
                  <a:pt x="216" y="34"/>
                  <a:pt x="217" y="29"/>
                </a:cubicBezTo>
                <a:cubicBezTo>
                  <a:pt x="217" y="29"/>
                  <a:pt x="218" y="16"/>
                  <a:pt x="220" y="13"/>
                </a:cubicBezTo>
                <a:cubicBezTo>
                  <a:pt x="220" y="13"/>
                  <a:pt x="226" y="5"/>
                  <a:pt x="232" y="4"/>
                </a:cubicBezTo>
                <a:cubicBezTo>
                  <a:pt x="232" y="4"/>
                  <a:pt x="245" y="3"/>
                  <a:pt x="252" y="3"/>
                </a:cubicBezTo>
                <a:cubicBezTo>
                  <a:pt x="252" y="3"/>
                  <a:pt x="269" y="5"/>
                  <a:pt x="274" y="14"/>
                </a:cubicBezTo>
                <a:cubicBezTo>
                  <a:pt x="275" y="18"/>
                  <a:pt x="275" y="18"/>
                  <a:pt x="275" y="18"/>
                </a:cubicBezTo>
                <a:cubicBezTo>
                  <a:pt x="275" y="18"/>
                  <a:pt x="308" y="16"/>
                  <a:pt x="311" y="16"/>
                </a:cubicBezTo>
              </a:path>
            </a:pathLst>
          </a:custGeom>
          <a:noFill/>
          <a:ln w="4763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31" name="Rectangle 122"/>
          <p:cNvSpPr>
            <a:spLocks noChangeArrowheads="1"/>
          </p:cNvSpPr>
          <p:nvPr/>
        </p:nvSpPr>
        <p:spPr bwMode="auto">
          <a:xfrm>
            <a:off x="1155700" y="3251200"/>
            <a:ext cx="65088" cy="47625"/>
          </a:xfrm>
          <a:prstGeom prst="rect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832" name="Freeform 123"/>
          <p:cNvSpPr>
            <a:spLocks/>
          </p:cNvSpPr>
          <p:nvPr/>
        </p:nvSpPr>
        <p:spPr bwMode="auto">
          <a:xfrm>
            <a:off x="1227138" y="3103563"/>
            <a:ext cx="327025" cy="177800"/>
          </a:xfrm>
          <a:custGeom>
            <a:avLst/>
            <a:gdLst>
              <a:gd name="T0" fmla="*/ 0 w 55"/>
              <a:gd name="T1" fmla="*/ 2147483646 h 30"/>
              <a:gd name="T2" fmla="*/ 2147483646 w 55"/>
              <a:gd name="T3" fmla="*/ 2147483646 h 30"/>
              <a:gd name="T4" fmla="*/ 2147483646 w 55"/>
              <a:gd name="T5" fmla="*/ 0 h 30"/>
              <a:gd name="T6" fmla="*/ 0 60000 65536"/>
              <a:gd name="T7" fmla="*/ 0 60000 65536"/>
              <a:gd name="T8" fmla="*/ 0 60000 65536"/>
              <a:gd name="T9" fmla="*/ 0 w 55"/>
              <a:gd name="T10" fmla="*/ 0 h 30"/>
              <a:gd name="T11" fmla="*/ 55 w 55"/>
              <a:gd name="T12" fmla="*/ 30 h 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30">
                <a:moveTo>
                  <a:pt x="0" y="30"/>
                </a:moveTo>
                <a:cubicBezTo>
                  <a:pt x="0" y="30"/>
                  <a:pt x="19" y="27"/>
                  <a:pt x="36" y="10"/>
                </a:cubicBezTo>
                <a:cubicBezTo>
                  <a:pt x="36" y="10"/>
                  <a:pt x="45" y="1"/>
                  <a:pt x="55" y="0"/>
                </a:cubicBezTo>
              </a:path>
            </a:pathLst>
          </a:cu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33" name="Freeform 124"/>
          <p:cNvSpPr>
            <a:spLocks/>
          </p:cNvSpPr>
          <p:nvPr/>
        </p:nvSpPr>
        <p:spPr bwMode="auto">
          <a:xfrm>
            <a:off x="1554163" y="3067050"/>
            <a:ext cx="201612" cy="71438"/>
          </a:xfrm>
          <a:custGeom>
            <a:avLst/>
            <a:gdLst>
              <a:gd name="T0" fmla="*/ 2147483646 w 34"/>
              <a:gd name="T1" fmla="*/ 2147483646 h 12"/>
              <a:gd name="T2" fmla="*/ 0 w 34"/>
              <a:gd name="T3" fmla="*/ 2147483646 h 12"/>
              <a:gd name="T4" fmla="*/ 2147483646 w 34"/>
              <a:gd name="T5" fmla="*/ 0 h 12"/>
              <a:gd name="T6" fmla="*/ 2147483646 w 34"/>
              <a:gd name="T7" fmla="*/ 0 h 12"/>
              <a:gd name="T8" fmla="*/ 2147483646 w 34"/>
              <a:gd name="T9" fmla="*/ 2147483646 h 12"/>
              <a:gd name="T10" fmla="*/ 2147483646 w 34"/>
              <a:gd name="T11" fmla="*/ 2147483646 h 12"/>
              <a:gd name="T12" fmla="*/ 2147483646 w 34"/>
              <a:gd name="T13" fmla="*/ 2147483646 h 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4"/>
              <a:gd name="T22" fmla="*/ 0 h 12"/>
              <a:gd name="T23" fmla="*/ 34 w 34"/>
              <a:gd name="T24" fmla="*/ 12 h 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4" h="12">
                <a:moveTo>
                  <a:pt x="6" y="12"/>
                </a:moveTo>
                <a:cubicBezTo>
                  <a:pt x="3" y="12"/>
                  <a:pt x="0" y="10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31" y="0"/>
                  <a:pt x="34" y="3"/>
                  <a:pt x="34" y="6"/>
                </a:cubicBezTo>
                <a:cubicBezTo>
                  <a:pt x="34" y="10"/>
                  <a:pt x="31" y="12"/>
                  <a:pt x="28" y="12"/>
                </a:cubicBezTo>
                <a:lnTo>
                  <a:pt x="6" y="12"/>
                </a:lnTo>
                <a:close/>
              </a:path>
            </a:pathLst>
          </a:cu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34" name="Line 125"/>
          <p:cNvSpPr>
            <a:spLocks noChangeShapeType="1"/>
          </p:cNvSpPr>
          <p:nvPr/>
        </p:nvSpPr>
        <p:spPr bwMode="auto">
          <a:xfrm>
            <a:off x="1654175" y="3067050"/>
            <a:ext cx="0" cy="777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35" name="Freeform 126"/>
          <p:cNvSpPr>
            <a:spLocks/>
          </p:cNvSpPr>
          <p:nvPr/>
        </p:nvSpPr>
        <p:spPr bwMode="auto">
          <a:xfrm>
            <a:off x="1755775" y="3103563"/>
            <a:ext cx="2106613" cy="973137"/>
          </a:xfrm>
          <a:custGeom>
            <a:avLst/>
            <a:gdLst>
              <a:gd name="T0" fmla="*/ 0 w 355"/>
              <a:gd name="T1" fmla="*/ 0 h 164"/>
              <a:gd name="T2" fmla="*/ 2147483646 w 355"/>
              <a:gd name="T3" fmla="*/ 2147483646 h 164"/>
              <a:gd name="T4" fmla="*/ 2147483646 w 355"/>
              <a:gd name="T5" fmla="*/ 2147483646 h 164"/>
              <a:gd name="T6" fmla="*/ 0 60000 65536"/>
              <a:gd name="T7" fmla="*/ 0 60000 65536"/>
              <a:gd name="T8" fmla="*/ 0 60000 65536"/>
              <a:gd name="T9" fmla="*/ 0 w 355"/>
              <a:gd name="T10" fmla="*/ 0 h 164"/>
              <a:gd name="T11" fmla="*/ 355 w 355"/>
              <a:gd name="T12" fmla="*/ 164 h 1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5" h="164">
                <a:moveTo>
                  <a:pt x="0" y="0"/>
                </a:moveTo>
                <a:cubicBezTo>
                  <a:pt x="0" y="0"/>
                  <a:pt x="130" y="7"/>
                  <a:pt x="210" y="64"/>
                </a:cubicBezTo>
                <a:cubicBezTo>
                  <a:pt x="210" y="64"/>
                  <a:pt x="327" y="157"/>
                  <a:pt x="355" y="164"/>
                </a:cubicBezTo>
              </a:path>
            </a:pathLst>
          </a:custGeom>
          <a:noFill/>
          <a:ln w="11113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36" name="Freeform 127"/>
          <p:cNvSpPr>
            <a:spLocks/>
          </p:cNvSpPr>
          <p:nvPr/>
        </p:nvSpPr>
        <p:spPr bwMode="auto">
          <a:xfrm>
            <a:off x="1755775" y="2960688"/>
            <a:ext cx="1989138" cy="385762"/>
          </a:xfrm>
          <a:custGeom>
            <a:avLst/>
            <a:gdLst>
              <a:gd name="T0" fmla="*/ 0 w 335"/>
              <a:gd name="T1" fmla="*/ 2147483646 h 65"/>
              <a:gd name="T2" fmla="*/ 2147483646 w 335"/>
              <a:gd name="T3" fmla="*/ 2147483646 h 65"/>
              <a:gd name="T4" fmla="*/ 2147483646 w 335"/>
              <a:gd name="T5" fmla="*/ 0 h 65"/>
              <a:gd name="T6" fmla="*/ 0 60000 65536"/>
              <a:gd name="T7" fmla="*/ 0 60000 65536"/>
              <a:gd name="T8" fmla="*/ 0 60000 65536"/>
              <a:gd name="T9" fmla="*/ 0 w 335"/>
              <a:gd name="T10" fmla="*/ 0 h 65"/>
              <a:gd name="T11" fmla="*/ 335 w 335"/>
              <a:gd name="T12" fmla="*/ 65 h 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5" h="65">
                <a:moveTo>
                  <a:pt x="0" y="24"/>
                </a:moveTo>
                <a:cubicBezTo>
                  <a:pt x="0" y="24"/>
                  <a:pt x="70" y="30"/>
                  <a:pt x="129" y="38"/>
                </a:cubicBezTo>
                <a:cubicBezTo>
                  <a:pt x="129" y="38"/>
                  <a:pt x="236" y="65"/>
                  <a:pt x="335" y="0"/>
                </a:cubicBezTo>
              </a:path>
            </a:pathLst>
          </a:custGeom>
          <a:noFill/>
          <a:ln w="11113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37" name="Line 128"/>
          <p:cNvSpPr>
            <a:spLocks noChangeShapeType="1"/>
          </p:cNvSpPr>
          <p:nvPr/>
        </p:nvSpPr>
        <p:spPr bwMode="auto">
          <a:xfrm flipV="1">
            <a:off x="4605338" y="2082800"/>
            <a:ext cx="123825" cy="123825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38" name="Line 129"/>
          <p:cNvSpPr>
            <a:spLocks noChangeShapeType="1"/>
          </p:cNvSpPr>
          <p:nvPr/>
        </p:nvSpPr>
        <p:spPr bwMode="auto">
          <a:xfrm flipV="1">
            <a:off x="3346450" y="1543050"/>
            <a:ext cx="125413" cy="123825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39" name="Line 130"/>
          <p:cNvSpPr>
            <a:spLocks noChangeShapeType="1"/>
          </p:cNvSpPr>
          <p:nvPr/>
        </p:nvSpPr>
        <p:spPr bwMode="auto">
          <a:xfrm flipV="1">
            <a:off x="3346450" y="1905000"/>
            <a:ext cx="125413" cy="123825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40" name="Line 131"/>
          <p:cNvSpPr>
            <a:spLocks noChangeShapeType="1"/>
          </p:cNvSpPr>
          <p:nvPr/>
        </p:nvSpPr>
        <p:spPr bwMode="auto">
          <a:xfrm flipV="1">
            <a:off x="3346450" y="2254250"/>
            <a:ext cx="125413" cy="125413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41" name="Line 132"/>
          <p:cNvSpPr>
            <a:spLocks noChangeShapeType="1"/>
          </p:cNvSpPr>
          <p:nvPr/>
        </p:nvSpPr>
        <p:spPr bwMode="auto">
          <a:xfrm flipV="1">
            <a:off x="3346450" y="2616200"/>
            <a:ext cx="125413" cy="125413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42" name="Rectangle 133"/>
          <p:cNvSpPr>
            <a:spLocks noChangeArrowheads="1"/>
          </p:cNvSpPr>
          <p:nvPr/>
        </p:nvSpPr>
        <p:spPr bwMode="auto">
          <a:xfrm>
            <a:off x="3868738" y="3011488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00"/>
                </a:solidFill>
                <a:latin typeface="Helvetica" panose="020B0604020202020204" pitchFamily="34" charset="0"/>
              </a:rPr>
              <a:t>x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843" name="Rectangle 134"/>
          <p:cNvSpPr>
            <a:spLocks noChangeArrowheads="1"/>
          </p:cNvSpPr>
          <p:nvPr/>
        </p:nvSpPr>
        <p:spPr bwMode="auto">
          <a:xfrm>
            <a:off x="4302125" y="3011488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00"/>
                </a:solidFill>
                <a:latin typeface="Helvetica" panose="020B0604020202020204" pitchFamily="34" charset="0"/>
              </a:rPr>
              <a:t>y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844" name="Rectangle 135"/>
          <p:cNvSpPr>
            <a:spLocks noChangeArrowheads="1"/>
          </p:cNvSpPr>
          <p:nvPr/>
        </p:nvSpPr>
        <p:spPr bwMode="auto">
          <a:xfrm>
            <a:off x="3344863" y="1344613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00"/>
                </a:solidFill>
                <a:latin typeface="Helvetica" panose="020B0604020202020204" pitchFamily="34" charset="0"/>
              </a:rPr>
              <a:t>8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845" name="Rectangle 136"/>
          <p:cNvSpPr>
            <a:spLocks noChangeArrowheads="1"/>
          </p:cNvSpPr>
          <p:nvPr/>
        </p:nvSpPr>
        <p:spPr bwMode="auto">
          <a:xfrm>
            <a:off x="4614863" y="1851025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00"/>
                </a:solidFill>
                <a:latin typeface="Helvetica" panose="020B0604020202020204" pitchFamily="34" charset="0"/>
              </a:rPr>
              <a:t>8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846" name="Rectangle 137"/>
          <p:cNvSpPr>
            <a:spLocks noChangeArrowheads="1"/>
          </p:cNvSpPr>
          <p:nvPr/>
        </p:nvSpPr>
        <p:spPr bwMode="auto">
          <a:xfrm>
            <a:off x="4938713" y="1851025"/>
            <a:ext cx="138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00"/>
                </a:solidFill>
                <a:latin typeface="Helvetica" panose="020B0604020202020204" pitchFamily="34" charset="0"/>
              </a:rPr>
              <a:t>D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847" name="Rectangle 138"/>
          <p:cNvSpPr>
            <a:spLocks noChangeArrowheads="1"/>
          </p:cNvSpPr>
          <p:nvPr/>
        </p:nvSpPr>
        <p:spPr bwMode="auto">
          <a:xfrm>
            <a:off x="2908300" y="1423988"/>
            <a:ext cx="1158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00"/>
                </a:solidFill>
                <a:latin typeface="Helvetica" panose="020B0604020202020204" pitchFamily="34" charset="0"/>
              </a:rPr>
              <a:t>T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848" name="Rectangle 139"/>
          <p:cNvSpPr>
            <a:spLocks noChangeArrowheads="1"/>
          </p:cNvSpPr>
          <p:nvPr/>
        </p:nvSpPr>
        <p:spPr bwMode="auto">
          <a:xfrm>
            <a:off x="2903538" y="1774825"/>
            <a:ext cx="12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00"/>
                </a:solidFill>
                <a:latin typeface="Helvetica" panose="020B0604020202020204" pitchFamily="34" charset="0"/>
              </a:rPr>
              <a:t>A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849" name="Rectangle 140"/>
          <p:cNvSpPr>
            <a:spLocks noChangeArrowheads="1"/>
          </p:cNvSpPr>
          <p:nvPr/>
        </p:nvSpPr>
        <p:spPr bwMode="auto">
          <a:xfrm>
            <a:off x="2940050" y="2071688"/>
            <a:ext cx="523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00"/>
                </a:solidFill>
                <a:latin typeface="Helvetica" panose="020B0604020202020204" pitchFamily="34" charset="0"/>
              </a:rPr>
              <a:t>I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850" name="Rectangle 141"/>
          <p:cNvSpPr>
            <a:spLocks noChangeArrowheads="1"/>
          </p:cNvSpPr>
          <p:nvPr/>
        </p:nvSpPr>
        <p:spPr bwMode="auto">
          <a:xfrm>
            <a:off x="2887663" y="2424113"/>
            <a:ext cx="158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00"/>
                </a:solidFill>
                <a:latin typeface="Helvetica" panose="020B0604020202020204" pitchFamily="34" charset="0"/>
              </a:rPr>
              <a:t>M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851" name="Rectangle 142"/>
          <p:cNvSpPr>
            <a:spLocks noChangeArrowheads="1"/>
          </p:cNvSpPr>
          <p:nvPr/>
        </p:nvSpPr>
        <p:spPr bwMode="auto">
          <a:xfrm>
            <a:off x="3344863" y="1727200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00"/>
                </a:solidFill>
                <a:latin typeface="Helvetica" panose="020B0604020202020204" pitchFamily="34" charset="0"/>
              </a:rPr>
              <a:t>8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852" name="Rectangle 143"/>
          <p:cNvSpPr>
            <a:spLocks noChangeArrowheads="1"/>
          </p:cNvSpPr>
          <p:nvPr/>
        </p:nvSpPr>
        <p:spPr bwMode="auto">
          <a:xfrm>
            <a:off x="3344863" y="2071688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00"/>
                </a:solidFill>
                <a:latin typeface="Helvetica" panose="020B0604020202020204" pitchFamily="34" charset="0"/>
              </a:rPr>
              <a:t>8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853" name="Rectangle 144"/>
          <p:cNvSpPr>
            <a:spLocks noChangeArrowheads="1"/>
          </p:cNvSpPr>
          <p:nvPr/>
        </p:nvSpPr>
        <p:spPr bwMode="auto">
          <a:xfrm>
            <a:off x="3344863" y="2433638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00"/>
                </a:solidFill>
                <a:latin typeface="Helvetica" panose="020B0604020202020204" pitchFamily="34" charset="0"/>
              </a:rPr>
              <a:t>8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854" name="Rectangle 145"/>
          <p:cNvSpPr>
            <a:spLocks noChangeArrowheads="1"/>
          </p:cNvSpPr>
          <p:nvPr/>
        </p:nvSpPr>
        <p:spPr bwMode="auto">
          <a:xfrm>
            <a:off x="800100" y="1731963"/>
            <a:ext cx="355600" cy="812800"/>
          </a:xfrm>
          <a:prstGeom prst="rect">
            <a:avLst/>
          </a:prstGeom>
          <a:noFill/>
          <a:ln w="17463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855" name="Rectangle 146"/>
          <p:cNvSpPr>
            <a:spLocks noChangeArrowheads="1"/>
          </p:cNvSpPr>
          <p:nvPr/>
        </p:nvSpPr>
        <p:spPr bwMode="auto">
          <a:xfrm>
            <a:off x="1155700" y="1768475"/>
            <a:ext cx="71438" cy="65088"/>
          </a:xfrm>
          <a:prstGeom prst="rect">
            <a:avLst/>
          </a:prstGeom>
          <a:solidFill>
            <a:srgbClr val="0079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856" name="Rectangle 147"/>
          <p:cNvSpPr>
            <a:spLocks noChangeArrowheads="1"/>
          </p:cNvSpPr>
          <p:nvPr/>
        </p:nvSpPr>
        <p:spPr bwMode="auto">
          <a:xfrm>
            <a:off x="1155700" y="1881188"/>
            <a:ext cx="71438" cy="65087"/>
          </a:xfrm>
          <a:prstGeom prst="rect">
            <a:avLst/>
          </a:prstGeom>
          <a:solidFill>
            <a:srgbClr val="0079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857" name="Rectangle 148"/>
          <p:cNvSpPr>
            <a:spLocks noChangeArrowheads="1"/>
          </p:cNvSpPr>
          <p:nvPr/>
        </p:nvSpPr>
        <p:spPr bwMode="auto">
          <a:xfrm>
            <a:off x="1155700" y="1993900"/>
            <a:ext cx="71438" cy="65088"/>
          </a:xfrm>
          <a:prstGeom prst="rect">
            <a:avLst/>
          </a:prstGeom>
          <a:solidFill>
            <a:srgbClr val="0079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858" name="Rectangle 149"/>
          <p:cNvSpPr>
            <a:spLocks noChangeArrowheads="1"/>
          </p:cNvSpPr>
          <p:nvPr/>
        </p:nvSpPr>
        <p:spPr bwMode="auto">
          <a:xfrm>
            <a:off x="1155700" y="2106613"/>
            <a:ext cx="71438" cy="65087"/>
          </a:xfrm>
          <a:prstGeom prst="rect">
            <a:avLst/>
          </a:prstGeom>
          <a:solidFill>
            <a:srgbClr val="0079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859" name="Rectangle 150"/>
          <p:cNvSpPr>
            <a:spLocks noChangeArrowheads="1"/>
          </p:cNvSpPr>
          <p:nvPr/>
        </p:nvSpPr>
        <p:spPr bwMode="auto">
          <a:xfrm>
            <a:off x="1155700" y="2219325"/>
            <a:ext cx="71438" cy="65088"/>
          </a:xfrm>
          <a:prstGeom prst="rect">
            <a:avLst/>
          </a:prstGeom>
          <a:solidFill>
            <a:srgbClr val="0079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860" name="Rectangle 151"/>
          <p:cNvSpPr>
            <a:spLocks noChangeArrowheads="1"/>
          </p:cNvSpPr>
          <p:nvPr/>
        </p:nvSpPr>
        <p:spPr bwMode="auto">
          <a:xfrm>
            <a:off x="1155700" y="2332038"/>
            <a:ext cx="71438" cy="65087"/>
          </a:xfrm>
          <a:prstGeom prst="rect">
            <a:avLst/>
          </a:prstGeom>
          <a:solidFill>
            <a:srgbClr val="0079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861" name="Rectangle 152"/>
          <p:cNvSpPr>
            <a:spLocks noChangeArrowheads="1"/>
          </p:cNvSpPr>
          <p:nvPr/>
        </p:nvSpPr>
        <p:spPr bwMode="auto">
          <a:xfrm>
            <a:off x="1155700" y="2444750"/>
            <a:ext cx="71438" cy="65088"/>
          </a:xfrm>
          <a:prstGeom prst="rect">
            <a:avLst/>
          </a:prstGeom>
          <a:solidFill>
            <a:srgbClr val="0079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862" name="Rectangle 153"/>
          <p:cNvSpPr>
            <a:spLocks noChangeArrowheads="1"/>
          </p:cNvSpPr>
          <p:nvPr/>
        </p:nvSpPr>
        <p:spPr bwMode="auto">
          <a:xfrm>
            <a:off x="728663" y="1768475"/>
            <a:ext cx="71437" cy="65088"/>
          </a:xfrm>
          <a:prstGeom prst="rect">
            <a:avLst/>
          </a:prstGeom>
          <a:solidFill>
            <a:srgbClr val="0079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863" name="Rectangle 154"/>
          <p:cNvSpPr>
            <a:spLocks noChangeArrowheads="1"/>
          </p:cNvSpPr>
          <p:nvPr/>
        </p:nvSpPr>
        <p:spPr bwMode="auto">
          <a:xfrm>
            <a:off x="728663" y="1881188"/>
            <a:ext cx="71437" cy="65087"/>
          </a:xfrm>
          <a:prstGeom prst="rect">
            <a:avLst/>
          </a:prstGeom>
          <a:solidFill>
            <a:srgbClr val="0079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864" name="Rectangle 155"/>
          <p:cNvSpPr>
            <a:spLocks noChangeArrowheads="1"/>
          </p:cNvSpPr>
          <p:nvPr/>
        </p:nvSpPr>
        <p:spPr bwMode="auto">
          <a:xfrm>
            <a:off x="728663" y="1993900"/>
            <a:ext cx="71437" cy="65088"/>
          </a:xfrm>
          <a:prstGeom prst="rect">
            <a:avLst/>
          </a:prstGeom>
          <a:solidFill>
            <a:srgbClr val="0079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865" name="Rectangle 156"/>
          <p:cNvSpPr>
            <a:spLocks noChangeArrowheads="1"/>
          </p:cNvSpPr>
          <p:nvPr/>
        </p:nvSpPr>
        <p:spPr bwMode="auto">
          <a:xfrm>
            <a:off x="728663" y="2106613"/>
            <a:ext cx="71437" cy="65087"/>
          </a:xfrm>
          <a:prstGeom prst="rect">
            <a:avLst/>
          </a:prstGeom>
          <a:solidFill>
            <a:srgbClr val="0079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866" name="Rectangle 157"/>
          <p:cNvSpPr>
            <a:spLocks noChangeArrowheads="1"/>
          </p:cNvSpPr>
          <p:nvPr/>
        </p:nvSpPr>
        <p:spPr bwMode="auto">
          <a:xfrm>
            <a:off x="728663" y="2219325"/>
            <a:ext cx="71437" cy="65088"/>
          </a:xfrm>
          <a:prstGeom prst="rect">
            <a:avLst/>
          </a:prstGeom>
          <a:solidFill>
            <a:srgbClr val="0079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867" name="Rectangle 158"/>
          <p:cNvSpPr>
            <a:spLocks noChangeArrowheads="1"/>
          </p:cNvSpPr>
          <p:nvPr/>
        </p:nvSpPr>
        <p:spPr bwMode="auto">
          <a:xfrm>
            <a:off x="728663" y="2332038"/>
            <a:ext cx="71437" cy="65087"/>
          </a:xfrm>
          <a:prstGeom prst="rect">
            <a:avLst/>
          </a:prstGeom>
          <a:solidFill>
            <a:srgbClr val="0079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868" name="Rectangle 159"/>
          <p:cNvSpPr>
            <a:spLocks noChangeArrowheads="1"/>
          </p:cNvSpPr>
          <p:nvPr/>
        </p:nvSpPr>
        <p:spPr bwMode="auto">
          <a:xfrm>
            <a:off x="728663" y="2444750"/>
            <a:ext cx="71437" cy="65088"/>
          </a:xfrm>
          <a:prstGeom prst="rect">
            <a:avLst/>
          </a:prstGeom>
          <a:solidFill>
            <a:srgbClr val="0079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869" name="Freeform 160"/>
          <p:cNvSpPr>
            <a:spLocks/>
          </p:cNvSpPr>
          <p:nvPr/>
        </p:nvSpPr>
        <p:spPr bwMode="auto">
          <a:xfrm>
            <a:off x="971550" y="2522538"/>
            <a:ext cx="179388" cy="752475"/>
          </a:xfrm>
          <a:custGeom>
            <a:avLst/>
            <a:gdLst>
              <a:gd name="T0" fmla="*/ 0 w 30"/>
              <a:gd name="T1" fmla="*/ 0 h 127"/>
              <a:gd name="T2" fmla="*/ 2147483646 w 30"/>
              <a:gd name="T3" fmla="*/ 2147483646 h 127"/>
              <a:gd name="T4" fmla="*/ 0 60000 65536"/>
              <a:gd name="T5" fmla="*/ 0 60000 65536"/>
              <a:gd name="T6" fmla="*/ 0 w 30"/>
              <a:gd name="T7" fmla="*/ 0 h 127"/>
              <a:gd name="T8" fmla="*/ 30 w 30"/>
              <a:gd name="T9" fmla="*/ 127 h 12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" h="127">
                <a:moveTo>
                  <a:pt x="0" y="0"/>
                </a:moveTo>
                <a:cubicBezTo>
                  <a:pt x="0" y="0"/>
                  <a:pt x="1" y="127"/>
                  <a:pt x="30" y="127"/>
                </a:cubicBezTo>
              </a:path>
            </a:pathLst>
          </a:custGeom>
          <a:noFill/>
          <a:ln w="11113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70" name="Rectangle 161"/>
          <p:cNvSpPr>
            <a:spLocks noChangeArrowheads="1"/>
          </p:cNvSpPr>
          <p:nvPr/>
        </p:nvSpPr>
        <p:spPr bwMode="auto">
          <a:xfrm>
            <a:off x="4446588" y="3948113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00"/>
                </a:solidFill>
                <a:latin typeface="Helvetica" panose="020B0604020202020204" pitchFamily="34" charset="0"/>
              </a:rPr>
              <a:t>b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871" name="Rectangle 162"/>
          <p:cNvSpPr>
            <a:spLocks noChangeArrowheads="1"/>
          </p:cNvSpPr>
          <p:nvPr/>
        </p:nvSpPr>
        <p:spPr bwMode="auto">
          <a:xfrm>
            <a:off x="4548188" y="3948113"/>
            <a:ext cx="423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00"/>
                </a:solidFill>
                <a:latin typeface="Helvetica" panose="020B0604020202020204" pitchFamily="34" charset="0"/>
              </a:rPr>
              <a:t>utton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872" name="Rectangle 163"/>
          <p:cNvSpPr>
            <a:spLocks noChangeArrowheads="1"/>
          </p:cNvSpPr>
          <p:nvPr/>
        </p:nvSpPr>
        <p:spPr bwMode="auto">
          <a:xfrm>
            <a:off x="4748213" y="3173413"/>
            <a:ext cx="1793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 i="1">
                <a:solidFill>
                  <a:srgbClr val="000000"/>
                </a:solidFill>
                <a:latin typeface="Helvetica" panose="020B0604020202020204" pitchFamily="34" charset="0"/>
              </a:rPr>
              <a:t>W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873" name="Rectangle 164"/>
          <p:cNvSpPr>
            <a:spLocks noChangeArrowheads="1"/>
          </p:cNvSpPr>
          <p:nvPr/>
        </p:nvSpPr>
        <p:spPr bwMode="auto">
          <a:xfrm>
            <a:off x="4921250" y="3173413"/>
            <a:ext cx="844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 i="1">
                <a:solidFill>
                  <a:srgbClr val="000000"/>
                </a:solidFill>
                <a:latin typeface="Helvetica" panose="020B0604020202020204" pitchFamily="34" charset="0"/>
              </a:rPr>
              <a:t>e'll design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874" name="Rectangle 165"/>
          <p:cNvSpPr>
            <a:spLocks noChangeArrowheads="1"/>
          </p:cNvSpPr>
          <p:nvPr/>
        </p:nvSpPr>
        <p:spPr bwMode="auto">
          <a:xfrm>
            <a:off x="4748213" y="3400425"/>
            <a:ext cx="7207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 i="1">
                <a:solidFill>
                  <a:srgbClr val="000000"/>
                </a:solidFill>
                <a:latin typeface="Helvetica" panose="020B0604020202020204" pitchFamily="34" charset="0"/>
              </a:rPr>
              <a:t>this later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875" name="Rectangle 179"/>
          <p:cNvSpPr>
            <a:spLocks noChangeArrowheads="1"/>
          </p:cNvSpPr>
          <p:nvPr/>
        </p:nvSpPr>
        <p:spPr bwMode="auto">
          <a:xfrm>
            <a:off x="3589338" y="3294063"/>
            <a:ext cx="1087437" cy="277812"/>
          </a:xfrm>
          <a:prstGeom prst="rect">
            <a:avLst/>
          </a:prstGeom>
          <a:noFill/>
          <a:ln w="17463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876" name="Text Box 181"/>
          <p:cNvSpPr txBox="1">
            <a:spLocks noChangeArrowheads="1"/>
          </p:cNvSpPr>
          <p:nvPr/>
        </p:nvSpPr>
        <p:spPr bwMode="auto">
          <a:xfrm>
            <a:off x="4635500" y="1257300"/>
            <a:ext cx="2413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18877" name="Text Box 120"/>
          <p:cNvSpPr txBox="1">
            <a:spLocks noChangeArrowheads="1"/>
          </p:cNvSpPr>
          <p:nvPr/>
        </p:nvSpPr>
        <p:spPr bwMode="auto">
          <a:xfrm>
            <a:off x="5292725" y="1687513"/>
            <a:ext cx="8509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To the above-mirror display</a:t>
            </a:r>
          </a:p>
        </p:txBody>
      </p:sp>
      <p:sp>
        <p:nvSpPr>
          <p:cNvPr id="118878" name="Text Box 121"/>
          <p:cNvSpPr txBox="1">
            <a:spLocks noChangeArrowheads="1"/>
          </p:cNvSpPr>
          <p:nvPr/>
        </p:nvSpPr>
        <p:spPr bwMode="auto">
          <a:xfrm>
            <a:off x="382588" y="1168220"/>
            <a:ext cx="16891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From the car's central computer</a:t>
            </a:r>
          </a:p>
        </p:txBody>
      </p:sp>
    </p:spTree>
    <p:extLst>
      <p:ext uri="{BB962C8B-B14F-4D97-AF65-F5344CB8AC3E}">
        <p14:creationId xmlns:p14="http://schemas.microsoft.com/office/powerpoint/2010/main" val="97419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5118" y="605072"/>
            <a:ext cx="8005482" cy="537928"/>
          </a:xfrm>
        </p:spPr>
        <p:txBody>
          <a:bodyPr/>
          <a:lstStyle/>
          <a:p>
            <a:r>
              <a:rPr lang="en-US" sz="3530" b="1" dirty="0" err="1">
                <a:solidFill>
                  <a:srgbClr val="000000"/>
                </a:solidFill>
                <a:latin typeface="Cambria"/>
                <a:cs typeface="Cambria"/>
              </a:rPr>
              <a:t>Demultiplexer</a:t>
            </a:r>
            <a:r>
              <a:rPr lang="en-US" sz="3530" b="1" dirty="0">
                <a:solidFill>
                  <a:srgbClr val="000000"/>
                </a:solidFill>
                <a:latin typeface="Cambria"/>
                <a:cs typeface="Cambria"/>
              </a:rPr>
              <a:t> (</a:t>
            </a:r>
            <a:r>
              <a:rPr lang="en-US" sz="3530" b="1" dirty="0" err="1">
                <a:solidFill>
                  <a:srgbClr val="000000"/>
                </a:solidFill>
                <a:latin typeface="Cambria"/>
                <a:cs typeface="Cambria"/>
              </a:rPr>
              <a:t>demux</a:t>
            </a:r>
            <a:r>
              <a:rPr lang="en-US" sz="3530" b="1" dirty="0">
                <a:solidFill>
                  <a:srgbClr val="000000"/>
                </a:solidFill>
                <a:latin typeface="Cambria"/>
                <a:cs typeface="Cambria"/>
              </a:rPr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762000" y="1219200"/>
            <a:ext cx="7987553" cy="5105400"/>
          </a:xfrm>
          <a:prstGeom prst="rect">
            <a:avLst/>
          </a:prstGeom>
        </p:spPr>
        <p:txBody>
          <a:bodyPr vert="horz" lIns="89896" tIns="44948" rIns="89896" bIns="44948" rtlCol="0" anchor="t">
            <a:normAutofit fontScale="850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1765" b="1" dirty="0">
                <a:solidFill>
                  <a:srgbClr val="C00000"/>
                </a:solidFill>
                <a:latin typeface="+mj-lt"/>
                <a:cs typeface="Cambria"/>
              </a:rPr>
              <a:t> </a:t>
            </a:r>
            <a:r>
              <a:rPr lang="en-US" sz="1941" b="1" dirty="0">
                <a:solidFill>
                  <a:srgbClr val="C00000"/>
                </a:solidFill>
                <a:latin typeface="+mj-lt"/>
                <a:cs typeface="Cambria"/>
              </a:rPr>
              <a:t>A </a:t>
            </a:r>
            <a:r>
              <a:rPr lang="en-US" sz="1941" b="1" dirty="0" err="1">
                <a:solidFill>
                  <a:srgbClr val="C00000"/>
                </a:solidFill>
                <a:latin typeface="+mj-lt"/>
                <a:cs typeface="Cambria"/>
              </a:rPr>
              <a:t>demux</a:t>
            </a:r>
            <a:r>
              <a:rPr lang="en-US" sz="1941" b="1" dirty="0">
                <a:solidFill>
                  <a:srgbClr val="C00000"/>
                </a:solidFill>
                <a:latin typeface="+mj-lt"/>
                <a:cs typeface="Cambria"/>
              </a:rPr>
              <a:t> performs the reverse operation from the </a:t>
            </a:r>
            <a:r>
              <a:rPr lang="en-US" sz="1941" b="1" dirty="0" err="1">
                <a:solidFill>
                  <a:srgbClr val="C00000"/>
                </a:solidFill>
                <a:latin typeface="+mj-lt"/>
                <a:cs typeface="Cambria"/>
              </a:rPr>
              <a:t>mux</a:t>
            </a:r>
            <a:endParaRPr lang="en-US" sz="1941" b="1" dirty="0">
              <a:solidFill>
                <a:srgbClr val="C00000"/>
              </a:solidFill>
              <a:latin typeface="+mj-lt"/>
              <a:cs typeface="Cambria"/>
            </a:endParaRPr>
          </a:p>
          <a:p>
            <a:pPr algn="l">
              <a:buFont typeface="Arial" pitchFamily="34" charset="0"/>
              <a:buChar char="•"/>
            </a:pPr>
            <a:endParaRPr lang="en-US" sz="1941" dirty="0">
              <a:latin typeface="+mj-lt"/>
              <a:cs typeface="Cambria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1941" dirty="0">
                <a:latin typeface="+mj-lt"/>
                <a:cs typeface="Cambria"/>
              </a:rPr>
              <a:t> The </a:t>
            </a:r>
            <a:r>
              <a:rPr lang="en-US" sz="1941" dirty="0" err="1">
                <a:latin typeface="+mj-lt"/>
                <a:cs typeface="Cambria"/>
              </a:rPr>
              <a:t>demux</a:t>
            </a:r>
            <a:r>
              <a:rPr lang="en-US" sz="1941" dirty="0">
                <a:latin typeface="+mj-lt"/>
                <a:cs typeface="Cambria"/>
              </a:rPr>
              <a:t> routes one input to 1-of-n outputs based on the select-line</a:t>
            </a:r>
            <a:br>
              <a:rPr lang="en-US" sz="1941" dirty="0">
                <a:latin typeface="+mj-lt"/>
                <a:cs typeface="Cambria"/>
              </a:rPr>
            </a:br>
            <a:r>
              <a:rPr lang="en-US" sz="1941" dirty="0">
                <a:latin typeface="+mj-lt"/>
                <a:cs typeface="Cambria"/>
              </a:rPr>
              <a:t>    input combination</a:t>
            </a:r>
          </a:p>
          <a:p>
            <a:pPr algn="l">
              <a:buFont typeface="Arial" pitchFamily="34" charset="0"/>
              <a:buChar char="•"/>
            </a:pPr>
            <a:endParaRPr lang="en-US" sz="1941" dirty="0">
              <a:latin typeface="+mj-lt"/>
              <a:cs typeface="Cambria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1941" dirty="0">
                <a:latin typeface="+mj-lt"/>
                <a:cs typeface="Cambria"/>
              </a:rPr>
              <a:t> System description for 4 output </a:t>
            </a:r>
            <a:r>
              <a:rPr lang="en-US" sz="1941" dirty="0" err="1">
                <a:latin typeface="+mj-lt"/>
                <a:cs typeface="Cambria"/>
              </a:rPr>
              <a:t>demux</a:t>
            </a:r>
            <a:r>
              <a:rPr lang="en-US" sz="1941" dirty="0">
                <a:latin typeface="+mj-lt"/>
                <a:cs typeface="Cambria"/>
              </a:rPr>
              <a:t> (2 select-lines)</a:t>
            </a:r>
          </a:p>
          <a:p>
            <a:pPr lvl="1">
              <a:buFont typeface="Arial" pitchFamily="34" charset="0"/>
              <a:buChar char="•"/>
            </a:pPr>
            <a:r>
              <a:rPr lang="en-US" sz="1941" b="1" dirty="0">
                <a:solidFill>
                  <a:srgbClr val="C00000"/>
                </a:solidFill>
                <a:latin typeface="+mj-lt"/>
                <a:cs typeface="Cambria"/>
              </a:rPr>
              <a:t>y</a:t>
            </a:r>
            <a:r>
              <a:rPr lang="en-US" sz="1941" b="1" baseline="-25000" dirty="0">
                <a:solidFill>
                  <a:srgbClr val="C00000"/>
                </a:solidFill>
                <a:latin typeface="+mj-lt"/>
                <a:cs typeface="Cambria"/>
              </a:rPr>
              <a:t>0</a:t>
            </a:r>
            <a:r>
              <a:rPr lang="en-US" sz="1941" b="1" dirty="0">
                <a:solidFill>
                  <a:srgbClr val="C00000"/>
                </a:solidFill>
                <a:latin typeface="+mj-lt"/>
                <a:cs typeface="Cambria"/>
              </a:rPr>
              <a:t> = i·s</a:t>
            </a:r>
            <a:r>
              <a:rPr lang="en-US" sz="1941" b="1" baseline="-25000" dirty="0">
                <a:solidFill>
                  <a:srgbClr val="C00000"/>
                </a:solidFill>
                <a:latin typeface="+mj-lt"/>
                <a:cs typeface="Cambria"/>
              </a:rPr>
              <a:t>1</a:t>
            </a:r>
            <a:r>
              <a:rPr lang="en-US" sz="1941" b="1" dirty="0">
                <a:solidFill>
                  <a:srgbClr val="C00000"/>
                </a:solidFill>
                <a:latin typeface="+mj-lt"/>
                <a:cs typeface="Cambria"/>
              </a:rPr>
              <a:t>’·s</a:t>
            </a:r>
            <a:r>
              <a:rPr lang="en-US" sz="1941" b="1" baseline="-25000" dirty="0">
                <a:solidFill>
                  <a:srgbClr val="C00000"/>
                </a:solidFill>
                <a:latin typeface="+mj-lt"/>
                <a:cs typeface="Cambria"/>
              </a:rPr>
              <a:t>0</a:t>
            </a:r>
            <a:r>
              <a:rPr lang="en-US" sz="1941" b="1" dirty="0">
                <a:solidFill>
                  <a:srgbClr val="C00000"/>
                </a:solidFill>
                <a:latin typeface="+mj-lt"/>
                <a:cs typeface="Cambria"/>
              </a:rPr>
              <a:t>’</a:t>
            </a:r>
          </a:p>
          <a:p>
            <a:pPr lvl="1">
              <a:buFont typeface="Arial" pitchFamily="34" charset="0"/>
              <a:buChar char="•"/>
            </a:pPr>
            <a:r>
              <a:rPr lang="en-US" sz="1941" b="1" dirty="0">
                <a:solidFill>
                  <a:srgbClr val="C00000"/>
                </a:solidFill>
                <a:latin typeface="+mj-lt"/>
                <a:cs typeface="Cambria"/>
              </a:rPr>
              <a:t>y</a:t>
            </a:r>
            <a:r>
              <a:rPr lang="en-US" sz="1941" b="1" baseline="-25000" dirty="0">
                <a:solidFill>
                  <a:srgbClr val="C00000"/>
                </a:solidFill>
                <a:latin typeface="+mj-lt"/>
                <a:cs typeface="Cambria"/>
              </a:rPr>
              <a:t>1</a:t>
            </a:r>
            <a:r>
              <a:rPr lang="en-US" sz="1941" b="1" dirty="0">
                <a:solidFill>
                  <a:srgbClr val="C00000"/>
                </a:solidFill>
                <a:latin typeface="+mj-lt"/>
                <a:cs typeface="Cambria"/>
              </a:rPr>
              <a:t> = i·s</a:t>
            </a:r>
            <a:r>
              <a:rPr lang="en-US" sz="1941" b="1" baseline="-25000" dirty="0">
                <a:solidFill>
                  <a:srgbClr val="C00000"/>
                </a:solidFill>
                <a:latin typeface="+mj-lt"/>
                <a:cs typeface="Cambria"/>
              </a:rPr>
              <a:t>1</a:t>
            </a:r>
            <a:r>
              <a:rPr lang="en-US" sz="1941" b="1" dirty="0">
                <a:solidFill>
                  <a:srgbClr val="C00000"/>
                </a:solidFill>
                <a:latin typeface="+mj-lt"/>
                <a:cs typeface="Cambria"/>
              </a:rPr>
              <a:t>’·s</a:t>
            </a:r>
            <a:r>
              <a:rPr lang="en-US" sz="1941" b="1" baseline="-25000" dirty="0">
                <a:solidFill>
                  <a:srgbClr val="C00000"/>
                </a:solidFill>
                <a:latin typeface="+mj-lt"/>
                <a:cs typeface="Cambria"/>
              </a:rPr>
              <a:t>0</a:t>
            </a:r>
            <a:endParaRPr lang="en-US" sz="1941" b="1" dirty="0">
              <a:solidFill>
                <a:srgbClr val="C00000"/>
              </a:solidFill>
              <a:latin typeface="+mj-lt"/>
              <a:cs typeface="Cambria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941" b="1" dirty="0">
                <a:solidFill>
                  <a:srgbClr val="C00000"/>
                </a:solidFill>
                <a:latin typeface="+mj-lt"/>
                <a:cs typeface="Cambria"/>
              </a:rPr>
              <a:t>y</a:t>
            </a:r>
            <a:r>
              <a:rPr lang="en-US" sz="1941" b="1" baseline="-25000" dirty="0">
                <a:solidFill>
                  <a:srgbClr val="C00000"/>
                </a:solidFill>
                <a:latin typeface="+mj-lt"/>
                <a:cs typeface="Cambria"/>
              </a:rPr>
              <a:t>2</a:t>
            </a:r>
            <a:r>
              <a:rPr lang="en-US" sz="1941" b="1" dirty="0">
                <a:solidFill>
                  <a:srgbClr val="C00000"/>
                </a:solidFill>
                <a:latin typeface="+mj-lt"/>
                <a:cs typeface="Cambria"/>
              </a:rPr>
              <a:t> = i·s</a:t>
            </a:r>
            <a:r>
              <a:rPr lang="en-US" sz="1941" b="1" baseline="-25000" dirty="0">
                <a:solidFill>
                  <a:srgbClr val="C00000"/>
                </a:solidFill>
                <a:latin typeface="+mj-lt"/>
                <a:cs typeface="Cambria"/>
              </a:rPr>
              <a:t>1</a:t>
            </a:r>
            <a:r>
              <a:rPr lang="en-US" sz="1941" b="1" dirty="0">
                <a:solidFill>
                  <a:srgbClr val="C00000"/>
                </a:solidFill>
                <a:latin typeface="+mj-lt"/>
                <a:cs typeface="Cambria"/>
              </a:rPr>
              <a:t>·s</a:t>
            </a:r>
            <a:r>
              <a:rPr lang="en-US" sz="1941" b="1" baseline="-25000" dirty="0">
                <a:solidFill>
                  <a:srgbClr val="C00000"/>
                </a:solidFill>
                <a:latin typeface="+mj-lt"/>
                <a:cs typeface="Cambria"/>
              </a:rPr>
              <a:t>0</a:t>
            </a:r>
            <a:r>
              <a:rPr lang="en-US" sz="1941" b="1" dirty="0">
                <a:solidFill>
                  <a:srgbClr val="C00000"/>
                </a:solidFill>
                <a:latin typeface="+mj-lt"/>
                <a:cs typeface="Cambria"/>
              </a:rPr>
              <a:t>’</a:t>
            </a:r>
          </a:p>
          <a:p>
            <a:pPr lvl="1">
              <a:buFont typeface="Arial" pitchFamily="34" charset="0"/>
              <a:buChar char="•"/>
            </a:pPr>
            <a:r>
              <a:rPr lang="en-US" sz="1941" b="1" dirty="0">
                <a:solidFill>
                  <a:srgbClr val="C00000"/>
                </a:solidFill>
                <a:latin typeface="+mj-lt"/>
                <a:cs typeface="Cambria"/>
              </a:rPr>
              <a:t>y</a:t>
            </a:r>
            <a:r>
              <a:rPr lang="en-US" sz="1941" b="1" baseline="-25000" dirty="0">
                <a:solidFill>
                  <a:srgbClr val="C00000"/>
                </a:solidFill>
                <a:latin typeface="+mj-lt"/>
                <a:cs typeface="Cambria"/>
              </a:rPr>
              <a:t>3</a:t>
            </a:r>
            <a:r>
              <a:rPr lang="en-US" sz="1941" b="1" dirty="0">
                <a:solidFill>
                  <a:srgbClr val="C00000"/>
                </a:solidFill>
                <a:latin typeface="+mj-lt"/>
                <a:cs typeface="Cambria"/>
              </a:rPr>
              <a:t> = i·s</a:t>
            </a:r>
            <a:r>
              <a:rPr lang="en-US" sz="1941" b="1" baseline="-25000" dirty="0">
                <a:solidFill>
                  <a:srgbClr val="C00000"/>
                </a:solidFill>
                <a:latin typeface="+mj-lt"/>
                <a:cs typeface="Cambria"/>
              </a:rPr>
              <a:t>1</a:t>
            </a:r>
            <a:r>
              <a:rPr lang="en-US" sz="1941" b="1" dirty="0">
                <a:solidFill>
                  <a:srgbClr val="C00000"/>
                </a:solidFill>
                <a:latin typeface="+mj-lt"/>
                <a:cs typeface="Cambria"/>
              </a:rPr>
              <a:t>·s</a:t>
            </a:r>
            <a:r>
              <a:rPr lang="en-US" sz="1941" b="1" baseline="-25000" dirty="0">
                <a:solidFill>
                  <a:srgbClr val="C00000"/>
                </a:solidFill>
                <a:latin typeface="+mj-lt"/>
                <a:cs typeface="Cambria"/>
              </a:rPr>
              <a:t>0</a:t>
            </a:r>
            <a:endParaRPr lang="en-US" sz="1941" b="1" dirty="0">
              <a:solidFill>
                <a:srgbClr val="C00000"/>
              </a:solidFill>
              <a:latin typeface="+mj-lt"/>
              <a:cs typeface="Cambria"/>
            </a:endParaRPr>
          </a:p>
          <a:p>
            <a:pPr lvl="1">
              <a:buFont typeface="Arial" pitchFamily="34" charset="0"/>
              <a:buChar char="•"/>
            </a:pPr>
            <a:endParaRPr lang="en-US" sz="1941" dirty="0">
              <a:latin typeface="+mj-lt"/>
              <a:cs typeface="Cambria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1941" dirty="0">
                <a:latin typeface="+mj-lt"/>
                <a:cs typeface="Cambria"/>
              </a:rPr>
              <a:t> Recall from the decoder a description could be given as follows:</a:t>
            </a:r>
          </a:p>
          <a:p>
            <a:pPr lvl="1">
              <a:buFont typeface="Arial" pitchFamily="34" charset="0"/>
              <a:buChar char="•"/>
            </a:pPr>
            <a:r>
              <a:rPr lang="en-US" sz="1941" dirty="0">
                <a:latin typeface="+mj-lt"/>
                <a:cs typeface="Cambria"/>
              </a:rPr>
              <a:t>y</a:t>
            </a:r>
            <a:r>
              <a:rPr lang="en-US" sz="1941" baseline="-25000" dirty="0">
                <a:latin typeface="+mj-lt"/>
                <a:cs typeface="Cambria"/>
              </a:rPr>
              <a:t>0</a:t>
            </a:r>
            <a:r>
              <a:rPr lang="en-US" sz="1941" dirty="0">
                <a:latin typeface="+mj-lt"/>
                <a:cs typeface="Cambria"/>
              </a:rPr>
              <a:t> = G·s</a:t>
            </a:r>
            <a:r>
              <a:rPr lang="en-US" sz="1941" baseline="-25000" dirty="0">
                <a:latin typeface="+mj-lt"/>
                <a:cs typeface="Cambria"/>
              </a:rPr>
              <a:t>1</a:t>
            </a:r>
            <a:r>
              <a:rPr lang="en-US" sz="1941" dirty="0">
                <a:latin typeface="+mj-lt"/>
                <a:cs typeface="Cambria"/>
              </a:rPr>
              <a:t>’·s</a:t>
            </a:r>
            <a:r>
              <a:rPr lang="en-US" sz="1941" baseline="-25000" dirty="0">
                <a:latin typeface="+mj-lt"/>
                <a:cs typeface="Cambria"/>
              </a:rPr>
              <a:t>0</a:t>
            </a:r>
            <a:r>
              <a:rPr lang="en-US" sz="1941" dirty="0">
                <a:latin typeface="+mj-lt"/>
                <a:cs typeface="Cambria"/>
              </a:rPr>
              <a:t>’</a:t>
            </a:r>
          </a:p>
          <a:p>
            <a:pPr lvl="1">
              <a:buFont typeface="Arial" pitchFamily="34" charset="0"/>
              <a:buChar char="•"/>
            </a:pPr>
            <a:r>
              <a:rPr lang="en-US" sz="1941" dirty="0">
                <a:latin typeface="+mj-lt"/>
                <a:cs typeface="Cambria"/>
              </a:rPr>
              <a:t>y</a:t>
            </a:r>
            <a:r>
              <a:rPr lang="en-US" sz="1941" baseline="-25000" dirty="0">
                <a:latin typeface="+mj-lt"/>
                <a:cs typeface="Cambria"/>
              </a:rPr>
              <a:t>1</a:t>
            </a:r>
            <a:r>
              <a:rPr lang="en-US" sz="1941" dirty="0">
                <a:latin typeface="+mj-lt"/>
                <a:cs typeface="Cambria"/>
              </a:rPr>
              <a:t> = G·s</a:t>
            </a:r>
            <a:r>
              <a:rPr lang="en-US" sz="1941" baseline="-25000" dirty="0">
                <a:latin typeface="+mj-lt"/>
                <a:cs typeface="Cambria"/>
              </a:rPr>
              <a:t>1</a:t>
            </a:r>
            <a:r>
              <a:rPr lang="en-US" sz="1941" dirty="0">
                <a:latin typeface="+mj-lt"/>
                <a:cs typeface="Cambria"/>
              </a:rPr>
              <a:t>’·s</a:t>
            </a:r>
            <a:r>
              <a:rPr lang="en-US" sz="1941" baseline="-25000" dirty="0">
                <a:latin typeface="+mj-lt"/>
                <a:cs typeface="Cambria"/>
              </a:rPr>
              <a:t>0</a:t>
            </a:r>
            <a:endParaRPr lang="en-US" sz="1941" dirty="0">
              <a:latin typeface="+mj-lt"/>
              <a:cs typeface="Cambria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941" dirty="0">
                <a:latin typeface="+mj-lt"/>
                <a:cs typeface="Cambria"/>
              </a:rPr>
              <a:t>y</a:t>
            </a:r>
            <a:r>
              <a:rPr lang="en-US" sz="1941" baseline="-25000" dirty="0">
                <a:latin typeface="+mj-lt"/>
                <a:cs typeface="Cambria"/>
              </a:rPr>
              <a:t>2</a:t>
            </a:r>
            <a:r>
              <a:rPr lang="en-US" sz="1941" dirty="0">
                <a:latin typeface="+mj-lt"/>
                <a:cs typeface="Cambria"/>
              </a:rPr>
              <a:t> = G·s</a:t>
            </a:r>
            <a:r>
              <a:rPr lang="en-US" sz="1941" baseline="-25000" dirty="0">
                <a:latin typeface="+mj-lt"/>
                <a:cs typeface="Cambria"/>
              </a:rPr>
              <a:t>1</a:t>
            </a:r>
            <a:r>
              <a:rPr lang="en-US" sz="1941" dirty="0">
                <a:latin typeface="+mj-lt"/>
                <a:cs typeface="Cambria"/>
              </a:rPr>
              <a:t>·s</a:t>
            </a:r>
            <a:r>
              <a:rPr lang="en-US" sz="1941" baseline="-25000" dirty="0">
                <a:latin typeface="+mj-lt"/>
                <a:cs typeface="Cambria"/>
              </a:rPr>
              <a:t>0</a:t>
            </a:r>
            <a:r>
              <a:rPr lang="en-US" sz="1941" dirty="0">
                <a:latin typeface="+mj-lt"/>
                <a:cs typeface="Cambria"/>
              </a:rPr>
              <a:t>’</a:t>
            </a:r>
          </a:p>
          <a:p>
            <a:pPr lvl="1">
              <a:buFont typeface="Arial" pitchFamily="34" charset="0"/>
              <a:buChar char="•"/>
            </a:pPr>
            <a:r>
              <a:rPr lang="en-US" sz="1941" dirty="0">
                <a:latin typeface="+mj-lt"/>
                <a:cs typeface="Cambria"/>
              </a:rPr>
              <a:t>y</a:t>
            </a:r>
            <a:r>
              <a:rPr lang="en-US" sz="1941" baseline="-25000" dirty="0">
                <a:latin typeface="+mj-lt"/>
                <a:cs typeface="Cambria"/>
              </a:rPr>
              <a:t>3</a:t>
            </a:r>
            <a:r>
              <a:rPr lang="en-US" sz="1941" dirty="0">
                <a:latin typeface="+mj-lt"/>
                <a:cs typeface="Cambria"/>
              </a:rPr>
              <a:t> = G·s</a:t>
            </a:r>
            <a:r>
              <a:rPr lang="en-US" sz="1941" baseline="-25000" dirty="0">
                <a:latin typeface="+mj-lt"/>
                <a:cs typeface="Cambria"/>
              </a:rPr>
              <a:t>1</a:t>
            </a:r>
            <a:r>
              <a:rPr lang="en-US" sz="1941" dirty="0">
                <a:latin typeface="+mj-lt"/>
                <a:cs typeface="Cambria"/>
              </a:rPr>
              <a:t>·s</a:t>
            </a:r>
            <a:r>
              <a:rPr lang="en-US" sz="1941" baseline="-25000" dirty="0">
                <a:latin typeface="+mj-lt"/>
                <a:cs typeface="Cambria"/>
              </a:rPr>
              <a:t>0</a:t>
            </a:r>
            <a:endParaRPr lang="en-US" sz="1941" dirty="0">
              <a:latin typeface="+mj-lt"/>
              <a:cs typeface="Cambria"/>
            </a:endParaRPr>
          </a:p>
          <a:p>
            <a:pPr lvl="1">
              <a:buFont typeface="Arial" pitchFamily="34" charset="0"/>
              <a:buChar char="•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4904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183" y="605072"/>
            <a:ext cx="7529933" cy="543226"/>
          </a:xfrm>
        </p:spPr>
        <p:txBody>
          <a:bodyPr/>
          <a:lstStyle/>
          <a:p>
            <a:r>
              <a:rPr lang="en-US" sz="3530" b="1" dirty="0" err="1">
                <a:solidFill>
                  <a:srgbClr val="000000"/>
                </a:solidFill>
                <a:cs typeface="Cambria"/>
              </a:rPr>
              <a:t>Demux</a:t>
            </a:r>
            <a:r>
              <a:rPr lang="en-US" sz="3530" b="1" dirty="0">
                <a:solidFill>
                  <a:srgbClr val="000000"/>
                </a:solidFill>
                <a:cs typeface="Cambria"/>
              </a:rPr>
              <a:t> (concluded)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4294967295"/>
          </p:nvPr>
        </p:nvSpPr>
        <p:spPr>
          <a:xfrm>
            <a:off x="744628" y="1194464"/>
            <a:ext cx="7987553" cy="2895600"/>
          </a:xfrm>
          <a:prstGeom prst="rect">
            <a:avLst/>
          </a:prstGeom>
        </p:spPr>
        <p:txBody>
          <a:bodyPr vert="horz" lIns="89896" tIns="44948" rIns="89896" bIns="44948" rtlCol="0" anchor="t"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1765" dirty="0">
                <a:latin typeface="+mj-lt"/>
                <a:cs typeface="Cambria"/>
              </a:rPr>
              <a:t> You can see, from the previous expressions, that the </a:t>
            </a:r>
            <a:r>
              <a:rPr lang="en-US" sz="1765" dirty="0" err="1">
                <a:latin typeface="+mj-lt"/>
                <a:cs typeface="Cambria"/>
              </a:rPr>
              <a:t>demux</a:t>
            </a:r>
            <a:r>
              <a:rPr lang="en-US" sz="1765" dirty="0">
                <a:latin typeface="+mj-lt"/>
                <a:cs typeface="Cambria"/>
              </a:rPr>
              <a:t> could be</a:t>
            </a:r>
            <a:br>
              <a:rPr lang="en-US" sz="1765" dirty="0">
                <a:latin typeface="+mj-lt"/>
                <a:cs typeface="Cambria"/>
              </a:rPr>
            </a:br>
            <a:r>
              <a:rPr lang="en-US" sz="1765" dirty="0">
                <a:latin typeface="+mj-lt"/>
                <a:cs typeface="Cambria"/>
              </a:rPr>
              <a:t>    implemented with a decoder that has an enable</a:t>
            </a:r>
          </a:p>
          <a:p>
            <a:pPr algn="l">
              <a:buFont typeface="Arial" pitchFamily="34" charset="0"/>
              <a:buChar char="•"/>
            </a:pPr>
            <a:endParaRPr lang="en-US" sz="1765" dirty="0">
              <a:latin typeface="+mj-lt"/>
              <a:cs typeface="Cambria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1765" dirty="0">
                <a:latin typeface="+mj-lt"/>
                <a:cs typeface="Cambria"/>
              </a:rPr>
              <a:t> Just connect I to G of the decoder and you have a </a:t>
            </a:r>
            <a:r>
              <a:rPr lang="en-US" sz="1765" dirty="0" err="1">
                <a:latin typeface="+mj-lt"/>
                <a:cs typeface="Cambria"/>
              </a:rPr>
              <a:t>demux</a:t>
            </a:r>
            <a:r>
              <a:rPr lang="en-US" sz="1765" dirty="0">
                <a:latin typeface="+mj-lt"/>
                <a:cs typeface="Cambria"/>
              </a:rPr>
              <a:t>.</a:t>
            </a:r>
          </a:p>
          <a:p>
            <a:pPr algn="l">
              <a:buFont typeface="Arial" pitchFamily="34" charset="0"/>
              <a:buChar char="•"/>
            </a:pPr>
            <a:endParaRPr lang="en-US" sz="1765" dirty="0">
              <a:latin typeface="+mj-lt"/>
              <a:cs typeface="Cambria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1765" dirty="0">
                <a:latin typeface="+mj-lt"/>
                <a:cs typeface="Cambria"/>
              </a:rPr>
              <a:t>Warning:  Most CAD tools rely on the user knowing this fact …</a:t>
            </a:r>
            <a:br>
              <a:rPr lang="en-US" sz="1765" dirty="0">
                <a:latin typeface="+mj-lt"/>
                <a:cs typeface="Cambria"/>
              </a:rPr>
            </a:br>
            <a:r>
              <a:rPr lang="en-US" sz="1765" dirty="0">
                <a:latin typeface="+mj-lt"/>
                <a:cs typeface="Cambria"/>
              </a:rPr>
              <a:t>	      … the libraries do not contain any </a:t>
            </a:r>
            <a:r>
              <a:rPr lang="en-US" sz="1765" dirty="0" err="1">
                <a:latin typeface="+mj-lt"/>
                <a:cs typeface="Cambria"/>
              </a:rPr>
              <a:t>demuxes</a:t>
            </a:r>
            <a:r>
              <a:rPr lang="en-US" sz="1765" dirty="0">
                <a:latin typeface="+mj-lt"/>
                <a:cs typeface="Cambria"/>
              </a:rPr>
              <a:t>, just decoders.</a:t>
            </a:r>
          </a:p>
          <a:p>
            <a:pPr lvl="1"/>
            <a:endParaRPr lang="en-US" dirty="0">
              <a:latin typeface="+mj-lt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003487" y="4572001"/>
            <a:ext cx="2169147" cy="859850"/>
            <a:chOff x="895350" y="4572000"/>
            <a:chExt cx="2234878" cy="859850"/>
          </a:xfrm>
        </p:grpSpPr>
        <p:grpSp>
          <p:nvGrpSpPr>
            <p:cNvPr id="7" name="Group 6"/>
            <p:cNvGrpSpPr/>
            <p:nvPr/>
          </p:nvGrpSpPr>
          <p:grpSpPr>
            <a:xfrm>
              <a:off x="1142999" y="4572000"/>
              <a:ext cx="1679257" cy="859850"/>
              <a:chOff x="5105399" y="2721550"/>
              <a:chExt cx="1679257" cy="859850"/>
            </a:xfrm>
          </p:grpSpPr>
          <p:grpSp>
            <p:nvGrpSpPr>
              <p:cNvPr id="8" name="Group 5"/>
              <p:cNvGrpSpPr/>
              <p:nvPr/>
            </p:nvGrpSpPr>
            <p:grpSpPr>
              <a:xfrm>
                <a:off x="5105399" y="2721550"/>
                <a:ext cx="1679257" cy="859850"/>
                <a:chOff x="4038599" y="1045150"/>
                <a:chExt cx="1679257" cy="859850"/>
              </a:xfrm>
            </p:grpSpPr>
            <p:grpSp>
              <p:nvGrpSpPr>
                <p:cNvPr id="13" name="Group 31"/>
                <p:cNvGrpSpPr/>
                <p:nvPr/>
              </p:nvGrpSpPr>
              <p:grpSpPr>
                <a:xfrm>
                  <a:off x="4038599" y="1045150"/>
                  <a:ext cx="1679257" cy="859850"/>
                  <a:chOff x="2286000" y="1416793"/>
                  <a:chExt cx="2289897" cy="1231461"/>
                </a:xfrm>
              </p:grpSpPr>
              <p:sp>
                <p:nvSpPr>
                  <p:cNvPr id="15" name="Rectangle 14"/>
                  <p:cNvSpPr/>
                  <p:nvPr/>
                </p:nvSpPr>
                <p:spPr bwMode="auto">
                  <a:xfrm>
                    <a:off x="2971800" y="1447800"/>
                    <a:ext cx="914400" cy="120045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rgbClr val="008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vert270" wrap="square" lIns="80682" tIns="40341" rIns="80682" bIns="40341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defTabSz="89901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82" dirty="0">
                        <a:solidFill>
                          <a:srgbClr val="008000"/>
                        </a:solidFill>
                        <a:latin typeface="Tahoma" pitchFamily="34" charset="0"/>
                        <a:cs typeface="Tahoma" pitchFamily="34" charset="0"/>
                      </a:rPr>
                      <a:t>2x4 decoder</a:t>
                    </a:r>
                  </a:p>
                </p:txBody>
              </p:sp>
              <p:grpSp>
                <p:nvGrpSpPr>
                  <p:cNvPr id="16" name="Group 25"/>
                  <p:cNvGrpSpPr/>
                  <p:nvPr/>
                </p:nvGrpSpPr>
                <p:grpSpPr>
                  <a:xfrm>
                    <a:off x="3532909" y="1416793"/>
                    <a:ext cx="396831" cy="1012446"/>
                    <a:chOff x="6123709" y="959593"/>
                    <a:chExt cx="396831" cy="1012446"/>
                  </a:xfrm>
                </p:grpSpPr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6123709" y="959593"/>
                      <a:ext cx="396830" cy="32664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882" dirty="0">
                          <a:solidFill>
                            <a:srgbClr val="008000"/>
                          </a:solidFill>
                          <a:latin typeface="Tahoma" pitchFamily="34" charset="0"/>
                          <a:cs typeface="Tahoma" pitchFamily="34" charset="0"/>
                        </a:rPr>
                        <a:t>y</a:t>
                      </a:r>
                      <a:r>
                        <a:rPr lang="en-US" sz="882" baseline="-25000" dirty="0">
                          <a:solidFill>
                            <a:srgbClr val="008000"/>
                          </a:solidFill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6123709" y="1416794"/>
                      <a:ext cx="396831" cy="32664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882" dirty="0">
                          <a:solidFill>
                            <a:srgbClr val="008000"/>
                          </a:solidFill>
                          <a:latin typeface="Tahoma" pitchFamily="34" charset="0"/>
                          <a:cs typeface="Tahoma" pitchFamily="34" charset="0"/>
                        </a:rPr>
                        <a:t>y</a:t>
                      </a:r>
                      <a:r>
                        <a:rPr lang="en-US" sz="882" baseline="-25000" dirty="0">
                          <a:solidFill>
                            <a:srgbClr val="008000"/>
                          </a:solidFill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</a:p>
                  </p:txBody>
                </p:sp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6123709" y="1188192"/>
                      <a:ext cx="396831" cy="32664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882" dirty="0">
                          <a:solidFill>
                            <a:srgbClr val="008000"/>
                          </a:solidFill>
                          <a:latin typeface="Tahoma" pitchFamily="34" charset="0"/>
                          <a:cs typeface="Tahoma" pitchFamily="34" charset="0"/>
                        </a:rPr>
                        <a:t>y</a:t>
                      </a:r>
                      <a:r>
                        <a:rPr lang="en-US" sz="882" baseline="-25000" dirty="0">
                          <a:solidFill>
                            <a:srgbClr val="008000"/>
                          </a:solidFill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6123709" y="1645393"/>
                      <a:ext cx="396831" cy="32664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882" dirty="0">
                          <a:solidFill>
                            <a:srgbClr val="008000"/>
                          </a:solidFill>
                          <a:latin typeface="Tahoma" pitchFamily="34" charset="0"/>
                          <a:cs typeface="Tahoma" pitchFamily="34" charset="0"/>
                        </a:rPr>
                        <a:t>y</a:t>
                      </a:r>
                      <a:r>
                        <a:rPr lang="en-US" sz="882" baseline="-25000" dirty="0">
                          <a:solidFill>
                            <a:srgbClr val="008000"/>
                          </a:solidFill>
                          <a:latin typeface="Tahoma" pitchFamily="34" charset="0"/>
                          <a:cs typeface="Tahoma" pitchFamily="34" charset="0"/>
                        </a:rPr>
                        <a:t>3</a:t>
                      </a:r>
                    </a:p>
                  </p:txBody>
                </p:sp>
              </p:grpSp>
              <p:cxnSp>
                <p:nvCxnSpPr>
                  <p:cNvPr id="17" name="Straight Connector 16"/>
                  <p:cNvCxnSpPr/>
                  <p:nvPr/>
                </p:nvCxnSpPr>
                <p:spPr bwMode="auto">
                  <a:xfrm>
                    <a:off x="3890097" y="1627483"/>
                    <a:ext cx="685800" cy="158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008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8" name="Straight Connector 17"/>
                  <p:cNvCxnSpPr/>
                  <p:nvPr/>
                </p:nvCxnSpPr>
                <p:spPr bwMode="auto">
                  <a:xfrm>
                    <a:off x="3890097" y="1856083"/>
                    <a:ext cx="685800" cy="158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008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9" name="Straight Connector 18"/>
                  <p:cNvCxnSpPr/>
                  <p:nvPr/>
                </p:nvCxnSpPr>
                <p:spPr bwMode="auto">
                  <a:xfrm>
                    <a:off x="3890097" y="2084684"/>
                    <a:ext cx="685800" cy="158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008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20" name="Straight Connector 19"/>
                  <p:cNvCxnSpPr/>
                  <p:nvPr/>
                </p:nvCxnSpPr>
                <p:spPr bwMode="auto">
                  <a:xfrm>
                    <a:off x="3890097" y="2313283"/>
                    <a:ext cx="685800" cy="158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008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21" name="Straight Connector 20"/>
                  <p:cNvCxnSpPr/>
                  <p:nvPr/>
                </p:nvCxnSpPr>
                <p:spPr bwMode="auto">
                  <a:xfrm>
                    <a:off x="2286000" y="1666064"/>
                    <a:ext cx="685800" cy="158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008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14" name="TextBox 7"/>
                <p:cNvSpPr txBox="1"/>
                <p:nvPr/>
              </p:nvSpPr>
              <p:spPr>
                <a:xfrm>
                  <a:off x="4495800" y="1600200"/>
                  <a:ext cx="267887" cy="2280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82" dirty="0">
                      <a:solidFill>
                        <a:srgbClr val="008000"/>
                      </a:solidFill>
                      <a:latin typeface="Tahoma" pitchFamily="34" charset="0"/>
                      <a:cs typeface="Tahoma" pitchFamily="34" charset="0"/>
                    </a:rPr>
                    <a:t>G</a:t>
                  </a:r>
                  <a:endParaRPr lang="en-US" sz="882" baseline="-25000" dirty="0">
                    <a:solidFill>
                      <a:srgbClr val="008000"/>
                    </a:solidFill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5562600" y="2769321"/>
                <a:ext cx="259628" cy="228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82" dirty="0">
                    <a:solidFill>
                      <a:srgbClr val="008000"/>
                    </a:solidFill>
                    <a:latin typeface="Tahoma" pitchFamily="34" charset="0"/>
                    <a:cs typeface="Tahoma" pitchFamily="34" charset="0"/>
                  </a:rPr>
                  <a:t>i</a:t>
                </a:r>
                <a:r>
                  <a:rPr lang="en-US" sz="882" baseline="-25000" dirty="0">
                    <a:solidFill>
                      <a:srgbClr val="008000"/>
                    </a:solidFill>
                    <a:latin typeface="Tahoma" pitchFamily="34" charset="0"/>
                    <a:cs typeface="Tahoma" pitchFamily="34" charset="0"/>
                  </a:rPr>
                  <a:t>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562600" y="2928937"/>
                <a:ext cx="259628" cy="228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82" dirty="0">
                    <a:solidFill>
                      <a:srgbClr val="008000"/>
                    </a:solidFill>
                    <a:latin typeface="Tahoma" pitchFamily="34" charset="0"/>
                    <a:cs typeface="Tahoma" pitchFamily="34" charset="0"/>
                  </a:rPr>
                  <a:t>i</a:t>
                </a:r>
                <a:r>
                  <a:rPr lang="en-US" sz="882" baseline="-25000" dirty="0">
                    <a:solidFill>
                      <a:srgbClr val="008000"/>
                    </a:solidFill>
                    <a:latin typeface="Tahoma" pitchFamily="34" charset="0"/>
                    <a:cs typeface="Tahoma" pitchFamily="34" charset="0"/>
                  </a:rPr>
                  <a:t>1</a:t>
                </a:r>
              </a:p>
            </p:txBody>
          </p:sp>
          <p:cxnSp>
            <p:nvCxnSpPr>
              <p:cNvPr id="11" name="Straight Connector 10"/>
              <p:cNvCxnSpPr/>
              <p:nvPr/>
            </p:nvCxnSpPr>
            <p:spPr bwMode="auto">
              <a:xfrm>
                <a:off x="5105400" y="3048000"/>
                <a:ext cx="502920" cy="1109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>
                <a:off x="5110163" y="3400425"/>
                <a:ext cx="502920" cy="1109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6" name="TextBox 25"/>
            <p:cNvSpPr txBox="1"/>
            <p:nvPr/>
          </p:nvSpPr>
          <p:spPr>
            <a:xfrm>
              <a:off x="2816225" y="4572000"/>
              <a:ext cx="310828" cy="255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9" dirty="0">
                  <a:solidFill>
                    <a:srgbClr val="C00000"/>
                  </a:solidFill>
                  <a:latin typeface="Tahoma" pitchFamily="34" charset="0"/>
                  <a:cs typeface="Tahoma" pitchFamily="34" charset="0"/>
                </a:rPr>
                <a:t>y</a:t>
              </a:r>
              <a:r>
                <a:rPr lang="en-US" sz="1059" baseline="-25000" dirty="0">
                  <a:solidFill>
                    <a:srgbClr val="C00000"/>
                  </a:solidFill>
                  <a:latin typeface="Tahoma" pitchFamily="34" charset="0"/>
                  <a:cs typeface="Tahoma" pitchFamily="34" charset="0"/>
                </a:rPr>
                <a:t>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19400" y="4724400"/>
              <a:ext cx="310828" cy="255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9" dirty="0">
                  <a:solidFill>
                    <a:srgbClr val="C00000"/>
                  </a:solidFill>
                  <a:latin typeface="Tahoma" pitchFamily="34" charset="0"/>
                  <a:cs typeface="Tahoma" pitchFamily="34" charset="0"/>
                </a:rPr>
                <a:t>y</a:t>
              </a:r>
              <a:r>
                <a:rPr lang="en-US" sz="1059" baseline="-25000" dirty="0">
                  <a:solidFill>
                    <a:srgbClr val="C00000"/>
                  </a:solidFill>
                  <a:latin typeface="Tahoma" pitchFamily="34" charset="0"/>
                  <a:cs typeface="Tahoma" pitchFamily="34" charset="0"/>
                </a:rPr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95350" y="4572416"/>
              <a:ext cx="304222" cy="255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9" dirty="0">
                  <a:solidFill>
                    <a:srgbClr val="C00000"/>
                  </a:solidFill>
                  <a:latin typeface="Tahoma" pitchFamily="34" charset="0"/>
                  <a:cs typeface="Tahoma" pitchFamily="34" charset="0"/>
                </a:rPr>
                <a:t>s</a:t>
              </a:r>
              <a:r>
                <a:rPr lang="en-US" sz="1059" baseline="-25000" dirty="0">
                  <a:solidFill>
                    <a:srgbClr val="C00000"/>
                  </a:solidFill>
                  <a:latin typeface="Tahoma" pitchFamily="34" charset="0"/>
                  <a:cs typeface="Tahoma" pitchFamily="34" charset="0"/>
                </a:rPr>
                <a:t>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14400" y="4724400"/>
              <a:ext cx="304222" cy="255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9" dirty="0">
                  <a:solidFill>
                    <a:srgbClr val="C00000"/>
                  </a:solidFill>
                  <a:latin typeface="Tahoma" pitchFamily="34" charset="0"/>
                  <a:cs typeface="Tahoma" pitchFamily="34" charset="0"/>
                </a:rPr>
                <a:t>s</a:t>
              </a:r>
              <a:r>
                <a:rPr lang="en-US" sz="1059" baseline="-25000" dirty="0">
                  <a:solidFill>
                    <a:srgbClr val="C00000"/>
                  </a:solidFill>
                  <a:latin typeface="Tahoma" pitchFamily="34" charset="0"/>
                  <a:cs typeface="Tahoma" pitchFamily="34" charset="0"/>
                </a:rPr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819400" y="4876800"/>
              <a:ext cx="310828" cy="255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9" dirty="0">
                  <a:solidFill>
                    <a:srgbClr val="C00000"/>
                  </a:solidFill>
                  <a:latin typeface="Tahoma" pitchFamily="34" charset="0"/>
                  <a:cs typeface="Tahoma" pitchFamily="34" charset="0"/>
                </a:rPr>
                <a:t>y</a:t>
              </a:r>
              <a:r>
                <a:rPr lang="en-US" sz="1059" baseline="-25000" dirty="0">
                  <a:solidFill>
                    <a:srgbClr val="C00000"/>
                  </a:solidFill>
                  <a:latin typeface="Tahoma" pitchFamily="34" charset="0"/>
                  <a:cs typeface="Tahoma" pitchFamily="34" charset="0"/>
                </a:rPr>
                <a:t>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14400" y="5105400"/>
              <a:ext cx="221642" cy="255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9" dirty="0" err="1">
                  <a:solidFill>
                    <a:srgbClr val="C00000"/>
                  </a:solidFill>
                  <a:latin typeface="Tahoma" pitchFamily="34" charset="0"/>
                  <a:cs typeface="Tahoma" pitchFamily="34" charset="0"/>
                </a:rPr>
                <a:t>i</a:t>
              </a:r>
              <a:endParaRPr lang="en-US" sz="1059" baseline="-25000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19400" y="5029200"/>
              <a:ext cx="310828" cy="255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9" dirty="0">
                  <a:solidFill>
                    <a:srgbClr val="C00000"/>
                  </a:solidFill>
                  <a:latin typeface="Tahoma" pitchFamily="34" charset="0"/>
                  <a:cs typeface="Tahoma" pitchFamily="34" charset="0"/>
                </a:rPr>
                <a:t>y</a:t>
              </a:r>
              <a:r>
                <a:rPr lang="en-US" sz="1059" baseline="-25000" dirty="0">
                  <a:solidFill>
                    <a:srgbClr val="C00000"/>
                  </a:solidFill>
                  <a:latin typeface="Tahoma" pitchFamily="34" charset="0"/>
                  <a:cs typeface="Tahoma" pitchFamily="34" charset="0"/>
                </a:rPr>
                <a:t>3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702984" y="4197351"/>
            <a:ext cx="2181785" cy="859850"/>
            <a:chOff x="3676650" y="4197350"/>
            <a:chExt cx="2247900" cy="859850"/>
          </a:xfrm>
        </p:grpSpPr>
        <p:cxnSp>
          <p:nvCxnSpPr>
            <p:cNvPr id="66" name="Curved Connector 65"/>
            <p:cNvCxnSpPr/>
            <p:nvPr/>
          </p:nvCxnSpPr>
          <p:spPr bwMode="auto">
            <a:xfrm flipV="1">
              <a:off x="3886200" y="4343400"/>
              <a:ext cx="2038350" cy="501608"/>
            </a:xfrm>
            <a:prstGeom prst="bentConnector3">
              <a:avLst>
                <a:gd name="adj1" fmla="val 36916"/>
              </a:avLst>
            </a:prstGeom>
            <a:solidFill>
              <a:schemeClr val="accent1"/>
            </a:solidFill>
            <a:ln w="2857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38" name="Group 37"/>
            <p:cNvGrpSpPr/>
            <p:nvPr/>
          </p:nvGrpSpPr>
          <p:grpSpPr>
            <a:xfrm>
              <a:off x="3676650" y="4197350"/>
              <a:ext cx="2215828" cy="859850"/>
              <a:chOff x="914400" y="4572000"/>
              <a:chExt cx="2215828" cy="859850"/>
            </a:xfrm>
          </p:grpSpPr>
          <p:grpSp>
            <p:nvGrpSpPr>
              <p:cNvPr id="39" name="Group 6"/>
              <p:cNvGrpSpPr/>
              <p:nvPr/>
            </p:nvGrpSpPr>
            <p:grpSpPr>
              <a:xfrm>
                <a:off x="1142999" y="4572000"/>
                <a:ext cx="1679257" cy="859850"/>
                <a:chOff x="5105399" y="2721550"/>
                <a:chExt cx="1679257" cy="859850"/>
              </a:xfrm>
            </p:grpSpPr>
            <p:grpSp>
              <p:nvGrpSpPr>
                <p:cNvPr id="47" name="Group 5"/>
                <p:cNvGrpSpPr/>
                <p:nvPr/>
              </p:nvGrpSpPr>
              <p:grpSpPr>
                <a:xfrm>
                  <a:off x="5105399" y="2721550"/>
                  <a:ext cx="1679257" cy="859850"/>
                  <a:chOff x="4038599" y="1045150"/>
                  <a:chExt cx="1679257" cy="859850"/>
                </a:xfrm>
              </p:grpSpPr>
              <p:grpSp>
                <p:nvGrpSpPr>
                  <p:cNvPr id="52" name="Group 31"/>
                  <p:cNvGrpSpPr/>
                  <p:nvPr/>
                </p:nvGrpSpPr>
                <p:grpSpPr>
                  <a:xfrm>
                    <a:off x="4038599" y="1045150"/>
                    <a:ext cx="1679257" cy="859850"/>
                    <a:chOff x="2286000" y="1416793"/>
                    <a:chExt cx="2289897" cy="1231461"/>
                  </a:xfrm>
                </p:grpSpPr>
                <p:sp>
                  <p:nvSpPr>
                    <p:cNvPr id="54" name="Rectangle 53"/>
                    <p:cNvSpPr/>
                    <p:nvPr/>
                  </p:nvSpPr>
                  <p:spPr bwMode="auto">
                    <a:xfrm>
                      <a:off x="2971800" y="1447800"/>
                      <a:ext cx="914400" cy="1200454"/>
                    </a:xfrm>
                    <a:prstGeom prst="rect">
                      <a:avLst/>
                    </a:prstGeom>
                    <a:noFill/>
                    <a:ln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vert270" wrap="square" lIns="80682" tIns="40341" rIns="80682" bIns="40341" numCol="1" rtlCol="0" anchor="ctr" anchorCtr="1" compatLnSpc="1">
                      <a:prstTxWarp prst="textNoShape">
                        <a:avLst/>
                      </a:prstTxWarp>
                    </a:bodyPr>
                    <a:lstStyle/>
                    <a:p>
                      <a:pPr defTabSz="89901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882" dirty="0">
                          <a:solidFill>
                            <a:srgbClr val="008000"/>
                          </a:solidFill>
                          <a:latin typeface="Tahoma" pitchFamily="34" charset="0"/>
                          <a:cs typeface="Tahoma" pitchFamily="34" charset="0"/>
                        </a:rPr>
                        <a:t>2x4 decoder</a:t>
                      </a:r>
                    </a:p>
                  </p:txBody>
                </p:sp>
                <p:grpSp>
                  <p:nvGrpSpPr>
                    <p:cNvPr id="55" name="Group 25"/>
                    <p:cNvGrpSpPr/>
                    <p:nvPr/>
                  </p:nvGrpSpPr>
                  <p:grpSpPr>
                    <a:xfrm>
                      <a:off x="3532909" y="1416793"/>
                      <a:ext cx="396831" cy="1012446"/>
                      <a:chOff x="6123709" y="959593"/>
                      <a:chExt cx="396831" cy="1012446"/>
                    </a:xfrm>
                  </p:grpSpPr>
                  <p:sp>
                    <p:nvSpPr>
                      <p:cNvPr id="61" name="TextBox 60"/>
                      <p:cNvSpPr txBox="1"/>
                      <p:nvPr/>
                    </p:nvSpPr>
                    <p:spPr>
                      <a:xfrm>
                        <a:off x="6123709" y="959593"/>
                        <a:ext cx="396830" cy="3266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882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y</a:t>
                        </a:r>
                        <a:r>
                          <a:rPr lang="en-US" sz="882" baseline="-25000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62" name="TextBox 61"/>
                      <p:cNvSpPr txBox="1"/>
                      <p:nvPr/>
                    </p:nvSpPr>
                    <p:spPr>
                      <a:xfrm>
                        <a:off x="6123709" y="1416794"/>
                        <a:ext cx="396831" cy="3266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882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y</a:t>
                        </a:r>
                        <a:r>
                          <a:rPr lang="en-US" sz="882" baseline="-25000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63" name="TextBox 62"/>
                      <p:cNvSpPr txBox="1"/>
                      <p:nvPr/>
                    </p:nvSpPr>
                    <p:spPr>
                      <a:xfrm>
                        <a:off x="6123709" y="1188192"/>
                        <a:ext cx="396831" cy="3266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882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y</a:t>
                        </a:r>
                        <a:r>
                          <a:rPr lang="en-US" sz="882" baseline="-25000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64" name="TextBox 63"/>
                      <p:cNvSpPr txBox="1"/>
                      <p:nvPr/>
                    </p:nvSpPr>
                    <p:spPr>
                      <a:xfrm>
                        <a:off x="6123709" y="1645393"/>
                        <a:ext cx="396831" cy="3266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882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y</a:t>
                        </a:r>
                        <a:r>
                          <a:rPr lang="en-US" sz="882" baseline="-25000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3</a:t>
                        </a:r>
                      </a:p>
                    </p:txBody>
                  </p:sp>
                </p:grpSp>
                <p:cxnSp>
                  <p:nvCxnSpPr>
                    <p:cNvPr id="56" name="Straight Connector 55"/>
                    <p:cNvCxnSpPr/>
                    <p:nvPr/>
                  </p:nvCxnSpPr>
                  <p:spPr bwMode="auto">
                    <a:xfrm>
                      <a:off x="3890097" y="1627483"/>
                      <a:ext cx="685800" cy="158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57" name="Straight Connector 56"/>
                    <p:cNvCxnSpPr/>
                    <p:nvPr/>
                  </p:nvCxnSpPr>
                  <p:spPr bwMode="auto">
                    <a:xfrm>
                      <a:off x="3890097" y="1856083"/>
                      <a:ext cx="685800" cy="158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58" name="Straight Connector 18"/>
                    <p:cNvCxnSpPr/>
                    <p:nvPr/>
                  </p:nvCxnSpPr>
                  <p:spPr bwMode="auto">
                    <a:xfrm>
                      <a:off x="3890097" y="2084684"/>
                      <a:ext cx="685800" cy="158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59" name="Straight Connector 58"/>
                    <p:cNvCxnSpPr/>
                    <p:nvPr/>
                  </p:nvCxnSpPr>
                  <p:spPr bwMode="auto">
                    <a:xfrm>
                      <a:off x="3890097" y="2313283"/>
                      <a:ext cx="685800" cy="158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60" name="Straight Connector 59"/>
                    <p:cNvCxnSpPr/>
                    <p:nvPr/>
                  </p:nvCxnSpPr>
                  <p:spPr bwMode="auto">
                    <a:xfrm>
                      <a:off x="2286000" y="1666064"/>
                      <a:ext cx="685800" cy="158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sp>
                <p:nvSpPr>
                  <p:cNvPr id="53" name="TextBox 7"/>
                  <p:cNvSpPr txBox="1"/>
                  <p:nvPr/>
                </p:nvSpPr>
                <p:spPr>
                  <a:xfrm>
                    <a:off x="4495800" y="1600200"/>
                    <a:ext cx="267887" cy="2280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82" dirty="0">
                        <a:solidFill>
                          <a:srgbClr val="008000"/>
                        </a:solidFill>
                        <a:latin typeface="Tahoma" pitchFamily="34" charset="0"/>
                        <a:cs typeface="Tahoma" pitchFamily="34" charset="0"/>
                      </a:rPr>
                      <a:t>G</a:t>
                    </a:r>
                    <a:endParaRPr lang="en-US" sz="882" baseline="-25000" dirty="0">
                      <a:solidFill>
                        <a:srgbClr val="008000"/>
                      </a:solidFill>
                      <a:latin typeface="Tahoma" pitchFamily="34" charset="0"/>
                      <a:cs typeface="Tahoma" pitchFamily="34" charset="0"/>
                    </a:endParaRPr>
                  </a:p>
                </p:txBody>
              </p:sp>
            </p:grpSp>
            <p:sp>
              <p:nvSpPr>
                <p:cNvPr id="48" name="TextBox 47"/>
                <p:cNvSpPr txBox="1"/>
                <p:nvPr/>
              </p:nvSpPr>
              <p:spPr>
                <a:xfrm>
                  <a:off x="5562600" y="2769321"/>
                  <a:ext cx="259628" cy="2280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82" dirty="0">
                      <a:solidFill>
                        <a:srgbClr val="008000"/>
                      </a:solidFill>
                      <a:latin typeface="Tahoma" pitchFamily="34" charset="0"/>
                      <a:cs typeface="Tahoma" pitchFamily="34" charset="0"/>
                    </a:rPr>
                    <a:t>i</a:t>
                  </a:r>
                  <a:r>
                    <a:rPr lang="en-US" sz="882" baseline="-25000" dirty="0">
                      <a:solidFill>
                        <a:srgbClr val="008000"/>
                      </a:solidFill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5562600" y="2928937"/>
                  <a:ext cx="259628" cy="2280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82" dirty="0">
                      <a:solidFill>
                        <a:srgbClr val="008000"/>
                      </a:solidFill>
                      <a:latin typeface="Tahoma" pitchFamily="34" charset="0"/>
                      <a:cs typeface="Tahoma" pitchFamily="34" charset="0"/>
                    </a:rPr>
                    <a:t>i</a:t>
                  </a:r>
                  <a:r>
                    <a:rPr lang="en-US" sz="882" baseline="-25000" dirty="0">
                      <a:solidFill>
                        <a:srgbClr val="008000"/>
                      </a:solidFill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cxnSp>
              <p:nvCxnSpPr>
                <p:cNvPr id="50" name="Straight Connector 10"/>
                <p:cNvCxnSpPr/>
                <p:nvPr/>
              </p:nvCxnSpPr>
              <p:spPr bwMode="auto">
                <a:xfrm>
                  <a:off x="5105400" y="3048000"/>
                  <a:ext cx="502920" cy="1109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8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1" name="Straight Connector 50"/>
                <p:cNvCxnSpPr/>
                <p:nvPr/>
              </p:nvCxnSpPr>
              <p:spPr bwMode="auto">
                <a:xfrm>
                  <a:off x="5110163" y="3400425"/>
                  <a:ext cx="502920" cy="1109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8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40" name="TextBox 39"/>
              <p:cNvSpPr txBox="1"/>
              <p:nvPr/>
            </p:nvSpPr>
            <p:spPr>
              <a:xfrm>
                <a:off x="2816225" y="4572000"/>
                <a:ext cx="310828" cy="25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9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y</a:t>
                </a:r>
                <a:r>
                  <a:rPr lang="en-US" sz="1059" baseline="-25000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0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819400" y="4724400"/>
                <a:ext cx="310828" cy="25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9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y</a:t>
                </a:r>
                <a:r>
                  <a:rPr lang="en-US" sz="1059" baseline="-25000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1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917575" y="4585116"/>
                <a:ext cx="266234" cy="25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9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0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14400" y="4772025"/>
                <a:ext cx="266234" cy="25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9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0</a:t>
                </a:r>
                <a:endParaRPr lang="en-US" sz="1059" baseline="-25000" dirty="0">
                  <a:solidFill>
                    <a:srgbClr val="C00000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819400" y="4876800"/>
                <a:ext cx="310828" cy="25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9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y</a:t>
                </a:r>
                <a:r>
                  <a:rPr lang="en-US" sz="1059" baseline="-25000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2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914400" y="5105400"/>
                <a:ext cx="221642" cy="25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9" dirty="0" err="1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i</a:t>
                </a:r>
                <a:endParaRPr lang="en-US" sz="1059" baseline="-25000" dirty="0">
                  <a:solidFill>
                    <a:srgbClr val="C00000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19400" y="5029200"/>
                <a:ext cx="310828" cy="25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9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y</a:t>
                </a:r>
                <a:r>
                  <a:rPr lang="en-US" sz="1059" baseline="-25000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3</a:t>
                </a:r>
              </a:p>
            </p:txBody>
          </p:sp>
        </p:grpSp>
      </p:grpSp>
      <p:grpSp>
        <p:nvGrpSpPr>
          <p:cNvPr id="79" name="Group 78"/>
          <p:cNvGrpSpPr/>
          <p:nvPr/>
        </p:nvGrpSpPr>
        <p:grpSpPr>
          <a:xfrm>
            <a:off x="3684494" y="5257801"/>
            <a:ext cx="2181785" cy="859850"/>
            <a:chOff x="3676650" y="4197350"/>
            <a:chExt cx="2247900" cy="859850"/>
          </a:xfrm>
        </p:grpSpPr>
        <p:cxnSp>
          <p:nvCxnSpPr>
            <p:cNvPr id="80" name="Curved Connector 65"/>
            <p:cNvCxnSpPr/>
            <p:nvPr/>
          </p:nvCxnSpPr>
          <p:spPr bwMode="auto">
            <a:xfrm flipV="1">
              <a:off x="3886200" y="4502150"/>
              <a:ext cx="2038350" cy="34285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81" name="Group 37"/>
            <p:cNvGrpSpPr/>
            <p:nvPr/>
          </p:nvGrpSpPr>
          <p:grpSpPr>
            <a:xfrm>
              <a:off x="3676650" y="4197350"/>
              <a:ext cx="2215828" cy="859850"/>
              <a:chOff x="914400" y="4572000"/>
              <a:chExt cx="2215828" cy="859850"/>
            </a:xfrm>
          </p:grpSpPr>
          <p:grpSp>
            <p:nvGrpSpPr>
              <p:cNvPr id="82" name="Group 6"/>
              <p:cNvGrpSpPr/>
              <p:nvPr/>
            </p:nvGrpSpPr>
            <p:grpSpPr>
              <a:xfrm>
                <a:off x="1142999" y="4572000"/>
                <a:ext cx="1679257" cy="859850"/>
                <a:chOff x="5105399" y="2721550"/>
                <a:chExt cx="1679257" cy="859850"/>
              </a:xfrm>
            </p:grpSpPr>
            <p:grpSp>
              <p:nvGrpSpPr>
                <p:cNvPr id="90" name="Group 5"/>
                <p:cNvGrpSpPr/>
                <p:nvPr/>
              </p:nvGrpSpPr>
              <p:grpSpPr>
                <a:xfrm>
                  <a:off x="5105399" y="2721550"/>
                  <a:ext cx="1679257" cy="859850"/>
                  <a:chOff x="4038599" y="1045150"/>
                  <a:chExt cx="1679257" cy="859850"/>
                </a:xfrm>
              </p:grpSpPr>
              <p:grpSp>
                <p:nvGrpSpPr>
                  <p:cNvPr id="95" name="Group 31"/>
                  <p:cNvGrpSpPr/>
                  <p:nvPr/>
                </p:nvGrpSpPr>
                <p:grpSpPr>
                  <a:xfrm>
                    <a:off x="4038599" y="1045150"/>
                    <a:ext cx="1679257" cy="859850"/>
                    <a:chOff x="2286000" y="1416793"/>
                    <a:chExt cx="2289897" cy="1231461"/>
                  </a:xfrm>
                </p:grpSpPr>
                <p:sp>
                  <p:nvSpPr>
                    <p:cNvPr id="97" name="Rectangle 96"/>
                    <p:cNvSpPr/>
                    <p:nvPr/>
                  </p:nvSpPr>
                  <p:spPr bwMode="auto">
                    <a:xfrm>
                      <a:off x="2971800" y="1447800"/>
                      <a:ext cx="914400" cy="1200454"/>
                    </a:xfrm>
                    <a:prstGeom prst="rect">
                      <a:avLst/>
                    </a:prstGeom>
                    <a:noFill/>
                    <a:ln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vert270" wrap="square" lIns="80682" tIns="40341" rIns="80682" bIns="40341" numCol="1" rtlCol="0" anchor="ctr" anchorCtr="1" compatLnSpc="1">
                      <a:prstTxWarp prst="textNoShape">
                        <a:avLst/>
                      </a:prstTxWarp>
                    </a:bodyPr>
                    <a:lstStyle/>
                    <a:p>
                      <a:pPr defTabSz="89901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882" dirty="0">
                          <a:solidFill>
                            <a:srgbClr val="008000"/>
                          </a:solidFill>
                          <a:latin typeface="Tahoma" pitchFamily="34" charset="0"/>
                          <a:cs typeface="Tahoma" pitchFamily="34" charset="0"/>
                        </a:rPr>
                        <a:t>2x4 decoder</a:t>
                      </a:r>
                    </a:p>
                  </p:txBody>
                </p:sp>
                <p:grpSp>
                  <p:nvGrpSpPr>
                    <p:cNvPr id="98" name="Group 25"/>
                    <p:cNvGrpSpPr/>
                    <p:nvPr/>
                  </p:nvGrpSpPr>
                  <p:grpSpPr>
                    <a:xfrm>
                      <a:off x="3532909" y="1416793"/>
                      <a:ext cx="396831" cy="1012446"/>
                      <a:chOff x="6123709" y="959593"/>
                      <a:chExt cx="396831" cy="1012446"/>
                    </a:xfrm>
                  </p:grpSpPr>
                  <p:sp>
                    <p:nvSpPr>
                      <p:cNvPr id="104" name="TextBox 103"/>
                      <p:cNvSpPr txBox="1"/>
                      <p:nvPr/>
                    </p:nvSpPr>
                    <p:spPr>
                      <a:xfrm>
                        <a:off x="6123709" y="959593"/>
                        <a:ext cx="396830" cy="3266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882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y</a:t>
                        </a:r>
                        <a:r>
                          <a:rPr lang="en-US" sz="882" baseline="-25000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105" name="TextBox 104"/>
                      <p:cNvSpPr txBox="1"/>
                      <p:nvPr/>
                    </p:nvSpPr>
                    <p:spPr>
                      <a:xfrm>
                        <a:off x="6123709" y="1416794"/>
                        <a:ext cx="396831" cy="3266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882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y</a:t>
                        </a:r>
                        <a:r>
                          <a:rPr lang="en-US" sz="882" baseline="-25000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106" name="TextBox 105"/>
                      <p:cNvSpPr txBox="1"/>
                      <p:nvPr/>
                    </p:nvSpPr>
                    <p:spPr>
                      <a:xfrm>
                        <a:off x="6123709" y="1188192"/>
                        <a:ext cx="396831" cy="3266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882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y</a:t>
                        </a:r>
                        <a:r>
                          <a:rPr lang="en-US" sz="882" baseline="-25000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107" name="TextBox 106"/>
                      <p:cNvSpPr txBox="1"/>
                      <p:nvPr/>
                    </p:nvSpPr>
                    <p:spPr>
                      <a:xfrm>
                        <a:off x="6123709" y="1645393"/>
                        <a:ext cx="396831" cy="3266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882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y</a:t>
                        </a:r>
                        <a:r>
                          <a:rPr lang="en-US" sz="882" baseline="-25000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3</a:t>
                        </a:r>
                      </a:p>
                    </p:txBody>
                  </p:sp>
                </p:grpSp>
                <p:cxnSp>
                  <p:nvCxnSpPr>
                    <p:cNvPr id="99" name="Straight Connector 98"/>
                    <p:cNvCxnSpPr/>
                    <p:nvPr/>
                  </p:nvCxnSpPr>
                  <p:spPr bwMode="auto">
                    <a:xfrm>
                      <a:off x="3890097" y="1627483"/>
                      <a:ext cx="685800" cy="158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00" name="Straight Connector 99"/>
                    <p:cNvCxnSpPr/>
                    <p:nvPr/>
                  </p:nvCxnSpPr>
                  <p:spPr bwMode="auto">
                    <a:xfrm>
                      <a:off x="3890097" y="1856083"/>
                      <a:ext cx="685800" cy="158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01" name="Straight Connector 18"/>
                    <p:cNvCxnSpPr/>
                    <p:nvPr/>
                  </p:nvCxnSpPr>
                  <p:spPr bwMode="auto">
                    <a:xfrm>
                      <a:off x="3890097" y="2084684"/>
                      <a:ext cx="685800" cy="158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02" name="Straight Connector 101"/>
                    <p:cNvCxnSpPr/>
                    <p:nvPr/>
                  </p:nvCxnSpPr>
                  <p:spPr bwMode="auto">
                    <a:xfrm>
                      <a:off x="3890097" y="2313283"/>
                      <a:ext cx="685800" cy="158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03" name="Straight Connector 102"/>
                    <p:cNvCxnSpPr/>
                    <p:nvPr/>
                  </p:nvCxnSpPr>
                  <p:spPr bwMode="auto">
                    <a:xfrm>
                      <a:off x="2286000" y="1666064"/>
                      <a:ext cx="685800" cy="158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sp>
                <p:nvSpPr>
                  <p:cNvPr id="96" name="TextBox 7"/>
                  <p:cNvSpPr txBox="1"/>
                  <p:nvPr/>
                </p:nvSpPr>
                <p:spPr>
                  <a:xfrm>
                    <a:off x="4495800" y="1600200"/>
                    <a:ext cx="267887" cy="2280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82" dirty="0">
                        <a:solidFill>
                          <a:srgbClr val="008000"/>
                        </a:solidFill>
                        <a:latin typeface="Tahoma" pitchFamily="34" charset="0"/>
                        <a:cs typeface="Tahoma" pitchFamily="34" charset="0"/>
                      </a:rPr>
                      <a:t>G</a:t>
                    </a:r>
                    <a:endParaRPr lang="en-US" sz="882" baseline="-25000" dirty="0">
                      <a:solidFill>
                        <a:srgbClr val="008000"/>
                      </a:solidFill>
                      <a:latin typeface="Tahoma" pitchFamily="34" charset="0"/>
                      <a:cs typeface="Tahoma" pitchFamily="34" charset="0"/>
                    </a:endParaRPr>
                  </a:p>
                </p:txBody>
              </p:sp>
            </p:grpSp>
            <p:sp>
              <p:nvSpPr>
                <p:cNvPr id="91" name="TextBox 90"/>
                <p:cNvSpPr txBox="1"/>
                <p:nvPr/>
              </p:nvSpPr>
              <p:spPr>
                <a:xfrm>
                  <a:off x="5562600" y="2769321"/>
                  <a:ext cx="259628" cy="2280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82" dirty="0">
                      <a:solidFill>
                        <a:srgbClr val="008000"/>
                      </a:solidFill>
                      <a:latin typeface="Tahoma" pitchFamily="34" charset="0"/>
                      <a:cs typeface="Tahoma" pitchFamily="34" charset="0"/>
                    </a:rPr>
                    <a:t>i</a:t>
                  </a:r>
                  <a:r>
                    <a:rPr lang="en-US" sz="882" baseline="-25000" dirty="0">
                      <a:solidFill>
                        <a:srgbClr val="008000"/>
                      </a:solidFill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5562600" y="2928937"/>
                  <a:ext cx="259628" cy="2280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82" dirty="0">
                      <a:solidFill>
                        <a:srgbClr val="008000"/>
                      </a:solidFill>
                      <a:latin typeface="Tahoma" pitchFamily="34" charset="0"/>
                      <a:cs typeface="Tahoma" pitchFamily="34" charset="0"/>
                    </a:rPr>
                    <a:t>i</a:t>
                  </a:r>
                  <a:r>
                    <a:rPr lang="en-US" sz="882" baseline="-25000" dirty="0">
                      <a:solidFill>
                        <a:srgbClr val="008000"/>
                      </a:solidFill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cxnSp>
              <p:nvCxnSpPr>
                <p:cNvPr id="93" name="Straight Connector 10"/>
                <p:cNvCxnSpPr/>
                <p:nvPr/>
              </p:nvCxnSpPr>
              <p:spPr bwMode="auto">
                <a:xfrm>
                  <a:off x="5105400" y="3048000"/>
                  <a:ext cx="502920" cy="1109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8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4" name="Straight Connector 93"/>
                <p:cNvCxnSpPr/>
                <p:nvPr/>
              </p:nvCxnSpPr>
              <p:spPr bwMode="auto">
                <a:xfrm>
                  <a:off x="5110163" y="3400425"/>
                  <a:ext cx="502920" cy="1109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8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83" name="TextBox 82"/>
              <p:cNvSpPr txBox="1"/>
              <p:nvPr/>
            </p:nvSpPr>
            <p:spPr>
              <a:xfrm>
                <a:off x="2816225" y="4572000"/>
                <a:ext cx="310828" cy="25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9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y</a:t>
                </a:r>
                <a:r>
                  <a:rPr lang="en-US" sz="1059" baseline="-25000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0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819400" y="4724400"/>
                <a:ext cx="310828" cy="25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9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y</a:t>
                </a:r>
                <a:r>
                  <a:rPr lang="en-US" sz="1059" baseline="-25000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1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917575" y="4585116"/>
                <a:ext cx="266234" cy="25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9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1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914400" y="4772025"/>
                <a:ext cx="266234" cy="25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9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0</a:t>
                </a:r>
                <a:endParaRPr lang="en-US" sz="1059" baseline="-25000" dirty="0">
                  <a:solidFill>
                    <a:srgbClr val="C00000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819400" y="4876800"/>
                <a:ext cx="310828" cy="25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9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y</a:t>
                </a:r>
                <a:r>
                  <a:rPr lang="en-US" sz="1059" baseline="-25000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2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914400" y="5105400"/>
                <a:ext cx="221642" cy="25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9" dirty="0" err="1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i</a:t>
                </a:r>
                <a:endParaRPr lang="en-US" sz="1059" baseline="-25000" dirty="0">
                  <a:solidFill>
                    <a:srgbClr val="C00000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819400" y="5029200"/>
                <a:ext cx="310828" cy="25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9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y</a:t>
                </a:r>
                <a:r>
                  <a:rPr lang="en-US" sz="1059" baseline="-25000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3</a:t>
                </a:r>
              </a:p>
            </p:txBody>
          </p:sp>
        </p:grpSp>
      </p:grpSp>
      <p:grpSp>
        <p:nvGrpSpPr>
          <p:cNvPr id="110" name="Group 109"/>
          <p:cNvGrpSpPr/>
          <p:nvPr/>
        </p:nvGrpSpPr>
        <p:grpSpPr>
          <a:xfrm>
            <a:off x="6125135" y="4191001"/>
            <a:ext cx="2154051" cy="859850"/>
            <a:chOff x="3676650" y="4197350"/>
            <a:chExt cx="2219325" cy="859850"/>
          </a:xfrm>
        </p:grpSpPr>
        <p:cxnSp>
          <p:nvCxnSpPr>
            <p:cNvPr id="111" name="Curved Connector 65"/>
            <p:cNvCxnSpPr/>
            <p:nvPr/>
          </p:nvCxnSpPr>
          <p:spPr bwMode="auto">
            <a:xfrm flipV="1">
              <a:off x="3886200" y="4664075"/>
              <a:ext cx="2009775" cy="180933"/>
            </a:xfrm>
            <a:prstGeom prst="bentConnector3">
              <a:avLst>
                <a:gd name="adj1" fmla="val 39573"/>
              </a:avLst>
            </a:prstGeom>
            <a:solidFill>
              <a:schemeClr val="accent1"/>
            </a:solidFill>
            <a:ln w="2857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112" name="Group 37"/>
            <p:cNvGrpSpPr/>
            <p:nvPr/>
          </p:nvGrpSpPr>
          <p:grpSpPr>
            <a:xfrm>
              <a:off x="3676650" y="4197350"/>
              <a:ext cx="2215828" cy="859850"/>
              <a:chOff x="914400" y="4572000"/>
              <a:chExt cx="2215828" cy="859850"/>
            </a:xfrm>
          </p:grpSpPr>
          <p:grpSp>
            <p:nvGrpSpPr>
              <p:cNvPr id="113" name="Group 6"/>
              <p:cNvGrpSpPr/>
              <p:nvPr/>
            </p:nvGrpSpPr>
            <p:grpSpPr>
              <a:xfrm>
                <a:off x="1142999" y="4572000"/>
                <a:ext cx="1679257" cy="859850"/>
                <a:chOff x="5105399" y="2721550"/>
                <a:chExt cx="1679257" cy="859850"/>
              </a:xfrm>
            </p:grpSpPr>
            <p:grpSp>
              <p:nvGrpSpPr>
                <p:cNvPr id="121" name="Group 5"/>
                <p:cNvGrpSpPr/>
                <p:nvPr/>
              </p:nvGrpSpPr>
              <p:grpSpPr>
                <a:xfrm>
                  <a:off x="5105399" y="2721550"/>
                  <a:ext cx="1679257" cy="859850"/>
                  <a:chOff x="4038599" y="1045150"/>
                  <a:chExt cx="1679257" cy="859850"/>
                </a:xfrm>
              </p:grpSpPr>
              <p:grpSp>
                <p:nvGrpSpPr>
                  <p:cNvPr id="126" name="Group 31"/>
                  <p:cNvGrpSpPr/>
                  <p:nvPr/>
                </p:nvGrpSpPr>
                <p:grpSpPr>
                  <a:xfrm>
                    <a:off x="4038599" y="1045150"/>
                    <a:ext cx="1679257" cy="859850"/>
                    <a:chOff x="2286000" y="1416793"/>
                    <a:chExt cx="2289897" cy="1231461"/>
                  </a:xfrm>
                </p:grpSpPr>
                <p:sp>
                  <p:nvSpPr>
                    <p:cNvPr id="128" name="Rectangle 127"/>
                    <p:cNvSpPr/>
                    <p:nvPr/>
                  </p:nvSpPr>
                  <p:spPr bwMode="auto">
                    <a:xfrm>
                      <a:off x="2971800" y="1447800"/>
                      <a:ext cx="914400" cy="1200454"/>
                    </a:xfrm>
                    <a:prstGeom prst="rect">
                      <a:avLst/>
                    </a:prstGeom>
                    <a:noFill/>
                    <a:ln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vert270" wrap="square" lIns="80682" tIns="40341" rIns="80682" bIns="40341" numCol="1" rtlCol="0" anchor="ctr" anchorCtr="1" compatLnSpc="1">
                      <a:prstTxWarp prst="textNoShape">
                        <a:avLst/>
                      </a:prstTxWarp>
                    </a:bodyPr>
                    <a:lstStyle/>
                    <a:p>
                      <a:pPr defTabSz="89901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882" dirty="0">
                          <a:solidFill>
                            <a:srgbClr val="008000"/>
                          </a:solidFill>
                          <a:latin typeface="Tahoma" pitchFamily="34" charset="0"/>
                          <a:cs typeface="Tahoma" pitchFamily="34" charset="0"/>
                        </a:rPr>
                        <a:t>2x4 decoder</a:t>
                      </a:r>
                    </a:p>
                  </p:txBody>
                </p:sp>
                <p:grpSp>
                  <p:nvGrpSpPr>
                    <p:cNvPr id="129" name="Group 25"/>
                    <p:cNvGrpSpPr/>
                    <p:nvPr/>
                  </p:nvGrpSpPr>
                  <p:grpSpPr>
                    <a:xfrm>
                      <a:off x="3532909" y="1416793"/>
                      <a:ext cx="396831" cy="1012446"/>
                      <a:chOff x="6123709" y="959593"/>
                      <a:chExt cx="396831" cy="1012446"/>
                    </a:xfrm>
                  </p:grpSpPr>
                  <p:sp>
                    <p:nvSpPr>
                      <p:cNvPr id="135" name="TextBox 134"/>
                      <p:cNvSpPr txBox="1"/>
                      <p:nvPr/>
                    </p:nvSpPr>
                    <p:spPr>
                      <a:xfrm>
                        <a:off x="6123709" y="959593"/>
                        <a:ext cx="396830" cy="3266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882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y</a:t>
                        </a:r>
                        <a:r>
                          <a:rPr lang="en-US" sz="882" baseline="-25000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136" name="TextBox 135"/>
                      <p:cNvSpPr txBox="1"/>
                      <p:nvPr/>
                    </p:nvSpPr>
                    <p:spPr>
                      <a:xfrm>
                        <a:off x="6123709" y="1416794"/>
                        <a:ext cx="396831" cy="3266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882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y</a:t>
                        </a:r>
                        <a:r>
                          <a:rPr lang="en-US" sz="882" baseline="-25000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137" name="TextBox 136"/>
                      <p:cNvSpPr txBox="1"/>
                      <p:nvPr/>
                    </p:nvSpPr>
                    <p:spPr>
                      <a:xfrm>
                        <a:off x="6123709" y="1188192"/>
                        <a:ext cx="396831" cy="3266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882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y</a:t>
                        </a:r>
                        <a:r>
                          <a:rPr lang="en-US" sz="882" baseline="-25000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138" name="TextBox 137"/>
                      <p:cNvSpPr txBox="1"/>
                      <p:nvPr/>
                    </p:nvSpPr>
                    <p:spPr>
                      <a:xfrm>
                        <a:off x="6123709" y="1645393"/>
                        <a:ext cx="396831" cy="3266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882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y</a:t>
                        </a:r>
                        <a:r>
                          <a:rPr lang="en-US" sz="882" baseline="-25000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3</a:t>
                        </a:r>
                      </a:p>
                    </p:txBody>
                  </p:sp>
                </p:grpSp>
                <p:cxnSp>
                  <p:nvCxnSpPr>
                    <p:cNvPr id="130" name="Straight Connector 129"/>
                    <p:cNvCxnSpPr/>
                    <p:nvPr/>
                  </p:nvCxnSpPr>
                  <p:spPr bwMode="auto">
                    <a:xfrm>
                      <a:off x="3890097" y="1627483"/>
                      <a:ext cx="685800" cy="158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31" name="Straight Connector 130"/>
                    <p:cNvCxnSpPr/>
                    <p:nvPr/>
                  </p:nvCxnSpPr>
                  <p:spPr bwMode="auto">
                    <a:xfrm>
                      <a:off x="3890097" y="1856083"/>
                      <a:ext cx="685800" cy="158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32" name="Straight Connector 18"/>
                    <p:cNvCxnSpPr/>
                    <p:nvPr/>
                  </p:nvCxnSpPr>
                  <p:spPr bwMode="auto">
                    <a:xfrm>
                      <a:off x="3890097" y="2084684"/>
                      <a:ext cx="685800" cy="158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33" name="Straight Connector 132"/>
                    <p:cNvCxnSpPr/>
                    <p:nvPr/>
                  </p:nvCxnSpPr>
                  <p:spPr bwMode="auto">
                    <a:xfrm>
                      <a:off x="3890097" y="2313283"/>
                      <a:ext cx="685800" cy="158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34" name="Straight Connector 133"/>
                    <p:cNvCxnSpPr/>
                    <p:nvPr/>
                  </p:nvCxnSpPr>
                  <p:spPr bwMode="auto">
                    <a:xfrm>
                      <a:off x="2286000" y="1666064"/>
                      <a:ext cx="685800" cy="158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sp>
                <p:nvSpPr>
                  <p:cNvPr id="127" name="TextBox 7"/>
                  <p:cNvSpPr txBox="1"/>
                  <p:nvPr/>
                </p:nvSpPr>
                <p:spPr>
                  <a:xfrm>
                    <a:off x="4495800" y="1600200"/>
                    <a:ext cx="267887" cy="2280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82" dirty="0">
                        <a:solidFill>
                          <a:srgbClr val="008000"/>
                        </a:solidFill>
                        <a:latin typeface="Tahoma" pitchFamily="34" charset="0"/>
                        <a:cs typeface="Tahoma" pitchFamily="34" charset="0"/>
                      </a:rPr>
                      <a:t>G</a:t>
                    </a:r>
                    <a:endParaRPr lang="en-US" sz="882" baseline="-25000" dirty="0">
                      <a:solidFill>
                        <a:srgbClr val="008000"/>
                      </a:solidFill>
                      <a:latin typeface="Tahoma" pitchFamily="34" charset="0"/>
                      <a:cs typeface="Tahoma" pitchFamily="34" charset="0"/>
                    </a:endParaRPr>
                  </a:p>
                </p:txBody>
              </p:sp>
            </p:grpSp>
            <p:sp>
              <p:nvSpPr>
                <p:cNvPr id="122" name="TextBox 121"/>
                <p:cNvSpPr txBox="1"/>
                <p:nvPr/>
              </p:nvSpPr>
              <p:spPr>
                <a:xfrm>
                  <a:off x="5562600" y="2769321"/>
                  <a:ext cx="259628" cy="2280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82" dirty="0">
                      <a:solidFill>
                        <a:srgbClr val="008000"/>
                      </a:solidFill>
                      <a:latin typeface="Tahoma" pitchFamily="34" charset="0"/>
                      <a:cs typeface="Tahoma" pitchFamily="34" charset="0"/>
                    </a:rPr>
                    <a:t>i</a:t>
                  </a:r>
                  <a:r>
                    <a:rPr lang="en-US" sz="882" baseline="-25000" dirty="0">
                      <a:solidFill>
                        <a:srgbClr val="008000"/>
                      </a:solidFill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5562600" y="2928937"/>
                  <a:ext cx="259628" cy="2280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82" dirty="0">
                      <a:solidFill>
                        <a:srgbClr val="008000"/>
                      </a:solidFill>
                      <a:latin typeface="Tahoma" pitchFamily="34" charset="0"/>
                      <a:cs typeface="Tahoma" pitchFamily="34" charset="0"/>
                    </a:rPr>
                    <a:t>i</a:t>
                  </a:r>
                  <a:r>
                    <a:rPr lang="en-US" sz="882" baseline="-25000" dirty="0">
                      <a:solidFill>
                        <a:srgbClr val="008000"/>
                      </a:solidFill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cxnSp>
              <p:nvCxnSpPr>
                <p:cNvPr id="124" name="Straight Connector 10"/>
                <p:cNvCxnSpPr/>
                <p:nvPr/>
              </p:nvCxnSpPr>
              <p:spPr bwMode="auto">
                <a:xfrm>
                  <a:off x="5105400" y="3048000"/>
                  <a:ext cx="502920" cy="1109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8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5" name="Straight Connector 124"/>
                <p:cNvCxnSpPr/>
                <p:nvPr/>
              </p:nvCxnSpPr>
              <p:spPr bwMode="auto">
                <a:xfrm>
                  <a:off x="5110163" y="3400425"/>
                  <a:ext cx="502920" cy="1109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8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14" name="TextBox 113"/>
              <p:cNvSpPr txBox="1"/>
              <p:nvPr/>
            </p:nvSpPr>
            <p:spPr>
              <a:xfrm>
                <a:off x="2816225" y="4572000"/>
                <a:ext cx="310828" cy="25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9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y</a:t>
                </a:r>
                <a:r>
                  <a:rPr lang="en-US" sz="1059" baseline="-25000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0</a:t>
                </a: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2819400" y="4724400"/>
                <a:ext cx="310828" cy="25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9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y</a:t>
                </a:r>
                <a:r>
                  <a:rPr lang="en-US" sz="1059" baseline="-25000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1</a:t>
                </a: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917575" y="4585116"/>
                <a:ext cx="266234" cy="25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9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0</a:t>
                </a: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914400" y="4772025"/>
                <a:ext cx="266234" cy="25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9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1</a:t>
                </a:r>
                <a:endParaRPr lang="en-US" sz="1059" baseline="-25000" dirty="0">
                  <a:solidFill>
                    <a:srgbClr val="C00000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819400" y="4876800"/>
                <a:ext cx="310828" cy="25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9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y</a:t>
                </a:r>
                <a:r>
                  <a:rPr lang="en-US" sz="1059" baseline="-25000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2</a:t>
                </a: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914400" y="5105400"/>
                <a:ext cx="221642" cy="25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9" dirty="0" err="1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i</a:t>
                </a:r>
                <a:endParaRPr lang="en-US" sz="1059" baseline="-25000" dirty="0">
                  <a:solidFill>
                    <a:srgbClr val="C00000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2819400" y="5029200"/>
                <a:ext cx="310828" cy="25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9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y</a:t>
                </a:r>
                <a:r>
                  <a:rPr lang="en-US" sz="1059" baseline="-25000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3</a:t>
                </a:r>
              </a:p>
            </p:txBody>
          </p:sp>
        </p:grpSp>
      </p:grpSp>
      <p:grpSp>
        <p:nvGrpSpPr>
          <p:cNvPr id="141" name="Group 140"/>
          <p:cNvGrpSpPr/>
          <p:nvPr/>
        </p:nvGrpSpPr>
        <p:grpSpPr>
          <a:xfrm>
            <a:off x="6125136" y="5257801"/>
            <a:ext cx="2160214" cy="859850"/>
            <a:chOff x="3676650" y="4197350"/>
            <a:chExt cx="2225675" cy="859850"/>
          </a:xfrm>
        </p:grpSpPr>
        <p:cxnSp>
          <p:nvCxnSpPr>
            <p:cNvPr id="142" name="Curved Connector 65"/>
            <p:cNvCxnSpPr/>
            <p:nvPr/>
          </p:nvCxnSpPr>
          <p:spPr bwMode="auto">
            <a:xfrm flipV="1">
              <a:off x="3886200" y="4822825"/>
              <a:ext cx="2016125" cy="22183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143" name="Group 37"/>
            <p:cNvGrpSpPr/>
            <p:nvPr/>
          </p:nvGrpSpPr>
          <p:grpSpPr>
            <a:xfrm>
              <a:off x="3676650" y="4197350"/>
              <a:ext cx="2215828" cy="859850"/>
              <a:chOff x="914400" y="4572000"/>
              <a:chExt cx="2215828" cy="859850"/>
            </a:xfrm>
          </p:grpSpPr>
          <p:grpSp>
            <p:nvGrpSpPr>
              <p:cNvPr id="144" name="Group 6"/>
              <p:cNvGrpSpPr/>
              <p:nvPr/>
            </p:nvGrpSpPr>
            <p:grpSpPr>
              <a:xfrm>
                <a:off x="1142999" y="4572000"/>
                <a:ext cx="1679257" cy="859850"/>
                <a:chOff x="5105399" y="2721550"/>
                <a:chExt cx="1679257" cy="859850"/>
              </a:xfrm>
            </p:grpSpPr>
            <p:grpSp>
              <p:nvGrpSpPr>
                <p:cNvPr id="152" name="Group 5"/>
                <p:cNvGrpSpPr/>
                <p:nvPr/>
              </p:nvGrpSpPr>
              <p:grpSpPr>
                <a:xfrm>
                  <a:off x="5105399" y="2721550"/>
                  <a:ext cx="1679257" cy="859850"/>
                  <a:chOff x="4038599" y="1045150"/>
                  <a:chExt cx="1679257" cy="859850"/>
                </a:xfrm>
              </p:grpSpPr>
              <p:grpSp>
                <p:nvGrpSpPr>
                  <p:cNvPr id="157" name="Group 31"/>
                  <p:cNvGrpSpPr/>
                  <p:nvPr/>
                </p:nvGrpSpPr>
                <p:grpSpPr>
                  <a:xfrm>
                    <a:off x="4038599" y="1045150"/>
                    <a:ext cx="1679257" cy="859850"/>
                    <a:chOff x="2286000" y="1416793"/>
                    <a:chExt cx="2289897" cy="1231461"/>
                  </a:xfrm>
                </p:grpSpPr>
                <p:sp>
                  <p:nvSpPr>
                    <p:cNvPr id="159" name="Rectangle 158"/>
                    <p:cNvSpPr/>
                    <p:nvPr/>
                  </p:nvSpPr>
                  <p:spPr bwMode="auto">
                    <a:xfrm>
                      <a:off x="2971800" y="1447800"/>
                      <a:ext cx="914400" cy="1200454"/>
                    </a:xfrm>
                    <a:prstGeom prst="rect">
                      <a:avLst/>
                    </a:prstGeom>
                    <a:noFill/>
                    <a:ln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vert270" wrap="square" lIns="80682" tIns="40341" rIns="80682" bIns="40341" numCol="1" rtlCol="0" anchor="ctr" anchorCtr="1" compatLnSpc="1">
                      <a:prstTxWarp prst="textNoShape">
                        <a:avLst/>
                      </a:prstTxWarp>
                    </a:bodyPr>
                    <a:lstStyle/>
                    <a:p>
                      <a:pPr defTabSz="89901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882" dirty="0">
                          <a:solidFill>
                            <a:srgbClr val="008000"/>
                          </a:solidFill>
                          <a:latin typeface="Tahoma" pitchFamily="34" charset="0"/>
                          <a:cs typeface="Tahoma" pitchFamily="34" charset="0"/>
                        </a:rPr>
                        <a:t>2x4 decoder</a:t>
                      </a:r>
                    </a:p>
                  </p:txBody>
                </p:sp>
                <p:grpSp>
                  <p:nvGrpSpPr>
                    <p:cNvPr id="160" name="Group 25"/>
                    <p:cNvGrpSpPr/>
                    <p:nvPr/>
                  </p:nvGrpSpPr>
                  <p:grpSpPr>
                    <a:xfrm>
                      <a:off x="3532909" y="1416793"/>
                      <a:ext cx="396831" cy="1012446"/>
                      <a:chOff x="6123709" y="959593"/>
                      <a:chExt cx="396831" cy="1012446"/>
                    </a:xfrm>
                  </p:grpSpPr>
                  <p:sp>
                    <p:nvSpPr>
                      <p:cNvPr id="166" name="TextBox 165"/>
                      <p:cNvSpPr txBox="1"/>
                      <p:nvPr/>
                    </p:nvSpPr>
                    <p:spPr>
                      <a:xfrm>
                        <a:off x="6123709" y="959593"/>
                        <a:ext cx="396830" cy="3266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882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y</a:t>
                        </a:r>
                        <a:r>
                          <a:rPr lang="en-US" sz="882" baseline="-25000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167" name="TextBox 166"/>
                      <p:cNvSpPr txBox="1"/>
                      <p:nvPr/>
                    </p:nvSpPr>
                    <p:spPr>
                      <a:xfrm>
                        <a:off x="6123709" y="1416794"/>
                        <a:ext cx="396831" cy="3266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882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y</a:t>
                        </a:r>
                        <a:r>
                          <a:rPr lang="en-US" sz="882" baseline="-25000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168" name="TextBox 167"/>
                      <p:cNvSpPr txBox="1"/>
                      <p:nvPr/>
                    </p:nvSpPr>
                    <p:spPr>
                      <a:xfrm>
                        <a:off x="6123709" y="1188192"/>
                        <a:ext cx="396831" cy="3266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882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y</a:t>
                        </a:r>
                        <a:r>
                          <a:rPr lang="en-US" sz="882" baseline="-25000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169" name="TextBox 168"/>
                      <p:cNvSpPr txBox="1"/>
                      <p:nvPr/>
                    </p:nvSpPr>
                    <p:spPr>
                      <a:xfrm>
                        <a:off x="6123709" y="1645393"/>
                        <a:ext cx="396831" cy="3266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882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y</a:t>
                        </a:r>
                        <a:r>
                          <a:rPr lang="en-US" sz="882" baseline="-25000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3</a:t>
                        </a:r>
                      </a:p>
                    </p:txBody>
                  </p:sp>
                </p:grpSp>
                <p:cxnSp>
                  <p:nvCxnSpPr>
                    <p:cNvPr id="161" name="Straight Connector 160"/>
                    <p:cNvCxnSpPr/>
                    <p:nvPr/>
                  </p:nvCxnSpPr>
                  <p:spPr bwMode="auto">
                    <a:xfrm>
                      <a:off x="3890097" y="1627483"/>
                      <a:ext cx="685800" cy="158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62" name="Straight Connector 161"/>
                    <p:cNvCxnSpPr/>
                    <p:nvPr/>
                  </p:nvCxnSpPr>
                  <p:spPr bwMode="auto">
                    <a:xfrm>
                      <a:off x="3890097" y="1856083"/>
                      <a:ext cx="685800" cy="158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63" name="Straight Connector 18"/>
                    <p:cNvCxnSpPr/>
                    <p:nvPr/>
                  </p:nvCxnSpPr>
                  <p:spPr bwMode="auto">
                    <a:xfrm>
                      <a:off x="3890097" y="2084684"/>
                      <a:ext cx="685800" cy="158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64" name="Straight Connector 163"/>
                    <p:cNvCxnSpPr/>
                    <p:nvPr/>
                  </p:nvCxnSpPr>
                  <p:spPr bwMode="auto">
                    <a:xfrm>
                      <a:off x="3890097" y="2313283"/>
                      <a:ext cx="685800" cy="158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65" name="Straight Connector 164"/>
                    <p:cNvCxnSpPr/>
                    <p:nvPr/>
                  </p:nvCxnSpPr>
                  <p:spPr bwMode="auto">
                    <a:xfrm>
                      <a:off x="2286000" y="1666064"/>
                      <a:ext cx="685800" cy="158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sp>
                <p:nvSpPr>
                  <p:cNvPr id="158" name="TextBox 7"/>
                  <p:cNvSpPr txBox="1"/>
                  <p:nvPr/>
                </p:nvSpPr>
                <p:spPr>
                  <a:xfrm>
                    <a:off x="4495800" y="1600200"/>
                    <a:ext cx="267887" cy="2280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82" dirty="0">
                        <a:solidFill>
                          <a:srgbClr val="008000"/>
                        </a:solidFill>
                        <a:latin typeface="Tahoma" pitchFamily="34" charset="0"/>
                        <a:cs typeface="Tahoma" pitchFamily="34" charset="0"/>
                      </a:rPr>
                      <a:t>G</a:t>
                    </a:r>
                    <a:endParaRPr lang="en-US" sz="882" baseline="-25000" dirty="0">
                      <a:solidFill>
                        <a:srgbClr val="008000"/>
                      </a:solidFill>
                      <a:latin typeface="Tahoma" pitchFamily="34" charset="0"/>
                      <a:cs typeface="Tahoma" pitchFamily="34" charset="0"/>
                    </a:endParaRPr>
                  </a:p>
                </p:txBody>
              </p:sp>
            </p:grpSp>
            <p:sp>
              <p:nvSpPr>
                <p:cNvPr id="153" name="TextBox 152"/>
                <p:cNvSpPr txBox="1"/>
                <p:nvPr/>
              </p:nvSpPr>
              <p:spPr>
                <a:xfrm>
                  <a:off x="5562600" y="2769321"/>
                  <a:ext cx="259628" cy="2280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82" dirty="0">
                      <a:solidFill>
                        <a:srgbClr val="008000"/>
                      </a:solidFill>
                      <a:latin typeface="Tahoma" pitchFamily="34" charset="0"/>
                      <a:cs typeface="Tahoma" pitchFamily="34" charset="0"/>
                    </a:rPr>
                    <a:t>i</a:t>
                  </a:r>
                  <a:r>
                    <a:rPr lang="en-US" sz="882" baseline="-25000" dirty="0">
                      <a:solidFill>
                        <a:srgbClr val="008000"/>
                      </a:solidFill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>
                  <a:off x="5562600" y="2928937"/>
                  <a:ext cx="259628" cy="2280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82" dirty="0">
                      <a:solidFill>
                        <a:srgbClr val="008000"/>
                      </a:solidFill>
                      <a:latin typeface="Tahoma" pitchFamily="34" charset="0"/>
                      <a:cs typeface="Tahoma" pitchFamily="34" charset="0"/>
                    </a:rPr>
                    <a:t>i</a:t>
                  </a:r>
                  <a:r>
                    <a:rPr lang="en-US" sz="882" baseline="-25000" dirty="0">
                      <a:solidFill>
                        <a:srgbClr val="008000"/>
                      </a:solidFill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cxnSp>
              <p:nvCxnSpPr>
                <p:cNvPr id="155" name="Straight Connector 10"/>
                <p:cNvCxnSpPr/>
                <p:nvPr/>
              </p:nvCxnSpPr>
              <p:spPr bwMode="auto">
                <a:xfrm>
                  <a:off x="5105400" y="3048000"/>
                  <a:ext cx="502920" cy="1109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8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6" name="Straight Connector 155"/>
                <p:cNvCxnSpPr/>
                <p:nvPr/>
              </p:nvCxnSpPr>
              <p:spPr bwMode="auto">
                <a:xfrm>
                  <a:off x="5110163" y="3400425"/>
                  <a:ext cx="502920" cy="1109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8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45" name="TextBox 144"/>
              <p:cNvSpPr txBox="1"/>
              <p:nvPr/>
            </p:nvSpPr>
            <p:spPr>
              <a:xfrm>
                <a:off x="2816225" y="4572000"/>
                <a:ext cx="310828" cy="25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9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y</a:t>
                </a:r>
                <a:r>
                  <a:rPr lang="en-US" sz="1059" baseline="-25000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0</a:t>
                </a: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2819400" y="4724400"/>
                <a:ext cx="310828" cy="25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9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y</a:t>
                </a:r>
                <a:r>
                  <a:rPr lang="en-US" sz="1059" baseline="-25000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1</a:t>
                </a: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917575" y="4585116"/>
                <a:ext cx="266234" cy="25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9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1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914400" y="4772025"/>
                <a:ext cx="266234" cy="25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9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1</a:t>
                </a:r>
                <a:endParaRPr lang="en-US" sz="1059" baseline="-25000" dirty="0">
                  <a:solidFill>
                    <a:srgbClr val="C00000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2819400" y="4876800"/>
                <a:ext cx="310828" cy="25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9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y</a:t>
                </a:r>
                <a:r>
                  <a:rPr lang="en-US" sz="1059" baseline="-25000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2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914400" y="5105400"/>
                <a:ext cx="221642" cy="25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9" dirty="0" err="1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i</a:t>
                </a:r>
                <a:endParaRPr lang="en-US" sz="1059" baseline="-25000" dirty="0">
                  <a:solidFill>
                    <a:srgbClr val="C00000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2819400" y="5029200"/>
                <a:ext cx="310828" cy="25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9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y</a:t>
                </a:r>
                <a:r>
                  <a:rPr lang="en-US" sz="1059" baseline="-25000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50186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94650" y="5961063"/>
            <a:ext cx="1149350" cy="279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D04A37-B500-4FA7-A9AD-EC8DB11B5BEA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99281" y="338933"/>
            <a:ext cx="8003382" cy="1303337"/>
          </a:xfrm>
        </p:spPr>
        <p:txBody>
          <a:bodyPr/>
          <a:lstStyle/>
          <a:p>
            <a:pPr eaLnBrk="1" hangingPunct="1"/>
            <a:r>
              <a:rPr lang="en-US" altLang="en-US" b="1" u="sng" dirty="0" smtClean="0">
                <a:ea typeface="ＭＳ Ｐゴシック" panose="020B0600070205080204" pitchFamily="34" charset="-128"/>
              </a:rPr>
              <a:t>Additional Considerations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/>
            </a:r>
            <a:br>
              <a:rPr lang="en-US" altLang="en-US" b="1" dirty="0" smtClean="0">
                <a:ea typeface="ＭＳ Ｐゴシック" panose="020B0600070205080204" pitchFamily="34" charset="-128"/>
              </a:rPr>
            </a:br>
            <a:r>
              <a:rPr lang="en-US" altLang="en-US" sz="2800" b="1" dirty="0" smtClean="0">
                <a:ea typeface="ＭＳ Ｐゴシック" panose="020B0600070205080204" pitchFamily="34" charset="-128"/>
              </a:rPr>
              <a:t>Non-Ideal Gate Behavior -- Delay </a:t>
            </a:r>
          </a:p>
        </p:txBody>
      </p:sp>
      <p:sp>
        <p:nvSpPr>
          <p:cNvPr id="1208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6869" y="5160691"/>
            <a:ext cx="8610600" cy="1195387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Real gates have some delay</a:t>
            </a:r>
          </a:p>
          <a:p>
            <a:pPr lvl="1" eaLnBrk="1" hangingPunct="1"/>
            <a:r>
              <a:rPr lang="en-US" altLang="en-US" b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Outputs don</a:t>
            </a:r>
            <a:r>
              <a:rPr lang="ja-JP" altLang="en-US" b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b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t change immediately after inputs change</a:t>
            </a:r>
            <a:endParaRPr lang="en-US" altLang="en-US" b="1" dirty="0" smtClean="0">
              <a:solidFill>
                <a:srgbClr val="C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20837" name="AutoShape 61"/>
          <p:cNvSpPr>
            <a:spLocks noChangeAspect="1" noChangeArrowheads="1" noTextEdit="1"/>
          </p:cNvSpPr>
          <p:nvPr/>
        </p:nvSpPr>
        <p:spPr bwMode="auto">
          <a:xfrm>
            <a:off x="254000" y="1603375"/>
            <a:ext cx="852487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38" name="Freeform 63"/>
          <p:cNvSpPr>
            <a:spLocks/>
          </p:cNvSpPr>
          <p:nvPr/>
        </p:nvSpPr>
        <p:spPr bwMode="auto">
          <a:xfrm>
            <a:off x="1103178" y="1466453"/>
            <a:ext cx="617537" cy="611188"/>
          </a:xfrm>
          <a:custGeom>
            <a:avLst/>
            <a:gdLst>
              <a:gd name="T0" fmla="*/ 2147483646 w 108"/>
              <a:gd name="T1" fmla="*/ 2147483646 h 107"/>
              <a:gd name="T2" fmla="*/ 0 w 108"/>
              <a:gd name="T3" fmla="*/ 2147483646 h 107"/>
              <a:gd name="T4" fmla="*/ 2147483646 w 108"/>
              <a:gd name="T5" fmla="*/ 2147483646 h 107"/>
              <a:gd name="T6" fmla="*/ 2147483646 w 108"/>
              <a:gd name="T7" fmla="*/ 2147483646 h 107"/>
              <a:gd name="T8" fmla="*/ 0 w 108"/>
              <a:gd name="T9" fmla="*/ 0 h 107"/>
              <a:gd name="T10" fmla="*/ 2147483646 w 108"/>
              <a:gd name="T11" fmla="*/ 2147483646 h 1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8"/>
              <a:gd name="T19" fmla="*/ 0 h 107"/>
              <a:gd name="T20" fmla="*/ 108 w 108"/>
              <a:gd name="T21" fmla="*/ 107 h 10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8" h="107">
                <a:moveTo>
                  <a:pt x="108" y="54"/>
                </a:moveTo>
                <a:cubicBezTo>
                  <a:pt x="108" y="54"/>
                  <a:pt x="82" y="107"/>
                  <a:pt x="0" y="107"/>
                </a:cubicBezTo>
                <a:cubicBezTo>
                  <a:pt x="0" y="107"/>
                  <a:pt x="16" y="101"/>
                  <a:pt x="16" y="54"/>
                </a:cubicBezTo>
                <a:cubicBezTo>
                  <a:pt x="16" y="53"/>
                  <a:pt x="16" y="53"/>
                  <a:pt x="16" y="53"/>
                </a:cubicBezTo>
                <a:cubicBezTo>
                  <a:pt x="16" y="6"/>
                  <a:pt x="0" y="0"/>
                  <a:pt x="0" y="0"/>
                </a:cubicBezTo>
                <a:cubicBezTo>
                  <a:pt x="82" y="0"/>
                  <a:pt x="108" y="54"/>
                  <a:pt x="108" y="54"/>
                </a:cubicBezTo>
                <a:close/>
              </a:path>
            </a:pathLst>
          </a:custGeom>
          <a:solidFill>
            <a:srgbClr val="FFFFFF"/>
          </a:solidFill>
          <a:ln w="17463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0839" name="Line 64"/>
          <p:cNvSpPr>
            <a:spLocks noChangeShapeType="1"/>
          </p:cNvSpPr>
          <p:nvPr/>
        </p:nvSpPr>
        <p:spPr bwMode="auto">
          <a:xfrm>
            <a:off x="744403" y="1620441"/>
            <a:ext cx="439737" cy="0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40" name="Line 65"/>
          <p:cNvSpPr>
            <a:spLocks noChangeShapeType="1"/>
          </p:cNvSpPr>
          <p:nvPr/>
        </p:nvSpPr>
        <p:spPr bwMode="auto">
          <a:xfrm>
            <a:off x="744403" y="1922066"/>
            <a:ext cx="439737" cy="0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41" name="Line 66"/>
          <p:cNvSpPr>
            <a:spLocks noChangeShapeType="1"/>
          </p:cNvSpPr>
          <p:nvPr/>
        </p:nvSpPr>
        <p:spPr bwMode="auto">
          <a:xfrm>
            <a:off x="1714365" y="1774428"/>
            <a:ext cx="393700" cy="0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42" name="Rectangle 67"/>
          <p:cNvSpPr>
            <a:spLocks noChangeArrowheads="1"/>
          </p:cNvSpPr>
          <p:nvPr/>
        </p:nvSpPr>
        <p:spPr bwMode="auto">
          <a:xfrm>
            <a:off x="611053" y="1499791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x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43" name="Rectangle 68"/>
          <p:cNvSpPr>
            <a:spLocks noChangeArrowheads="1"/>
          </p:cNvSpPr>
          <p:nvPr/>
        </p:nvSpPr>
        <p:spPr bwMode="auto">
          <a:xfrm>
            <a:off x="611053" y="1788716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y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44" name="Line 69"/>
          <p:cNvSpPr>
            <a:spLocks noChangeShapeType="1"/>
          </p:cNvSpPr>
          <p:nvPr/>
        </p:nvSpPr>
        <p:spPr bwMode="auto">
          <a:xfrm>
            <a:off x="2719388" y="4057650"/>
            <a:ext cx="1592262" cy="0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45" name="Freeform 70"/>
          <p:cNvSpPr>
            <a:spLocks/>
          </p:cNvSpPr>
          <p:nvPr/>
        </p:nvSpPr>
        <p:spPr bwMode="auto">
          <a:xfrm>
            <a:off x="4276725" y="4011613"/>
            <a:ext cx="182563" cy="90487"/>
          </a:xfrm>
          <a:custGeom>
            <a:avLst/>
            <a:gdLst>
              <a:gd name="T0" fmla="*/ 2147483646 w 115"/>
              <a:gd name="T1" fmla="*/ 2147483646 h 57"/>
              <a:gd name="T2" fmla="*/ 0 w 115"/>
              <a:gd name="T3" fmla="*/ 0 h 57"/>
              <a:gd name="T4" fmla="*/ 0 w 115"/>
              <a:gd name="T5" fmla="*/ 2147483646 h 57"/>
              <a:gd name="T6" fmla="*/ 2147483646 w 115"/>
              <a:gd name="T7" fmla="*/ 2147483646 h 57"/>
              <a:gd name="T8" fmla="*/ 0 60000 65536"/>
              <a:gd name="T9" fmla="*/ 0 60000 65536"/>
              <a:gd name="T10" fmla="*/ 0 60000 65536"/>
              <a:gd name="T11" fmla="*/ 0 60000 65536"/>
              <a:gd name="T12" fmla="*/ 0 w 115"/>
              <a:gd name="T13" fmla="*/ 0 h 57"/>
              <a:gd name="T14" fmla="*/ 115 w 115"/>
              <a:gd name="T15" fmla="*/ 57 h 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" h="57">
                <a:moveTo>
                  <a:pt x="115" y="29"/>
                </a:moveTo>
                <a:lnTo>
                  <a:pt x="0" y="0"/>
                </a:lnTo>
                <a:lnTo>
                  <a:pt x="0" y="57"/>
                </a:lnTo>
                <a:lnTo>
                  <a:pt x="115" y="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46" name="Freeform 71"/>
          <p:cNvSpPr>
            <a:spLocks/>
          </p:cNvSpPr>
          <p:nvPr/>
        </p:nvSpPr>
        <p:spPr bwMode="auto">
          <a:xfrm>
            <a:off x="2987675" y="1757363"/>
            <a:ext cx="1381125" cy="450850"/>
          </a:xfrm>
          <a:custGeom>
            <a:avLst/>
            <a:gdLst>
              <a:gd name="T0" fmla="*/ 2147483646 w 870"/>
              <a:gd name="T1" fmla="*/ 2147483646 h 284"/>
              <a:gd name="T2" fmla="*/ 2147483646 w 870"/>
              <a:gd name="T3" fmla="*/ 2147483646 h 284"/>
              <a:gd name="T4" fmla="*/ 2147483646 w 870"/>
              <a:gd name="T5" fmla="*/ 0 h 284"/>
              <a:gd name="T6" fmla="*/ 2147483646 w 870"/>
              <a:gd name="T7" fmla="*/ 0 h 284"/>
              <a:gd name="T8" fmla="*/ 2147483646 w 870"/>
              <a:gd name="T9" fmla="*/ 2147483646 h 284"/>
              <a:gd name="T10" fmla="*/ 0 w 870"/>
              <a:gd name="T11" fmla="*/ 2147483646 h 2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70"/>
              <a:gd name="T19" fmla="*/ 0 h 284"/>
              <a:gd name="T20" fmla="*/ 870 w 870"/>
              <a:gd name="T21" fmla="*/ 284 h 2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70" h="284">
                <a:moveTo>
                  <a:pt x="870" y="284"/>
                </a:moveTo>
                <a:lnTo>
                  <a:pt x="650" y="284"/>
                </a:lnTo>
                <a:lnTo>
                  <a:pt x="650" y="0"/>
                </a:lnTo>
                <a:lnTo>
                  <a:pt x="219" y="0"/>
                </a:lnTo>
                <a:lnTo>
                  <a:pt x="219" y="284"/>
                </a:lnTo>
                <a:lnTo>
                  <a:pt x="0" y="284"/>
                </a:lnTo>
              </a:path>
            </a:pathLst>
          </a:custGeom>
          <a:noFill/>
          <a:ln w="2222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47" name="Freeform 72"/>
          <p:cNvSpPr>
            <a:spLocks/>
          </p:cNvSpPr>
          <p:nvPr/>
        </p:nvSpPr>
        <p:spPr bwMode="auto">
          <a:xfrm>
            <a:off x="2987675" y="2619375"/>
            <a:ext cx="1392238" cy="450850"/>
          </a:xfrm>
          <a:custGeom>
            <a:avLst/>
            <a:gdLst>
              <a:gd name="T0" fmla="*/ 0 w 877"/>
              <a:gd name="T1" fmla="*/ 2147483646 h 284"/>
              <a:gd name="T2" fmla="*/ 2147483646 w 877"/>
              <a:gd name="T3" fmla="*/ 2147483646 h 284"/>
              <a:gd name="T4" fmla="*/ 2147483646 w 877"/>
              <a:gd name="T5" fmla="*/ 0 h 284"/>
              <a:gd name="T6" fmla="*/ 2147483646 w 877"/>
              <a:gd name="T7" fmla="*/ 0 h 284"/>
              <a:gd name="T8" fmla="*/ 0 60000 65536"/>
              <a:gd name="T9" fmla="*/ 0 60000 65536"/>
              <a:gd name="T10" fmla="*/ 0 60000 65536"/>
              <a:gd name="T11" fmla="*/ 0 60000 65536"/>
              <a:gd name="T12" fmla="*/ 0 w 877"/>
              <a:gd name="T13" fmla="*/ 0 h 284"/>
              <a:gd name="T14" fmla="*/ 877 w 877"/>
              <a:gd name="T15" fmla="*/ 284 h 2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77" h="284">
                <a:moveTo>
                  <a:pt x="0" y="284"/>
                </a:moveTo>
                <a:lnTo>
                  <a:pt x="650" y="284"/>
                </a:lnTo>
                <a:lnTo>
                  <a:pt x="650" y="0"/>
                </a:lnTo>
                <a:lnTo>
                  <a:pt x="877" y="0"/>
                </a:lnTo>
              </a:path>
            </a:pathLst>
          </a:custGeom>
          <a:noFill/>
          <a:ln w="2222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921" name="Freeform 73"/>
          <p:cNvSpPr>
            <a:spLocks/>
          </p:cNvSpPr>
          <p:nvPr/>
        </p:nvSpPr>
        <p:spPr bwMode="auto">
          <a:xfrm>
            <a:off x="2992438" y="3486150"/>
            <a:ext cx="1398587" cy="450850"/>
          </a:xfrm>
          <a:custGeom>
            <a:avLst/>
            <a:gdLst>
              <a:gd name="T0" fmla="*/ 0 w 881"/>
              <a:gd name="T1" fmla="*/ 2147483646 h 284"/>
              <a:gd name="T2" fmla="*/ 2147483646 w 881"/>
              <a:gd name="T3" fmla="*/ 2147483646 h 284"/>
              <a:gd name="T4" fmla="*/ 2147483646 w 881"/>
              <a:gd name="T5" fmla="*/ 0 h 284"/>
              <a:gd name="T6" fmla="*/ 2147483646 w 881"/>
              <a:gd name="T7" fmla="*/ 0 h 284"/>
              <a:gd name="T8" fmla="*/ 0 60000 65536"/>
              <a:gd name="T9" fmla="*/ 0 60000 65536"/>
              <a:gd name="T10" fmla="*/ 0 60000 65536"/>
              <a:gd name="T11" fmla="*/ 0 60000 65536"/>
              <a:gd name="T12" fmla="*/ 0 w 881"/>
              <a:gd name="T13" fmla="*/ 0 h 284"/>
              <a:gd name="T14" fmla="*/ 881 w 881"/>
              <a:gd name="T15" fmla="*/ 284 h 2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1" h="284">
                <a:moveTo>
                  <a:pt x="0" y="284"/>
                </a:moveTo>
                <a:lnTo>
                  <a:pt x="216" y="284"/>
                </a:lnTo>
                <a:lnTo>
                  <a:pt x="216" y="0"/>
                </a:lnTo>
                <a:lnTo>
                  <a:pt x="881" y="0"/>
                </a:lnTo>
              </a:path>
            </a:pathLst>
          </a:custGeom>
          <a:noFill/>
          <a:ln w="2222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49" name="Line 74"/>
          <p:cNvSpPr>
            <a:spLocks noChangeShapeType="1"/>
          </p:cNvSpPr>
          <p:nvPr/>
        </p:nvSpPr>
        <p:spPr bwMode="auto">
          <a:xfrm>
            <a:off x="3335338" y="1603375"/>
            <a:ext cx="0" cy="2454275"/>
          </a:xfrm>
          <a:prstGeom prst="line">
            <a:avLst/>
          </a:prstGeom>
          <a:noFill/>
          <a:ln w="11113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50" name="Rectangle 75"/>
          <p:cNvSpPr>
            <a:spLocks noChangeArrowheads="1"/>
          </p:cNvSpPr>
          <p:nvPr/>
        </p:nvSpPr>
        <p:spPr bwMode="auto">
          <a:xfrm>
            <a:off x="3409950" y="4324350"/>
            <a:ext cx="587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(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51" name="Rectangle 76"/>
          <p:cNvSpPr>
            <a:spLocks noChangeArrowheads="1"/>
          </p:cNvSpPr>
          <p:nvPr/>
        </p:nvSpPr>
        <p:spPr bwMode="auto">
          <a:xfrm>
            <a:off x="3470275" y="431800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Helvetica" panose="020B0604020202020204" pitchFamily="34" charset="0"/>
              </a:rPr>
              <a:t>a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52" name="Rectangle 77"/>
          <p:cNvSpPr>
            <a:spLocks noChangeArrowheads="1"/>
          </p:cNvSpPr>
          <p:nvPr/>
        </p:nvSpPr>
        <p:spPr bwMode="auto">
          <a:xfrm>
            <a:off x="3571875" y="4324350"/>
            <a:ext cx="587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53" name="Rectangle 78"/>
          <p:cNvSpPr>
            <a:spLocks noChangeArrowheads="1"/>
          </p:cNvSpPr>
          <p:nvPr/>
        </p:nvSpPr>
        <p:spPr bwMode="auto">
          <a:xfrm>
            <a:off x="4113213" y="4108450"/>
            <a:ext cx="3349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time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54" name="Rectangle 79"/>
          <p:cNvSpPr>
            <a:spLocks noChangeArrowheads="1"/>
          </p:cNvSpPr>
          <p:nvPr/>
        </p:nvSpPr>
        <p:spPr bwMode="auto">
          <a:xfrm>
            <a:off x="2862263" y="210185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55" name="Rectangle 80"/>
          <p:cNvSpPr>
            <a:spLocks noChangeArrowheads="1"/>
          </p:cNvSpPr>
          <p:nvPr/>
        </p:nvSpPr>
        <p:spPr bwMode="auto">
          <a:xfrm>
            <a:off x="2862263" y="2960688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56" name="Rectangle 81"/>
          <p:cNvSpPr>
            <a:spLocks noChangeArrowheads="1"/>
          </p:cNvSpPr>
          <p:nvPr/>
        </p:nvSpPr>
        <p:spPr bwMode="auto">
          <a:xfrm>
            <a:off x="2862263" y="3833813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57" name="Rectangle 82"/>
          <p:cNvSpPr>
            <a:spLocks noChangeArrowheads="1"/>
          </p:cNvSpPr>
          <p:nvPr/>
        </p:nvSpPr>
        <p:spPr bwMode="auto">
          <a:xfrm>
            <a:off x="2862263" y="1665288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58" name="Rectangle 83"/>
          <p:cNvSpPr>
            <a:spLocks noChangeArrowheads="1"/>
          </p:cNvSpPr>
          <p:nvPr/>
        </p:nvSpPr>
        <p:spPr bwMode="auto">
          <a:xfrm>
            <a:off x="2862263" y="2513013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59" name="Rectangle 84"/>
          <p:cNvSpPr>
            <a:spLocks noChangeArrowheads="1"/>
          </p:cNvSpPr>
          <p:nvPr/>
        </p:nvSpPr>
        <p:spPr bwMode="auto">
          <a:xfrm>
            <a:off x="2862263" y="3389313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60" name="Rectangle 85"/>
          <p:cNvSpPr>
            <a:spLocks noChangeArrowheads="1"/>
          </p:cNvSpPr>
          <p:nvPr/>
        </p:nvSpPr>
        <p:spPr bwMode="auto">
          <a:xfrm>
            <a:off x="2590800" y="18573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x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61" name="Rectangle 86"/>
          <p:cNvSpPr>
            <a:spLocks noChangeArrowheads="1"/>
          </p:cNvSpPr>
          <p:nvPr/>
        </p:nvSpPr>
        <p:spPr bwMode="auto">
          <a:xfrm>
            <a:off x="2590800" y="27209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y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62" name="Rectangle 87"/>
          <p:cNvSpPr>
            <a:spLocks noChangeArrowheads="1"/>
          </p:cNvSpPr>
          <p:nvPr/>
        </p:nvSpPr>
        <p:spPr bwMode="auto">
          <a:xfrm>
            <a:off x="2570163" y="3608388"/>
            <a:ext cx="1079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F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63" name="Rectangle 88"/>
          <p:cNvSpPr>
            <a:spLocks noChangeArrowheads="1"/>
          </p:cNvSpPr>
          <p:nvPr/>
        </p:nvSpPr>
        <p:spPr bwMode="auto">
          <a:xfrm>
            <a:off x="2141403" y="1671241"/>
            <a:ext cx="1079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F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64" name="Line 89"/>
          <p:cNvSpPr>
            <a:spLocks noChangeShapeType="1"/>
          </p:cNvSpPr>
          <p:nvPr/>
        </p:nvSpPr>
        <p:spPr bwMode="auto">
          <a:xfrm>
            <a:off x="4875213" y="4057650"/>
            <a:ext cx="1592262" cy="0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65" name="Freeform 90"/>
          <p:cNvSpPr>
            <a:spLocks/>
          </p:cNvSpPr>
          <p:nvPr/>
        </p:nvSpPr>
        <p:spPr bwMode="auto">
          <a:xfrm>
            <a:off x="6434138" y="4011613"/>
            <a:ext cx="182562" cy="90487"/>
          </a:xfrm>
          <a:custGeom>
            <a:avLst/>
            <a:gdLst>
              <a:gd name="T0" fmla="*/ 2147483646 w 115"/>
              <a:gd name="T1" fmla="*/ 2147483646 h 57"/>
              <a:gd name="T2" fmla="*/ 0 w 115"/>
              <a:gd name="T3" fmla="*/ 0 h 57"/>
              <a:gd name="T4" fmla="*/ 0 w 115"/>
              <a:gd name="T5" fmla="*/ 2147483646 h 57"/>
              <a:gd name="T6" fmla="*/ 2147483646 w 115"/>
              <a:gd name="T7" fmla="*/ 2147483646 h 57"/>
              <a:gd name="T8" fmla="*/ 0 60000 65536"/>
              <a:gd name="T9" fmla="*/ 0 60000 65536"/>
              <a:gd name="T10" fmla="*/ 0 60000 65536"/>
              <a:gd name="T11" fmla="*/ 0 60000 65536"/>
              <a:gd name="T12" fmla="*/ 0 w 115"/>
              <a:gd name="T13" fmla="*/ 0 h 57"/>
              <a:gd name="T14" fmla="*/ 115 w 115"/>
              <a:gd name="T15" fmla="*/ 57 h 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" h="57">
                <a:moveTo>
                  <a:pt x="115" y="29"/>
                </a:moveTo>
                <a:lnTo>
                  <a:pt x="0" y="0"/>
                </a:lnTo>
                <a:lnTo>
                  <a:pt x="0" y="57"/>
                </a:lnTo>
                <a:lnTo>
                  <a:pt x="115" y="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66" name="Freeform 91"/>
          <p:cNvSpPr>
            <a:spLocks/>
          </p:cNvSpPr>
          <p:nvPr/>
        </p:nvSpPr>
        <p:spPr bwMode="auto">
          <a:xfrm>
            <a:off x="5143500" y="1757363"/>
            <a:ext cx="1381125" cy="450850"/>
          </a:xfrm>
          <a:custGeom>
            <a:avLst/>
            <a:gdLst>
              <a:gd name="T0" fmla="*/ 2147483646 w 870"/>
              <a:gd name="T1" fmla="*/ 2147483646 h 284"/>
              <a:gd name="T2" fmla="*/ 2147483646 w 870"/>
              <a:gd name="T3" fmla="*/ 2147483646 h 284"/>
              <a:gd name="T4" fmla="*/ 2147483646 w 870"/>
              <a:gd name="T5" fmla="*/ 0 h 284"/>
              <a:gd name="T6" fmla="*/ 2147483646 w 870"/>
              <a:gd name="T7" fmla="*/ 0 h 284"/>
              <a:gd name="T8" fmla="*/ 2147483646 w 870"/>
              <a:gd name="T9" fmla="*/ 2147483646 h 284"/>
              <a:gd name="T10" fmla="*/ 0 w 870"/>
              <a:gd name="T11" fmla="*/ 2147483646 h 2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70"/>
              <a:gd name="T19" fmla="*/ 0 h 284"/>
              <a:gd name="T20" fmla="*/ 870 w 870"/>
              <a:gd name="T21" fmla="*/ 284 h 2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70" h="284">
                <a:moveTo>
                  <a:pt x="870" y="284"/>
                </a:moveTo>
                <a:lnTo>
                  <a:pt x="651" y="284"/>
                </a:lnTo>
                <a:lnTo>
                  <a:pt x="651" y="0"/>
                </a:lnTo>
                <a:lnTo>
                  <a:pt x="220" y="0"/>
                </a:lnTo>
                <a:lnTo>
                  <a:pt x="220" y="284"/>
                </a:lnTo>
                <a:lnTo>
                  <a:pt x="0" y="284"/>
                </a:lnTo>
              </a:path>
            </a:pathLst>
          </a:custGeom>
          <a:noFill/>
          <a:ln w="2222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67" name="Freeform 92"/>
          <p:cNvSpPr>
            <a:spLocks/>
          </p:cNvSpPr>
          <p:nvPr/>
        </p:nvSpPr>
        <p:spPr bwMode="auto">
          <a:xfrm>
            <a:off x="5143500" y="2619375"/>
            <a:ext cx="1392238" cy="450850"/>
          </a:xfrm>
          <a:custGeom>
            <a:avLst/>
            <a:gdLst>
              <a:gd name="T0" fmla="*/ 0 w 877"/>
              <a:gd name="T1" fmla="*/ 2147483646 h 284"/>
              <a:gd name="T2" fmla="*/ 2147483646 w 877"/>
              <a:gd name="T3" fmla="*/ 2147483646 h 284"/>
              <a:gd name="T4" fmla="*/ 2147483646 w 877"/>
              <a:gd name="T5" fmla="*/ 0 h 284"/>
              <a:gd name="T6" fmla="*/ 2147483646 w 877"/>
              <a:gd name="T7" fmla="*/ 0 h 284"/>
              <a:gd name="T8" fmla="*/ 0 60000 65536"/>
              <a:gd name="T9" fmla="*/ 0 60000 65536"/>
              <a:gd name="T10" fmla="*/ 0 60000 65536"/>
              <a:gd name="T11" fmla="*/ 0 60000 65536"/>
              <a:gd name="T12" fmla="*/ 0 w 877"/>
              <a:gd name="T13" fmla="*/ 0 h 284"/>
              <a:gd name="T14" fmla="*/ 877 w 877"/>
              <a:gd name="T15" fmla="*/ 284 h 2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77" h="284">
                <a:moveTo>
                  <a:pt x="0" y="284"/>
                </a:moveTo>
                <a:lnTo>
                  <a:pt x="651" y="284"/>
                </a:lnTo>
                <a:lnTo>
                  <a:pt x="651" y="0"/>
                </a:lnTo>
                <a:lnTo>
                  <a:pt x="877" y="0"/>
                </a:lnTo>
              </a:path>
            </a:pathLst>
          </a:custGeom>
          <a:noFill/>
          <a:ln w="2222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941" name="Freeform 93"/>
          <p:cNvSpPr>
            <a:spLocks/>
          </p:cNvSpPr>
          <p:nvPr/>
        </p:nvSpPr>
        <p:spPr bwMode="auto">
          <a:xfrm>
            <a:off x="5149850" y="3463925"/>
            <a:ext cx="1374775" cy="473075"/>
          </a:xfrm>
          <a:custGeom>
            <a:avLst/>
            <a:gdLst>
              <a:gd name="T0" fmla="*/ 0 w 241"/>
              <a:gd name="T1" fmla="*/ 2147483646 h 83"/>
              <a:gd name="T2" fmla="*/ 2147483646 w 241"/>
              <a:gd name="T3" fmla="*/ 2147483646 h 83"/>
              <a:gd name="T4" fmla="*/ 2147483646 w 241"/>
              <a:gd name="T5" fmla="*/ 2147483646 h 83"/>
              <a:gd name="T6" fmla="*/ 2147483646 w 241"/>
              <a:gd name="T7" fmla="*/ 2147483646 h 83"/>
              <a:gd name="T8" fmla="*/ 0 60000 65536"/>
              <a:gd name="T9" fmla="*/ 0 60000 65536"/>
              <a:gd name="T10" fmla="*/ 0 60000 65536"/>
              <a:gd name="T11" fmla="*/ 0 60000 65536"/>
              <a:gd name="T12" fmla="*/ 0 w 241"/>
              <a:gd name="T13" fmla="*/ 0 h 83"/>
              <a:gd name="T14" fmla="*/ 241 w 241"/>
              <a:gd name="T15" fmla="*/ 83 h 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1" h="83">
                <a:moveTo>
                  <a:pt x="0" y="83"/>
                </a:moveTo>
                <a:cubicBezTo>
                  <a:pt x="0" y="83"/>
                  <a:pt x="60" y="83"/>
                  <a:pt x="60" y="83"/>
                </a:cubicBezTo>
                <a:cubicBezTo>
                  <a:pt x="108" y="83"/>
                  <a:pt x="97" y="9"/>
                  <a:pt x="141" y="4"/>
                </a:cubicBezTo>
                <a:cubicBezTo>
                  <a:pt x="174" y="1"/>
                  <a:pt x="207" y="0"/>
                  <a:pt x="241" y="1"/>
                </a:cubicBezTo>
              </a:path>
            </a:pathLst>
          </a:custGeom>
          <a:noFill/>
          <a:ln w="46038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69" name="Line 94"/>
          <p:cNvSpPr>
            <a:spLocks noChangeShapeType="1"/>
          </p:cNvSpPr>
          <p:nvPr/>
        </p:nvSpPr>
        <p:spPr bwMode="auto">
          <a:xfrm>
            <a:off x="5492750" y="1603375"/>
            <a:ext cx="0" cy="2454275"/>
          </a:xfrm>
          <a:prstGeom prst="line">
            <a:avLst/>
          </a:prstGeom>
          <a:noFill/>
          <a:ln w="11113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70" name="Rectangle 95"/>
          <p:cNvSpPr>
            <a:spLocks noChangeArrowheads="1"/>
          </p:cNvSpPr>
          <p:nvPr/>
        </p:nvSpPr>
        <p:spPr bwMode="auto">
          <a:xfrm>
            <a:off x="5562600" y="4324350"/>
            <a:ext cx="587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(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71" name="Rectangle 96"/>
          <p:cNvSpPr>
            <a:spLocks noChangeArrowheads="1"/>
          </p:cNvSpPr>
          <p:nvPr/>
        </p:nvSpPr>
        <p:spPr bwMode="auto">
          <a:xfrm>
            <a:off x="5622925" y="4318000"/>
            <a:ext cx="1079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Helvetica" panose="020B0604020202020204" pitchFamily="34" charset="0"/>
              </a:rPr>
              <a:t>b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72" name="Rectangle 97"/>
          <p:cNvSpPr>
            <a:spLocks noChangeArrowheads="1"/>
          </p:cNvSpPr>
          <p:nvPr/>
        </p:nvSpPr>
        <p:spPr bwMode="auto">
          <a:xfrm>
            <a:off x="5734050" y="4324350"/>
            <a:ext cx="587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73" name="Rectangle 98"/>
          <p:cNvSpPr>
            <a:spLocks noChangeArrowheads="1"/>
          </p:cNvSpPr>
          <p:nvPr/>
        </p:nvSpPr>
        <p:spPr bwMode="auto">
          <a:xfrm>
            <a:off x="6269038" y="4108450"/>
            <a:ext cx="3349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time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74" name="Rectangle 99"/>
          <p:cNvSpPr>
            <a:spLocks noChangeArrowheads="1"/>
          </p:cNvSpPr>
          <p:nvPr/>
        </p:nvSpPr>
        <p:spPr bwMode="auto">
          <a:xfrm>
            <a:off x="5019675" y="210185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75" name="Rectangle 100"/>
          <p:cNvSpPr>
            <a:spLocks noChangeArrowheads="1"/>
          </p:cNvSpPr>
          <p:nvPr/>
        </p:nvSpPr>
        <p:spPr bwMode="auto">
          <a:xfrm>
            <a:off x="5019675" y="2960688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76" name="Rectangle 101"/>
          <p:cNvSpPr>
            <a:spLocks noChangeArrowheads="1"/>
          </p:cNvSpPr>
          <p:nvPr/>
        </p:nvSpPr>
        <p:spPr bwMode="auto">
          <a:xfrm>
            <a:off x="5019675" y="3833813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77" name="Rectangle 102"/>
          <p:cNvSpPr>
            <a:spLocks noChangeArrowheads="1"/>
          </p:cNvSpPr>
          <p:nvPr/>
        </p:nvSpPr>
        <p:spPr bwMode="auto">
          <a:xfrm>
            <a:off x="5019675" y="1665288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78" name="Rectangle 103"/>
          <p:cNvSpPr>
            <a:spLocks noChangeArrowheads="1"/>
          </p:cNvSpPr>
          <p:nvPr/>
        </p:nvSpPr>
        <p:spPr bwMode="auto">
          <a:xfrm>
            <a:off x="5019675" y="2513013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79" name="Rectangle 104"/>
          <p:cNvSpPr>
            <a:spLocks noChangeArrowheads="1"/>
          </p:cNvSpPr>
          <p:nvPr/>
        </p:nvSpPr>
        <p:spPr bwMode="auto">
          <a:xfrm>
            <a:off x="5019675" y="3389313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80" name="Rectangle 105"/>
          <p:cNvSpPr>
            <a:spLocks noChangeArrowheads="1"/>
          </p:cNvSpPr>
          <p:nvPr/>
        </p:nvSpPr>
        <p:spPr bwMode="auto">
          <a:xfrm>
            <a:off x="4748213" y="18573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x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81" name="Rectangle 106"/>
          <p:cNvSpPr>
            <a:spLocks noChangeArrowheads="1"/>
          </p:cNvSpPr>
          <p:nvPr/>
        </p:nvSpPr>
        <p:spPr bwMode="auto">
          <a:xfrm>
            <a:off x="4748213" y="27209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y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82" name="Rectangle 107"/>
          <p:cNvSpPr>
            <a:spLocks noChangeArrowheads="1"/>
          </p:cNvSpPr>
          <p:nvPr/>
        </p:nvSpPr>
        <p:spPr bwMode="auto">
          <a:xfrm>
            <a:off x="4727575" y="3608388"/>
            <a:ext cx="1079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F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83" name="Line 108"/>
          <p:cNvSpPr>
            <a:spLocks noChangeShapeType="1"/>
          </p:cNvSpPr>
          <p:nvPr/>
        </p:nvSpPr>
        <p:spPr bwMode="auto">
          <a:xfrm>
            <a:off x="7043738" y="4057650"/>
            <a:ext cx="1592262" cy="0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84" name="Freeform 109"/>
          <p:cNvSpPr>
            <a:spLocks/>
          </p:cNvSpPr>
          <p:nvPr/>
        </p:nvSpPr>
        <p:spPr bwMode="auto">
          <a:xfrm>
            <a:off x="8602663" y="4011613"/>
            <a:ext cx="182562" cy="90487"/>
          </a:xfrm>
          <a:custGeom>
            <a:avLst/>
            <a:gdLst>
              <a:gd name="T0" fmla="*/ 2147483646 w 115"/>
              <a:gd name="T1" fmla="*/ 2147483646 h 57"/>
              <a:gd name="T2" fmla="*/ 0 w 115"/>
              <a:gd name="T3" fmla="*/ 0 h 57"/>
              <a:gd name="T4" fmla="*/ 0 w 115"/>
              <a:gd name="T5" fmla="*/ 2147483646 h 57"/>
              <a:gd name="T6" fmla="*/ 2147483646 w 115"/>
              <a:gd name="T7" fmla="*/ 2147483646 h 57"/>
              <a:gd name="T8" fmla="*/ 0 60000 65536"/>
              <a:gd name="T9" fmla="*/ 0 60000 65536"/>
              <a:gd name="T10" fmla="*/ 0 60000 65536"/>
              <a:gd name="T11" fmla="*/ 0 60000 65536"/>
              <a:gd name="T12" fmla="*/ 0 w 115"/>
              <a:gd name="T13" fmla="*/ 0 h 57"/>
              <a:gd name="T14" fmla="*/ 115 w 115"/>
              <a:gd name="T15" fmla="*/ 57 h 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" h="57">
                <a:moveTo>
                  <a:pt x="115" y="29"/>
                </a:moveTo>
                <a:lnTo>
                  <a:pt x="0" y="0"/>
                </a:lnTo>
                <a:lnTo>
                  <a:pt x="0" y="57"/>
                </a:lnTo>
                <a:lnTo>
                  <a:pt x="115" y="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85" name="Freeform 110"/>
          <p:cNvSpPr>
            <a:spLocks/>
          </p:cNvSpPr>
          <p:nvPr/>
        </p:nvSpPr>
        <p:spPr bwMode="auto">
          <a:xfrm>
            <a:off x="7312025" y="1757363"/>
            <a:ext cx="1381125" cy="450850"/>
          </a:xfrm>
          <a:custGeom>
            <a:avLst/>
            <a:gdLst>
              <a:gd name="T0" fmla="*/ 2147483646 w 870"/>
              <a:gd name="T1" fmla="*/ 2147483646 h 284"/>
              <a:gd name="T2" fmla="*/ 2147483646 w 870"/>
              <a:gd name="T3" fmla="*/ 2147483646 h 284"/>
              <a:gd name="T4" fmla="*/ 2147483646 w 870"/>
              <a:gd name="T5" fmla="*/ 0 h 284"/>
              <a:gd name="T6" fmla="*/ 2147483646 w 870"/>
              <a:gd name="T7" fmla="*/ 0 h 284"/>
              <a:gd name="T8" fmla="*/ 2147483646 w 870"/>
              <a:gd name="T9" fmla="*/ 2147483646 h 284"/>
              <a:gd name="T10" fmla="*/ 0 w 870"/>
              <a:gd name="T11" fmla="*/ 2147483646 h 2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70"/>
              <a:gd name="T19" fmla="*/ 0 h 284"/>
              <a:gd name="T20" fmla="*/ 870 w 870"/>
              <a:gd name="T21" fmla="*/ 284 h 2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70" h="284">
                <a:moveTo>
                  <a:pt x="870" y="284"/>
                </a:moveTo>
                <a:lnTo>
                  <a:pt x="651" y="284"/>
                </a:lnTo>
                <a:lnTo>
                  <a:pt x="651" y="0"/>
                </a:lnTo>
                <a:lnTo>
                  <a:pt x="220" y="0"/>
                </a:lnTo>
                <a:lnTo>
                  <a:pt x="220" y="284"/>
                </a:lnTo>
                <a:lnTo>
                  <a:pt x="0" y="284"/>
                </a:lnTo>
              </a:path>
            </a:pathLst>
          </a:custGeom>
          <a:noFill/>
          <a:ln w="2222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86" name="Freeform 111"/>
          <p:cNvSpPr>
            <a:spLocks/>
          </p:cNvSpPr>
          <p:nvPr/>
        </p:nvSpPr>
        <p:spPr bwMode="auto">
          <a:xfrm>
            <a:off x="7312025" y="2619375"/>
            <a:ext cx="1392238" cy="450850"/>
          </a:xfrm>
          <a:custGeom>
            <a:avLst/>
            <a:gdLst>
              <a:gd name="T0" fmla="*/ 0 w 877"/>
              <a:gd name="T1" fmla="*/ 2147483646 h 284"/>
              <a:gd name="T2" fmla="*/ 2147483646 w 877"/>
              <a:gd name="T3" fmla="*/ 2147483646 h 284"/>
              <a:gd name="T4" fmla="*/ 2147483646 w 877"/>
              <a:gd name="T5" fmla="*/ 0 h 284"/>
              <a:gd name="T6" fmla="*/ 2147483646 w 877"/>
              <a:gd name="T7" fmla="*/ 0 h 284"/>
              <a:gd name="T8" fmla="*/ 0 60000 65536"/>
              <a:gd name="T9" fmla="*/ 0 60000 65536"/>
              <a:gd name="T10" fmla="*/ 0 60000 65536"/>
              <a:gd name="T11" fmla="*/ 0 60000 65536"/>
              <a:gd name="T12" fmla="*/ 0 w 877"/>
              <a:gd name="T13" fmla="*/ 0 h 284"/>
              <a:gd name="T14" fmla="*/ 877 w 877"/>
              <a:gd name="T15" fmla="*/ 284 h 2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77" h="284">
                <a:moveTo>
                  <a:pt x="0" y="284"/>
                </a:moveTo>
                <a:lnTo>
                  <a:pt x="651" y="284"/>
                </a:lnTo>
                <a:lnTo>
                  <a:pt x="651" y="0"/>
                </a:lnTo>
                <a:lnTo>
                  <a:pt x="877" y="0"/>
                </a:lnTo>
              </a:path>
            </a:pathLst>
          </a:custGeom>
          <a:noFill/>
          <a:ln w="2222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960" name="Freeform 112"/>
          <p:cNvSpPr>
            <a:spLocks/>
          </p:cNvSpPr>
          <p:nvPr/>
        </p:nvSpPr>
        <p:spPr bwMode="auto">
          <a:xfrm>
            <a:off x="7318375" y="3486150"/>
            <a:ext cx="1398588" cy="450850"/>
          </a:xfrm>
          <a:custGeom>
            <a:avLst/>
            <a:gdLst>
              <a:gd name="T0" fmla="*/ 0 w 881"/>
              <a:gd name="T1" fmla="*/ 2147483646 h 284"/>
              <a:gd name="T2" fmla="*/ 2147483646 w 881"/>
              <a:gd name="T3" fmla="*/ 2147483646 h 284"/>
              <a:gd name="T4" fmla="*/ 2147483646 w 881"/>
              <a:gd name="T5" fmla="*/ 0 h 284"/>
              <a:gd name="T6" fmla="*/ 2147483646 w 881"/>
              <a:gd name="T7" fmla="*/ 0 h 284"/>
              <a:gd name="T8" fmla="*/ 0 60000 65536"/>
              <a:gd name="T9" fmla="*/ 0 60000 65536"/>
              <a:gd name="T10" fmla="*/ 0 60000 65536"/>
              <a:gd name="T11" fmla="*/ 0 60000 65536"/>
              <a:gd name="T12" fmla="*/ 0 w 881"/>
              <a:gd name="T13" fmla="*/ 0 h 284"/>
              <a:gd name="T14" fmla="*/ 881 w 881"/>
              <a:gd name="T15" fmla="*/ 284 h 2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1" h="284">
                <a:moveTo>
                  <a:pt x="0" y="284"/>
                </a:moveTo>
                <a:lnTo>
                  <a:pt x="446" y="284"/>
                </a:lnTo>
                <a:lnTo>
                  <a:pt x="446" y="0"/>
                </a:lnTo>
                <a:lnTo>
                  <a:pt x="881" y="0"/>
                </a:lnTo>
              </a:path>
            </a:pathLst>
          </a:custGeom>
          <a:noFill/>
          <a:ln w="46038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88" name="Line 113"/>
          <p:cNvSpPr>
            <a:spLocks noChangeShapeType="1"/>
          </p:cNvSpPr>
          <p:nvPr/>
        </p:nvSpPr>
        <p:spPr bwMode="auto">
          <a:xfrm>
            <a:off x="7661275" y="1603375"/>
            <a:ext cx="0" cy="2454275"/>
          </a:xfrm>
          <a:prstGeom prst="line">
            <a:avLst/>
          </a:prstGeom>
          <a:noFill/>
          <a:ln w="11113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89" name="Rectangle 114"/>
          <p:cNvSpPr>
            <a:spLocks noChangeArrowheads="1"/>
          </p:cNvSpPr>
          <p:nvPr/>
        </p:nvSpPr>
        <p:spPr bwMode="auto">
          <a:xfrm>
            <a:off x="7735888" y="4324350"/>
            <a:ext cx="587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(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90" name="Rectangle 115"/>
          <p:cNvSpPr>
            <a:spLocks noChangeArrowheads="1"/>
          </p:cNvSpPr>
          <p:nvPr/>
        </p:nvSpPr>
        <p:spPr bwMode="auto">
          <a:xfrm>
            <a:off x="7796213" y="431800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Helvetica" panose="020B0604020202020204" pitchFamily="34" charset="0"/>
              </a:rPr>
              <a:t>c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91" name="Rectangle 116"/>
          <p:cNvSpPr>
            <a:spLocks noChangeArrowheads="1"/>
          </p:cNvSpPr>
          <p:nvPr/>
        </p:nvSpPr>
        <p:spPr bwMode="auto">
          <a:xfrm>
            <a:off x="7897813" y="4324350"/>
            <a:ext cx="587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92" name="Rectangle 117"/>
          <p:cNvSpPr>
            <a:spLocks noChangeArrowheads="1"/>
          </p:cNvSpPr>
          <p:nvPr/>
        </p:nvSpPr>
        <p:spPr bwMode="auto">
          <a:xfrm>
            <a:off x="8437563" y="4108450"/>
            <a:ext cx="3349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time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93" name="Rectangle 118"/>
          <p:cNvSpPr>
            <a:spLocks noChangeArrowheads="1"/>
          </p:cNvSpPr>
          <p:nvPr/>
        </p:nvSpPr>
        <p:spPr bwMode="auto">
          <a:xfrm>
            <a:off x="7186613" y="210185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94" name="Rectangle 119"/>
          <p:cNvSpPr>
            <a:spLocks noChangeArrowheads="1"/>
          </p:cNvSpPr>
          <p:nvPr/>
        </p:nvSpPr>
        <p:spPr bwMode="auto">
          <a:xfrm>
            <a:off x="7186613" y="2960688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95" name="Rectangle 120"/>
          <p:cNvSpPr>
            <a:spLocks noChangeArrowheads="1"/>
          </p:cNvSpPr>
          <p:nvPr/>
        </p:nvSpPr>
        <p:spPr bwMode="auto">
          <a:xfrm>
            <a:off x="7186613" y="3833813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96" name="Rectangle 121"/>
          <p:cNvSpPr>
            <a:spLocks noChangeArrowheads="1"/>
          </p:cNvSpPr>
          <p:nvPr/>
        </p:nvSpPr>
        <p:spPr bwMode="auto">
          <a:xfrm>
            <a:off x="7186613" y="1665288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97" name="Rectangle 122"/>
          <p:cNvSpPr>
            <a:spLocks noChangeArrowheads="1"/>
          </p:cNvSpPr>
          <p:nvPr/>
        </p:nvSpPr>
        <p:spPr bwMode="auto">
          <a:xfrm>
            <a:off x="7186613" y="2513013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98" name="Rectangle 123"/>
          <p:cNvSpPr>
            <a:spLocks noChangeArrowheads="1"/>
          </p:cNvSpPr>
          <p:nvPr/>
        </p:nvSpPr>
        <p:spPr bwMode="auto">
          <a:xfrm>
            <a:off x="7186613" y="3389313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99" name="Rectangle 124"/>
          <p:cNvSpPr>
            <a:spLocks noChangeArrowheads="1"/>
          </p:cNvSpPr>
          <p:nvPr/>
        </p:nvSpPr>
        <p:spPr bwMode="auto">
          <a:xfrm>
            <a:off x="6916738" y="18573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x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900" name="Rectangle 125"/>
          <p:cNvSpPr>
            <a:spLocks noChangeArrowheads="1"/>
          </p:cNvSpPr>
          <p:nvPr/>
        </p:nvSpPr>
        <p:spPr bwMode="auto">
          <a:xfrm>
            <a:off x="6916738" y="27209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y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901" name="Rectangle 126"/>
          <p:cNvSpPr>
            <a:spLocks noChangeArrowheads="1"/>
          </p:cNvSpPr>
          <p:nvPr/>
        </p:nvSpPr>
        <p:spPr bwMode="auto">
          <a:xfrm>
            <a:off x="6896100" y="3608388"/>
            <a:ext cx="1079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F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902" name="Rectangle 127"/>
          <p:cNvSpPr>
            <a:spLocks noChangeArrowheads="1"/>
          </p:cNvSpPr>
          <p:nvPr/>
        </p:nvSpPr>
        <p:spPr bwMode="auto">
          <a:xfrm>
            <a:off x="1924050" y="3382963"/>
            <a:ext cx="3508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Helvetica" panose="020B0604020202020204" pitchFamily="34" charset="0"/>
              </a:rPr>
              <a:t>(1.8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903" name="Rectangle 128"/>
          <p:cNvSpPr>
            <a:spLocks noChangeArrowheads="1"/>
          </p:cNvSpPr>
          <p:nvPr/>
        </p:nvSpPr>
        <p:spPr bwMode="auto">
          <a:xfrm>
            <a:off x="2325688" y="3382963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Helvetica" panose="020B0604020202020204" pitchFamily="34" charset="0"/>
              </a:rPr>
              <a:t>V)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904" name="Rectangle 129"/>
          <p:cNvSpPr>
            <a:spLocks noChangeArrowheads="1"/>
          </p:cNvSpPr>
          <p:nvPr/>
        </p:nvSpPr>
        <p:spPr bwMode="auto">
          <a:xfrm>
            <a:off x="2106613" y="3794125"/>
            <a:ext cx="1809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Helvetica" panose="020B0604020202020204" pitchFamily="34" charset="0"/>
              </a:rPr>
              <a:t>(0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905" name="Rectangle 130"/>
          <p:cNvSpPr>
            <a:spLocks noChangeArrowheads="1"/>
          </p:cNvSpPr>
          <p:nvPr/>
        </p:nvSpPr>
        <p:spPr bwMode="auto">
          <a:xfrm>
            <a:off x="2336800" y="379412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Helvetica" panose="020B0604020202020204" pitchFamily="34" charset="0"/>
              </a:rPr>
              <a:t>V)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906" name="Text Box 131"/>
          <p:cNvSpPr txBox="1">
            <a:spLocks noChangeArrowheads="1"/>
          </p:cNvSpPr>
          <p:nvPr/>
        </p:nvSpPr>
        <p:spPr bwMode="auto">
          <a:xfrm>
            <a:off x="2946400" y="4445000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ideal</a:t>
            </a:r>
          </a:p>
        </p:txBody>
      </p:sp>
      <p:sp>
        <p:nvSpPr>
          <p:cNvPr id="120907" name="Text Box 132"/>
          <p:cNvSpPr txBox="1">
            <a:spLocks noChangeArrowheads="1"/>
          </p:cNvSpPr>
          <p:nvPr/>
        </p:nvSpPr>
        <p:spPr bwMode="auto">
          <a:xfrm>
            <a:off x="5054600" y="4445000"/>
            <a:ext cx="1079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more realistic</a:t>
            </a:r>
          </a:p>
        </p:txBody>
      </p:sp>
      <p:sp>
        <p:nvSpPr>
          <p:cNvPr id="120908" name="Text Box 133"/>
          <p:cNvSpPr txBox="1">
            <a:spLocks noChangeArrowheads="1"/>
          </p:cNvSpPr>
          <p:nvPr/>
        </p:nvSpPr>
        <p:spPr bwMode="auto">
          <a:xfrm>
            <a:off x="6853237" y="4536938"/>
            <a:ext cx="17399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with delay but otherwise ideal</a:t>
            </a:r>
          </a:p>
        </p:txBody>
      </p:sp>
      <p:sp>
        <p:nvSpPr>
          <p:cNvPr id="78982" name="Freeform 134"/>
          <p:cNvSpPr>
            <a:spLocks/>
          </p:cNvSpPr>
          <p:nvPr/>
        </p:nvSpPr>
        <p:spPr bwMode="auto">
          <a:xfrm>
            <a:off x="3021013" y="1981200"/>
            <a:ext cx="509587" cy="1752600"/>
          </a:xfrm>
          <a:custGeom>
            <a:avLst/>
            <a:gdLst>
              <a:gd name="T0" fmla="*/ 2147483646 w 321"/>
              <a:gd name="T1" fmla="*/ 0 h 1104"/>
              <a:gd name="T2" fmla="*/ 2147483646 w 321"/>
              <a:gd name="T3" fmla="*/ 2147483646 h 1104"/>
              <a:gd name="T4" fmla="*/ 2147483646 w 321"/>
              <a:gd name="T5" fmla="*/ 2147483646 h 1104"/>
              <a:gd name="T6" fmla="*/ 2147483646 w 321"/>
              <a:gd name="T7" fmla="*/ 2147483646 h 110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1104"/>
              <a:gd name="T14" fmla="*/ 321 w 321"/>
              <a:gd name="T15" fmla="*/ 1104 h 1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1104">
                <a:moveTo>
                  <a:pt x="209" y="0"/>
                </a:moveTo>
                <a:cubicBezTo>
                  <a:pt x="265" y="211"/>
                  <a:pt x="321" y="423"/>
                  <a:pt x="289" y="584"/>
                </a:cubicBezTo>
                <a:cubicBezTo>
                  <a:pt x="257" y="745"/>
                  <a:pt x="34" y="881"/>
                  <a:pt x="17" y="968"/>
                </a:cubicBezTo>
                <a:cubicBezTo>
                  <a:pt x="0" y="1055"/>
                  <a:pt x="92" y="1079"/>
                  <a:pt x="185" y="11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983" name="Freeform 135"/>
          <p:cNvSpPr>
            <a:spLocks/>
          </p:cNvSpPr>
          <p:nvPr/>
        </p:nvSpPr>
        <p:spPr bwMode="auto">
          <a:xfrm>
            <a:off x="5499100" y="1993900"/>
            <a:ext cx="215900" cy="1625600"/>
          </a:xfrm>
          <a:custGeom>
            <a:avLst/>
            <a:gdLst>
              <a:gd name="T0" fmla="*/ 0 w 136"/>
              <a:gd name="T1" fmla="*/ 0 h 1024"/>
              <a:gd name="T2" fmla="*/ 2147483646 w 136"/>
              <a:gd name="T3" fmla="*/ 2147483646 h 1024"/>
              <a:gd name="T4" fmla="*/ 2147483646 w 136"/>
              <a:gd name="T5" fmla="*/ 2147483646 h 1024"/>
              <a:gd name="T6" fmla="*/ 2147483646 w 136"/>
              <a:gd name="T7" fmla="*/ 2147483646 h 1024"/>
              <a:gd name="T8" fmla="*/ 0 60000 65536"/>
              <a:gd name="T9" fmla="*/ 0 60000 65536"/>
              <a:gd name="T10" fmla="*/ 0 60000 65536"/>
              <a:gd name="T11" fmla="*/ 0 60000 65536"/>
              <a:gd name="T12" fmla="*/ 0 w 136"/>
              <a:gd name="T13" fmla="*/ 0 h 1024"/>
              <a:gd name="T14" fmla="*/ 136 w 136"/>
              <a:gd name="T15" fmla="*/ 1024 h 10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6" h="1024">
                <a:moveTo>
                  <a:pt x="0" y="0"/>
                </a:moveTo>
                <a:cubicBezTo>
                  <a:pt x="25" y="166"/>
                  <a:pt x="51" y="332"/>
                  <a:pt x="56" y="480"/>
                </a:cubicBezTo>
                <a:cubicBezTo>
                  <a:pt x="61" y="628"/>
                  <a:pt x="19" y="797"/>
                  <a:pt x="32" y="888"/>
                </a:cubicBezTo>
                <a:cubicBezTo>
                  <a:pt x="45" y="979"/>
                  <a:pt x="90" y="1001"/>
                  <a:pt x="136" y="10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984" name="Freeform 136"/>
          <p:cNvSpPr>
            <a:spLocks/>
          </p:cNvSpPr>
          <p:nvPr/>
        </p:nvSpPr>
        <p:spPr bwMode="auto">
          <a:xfrm>
            <a:off x="7683500" y="1993900"/>
            <a:ext cx="304800" cy="1638300"/>
          </a:xfrm>
          <a:custGeom>
            <a:avLst/>
            <a:gdLst>
              <a:gd name="T0" fmla="*/ 0 w 136"/>
              <a:gd name="T1" fmla="*/ 0 h 1024"/>
              <a:gd name="T2" fmla="*/ 2147483646 w 136"/>
              <a:gd name="T3" fmla="*/ 2147483646 h 1024"/>
              <a:gd name="T4" fmla="*/ 2147483646 w 136"/>
              <a:gd name="T5" fmla="*/ 2147483646 h 1024"/>
              <a:gd name="T6" fmla="*/ 2147483646 w 136"/>
              <a:gd name="T7" fmla="*/ 2147483646 h 1024"/>
              <a:gd name="T8" fmla="*/ 0 60000 65536"/>
              <a:gd name="T9" fmla="*/ 0 60000 65536"/>
              <a:gd name="T10" fmla="*/ 0 60000 65536"/>
              <a:gd name="T11" fmla="*/ 0 60000 65536"/>
              <a:gd name="T12" fmla="*/ 0 w 136"/>
              <a:gd name="T13" fmla="*/ 0 h 1024"/>
              <a:gd name="T14" fmla="*/ 136 w 136"/>
              <a:gd name="T15" fmla="*/ 1024 h 10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6" h="1024">
                <a:moveTo>
                  <a:pt x="0" y="0"/>
                </a:moveTo>
                <a:cubicBezTo>
                  <a:pt x="25" y="166"/>
                  <a:pt x="51" y="332"/>
                  <a:pt x="56" y="480"/>
                </a:cubicBezTo>
                <a:cubicBezTo>
                  <a:pt x="61" y="628"/>
                  <a:pt x="19" y="797"/>
                  <a:pt x="32" y="888"/>
                </a:cubicBezTo>
                <a:cubicBezTo>
                  <a:pt x="45" y="979"/>
                  <a:pt x="90" y="1001"/>
                  <a:pt x="136" y="10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912" name="Text Box 137"/>
          <p:cNvSpPr txBox="1">
            <a:spLocks noChangeArrowheads="1"/>
          </p:cNvSpPr>
          <p:nvPr/>
        </p:nvSpPr>
        <p:spPr bwMode="auto">
          <a:xfrm>
            <a:off x="4051300" y="4470400"/>
            <a:ext cx="2413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0913" name="Text Box 138"/>
          <p:cNvSpPr txBox="1">
            <a:spLocks noChangeArrowheads="1"/>
          </p:cNvSpPr>
          <p:nvPr/>
        </p:nvSpPr>
        <p:spPr bwMode="auto">
          <a:xfrm>
            <a:off x="6362700" y="4419600"/>
            <a:ext cx="2413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0914" name="Text Box 139"/>
          <p:cNvSpPr txBox="1">
            <a:spLocks noChangeArrowheads="1"/>
          </p:cNvSpPr>
          <p:nvPr/>
        </p:nvSpPr>
        <p:spPr bwMode="auto">
          <a:xfrm>
            <a:off x="8775700" y="4483100"/>
            <a:ext cx="2413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0915" name="Text Box 140"/>
          <p:cNvSpPr txBox="1">
            <a:spLocks noChangeArrowheads="1"/>
          </p:cNvSpPr>
          <p:nvPr/>
        </p:nvSpPr>
        <p:spPr bwMode="auto">
          <a:xfrm>
            <a:off x="8342313" y="152400"/>
            <a:ext cx="6492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2.10</a:t>
            </a:r>
          </a:p>
        </p:txBody>
      </p:sp>
    </p:spTree>
    <p:extLst>
      <p:ext uri="{BB962C8B-B14F-4D97-AF65-F5344CB8AC3E}">
        <p14:creationId xmlns:p14="http://schemas.microsoft.com/office/powerpoint/2010/main" val="118983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7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8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609600" y="543362"/>
            <a:ext cx="7931150" cy="542925"/>
          </a:xfrm>
        </p:spPr>
        <p:txBody>
          <a:bodyPr>
            <a:normAutofit fontScale="90000"/>
          </a:bodyPr>
          <a:lstStyle/>
          <a:p>
            <a:r>
              <a:rPr lang="en-US" sz="3530" b="1" dirty="0">
                <a:solidFill>
                  <a:srgbClr val="000000"/>
                </a:solidFill>
                <a:cs typeface="Cambria"/>
              </a:rPr>
              <a:t>Encoder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5528" y="1151605"/>
            <a:ext cx="7799294" cy="852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71" dirty="0">
                <a:latin typeface="+mj-lt"/>
                <a:cs typeface="Cambria"/>
              </a:rPr>
              <a:t>Takes in multiple inputs and converts them into a single encoded output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064650"/>
            <a:ext cx="3413563" cy="472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71" dirty="0">
                <a:latin typeface="Cambria"/>
                <a:cs typeface="Cambria"/>
              </a:rPr>
              <a:t>4to2 Bit </a:t>
            </a:r>
            <a:r>
              <a:rPr lang="en-US" sz="2471" dirty="0">
                <a:latin typeface="+mj-lt"/>
                <a:cs typeface="Cambria"/>
              </a:rPr>
              <a:t>Binary</a:t>
            </a:r>
            <a:r>
              <a:rPr lang="en-US" sz="2471" dirty="0">
                <a:latin typeface="Cambria"/>
                <a:cs typeface="Cambria"/>
              </a:rPr>
              <a:t> encoder</a:t>
            </a:r>
          </a:p>
        </p:txBody>
      </p:sp>
      <p:pic>
        <p:nvPicPr>
          <p:cNvPr id="10" name="Picture 9" descr="Screen Shot 2015-10-15 at 3.23.50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29" y="2756648"/>
            <a:ext cx="6858000" cy="21560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41295" y="5378824"/>
            <a:ext cx="5787033" cy="472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71" dirty="0">
                <a:latin typeface="+mj-lt"/>
                <a:cs typeface="Cambria"/>
              </a:rPr>
              <a:t>What if there’s more than one 1 at the input?!</a:t>
            </a:r>
          </a:p>
        </p:txBody>
      </p:sp>
    </p:spTree>
    <p:extLst>
      <p:ext uri="{BB962C8B-B14F-4D97-AF65-F5344CB8AC3E}">
        <p14:creationId xmlns:p14="http://schemas.microsoft.com/office/powerpoint/2010/main" val="90138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/>
          <p:cNvSpPr>
            <a:spLocks noGrp="1"/>
          </p:cNvSpPr>
          <p:nvPr>
            <p:ph type="title" idx="4294967295"/>
          </p:nvPr>
        </p:nvSpPr>
        <p:spPr>
          <a:xfrm>
            <a:off x="603250" y="550880"/>
            <a:ext cx="7931150" cy="542925"/>
          </a:xfrm>
        </p:spPr>
        <p:txBody>
          <a:bodyPr>
            <a:normAutofit fontScale="90000"/>
          </a:bodyPr>
          <a:lstStyle/>
          <a:p>
            <a:r>
              <a:rPr lang="en-US" sz="3530" b="1" dirty="0">
                <a:solidFill>
                  <a:srgbClr val="000000"/>
                </a:solidFill>
                <a:cs typeface="Cambria"/>
              </a:rPr>
              <a:t>Priority Encoder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" y="1295400"/>
            <a:ext cx="7848600" cy="1450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2575" indent="-302575">
              <a:buFont typeface="Wingdings" charset="2"/>
              <a:buChar char="§"/>
            </a:pPr>
            <a:r>
              <a:rPr lang="en-US" sz="1765" dirty="0">
                <a:latin typeface="+mj-lt"/>
                <a:cs typeface="Cambria"/>
              </a:rPr>
              <a:t>Solves the problems mentioned previously</a:t>
            </a:r>
          </a:p>
          <a:p>
            <a:pPr marL="302575" indent="-302575">
              <a:buFont typeface="Wingdings" charset="2"/>
              <a:buChar char="§"/>
            </a:pPr>
            <a:r>
              <a:rPr lang="en-US" sz="1765" dirty="0">
                <a:latin typeface="+mj-lt"/>
                <a:cs typeface="Cambria"/>
              </a:rPr>
              <a:t>Allocates a priority level to each input</a:t>
            </a:r>
          </a:p>
          <a:p>
            <a:pPr marL="302575" indent="-302575">
              <a:buFont typeface="Wingdings" charset="2"/>
              <a:buChar char="§"/>
            </a:pPr>
            <a:r>
              <a:rPr lang="en-US" sz="1765" dirty="0">
                <a:latin typeface="+mj-lt"/>
                <a:cs typeface="Cambria"/>
              </a:rPr>
              <a:t>Output corresponds to the currently active input that has the highest priority</a:t>
            </a:r>
          </a:p>
          <a:p>
            <a:pPr marL="302575" indent="-302575">
              <a:buFont typeface="Wingdings" charset="2"/>
              <a:buChar char="§"/>
            </a:pPr>
            <a:r>
              <a:rPr lang="en-US" sz="1765" dirty="0">
                <a:latin typeface="+mj-lt"/>
                <a:cs typeface="Cambria"/>
              </a:rPr>
              <a:t>When an input with a higher priority is present, ALL other lower priority inputs will be ignored</a:t>
            </a:r>
          </a:p>
        </p:txBody>
      </p:sp>
      <p:pic>
        <p:nvPicPr>
          <p:cNvPr id="13" name="Picture 12" descr="Screen Shot 2015-10-15 at 3.28.4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048000"/>
            <a:ext cx="5807826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10-15 at 3.30.06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26737"/>
            <a:ext cx="3697941" cy="2645633"/>
          </a:xfrm>
          <a:prstGeom prst="rect">
            <a:avLst/>
          </a:prstGeom>
        </p:spPr>
      </p:pic>
      <p:sp>
        <p:nvSpPr>
          <p:cNvPr id="6" name="Title 6"/>
          <p:cNvSpPr>
            <a:spLocks noGrp="1"/>
          </p:cNvSpPr>
          <p:nvPr>
            <p:ph type="title" idx="4294967295"/>
          </p:nvPr>
        </p:nvSpPr>
        <p:spPr>
          <a:xfrm>
            <a:off x="598854" y="566457"/>
            <a:ext cx="7931150" cy="542925"/>
          </a:xfrm>
        </p:spPr>
        <p:txBody>
          <a:bodyPr>
            <a:normAutofit fontScale="90000"/>
          </a:bodyPr>
          <a:lstStyle/>
          <a:p>
            <a:r>
              <a:rPr lang="en-US" sz="3530" b="1" dirty="0">
                <a:solidFill>
                  <a:srgbClr val="000000"/>
                </a:solidFill>
                <a:cs typeface="Cambria"/>
              </a:rPr>
              <a:t>Priority Encoder</a:t>
            </a:r>
          </a:p>
        </p:txBody>
      </p:sp>
      <p:pic>
        <p:nvPicPr>
          <p:cNvPr id="7" name="Picture 6" descr="Screen Shot 2015-10-15 at 3.30.48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330" y="1417901"/>
            <a:ext cx="4297456" cy="1143000"/>
          </a:xfrm>
          <a:prstGeom prst="rect">
            <a:avLst/>
          </a:prstGeom>
        </p:spPr>
      </p:pic>
      <p:pic>
        <p:nvPicPr>
          <p:cNvPr id="8" name="Picture 7" descr="Screen Shot 2015-10-15 at 3.30.58 P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208" y="3158579"/>
            <a:ext cx="4332022" cy="1210235"/>
          </a:xfrm>
          <a:prstGeom prst="rect">
            <a:avLst/>
          </a:prstGeom>
        </p:spPr>
      </p:pic>
      <p:pic>
        <p:nvPicPr>
          <p:cNvPr id="9" name="Picture 8" descr="Screen Shot 2015-10-15 at 3.31.13 PM 1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429" y="4966492"/>
            <a:ext cx="3899647" cy="94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5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8001000" cy="130333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000" b="1" dirty="0" smtClean="0"/>
              <a:t>Summary of Materials We Covered up to Now</a:t>
            </a:r>
          </a:p>
        </p:txBody>
      </p:sp>
      <p:sp>
        <p:nvSpPr>
          <p:cNvPr id="3075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473798" y="1600200"/>
            <a:ext cx="8153400" cy="4343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So far, we covered the following important concepts:</a:t>
            </a:r>
          </a:p>
          <a:p>
            <a:pPr lvl="1" eaLnBrk="1" hangingPunct="1"/>
            <a:r>
              <a:rPr lang="en-US" sz="2000" b="1" dirty="0" smtClean="0">
                <a:solidFill>
                  <a:srgbClr val="CC0000"/>
                </a:solidFill>
              </a:rPr>
              <a:t>Fundamental Logic Gates and Some Important Logic Components</a:t>
            </a:r>
          </a:p>
          <a:p>
            <a:pPr lvl="2" eaLnBrk="1" hangingPunct="1"/>
            <a:r>
              <a:rPr lang="en-US" sz="1800" dirty="0" smtClean="0"/>
              <a:t>Decoder and Multiplexer.</a:t>
            </a:r>
          </a:p>
          <a:p>
            <a:pPr lvl="1" eaLnBrk="1" hangingPunct="1"/>
            <a:r>
              <a:rPr lang="en-US" sz="2000" dirty="0" smtClean="0"/>
              <a:t>Boolean Algebra</a:t>
            </a:r>
          </a:p>
          <a:p>
            <a:pPr lvl="1" eaLnBrk="1" hangingPunct="1"/>
            <a:r>
              <a:rPr lang="en-US" sz="2000" dirty="0" smtClean="0"/>
              <a:t>Number Representation with Different Bases</a:t>
            </a:r>
          </a:p>
          <a:p>
            <a:pPr lvl="2" eaLnBrk="1" hangingPunct="1"/>
            <a:r>
              <a:rPr lang="en-US" sz="1800" b="1" dirty="0" smtClean="0">
                <a:solidFill>
                  <a:srgbClr val="CC0000"/>
                </a:solidFill>
              </a:rPr>
              <a:t>Decimal, Binary, Hexadecimal, Octal.</a:t>
            </a:r>
          </a:p>
          <a:p>
            <a:pPr lvl="1" eaLnBrk="1" hangingPunct="1"/>
            <a:r>
              <a:rPr lang="en-US" sz="2000" dirty="0" smtClean="0"/>
              <a:t>Binary Addition and Subtraction with the 2’s complement</a:t>
            </a:r>
          </a:p>
          <a:p>
            <a:pPr lvl="2" eaLnBrk="1" hangingPunct="1"/>
            <a:r>
              <a:rPr lang="en-US" sz="1800" b="1" dirty="0" smtClean="0">
                <a:solidFill>
                  <a:srgbClr val="CC0000"/>
                </a:solidFill>
              </a:rPr>
              <a:t>Overflow Detection</a:t>
            </a:r>
          </a:p>
          <a:p>
            <a:pPr eaLnBrk="1" hangingPunct="1"/>
            <a:r>
              <a:rPr lang="en-US" sz="2400" dirty="0" smtClean="0"/>
              <a:t>We are going to use the concepts we covered up to now to </a:t>
            </a:r>
            <a:r>
              <a:rPr lang="en-US" sz="2400" b="1" dirty="0" smtClean="0">
                <a:solidFill>
                  <a:srgbClr val="CC0000"/>
                </a:solidFill>
              </a:rPr>
              <a:t>build a simple ALU (Arithmetic Logical Unit)</a:t>
            </a:r>
          </a:p>
        </p:txBody>
      </p:sp>
    </p:spTree>
    <p:extLst>
      <p:ext uri="{BB962C8B-B14F-4D97-AF65-F5344CB8AC3E}">
        <p14:creationId xmlns:p14="http://schemas.microsoft.com/office/powerpoint/2010/main" val="69704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80010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ALU Functions</a:t>
            </a:r>
          </a:p>
        </p:txBody>
      </p:sp>
      <p:sp>
        <p:nvSpPr>
          <p:cNvPr id="4099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524000"/>
            <a:ext cx="8458200" cy="344487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build a 32-bit ALU which can perform the following operations:</a:t>
            </a:r>
          </a:p>
          <a:p>
            <a:pPr lvl="1" eaLnBrk="1" hangingPunct="1"/>
            <a:r>
              <a:rPr lang="en-US" b="1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and, or, nor, add, subtract, and </a:t>
            </a:r>
            <a:r>
              <a:rPr lang="en-US" b="1" dirty="0" err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slt</a:t>
            </a:r>
            <a:r>
              <a:rPr lang="en-US" b="1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(set on less than) </a:t>
            </a:r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2514600" y="2895600"/>
            <a:ext cx="3752850" cy="2976563"/>
            <a:chOff x="911" y="2323"/>
            <a:chExt cx="2076" cy="1635"/>
          </a:xfrm>
        </p:grpSpPr>
        <p:grpSp>
          <p:nvGrpSpPr>
            <p:cNvPr id="4101" name="Group 5"/>
            <p:cNvGrpSpPr>
              <a:grpSpLocks/>
            </p:cNvGrpSpPr>
            <p:nvPr/>
          </p:nvGrpSpPr>
          <p:grpSpPr bwMode="auto">
            <a:xfrm>
              <a:off x="911" y="2323"/>
              <a:ext cx="2076" cy="1635"/>
              <a:chOff x="911" y="2323"/>
              <a:chExt cx="2076" cy="1635"/>
            </a:xfrm>
          </p:grpSpPr>
          <p:sp>
            <p:nvSpPr>
              <p:cNvPr id="4103" name="Freeform 6"/>
              <p:cNvSpPr>
                <a:spLocks/>
              </p:cNvSpPr>
              <p:nvPr/>
            </p:nvSpPr>
            <p:spPr bwMode="auto">
              <a:xfrm>
                <a:off x="1574" y="2797"/>
                <a:ext cx="388" cy="1099"/>
              </a:xfrm>
              <a:custGeom>
                <a:avLst/>
                <a:gdLst>
                  <a:gd name="T0" fmla="*/ 0 w 388"/>
                  <a:gd name="T1" fmla="*/ 0 h 1099"/>
                  <a:gd name="T2" fmla="*/ 0 w 388"/>
                  <a:gd name="T3" fmla="*/ 427 h 1099"/>
                  <a:gd name="T4" fmla="*/ 111 w 388"/>
                  <a:gd name="T5" fmla="*/ 553 h 1099"/>
                  <a:gd name="T6" fmla="*/ 0 w 388"/>
                  <a:gd name="T7" fmla="*/ 671 h 1099"/>
                  <a:gd name="T8" fmla="*/ 0 w 388"/>
                  <a:gd name="T9" fmla="*/ 1098 h 1099"/>
                  <a:gd name="T10" fmla="*/ 387 w 388"/>
                  <a:gd name="T11" fmla="*/ 790 h 1099"/>
                  <a:gd name="T12" fmla="*/ 387 w 388"/>
                  <a:gd name="T13" fmla="*/ 308 h 1099"/>
                  <a:gd name="T14" fmla="*/ 0 w 388"/>
                  <a:gd name="T15" fmla="*/ 0 h 109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88"/>
                  <a:gd name="T25" fmla="*/ 0 h 1099"/>
                  <a:gd name="T26" fmla="*/ 388 w 388"/>
                  <a:gd name="T27" fmla="*/ 1099 h 109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88" h="1099">
                    <a:moveTo>
                      <a:pt x="0" y="0"/>
                    </a:moveTo>
                    <a:lnTo>
                      <a:pt x="0" y="427"/>
                    </a:lnTo>
                    <a:lnTo>
                      <a:pt x="111" y="553"/>
                    </a:lnTo>
                    <a:lnTo>
                      <a:pt x="0" y="671"/>
                    </a:lnTo>
                    <a:lnTo>
                      <a:pt x="0" y="1098"/>
                    </a:lnTo>
                    <a:lnTo>
                      <a:pt x="387" y="790"/>
                    </a:lnTo>
                    <a:lnTo>
                      <a:pt x="387" y="308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" name="Line 7"/>
              <p:cNvSpPr>
                <a:spLocks noChangeShapeType="1"/>
              </p:cNvSpPr>
              <p:nvPr/>
            </p:nvSpPr>
            <p:spPr bwMode="auto">
              <a:xfrm>
                <a:off x="1051" y="3721"/>
                <a:ext cx="4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" name="Line 8"/>
              <p:cNvSpPr>
                <a:spLocks noChangeShapeType="1"/>
              </p:cNvSpPr>
              <p:nvPr/>
            </p:nvSpPr>
            <p:spPr bwMode="auto">
              <a:xfrm>
                <a:off x="1975" y="3366"/>
                <a:ext cx="48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" name="Line 9"/>
              <p:cNvSpPr>
                <a:spLocks noChangeShapeType="1"/>
              </p:cNvSpPr>
              <p:nvPr/>
            </p:nvSpPr>
            <p:spPr bwMode="auto">
              <a:xfrm>
                <a:off x="1787" y="2527"/>
                <a:ext cx="0" cy="4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" name="Line 10"/>
              <p:cNvSpPr>
                <a:spLocks noChangeShapeType="1"/>
              </p:cNvSpPr>
              <p:nvPr/>
            </p:nvSpPr>
            <p:spPr bwMode="auto">
              <a:xfrm>
                <a:off x="1044" y="3002"/>
                <a:ext cx="48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" name="Line 11"/>
              <p:cNvSpPr>
                <a:spLocks noChangeShapeType="1"/>
              </p:cNvSpPr>
              <p:nvPr/>
            </p:nvSpPr>
            <p:spPr bwMode="auto">
              <a:xfrm flipH="1">
                <a:off x="1186" y="2945"/>
                <a:ext cx="77" cy="1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" name="Rectangle 12"/>
              <p:cNvSpPr>
                <a:spLocks noChangeArrowheads="1"/>
              </p:cNvSpPr>
              <p:nvPr/>
            </p:nvSpPr>
            <p:spPr bwMode="auto">
              <a:xfrm>
                <a:off x="1093" y="3073"/>
                <a:ext cx="37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/>
              <a:p>
                <a:pPr algn="l" defTabSz="904875" eaLnBrk="0" hangingPunct="0">
                  <a:lnSpc>
                    <a:spcPts val="1200"/>
                  </a:lnSpc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000" b="1">
                    <a:solidFill>
                      <a:srgbClr val="000000"/>
                    </a:solidFill>
                    <a:latin typeface="Times New Roman" pitchFamily="18" charset="0"/>
                  </a:rPr>
                  <a:t>32</a:t>
                </a:r>
              </a:p>
            </p:txBody>
          </p:sp>
          <p:grpSp>
            <p:nvGrpSpPr>
              <p:cNvPr id="4110" name="Group 13"/>
              <p:cNvGrpSpPr>
                <a:grpSpLocks/>
              </p:cNvGrpSpPr>
              <p:nvPr/>
            </p:nvGrpSpPr>
            <p:grpSpPr bwMode="auto">
              <a:xfrm>
                <a:off x="1093" y="3656"/>
                <a:ext cx="371" cy="302"/>
                <a:chOff x="1093" y="3656"/>
                <a:chExt cx="371" cy="302"/>
              </a:xfrm>
            </p:grpSpPr>
            <p:sp>
              <p:nvSpPr>
                <p:cNvPr id="4119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186" y="3656"/>
                  <a:ext cx="77" cy="13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0" name="Rectangle 15"/>
                <p:cNvSpPr>
                  <a:spLocks noChangeArrowheads="1"/>
                </p:cNvSpPr>
                <p:nvPr/>
              </p:nvSpPr>
              <p:spPr bwMode="auto">
                <a:xfrm>
                  <a:off x="1093" y="3784"/>
                  <a:ext cx="371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9050" tIns="26988" rIns="19050" bIns="26988"/>
                <a:lstStyle/>
                <a:p>
                  <a:pPr algn="l" defTabSz="904875" eaLnBrk="0" hangingPunct="0">
                    <a:lnSpc>
                      <a:spcPts val="1200"/>
                    </a:lnSpc>
                    <a:tabLst>
                      <a:tab pos="452438" algn="l"/>
                      <a:tab pos="904875" algn="l"/>
                      <a:tab pos="1357313" algn="l"/>
                    </a:tabLst>
                  </a:pPr>
                  <a:r>
                    <a:rPr lang="en-US" sz="1000" b="1">
                      <a:solidFill>
                        <a:srgbClr val="000000"/>
                      </a:solidFill>
                      <a:latin typeface="Times New Roman" pitchFamily="18" charset="0"/>
                    </a:rPr>
                    <a:t>32</a:t>
                  </a:r>
                </a:p>
              </p:txBody>
            </p:sp>
          </p:grpSp>
          <p:grpSp>
            <p:nvGrpSpPr>
              <p:cNvPr id="4111" name="Group 16"/>
              <p:cNvGrpSpPr>
                <a:grpSpLocks/>
              </p:cNvGrpSpPr>
              <p:nvPr/>
            </p:nvGrpSpPr>
            <p:grpSpPr bwMode="auto">
              <a:xfrm>
                <a:off x="2087" y="3301"/>
                <a:ext cx="371" cy="302"/>
                <a:chOff x="2087" y="3301"/>
                <a:chExt cx="371" cy="302"/>
              </a:xfrm>
            </p:grpSpPr>
            <p:sp>
              <p:nvSpPr>
                <p:cNvPr id="4117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2180" y="3301"/>
                  <a:ext cx="77" cy="13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8" name="Rectangle 18"/>
                <p:cNvSpPr>
                  <a:spLocks noChangeArrowheads="1"/>
                </p:cNvSpPr>
                <p:nvPr/>
              </p:nvSpPr>
              <p:spPr bwMode="auto">
                <a:xfrm>
                  <a:off x="2087" y="3429"/>
                  <a:ext cx="371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9050" tIns="26988" rIns="19050" bIns="26988"/>
                <a:lstStyle/>
                <a:p>
                  <a:pPr algn="l" defTabSz="904875" eaLnBrk="0" hangingPunct="0">
                    <a:lnSpc>
                      <a:spcPts val="1200"/>
                    </a:lnSpc>
                    <a:tabLst>
                      <a:tab pos="452438" algn="l"/>
                      <a:tab pos="904875" algn="l"/>
                      <a:tab pos="1357313" algn="l"/>
                    </a:tabLst>
                  </a:pPr>
                  <a:r>
                    <a:rPr lang="en-US" sz="1000" b="1">
                      <a:solidFill>
                        <a:srgbClr val="000000"/>
                      </a:solidFill>
                      <a:latin typeface="Times New Roman" pitchFamily="18" charset="0"/>
                    </a:rPr>
                    <a:t>32</a:t>
                  </a:r>
                </a:p>
              </p:txBody>
            </p:sp>
          </p:grpSp>
          <p:sp>
            <p:nvSpPr>
              <p:cNvPr id="4112" name="Line 19"/>
              <p:cNvSpPr>
                <a:spLocks noChangeShapeType="1"/>
              </p:cNvSpPr>
              <p:nvPr/>
            </p:nvSpPr>
            <p:spPr bwMode="auto">
              <a:xfrm>
                <a:off x="1722" y="2645"/>
                <a:ext cx="132" cy="6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" name="Rectangle 20"/>
              <p:cNvSpPr>
                <a:spLocks noChangeArrowheads="1"/>
              </p:cNvSpPr>
              <p:nvPr/>
            </p:nvSpPr>
            <p:spPr bwMode="auto">
              <a:xfrm>
                <a:off x="1621" y="2323"/>
                <a:ext cx="742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/>
              <a:p>
                <a:pPr algn="l" defTabSz="904875" eaLnBrk="0" hangingPunct="0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200" b="1">
                    <a:solidFill>
                      <a:srgbClr val="000000"/>
                    </a:solidFill>
                    <a:latin typeface="Times New Roman" pitchFamily="18" charset="0"/>
                  </a:rPr>
                  <a:t>operation</a:t>
                </a:r>
              </a:p>
            </p:txBody>
          </p:sp>
          <p:sp>
            <p:nvSpPr>
              <p:cNvPr id="4114" name="Rectangle 21"/>
              <p:cNvSpPr>
                <a:spLocks noChangeArrowheads="1"/>
              </p:cNvSpPr>
              <p:nvPr/>
            </p:nvSpPr>
            <p:spPr bwMode="auto">
              <a:xfrm>
                <a:off x="2489" y="3216"/>
                <a:ext cx="498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/>
              <a:p>
                <a:pPr algn="l" defTabSz="904875" eaLnBrk="0" hangingPunct="0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200" b="1">
                    <a:solidFill>
                      <a:srgbClr val="000000"/>
                    </a:solidFill>
                    <a:latin typeface="Times New Roman" pitchFamily="18" charset="0"/>
                  </a:rPr>
                  <a:t>result</a:t>
                </a:r>
              </a:p>
            </p:txBody>
          </p:sp>
          <p:sp>
            <p:nvSpPr>
              <p:cNvPr id="4115" name="Rectangle 22"/>
              <p:cNvSpPr>
                <a:spLocks noChangeArrowheads="1"/>
              </p:cNvSpPr>
              <p:nvPr/>
            </p:nvSpPr>
            <p:spPr bwMode="auto">
              <a:xfrm>
                <a:off x="911" y="2844"/>
                <a:ext cx="316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/>
              <a:p>
                <a:pPr algn="l" defTabSz="904875" eaLnBrk="0" hangingPunct="0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200" b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4116" name="Rectangle 23"/>
              <p:cNvSpPr>
                <a:spLocks noChangeArrowheads="1"/>
              </p:cNvSpPr>
              <p:nvPr/>
            </p:nvSpPr>
            <p:spPr bwMode="auto">
              <a:xfrm>
                <a:off x="911" y="3555"/>
                <a:ext cx="316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/>
              <a:p>
                <a:pPr algn="l" defTabSz="904875" eaLnBrk="0" hangingPunct="0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200" b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</a:p>
            </p:txBody>
          </p:sp>
        </p:grpSp>
        <p:sp>
          <p:nvSpPr>
            <p:cNvPr id="4102" name="Rectangle 24"/>
            <p:cNvSpPr>
              <a:spLocks noChangeArrowheads="1"/>
            </p:cNvSpPr>
            <p:nvPr/>
          </p:nvSpPr>
          <p:spPr bwMode="auto">
            <a:xfrm>
              <a:off x="1613" y="3072"/>
              <a:ext cx="45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algn="l" defTabSz="904875" eaLnBrk="0" hangingPunct="0">
                <a:lnSpc>
                  <a:spcPts val="16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 b="1">
                  <a:solidFill>
                    <a:srgbClr val="000000"/>
                  </a:solidFill>
                </a:rPr>
                <a:t>ALU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635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1500" y="304800"/>
            <a:ext cx="8077200" cy="1303338"/>
          </a:xfrm>
        </p:spPr>
        <p:txBody>
          <a:bodyPr>
            <a:normAutofit/>
          </a:bodyPr>
          <a:lstStyle/>
          <a:p>
            <a:r>
              <a:rPr lang="en-US" b="1" dirty="0" smtClean="0"/>
              <a:t>Review and Learning Outcomes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47700" y="1286933"/>
            <a:ext cx="8001000" cy="4953000"/>
          </a:xfrm>
        </p:spPr>
        <p:txBody>
          <a:bodyPr>
            <a:noAutofit/>
          </a:bodyPr>
          <a:lstStyle/>
          <a:p>
            <a:r>
              <a:rPr lang="en-US" sz="2100" dirty="0" smtClean="0"/>
              <a:t>We </a:t>
            </a:r>
            <a:r>
              <a:rPr lang="en-US" sz="2100" dirty="0"/>
              <a:t>will </a:t>
            </a:r>
            <a:r>
              <a:rPr lang="en-US" sz="2100" dirty="0" smtClean="0"/>
              <a:t>continue </a:t>
            </a:r>
            <a:r>
              <a:rPr lang="en-US" sz="2100" dirty="0"/>
              <a:t>to cover </a:t>
            </a:r>
            <a:r>
              <a:rPr lang="en-US" sz="2100" dirty="0" smtClean="0"/>
              <a:t>Multiplexer, </a:t>
            </a:r>
            <a:r>
              <a:rPr lang="en-US" sz="2100" dirty="0" err="1" smtClean="0"/>
              <a:t>Demultiplexer</a:t>
            </a:r>
            <a:r>
              <a:rPr lang="en-US" sz="2100" dirty="0" smtClean="0"/>
              <a:t> </a:t>
            </a:r>
            <a:endParaRPr lang="en-US" sz="2100" dirty="0" smtClean="0"/>
          </a:p>
          <a:p>
            <a:pPr lvl="1"/>
            <a:r>
              <a:rPr lang="en-US" sz="1800" dirty="0" smtClean="0"/>
              <a:t>Decoder </a:t>
            </a:r>
            <a:r>
              <a:rPr lang="en-US" sz="1800" dirty="0"/>
              <a:t>and </a:t>
            </a:r>
            <a:r>
              <a:rPr lang="en-US" sz="1800" dirty="0" smtClean="0"/>
              <a:t>Multiplexer</a:t>
            </a:r>
          </a:p>
          <a:p>
            <a:pPr lvl="1"/>
            <a:r>
              <a:rPr lang="en-US" sz="1800" dirty="0" smtClean="0"/>
              <a:t>Encoder and Priority Encoder </a:t>
            </a:r>
            <a:endParaRPr lang="en-US" sz="1700" dirty="0"/>
          </a:p>
          <a:p>
            <a:r>
              <a:rPr lang="en-US" sz="2100" dirty="0" smtClean="0"/>
              <a:t>Exam 1 grades and Keys are posted on Blackboard</a:t>
            </a:r>
          </a:p>
          <a:p>
            <a:pPr lvl="1"/>
            <a:r>
              <a:rPr lang="en-US" sz="1700" dirty="0" smtClean="0">
                <a:solidFill>
                  <a:schemeClr val="tx1"/>
                </a:solidFill>
              </a:rPr>
              <a:t>Mean: </a:t>
            </a:r>
            <a:r>
              <a:rPr lang="en-US" dirty="0" smtClean="0"/>
              <a:t>84.29</a:t>
            </a:r>
          </a:p>
          <a:p>
            <a:pPr lvl="1"/>
            <a:r>
              <a:rPr lang="en-US" sz="1700" dirty="0" smtClean="0">
                <a:solidFill>
                  <a:schemeClr val="tx1"/>
                </a:solidFill>
              </a:rPr>
              <a:t>Median: </a:t>
            </a:r>
            <a:r>
              <a:rPr lang="en-US" dirty="0"/>
              <a:t>89.00</a:t>
            </a:r>
            <a:endParaRPr lang="en-US" sz="1700" dirty="0" smtClean="0">
              <a:solidFill>
                <a:schemeClr val="tx1"/>
              </a:solidFill>
            </a:endParaRPr>
          </a:p>
          <a:p>
            <a:pPr lvl="1"/>
            <a:r>
              <a:rPr lang="en-US" sz="1700" dirty="0" smtClean="0">
                <a:solidFill>
                  <a:schemeClr val="tx1"/>
                </a:solidFill>
              </a:rPr>
              <a:t>Standard Deviation: </a:t>
            </a:r>
            <a:r>
              <a:rPr lang="en-US" dirty="0" smtClean="0"/>
              <a:t>12.18</a:t>
            </a:r>
            <a:endParaRPr lang="en-US" sz="1700" dirty="0" smtClean="0">
              <a:solidFill>
                <a:schemeClr val="tx1"/>
              </a:solidFill>
            </a:endParaRPr>
          </a:p>
          <a:p>
            <a:pPr algn="just"/>
            <a:r>
              <a:rPr lang="en-US" sz="2100" b="1" dirty="0" smtClean="0">
                <a:solidFill>
                  <a:srgbClr val="C00000"/>
                </a:solidFill>
              </a:rPr>
              <a:t>Quiz 3 grades and Keys are posted on Blackboard as well </a:t>
            </a:r>
          </a:p>
          <a:p>
            <a:pPr algn="just"/>
            <a:r>
              <a:rPr lang="en-US" sz="2100" b="1" dirty="0" smtClean="0">
                <a:solidFill>
                  <a:srgbClr val="C00000"/>
                </a:solidFill>
              </a:rPr>
              <a:t>Keys </a:t>
            </a:r>
            <a:r>
              <a:rPr lang="en-US" sz="2100" b="1" dirty="0" smtClean="0">
                <a:solidFill>
                  <a:srgbClr val="C00000"/>
                </a:solidFill>
              </a:rPr>
              <a:t>for HW 3 </a:t>
            </a:r>
            <a:r>
              <a:rPr lang="en-US" sz="2100" b="1" dirty="0" smtClean="0">
                <a:solidFill>
                  <a:srgbClr val="C00000"/>
                </a:solidFill>
              </a:rPr>
              <a:t>is posted </a:t>
            </a:r>
            <a:r>
              <a:rPr lang="en-US" sz="2100" b="1" dirty="0" smtClean="0">
                <a:solidFill>
                  <a:srgbClr val="C00000"/>
                </a:solidFill>
              </a:rPr>
              <a:t>on </a:t>
            </a:r>
            <a:r>
              <a:rPr lang="en-US" sz="2100" b="1" dirty="0" smtClean="0">
                <a:solidFill>
                  <a:srgbClr val="C00000"/>
                </a:solidFill>
              </a:rPr>
              <a:t>Blackboard</a:t>
            </a:r>
          </a:p>
          <a:p>
            <a:pPr algn="just"/>
            <a:r>
              <a:rPr lang="en-US" sz="2100" b="1" dirty="0" smtClean="0">
                <a:solidFill>
                  <a:srgbClr val="C00000"/>
                </a:solidFill>
              </a:rPr>
              <a:t>We will have Quiz 4 on Wednesday, October 17</a:t>
            </a:r>
            <a:endParaRPr lang="en-US" sz="2100" b="1" dirty="0" smtClean="0">
              <a:solidFill>
                <a:srgbClr val="C00000"/>
              </a:solidFill>
            </a:endParaRPr>
          </a:p>
          <a:p>
            <a:pPr algn="just"/>
            <a:r>
              <a:rPr lang="en-US" sz="2100" dirty="0" smtClean="0">
                <a:solidFill>
                  <a:schemeClr val="tx1"/>
                </a:solidFill>
              </a:rPr>
              <a:t>No Class on Friday, October 12 </a:t>
            </a:r>
            <a:endParaRPr lang="en-US" sz="2100" dirty="0" smtClean="0">
              <a:solidFill>
                <a:schemeClr val="tx1"/>
              </a:solidFill>
            </a:endParaRPr>
          </a:p>
          <a:p>
            <a:endParaRPr lang="en-US" sz="2100" dirty="0" smtClean="0"/>
          </a:p>
          <a:p>
            <a:pPr lvl="1"/>
            <a:endParaRPr lang="en-US" sz="2100" dirty="0" smtClean="0"/>
          </a:p>
          <a:p>
            <a:pPr lvl="1"/>
            <a:endParaRPr lang="en-US" sz="2100" dirty="0" smtClean="0"/>
          </a:p>
          <a:p>
            <a:pPr lvl="1"/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35522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25425" y="312738"/>
            <a:ext cx="43084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95400"/>
            <a:ext cx="7696200" cy="4876800"/>
          </a:xfrm>
          <a:noFill/>
        </p:spPr>
        <p:txBody>
          <a:bodyPr/>
          <a:lstStyle/>
          <a:p>
            <a:r>
              <a:rPr lang="en-US" dirty="0" smtClean="0"/>
              <a:t>Let's build an ALU to support the ‘</a:t>
            </a:r>
            <a:r>
              <a:rPr lang="en-US" dirty="0" smtClean="0">
                <a:latin typeface="Courier New" pitchFamily="49" charset="0"/>
              </a:rPr>
              <a:t>and’ </a:t>
            </a:r>
            <a:r>
              <a:rPr lang="en-US" dirty="0" smtClean="0"/>
              <a:t>and  ‘</a:t>
            </a:r>
            <a:r>
              <a:rPr lang="en-US" dirty="0" smtClean="0">
                <a:latin typeface="Courier New" pitchFamily="49" charset="0"/>
              </a:rPr>
              <a:t>or’</a:t>
            </a:r>
            <a:r>
              <a:rPr lang="en-US" dirty="0" smtClean="0"/>
              <a:t> functions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/>
              <a:t>at the first</a:t>
            </a:r>
            <a:r>
              <a:rPr lang="en-US" dirty="0" smtClean="0">
                <a:latin typeface="Courier New" pitchFamily="49" charset="0"/>
              </a:rPr>
              <a:t>.</a:t>
            </a:r>
            <a:endParaRPr lang="en-US" dirty="0" smtClean="0"/>
          </a:p>
          <a:p>
            <a:pPr lvl="1"/>
            <a:r>
              <a:rPr lang="en-US" dirty="0" smtClean="0"/>
              <a:t>we'll just build a 1 bit ALU, and use 32 of them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Possible Implementation (sum-of-products):</a:t>
            </a:r>
          </a:p>
        </p:txBody>
      </p:sp>
      <p:sp>
        <p:nvSpPr>
          <p:cNvPr id="5127" name="Rectangle 76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8001000" cy="1303337"/>
          </a:xfrm>
          <a:noFill/>
        </p:spPr>
        <p:txBody>
          <a:bodyPr/>
          <a:lstStyle/>
          <a:p>
            <a:r>
              <a:rPr lang="en-US" b="1" dirty="0" smtClean="0"/>
              <a:t>An ALU (arithmetic logic unit)</a:t>
            </a:r>
          </a:p>
        </p:txBody>
      </p:sp>
      <p:grpSp>
        <p:nvGrpSpPr>
          <p:cNvPr id="5124" name="Group 77"/>
          <p:cNvGrpSpPr>
            <a:grpSpLocks/>
          </p:cNvGrpSpPr>
          <p:nvPr/>
        </p:nvGrpSpPr>
        <p:grpSpPr bwMode="auto">
          <a:xfrm>
            <a:off x="1295400" y="2743200"/>
            <a:ext cx="3051175" cy="1520825"/>
            <a:chOff x="480" y="1920"/>
            <a:chExt cx="1922" cy="958"/>
          </a:xfrm>
        </p:grpSpPr>
        <p:sp>
          <p:nvSpPr>
            <p:cNvPr id="5188" name="Rectangle 4"/>
            <p:cNvSpPr>
              <a:spLocks noChangeArrowheads="1"/>
            </p:cNvSpPr>
            <p:nvPr/>
          </p:nvSpPr>
          <p:spPr bwMode="auto">
            <a:xfrm>
              <a:off x="480" y="2256"/>
              <a:ext cx="144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algn="l" defTabSz="904875" eaLnBrk="0" hangingPunct="0">
                <a:lnSpc>
                  <a:spcPts val="27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800" b="1" dirty="0">
                  <a:solidFill>
                    <a:srgbClr val="000000"/>
                  </a:solidFill>
                </a:rPr>
                <a:t>a</a:t>
              </a:r>
            </a:p>
            <a:p>
              <a:pPr algn="l" defTabSz="904875" eaLnBrk="0" hangingPunct="0">
                <a:lnSpc>
                  <a:spcPts val="27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800" b="1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5189" name="Rectangle 7"/>
            <p:cNvSpPr>
              <a:spLocks noChangeArrowheads="1"/>
            </p:cNvSpPr>
            <p:nvPr/>
          </p:nvSpPr>
          <p:spPr bwMode="auto">
            <a:xfrm>
              <a:off x="1025" y="2239"/>
              <a:ext cx="497" cy="63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ALU</a:t>
              </a:r>
            </a:p>
          </p:txBody>
        </p:sp>
        <p:sp>
          <p:nvSpPr>
            <p:cNvPr id="5190" name="Line 8"/>
            <p:cNvSpPr>
              <a:spLocks noChangeShapeType="1"/>
            </p:cNvSpPr>
            <p:nvPr/>
          </p:nvSpPr>
          <p:spPr bwMode="auto">
            <a:xfrm>
              <a:off x="672" y="2661"/>
              <a:ext cx="34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1" name="Line 9"/>
            <p:cNvSpPr>
              <a:spLocks noChangeShapeType="1"/>
            </p:cNvSpPr>
            <p:nvPr/>
          </p:nvSpPr>
          <p:spPr bwMode="auto">
            <a:xfrm>
              <a:off x="1305" y="2027"/>
              <a:ext cx="0" cy="2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2" name="Rectangle 10"/>
            <p:cNvSpPr>
              <a:spLocks noChangeArrowheads="1"/>
            </p:cNvSpPr>
            <p:nvPr/>
          </p:nvSpPr>
          <p:spPr bwMode="auto">
            <a:xfrm>
              <a:off x="1344" y="1920"/>
              <a:ext cx="8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algn="l" defTabSz="904875" eaLnBrk="0" hangingPunct="0">
                <a:lnSpc>
                  <a:spcPts val="27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800" b="1" dirty="0">
                  <a:solidFill>
                    <a:srgbClr val="000000"/>
                  </a:solidFill>
                </a:rPr>
                <a:t>operation</a:t>
              </a:r>
            </a:p>
          </p:txBody>
        </p:sp>
        <p:sp>
          <p:nvSpPr>
            <p:cNvPr id="5193" name="Line 11"/>
            <p:cNvSpPr>
              <a:spLocks noChangeShapeType="1"/>
            </p:cNvSpPr>
            <p:nvPr/>
          </p:nvSpPr>
          <p:spPr bwMode="auto">
            <a:xfrm>
              <a:off x="672" y="2448"/>
              <a:ext cx="34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4" name="Line 12"/>
            <p:cNvSpPr>
              <a:spLocks noChangeShapeType="1"/>
            </p:cNvSpPr>
            <p:nvPr/>
          </p:nvSpPr>
          <p:spPr bwMode="auto">
            <a:xfrm>
              <a:off x="1524" y="2519"/>
              <a:ext cx="34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5" name="Rectangle 13"/>
            <p:cNvSpPr>
              <a:spLocks noChangeArrowheads="1"/>
            </p:cNvSpPr>
            <p:nvPr/>
          </p:nvSpPr>
          <p:spPr bwMode="auto">
            <a:xfrm>
              <a:off x="1897" y="2322"/>
              <a:ext cx="505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algn="l" defTabSz="904875" eaLnBrk="0" hangingPunct="0">
                <a:lnSpc>
                  <a:spcPts val="27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800" b="1">
                  <a:solidFill>
                    <a:srgbClr val="000000"/>
                  </a:solidFill>
                </a:rPr>
                <a:t>result</a:t>
              </a:r>
            </a:p>
          </p:txBody>
        </p:sp>
      </p:grpSp>
      <p:grpSp>
        <p:nvGrpSpPr>
          <p:cNvPr id="5125" name="Group 14"/>
          <p:cNvGrpSpPr>
            <a:grpSpLocks/>
          </p:cNvGrpSpPr>
          <p:nvPr/>
        </p:nvGrpSpPr>
        <p:grpSpPr bwMode="auto">
          <a:xfrm>
            <a:off x="4724400" y="2743200"/>
            <a:ext cx="1816100" cy="2074863"/>
            <a:chOff x="2872" y="1374"/>
            <a:chExt cx="1144" cy="1307"/>
          </a:xfrm>
        </p:grpSpPr>
        <p:sp>
          <p:nvSpPr>
            <p:cNvPr id="5178" name="Line 15"/>
            <p:cNvSpPr>
              <a:spLocks noChangeShapeType="1"/>
            </p:cNvSpPr>
            <p:nvPr/>
          </p:nvSpPr>
          <p:spPr bwMode="auto">
            <a:xfrm>
              <a:off x="3125" y="1499"/>
              <a:ext cx="0" cy="11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9" name="Line 16"/>
            <p:cNvSpPr>
              <a:spLocks noChangeShapeType="1"/>
            </p:cNvSpPr>
            <p:nvPr/>
          </p:nvSpPr>
          <p:spPr bwMode="auto">
            <a:xfrm>
              <a:off x="3338" y="1499"/>
              <a:ext cx="0" cy="11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80" name="Line 17"/>
            <p:cNvSpPr>
              <a:spLocks noChangeShapeType="1"/>
            </p:cNvSpPr>
            <p:nvPr/>
          </p:nvSpPr>
          <p:spPr bwMode="auto">
            <a:xfrm>
              <a:off x="2918" y="1635"/>
              <a:ext cx="8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181" name="Group 18"/>
            <p:cNvGrpSpPr>
              <a:grpSpLocks/>
            </p:cNvGrpSpPr>
            <p:nvPr/>
          </p:nvGrpSpPr>
          <p:grpSpPr bwMode="auto">
            <a:xfrm>
              <a:off x="3590" y="1499"/>
              <a:ext cx="24" cy="1182"/>
              <a:chOff x="3590" y="1499"/>
              <a:chExt cx="24" cy="1182"/>
            </a:xfrm>
          </p:grpSpPr>
          <p:sp>
            <p:nvSpPr>
              <p:cNvPr id="5186" name="Line 19"/>
              <p:cNvSpPr>
                <a:spLocks noChangeShapeType="1"/>
              </p:cNvSpPr>
              <p:nvPr/>
            </p:nvSpPr>
            <p:spPr bwMode="auto">
              <a:xfrm>
                <a:off x="3590" y="1499"/>
                <a:ext cx="0" cy="118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7" name="Line 20"/>
              <p:cNvSpPr>
                <a:spLocks noChangeShapeType="1"/>
              </p:cNvSpPr>
              <p:nvPr/>
            </p:nvSpPr>
            <p:spPr bwMode="auto">
              <a:xfrm>
                <a:off x="3614" y="1499"/>
                <a:ext cx="0" cy="118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82" name="Rectangle 21"/>
            <p:cNvSpPr>
              <a:spLocks noChangeArrowheads="1"/>
            </p:cNvSpPr>
            <p:nvPr/>
          </p:nvSpPr>
          <p:spPr bwMode="auto">
            <a:xfrm>
              <a:off x="2872" y="1374"/>
              <a:ext cx="347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algn="l" defTabSz="904875" eaLnBrk="0" hangingPunct="0">
                <a:lnSpc>
                  <a:spcPts val="27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800" b="1">
                  <a:solidFill>
                    <a:srgbClr val="000000"/>
                  </a:solidFill>
                </a:rPr>
                <a:t>op</a:t>
              </a:r>
            </a:p>
          </p:txBody>
        </p:sp>
        <p:sp>
          <p:nvSpPr>
            <p:cNvPr id="5183" name="Rectangle 22"/>
            <p:cNvSpPr>
              <a:spLocks noChangeArrowheads="1"/>
            </p:cNvSpPr>
            <p:nvPr/>
          </p:nvSpPr>
          <p:spPr bwMode="auto">
            <a:xfrm>
              <a:off x="3140" y="1374"/>
              <a:ext cx="348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algn="l" defTabSz="904875" eaLnBrk="0" hangingPunct="0">
                <a:lnSpc>
                  <a:spcPts val="27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800" b="1" dirty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5184" name="Rectangle 23"/>
            <p:cNvSpPr>
              <a:spLocks noChangeArrowheads="1"/>
            </p:cNvSpPr>
            <p:nvPr/>
          </p:nvSpPr>
          <p:spPr bwMode="auto">
            <a:xfrm>
              <a:off x="3409" y="1374"/>
              <a:ext cx="347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algn="l" defTabSz="904875" eaLnBrk="0" hangingPunct="0">
                <a:lnSpc>
                  <a:spcPts val="27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800" b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5185" name="Rectangle 24"/>
            <p:cNvSpPr>
              <a:spLocks noChangeArrowheads="1"/>
            </p:cNvSpPr>
            <p:nvPr/>
          </p:nvSpPr>
          <p:spPr bwMode="auto">
            <a:xfrm>
              <a:off x="3669" y="1374"/>
              <a:ext cx="347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algn="l" defTabSz="904875" eaLnBrk="0" hangingPunct="0">
                <a:lnSpc>
                  <a:spcPts val="27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800" b="1">
                  <a:solidFill>
                    <a:srgbClr val="000000"/>
                  </a:solidFill>
                </a:rPr>
                <a:t>res</a:t>
              </a:r>
            </a:p>
          </p:txBody>
        </p:sp>
      </p:grpSp>
      <p:grpSp>
        <p:nvGrpSpPr>
          <p:cNvPr id="5126" name="Group 25"/>
          <p:cNvGrpSpPr>
            <a:grpSpLocks/>
          </p:cNvGrpSpPr>
          <p:nvPr/>
        </p:nvGrpSpPr>
        <p:grpSpPr bwMode="auto">
          <a:xfrm>
            <a:off x="7543800" y="1143000"/>
            <a:ext cx="823913" cy="5099050"/>
            <a:chOff x="4758" y="700"/>
            <a:chExt cx="519" cy="3212"/>
          </a:xfrm>
        </p:grpSpPr>
        <p:grpSp>
          <p:nvGrpSpPr>
            <p:cNvPr id="5128" name="Group 26"/>
            <p:cNvGrpSpPr>
              <a:grpSpLocks/>
            </p:cNvGrpSpPr>
            <p:nvPr/>
          </p:nvGrpSpPr>
          <p:grpSpPr bwMode="auto">
            <a:xfrm>
              <a:off x="4758" y="700"/>
              <a:ext cx="519" cy="1364"/>
              <a:chOff x="4758" y="700"/>
              <a:chExt cx="519" cy="1364"/>
            </a:xfrm>
          </p:grpSpPr>
          <p:grpSp>
            <p:nvGrpSpPr>
              <p:cNvPr id="5154" name="Group 27"/>
              <p:cNvGrpSpPr>
                <a:grpSpLocks/>
              </p:cNvGrpSpPr>
              <p:nvPr/>
            </p:nvGrpSpPr>
            <p:grpSpPr bwMode="auto">
              <a:xfrm>
                <a:off x="4758" y="700"/>
                <a:ext cx="519" cy="298"/>
                <a:chOff x="4758" y="700"/>
                <a:chExt cx="519" cy="298"/>
              </a:xfrm>
            </p:grpSpPr>
            <p:sp>
              <p:nvSpPr>
                <p:cNvPr id="5173" name="Rectangle 28"/>
                <p:cNvSpPr>
                  <a:spLocks noChangeArrowheads="1"/>
                </p:cNvSpPr>
                <p:nvPr/>
              </p:nvSpPr>
              <p:spPr bwMode="auto">
                <a:xfrm>
                  <a:off x="4914" y="769"/>
                  <a:ext cx="221" cy="22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4" name="Line 29"/>
                <p:cNvSpPr>
                  <a:spLocks noChangeShapeType="1"/>
                </p:cNvSpPr>
                <p:nvPr/>
              </p:nvSpPr>
              <p:spPr bwMode="auto">
                <a:xfrm>
                  <a:off x="4758" y="923"/>
                  <a:ext cx="14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5" name="Line 30"/>
                <p:cNvSpPr>
                  <a:spLocks noChangeShapeType="1"/>
                </p:cNvSpPr>
                <p:nvPr/>
              </p:nvSpPr>
              <p:spPr bwMode="auto">
                <a:xfrm>
                  <a:off x="5036" y="700"/>
                  <a:ext cx="0" cy="6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6" name="Line 31"/>
                <p:cNvSpPr>
                  <a:spLocks noChangeShapeType="1"/>
                </p:cNvSpPr>
                <p:nvPr/>
              </p:nvSpPr>
              <p:spPr bwMode="auto">
                <a:xfrm>
                  <a:off x="4758" y="844"/>
                  <a:ext cx="14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7" name="Line 32"/>
                <p:cNvSpPr>
                  <a:spLocks noChangeShapeType="1"/>
                </p:cNvSpPr>
                <p:nvPr/>
              </p:nvSpPr>
              <p:spPr bwMode="auto">
                <a:xfrm>
                  <a:off x="5137" y="868"/>
                  <a:ext cx="14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5" name="Group 33"/>
              <p:cNvGrpSpPr>
                <a:grpSpLocks/>
              </p:cNvGrpSpPr>
              <p:nvPr/>
            </p:nvGrpSpPr>
            <p:grpSpPr bwMode="auto">
              <a:xfrm>
                <a:off x="4758" y="1055"/>
                <a:ext cx="519" cy="298"/>
                <a:chOff x="4758" y="1055"/>
                <a:chExt cx="519" cy="298"/>
              </a:xfrm>
            </p:grpSpPr>
            <p:sp>
              <p:nvSpPr>
                <p:cNvPr id="5168" name="Rectangle 34"/>
                <p:cNvSpPr>
                  <a:spLocks noChangeArrowheads="1"/>
                </p:cNvSpPr>
                <p:nvPr/>
              </p:nvSpPr>
              <p:spPr bwMode="auto">
                <a:xfrm>
                  <a:off x="4914" y="1124"/>
                  <a:ext cx="221" cy="22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9" name="Line 35"/>
                <p:cNvSpPr>
                  <a:spLocks noChangeShapeType="1"/>
                </p:cNvSpPr>
                <p:nvPr/>
              </p:nvSpPr>
              <p:spPr bwMode="auto">
                <a:xfrm>
                  <a:off x="4758" y="1278"/>
                  <a:ext cx="14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0" name="Line 36"/>
                <p:cNvSpPr>
                  <a:spLocks noChangeShapeType="1"/>
                </p:cNvSpPr>
                <p:nvPr/>
              </p:nvSpPr>
              <p:spPr bwMode="auto">
                <a:xfrm>
                  <a:off x="5036" y="1055"/>
                  <a:ext cx="0" cy="6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37"/>
                <p:cNvSpPr>
                  <a:spLocks noChangeShapeType="1"/>
                </p:cNvSpPr>
                <p:nvPr/>
              </p:nvSpPr>
              <p:spPr bwMode="auto">
                <a:xfrm>
                  <a:off x="4758" y="1199"/>
                  <a:ext cx="14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38"/>
                <p:cNvSpPr>
                  <a:spLocks noChangeShapeType="1"/>
                </p:cNvSpPr>
                <p:nvPr/>
              </p:nvSpPr>
              <p:spPr bwMode="auto">
                <a:xfrm>
                  <a:off x="5137" y="1223"/>
                  <a:ext cx="14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39"/>
              <p:cNvGrpSpPr>
                <a:grpSpLocks/>
              </p:cNvGrpSpPr>
              <p:nvPr/>
            </p:nvGrpSpPr>
            <p:grpSpPr bwMode="auto">
              <a:xfrm>
                <a:off x="4758" y="1411"/>
                <a:ext cx="519" cy="298"/>
                <a:chOff x="4758" y="1411"/>
                <a:chExt cx="519" cy="298"/>
              </a:xfrm>
            </p:grpSpPr>
            <p:sp>
              <p:nvSpPr>
                <p:cNvPr id="5163" name="Rectangle 40"/>
                <p:cNvSpPr>
                  <a:spLocks noChangeArrowheads="1"/>
                </p:cNvSpPr>
                <p:nvPr/>
              </p:nvSpPr>
              <p:spPr bwMode="auto">
                <a:xfrm>
                  <a:off x="4914" y="1480"/>
                  <a:ext cx="221" cy="22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4" name="Line 41"/>
                <p:cNvSpPr>
                  <a:spLocks noChangeShapeType="1"/>
                </p:cNvSpPr>
                <p:nvPr/>
              </p:nvSpPr>
              <p:spPr bwMode="auto">
                <a:xfrm>
                  <a:off x="4758" y="1634"/>
                  <a:ext cx="14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5" name="Line 42"/>
                <p:cNvSpPr>
                  <a:spLocks noChangeShapeType="1"/>
                </p:cNvSpPr>
                <p:nvPr/>
              </p:nvSpPr>
              <p:spPr bwMode="auto">
                <a:xfrm>
                  <a:off x="5036" y="1411"/>
                  <a:ext cx="0" cy="6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6" name="Line 43"/>
                <p:cNvSpPr>
                  <a:spLocks noChangeShapeType="1"/>
                </p:cNvSpPr>
                <p:nvPr/>
              </p:nvSpPr>
              <p:spPr bwMode="auto">
                <a:xfrm>
                  <a:off x="4758" y="1555"/>
                  <a:ext cx="14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7" name="Line 44"/>
                <p:cNvSpPr>
                  <a:spLocks noChangeShapeType="1"/>
                </p:cNvSpPr>
                <p:nvPr/>
              </p:nvSpPr>
              <p:spPr bwMode="auto">
                <a:xfrm>
                  <a:off x="5137" y="1578"/>
                  <a:ext cx="14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7" name="Group 45"/>
              <p:cNvGrpSpPr>
                <a:grpSpLocks/>
              </p:cNvGrpSpPr>
              <p:nvPr/>
            </p:nvGrpSpPr>
            <p:grpSpPr bwMode="auto">
              <a:xfrm>
                <a:off x="4758" y="1766"/>
                <a:ext cx="519" cy="298"/>
                <a:chOff x="4758" y="1766"/>
                <a:chExt cx="519" cy="298"/>
              </a:xfrm>
            </p:grpSpPr>
            <p:sp>
              <p:nvSpPr>
                <p:cNvPr id="5158" name="Rectangle 46"/>
                <p:cNvSpPr>
                  <a:spLocks noChangeArrowheads="1"/>
                </p:cNvSpPr>
                <p:nvPr/>
              </p:nvSpPr>
              <p:spPr bwMode="auto">
                <a:xfrm>
                  <a:off x="4914" y="1835"/>
                  <a:ext cx="221" cy="22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9" name="Line 47"/>
                <p:cNvSpPr>
                  <a:spLocks noChangeShapeType="1"/>
                </p:cNvSpPr>
                <p:nvPr/>
              </p:nvSpPr>
              <p:spPr bwMode="auto">
                <a:xfrm>
                  <a:off x="4758" y="1989"/>
                  <a:ext cx="14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48"/>
                <p:cNvSpPr>
                  <a:spLocks noChangeShapeType="1"/>
                </p:cNvSpPr>
                <p:nvPr/>
              </p:nvSpPr>
              <p:spPr bwMode="auto">
                <a:xfrm>
                  <a:off x="5036" y="1766"/>
                  <a:ext cx="0" cy="6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1" name="Line 49"/>
                <p:cNvSpPr>
                  <a:spLocks noChangeShapeType="1"/>
                </p:cNvSpPr>
                <p:nvPr/>
              </p:nvSpPr>
              <p:spPr bwMode="auto">
                <a:xfrm>
                  <a:off x="4758" y="1910"/>
                  <a:ext cx="14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2" name="Line 50"/>
                <p:cNvSpPr>
                  <a:spLocks noChangeShapeType="1"/>
                </p:cNvSpPr>
                <p:nvPr/>
              </p:nvSpPr>
              <p:spPr bwMode="auto">
                <a:xfrm>
                  <a:off x="5137" y="1934"/>
                  <a:ext cx="14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29" name="Group 51"/>
            <p:cNvGrpSpPr>
              <a:grpSpLocks/>
            </p:cNvGrpSpPr>
            <p:nvPr/>
          </p:nvGrpSpPr>
          <p:grpSpPr bwMode="auto">
            <a:xfrm>
              <a:off x="4758" y="2548"/>
              <a:ext cx="519" cy="1364"/>
              <a:chOff x="4758" y="2548"/>
              <a:chExt cx="519" cy="1364"/>
            </a:xfrm>
          </p:grpSpPr>
          <p:grpSp>
            <p:nvGrpSpPr>
              <p:cNvPr id="5130" name="Group 52"/>
              <p:cNvGrpSpPr>
                <a:grpSpLocks/>
              </p:cNvGrpSpPr>
              <p:nvPr/>
            </p:nvGrpSpPr>
            <p:grpSpPr bwMode="auto">
              <a:xfrm>
                <a:off x="4758" y="2548"/>
                <a:ext cx="519" cy="298"/>
                <a:chOff x="4758" y="2548"/>
                <a:chExt cx="519" cy="298"/>
              </a:xfrm>
            </p:grpSpPr>
            <p:sp>
              <p:nvSpPr>
                <p:cNvPr id="5149" name="Rectangle 53"/>
                <p:cNvSpPr>
                  <a:spLocks noChangeArrowheads="1"/>
                </p:cNvSpPr>
                <p:nvPr/>
              </p:nvSpPr>
              <p:spPr bwMode="auto">
                <a:xfrm>
                  <a:off x="4914" y="2617"/>
                  <a:ext cx="221" cy="22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0" name="Line 54"/>
                <p:cNvSpPr>
                  <a:spLocks noChangeShapeType="1"/>
                </p:cNvSpPr>
                <p:nvPr/>
              </p:nvSpPr>
              <p:spPr bwMode="auto">
                <a:xfrm>
                  <a:off x="4758" y="2771"/>
                  <a:ext cx="14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1" name="Line 55"/>
                <p:cNvSpPr>
                  <a:spLocks noChangeShapeType="1"/>
                </p:cNvSpPr>
                <p:nvPr/>
              </p:nvSpPr>
              <p:spPr bwMode="auto">
                <a:xfrm>
                  <a:off x="5036" y="2548"/>
                  <a:ext cx="0" cy="6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2" name="Line 56"/>
                <p:cNvSpPr>
                  <a:spLocks noChangeShapeType="1"/>
                </p:cNvSpPr>
                <p:nvPr/>
              </p:nvSpPr>
              <p:spPr bwMode="auto">
                <a:xfrm>
                  <a:off x="4758" y="2692"/>
                  <a:ext cx="14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3" name="Line 57"/>
                <p:cNvSpPr>
                  <a:spLocks noChangeShapeType="1"/>
                </p:cNvSpPr>
                <p:nvPr/>
              </p:nvSpPr>
              <p:spPr bwMode="auto">
                <a:xfrm>
                  <a:off x="5137" y="2716"/>
                  <a:ext cx="14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31" name="Group 58"/>
              <p:cNvGrpSpPr>
                <a:grpSpLocks/>
              </p:cNvGrpSpPr>
              <p:nvPr/>
            </p:nvGrpSpPr>
            <p:grpSpPr bwMode="auto">
              <a:xfrm>
                <a:off x="4758" y="2903"/>
                <a:ext cx="519" cy="298"/>
                <a:chOff x="4758" y="2903"/>
                <a:chExt cx="519" cy="298"/>
              </a:xfrm>
            </p:grpSpPr>
            <p:sp>
              <p:nvSpPr>
                <p:cNvPr id="5144" name="Rectangle 59"/>
                <p:cNvSpPr>
                  <a:spLocks noChangeArrowheads="1"/>
                </p:cNvSpPr>
                <p:nvPr/>
              </p:nvSpPr>
              <p:spPr bwMode="auto">
                <a:xfrm>
                  <a:off x="4914" y="2972"/>
                  <a:ext cx="221" cy="22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5" name="Line 60"/>
                <p:cNvSpPr>
                  <a:spLocks noChangeShapeType="1"/>
                </p:cNvSpPr>
                <p:nvPr/>
              </p:nvSpPr>
              <p:spPr bwMode="auto">
                <a:xfrm>
                  <a:off x="4758" y="3126"/>
                  <a:ext cx="14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6" name="Line 61"/>
                <p:cNvSpPr>
                  <a:spLocks noChangeShapeType="1"/>
                </p:cNvSpPr>
                <p:nvPr/>
              </p:nvSpPr>
              <p:spPr bwMode="auto">
                <a:xfrm>
                  <a:off x="5036" y="2903"/>
                  <a:ext cx="0" cy="6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7" name="Line 62"/>
                <p:cNvSpPr>
                  <a:spLocks noChangeShapeType="1"/>
                </p:cNvSpPr>
                <p:nvPr/>
              </p:nvSpPr>
              <p:spPr bwMode="auto">
                <a:xfrm>
                  <a:off x="4758" y="3047"/>
                  <a:ext cx="14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8" name="Line 63"/>
                <p:cNvSpPr>
                  <a:spLocks noChangeShapeType="1"/>
                </p:cNvSpPr>
                <p:nvPr/>
              </p:nvSpPr>
              <p:spPr bwMode="auto">
                <a:xfrm>
                  <a:off x="5137" y="3071"/>
                  <a:ext cx="14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32" name="Group 64"/>
              <p:cNvGrpSpPr>
                <a:grpSpLocks/>
              </p:cNvGrpSpPr>
              <p:nvPr/>
            </p:nvGrpSpPr>
            <p:grpSpPr bwMode="auto">
              <a:xfrm>
                <a:off x="4758" y="3259"/>
                <a:ext cx="519" cy="298"/>
                <a:chOff x="4758" y="3259"/>
                <a:chExt cx="519" cy="298"/>
              </a:xfrm>
            </p:grpSpPr>
            <p:sp>
              <p:nvSpPr>
                <p:cNvPr id="5139" name="Rectangle 65"/>
                <p:cNvSpPr>
                  <a:spLocks noChangeArrowheads="1"/>
                </p:cNvSpPr>
                <p:nvPr/>
              </p:nvSpPr>
              <p:spPr bwMode="auto">
                <a:xfrm>
                  <a:off x="4914" y="3328"/>
                  <a:ext cx="221" cy="22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0" name="Line 66"/>
                <p:cNvSpPr>
                  <a:spLocks noChangeShapeType="1"/>
                </p:cNvSpPr>
                <p:nvPr/>
              </p:nvSpPr>
              <p:spPr bwMode="auto">
                <a:xfrm>
                  <a:off x="4758" y="3482"/>
                  <a:ext cx="14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1" name="Line 67"/>
                <p:cNvSpPr>
                  <a:spLocks noChangeShapeType="1"/>
                </p:cNvSpPr>
                <p:nvPr/>
              </p:nvSpPr>
              <p:spPr bwMode="auto">
                <a:xfrm>
                  <a:off x="5036" y="3259"/>
                  <a:ext cx="0" cy="6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2" name="Line 68"/>
                <p:cNvSpPr>
                  <a:spLocks noChangeShapeType="1"/>
                </p:cNvSpPr>
                <p:nvPr/>
              </p:nvSpPr>
              <p:spPr bwMode="auto">
                <a:xfrm>
                  <a:off x="4758" y="3403"/>
                  <a:ext cx="14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3" name="Line 69"/>
                <p:cNvSpPr>
                  <a:spLocks noChangeShapeType="1"/>
                </p:cNvSpPr>
                <p:nvPr/>
              </p:nvSpPr>
              <p:spPr bwMode="auto">
                <a:xfrm>
                  <a:off x="5137" y="3426"/>
                  <a:ext cx="14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33" name="Group 70"/>
              <p:cNvGrpSpPr>
                <a:grpSpLocks/>
              </p:cNvGrpSpPr>
              <p:nvPr/>
            </p:nvGrpSpPr>
            <p:grpSpPr bwMode="auto">
              <a:xfrm>
                <a:off x="4758" y="3614"/>
                <a:ext cx="519" cy="298"/>
                <a:chOff x="4758" y="3614"/>
                <a:chExt cx="519" cy="298"/>
              </a:xfrm>
            </p:grpSpPr>
            <p:sp>
              <p:nvSpPr>
                <p:cNvPr id="5134" name="Rectangle 71"/>
                <p:cNvSpPr>
                  <a:spLocks noChangeArrowheads="1"/>
                </p:cNvSpPr>
                <p:nvPr/>
              </p:nvSpPr>
              <p:spPr bwMode="auto">
                <a:xfrm>
                  <a:off x="4914" y="3683"/>
                  <a:ext cx="221" cy="22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5" name="Line 72"/>
                <p:cNvSpPr>
                  <a:spLocks noChangeShapeType="1"/>
                </p:cNvSpPr>
                <p:nvPr/>
              </p:nvSpPr>
              <p:spPr bwMode="auto">
                <a:xfrm>
                  <a:off x="4758" y="3837"/>
                  <a:ext cx="14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36" name="Line 73"/>
                <p:cNvSpPr>
                  <a:spLocks noChangeShapeType="1"/>
                </p:cNvSpPr>
                <p:nvPr/>
              </p:nvSpPr>
              <p:spPr bwMode="auto">
                <a:xfrm>
                  <a:off x="5036" y="3614"/>
                  <a:ext cx="0" cy="6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37" name="Line 74"/>
                <p:cNvSpPr>
                  <a:spLocks noChangeShapeType="1"/>
                </p:cNvSpPr>
                <p:nvPr/>
              </p:nvSpPr>
              <p:spPr bwMode="auto">
                <a:xfrm>
                  <a:off x="4758" y="3758"/>
                  <a:ext cx="14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38" name="Line 75"/>
                <p:cNvSpPr>
                  <a:spLocks noChangeShapeType="1"/>
                </p:cNvSpPr>
                <p:nvPr/>
              </p:nvSpPr>
              <p:spPr bwMode="auto">
                <a:xfrm>
                  <a:off x="5137" y="3782"/>
                  <a:ext cx="14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32678673"/>
      </p:ext>
    </p:extLst>
  </p:cSld>
  <p:clrMapOvr>
    <a:masterClrMapping/>
  </p:clrMapOvr>
  <p:transition spd="slow" advTm="2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80010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In-Class </a:t>
            </a:r>
            <a:r>
              <a:rPr lang="en-US" b="1" dirty="0" smtClean="0"/>
              <a:t>Exercise: Exam Problem</a:t>
            </a:r>
            <a:endParaRPr lang="en-US" b="1" dirty="0" smtClean="0"/>
          </a:p>
        </p:txBody>
      </p:sp>
      <p:sp>
        <p:nvSpPr>
          <p:cNvPr id="11267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524000"/>
            <a:ext cx="8001000" cy="3444875"/>
          </a:xfrm>
        </p:spPr>
        <p:txBody>
          <a:bodyPr/>
          <a:lstStyle/>
          <a:p>
            <a:pPr eaLnBrk="1" hangingPunct="1"/>
            <a:r>
              <a:rPr lang="en-US" dirty="0" smtClean="0"/>
              <a:t>Show the circuit diagram below can also implement </a:t>
            </a:r>
            <a:r>
              <a:rPr lang="en-US" b="1" dirty="0" smtClean="0">
                <a:solidFill>
                  <a:srgbClr val="C00000"/>
                </a:solidFill>
              </a:rPr>
              <a:t>carry out function of a full-adder.</a:t>
            </a:r>
          </a:p>
        </p:txBody>
      </p:sp>
      <p:pic>
        <p:nvPicPr>
          <p:cNvPr id="11268" name="Picture 4" descr="10~Figure_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8400"/>
            <a:ext cx="3500438" cy="332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876800" y="2362200"/>
            <a:ext cx="3485083" cy="515938"/>
            <a:chOff x="954" y="2942"/>
            <a:chExt cx="2046" cy="325"/>
          </a:xfrm>
        </p:grpSpPr>
        <p:sp>
          <p:nvSpPr>
            <p:cNvPr id="6" name="Rectangle 14"/>
            <p:cNvSpPr>
              <a:spLocks noChangeArrowheads="1"/>
            </p:cNvSpPr>
            <p:nvPr/>
          </p:nvSpPr>
          <p:spPr bwMode="auto">
            <a:xfrm>
              <a:off x="2790" y="2996"/>
              <a:ext cx="21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2800" b="1">
                  <a:solidFill>
                    <a:srgbClr val="C00000"/>
                  </a:solidFill>
                  <a:latin typeface="Times New Roman" pitchFamily="18" charset="0"/>
                </a:rPr>
                <a:t>c</a:t>
              </a:r>
              <a:r>
                <a:rPr lang="en-US" sz="2800" b="1" baseline="-25000">
                  <a:solidFill>
                    <a:srgbClr val="C00000"/>
                  </a:solidFill>
                  <a:latin typeface="Times New Roman" pitchFamily="18" charset="0"/>
                </a:rPr>
                <a:t>in</a:t>
              </a:r>
              <a:endParaRPr lang="en-US" baseline="-250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Rectangle 15"/>
            <p:cNvSpPr>
              <a:spLocks noChangeArrowheads="1"/>
            </p:cNvSpPr>
            <p:nvPr/>
          </p:nvSpPr>
          <p:spPr bwMode="auto">
            <a:xfrm>
              <a:off x="2686" y="2996"/>
              <a:ext cx="7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2800" b="1">
                  <a:solidFill>
                    <a:srgbClr val="C00000"/>
                  </a:solidFill>
                  <a:latin typeface="Times New Roman" pitchFamily="18" charset="0"/>
                </a:rPr>
                <a:t>)</a:t>
              </a:r>
              <a:endParaRPr lang="en-US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8" name="Rectangle 16"/>
            <p:cNvSpPr>
              <a:spLocks noChangeArrowheads="1"/>
            </p:cNvSpPr>
            <p:nvPr/>
          </p:nvSpPr>
          <p:spPr bwMode="auto">
            <a:xfrm>
              <a:off x="2514" y="2996"/>
              <a:ext cx="11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2800" b="1">
                  <a:solidFill>
                    <a:srgbClr val="C00000"/>
                  </a:solidFill>
                  <a:latin typeface="Times New Roman" pitchFamily="18" charset="0"/>
                </a:rPr>
                <a:t>b</a:t>
              </a:r>
              <a:endParaRPr lang="en-US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9" name="Rectangle 17"/>
            <p:cNvSpPr>
              <a:spLocks noChangeArrowheads="1"/>
            </p:cNvSpPr>
            <p:nvPr/>
          </p:nvSpPr>
          <p:spPr bwMode="auto">
            <a:xfrm>
              <a:off x="2095" y="2996"/>
              <a:ext cx="10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2800" b="1" dirty="0">
                  <a:solidFill>
                    <a:srgbClr val="C00000"/>
                  </a:solidFill>
                  <a:latin typeface="Times New Roman" pitchFamily="18" charset="0"/>
                </a:rPr>
                <a:t>a</a:t>
              </a:r>
              <a:endParaRPr lang="en-US" dirty="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10" name="Rectangle 18"/>
            <p:cNvSpPr>
              <a:spLocks noChangeArrowheads="1"/>
            </p:cNvSpPr>
            <p:nvPr/>
          </p:nvSpPr>
          <p:spPr bwMode="auto">
            <a:xfrm>
              <a:off x="2007" y="2996"/>
              <a:ext cx="7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2800" b="1">
                  <a:solidFill>
                    <a:srgbClr val="C00000"/>
                  </a:solidFill>
                  <a:latin typeface="Times New Roman" pitchFamily="18" charset="0"/>
                </a:rPr>
                <a:t>(</a:t>
              </a:r>
              <a:endParaRPr lang="en-US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Rectangle 19"/>
            <p:cNvSpPr>
              <a:spLocks noChangeArrowheads="1"/>
            </p:cNvSpPr>
            <p:nvPr/>
          </p:nvSpPr>
          <p:spPr bwMode="auto">
            <a:xfrm>
              <a:off x="1638" y="2996"/>
              <a:ext cx="11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2800" b="1" dirty="0">
                  <a:solidFill>
                    <a:srgbClr val="C00000"/>
                  </a:solidFill>
                  <a:latin typeface="Times New Roman" pitchFamily="18" charset="0"/>
                </a:rPr>
                <a:t>b</a:t>
              </a:r>
              <a:endParaRPr lang="en-US" dirty="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Rectangle 20"/>
            <p:cNvSpPr>
              <a:spLocks noChangeArrowheads="1"/>
            </p:cNvSpPr>
            <p:nvPr/>
          </p:nvSpPr>
          <p:spPr bwMode="auto">
            <a:xfrm>
              <a:off x="1490" y="2990"/>
              <a:ext cx="10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2800" b="1" dirty="0">
                  <a:solidFill>
                    <a:srgbClr val="C00000"/>
                  </a:solidFill>
                  <a:latin typeface="Times New Roman" pitchFamily="18" charset="0"/>
                </a:rPr>
                <a:t>a</a:t>
              </a:r>
              <a:endParaRPr lang="en-US" dirty="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13" name="Rectangle 21"/>
            <p:cNvSpPr>
              <a:spLocks noChangeArrowheads="1"/>
            </p:cNvSpPr>
            <p:nvPr/>
          </p:nvSpPr>
          <p:spPr bwMode="auto">
            <a:xfrm>
              <a:off x="954" y="2942"/>
              <a:ext cx="28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2800" b="1" dirty="0" err="1">
                  <a:solidFill>
                    <a:srgbClr val="C00000"/>
                  </a:solidFill>
                  <a:latin typeface="Times New Roman" pitchFamily="18" charset="0"/>
                </a:rPr>
                <a:t>c</a:t>
              </a:r>
              <a:r>
                <a:rPr lang="en-US" sz="2800" b="1" baseline="-25000" dirty="0" err="1">
                  <a:solidFill>
                    <a:srgbClr val="C00000"/>
                  </a:solidFill>
                  <a:latin typeface="Times New Roman" pitchFamily="18" charset="0"/>
                </a:rPr>
                <a:t>out</a:t>
              </a:r>
              <a:endParaRPr lang="en-US" dirty="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14" name="Rectangle 22"/>
            <p:cNvSpPr>
              <a:spLocks noChangeArrowheads="1"/>
            </p:cNvSpPr>
            <p:nvPr/>
          </p:nvSpPr>
          <p:spPr bwMode="auto">
            <a:xfrm>
              <a:off x="2299" y="2971"/>
              <a:ext cx="16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2800" b="1" dirty="0">
                  <a:solidFill>
                    <a:srgbClr val="C00000"/>
                  </a:solidFill>
                  <a:latin typeface="Symbol" pitchFamily="18" charset="2"/>
                </a:rPr>
                <a:t>Å</a:t>
              </a:r>
              <a:endParaRPr lang="en-US" dirty="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23"/>
            <p:cNvSpPr>
              <a:spLocks noChangeArrowheads="1"/>
            </p:cNvSpPr>
            <p:nvPr/>
          </p:nvSpPr>
          <p:spPr bwMode="auto">
            <a:xfrm>
              <a:off x="1842" y="2971"/>
              <a:ext cx="11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2800" b="1" dirty="0">
                  <a:solidFill>
                    <a:srgbClr val="C00000"/>
                  </a:solidFill>
                  <a:latin typeface="Symbol" pitchFamily="18" charset="2"/>
                </a:rPr>
                <a:t>+</a:t>
              </a:r>
              <a:endParaRPr lang="en-US" dirty="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24"/>
            <p:cNvSpPr>
              <a:spLocks noChangeArrowheads="1"/>
            </p:cNvSpPr>
            <p:nvPr/>
          </p:nvSpPr>
          <p:spPr bwMode="auto">
            <a:xfrm>
              <a:off x="1256" y="2971"/>
              <a:ext cx="11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2800" b="1">
                  <a:solidFill>
                    <a:srgbClr val="C00000"/>
                  </a:solidFill>
                  <a:latin typeface="Symbol" pitchFamily="18" charset="2"/>
                </a:rPr>
                <a:t>=</a:t>
              </a:r>
              <a:endParaRPr lang="en-US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495800" y="3352800"/>
          <a:ext cx="4038600" cy="243840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Input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Output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Carryin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Carryout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70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66713"/>
            <a:ext cx="80010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Review: Function </a:t>
            </a:r>
            <a:r>
              <a:rPr lang="en-US" b="1" dirty="0" smtClean="0"/>
              <a:t>of an Multiplexer</a:t>
            </a:r>
          </a:p>
        </p:txBody>
      </p:sp>
      <p:grpSp>
        <p:nvGrpSpPr>
          <p:cNvPr id="24579" name="Group 14"/>
          <p:cNvGrpSpPr>
            <a:grpSpLocks/>
          </p:cNvGrpSpPr>
          <p:nvPr/>
        </p:nvGrpSpPr>
        <p:grpSpPr bwMode="auto">
          <a:xfrm>
            <a:off x="1984076" y="2603673"/>
            <a:ext cx="457200" cy="1296988"/>
            <a:chOff x="1440" y="2352"/>
            <a:chExt cx="288" cy="817"/>
          </a:xfrm>
        </p:grpSpPr>
        <p:sp>
          <p:nvSpPr>
            <p:cNvPr id="24621" name="Line 4"/>
            <p:cNvSpPr>
              <a:spLocks noChangeShapeType="1"/>
            </p:cNvSpPr>
            <p:nvPr/>
          </p:nvSpPr>
          <p:spPr bwMode="auto">
            <a:xfrm>
              <a:off x="1440" y="2352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Line 5"/>
            <p:cNvSpPr>
              <a:spLocks noChangeShapeType="1"/>
            </p:cNvSpPr>
            <p:nvPr/>
          </p:nvSpPr>
          <p:spPr bwMode="auto">
            <a:xfrm>
              <a:off x="1728" y="2352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24623" name="AutoShape 10"/>
            <p:cNvCxnSpPr>
              <a:cxnSpLocks noChangeShapeType="1"/>
              <a:stCxn id="24621" idx="0"/>
              <a:endCxn id="24622" idx="0"/>
            </p:cNvCxnSpPr>
            <p:nvPr/>
          </p:nvCxnSpPr>
          <p:spPr bwMode="auto">
            <a:xfrm rot="5400000" flipV="1">
              <a:off x="1583" y="2209"/>
              <a:ext cx="1" cy="288"/>
            </a:xfrm>
            <a:prstGeom prst="curvedConnector3">
              <a:avLst>
                <a:gd name="adj1" fmla="val -20400009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4" name="AutoShape 11"/>
            <p:cNvCxnSpPr>
              <a:cxnSpLocks noChangeShapeType="1"/>
            </p:cNvCxnSpPr>
            <p:nvPr/>
          </p:nvCxnSpPr>
          <p:spPr bwMode="auto">
            <a:xfrm rot="5400000" flipV="1">
              <a:off x="1583" y="3025"/>
              <a:ext cx="1" cy="288"/>
            </a:xfrm>
            <a:prstGeom prst="curvedConnector3">
              <a:avLst>
                <a:gd name="adj1" fmla="val 15200005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25" name="Text Box 13"/>
            <p:cNvSpPr txBox="1">
              <a:spLocks noChangeArrowheads="1"/>
            </p:cNvSpPr>
            <p:nvPr/>
          </p:nvSpPr>
          <p:spPr bwMode="auto">
            <a:xfrm>
              <a:off x="1440" y="2352"/>
              <a:ext cx="288" cy="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dirty="0"/>
                <a:t>Mux</a:t>
              </a:r>
            </a:p>
          </p:txBody>
        </p:sp>
      </p:grpSp>
      <p:sp>
        <p:nvSpPr>
          <p:cNvPr id="24580" name="Line 15"/>
          <p:cNvSpPr>
            <a:spLocks noChangeShapeType="1"/>
          </p:cNvSpPr>
          <p:nvPr/>
        </p:nvSpPr>
        <p:spPr bwMode="auto">
          <a:xfrm>
            <a:off x="1222076" y="2679873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" name="Line 16"/>
          <p:cNvSpPr>
            <a:spLocks noChangeShapeType="1"/>
          </p:cNvSpPr>
          <p:nvPr/>
        </p:nvSpPr>
        <p:spPr bwMode="auto">
          <a:xfrm>
            <a:off x="1222076" y="3060873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Line 17"/>
          <p:cNvSpPr>
            <a:spLocks noChangeShapeType="1"/>
          </p:cNvSpPr>
          <p:nvPr/>
        </p:nvSpPr>
        <p:spPr bwMode="auto">
          <a:xfrm>
            <a:off x="1222076" y="3441873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8"/>
          <p:cNvSpPr>
            <a:spLocks noChangeShapeType="1"/>
          </p:cNvSpPr>
          <p:nvPr/>
        </p:nvSpPr>
        <p:spPr bwMode="auto">
          <a:xfrm>
            <a:off x="1222076" y="3822873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Line 19"/>
          <p:cNvSpPr>
            <a:spLocks noChangeShapeType="1"/>
          </p:cNvSpPr>
          <p:nvPr/>
        </p:nvSpPr>
        <p:spPr bwMode="auto">
          <a:xfrm>
            <a:off x="2441276" y="3213273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20"/>
          <p:cNvSpPr>
            <a:spLocks noChangeShapeType="1"/>
          </p:cNvSpPr>
          <p:nvPr/>
        </p:nvSpPr>
        <p:spPr bwMode="auto">
          <a:xfrm flipV="1">
            <a:off x="2212676" y="4127673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21"/>
          <p:cNvSpPr>
            <a:spLocks noChangeShapeType="1"/>
          </p:cNvSpPr>
          <p:nvPr/>
        </p:nvSpPr>
        <p:spPr bwMode="auto">
          <a:xfrm flipV="1">
            <a:off x="2136476" y="4356273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Text Box 22"/>
          <p:cNvSpPr txBox="1">
            <a:spLocks noChangeArrowheads="1"/>
          </p:cNvSpPr>
          <p:nvPr/>
        </p:nvSpPr>
        <p:spPr bwMode="auto">
          <a:xfrm>
            <a:off x="2060276" y="4737273"/>
            <a:ext cx="322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s</a:t>
            </a:r>
          </a:p>
        </p:txBody>
      </p:sp>
      <p:sp>
        <p:nvSpPr>
          <p:cNvPr id="24588" name="Text Box 23"/>
          <p:cNvSpPr txBox="1">
            <a:spLocks noChangeArrowheads="1"/>
          </p:cNvSpPr>
          <p:nvPr/>
        </p:nvSpPr>
        <p:spPr bwMode="auto">
          <a:xfrm>
            <a:off x="764876" y="2375073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/>
              <a:t>I0</a:t>
            </a:r>
          </a:p>
        </p:txBody>
      </p:sp>
      <p:sp>
        <p:nvSpPr>
          <p:cNvPr id="24589" name="Text Box 24"/>
          <p:cNvSpPr txBox="1">
            <a:spLocks noChangeArrowheads="1"/>
          </p:cNvSpPr>
          <p:nvPr/>
        </p:nvSpPr>
        <p:spPr bwMode="auto">
          <a:xfrm>
            <a:off x="764876" y="2756073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/>
              <a:t>I1</a:t>
            </a:r>
          </a:p>
        </p:txBody>
      </p:sp>
      <p:sp>
        <p:nvSpPr>
          <p:cNvPr id="24590" name="Text Box 25"/>
          <p:cNvSpPr txBox="1">
            <a:spLocks noChangeArrowheads="1"/>
          </p:cNvSpPr>
          <p:nvPr/>
        </p:nvSpPr>
        <p:spPr bwMode="auto">
          <a:xfrm>
            <a:off x="764876" y="3137073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/>
              <a:t>I2</a:t>
            </a:r>
          </a:p>
        </p:txBody>
      </p:sp>
      <p:sp>
        <p:nvSpPr>
          <p:cNvPr id="24591" name="Text Box 26"/>
          <p:cNvSpPr txBox="1">
            <a:spLocks noChangeArrowheads="1"/>
          </p:cNvSpPr>
          <p:nvPr/>
        </p:nvSpPr>
        <p:spPr bwMode="auto">
          <a:xfrm>
            <a:off x="764876" y="3594273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/>
              <a:t>I3</a:t>
            </a:r>
          </a:p>
        </p:txBody>
      </p:sp>
      <p:sp>
        <p:nvSpPr>
          <p:cNvPr id="24592" name="Text Box 27"/>
          <p:cNvSpPr txBox="1">
            <a:spLocks noChangeArrowheads="1"/>
          </p:cNvSpPr>
          <p:nvPr/>
        </p:nvSpPr>
        <p:spPr bwMode="auto">
          <a:xfrm>
            <a:off x="3062804" y="3243435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 dirty="0"/>
              <a:t>Y</a:t>
            </a:r>
          </a:p>
        </p:txBody>
      </p:sp>
      <p:sp>
        <p:nvSpPr>
          <p:cNvPr id="24593" name="Text Box 28"/>
          <p:cNvSpPr txBox="1">
            <a:spLocks noChangeArrowheads="1"/>
          </p:cNvSpPr>
          <p:nvPr/>
        </p:nvSpPr>
        <p:spPr bwMode="auto">
          <a:xfrm>
            <a:off x="609600" y="1828800"/>
            <a:ext cx="2384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4-1 multiplexer</a:t>
            </a:r>
          </a:p>
        </p:txBody>
      </p:sp>
      <p:graphicFrame>
        <p:nvGraphicFramePr>
          <p:cNvPr id="654391" name="Group 55"/>
          <p:cNvGraphicFramePr>
            <a:graphicFrameLocks noGrp="1"/>
          </p:cNvGraphicFramePr>
          <p:nvPr>
            <p:extLst/>
          </p:nvPr>
        </p:nvGraphicFramePr>
        <p:xfrm>
          <a:off x="3712864" y="1828800"/>
          <a:ext cx="4648200" cy="3276602"/>
        </p:xfrm>
        <a:graphic>
          <a:graphicData uri="http://schemas.openxmlformats.org/drawingml/2006/table">
            <a:tbl>
              <a:tblPr/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r>
                        <a:rPr kumimoji="0" lang="en-US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r>
                        <a:rPr kumimoji="0" lang="en-US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</a:t>
                      </a:r>
                      <a:r>
                        <a:rPr kumimoji="0" lang="en-US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</a:t>
                      </a:r>
                      <a:r>
                        <a:rPr kumimoji="0" lang="en-US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</a:t>
                      </a:r>
                      <a:r>
                        <a:rPr kumimoji="0" lang="en-US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</a:t>
                      </a:r>
                      <a:r>
                        <a:rPr kumimoji="0" lang="en-US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620" name="Text Box 57"/>
          <p:cNvSpPr txBox="1">
            <a:spLocks noChangeArrowheads="1"/>
          </p:cNvSpPr>
          <p:nvPr/>
        </p:nvSpPr>
        <p:spPr bwMode="auto">
          <a:xfrm>
            <a:off x="2288876" y="4127673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7449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81000"/>
            <a:ext cx="8077200" cy="13033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Building of a 2-to-1-Line Multiplexer</a:t>
            </a:r>
          </a:p>
        </p:txBody>
      </p:sp>
      <p:sp>
        <p:nvSpPr>
          <p:cNvPr id="25603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6799262" cy="3444875"/>
          </a:xfrm>
        </p:spPr>
        <p:txBody>
          <a:bodyPr/>
          <a:lstStyle/>
          <a:p>
            <a:pPr marL="288925" indent="-288925" eaLnBrk="1" hangingPunct="1"/>
            <a:r>
              <a:rPr lang="en-US" sz="2400" dirty="0" smtClean="0"/>
              <a:t>The single selection variable S has two values:</a:t>
            </a:r>
          </a:p>
          <a:p>
            <a:pPr marL="692150" lvl="1" indent="-234950" eaLnBrk="1" hangingPunct="1"/>
            <a:r>
              <a:rPr lang="en-US" sz="2000" b="1" dirty="0" smtClean="0">
                <a:solidFill>
                  <a:srgbClr val="C00000"/>
                </a:solidFill>
              </a:rPr>
              <a:t>S = 0 selects input I</a:t>
            </a:r>
            <a:r>
              <a:rPr lang="en-US" sz="2000" b="1" baseline="-25000" dirty="0" smtClean="0">
                <a:solidFill>
                  <a:srgbClr val="C00000"/>
                </a:solidFill>
              </a:rPr>
              <a:t>0</a:t>
            </a:r>
          </a:p>
          <a:p>
            <a:pPr marL="692150" lvl="1" indent="-234950" eaLnBrk="1" hangingPunct="1"/>
            <a:r>
              <a:rPr lang="en-US" sz="2000" b="1" dirty="0" smtClean="0">
                <a:solidFill>
                  <a:srgbClr val="C00000"/>
                </a:solidFill>
              </a:rPr>
              <a:t>S = 1 selects input I</a:t>
            </a:r>
            <a:r>
              <a:rPr lang="en-US" sz="2000" b="1" baseline="-25000" dirty="0" smtClean="0">
                <a:solidFill>
                  <a:srgbClr val="C00000"/>
                </a:solidFill>
              </a:rPr>
              <a:t>1</a:t>
            </a:r>
          </a:p>
          <a:p>
            <a:pPr marL="288925" indent="-288925" eaLnBrk="1" hangingPunct="1"/>
            <a:r>
              <a:rPr lang="en-US" sz="2400" dirty="0" smtClean="0"/>
              <a:t>The equation:</a:t>
            </a:r>
          </a:p>
          <a:p>
            <a:pPr marL="288925" indent="-288925" eaLnBrk="1" hangingPunct="1">
              <a:buFontTx/>
              <a:buNone/>
            </a:pPr>
            <a:r>
              <a:rPr lang="en-US" sz="2400" dirty="0" smtClean="0"/>
              <a:t>      </a:t>
            </a:r>
            <a:r>
              <a:rPr lang="en-US" sz="2400" b="1" dirty="0" smtClean="0">
                <a:solidFill>
                  <a:srgbClr val="C00000"/>
                </a:solidFill>
              </a:rPr>
              <a:t> Y = S’I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0</a:t>
            </a:r>
            <a:r>
              <a:rPr lang="en-US" sz="2400" b="1" dirty="0" smtClean="0">
                <a:solidFill>
                  <a:srgbClr val="C00000"/>
                </a:solidFill>
              </a:rPr>
              <a:t> + SI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1</a:t>
            </a:r>
          </a:p>
          <a:p>
            <a:pPr marL="288925" indent="-288925" eaLnBrk="1" hangingPunct="1"/>
            <a:r>
              <a:rPr lang="en-US" sz="2400" dirty="0" smtClean="0"/>
              <a:t>The circuit:</a:t>
            </a:r>
          </a:p>
          <a:p>
            <a:pPr marL="288925" indent="-288925" eaLnBrk="1" hangingPunct="1">
              <a:buFontTx/>
              <a:buNone/>
            </a:pPr>
            <a:endParaRPr lang="en-US" sz="2400" baseline="-25000" dirty="0" smtClean="0"/>
          </a:p>
        </p:txBody>
      </p:sp>
      <p:pic>
        <p:nvPicPr>
          <p:cNvPr id="25604" name="Picture 7" descr="Fig_4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962400"/>
            <a:ext cx="6445250" cy="227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911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50837"/>
            <a:ext cx="8077200" cy="1020763"/>
          </a:xfrm>
        </p:spPr>
        <p:txBody>
          <a:bodyPr/>
          <a:lstStyle/>
          <a:p>
            <a:pPr eaLnBrk="1" hangingPunct="1"/>
            <a:r>
              <a:rPr lang="en-US" b="1" dirty="0" smtClean="0"/>
              <a:t>Building of 4-to-1-line Multiplexer</a:t>
            </a:r>
          </a:p>
        </p:txBody>
      </p:sp>
      <p:sp>
        <p:nvSpPr>
          <p:cNvPr id="26627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549244" y="1143000"/>
            <a:ext cx="6799262" cy="3444875"/>
          </a:xfrm>
        </p:spPr>
        <p:txBody>
          <a:bodyPr/>
          <a:lstStyle/>
          <a:p>
            <a:pPr marL="288925" indent="-288925" eaLnBrk="1" hangingPunct="1"/>
            <a:r>
              <a:rPr lang="en-US" dirty="0" smtClean="0"/>
              <a:t>2-to-2</a:t>
            </a:r>
            <a:r>
              <a:rPr lang="en-US" baseline="30000" dirty="0" smtClean="0"/>
              <a:t>2</a:t>
            </a:r>
            <a:r>
              <a:rPr lang="en-US" dirty="0" smtClean="0"/>
              <a:t>-line decoder</a:t>
            </a:r>
          </a:p>
          <a:p>
            <a:pPr marL="288925" indent="-288925" eaLnBrk="1" hangingPunct="1"/>
            <a:r>
              <a:rPr lang="en-US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sz="3200" dirty="0" smtClean="0">
                <a:latin typeface="Symbol" pitchFamily="18" charset="2"/>
              </a:rPr>
              <a:t>´</a:t>
            </a:r>
            <a:r>
              <a:rPr lang="en-US" sz="2000" dirty="0" smtClean="0">
                <a:latin typeface="Symbol" pitchFamily="18" charset="2"/>
              </a:rPr>
              <a:t> </a:t>
            </a:r>
            <a:r>
              <a:rPr lang="en-US" dirty="0" smtClean="0"/>
              <a:t> 2 AND-OR</a:t>
            </a:r>
          </a:p>
        </p:txBody>
      </p:sp>
      <p:pic>
        <p:nvPicPr>
          <p:cNvPr id="26628" name="Picture 4" descr="Fig_4-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6846888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550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94650" y="5961063"/>
            <a:ext cx="1149350" cy="279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618347-301E-4FC8-AAD4-A2C063833EB2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105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29381"/>
            <a:ext cx="8077200" cy="1303337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ea typeface="ＭＳ Ｐゴシック" panose="020B0600070205080204" pitchFamily="34" charset="-128"/>
              </a:rPr>
              <a:t>Multiplexor (Mux)</a:t>
            </a:r>
          </a:p>
        </p:txBody>
      </p:sp>
      <p:sp>
        <p:nvSpPr>
          <p:cNvPr id="1105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069873"/>
            <a:ext cx="8496300" cy="3116263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Mux: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A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popular combinational building block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Routes one of its N data inputs to its one output, based on binary value of select inputs</a:t>
            </a:r>
          </a:p>
          <a:p>
            <a:pPr lvl="2" eaLnBrk="1" hangingPunct="1"/>
            <a:r>
              <a:rPr lang="en-US" altLang="en-US" sz="1800" dirty="0" smtClean="0">
                <a:ea typeface="ＭＳ Ｐゴシック" panose="020B0600070205080204" pitchFamily="34" charset="-128"/>
              </a:rPr>
              <a:t>4 input mux </a:t>
            </a:r>
            <a:r>
              <a:rPr lang="en-US" altLang="en-US" sz="1800" dirty="0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</a:t>
            </a:r>
            <a:r>
              <a:rPr lang="en-US" altLang="en-US" sz="1800" dirty="0" smtClean="0">
                <a:ea typeface="ＭＳ Ｐゴシック" panose="020B0600070205080204" pitchFamily="34" charset="-128"/>
              </a:rPr>
              <a:t> needs 2 select inputs to indicate which input to route through</a:t>
            </a:r>
          </a:p>
          <a:p>
            <a:pPr lvl="2" eaLnBrk="1" hangingPunct="1"/>
            <a:r>
              <a:rPr lang="en-US" altLang="en-US" sz="1800" dirty="0" smtClean="0">
                <a:ea typeface="ＭＳ Ｐゴシック" panose="020B0600070205080204" pitchFamily="34" charset="-128"/>
              </a:rPr>
              <a:t>8 input mux </a:t>
            </a:r>
            <a:r>
              <a:rPr lang="en-US" altLang="en-US" sz="1800" dirty="0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</a:t>
            </a:r>
            <a:r>
              <a:rPr lang="en-US" altLang="en-US" sz="1800" dirty="0" smtClean="0">
                <a:ea typeface="ＭＳ Ｐゴシック" panose="020B0600070205080204" pitchFamily="34" charset="-128"/>
              </a:rPr>
              <a:t> 3 select inputs </a:t>
            </a:r>
          </a:p>
          <a:p>
            <a:pPr lvl="2" eaLnBrk="1" hangingPunct="1"/>
            <a:r>
              <a:rPr lang="en-US" altLang="en-US" sz="1800" b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N inputs </a:t>
            </a:r>
            <a:r>
              <a:rPr lang="en-US" altLang="en-US" sz="1800" b="1" dirty="0" smtClean="0">
                <a:solidFill>
                  <a:srgbClr val="C0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</a:t>
            </a:r>
            <a:r>
              <a:rPr lang="en-US" altLang="en-US" sz="1800" b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 log</a:t>
            </a:r>
            <a:r>
              <a:rPr lang="en-US" altLang="en-US" sz="1800" b="1" baseline="-25000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sz="1800" b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(N) selects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Like a rail yard switch</a:t>
            </a:r>
          </a:p>
          <a:p>
            <a:pPr eaLnBrk="1" hangingPunct="1"/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110595" name="Picture 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897313"/>
            <a:ext cx="5797550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077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94650" y="5961063"/>
            <a:ext cx="1149350" cy="279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798632-8620-4A7B-A969-6BA728C6945C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3888" y="93664"/>
            <a:ext cx="7986712" cy="1303337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ea typeface="ＭＳ Ｐゴシック" panose="020B0600070205080204" pitchFamily="34" charset="-128"/>
              </a:rPr>
              <a:t>Mux Internal Design</a:t>
            </a:r>
          </a:p>
        </p:txBody>
      </p:sp>
      <p:grpSp>
        <p:nvGrpSpPr>
          <p:cNvPr id="112644" name="Group 4"/>
          <p:cNvGrpSpPr>
            <a:grpSpLocks/>
          </p:cNvGrpSpPr>
          <p:nvPr/>
        </p:nvGrpSpPr>
        <p:grpSpPr bwMode="auto">
          <a:xfrm>
            <a:off x="4857750" y="1219200"/>
            <a:ext cx="2060575" cy="1762125"/>
            <a:chOff x="3361" y="1601"/>
            <a:chExt cx="1298" cy="1110"/>
          </a:xfrm>
        </p:grpSpPr>
        <p:sp>
          <p:nvSpPr>
            <p:cNvPr id="112761" name="Oval 5"/>
            <p:cNvSpPr>
              <a:spLocks noChangeArrowheads="1"/>
            </p:cNvSpPr>
            <p:nvPr/>
          </p:nvSpPr>
          <p:spPr bwMode="auto">
            <a:xfrm>
              <a:off x="3565" y="2449"/>
              <a:ext cx="47" cy="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2762" name="Freeform 6"/>
            <p:cNvSpPr>
              <a:spLocks/>
            </p:cNvSpPr>
            <p:nvPr/>
          </p:nvSpPr>
          <p:spPr bwMode="auto">
            <a:xfrm>
              <a:off x="3719" y="1789"/>
              <a:ext cx="131" cy="460"/>
            </a:xfrm>
            <a:custGeom>
              <a:avLst/>
              <a:gdLst>
                <a:gd name="T0" fmla="*/ 0 w 131"/>
                <a:gd name="T1" fmla="*/ 460 h 460"/>
                <a:gd name="T2" fmla="*/ 0 w 131"/>
                <a:gd name="T3" fmla="*/ 0 h 460"/>
                <a:gd name="T4" fmla="*/ 15 w 131"/>
                <a:gd name="T5" fmla="*/ 0 h 460"/>
                <a:gd name="T6" fmla="*/ 131 w 131"/>
                <a:gd name="T7" fmla="*/ 0 h 4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1"/>
                <a:gd name="T13" fmla="*/ 0 h 460"/>
                <a:gd name="T14" fmla="*/ 131 w 131"/>
                <a:gd name="T15" fmla="*/ 460 h 4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1" h="460">
                  <a:moveTo>
                    <a:pt x="0" y="460"/>
                  </a:moveTo>
                  <a:lnTo>
                    <a:pt x="0" y="0"/>
                  </a:lnTo>
                  <a:lnTo>
                    <a:pt x="15" y="0"/>
                  </a:lnTo>
                  <a:lnTo>
                    <a:pt x="131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63" name="Freeform 7"/>
            <p:cNvSpPr>
              <a:spLocks/>
            </p:cNvSpPr>
            <p:nvPr/>
          </p:nvSpPr>
          <p:spPr bwMode="auto">
            <a:xfrm>
              <a:off x="3587" y="2411"/>
              <a:ext cx="132" cy="63"/>
            </a:xfrm>
            <a:custGeom>
              <a:avLst/>
              <a:gdLst>
                <a:gd name="T0" fmla="*/ 132 w 132"/>
                <a:gd name="T1" fmla="*/ 0 h 63"/>
                <a:gd name="T2" fmla="*/ 132 w 132"/>
                <a:gd name="T3" fmla="*/ 63 h 63"/>
                <a:gd name="T4" fmla="*/ 0 w 132"/>
                <a:gd name="T5" fmla="*/ 63 h 63"/>
                <a:gd name="T6" fmla="*/ 0 60000 65536"/>
                <a:gd name="T7" fmla="*/ 0 60000 65536"/>
                <a:gd name="T8" fmla="*/ 0 60000 65536"/>
                <a:gd name="T9" fmla="*/ 0 w 132"/>
                <a:gd name="T10" fmla="*/ 0 h 63"/>
                <a:gd name="T11" fmla="*/ 132 w 132"/>
                <a:gd name="T12" fmla="*/ 63 h 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2" h="63">
                  <a:moveTo>
                    <a:pt x="132" y="0"/>
                  </a:moveTo>
                  <a:lnTo>
                    <a:pt x="132" y="63"/>
                  </a:lnTo>
                  <a:lnTo>
                    <a:pt x="0" y="6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64" name="Freeform 8"/>
            <p:cNvSpPr>
              <a:spLocks/>
            </p:cNvSpPr>
            <p:nvPr/>
          </p:nvSpPr>
          <p:spPr bwMode="auto">
            <a:xfrm>
              <a:off x="3625" y="2258"/>
              <a:ext cx="194" cy="153"/>
            </a:xfrm>
            <a:custGeom>
              <a:avLst/>
              <a:gdLst>
                <a:gd name="T0" fmla="*/ 194 w 194"/>
                <a:gd name="T1" fmla="*/ 153 h 153"/>
                <a:gd name="T2" fmla="*/ 97 w 194"/>
                <a:gd name="T3" fmla="*/ 0 h 153"/>
                <a:gd name="T4" fmla="*/ 0 w 194"/>
                <a:gd name="T5" fmla="*/ 153 h 153"/>
                <a:gd name="T6" fmla="*/ 194 w 194"/>
                <a:gd name="T7" fmla="*/ 153 h 1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"/>
                <a:gd name="T13" fmla="*/ 0 h 153"/>
                <a:gd name="T14" fmla="*/ 194 w 194"/>
                <a:gd name="T15" fmla="*/ 153 h 1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" h="153">
                  <a:moveTo>
                    <a:pt x="194" y="153"/>
                  </a:moveTo>
                  <a:lnTo>
                    <a:pt x="97" y="0"/>
                  </a:lnTo>
                  <a:lnTo>
                    <a:pt x="0" y="153"/>
                  </a:lnTo>
                  <a:lnTo>
                    <a:pt x="194" y="153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65" name="Oval 9"/>
            <p:cNvSpPr>
              <a:spLocks noChangeArrowheads="1"/>
            </p:cNvSpPr>
            <p:nvPr/>
          </p:nvSpPr>
          <p:spPr bwMode="auto">
            <a:xfrm>
              <a:off x="3703" y="2220"/>
              <a:ext cx="34" cy="3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2766" name="Line 10"/>
            <p:cNvSpPr>
              <a:spLocks noChangeShapeType="1"/>
            </p:cNvSpPr>
            <p:nvPr/>
          </p:nvSpPr>
          <p:spPr bwMode="auto">
            <a:xfrm>
              <a:off x="3722" y="2083"/>
              <a:ext cx="12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67" name="Line 11"/>
            <p:cNvSpPr>
              <a:spLocks noChangeShapeType="1"/>
            </p:cNvSpPr>
            <p:nvPr/>
          </p:nvSpPr>
          <p:spPr bwMode="auto">
            <a:xfrm>
              <a:off x="3456" y="1958"/>
              <a:ext cx="3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68" name="Line 12"/>
            <p:cNvSpPr>
              <a:spLocks noChangeShapeType="1"/>
            </p:cNvSpPr>
            <p:nvPr/>
          </p:nvSpPr>
          <p:spPr bwMode="auto">
            <a:xfrm>
              <a:off x="3456" y="1664"/>
              <a:ext cx="3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69" name="Line 13"/>
            <p:cNvSpPr>
              <a:spLocks noChangeShapeType="1"/>
            </p:cNvSpPr>
            <p:nvPr/>
          </p:nvSpPr>
          <p:spPr bwMode="auto">
            <a:xfrm>
              <a:off x="3400" y="2258"/>
              <a:ext cx="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70" name="Freeform 14"/>
            <p:cNvSpPr>
              <a:spLocks/>
            </p:cNvSpPr>
            <p:nvPr/>
          </p:nvSpPr>
          <p:spPr bwMode="auto">
            <a:xfrm>
              <a:off x="3590" y="2086"/>
              <a:ext cx="260" cy="494"/>
            </a:xfrm>
            <a:custGeom>
              <a:avLst/>
              <a:gdLst>
                <a:gd name="T0" fmla="*/ 0 w 260"/>
                <a:gd name="T1" fmla="*/ 494 h 494"/>
                <a:gd name="T2" fmla="*/ 0 w 260"/>
                <a:gd name="T3" fmla="*/ 0 h 494"/>
                <a:gd name="T4" fmla="*/ 260 w 260"/>
                <a:gd name="T5" fmla="*/ 0 h 494"/>
                <a:gd name="T6" fmla="*/ 0 60000 65536"/>
                <a:gd name="T7" fmla="*/ 0 60000 65536"/>
                <a:gd name="T8" fmla="*/ 0 60000 65536"/>
                <a:gd name="T9" fmla="*/ 0 w 260"/>
                <a:gd name="T10" fmla="*/ 0 h 494"/>
                <a:gd name="T11" fmla="*/ 260 w 260"/>
                <a:gd name="T12" fmla="*/ 494 h 4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" h="494">
                  <a:moveTo>
                    <a:pt x="0" y="494"/>
                  </a:moveTo>
                  <a:lnTo>
                    <a:pt x="0" y="0"/>
                  </a:lnTo>
                  <a:lnTo>
                    <a:pt x="26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71" name="Rectangle 15"/>
            <p:cNvSpPr>
              <a:spLocks noChangeArrowheads="1"/>
            </p:cNvSpPr>
            <p:nvPr/>
          </p:nvSpPr>
          <p:spPr bwMode="auto">
            <a:xfrm>
              <a:off x="3544" y="2586"/>
              <a:ext cx="110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</a:rPr>
                <a:t>s0</a:t>
              </a:r>
              <a:endParaRPr lang="en-US" altLang="en-US"/>
            </a:p>
          </p:txBody>
        </p:sp>
        <p:sp>
          <p:nvSpPr>
            <p:cNvPr id="112772" name="Rectangle 16"/>
            <p:cNvSpPr>
              <a:spLocks noChangeArrowheads="1"/>
            </p:cNvSpPr>
            <p:nvPr/>
          </p:nvSpPr>
          <p:spPr bwMode="auto">
            <a:xfrm>
              <a:off x="4595" y="1743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</a:rPr>
                <a:t>d</a:t>
              </a:r>
              <a:endParaRPr lang="en-US" altLang="en-US"/>
            </a:p>
          </p:txBody>
        </p:sp>
        <p:sp>
          <p:nvSpPr>
            <p:cNvPr id="112773" name="Rectangle 17"/>
            <p:cNvSpPr>
              <a:spLocks noChangeArrowheads="1"/>
            </p:cNvSpPr>
            <p:nvPr/>
          </p:nvSpPr>
          <p:spPr bwMode="auto">
            <a:xfrm>
              <a:off x="3361" y="1605"/>
              <a:ext cx="8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</a:rPr>
                <a:t>i0</a:t>
              </a:r>
              <a:endParaRPr lang="en-US" altLang="en-US"/>
            </a:p>
          </p:txBody>
        </p:sp>
        <p:sp>
          <p:nvSpPr>
            <p:cNvPr id="112774" name="Rectangle 18"/>
            <p:cNvSpPr>
              <a:spLocks noChangeArrowheads="1"/>
            </p:cNvSpPr>
            <p:nvPr/>
          </p:nvSpPr>
          <p:spPr bwMode="auto">
            <a:xfrm>
              <a:off x="3361" y="1898"/>
              <a:ext cx="8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</a:rPr>
                <a:t>i1</a:t>
              </a:r>
              <a:endParaRPr lang="en-US" altLang="en-US"/>
            </a:p>
          </p:txBody>
        </p:sp>
        <p:sp>
          <p:nvSpPr>
            <p:cNvPr id="112775" name="Line 19"/>
            <p:cNvSpPr>
              <a:spLocks noChangeShapeType="1"/>
            </p:cNvSpPr>
            <p:nvPr/>
          </p:nvSpPr>
          <p:spPr bwMode="auto">
            <a:xfrm>
              <a:off x="4565" y="1873"/>
              <a:ext cx="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76" name="Freeform 20"/>
            <p:cNvSpPr>
              <a:spLocks/>
            </p:cNvSpPr>
            <p:nvPr/>
          </p:nvSpPr>
          <p:spPr bwMode="auto">
            <a:xfrm>
              <a:off x="4140" y="1726"/>
              <a:ext cx="213" cy="94"/>
            </a:xfrm>
            <a:custGeom>
              <a:avLst/>
              <a:gdLst>
                <a:gd name="T0" fmla="*/ 0 w 213"/>
                <a:gd name="T1" fmla="*/ 0 h 94"/>
                <a:gd name="T2" fmla="*/ 94 w 213"/>
                <a:gd name="T3" fmla="*/ 0 h 94"/>
                <a:gd name="T4" fmla="*/ 94 w 213"/>
                <a:gd name="T5" fmla="*/ 94 h 94"/>
                <a:gd name="T6" fmla="*/ 213 w 213"/>
                <a:gd name="T7" fmla="*/ 94 h 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3"/>
                <a:gd name="T13" fmla="*/ 0 h 94"/>
                <a:gd name="T14" fmla="*/ 213 w 213"/>
                <a:gd name="T15" fmla="*/ 94 h 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3" h="94">
                  <a:moveTo>
                    <a:pt x="0" y="0"/>
                  </a:moveTo>
                  <a:lnTo>
                    <a:pt x="94" y="0"/>
                  </a:lnTo>
                  <a:lnTo>
                    <a:pt x="94" y="94"/>
                  </a:lnTo>
                  <a:lnTo>
                    <a:pt x="213" y="94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77" name="Freeform 21"/>
            <p:cNvSpPr>
              <a:spLocks/>
            </p:cNvSpPr>
            <p:nvPr/>
          </p:nvSpPr>
          <p:spPr bwMode="auto">
            <a:xfrm>
              <a:off x="4140" y="1930"/>
              <a:ext cx="213" cy="90"/>
            </a:xfrm>
            <a:custGeom>
              <a:avLst/>
              <a:gdLst>
                <a:gd name="T0" fmla="*/ 0 w 213"/>
                <a:gd name="T1" fmla="*/ 90 h 90"/>
                <a:gd name="T2" fmla="*/ 94 w 213"/>
                <a:gd name="T3" fmla="*/ 90 h 90"/>
                <a:gd name="T4" fmla="*/ 94 w 213"/>
                <a:gd name="T5" fmla="*/ 0 h 90"/>
                <a:gd name="T6" fmla="*/ 213 w 213"/>
                <a:gd name="T7" fmla="*/ 0 h 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3"/>
                <a:gd name="T13" fmla="*/ 0 h 90"/>
                <a:gd name="T14" fmla="*/ 213 w 213"/>
                <a:gd name="T15" fmla="*/ 90 h 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3" h="90">
                  <a:moveTo>
                    <a:pt x="0" y="90"/>
                  </a:moveTo>
                  <a:lnTo>
                    <a:pt x="94" y="90"/>
                  </a:lnTo>
                  <a:lnTo>
                    <a:pt x="94" y="0"/>
                  </a:lnTo>
                  <a:lnTo>
                    <a:pt x="213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78" name="Freeform 22"/>
            <p:cNvSpPr>
              <a:spLocks/>
            </p:cNvSpPr>
            <p:nvPr/>
          </p:nvSpPr>
          <p:spPr bwMode="auto">
            <a:xfrm>
              <a:off x="4312" y="1748"/>
              <a:ext cx="253" cy="250"/>
            </a:xfrm>
            <a:custGeom>
              <a:avLst/>
              <a:gdLst>
                <a:gd name="T0" fmla="*/ 24079 w 81"/>
                <a:gd name="T1" fmla="*/ 11934 h 80"/>
                <a:gd name="T2" fmla="*/ 0 w 81"/>
                <a:gd name="T3" fmla="*/ 23838 h 80"/>
                <a:gd name="T4" fmla="*/ 3901 w 81"/>
                <a:gd name="T5" fmla="*/ 11934 h 80"/>
                <a:gd name="T6" fmla="*/ 3901 w 81"/>
                <a:gd name="T7" fmla="*/ 11631 h 80"/>
                <a:gd name="T8" fmla="*/ 0 w 81"/>
                <a:gd name="T9" fmla="*/ 0 h 80"/>
                <a:gd name="T10" fmla="*/ 24079 w 81"/>
                <a:gd name="T11" fmla="*/ 11934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"/>
                <a:gd name="T19" fmla="*/ 0 h 80"/>
                <a:gd name="T20" fmla="*/ 81 w 81"/>
                <a:gd name="T21" fmla="*/ 80 h 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" h="80">
                  <a:moveTo>
                    <a:pt x="81" y="40"/>
                  </a:moveTo>
                  <a:cubicBezTo>
                    <a:pt x="81" y="40"/>
                    <a:pt x="62" y="80"/>
                    <a:pt x="0" y="80"/>
                  </a:cubicBezTo>
                  <a:cubicBezTo>
                    <a:pt x="0" y="80"/>
                    <a:pt x="13" y="76"/>
                    <a:pt x="13" y="40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4"/>
                    <a:pt x="0" y="0"/>
                    <a:pt x="0" y="0"/>
                  </a:cubicBezTo>
                  <a:cubicBezTo>
                    <a:pt x="62" y="0"/>
                    <a:pt x="81" y="40"/>
                    <a:pt x="81" y="40"/>
                  </a:cubicBez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79" name="Freeform 23"/>
            <p:cNvSpPr>
              <a:spLocks/>
            </p:cNvSpPr>
            <p:nvPr/>
          </p:nvSpPr>
          <p:spPr bwMode="auto">
            <a:xfrm>
              <a:off x="3853" y="1895"/>
              <a:ext cx="287" cy="250"/>
            </a:xfrm>
            <a:custGeom>
              <a:avLst/>
              <a:gdLst>
                <a:gd name="T0" fmla="*/ 0 w 92"/>
                <a:gd name="T1" fmla="*/ 23838 h 80"/>
                <a:gd name="T2" fmla="*/ 15326 w 92"/>
                <a:gd name="T3" fmla="*/ 23838 h 80"/>
                <a:gd name="T4" fmla="*/ 27171 w 92"/>
                <a:gd name="T5" fmla="*/ 11934 h 80"/>
                <a:gd name="T6" fmla="*/ 15326 w 92"/>
                <a:gd name="T7" fmla="*/ 0 h 80"/>
                <a:gd name="T8" fmla="*/ 0 w 92"/>
                <a:gd name="T9" fmla="*/ 0 h 80"/>
                <a:gd name="T10" fmla="*/ 0 w 92"/>
                <a:gd name="T11" fmla="*/ 23838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"/>
                <a:gd name="T19" fmla="*/ 0 h 80"/>
                <a:gd name="T20" fmla="*/ 92 w 92"/>
                <a:gd name="T21" fmla="*/ 80 h 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" h="80">
                  <a:moveTo>
                    <a:pt x="0" y="80"/>
                  </a:moveTo>
                  <a:cubicBezTo>
                    <a:pt x="52" y="80"/>
                    <a:pt x="52" y="80"/>
                    <a:pt x="52" y="80"/>
                  </a:cubicBezTo>
                  <a:cubicBezTo>
                    <a:pt x="74" y="80"/>
                    <a:pt x="92" y="62"/>
                    <a:pt x="92" y="40"/>
                  </a:cubicBezTo>
                  <a:cubicBezTo>
                    <a:pt x="92" y="18"/>
                    <a:pt x="74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80" name="Freeform 24"/>
            <p:cNvSpPr>
              <a:spLocks/>
            </p:cNvSpPr>
            <p:nvPr/>
          </p:nvSpPr>
          <p:spPr bwMode="auto">
            <a:xfrm>
              <a:off x="3853" y="1601"/>
              <a:ext cx="287" cy="251"/>
            </a:xfrm>
            <a:custGeom>
              <a:avLst/>
              <a:gdLst>
                <a:gd name="T0" fmla="*/ 0 w 92"/>
                <a:gd name="T1" fmla="*/ 24334 h 80"/>
                <a:gd name="T2" fmla="*/ 15326 w 92"/>
                <a:gd name="T3" fmla="*/ 24334 h 80"/>
                <a:gd name="T4" fmla="*/ 27171 w 92"/>
                <a:gd name="T5" fmla="*/ 12195 h 80"/>
                <a:gd name="T6" fmla="*/ 15326 w 92"/>
                <a:gd name="T7" fmla="*/ 0 h 80"/>
                <a:gd name="T8" fmla="*/ 0 w 92"/>
                <a:gd name="T9" fmla="*/ 0 h 80"/>
                <a:gd name="T10" fmla="*/ 0 w 92"/>
                <a:gd name="T11" fmla="*/ 24334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"/>
                <a:gd name="T19" fmla="*/ 0 h 80"/>
                <a:gd name="T20" fmla="*/ 92 w 92"/>
                <a:gd name="T21" fmla="*/ 80 h 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" h="80">
                  <a:moveTo>
                    <a:pt x="0" y="80"/>
                  </a:moveTo>
                  <a:cubicBezTo>
                    <a:pt x="52" y="80"/>
                    <a:pt x="52" y="80"/>
                    <a:pt x="52" y="80"/>
                  </a:cubicBezTo>
                  <a:cubicBezTo>
                    <a:pt x="74" y="80"/>
                    <a:pt x="92" y="62"/>
                    <a:pt x="92" y="40"/>
                  </a:cubicBezTo>
                  <a:cubicBezTo>
                    <a:pt x="92" y="18"/>
                    <a:pt x="74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17"/>
          <p:cNvGrpSpPr>
            <a:grpSpLocks/>
          </p:cNvGrpSpPr>
          <p:nvPr/>
        </p:nvGrpSpPr>
        <p:grpSpPr bwMode="auto">
          <a:xfrm>
            <a:off x="3351213" y="1347788"/>
            <a:ext cx="947737" cy="1292225"/>
            <a:chOff x="2631" y="865"/>
            <a:chExt cx="597" cy="814"/>
          </a:xfrm>
        </p:grpSpPr>
        <p:sp>
          <p:nvSpPr>
            <p:cNvPr id="112747" name="Rectangle 26"/>
            <p:cNvSpPr>
              <a:spLocks noChangeArrowheads="1"/>
            </p:cNvSpPr>
            <p:nvPr/>
          </p:nvSpPr>
          <p:spPr bwMode="auto">
            <a:xfrm>
              <a:off x="2952" y="877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</a:rPr>
                <a:t>2</a:t>
              </a:r>
              <a:endParaRPr lang="en-US" altLang="en-US"/>
            </a:p>
          </p:txBody>
        </p:sp>
        <p:sp>
          <p:nvSpPr>
            <p:cNvPr id="112748" name="Rectangle 27"/>
            <p:cNvSpPr>
              <a:spLocks noChangeArrowheads="1"/>
            </p:cNvSpPr>
            <p:nvPr/>
          </p:nvSpPr>
          <p:spPr bwMode="auto">
            <a:xfrm>
              <a:off x="3003" y="868"/>
              <a:ext cx="6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</a:rPr>
                <a:t>×</a:t>
              </a:r>
              <a:endParaRPr lang="en-US" altLang="en-US"/>
            </a:p>
          </p:txBody>
        </p:sp>
        <p:sp>
          <p:nvSpPr>
            <p:cNvPr id="112749" name="Rectangle 28"/>
            <p:cNvSpPr>
              <a:spLocks noChangeArrowheads="1"/>
            </p:cNvSpPr>
            <p:nvPr/>
          </p:nvSpPr>
          <p:spPr bwMode="auto">
            <a:xfrm>
              <a:off x="3058" y="877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</a:rPr>
                <a:t>1</a:t>
              </a:r>
              <a:endParaRPr lang="en-US" altLang="en-US"/>
            </a:p>
          </p:txBody>
        </p:sp>
        <p:sp>
          <p:nvSpPr>
            <p:cNvPr id="112750" name="Rectangle 29"/>
            <p:cNvSpPr>
              <a:spLocks noChangeArrowheads="1"/>
            </p:cNvSpPr>
            <p:nvPr/>
          </p:nvSpPr>
          <p:spPr bwMode="auto">
            <a:xfrm>
              <a:off x="2750" y="1227"/>
              <a:ext cx="8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</a:rPr>
                <a:t>i1</a:t>
              </a:r>
              <a:endParaRPr lang="en-US" altLang="en-US"/>
            </a:p>
          </p:txBody>
        </p:sp>
        <p:sp>
          <p:nvSpPr>
            <p:cNvPr id="112751" name="Rectangle 30"/>
            <p:cNvSpPr>
              <a:spLocks noChangeArrowheads="1"/>
            </p:cNvSpPr>
            <p:nvPr/>
          </p:nvSpPr>
          <p:spPr bwMode="auto">
            <a:xfrm>
              <a:off x="2750" y="1065"/>
              <a:ext cx="8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</a:rPr>
                <a:t>i0</a:t>
              </a:r>
              <a:endParaRPr lang="en-US" altLang="en-US"/>
            </a:p>
          </p:txBody>
        </p:sp>
        <p:sp>
          <p:nvSpPr>
            <p:cNvPr id="112752" name="Rectangle 31"/>
            <p:cNvSpPr>
              <a:spLocks noChangeArrowheads="1"/>
            </p:cNvSpPr>
            <p:nvPr/>
          </p:nvSpPr>
          <p:spPr bwMode="auto">
            <a:xfrm>
              <a:off x="2882" y="1430"/>
              <a:ext cx="110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</a:rPr>
                <a:t>s0</a:t>
              </a:r>
              <a:endParaRPr lang="en-US" altLang="en-US"/>
            </a:p>
          </p:txBody>
        </p:sp>
        <p:sp>
          <p:nvSpPr>
            <p:cNvPr id="112753" name="Rectangle 32"/>
            <p:cNvSpPr>
              <a:spLocks noChangeArrowheads="1"/>
            </p:cNvSpPr>
            <p:nvPr/>
          </p:nvSpPr>
          <p:spPr bwMode="auto">
            <a:xfrm>
              <a:off x="2964" y="1554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00" b="1">
                  <a:solidFill>
                    <a:schemeClr val="accent1"/>
                  </a:solidFill>
                </a:rPr>
                <a:t>1</a:t>
              </a:r>
              <a:endParaRPr lang="en-US" altLang="en-US" b="1">
                <a:solidFill>
                  <a:schemeClr val="accent1"/>
                </a:solidFill>
              </a:endParaRPr>
            </a:p>
          </p:txBody>
        </p:sp>
        <p:sp>
          <p:nvSpPr>
            <p:cNvPr id="112754" name="Rectangle 33"/>
            <p:cNvSpPr>
              <a:spLocks noChangeArrowheads="1"/>
            </p:cNvSpPr>
            <p:nvPr/>
          </p:nvSpPr>
          <p:spPr bwMode="auto">
            <a:xfrm>
              <a:off x="3049" y="1153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</a:rPr>
                <a:t>d</a:t>
              </a:r>
              <a:endParaRPr lang="en-US" altLang="en-US"/>
            </a:p>
          </p:txBody>
        </p:sp>
        <p:sp>
          <p:nvSpPr>
            <p:cNvPr id="112755" name="Line 34"/>
            <p:cNvSpPr>
              <a:spLocks noChangeShapeType="1"/>
            </p:cNvSpPr>
            <p:nvPr/>
          </p:nvSpPr>
          <p:spPr bwMode="auto">
            <a:xfrm>
              <a:off x="3128" y="1206"/>
              <a:ext cx="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56" name="Line 35"/>
            <p:cNvSpPr>
              <a:spLocks noChangeShapeType="1"/>
            </p:cNvSpPr>
            <p:nvPr/>
          </p:nvSpPr>
          <p:spPr bwMode="auto">
            <a:xfrm>
              <a:off x="2631" y="1121"/>
              <a:ext cx="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57" name="Line 36"/>
            <p:cNvSpPr>
              <a:spLocks noChangeShapeType="1"/>
            </p:cNvSpPr>
            <p:nvPr/>
          </p:nvSpPr>
          <p:spPr bwMode="auto">
            <a:xfrm>
              <a:off x="2631" y="1287"/>
              <a:ext cx="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58" name="Line 37"/>
            <p:cNvSpPr>
              <a:spLocks noChangeShapeType="1"/>
            </p:cNvSpPr>
            <p:nvPr/>
          </p:nvSpPr>
          <p:spPr bwMode="auto">
            <a:xfrm flipV="1">
              <a:off x="2928" y="1550"/>
              <a:ext cx="1" cy="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59" name="Rectangle 38"/>
            <p:cNvSpPr>
              <a:spLocks noChangeArrowheads="1"/>
            </p:cNvSpPr>
            <p:nvPr/>
          </p:nvSpPr>
          <p:spPr bwMode="auto">
            <a:xfrm>
              <a:off x="2728" y="865"/>
              <a:ext cx="400" cy="685"/>
            </a:xfrm>
            <a:prstGeom prst="rect">
              <a:avLst/>
            </a:pr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2760" name="Freeform 39"/>
            <p:cNvSpPr>
              <a:spLocks/>
            </p:cNvSpPr>
            <p:nvPr/>
          </p:nvSpPr>
          <p:spPr bwMode="auto">
            <a:xfrm>
              <a:off x="2637" y="1153"/>
              <a:ext cx="591" cy="190"/>
            </a:xfrm>
            <a:custGeom>
              <a:avLst/>
              <a:gdLst>
                <a:gd name="T0" fmla="*/ 56508 w 189"/>
                <a:gd name="T1" fmla="*/ 1115 h 61"/>
                <a:gd name="T2" fmla="*/ 28102 w 189"/>
                <a:gd name="T3" fmla="*/ 9129 h 61"/>
                <a:gd name="T4" fmla="*/ 0 w 189"/>
                <a:gd name="T5" fmla="*/ 16745 h 61"/>
                <a:gd name="T6" fmla="*/ 0 60000 65536"/>
                <a:gd name="T7" fmla="*/ 0 60000 65536"/>
                <a:gd name="T8" fmla="*/ 0 60000 65536"/>
                <a:gd name="T9" fmla="*/ 0 w 189"/>
                <a:gd name="T10" fmla="*/ 0 h 61"/>
                <a:gd name="T11" fmla="*/ 189 w 189"/>
                <a:gd name="T12" fmla="*/ 61 h 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9" h="61">
                  <a:moveTo>
                    <a:pt x="189" y="4"/>
                  </a:moveTo>
                  <a:cubicBezTo>
                    <a:pt x="189" y="4"/>
                    <a:pt x="142" y="0"/>
                    <a:pt x="94" y="31"/>
                  </a:cubicBezTo>
                  <a:cubicBezTo>
                    <a:pt x="46" y="61"/>
                    <a:pt x="0" y="57"/>
                    <a:pt x="0" y="57"/>
                  </a:cubicBezTo>
                </a:path>
              </a:pathLst>
            </a:cu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46" name="Rectangle 40"/>
          <p:cNvSpPr>
            <a:spLocks noChangeArrowheads="1"/>
          </p:cNvSpPr>
          <p:nvPr/>
        </p:nvSpPr>
        <p:spPr bwMode="auto">
          <a:xfrm>
            <a:off x="2655888" y="136683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112647" name="Rectangle 41"/>
          <p:cNvSpPr>
            <a:spLocks noChangeArrowheads="1"/>
          </p:cNvSpPr>
          <p:nvPr/>
        </p:nvSpPr>
        <p:spPr bwMode="auto">
          <a:xfrm>
            <a:off x="2738438" y="1352550"/>
            <a:ext cx="968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</a:rPr>
              <a:t>×</a:t>
            </a:r>
            <a:endParaRPr lang="en-US" altLang="en-US"/>
          </a:p>
        </p:txBody>
      </p:sp>
      <p:sp>
        <p:nvSpPr>
          <p:cNvPr id="112648" name="Rectangle 42"/>
          <p:cNvSpPr>
            <a:spLocks noChangeArrowheads="1"/>
          </p:cNvSpPr>
          <p:nvPr/>
        </p:nvSpPr>
        <p:spPr bwMode="auto">
          <a:xfrm>
            <a:off x="2825750" y="136683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112649" name="Rectangle 43"/>
          <p:cNvSpPr>
            <a:spLocks noChangeArrowheads="1"/>
          </p:cNvSpPr>
          <p:nvPr/>
        </p:nvSpPr>
        <p:spPr bwMode="auto">
          <a:xfrm>
            <a:off x="2336800" y="1922463"/>
            <a:ext cx="12858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</a:rPr>
              <a:t>i1</a:t>
            </a:r>
            <a:endParaRPr lang="en-US" altLang="en-US"/>
          </a:p>
        </p:txBody>
      </p:sp>
      <p:sp>
        <p:nvSpPr>
          <p:cNvPr id="112650" name="Rectangle 44"/>
          <p:cNvSpPr>
            <a:spLocks noChangeArrowheads="1"/>
          </p:cNvSpPr>
          <p:nvPr/>
        </p:nvSpPr>
        <p:spPr bwMode="auto">
          <a:xfrm>
            <a:off x="2336800" y="1665288"/>
            <a:ext cx="12858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</a:rPr>
              <a:t>i0</a:t>
            </a:r>
            <a:endParaRPr lang="en-US" altLang="en-US"/>
          </a:p>
        </p:txBody>
      </p:sp>
      <p:sp>
        <p:nvSpPr>
          <p:cNvPr id="112651" name="Rectangle 45"/>
          <p:cNvSpPr>
            <a:spLocks noChangeArrowheads="1"/>
          </p:cNvSpPr>
          <p:nvPr/>
        </p:nvSpPr>
        <p:spPr bwMode="auto">
          <a:xfrm>
            <a:off x="2544763" y="2244725"/>
            <a:ext cx="1746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</a:rPr>
              <a:t>s0</a:t>
            </a:r>
            <a:endParaRPr lang="en-US" altLang="en-US"/>
          </a:p>
        </p:txBody>
      </p:sp>
      <p:sp>
        <p:nvSpPr>
          <p:cNvPr id="73774" name="Rectangle 46"/>
          <p:cNvSpPr>
            <a:spLocks noChangeArrowheads="1"/>
          </p:cNvSpPr>
          <p:nvPr/>
        </p:nvSpPr>
        <p:spPr bwMode="auto">
          <a:xfrm>
            <a:off x="2676525" y="244157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 b="1">
                <a:solidFill>
                  <a:schemeClr val="accent1"/>
                </a:solidFill>
              </a:rPr>
              <a:t>0</a:t>
            </a:r>
            <a:endParaRPr lang="en-US" altLang="en-US" b="1">
              <a:solidFill>
                <a:schemeClr val="accent1"/>
              </a:solidFill>
            </a:endParaRPr>
          </a:p>
        </p:txBody>
      </p:sp>
      <p:sp>
        <p:nvSpPr>
          <p:cNvPr id="112653" name="Rectangle 47"/>
          <p:cNvSpPr>
            <a:spLocks noChangeArrowheads="1"/>
          </p:cNvSpPr>
          <p:nvPr/>
        </p:nvSpPr>
        <p:spPr bwMode="auto">
          <a:xfrm>
            <a:off x="2809875" y="180498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</a:rPr>
              <a:t>d</a:t>
            </a:r>
            <a:endParaRPr lang="en-US" altLang="en-US"/>
          </a:p>
        </p:txBody>
      </p:sp>
      <p:sp>
        <p:nvSpPr>
          <p:cNvPr id="112654" name="Line 48"/>
          <p:cNvSpPr>
            <a:spLocks noChangeShapeType="1"/>
          </p:cNvSpPr>
          <p:nvPr/>
        </p:nvSpPr>
        <p:spPr bwMode="auto">
          <a:xfrm>
            <a:off x="2935288" y="1889125"/>
            <a:ext cx="147637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55" name="Line 49"/>
          <p:cNvSpPr>
            <a:spLocks noChangeShapeType="1"/>
          </p:cNvSpPr>
          <p:nvPr/>
        </p:nvSpPr>
        <p:spPr bwMode="auto">
          <a:xfrm>
            <a:off x="2146300" y="1754188"/>
            <a:ext cx="14922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56" name="Line 50"/>
          <p:cNvSpPr>
            <a:spLocks noChangeShapeType="1"/>
          </p:cNvSpPr>
          <p:nvPr/>
        </p:nvSpPr>
        <p:spPr bwMode="auto">
          <a:xfrm>
            <a:off x="2146300" y="2017713"/>
            <a:ext cx="14922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57" name="Line 51"/>
          <p:cNvSpPr>
            <a:spLocks noChangeShapeType="1"/>
          </p:cNvSpPr>
          <p:nvPr/>
        </p:nvSpPr>
        <p:spPr bwMode="auto">
          <a:xfrm flipV="1">
            <a:off x="2622550" y="2435225"/>
            <a:ext cx="1588" cy="14922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58" name="Rectangle 52"/>
          <p:cNvSpPr>
            <a:spLocks noChangeArrowheads="1"/>
          </p:cNvSpPr>
          <p:nvPr/>
        </p:nvSpPr>
        <p:spPr bwMode="auto">
          <a:xfrm>
            <a:off x="2300288" y="1347788"/>
            <a:ext cx="635000" cy="1087437"/>
          </a:xfrm>
          <a:prstGeom prst="rect">
            <a:avLst/>
          </a:prstGeom>
          <a:noFill/>
          <a:ln w="1428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81" name="Freeform 53"/>
          <p:cNvSpPr>
            <a:spLocks/>
          </p:cNvSpPr>
          <p:nvPr/>
        </p:nvSpPr>
        <p:spPr bwMode="auto">
          <a:xfrm>
            <a:off x="2155825" y="1681163"/>
            <a:ext cx="938213" cy="301625"/>
          </a:xfrm>
          <a:custGeom>
            <a:avLst/>
            <a:gdLst>
              <a:gd name="T0" fmla="*/ 2147483646 w 189"/>
              <a:gd name="T1" fmla="*/ 2147483646 h 61"/>
              <a:gd name="T2" fmla="*/ 2147483646 w 189"/>
              <a:gd name="T3" fmla="*/ 2147483646 h 61"/>
              <a:gd name="T4" fmla="*/ 0 w 189"/>
              <a:gd name="T5" fmla="*/ 2147483646 h 61"/>
              <a:gd name="T6" fmla="*/ 0 60000 65536"/>
              <a:gd name="T7" fmla="*/ 0 60000 65536"/>
              <a:gd name="T8" fmla="*/ 0 60000 65536"/>
              <a:gd name="T9" fmla="*/ 0 w 189"/>
              <a:gd name="T10" fmla="*/ 0 h 61"/>
              <a:gd name="T11" fmla="*/ 189 w 189"/>
              <a:gd name="T12" fmla="*/ 61 h 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" h="61">
                <a:moveTo>
                  <a:pt x="189" y="57"/>
                </a:moveTo>
                <a:cubicBezTo>
                  <a:pt x="189" y="57"/>
                  <a:pt x="143" y="61"/>
                  <a:pt x="95" y="30"/>
                </a:cubicBezTo>
                <a:cubicBezTo>
                  <a:pt x="47" y="0"/>
                  <a:pt x="0" y="4"/>
                  <a:pt x="0" y="4"/>
                </a:cubicBezTo>
              </a:path>
            </a:pathLst>
          </a:custGeom>
          <a:noFill/>
          <a:ln w="1905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0" name="Rectangle 54"/>
          <p:cNvSpPr>
            <a:spLocks noChangeArrowheads="1"/>
          </p:cNvSpPr>
          <p:nvPr/>
        </p:nvSpPr>
        <p:spPr bwMode="auto">
          <a:xfrm>
            <a:off x="1463675" y="136683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112661" name="Rectangle 55"/>
          <p:cNvSpPr>
            <a:spLocks noChangeArrowheads="1"/>
          </p:cNvSpPr>
          <p:nvPr/>
        </p:nvSpPr>
        <p:spPr bwMode="auto">
          <a:xfrm>
            <a:off x="1546225" y="1352550"/>
            <a:ext cx="968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</a:rPr>
              <a:t>×</a:t>
            </a:r>
            <a:endParaRPr lang="en-US" altLang="en-US"/>
          </a:p>
        </p:txBody>
      </p:sp>
      <p:sp>
        <p:nvSpPr>
          <p:cNvPr id="112662" name="Rectangle 56"/>
          <p:cNvSpPr>
            <a:spLocks noChangeArrowheads="1"/>
          </p:cNvSpPr>
          <p:nvPr/>
        </p:nvSpPr>
        <p:spPr bwMode="auto">
          <a:xfrm>
            <a:off x="1633538" y="136683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112663" name="Rectangle 57"/>
          <p:cNvSpPr>
            <a:spLocks noChangeArrowheads="1"/>
          </p:cNvSpPr>
          <p:nvPr/>
        </p:nvSpPr>
        <p:spPr bwMode="auto">
          <a:xfrm>
            <a:off x="1144588" y="1922463"/>
            <a:ext cx="12858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</a:rPr>
              <a:t>i1</a:t>
            </a:r>
            <a:endParaRPr lang="en-US" altLang="en-US"/>
          </a:p>
        </p:txBody>
      </p:sp>
      <p:sp>
        <p:nvSpPr>
          <p:cNvPr id="112664" name="Rectangle 58"/>
          <p:cNvSpPr>
            <a:spLocks noChangeArrowheads="1"/>
          </p:cNvSpPr>
          <p:nvPr/>
        </p:nvSpPr>
        <p:spPr bwMode="auto">
          <a:xfrm>
            <a:off x="1144588" y="1665288"/>
            <a:ext cx="12858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</a:rPr>
              <a:t>i0</a:t>
            </a:r>
            <a:endParaRPr lang="en-US" altLang="en-US"/>
          </a:p>
        </p:txBody>
      </p:sp>
      <p:sp>
        <p:nvSpPr>
          <p:cNvPr id="112665" name="Rectangle 59"/>
          <p:cNvSpPr>
            <a:spLocks noChangeArrowheads="1"/>
          </p:cNvSpPr>
          <p:nvPr/>
        </p:nvSpPr>
        <p:spPr bwMode="auto">
          <a:xfrm>
            <a:off x="1352550" y="2244725"/>
            <a:ext cx="1746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</a:rPr>
              <a:t>s0</a:t>
            </a:r>
            <a:endParaRPr lang="en-US" altLang="en-US"/>
          </a:p>
        </p:txBody>
      </p:sp>
      <p:sp>
        <p:nvSpPr>
          <p:cNvPr id="112666" name="Rectangle 60"/>
          <p:cNvSpPr>
            <a:spLocks noChangeArrowheads="1"/>
          </p:cNvSpPr>
          <p:nvPr/>
        </p:nvSpPr>
        <p:spPr bwMode="auto">
          <a:xfrm>
            <a:off x="1617663" y="180498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</a:rPr>
              <a:t>d</a:t>
            </a:r>
            <a:endParaRPr lang="en-US" altLang="en-US"/>
          </a:p>
        </p:txBody>
      </p:sp>
      <p:sp>
        <p:nvSpPr>
          <p:cNvPr id="112667" name="Line 61"/>
          <p:cNvSpPr>
            <a:spLocks noChangeShapeType="1"/>
          </p:cNvSpPr>
          <p:nvPr/>
        </p:nvSpPr>
        <p:spPr bwMode="auto">
          <a:xfrm>
            <a:off x="1744663" y="1889125"/>
            <a:ext cx="147637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8" name="Line 62"/>
          <p:cNvSpPr>
            <a:spLocks noChangeShapeType="1"/>
          </p:cNvSpPr>
          <p:nvPr/>
        </p:nvSpPr>
        <p:spPr bwMode="auto">
          <a:xfrm>
            <a:off x="955675" y="1754188"/>
            <a:ext cx="147638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9" name="Line 63"/>
          <p:cNvSpPr>
            <a:spLocks noChangeShapeType="1"/>
          </p:cNvSpPr>
          <p:nvPr/>
        </p:nvSpPr>
        <p:spPr bwMode="auto">
          <a:xfrm>
            <a:off x="955675" y="2017713"/>
            <a:ext cx="147638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0" name="Line 64"/>
          <p:cNvSpPr>
            <a:spLocks noChangeShapeType="1"/>
          </p:cNvSpPr>
          <p:nvPr/>
        </p:nvSpPr>
        <p:spPr bwMode="auto">
          <a:xfrm flipV="1">
            <a:off x="1427163" y="2435225"/>
            <a:ext cx="1587" cy="14922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1" name="Rectangle 65"/>
          <p:cNvSpPr>
            <a:spLocks noChangeArrowheads="1"/>
          </p:cNvSpPr>
          <p:nvPr/>
        </p:nvSpPr>
        <p:spPr bwMode="auto">
          <a:xfrm>
            <a:off x="1109663" y="1347788"/>
            <a:ext cx="635000" cy="1087437"/>
          </a:xfrm>
          <a:prstGeom prst="rect">
            <a:avLst/>
          </a:prstGeom>
          <a:noFill/>
          <a:ln w="1428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920" name="Text Box 192"/>
          <p:cNvSpPr txBox="1">
            <a:spLocks noChangeArrowheads="1"/>
          </p:cNvSpPr>
          <p:nvPr/>
        </p:nvSpPr>
        <p:spPr bwMode="auto">
          <a:xfrm>
            <a:off x="4927600" y="2713038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73922" name="Text Box 194"/>
          <p:cNvSpPr txBox="1">
            <a:spLocks noChangeArrowheads="1"/>
          </p:cNvSpPr>
          <p:nvPr/>
        </p:nvSpPr>
        <p:spPr bwMode="auto">
          <a:xfrm>
            <a:off x="6110288" y="1165225"/>
            <a:ext cx="1312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accent1"/>
                </a:solidFill>
              </a:rPr>
              <a:t>i0   (1*i0=i0)</a:t>
            </a:r>
          </a:p>
        </p:txBody>
      </p:sp>
      <p:sp>
        <p:nvSpPr>
          <p:cNvPr id="73923" name="Text Box 195"/>
          <p:cNvSpPr txBox="1">
            <a:spLocks noChangeArrowheads="1"/>
          </p:cNvSpPr>
          <p:nvPr/>
        </p:nvSpPr>
        <p:spPr bwMode="auto">
          <a:xfrm>
            <a:off x="6932613" y="1522413"/>
            <a:ext cx="1608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accent1"/>
                </a:solidFill>
              </a:rPr>
              <a:t>i0   (0+i0=i0)</a:t>
            </a:r>
          </a:p>
        </p:txBody>
      </p:sp>
      <p:grpSp>
        <p:nvGrpSpPr>
          <p:cNvPr id="4" name="Group 215"/>
          <p:cNvGrpSpPr>
            <a:grpSpLocks/>
          </p:cNvGrpSpPr>
          <p:nvPr/>
        </p:nvGrpSpPr>
        <p:grpSpPr bwMode="auto">
          <a:xfrm>
            <a:off x="5380038" y="1454150"/>
            <a:ext cx="319087" cy="808038"/>
            <a:chOff x="3909" y="932"/>
            <a:chExt cx="201" cy="509"/>
          </a:xfrm>
        </p:grpSpPr>
        <p:sp>
          <p:nvSpPr>
            <p:cNvPr id="112745" name="Text Box 193"/>
            <p:cNvSpPr txBox="1">
              <a:spLocks noChangeArrowheads="1"/>
            </p:cNvSpPr>
            <p:nvPr/>
          </p:nvSpPr>
          <p:spPr bwMode="auto">
            <a:xfrm>
              <a:off x="3909" y="93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112746" name="Text Box 197"/>
            <p:cNvSpPr txBox="1">
              <a:spLocks noChangeArrowheads="1"/>
            </p:cNvSpPr>
            <p:nvPr/>
          </p:nvSpPr>
          <p:spPr bwMode="auto">
            <a:xfrm>
              <a:off x="3923" y="122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accent1"/>
                  </a:solidFill>
                </a:rPr>
                <a:t>0</a:t>
              </a:r>
            </a:p>
          </p:txBody>
        </p:sp>
      </p:grpSp>
      <p:sp>
        <p:nvSpPr>
          <p:cNvPr id="112677" name="Text Box 210"/>
          <p:cNvSpPr txBox="1">
            <a:spLocks noChangeArrowheads="1"/>
          </p:cNvSpPr>
          <p:nvPr/>
        </p:nvSpPr>
        <p:spPr bwMode="auto">
          <a:xfrm>
            <a:off x="774700" y="2641600"/>
            <a:ext cx="1258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2x1 mux</a:t>
            </a:r>
          </a:p>
        </p:txBody>
      </p:sp>
      <p:grpSp>
        <p:nvGrpSpPr>
          <p:cNvPr id="5" name="Group 218"/>
          <p:cNvGrpSpPr>
            <a:grpSpLocks/>
          </p:cNvGrpSpPr>
          <p:nvPr/>
        </p:nvGrpSpPr>
        <p:grpSpPr bwMode="auto">
          <a:xfrm>
            <a:off x="3048000" y="3475038"/>
            <a:ext cx="4316413" cy="2654300"/>
            <a:chOff x="1920" y="2189"/>
            <a:chExt cx="2719" cy="1672"/>
          </a:xfrm>
        </p:grpSpPr>
        <p:grpSp>
          <p:nvGrpSpPr>
            <p:cNvPr id="112682" name="Group 191"/>
            <p:cNvGrpSpPr>
              <a:grpSpLocks/>
            </p:cNvGrpSpPr>
            <p:nvPr/>
          </p:nvGrpSpPr>
          <p:grpSpPr bwMode="auto">
            <a:xfrm>
              <a:off x="2057" y="2283"/>
              <a:ext cx="591" cy="1041"/>
              <a:chOff x="2057" y="2283"/>
              <a:chExt cx="591" cy="1041"/>
            </a:xfrm>
          </p:grpSpPr>
          <p:sp>
            <p:nvSpPr>
              <p:cNvPr id="112727" name="Rectangle 129"/>
              <p:cNvSpPr>
                <a:spLocks noChangeArrowheads="1"/>
              </p:cNvSpPr>
              <p:nvPr/>
            </p:nvSpPr>
            <p:spPr bwMode="auto">
              <a:xfrm>
                <a:off x="2176" y="2445"/>
                <a:ext cx="8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300">
                    <a:solidFill>
                      <a:srgbClr val="000000"/>
                    </a:solidFill>
                    <a:latin typeface="Myriad Roman" charset="0"/>
                  </a:rPr>
                  <a:t>i0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28" name="Rectangle 130"/>
              <p:cNvSpPr>
                <a:spLocks noChangeArrowheads="1"/>
              </p:cNvSpPr>
              <p:nvPr/>
            </p:nvSpPr>
            <p:spPr bwMode="auto">
              <a:xfrm>
                <a:off x="2378" y="2295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300">
                    <a:solidFill>
                      <a:srgbClr val="000000"/>
                    </a:solidFill>
                    <a:latin typeface="Myriad Roman" charset="0"/>
                  </a:rPr>
                  <a:t>4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29" name="Rectangle 131"/>
              <p:cNvSpPr>
                <a:spLocks noChangeArrowheads="1"/>
              </p:cNvSpPr>
              <p:nvPr/>
            </p:nvSpPr>
            <p:spPr bwMode="auto">
              <a:xfrm>
                <a:off x="2429" y="2286"/>
                <a:ext cx="2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3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×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30" name="Rectangle 132"/>
              <p:cNvSpPr>
                <a:spLocks noChangeArrowheads="1"/>
              </p:cNvSpPr>
              <p:nvPr/>
            </p:nvSpPr>
            <p:spPr bwMode="auto">
              <a:xfrm>
                <a:off x="2484" y="2295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300">
                    <a:solidFill>
                      <a:srgbClr val="000000"/>
                    </a:solidFill>
                    <a:latin typeface="Myriad Roman" charset="0"/>
                  </a:rPr>
                  <a:t>1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31" name="Rectangle 133"/>
              <p:cNvSpPr>
                <a:spLocks noChangeArrowheads="1"/>
              </p:cNvSpPr>
              <p:nvPr/>
            </p:nvSpPr>
            <p:spPr bwMode="auto">
              <a:xfrm>
                <a:off x="2176" y="2779"/>
                <a:ext cx="8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300">
                    <a:solidFill>
                      <a:srgbClr val="000000"/>
                    </a:solidFill>
                    <a:latin typeface="Myriad Roman" charset="0"/>
                  </a:rPr>
                  <a:t>i2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32" name="Rectangle 134"/>
              <p:cNvSpPr>
                <a:spLocks noChangeArrowheads="1"/>
              </p:cNvSpPr>
              <p:nvPr/>
            </p:nvSpPr>
            <p:spPr bwMode="auto">
              <a:xfrm>
                <a:off x="2176" y="2615"/>
                <a:ext cx="8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300">
                    <a:solidFill>
                      <a:srgbClr val="000000"/>
                    </a:solidFill>
                    <a:latin typeface="Myriad Roman" charset="0"/>
                  </a:rPr>
                  <a:t>i1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33" name="Rectangle 135"/>
              <p:cNvSpPr>
                <a:spLocks noChangeArrowheads="1"/>
              </p:cNvSpPr>
              <p:nvPr/>
            </p:nvSpPr>
            <p:spPr bwMode="auto">
              <a:xfrm>
                <a:off x="2176" y="2946"/>
                <a:ext cx="8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300">
                    <a:solidFill>
                      <a:srgbClr val="000000"/>
                    </a:solidFill>
                    <a:latin typeface="Myriad Roman" charset="0"/>
                  </a:rPr>
                  <a:t>i3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34" name="Rectangle 136"/>
              <p:cNvSpPr>
                <a:spLocks noChangeArrowheads="1"/>
              </p:cNvSpPr>
              <p:nvPr/>
            </p:nvSpPr>
            <p:spPr bwMode="auto">
              <a:xfrm>
                <a:off x="2243" y="3110"/>
                <a:ext cx="9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300">
                    <a:solidFill>
                      <a:srgbClr val="000000"/>
                    </a:solidFill>
                    <a:latin typeface="Myriad Roman" charset="0"/>
                  </a:rPr>
                  <a:t>s1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35" name="Rectangle 137"/>
              <p:cNvSpPr>
                <a:spLocks noChangeArrowheads="1"/>
              </p:cNvSpPr>
              <p:nvPr/>
            </p:nvSpPr>
            <p:spPr bwMode="auto">
              <a:xfrm>
                <a:off x="2376" y="3110"/>
                <a:ext cx="9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300">
                    <a:solidFill>
                      <a:srgbClr val="000000"/>
                    </a:solidFill>
                    <a:latin typeface="Myriad Roman" charset="0"/>
                  </a:rPr>
                  <a:t>s0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36" name="Rectangle 138"/>
              <p:cNvSpPr>
                <a:spLocks noChangeArrowheads="1"/>
              </p:cNvSpPr>
              <p:nvPr/>
            </p:nvSpPr>
            <p:spPr bwMode="auto">
              <a:xfrm>
                <a:off x="2475" y="2705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300">
                    <a:solidFill>
                      <a:srgbClr val="000000"/>
                    </a:solidFill>
                    <a:latin typeface="Myriad Roman" charset="0"/>
                  </a:rPr>
                  <a:t>d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37" name="Line 139"/>
              <p:cNvSpPr>
                <a:spLocks noChangeShapeType="1"/>
              </p:cNvSpPr>
              <p:nvPr/>
            </p:nvSpPr>
            <p:spPr bwMode="auto">
              <a:xfrm>
                <a:off x="2554" y="2755"/>
                <a:ext cx="94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38" name="Line 140"/>
              <p:cNvSpPr>
                <a:spLocks noChangeShapeType="1"/>
              </p:cNvSpPr>
              <p:nvPr/>
            </p:nvSpPr>
            <p:spPr bwMode="auto">
              <a:xfrm>
                <a:off x="2057" y="2671"/>
                <a:ext cx="94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39" name="Line 141"/>
              <p:cNvSpPr>
                <a:spLocks noChangeShapeType="1"/>
              </p:cNvSpPr>
              <p:nvPr/>
            </p:nvSpPr>
            <p:spPr bwMode="auto">
              <a:xfrm>
                <a:off x="2057" y="2839"/>
                <a:ext cx="94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40" name="Line 142"/>
              <p:cNvSpPr>
                <a:spLocks noChangeShapeType="1"/>
              </p:cNvSpPr>
              <p:nvPr/>
            </p:nvSpPr>
            <p:spPr bwMode="auto">
              <a:xfrm>
                <a:off x="2057" y="2505"/>
                <a:ext cx="94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41" name="Line 143"/>
              <p:cNvSpPr>
                <a:spLocks noChangeShapeType="1"/>
              </p:cNvSpPr>
              <p:nvPr/>
            </p:nvSpPr>
            <p:spPr bwMode="auto">
              <a:xfrm>
                <a:off x="2057" y="3005"/>
                <a:ext cx="94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42" name="Line 144"/>
              <p:cNvSpPr>
                <a:spLocks noChangeShapeType="1"/>
              </p:cNvSpPr>
              <p:nvPr/>
            </p:nvSpPr>
            <p:spPr bwMode="auto">
              <a:xfrm flipV="1">
                <a:off x="2288" y="3230"/>
                <a:ext cx="1" cy="9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43" name="Line 145"/>
              <p:cNvSpPr>
                <a:spLocks noChangeShapeType="1"/>
              </p:cNvSpPr>
              <p:nvPr/>
            </p:nvSpPr>
            <p:spPr bwMode="auto">
              <a:xfrm flipV="1">
                <a:off x="2423" y="3230"/>
                <a:ext cx="1" cy="9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44" name="Rectangle 146"/>
              <p:cNvSpPr>
                <a:spLocks noChangeArrowheads="1"/>
              </p:cNvSpPr>
              <p:nvPr/>
            </p:nvSpPr>
            <p:spPr bwMode="auto">
              <a:xfrm>
                <a:off x="2154" y="2283"/>
                <a:ext cx="400" cy="947"/>
              </a:xfrm>
              <a:prstGeom prst="rect">
                <a:avLst/>
              </a:prstGeom>
              <a:noFill/>
              <a:ln w="14288">
                <a:solidFill>
                  <a:srgbClr val="0078C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12683" name="Group 190"/>
            <p:cNvGrpSpPr>
              <a:grpSpLocks/>
            </p:cNvGrpSpPr>
            <p:nvPr/>
          </p:nvGrpSpPr>
          <p:grpSpPr bwMode="auto">
            <a:xfrm>
              <a:off x="3021" y="2189"/>
              <a:ext cx="1618" cy="1672"/>
              <a:chOff x="3021" y="2189"/>
              <a:chExt cx="1618" cy="1672"/>
            </a:xfrm>
          </p:grpSpPr>
          <p:sp>
            <p:nvSpPr>
              <p:cNvPr id="112685" name="Line 148"/>
              <p:cNvSpPr>
                <a:spLocks noChangeShapeType="1"/>
              </p:cNvSpPr>
              <p:nvPr/>
            </p:nvSpPr>
            <p:spPr bwMode="auto">
              <a:xfrm>
                <a:off x="3495" y="3258"/>
                <a:ext cx="266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86" name="Line 149"/>
              <p:cNvSpPr>
                <a:spLocks noChangeShapeType="1"/>
              </p:cNvSpPr>
              <p:nvPr/>
            </p:nvSpPr>
            <p:spPr bwMode="auto">
              <a:xfrm>
                <a:off x="3242" y="3196"/>
                <a:ext cx="519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87" name="Line 150"/>
              <p:cNvSpPr>
                <a:spLocks noChangeShapeType="1"/>
              </p:cNvSpPr>
              <p:nvPr/>
            </p:nvSpPr>
            <p:spPr bwMode="auto">
              <a:xfrm>
                <a:off x="3120" y="3130"/>
                <a:ext cx="641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88" name="Oval 151"/>
              <p:cNvSpPr>
                <a:spLocks noChangeArrowheads="1"/>
              </p:cNvSpPr>
              <p:nvPr/>
            </p:nvSpPr>
            <p:spPr bwMode="auto">
              <a:xfrm>
                <a:off x="3348" y="2586"/>
                <a:ext cx="50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689" name="Oval 152"/>
              <p:cNvSpPr>
                <a:spLocks noChangeArrowheads="1"/>
              </p:cNvSpPr>
              <p:nvPr/>
            </p:nvSpPr>
            <p:spPr bwMode="auto">
              <a:xfrm>
                <a:off x="3601" y="2943"/>
                <a:ext cx="50" cy="5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690" name="Oval 153"/>
              <p:cNvSpPr>
                <a:spLocks noChangeArrowheads="1"/>
              </p:cNvSpPr>
              <p:nvPr/>
            </p:nvSpPr>
            <p:spPr bwMode="auto">
              <a:xfrm>
                <a:off x="3470" y="3233"/>
                <a:ext cx="50" cy="5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691" name="Oval 154"/>
              <p:cNvSpPr>
                <a:spLocks noChangeArrowheads="1"/>
              </p:cNvSpPr>
              <p:nvPr/>
            </p:nvSpPr>
            <p:spPr bwMode="auto">
              <a:xfrm>
                <a:off x="3220" y="3171"/>
                <a:ext cx="47" cy="5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692" name="Oval 155"/>
              <p:cNvSpPr>
                <a:spLocks noChangeArrowheads="1"/>
              </p:cNvSpPr>
              <p:nvPr/>
            </p:nvSpPr>
            <p:spPr bwMode="auto">
              <a:xfrm>
                <a:off x="3470" y="3599"/>
                <a:ext cx="50" cy="5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693" name="Oval 156"/>
              <p:cNvSpPr>
                <a:spLocks noChangeArrowheads="1"/>
              </p:cNvSpPr>
              <p:nvPr/>
            </p:nvSpPr>
            <p:spPr bwMode="auto">
              <a:xfrm>
                <a:off x="3220" y="3599"/>
                <a:ext cx="50" cy="5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694" name="Freeform 157"/>
              <p:cNvSpPr>
                <a:spLocks/>
              </p:cNvSpPr>
              <p:nvPr/>
            </p:nvSpPr>
            <p:spPr bwMode="auto">
              <a:xfrm>
                <a:off x="3242" y="3561"/>
                <a:ext cx="131" cy="63"/>
              </a:xfrm>
              <a:custGeom>
                <a:avLst/>
                <a:gdLst>
                  <a:gd name="T0" fmla="*/ 131 w 131"/>
                  <a:gd name="T1" fmla="*/ 0 h 63"/>
                  <a:gd name="T2" fmla="*/ 131 w 131"/>
                  <a:gd name="T3" fmla="*/ 63 h 63"/>
                  <a:gd name="T4" fmla="*/ 0 w 131"/>
                  <a:gd name="T5" fmla="*/ 63 h 63"/>
                  <a:gd name="T6" fmla="*/ 0 60000 65536"/>
                  <a:gd name="T7" fmla="*/ 0 60000 65536"/>
                  <a:gd name="T8" fmla="*/ 0 60000 65536"/>
                  <a:gd name="T9" fmla="*/ 0 w 131"/>
                  <a:gd name="T10" fmla="*/ 0 h 63"/>
                  <a:gd name="T11" fmla="*/ 131 w 131"/>
                  <a:gd name="T12" fmla="*/ 63 h 6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" h="63">
                    <a:moveTo>
                      <a:pt x="131" y="0"/>
                    </a:moveTo>
                    <a:lnTo>
                      <a:pt x="131" y="63"/>
                    </a:lnTo>
                    <a:lnTo>
                      <a:pt x="0" y="63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95" name="Freeform 158"/>
              <p:cNvSpPr>
                <a:spLocks/>
              </p:cNvSpPr>
              <p:nvPr/>
            </p:nvSpPr>
            <p:spPr bwMode="auto">
              <a:xfrm>
                <a:off x="3120" y="2252"/>
                <a:ext cx="637" cy="1"/>
              </a:xfrm>
              <a:custGeom>
                <a:avLst/>
                <a:gdLst>
                  <a:gd name="T0" fmla="*/ 0 w 637"/>
                  <a:gd name="T1" fmla="*/ 0 h 1"/>
                  <a:gd name="T2" fmla="*/ 522 w 637"/>
                  <a:gd name="T3" fmla="*/ 0 h 1"/>
                  <a:gd name="T4" fmla="*/ 637 w 637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37"/>
                  <a:gd name="T10" fmla="*/ 0 h 1"/>
                  <a:gd name="T11" fmla="*/ 637 w 637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37" h="1">
                    <a:moveTo>
                      <a:pt x="0" y="0"/>
                    </a:moveTo>
                    <a:lnTo>
                      <a:pt x="522" y="0"/>
                    </a:lnTo>
                    <a:lnTo>
                      <a:pt x="637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96" name="Freeform 159"/>
              <p:cNvSpPr>
                <a:spLocks/>
              </p:cNvSpPr>
              <p:nvPr/>
            </p:nvSpPr>
            <p:spPr bwMode="auto">
              <a:xfrm>
                <a:off x="3626" y="2377"/>
                <a:ext cx="131" cy="1022"/>
              </a:xfrm>
              <a:custGeom>
                <a:avLst/>
                <a:gdLst>
                  <a:gd name="T0" fmla="*/ 0 w 131"/>
                  <a:gd name="T1" fmla="*/ 1022 h 1022"/>
                  <a:gd name="T2" fmla="*/ 0 w 131"/>
                  <a:gd name="T3" fmla="*/ 0 h 1022"/>
                  <a:gd name="T4" fmla="*/ 16 w 131"/>
                  <a:gd name="T5" fmla="*/ 0 h 1022"/>
                  <a:gd name="T6" fmla="*/ 131 w 131"/>
                  <a:gd name="T7" fmla="*/ 0 h 10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1"/>
                  <a:gd name="T13" fmla="*/ 0 h 1022"/>
                  <a:gd name="T14" fmla="*/ 131 w 131"/>
                  <a:gd name="T15" fmla="*/ 1022 h 10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1" h="1022">
                    <a:moveTo>
                      <a:pt x="0" y="1022"/>
                    </a:moveTo>
                    <a:lnTo>
                      <a:pt x="0" y="0"/>
                    </a:lnTo>
                    <a:lnTo>
                      <a:pt x="16" y="0"/>
                    </a:lnTo>
                    <a:lnTo>
                      <a:pt x="131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97" name="Freeform 160"/>
              <p:cNvSpPr>
                <a:spLocks/>
              </p:cNvSpPr>
              <p:nvPr/>
            </p:nvSpPr>
            <p:spPr bwMode="auto">
              <a:xfrm>
                <a:off x="3492" y="3561"/>
                <a:ext cx="134" cy="63"/>
              </a:xfrm>
              <a:custGeom>
                <a:avLst/>
                <a:gdLst>
                  <a:gd name="T0" fmla="*/ 134 w 134"/>
                  <a:gd name="T1" fmla="*/ 0 h 63"/>
                  <a:gd name="T2" fmla="*/ 134 w 134"/>
                  <a:gd name="T3" fmla="*/ 63 h 63"/>
                  <a:gd name="T4" fmla="*/ 0 w 134"/>
                  <a:gd name="T5" fmla="*/ 63 h 63"/>
                  <a:gd name="T6" fmla="*/ 0 60000 65536"/>
                  <a:gd name="T7" fmla="*/ 0 60000 65536"/>
                  <a:gd name="T8" fmla="*/ 0 60000 65536"/>
                  <a:gd name="T9" fmla="*/ 0 w 134"/>
                  <a:gd name="T10" fmla="*/ 0 h 63"/>
                  <a:gd name="T11" fmla="*/ 134 w 134"/>
                  <a:gd name="T12" fmla="*/ 63 h 6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4" h="63">
                    <a:moveTo>
                      <a:pt x="134" y="0"/>
                    </a:moveTo>
                    <a:lnTo>
                      <a:pt x="134" y="63"/>
                    </a:lnTo>
                    <a:lnTo>
                      <a:pt x="0" y="63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98" name="Freeform 161"/>
              <p:cNvSpPr>
                <a:spLocks/>
              </p:cNvSpPr>
              <p:nvPr/>
            </p:nvSpPr>
            <p:spPr bwMode="auto">
              <a:xfrm>
                <a:off x="3529" y="3408"/>
                <a:ext cx="194" cy="153"/>
              </a:xfrm>
              <a:custGeom>
                <a:avLst/>
                <a:gdLst>
                  <a:gd name="T0" fmla="*/ 194 w 194"/>
                  <a:gd name="T1" fmla="*/ 153 h 153"/>
                  <a:gd name="T2" fmla="*/ 97 w 194"/>
                  <a:gd name="T3" fmla="*/ 0 h 153"/>
                  <a:gd name="T4" fmla="*/ 0 w 194"/>
                  <a:gd name="T5" fmla="*/ 153 h 153"/>
                  <a:gd name="T6" fmla="*/ 194 w 194"/>
                  <a:gd name="T7" fmla="*/ 153 h 1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4"/>
                  <a:gd name="T13" fmla="*/ 0 h 153"/>
                  <a:gd name="T14" fmla="*/ 194 w 194"/>
                  <a:gd name="T15" fmla="*/ 153 h 1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4" h="153">
                    <a:moveTo>
                      <a:pt x="194" y="153"/>
                    </a:moveTo>
                    <a:lnTo>
                      <a:pt x="97" y="0"/>
                    </a:lnTo>
                    <a:lnTo>
                      <a:pt x="0" y="153"/>
                    </a:lnTo>
                    <a:lnTo>
                      <a:pt x="194" y="153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99" name="Oval 162"/>
              <p:cNvSpPr>
                <a:spLocks noChangeArrowheads="1"/>
              </p:cNvSpPr>
              <p:nvPr/>
            </p:nvSpPr>
            <p:spPr bwMode="auto">
              <a:xfrm>
                <a:off x="3607" y="3371"/>
                <a:ext cx="38" cy="3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00" name="Line 163"/>
              <p:cNvSpPr>
                <a:spLocks noChangeShapeType="1"/>
              </p:cNvSpPr>
              <p:nvPr/>
            </p:nvSpPr>
            <p:spPr bwMode="auto">
              <a:xfrm>
                <a:off x="3626" y="2964"/>
                <a:ext cx="131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01" name="Line 164"/>
              <p:cNvSpPr>
                <a:spLocks noChangeShapeType="1"/>
              </p:cNvSpPr>
              <p:nvPr/>
            </p:nvSpPr>
            <p:spPr bwMode="auto">
              <a:xfrm>
                <a:off x="3117" y="2839"/>
                <a:ext cx="640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02" name="Freeform 165"/>
              <p:cNvSpPr>
                <a:spLocks/>
              </p:cNvSpPr>
              <p:nvPr/>
            </p:nvSpPr>
            <p:spPr bwMode="auto">
              <a:xfrm>
                <a:off x="3245" y="2902"/>
                <a:ext cx="512" cy="828"/>
              </a:xfrm>
              <a:custGeom>
                <a:avLst/>
                <a:gdLst>
                  <a:gd name="T0" fmla="*/ 0 w 512"/>
                  <a:gd name="T1" fmla="*/ 828 h 828"/>
                  <a:gd name="T2" fmla="*/ 0 w 512"/>
                  <a:gd name="T3" fmla="*/ 0 h 828"/>
                  <a:gd name="T4" fmla="*/ 22 w 512"/>
                  <a:gd name="T5" fmla="*/ 0 h 828"/>
                  <a:gd name="T6" fmla="*/ 512 w 512"/>
                  <a:gd name="T7" fmla="*/ 0 h 82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2"/>
                  <a:gd name="T13" fmla="*/ 0 h 828"/>
                  <a:gd name="T14" fmla="*/ 512 w 512"/>
                  <a:gd name="T15" fmla="*/ 828 h 82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2" h="828">
                    <a:moveTo>
                      <a:pt x="0" y="828"/>
                    </a:moveTo>
                    <a:lnTo>
                      <a:pt x="0" y="0"/>
                    </a:lnTo>
                    <a:lnTo>
                      <a:pt x="22" y="0"/>
                    </a:lnTo>
                    <a:lnTo>
                      <a:pt x="512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03" name="Line 166"/>
              <p:cNvSpPr>
                <a:spLocks noChangeShapeType="1"/>
              </p:cNvSpPr>
              <p:nvPr/>
            </p:nvSpPr>
            <p:spPr bwMode="auto">
              <a:xfrm>
                <a:off x="3117" y="2546"/>
                <a:ext cx="640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04" name="Line 167"/>
              <p:cNvSpPr>
                <a:spLocks noChangeShapeType="1"/>
              </p:cNvSpPr>
              <p:nvPr/>
            </p:nvSpPr>
            <p:spPr bwMode="auto">
              <a:xfrm>
                <a:off x="3373" y="2608"/>
                <a:ext cx="384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05" name="Line 168"/>
              <p:cNvSpPr>
                <a:spLocks noChangeShapeType="1"/>
              </p:cNvSpPr>
              <p:nvPr/>
            </p:nvSpPr>
            <p:spPr bwMode="auto">
              <a:xfrm>
                <a:off x="3307" y="3139"/>
                <a:ext cx="1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06" name="Freeform 169"/>
              <p:cNvSpPr>
                <a:spLocks/>
              </p:cNvSpPr>
              <p:nvPr/>
            </p:nvSpPr>
            <p:spPr bwMode="auto">
              <a:xfrm>
                <a:off x="3495" y="2671"/>
                <a:ext cx="262" cy="1059"/>
              </a:xfrm>
              <a:custGeom>
                <a:avLst/>
                <a:gdLst>
                  <a:gd name="T0" fmla="*/ 0 w 262"/>
                  <a:gd name="T1" fmla="*/ 1059 h 1059"/>
                  <a:gd name="T2" fmla="*/ 0 w 262"/>
                  <a:gd name="T3" fmla="*/ 0 h 1059"/>
                  <a:gd name="T4" fmla="*/ 262 w 262"/>
                  <a:gd name="T5" fmla="*/ 0 h 1059"/>
                  <a:gd name="T6" fmla="*/ 0 60000 65536"/>
                  <a:gd name="T7" fmla="*/ 0 60000 65536"/>
                  <a:gd name="T8" fmla="*/ 0 60000 65536"/>
                  <a:gd name="T9" fmla="*/ 0 w 262"/>
                  <a:gd name="T10" fmla="*/ 0 h 1059"/>
                  <a:gd name="T11" fmla="*/ 262 w 262"/>
                  <a:gd name="T12" fmla="*/ 1059 h 105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2" h="1059">
                    <a:moveTo>
                      <a:pt x="0" y="1059"/>
                    </a:moveTo>
                    <a:lnTo>
                      <a:pt x="0" y="0"/>
                    </a:lnTo>
                    <a:lnTo>
                      <a:pt x="262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07" name="Rectangle 170"/>
              <p:cNvSpPr>
                <a:spLocks noChangeArrowheads="1"/>
              </p:cNvSpPr>
              <p:nvPr/>
            </p:nvSpPr>
            <p:spPr bwMode="auto">
              <a:xfrm>
                <a:off x="3450" y="3736"/>
                <a:ext cx="9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300">
                    <a:solidFill>
                      <a:srgbClr val="000000"/>
                    </a:solidFill>
                    <a:latin typeface="Myriad Roman" charset="0"/>
                  </a:rPr>
                  <a:t>s0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08" name="Rectangle 171"/>
              <p:cNvSpPr>
                <a:spLocks noChangeArrowheads="1"/>
              </p:cNvSpPr>
              <p:nvPr/>
            </p:nvSpPr>
            <p:spPr bwMode="auto">
              <a:xfrm>
                <a:off x="4574" y="2623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300">
                    <a:solidFill>
                      <a:srgbClr val="000000"/>
                    </a:solidFill>
                    <a:latin typeface="Myriad Roman" charset="0"/>
                  </a:rPr>
                  <a:t>d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09" name="Rectangle 172"/>
              <p:cNvSpPr>
                <a:spLocks noChangeArrowheads="1"/>
              </p:cNvSpPr>
              <p:nvPr/>
            </p:nvSpPr>
            <p:spPr bwMode="auto">
              <a:xfrm>
                <a:off x="3021" y="2193"/>
                <a:ext cx="8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300">
                    <a:solidFill>
                      <a:srgbClr val="000000"/>
                    </a:solidFill>
                    <a:latin typeface="Myriad Roman" charset="0"/>
                  </a:rPr>
                  <a:t>i0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10" name="Rectangle 173"/>
              <p:cNvSpPr>
                <a:spLocks noChangeArrowheads="1"/>
              </p:cNvSpPr>
              <p:nvPr/>
            </p:nvSpPr>
            <p:spPr bwMode="auto">
              <a:xfrm>
                <a:off x="3021" y="2487"/>
                <a:ext cx="8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300">
                    <a:solidFill>
                      <a:srgbClr val="000000"/>
                    </a:solidFill>
                    <a:latin typeface="Myriad Roman" charset="0"/>
                  </a:rPr>
                  <a:t>i1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11" name="Rectangle 174"/>
              <p:cNvSpPr>
                <a:spLocks noChangeArrowheads="1"/>
              </p:cNvSpPr>
              <p:nvPr/>
            </p:nvSpPr>
            <p:spPr bwMode="auto">
              <a:xfrm>
                <a:off x="3021" y="2781"/>
                <a:ext cx="8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300">
                    <a:solidFill>
                      <a:srgbClr val="000000"/>
                    </a:solidFill>
                    <a:latin typeface="Myriad Roman" charset="0"/>
                  </a:rPr>
                  <a:t>i2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12" name="Rectangle 175"/>
              <p:cNvSpPr>
                <a:spLocks noChangeArrowheads="1"/>
              </p:cNvSpPr>
              <p:nvPr/>
            </p:nvSpPr>
            <p:spPr bwMode="auto">
              <a:xfrm>
                <a:off x="3021" y="3074"/>
                <a:ext cx="8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300">
                    <a:solidFill>
                      <a:srgbClr val="000000"/>
                    </a:solidFill>
                    <a:latin typeface="Myriad Roman" charset="0"/>
                  </a:rPr>
                  <a:t>i3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13" name="Rectangle 176"/>
              <p:cNvSpPr>
                <a:spLocks noChangeArrowheads="1"/>
              </p:cNvSpPr>
              <p:nvPr/>
            </p:nvSpPr>
            <p:spPr bwMode="auto">
              <a:xfrm>
                <a:off x="3200" y="3736"/>
                <a:ext cx="9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300">
                    <a:solidFill>
                      <a:srgbClr val="000000"/>
                    </a:solidFill>
                    <a:latin typeface="Myriad Roman" charset="0"/>
                  </a:rPr>
                  <a:t>s1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14" name="Freeform 177"/>
              <p:cNvSpPr>
                <a:spLocks/>
              </p:cNvSpPr>
              <p:nvPr/>
            </p:nvSpPr>
            <p:spPr bwMode="auto">
              <a:xfrm>
                <a:off x="3276" y="3408"/>
                <a:ext cx="194" cy="153"/>
              </a:xfrm>
              <a:custGeom>
                <a:avLst/>
                <a:gdLst>
                  <a:gd name="T0" fmla="*/ 194 w 194"/>
                  <a:gd name="T1" fmla="*/ 153 h 153"/>
                  <a:gd name="T2" fmla="*/ 97 w 194"/>
                  <a:gd name="T3" fmla="*/ 0 h 153"/>
                  <a:gd name="T4" fmla="*/ 0 w 194"/>
                  <a:gd name="T5" fmla="*/ 153 h 153"/>
                  <a:gd name="T6" fmla="*/ 194 w 194"/>
                  <a:gd name="T7" fmla="*/ 153 h 1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4"/>
                  <a:gd name="T13" fmla="*/ 0 h 153"/>
                  <a:gd name="T14" fmla="*/ 194 w 194"/>
                  <a:gd name="T15" fmla="*/ 153 h 1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4" h="153">
                    <a:moveTo>
                      <a:pt x="194" y="153"/>
                    </a:moveTo>
                    <a:lnTo>
                      <a:pt x="97" y="0"/>
                    </a:lnTo>
                    <a:lnTo>
                      <a:pt x="0" y="153"/>
                    </a:lnTo>
                    <a:lnTo>
                      <a:pt x="194" y="153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15" name="Oval 178"/>
              <p:cNvSpPr>
                <a:spLocks noChangeArrowheads="1"/>
              </p:cNvSpPr>
              <p:nvPr/>
            </p:nvSpPr>
            <p:spPr bwMode="auto">
              <a:xfrm>
                <a:off x="3354" y="3371"/>
                <a:ext cx="38" cy="3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16" name="Line 179"/>
              <p:cNvSpPr>
                <a:spLocks noChangeShapeType="1"/>
              </p:cNvSpPr>
              <p:nvPr/>
            </p:nvSpPr>
            <p:spPr bwMode="auto">
              <a:xfrm>
                <a:off x="4545" y="2755"/>
                <a:ext cx="94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17" name="Freeform 180"/>
              <p:cNvSpPr>
                <a:spLocks/>
              </p:cNvSpPr>
              <p:nvPr/>
            </p:nvSpPr>
            <p:spPr bwMode="auto">
              <a:xfrm>
                <a:off x="4048" y="2314"/>
                <a:ext cx="278" cy="388"/>
              </a:xfrm>
              <a:custGeom>
                <a:avLst/>
                <a:gdLst>
                  <a:gd name="T0" fmla="*/ 0 w 278"/>
                  <a:gd name="T1" fmla="*/ 0 h 388"/>
                  <a:gd name="T2" fmla="*/ 181 w 278"/>
                  <a:gd name="T3" fmla="*/ 0 h 388"/>
                  <a:gd name="T4" fmla="*/ 181 w 278"/>
                  <a:gd name="T5" fmla="*/ 388 h 388"/>
                  <a:gd name="T6" fmla="*/ 278 w 278"/>
                  <a:gd name="T7" fmla="*/ 388 h 3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8"/>
                  <a:gd name="T13" fmla="*/ 0 h 388"/>
                  <a:gd name="T14" fmla="*/ 278 w 278"/>
                  <a:gd name="T15" fmla="*/ 388 h 3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8" h="388">
                    <a:moveTo>
                      <a:pt x="0" y="0"/>
                    </a:moveTo>
                    <a:lnTo>
                      <a:pt x="181" y="0"/>
                    </a:lnTo>
                    <a:lnTo>
                      <a:pt x="181" y="388"/>
                    </a:lnTo>
                    <a:lnTo>
                      <a:pt x="278" y="38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18" name="Freeform 181"/>
              <p:cNvSpPr>
                <a:spLocks/>
              </p:cNvSpPr>
              <p:nvPr/>
            </p:nvSpPr>
            <p:spPr bwMode="auto">
              <a:xfrm>
                <a:off x="4048" y="2608"/>
                <a:ext cx="285" cy="128"/>
              </a:xfrm>
              <a:custGeom>
                <a:avLst/>
                <a:gdLst>
                  <a:gd name="T0" fmla="*/ 0 w 285"/>
                  <a:gd name="T1" fmla="*/ 0 h 128"/>
                  <a:gd name="T2" fmla="*/ 91 w 285"/>
                  <a:gd name="T3" fmla="*/ 0 h 128"/>
                  <a:gd name="T4" fmla="*/ 91 w 285"/>
                  <a:gd name="T5" fmla="*/ 128 h 128"/>
                  <a:gd name="T6" fmla="*/ 285 w 285"/>
                  <a:gd name="T7" fmla="*/ 128 h 12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5"/>
                  <a:gd name="T13" fmla="*/ 0 h 128"/>
                  <a:gd name="T14" fmla="*/ 285 w 285"/>
                  <a:gd name="T15" fmla="*/ 128 h 12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5" h="128">
                    <a:moveTo>
                      <a:pt x="0" y="0"/>
                    </a:moveTo>
                    <a:lnTo>
                      <a:pt x="91" y="0"/>
                    </a:lnTo>
                    <a:lnTo>
                      <a:pt x="91" y="128"/>
                    </a:lnTo>
                    <a:lnTo>
                      <a:pt x="285" y="12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19" name="Freeform 182"/>
              <p:cNvSpPr>
                <a:spLocks/>
              </p:cNvSpPr>
              <p:nvPr/>
            </p:nvSpPr>
            <p:spPr bwMode="auto">
              <a:xfrm>
                <a:off x="4048" y="2811"/>
                <a:ext cx="278" cy="385"/>
              </a:xfrm>
              <a:custGeom>
                <a:avLst/>
                <a:gdLst>
                  <a:gd name="T0" fmla="*/ 0 w 278"/>
                  <a:gd name="T1" fmla="*/ 385 h 385"/>
                  <a:gd name="T2" fmla="*/ 181 w 278"/>
                  <a:gd name="T3" fmla="*/ 385 h 385"/>
                  <a:gd name="T4" fmla="*/ 181 w 278"/>
                  <a:gd name="T5" fmla="*/ 0 h 385"/>
                  <a:gd name="T6" fmla="*/ 278 w 278"/>
                  <a:gd name="T7" fmla="*/ 0 h 38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8"/>
                  <a:gd name="T13" fmla="*/ 0 h 385"/>
                  <a:gd name="T14" fmla="*/ 278 w 278"/>
                  <a:gd name="T15" fmla="*/ 385 h 38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8" h="385">
                    <a:moveTo>
                      <a:pt x="0" y="385"/>
                    </a:moveTo>
                    <a:lnTo>
                      <a:pt x="181" y="385"/>
                    </a:lnTo>
                    <a:lnTo>
                      <a:pt x="181" y="0"/>
                    </a:lnTo>
                    <a:lnTo>
                      <a:pt x="278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20" name="Freeform 183"/>
              <p:cNvSpPr>
                <a:spLocks/>
              </p:cNvSpPr>
              <p:nvPr/>
            </p:nvSpPr>
            <p:spPr bwMode="auto">
              <a:xfrm>
                <a:off x="4048" y="2777"/>
                <a:ext cx="285" cy="125"/>
              </a:xfrm>
              <a:custGeom>
                <a:avLst/>
                <a:gdLst>
                  <a:gd name="T0" fmla="*/ 0 w 285"/>
                  <a:gd name="T1" fmla="*/ 125 h 125"/>
                  <a:gd name="T2" fmla="*/ 91 w 285"/>
                  <a:gd name="T3" fmla="*/ 125 h 125"/>
                  <a:gd name="T4" fmla="*/ 91 w 285"/>
                  <a:gd name="T5" fmla="*/ 0 h 125"/>
                  <a:gd name="T6" fmla="*/ 285 w 285"/>
                  <a:gd name="T7" fmla="*/ 0 h 12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5"/>
                  <a:gd name="T13" fmla="*/ 0 h 125"/>
                  <a:gd name="T14" fmla="*/ 285 w 285"/>
                  <a:gd name="T15" fmla="*/ 125 h 12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5" h="125">
                    <a:moveTo>
                      <a:pt x="0" y="125"/>
                    </a:moveTo>
                    <a:lnTo>
                      <a:pt x="91" y="125"/>
                    </a:lnTo>
                    <a:lnTo>
                      <a:pt x="91" y="0"/>
                    </a:lnTo>
                    <a:lnTo>
                      <a:pt x="285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21" name="Freeform 184"/>
              <p:cNvSpPr>
                <a:spLocks/>
              </p:cNvSpPr>
              <p:nvPr/>
            </p:nvSpPr>
            <p:spPr bwMode="auto">
              <a:xfrm>
                <a:off x="4292" y="2630"/>
                <a:ext cx="253" cy="250"/>
              </a:xfrm>
              <a:custGeom>
                <a:avLst/>
                <a:gdLst>
                  <a:gd name="T0" fmla="*/ 24079 w 81"/>
                  <a:gd name="T1" fmla="*/ 11934 h 80"/>
                  <a:gd name="T2" fmla="*/ 0 w 81"/>
                  <a:gd name="T3" fmla="*/ 23838 h 80"/>
                  <a:gd name="T4" fmla="*/ 3901 w 81"/>
                  <a:gd name="T5" fmla="*/ 11934 h 80"/>
                  <a:gd name="T6" fmla="*/ 3901 w 81"/>
                  <a:gd name="T7" fmla="*/ 11631 h 80"/>
                  <a:gd name="T8" fmla="*/ 0 w 81"/>
                  <a:gd name="T9" fmla="*/ 0 h 80"/>
                  <a:gd name="T10" fmla="*/ 24079 w 81"/>
                  <a:gd name="T11" fmla="*/ 11934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1"/>
                  <a:gd name="T19" fmla="*/ 0 h 80"/>
                  <a:gd name="T20" fmla="*/ 81 w 81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1" h="80">
                    <a:moveTo>
                      <a:pt x="81" y="40"/>
                    </a:moveTo>
                    <a:cubicBezTo>
                      <a:pt x="81" y="40"/>
                      <a:pt x="62" y="80"/>
                      <a:pt x="0" y="80"/>
                    </a:cubicBezTo>
                    <a:cubicBezTo>
                      <a:pt x="0" y="80"/>
                      <a:pt x="13" y="76"/>
                      <a:pt x="13" y="40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3" y="4"/>
                      <a:pt x="0" y="0"/>
                      <a:pt x="0" y="0"/>
                    </a:cubicBezTo>
                    <a:cubicBezTo>
                      <a:pt x="62" y="0"/>
                      <a:pt x="81" y="40"/>
                      <a:pt x="81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22" name="Freeform 185"/>
              <p:cNvSpPr>
                <a:spLocks/>
              </p:cNvSpPr>
              <p:nvPr/>
            </p:nvSpPr>
            <p:spPr bwMode="auto">
              <a:xfrm>
                <a:off x="3761" y="2777"/>
                <a:ext cx="287" cy="250"/>
              </a:xfrm>
              <a:custGeom>
                <a:avLst/>
                <a:gdLst>
                  <a:gd name="T0" fmla="*/ 0 w 92"/>
                  <a:gd name="T1" fmla="*/ 23838 h 80"/>
                  <a:gd name="T2" fmla="*/ 15055 w 92"/>
                  <a:gd name="T3" fmla="*/ 23838 h 80"/>
                  <a:gd name="T4" fmla="*/ 27171 w 92"/>
                  <a:gd name="T5" fmla="*/ 11934 h 80"/>
                  <a:gd name="T6" fmla="*/ 15055 w 92"/>
                  <a:gd name="T7" fmla="*/ 0 h 80"/>
                  <a:gd name="T8" fmla="*/ 0 w 92"/>
                  <a:gd name="T9" fmla="*/ 0 h 80"/>
                  <a:gd name="T10" fmla="*/ 0 w 92"/>
                  <a:gd name="T11" fmla="*/ 23838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2"/>
                  <a:gd name="T19" fmla="*/ 0 h 80"/>
                  <a:gd name="T20" fmla="*/ 92 w 92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2" h="80">
                    <a:moveTo>
                      <a:pt x="0" y="80"/>
                    </a:moveTo>
                    <a:cubicBezTo>
                      <a:pt x="51" y="80"/>
                      <a:pt x="51" y="80"/>
                      <a:pt x="51" y="80"/>
                    </a:cubicBezTo>
                    <a:cubicBezTo>
                      <a:pt x="74" y="80"/>
                      <a:pt x="92" y="62"/>
                      <a:pt x="92" y="40"/>
                    </a:cubicBezTo>
                    <a:cubicBezTo>
                      <a:pt x="92" y="18"/>
                      <a:pt x="74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23" name="Freeform 186"/>
              <p:cNvSpPr>
                <a:spLocks/>
              </p:cNvSpPr>
              <p:nvPr/>
            </p:nvSpPr>
            <p:spPr bwMode="auto">
              <a:xfrm>
                <a:off x="3761" y="3068"/>
                <a:ext cx="287" cy="253"/>
              </a:xfrm>
              <a:custGeom>
                <a:avLst/>
                <a:gdLst>
                  <a:gd name="T0" fmla="*/ 0 w 92"/>
                  <a:gd name="T1" fmla="*/ 24079 h 81"/>
                  <a:gd name="T2" fmla="*/ 15055 w 92"/>
                  <a:gd name="T3" fmla="*/ 24079 h 81"/>
                  <a:gd name="T4" fmla="*/ 27171 w 92"/>
                  <a:gd name="T5" fmla="*/ 11882 h 81"/>
                  <a:gd name="T6" fmla="*/ 15055 w 92"/>
                  <a:gd name="T7" fmla="*/ 0 h 81"/>
                  <a:gd name="T8" fmla="*/ 0 w 92"/>
                  <a:gd name="T9" fmla="*/ 0 h 81"/>
                  <a:gd name="T10" fmla="*/ 0 w 92"/>
                  <a:gd name="T11" fmla="*/ 24079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2"/>
                  <a:gd name="T19" fmla="*/ 0 h 81"/>
                  <a:gd name="T20" fmla="*/ 92 w 92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2" h="81">
                    <a:moveTo>
                      <a:pt x="0" y="81"/>
                    </a:moveTo>
                    <a:cubicBezTo>
                      <a:pt x="51" y="81"/>
                      <a:pt x="51" y="81"/>
                      <a:pt x="51" y="81"/>
                    </a:cubicBezTo>
                    <a:cubicBezTo>
                      <a:pt x="74" y="81"/>
                      <a:pt x="92" y="63"/>
                      <a:pt x="92" y="40"/>
                    </a:cubicBezTo>
                    <a:cubicBezTo>
                      <a:pt x="92" y="18"/>
                      <a:pt x="74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24" name="Freeform 187"/>
              <p:cNvSpPr>
                <a:spLocks/>
              </p:cNvSpPr>
              <p:nvPr/>
            </p:nvSpPr>
            <p:spPr bwMode="auto">
              <a:xfrm>
                <a:off x="3761" y="2189"/>
                <a:ext cx="287" cy="250"/>
              </a:xfrm>
              <a:custGeom>
                <a:avLst/>
                <a:gdLst>
                  <a:gd name="T0" fmla="*/ 0 w 92"/>
                  <a:gd name="T1" fmla="*/ 23838 h 80"/>
                  <a:gd name="T2" fmla="*/ 15055 w 92"/>
                  <a:gd name="T3" fmla="*/ 23838 h 80"/>
                  <a:gd name="T4" fmla="*/ 27171 w 92"/>
                  <a:gd name="T5" fmla="*/ 11934 h 80"/>
                  <a:gd name="T6" fmla="*/ 15055 w 92"/>
                  <a:gd name="T7" fmla="*/ 0 h 80"/>
                  <a:gd name="T8" fmla="*/ 0 w 92"/>
                  <a:gd name="T9" fmla="*/ 0 h 80"/>
                  <a:gd name="T10" fmla="*/ 0 w 92"/>
                  <a:gd name="T11" fmla="*/ 23838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2"/>
                  <a:gd name="T19" fmla="*/ 0 h 80"/>
                  <a:gd name="T20" fmla="*/ 92 w 92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2" h="80">
                    <a:moveTo>
                      <a:pt x="0" y="80"/>
                    </a:moveTo>
                    <a:cubicBezTo>
                      <a:pt x="51" y="80"/>
                      <a:pt x="51" y="80"/>
                      <a:pt x="51" y="80"/>
                    </a:cubicBezTo>
                    <a:cubicBezTo>
                      <a:pt x="74" y="80"/>
                      <a:pt x="92" y="62"/>
                      <a:pt x="92" y="40"/>
                    </a:cubicBezTo>
                    <a:cubicBezTo>
                      <a:pt x="92" y="18"/>
                      <a:pt x="74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25" name="Freeform 188"/>
              <p:cNvSpPr>
                <a:spLocks/>
              </p:cNvSpPr>
              <p:nvPr/>
            </p:nvSpPr>
            <p:spPr bwMode="auto">
              <a:xfrm>
                <a:off x="3761" y="2483"/>
                <a:ext cx="287" cy="250"/>
              </a:xfrm>
              <a:custGeom>
                <a:avLst/>
                <a:gdLst>
                  <a:gd name="T0" fmla="*/ 0 w 92"/>
                  <a:gd name="T1" fmla="*/ 23838 h 80"/>
                  <a:gd name="T2" fmla="*/ 15055 w 92"/>
                  <a:gd name="T3" fmla="*/ 23838 h 80"/>
                  <a:gd name="T4" fmla="*/ 27171 w 92"/>
                  <a:gd name="T5" fmla="*/ 11934 h 80"/>
                  <a:gd name="T6" fmla="*/ 15055 w 92"/>
                  <a:gd name="T7" fmla="*/ 0 h 80"/>
                  <a:gd name="T8" fmla="*/ 0 w 92"/>
                  <a:gd name="T9" fmla="*/ 0 h 80"/>
                  <a:gd name="T10" fmla="*/ 0 w 92"/>
                  <a:gd name="T11" fmla="*/ 23838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2"/>
                  <a:gd name="T19" fmla="*/ 0 h 80"/>
                  <a:gd name="T20" fmla="*/ 92 w 92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2" h="80">
                    <a:moveTo>
                      <a:pt x="0" y="80"/>
                    </a:moveTo>
                    <a:cubicBezTo>
                      <a:pt x="51" y="80"/>
                      <a:pt x="51" y="80"/>
                      <a:pt x="51" y="80"/>
                    </a:cubicBezTo>
                    <a:cubicBezTo>
                      <a:pt x="74" y="80"/>
                      <a:pt x="92" y="62"/>
                      <a:pt x="92" y="40"/>
                    </a:cubicBezTo>
                    <a:cubicBezTo>
                      <a:pt x="92" y="18"/>
                      <a:pt x="74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26" name="Freeform 189"/>
              <p:cNvSpPr>
                <a:spLocks/>
              </p:cNvSpPr>
              <p:nvPr/>
            </p:nvSpPr>
            <p:spPr bwMode="auto">
              <a:xfrm>
                <a:off x="3376" y="2311"/>
                <a:ext cx="394" cy="1043"/>
              </a:xfrm>
              <a:custGeom>
                <a:avLst/>
                <a:gdLst>
                  <a:gd name="T0" fmla="*/ 0 w 394"/>
                  <a:gd name="T1" fmla="*/ 1043 h 1043"/>
                  <a:gd name="T2" fmla="*/ 0 w 394"/>
                  <a:gd name="T3" fmla="*/ 0 h 1043"/>
                  <a:gd name="T4" fmla="*/ 394 w 394"/>
                  <a:gd name="T5" fmla="*/ 0 h 1043"/>
                  <a:gd name="T6" fmla="*/ 0 60000 65536"/>
                  <a:gd name="T7" fmla="*/ 0 60000 65536"/>
                  <a:gd name="T8" fmla="*/ 0 60000 65536"/>
                  <a:gd name="T9" fmla="*/ 0 w 394"/>
                  <a:gd name="T10" fmla="*/ 0 h 1043"/>
                  <a:gd name="T11" fmla="*/ 394 w 394"/>
                  <a:gd name="T12" fmla="*/ 1043 h 104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4" h="1043">
                    <a:moveTo>
                      <a:pt x="0" y="1043"/>
                    </a:moveTo>
                    <a:lnTo>
                      <a:pt x="0" y="0"/>
                    </a:lnTo>
                    <a:lnTo>
                      <a:pt x="394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684" name="Text Box 213"/>
            <p:cNvSpPr txBox="1">
              <a:spLocks noChangeArrowheads="1"/>
            </p:cNvSpPr>
            <p:nvPr/>
          </p:nvSpPr>
          <p:spPr bwMode="auto">
            <a:xfrm>
              <a:off x="1920" y="3360"/>
              <a:ext cx="7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</a:rPr>
                <a:t>4x1 mux</a:t>
              </a:r>
            </a:p>
          </p:txBody>
        </p:sp>
      </p:grpSp>
      <p:sp>
        <p:nvSpPr>
          <p:cNvPr id="73942" name="Text Box 214"/>
          <p:cNvSpPr txBox="1">
            <a:spLocks noChangeArrowheads="1"/>
          </p:cNvSpPr>
          <p:nvPr/>
        </p:nvSpPr>
        <p:spPr bwMode="auto">
          <a:xfrm>
            <a:off x="6108700" y="18034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112680" name="Text Box 216"/>
          <p:cNvSpPr txBox="1">
            <a:spLocks noChangeArrowheads="1"/>
          </p:cNvSpPr>
          <p:nvPr/>
        </p:nvSpPr>
        <p:spPr bwMode="auto">
          <a:xfrm>
            <a:off x="6108700" y="2336800"/>
            <a:ext cx="2413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73947" name="Freeform 219"/>
          <p:cNvSpPr>
            <a:spLocks/>
          </p:cNvSpPr>
          <p:nvPr/>
        </p:nvSpPr>
        <p:spPr bwMode="auto">
          <a:xfrm>
            <a:off x="5102225" y="1135063"/>
            <a:ext cx="2144713" cy="517525"/>
          </a:xfrm>
          <a:custGeom>
            <a:avLst/>
            <a:gdLst>
              <a:gd name="T0" fmla="*/ 2147483646 w 189"/>
              <a:gd name="T1" fmla="*/ 2147483646 h 61"/>
              <a:gd name="T2" fmla="*/ 2147483646 w 189"/>
              <a:gd name="T3" fmla="*/ 2147483646 h 61"/>
              <a:gd name="T4" fmla="*/ 0 w 189"/>
              <a:gd name="T5" fmla="*/ 2147483646 h 61"/>
              <a:gd name="T6" fmla="*/ 0 60000 65536"/>
              <a:gd name="T7" fmla="*/ 0 60000 65536"/>
              <a:gd name="T8" fmla="*/ 0 60000 65536"/>
              <a:gd name="T9" fmla="*/ 0 w 189"/>
              <a:gd name="T10" fmla="*/ 0 h 61"/>
              <a:gd name="T11" fmla="*/ 189 w 189"/>
              <a:gd name="T12" fmla="*/ 61 h 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" h="61">
                <a:moveTo>
                  <a:pt x="189" y="57"/>
                </a:moveTo>
                <a:cubicBezTo>
                  <a:pt x="189" y="57"/>
                  <a:pt x="143" y="61"/>
                  <a:pt x="95" y="30"/>
                </a:cubicBezTo>
                <a:cubicBezTo>
                  <a:pt x="47" y="0"/>
                  <a:pt x="0" y="4"/>
                  <a:pt x="0" y="4"/>
                </a:cubicBezTo>
              </a:path>
            </a:pathLst>
          </a:custGeom>
          <a:noFill/>
          <a:ln w="1905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4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3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7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74" grpId="0" autoUpdateAnimBg="0"/>
      <p:bldP spid="73920" grpId="0" autoUpdateAnimBg="0"/>
      <p:bldP spid="73922" grpId="0" autoUpdateAnimBg="0"/>
      <p:bldP spid="73923" grpId="0" autoUpdateAnimBg="0"/>
      <p:bldP spid="7394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94650" y="5961063"/>
            <a:ext cx="1149350" cy="279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DE888E-7C41-4190-873A-F687A6C6B35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67532" y="142876"/>
            <a:ext cx="8043068" cy="1303337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ea typeface="ＭＳ Ｐゴシック" panose="020B0600070205080204" pitchFamily="34" charset="-128"/>
              </a:rPr>
              <a:t>Mux Example</a:t>
            </a:r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6575" y="958056"/>
            <a:ext cx="8074025" cy="2840038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City mayor can set four switches up or down, representing his/her vote on each of four proposals, numbered 0, 1, 2, 3</a:t>
            </a: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City manager can display any such vote on large green/red LED (light) by setting two switches to represent binary 0, 1, 2, or 3</a:t>
            </a: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Use 4x1 mux</a:t>
            </a:r>
          </a:p>
        </p:txBody>
      </p:sp>
      <p:sp>
        <p:nvSpPr>
          <p:cNvPr id="114693" name="Line 14"/>
          <p:cNvSpPr>
            <a:spLocks noChangeShapeType="1"/>
          </p:cNvSpPr>
          <p:nvPr/>
        </p:nvSpPr>
        <p:spPr bwMode="auto">
          <a:xfrm>
            <a:off x="5210175" y="4459288"/>
            <a:ext cx="165100" cy="3175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694" name="Line 15"/>
          <p:cNvSpPr>
            <a:spLocks noChangeShapeType="1"/>
          </p:cNvSpPr>
          <p:nvPr/>
        </p:nvSpPr>
        <p:spPr bwMode="auto">
          <a:xfrm flipV="1">
            <a:off x="5695950" y="3852863"/>
            <a:ext cx="1588" cy="271462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695" name="Line 16"/>
          <p:cNvSpPr>
            <a:spLocks noChangeShapeType="1"/>
          </p:cNvSpPr>
          <p:nvPr/>
        </p:nvSpPr>
        <p:spPr bwMode="auto">
          <a:xfrm>
            <a:off x="3967163" y="4311650"/>
            <a:ext cx="539750" cy="158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696" name="Line 17"/>
          <p:cNvSpPr>
            <a:spLocks noChangeShapeType="1"/>
          </p:cNvSpPr>
          <p:nvPr/>
        </p:nvSpPr>
        <p:spPr bwMode="auto">
          <a:xfrm>
            <a:off x="4343400" y="4610100"/>
            <a:ext cx="163513" cy="158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697" name="Freeform 18"/>
          <p:cNvSpPr>
            <a:spLocks/>
          </p:cNvSpPr>
          <p:nvPr/>
        </p:nvSpPr>
        <p:spPr bwMode="auto">
          <a:xfrm>
            <a:off x="3960813" y="3579813"/>
            <a:ext cx="546100" cy="438150"/>
          </a:xfrm>
          <a:custGeom>
            <a:avLst/>
            <a:gdLst>
              <a:gd name="T0" fmla="*/ 2147483646 w 313"/>
              <a:gd name="T1" fmla="*/ 2147483646 h 247"/>
              <a:gd name="T2" fmla="*/ 2147483646 w 313"/>
              <a:gd name="T3" fmla="*/ 2147483646 h 247"/>
              <a:gd name="T4" fmla="*/ 0 w 313"/>
              <a:gd name="T5" fmla="*/ 0 h 247"/>
              <a:gd name="T6" fmla="*/ 0 60000 65536"/>
              <a:gd name="T7" fmla="*/ 0 60000 65536"/>
              <a:gd name="T8" fmla="*/ 0 60000 65536"/>
              <a:gd name="T9" fmla="*/ 0 w 313"/>
              <a:gd name="T10" fmla="*/ 0 h 247"/>
              <a:gd name="T11" fmla="*/ 313 w 313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3" h="247">
                <a:moveTo>
                  <a:pt x="313" y="247"/>
                </a:moveTo>
                <a:lnTo>
                  <a:pt x="219" y="247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698" name="Freeform 19"/>
          <p:cNvSpPr>
            <a:spLocks/>
          </p:cNvSpPr>
          <p:nvPr/>
        </p:nvSpPr>
        <p:spPr bwMode="auto">
          <a:xfrm>
            <a:off x="3960813" y="4605338"/>
            <a:ext cx="546100" cy="442912"/>
          </a:xfrm>
          <a:custGeom>
            <a:avLst/>
            <a:gdLst>
              <a:gd name="T0" fmla="*/ 2147483646 w 313"/>
              <a:gd name="T1" fmla="*/ 0 h 250"/>
              <a:gd name="T2" fmla="*/ 2147483646 w 313"/>
              <a:gd name="T3" fmla="*/ 0 h 250"/>
              <a:gd name="T4" fmla="*/ 0 w 313"/>
              <a:gd name="T5" fmla="*/ 2147483646 h 250"/>
              <a:gd name="T6" fmla="*/ 0 60000 65536"/>
              <a:gd name="T7" fmla="*/ 0 60000 65536"/>
              <a:gd name="T8" fmla="*/ 0 60000 65536"/>
              <a:gd name="T9" fmla="*/ 0 w 313"/>
              <a:gd name="T10" fmla="*/ 0 h 250"/>
              <a:gd name="T11" fmla="*/ 313 w 313"/>
              <a:gd name="T12" fmla="*/ 250 h 2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3" h="250">
                <a:moveTo>
                  <a:pt x="313" y="0"/>
                </a:moveTo>
                <a:lnTo>
                  <a:pt x="219" y="0"/>
                </a:lnTo>
                <a:lnTo>
                  <a:pt x="0" y="250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699" name="Freeform 20"/>
          <p:cNvSpPr>
            <a:spLocks/>
          </p:cNvSpPr>
          <p:nvPr/>
        </p:nvSpPr>
        <p:spPr bwMode="auto">
          <a:xfrm>
            <a:off x="3960813" y="4902200"/>
            <a:ext cx="546100" cy="874713"/>
          </a:xfrm>
          <a:custGeom>
            <a:avLst/>
            <a:gdLst>
              <a:gd name="T0" fmla="*/ 2147483646 w 313"/>
              <a:gd name="T1" fmla="*/ 0 h 494"/>
              <a:gd name="T2" fmla="*/ 2147483646 w 313"/>
              <a:gd name="T3" fmla="*/ 0 h 494"/>
              <a:gd name="T4" fmla="*/ 0 w 313"/>
              <a:gd name="T5" fmla="*/ 2147483646 h 494"/>
              <a:gd name="T6" fmla="*/ 0 60000 65536"/>
              <a:gd name="T7" fmla="*/ 0 60000 65536"/>
              <a:gd name="T8" fmla="*/ 0 60000 65536"/>
              <a:gd name="T9" fmla="*/ 0 w 313"/>
              <a:gd name="T10" fmla="*/ 0 h 494"/>
              <a:gd name="T11" fmla="*/ 313 w 313"/>
              <a:gd name="T12" fmla="*/ 494 h 4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3" h="494">
                <a:moveTo>
                  <a:pt x="313" y="0"/>
                </a:moveTo>
                <a:lnTo>
                  <a:pt x="219" y="0"/>
                </a:lnTo>
                <a:lnTo>
                  <a:pt x="0" y="494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00" name="Line 21"/>
          <p:cNvSpPr>
            <a:spLocks noChangeShapeType="1"/>
          </p:cNvSpPr>
          <p:nvPr/>
        </p:nvSpPr>
        <p:spPr bwMode="auto">
          <a:xfrm flipV="1">
            <a:off x="4748213" y="5302250"/>
            <a:ext cx="1587" cy="41433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01" name="Line 22"/>
          <p:cNvSpPr>
            <a:spLocks noChangeShapeType="1"/>
          </p:cNvSpPr>
          <p:nvPr/>
        </p:nvSpPr>
        <p:spPr bwMode="auto">
          <a:xfrm flipV="1">
            <a:off x="4981575" y="5302250"/>
            <a:ext cx="1588" cy="41433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4511675" y="3624263"/>
            <a:ext cx="698500" cy="1677987"/>
            <a:chOff x="2842" y="2283"/>
            <a:chExt cx="440" cy="1057"/>
          </a:xfrm>
        </p:grpSpPr>
        <p:sp>
          <p:nvSpPr>
            <p:cNvPr id="114740" name="Rectangle 4"/>
            <p:cNvSpPr>
              <a:spLocks noChangeArrowheads="1"/>
            </p:cNvSpPr>
            <p:nvPr/>
          </p:nvSpPr>
          <p:spPr bwMode="auto">
            <a:xfrm>
              <a:off x="2867" y="2466"/>
              <a:ext cx="8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i0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4741" name="Rectangle 5"/>
            <p:cNvSpPr>
              <a:spLocks noChangeArrowheads="1"/>
            </p:cNvSpPr>
            <p:nvPr/>
          </p:nvSpPr>
          <p:spPr bwMode="auto">
            <a:xfrm>
              <a:off x="3089" y="2299"/>
              <a:ext cx="16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4x1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4742" name="Rectangle 8"/>
            <p:cNvSpPr>
              <a:spLocks noChangeArrowheads="1"/>
            </p:cNvSpPr>
            <p:nvPr/>
          </p:nvSpPr>
          <p:spPr bwMode="auto">
            <a:xfrm>
              <a:off x="2867" y="2835"/>
              <a:ext cx="8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i2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4743" name="Rectangle 9"/>
            <p:cNvSpPr>
              <a:spLocks noChangeArrowheads="1"/>
            </p:cNvSpPr>
            <p:nvPr/>
          </p:nvSpPr>
          <p:spPr bwMode="auto">
            <a:xfrm>
              <a:off x="2867" y="2653"/>
              <a:ext cx="8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i1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4744" name="Rectangle 10"/>
            <p:cNvSpPr>
              <a:spLocks noChangeArrowheads="1"/>
            </p:cNvSpPr>
            <p:nvPr/>
          </p:nvSpPr>
          <p:spPr bwMode="auto">
            <a:xfrm>
              <a:off x="2867" y="3025"/>
              <a:ext cx="8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i3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4745" name="Rectangle 11"/>
            <p:cNvSpPr>
              <a:spLocks noChangeArrowheads="1"/>
            </p:cNvSpPr>
            <p:nvPr/>
          </p:nvSpPr>
          <p:spPr bwMode="auto">
            <a:xfrm>
              <a:off x="2940" y="3205"/>
              <a:ext cx="110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s1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4746" name="Rectangle 12"/>
            <p:cNvSpPr>
              <a:spLocks noChangeArrowheads="1"/>
            </p:cNvSpPr>
            <p:nvPr/>
          </p:nvSpPr>
          <p:spPr bwMode="auto">
            <a:xfrm>
              <a:off x="3087" y="3205"/>
              <a:ext cx="110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s0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4747" name="Rectangle 13"/>
            <p:cNvSpPr>
              <a:spLocks noChangeArrowheads="1"/>
            </p:cNvSpPr>
            <p:nvPr/>
          </p:nvSpPr>
          <p:spPr bwMode="auto">
            <a:xfrm>
              <a:off x="3195" y="2753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d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4748" name="Rectangle 23"/>
            <p:cNvSpPr>
              <a:spLocks noChangeArrowheads="1"/>
            </p:cNvSpPr>
            <p:nvPr/>
          </p:nvSpPr>
          <p:spPr bwMode="auto">
            <a:xfrm>
              <a:off x="2842" y="2283"/>
              <a:ext cx="440" cy="1057"/>
            </a:xfrm>
            <a:prstGeom prst="rect">
              <a:avLst/>
            </a:prstGeom>
            <a:noFill/>
            <a:ln w="1587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114703" name="Rectangle 24"/>
          <p:cNvSpPr>
            <a:spLocks noChangeArrowheads="1"/>
          </p:cNvSpPr>
          <p:nvPr/>
        </p:nvSpPr>
        <p:spPr bwMode="auto">
          <a:xfrm>
            <a:off x="5375275" y="4124325"/>
            <a:ext cx="638175" cy="674688"/>
          </a:xfrm>
          <a:prstGeom prst="rect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4704" name="Oval 25"/>
          <p:cNvSpPr>
            <a:spLocks noChangeArrowheads="1"/>
          </p:cNvSpPr>
          <p:nvPr/>
        </p:nvSpPr>
        <p:spPr bwMode="auto">
          <a:xfrm>
            <a:off x="5489575" y="4256088"/>
            <a:ext cx="403225" cy="409575"/>
          </a:xfrm>
          <a:prstGeom prst="ellipse">
            <a:avLst/>
          </a:prstGeom>
          <a:solidFill>
            <a:srgbClr val="7BAC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4705" name="Line 26"/>
          <p:cNvSpPr>
            <a:spLocks noChangeShapeType="1"/>
          </p:cNvSpPr>
          <p:nvPr/>
        </p:nvSpPr>
        <p:spPr bwMode="auto">
          <a:xfrm>
            <a:off x="3792538" y="5899150"/>
            <a:ext cx="87312" cy="1588"/>
          </a:xfrm>
          <a:prstGeom prst="line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06" name="Freeform 27"/>
          <p:cNvSpPr>
            <a:spLocks/>
          </p:cNvSpPr>
          <p:nvPr/>
        </p:nvSpPr>
        <p:spPr bwMode="auto">
          <a:xfrm>
            <a:off x="3786188" y="5551488"/>
            <a:ext cx="125412" cy="441325"/>
          </a:xfrm>
          <a:custGeom>
            <a:avLst/>
            <a:gdLst>
              <a:gd name="T0" fmla="*/ 2147483646 w 72"/>
              <a:gd name="T1" fmla="*/ 2147483646 h 250"/>
              <a:gd name="T2" fmla="*/ 2147483646 w 72"/>
              <a:gd name="T3" fmla="*/ 2147483646 h 250"/>
              <a:gd name="T4" fmla="*/ 2147483646 w 72"/>
              <a:gd name="T5" fmla="*/ 2147483646 h 250"/>
              <a:gd name="T6" fmla="*/ 2147483646 w 72"/>
              <a:gd name="T7" fmla="*/ 0 h 250"/>
              <a:gd name="T8" fmla="*/ 2147483646 w 72"/>
              <a:gd name="T9" fmla="*/ 0 h 250"/>
              <a:gd name="T10" fmla="*/ 2147483646 w 72"/>
              <a:gd name="T11" fmla="*/ 2147483646 h 250"/>
              <a:gd name="T12" fmla="*/ 0 w 72"/>
              <a:gd name="T13" fmla="*/ 2147483646 h 250"/>
              <a:gd name="T14" fmla="*/ 0 w 72"/>
              <a:gd name="T15" fmla="*/ 2147483646 h 250"/>
              <a:gd name="T16" fmla="*/ 2147483646 w 72"/>
              <a:gd name="T17" fmla="*/ 2147483646 h 2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"/>
              <a:gd name="T28" fmla="*/ 0 h 250"/>
              <a:gd name="T29" fmla="*/ 72 w 72"/>
              <a:gd name="T30" fmla="*/ 250 h 25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" h="250">
                <a:moveTo>
                  <a:pt x="50" y="250"/>
                </a:moveTo>
                <a:lnTo>
                  <a:pt x="50" y="197"/>
                </a:lnTo>
                <a:lnTo>
                  <a:pt x="72" y="119"/>
                </a:lnTo>
                <a:lnTo>
                  <a:pt x="72" y="0"/>
                </a:lnTo>
                <a:lnTo>
                  <a:pt x="22" y="0"/>
                </a:lnTo>
                <a:lnTo>
                  <a:pt x="22" y="119"/>
                </a:lnTo>
                <a:lnTo>
                  <a:pt x="0" y="197"/>
                </a:lnTo>
                <a:lnTo>
                  <a:pt x="0" y="250"/>
                </a:lnTo>
                <a:lnTo>
                  <a:pt x="50" y="250"/>
                </a:lnTo>
                <a:close/>
              </a:path>
            </a:pathLst>
          </a:cu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07" name="Rectangle 28"/>
          <p:cNvSpPr>
            <a:spLocks noChangeArrowheads="1"/>
          </p:cNvSpPr>
          <p:nvPr/>
        </p:nvSpPr>
        <p:spPr bwMode="auto">
          <a:xfrm>
            <a:off x="3786188" y="5899150"/>
            <a:ext cx="87312" cy="93663"/>
          </a:xfrm>
          <a:prstGeom prst="rect">
            <a:avLst/>
          </a:prstGeom>
          <a:solidFill>
            <a:srgbClr val="0078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4708" name="Rectangle 29"/>
          <p:cNvSpPr>
            <a:spLocks noChangeArrowheads="1"/>
          </p:cNvSpPr>
          <p:nvPr/>
        </p:nvSpPr>
        <p:spPr bwMode="auto">
          <a:xfrm>
            <a:off x="4360863" y="5716588"/>
            <a:ext cx="998537" cy="531812"/>
          </a:xfrm>
          <a:prstGeom prst="rect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4709" name="Rectangle 30"/>
          <p:cNvSpPr>
            <a:spLocks noChangeArrowheads="1"/>
          </p:cNvSpPr>
          <p:nvPr/>
        </p:nvSpPr>
        <p:spPr bwMode="auto">
          <a:xfrm>
            <a:off x="4954588" y="5821363"/>
            <a:ext cx="201612" cy="328612"/>
          </a:xfrm>
          <a:prstGeom prst="rect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4710" name="Rectangle 31"/>
          <p:cNvSpPr>
            <a:spLocks noChangeArrowheads="1"/>
          </p:cNvSpPr>
          <p:nvPr/>
        </p:nvSpPr>
        <p:spPr bwMode="auto">
          <a:xfrm>
            <a:off x="4584700" y="5821363"/>
            <a:ext cx="200025" cy="328612"/>
          </a:xfrm>
          <a:prstGeom prst="rect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4711" name="Rectangle 32"/>
          <p:cNvSpPr>
            <a:spLocks noChangeArrowheads="1"/>
          </p:cNvSpPr>
          <p:nvPr/>
        </p:nvSpPr>
        <p:spPr bwMode="auto">
          <a:xfrm>
            <a:off x="4948238" y="6037263"/>
            <a:ext cx="207962" cy="112712"/>
          </a:xfrm>
          <a:prstGeom prst="rect">
            <a:avLst/>
          </a:prstGeom>
          <a:solidFill>
            <a:srgbClr val="0078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4712" name="Rectangle 33"/>
          <p:cNvSpPr>
            <a:spLocks noChangeArrowheads="1"/>
          </p:cNvSpPr>
          <p:nvPr/>
        </p:nvSpPr>
        <p:spPr bwMode="auto">
          <a:xfrm>
            <a:off x="4578350" y="5821363"/>
            <a:ext cx="206375" cy="111125"/>
          </a:xfrm>
          <a:prstGeom prst="rect">
            <a:avLst/>
          </a:prstGeom>
          <a:solidFill>
            <a:srgbClr val="0078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4713" name="Rectangle 34"/>
          <p:cNvSpPr>
            <a:spLocks noChangeArrowheads="1"/>
          </p:cNvSpPr>
          <p:nvPr/>
        </p:nvSpPr>
        <p:spPr bwMode="auto">
          <a:xfrm>
            <a:off x="3614738" y="3497263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4714" name="Rectangle 35"/>
          <p:cNvSpPr>
            <a:spLocks noChangeArrowheads="1"/>
          </p:cNvSpPr>
          <p:nvPr/>
        </p:nvSpPr>
        <p:spPr bwMode="auto">
          <a:xfrm>
            <a:off x="3614738" y="420528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2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4715" name="Rectangle 36"/>
          <p:cNvSpPr>
            <a:spLocks noChangeArrowheads="1"/>
          </p:cNvSpPr>
          <p:nvPr/>
        </p:nvSpPr>
        <p:spPr bwMode="auto">
          <a:xfrm>
            <a:off x="3614738" y="49371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3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4716" name="Rectangle 37"/>
          <p:cNvSpPr>
            <a:spLocks noChangeArrowheads="1"/>
          </p:cNvSpPr>
          <p:nvPr/>
        </p:nvSpPr>
        <p:spPr bwMode="auto">
          <a:xfrm>
            <a:off x="3614738" y="56610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4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4717" name="Rectangle 38"/>
          <p:cNvSpPr>
            <a:spLocks noChangeArrowheads="1"/>
          </p:cNvSpPr>
          <p:nvPr/>
        </p:nvSpPr>
        <p:spPr bwMode="auto">
          <a:xfrm>
            <a:off x="3241675" y="3009900"/>
            <a:ext cx="125888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Mayor</a:t>
            </a:r>
            <a:r>
              <a:rPr lang="ja-JP" altLang="en-US" sz="1300">
                <a:solidFill>
                  <a:srgbClr val="000000"/>
                </a:solidFill>
                <a:latin typeface="Myriad Roman" charset="0"/>
              </a:rPr>
              <a:t>’</a:t>
            </a:r>
            <a:r>
              <a:rPr lang="en-US" altLang="ja-JP" sz="1300">
                <a:solidFill>
                  <a:srgbClr val="000000"/>
                </a:solidFill>
                <a:latin typeface="Myriad Roman" charset="0"/>
              </a:rPr>
              <a:t>s switches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4718" name="Rectangle 46"/>
          <p:cNvSpPr>
            <a:spLocks noChangeArrowheads="1"/>
          </p:cNvSpPr>
          <p:nvPr/>
        </p:nvSpPr>
        <p:spPr bwMode="auto">
          <a:xfrm>
            <a:off x="5438775" y="5776913"/>
            <a:ext cx="768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manager's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switches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4719" name="Rectangle 50"/>
          <p:cNvSpPr>
            <a:spLocks noChangeArrowheads="1"/>
          </p:cNvSpPr>
          <p:nvPr/>
        </p:nvSpPr>
        <p:spPr bwMode="auto">
          <a:xfrm>
            <a:off x="5446713" y="4830763"/>
            <a:ext cx="506412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Green/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Red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LED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4720" name="Rectangle 56"/>
          <p:cNvSpPr>
            <a:spLocks noChangeArrowheads="1"/>
          </p:cNvSpPr>
          <p:nvPr/>
        </p:nvSpPr>
        <p:spPr bwMode="auto">
          <a:xfrm>
            <a:off x="5465763" y="3640138"/>
            <a:ext cx="41433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Myriad Roman" charset="0"/>
              </a:rPr>
              <a:t>on/off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4721" name="Freeform 57"/>
          <p:cNvSpPr>
            <a:spLocks/>
          </p:cNvSpPr>
          <p:nvPr/>
        </p:nvSpPr>
        <p:spPr bwMode="auto">
          <a:xfrm>
            <a:off x="3879850" y="5761038"/>
            <a:ext cx="31750" cy="238125"/>
          </a:xfrm>
          <a:custGeom>
            <a:avLst/>
            <a:gdLst>
              <a:gd name="T0" fmla="*/ 2147483646 w 18"/>
              <a:gd name="T1" fmla="*/ 0 h 134"/>
              <a:gd name="T2" fmla="*/ 2147483646 w 18"/>
              <a:gd name="T3" fmla="*/ 2147483646 h 134"/>
              <a:gd name="T4" fmla="*/ 0 w 18"/>
              <a:gd name="T5" fmla="*/ 2147483646 h 134"/>
              <a:gd name="T6" fmla="*/ 0 60000 65536"/>
              <a:gd name="T7" fmla="*/ 0 60000 65536"/>
              <a:gd name="T8" fmla="*/ 0 60000 65536"/>
              <a:gd name="T9" fmla="*/ 0 w 18"/>
              <a:gd name="T10" fmla="*/ 0 h 134"/>
              <a:gd name="T11" fmla="*/ 18 w 18"/>
              <a:gd name="T12" fmla="*/ 134 h 1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134">
                <a:moveTo>
                  <a:pt x="18" y="0"/>
                </a:moveTo>
                <a:lnTo>
                  <a:pt x="18" y="62"/>
                </a:lnTo>
                <a:lnTo>
                  <a:pt x="0" y="134"/>
                </a:lnTo>
              </a:path>
            </a:pathLst>
          </a:custGeom>
          <a:noFill/>
          <a:ln w="11113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2" name="Line 58"/>
          <p:cNvSpPr>
            <a:spLocks noChangeShapeType="1"/>
          </p:cNvSpPr>
          <p:nvPr/>
        </p:nvSpPr>
        <p:spPr bwMode="auto">
          <a:xfrm>
            <a:off x="3792538" y="5157788"/>
            <a:ext cx="87312" cy="1587"/>
          </a:xfrm>
          <a:prstGeom prst="line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3" name="Freeform 59"/>
          <p:cNvSpPr>
            <a:spLocks/>
          </p:cNvSpPr>
          <p:nvPr/>
        </p:nvSpPr>
        <p:spPr bwMode="auto">
          <a:xfrm>
            <a:off x="3786188" y="4808538"/>
            <a:ext cx="125412" cy="442912"/>
          </a:xfrm>
          <a:custGeom>
            <a:avLst/>
            <a:gdLst>
              <a:gd name="T0" fmla="*/ 2147483646 w 72"/>
              <a:gd name="T1" fmla="*/ 2147483646 h 250"/>
              <a:gd name="T2" fmla="*/ 2147483646 w 72"/>
              <a:gd name="T3" fmla="*/ 2147483646 h 250"/>
              <a:gd name="T4" fmla="*/ 2147483646 w 72"/>
              <a:gd name="T5" fmla="*/ 2147483646 h 250"/>
              <a:gd name="T6" fmla="*/ 2147483646 w 72"/>
              <a:gd name="T7" fmla="*/ 0 h 250"/>
              <a:gd name="T8" fmla="*/ 2147483646 w 72"/>
              <a:gd name="T9" fmla="*/ 0 h 250"/>
              <a:gd name="T10" fmla="*/ 2147483646 w 72"/>
              <a:gd name="T11" fmla="*/ 2147483646 h 250"/>
              <a:gd name="T12" fmla="*/ 0 w 72"/>
              <a:gd name="T13" fmla="*/ 2147483646 h 250"/>
              <a:gd name="T14" fmla="*/ 0 w 72"/>
              <a:gd name="T15" fmla="*/ 2147483646 h 250"/>
              <a:gd name="T16" fmla="*/ 2147483646 w 72"/>
              <a:gd name="T17" fmla="*/ 2147483646 h 2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"/>
              <a:gd name="T28" fmla="*/ 0 h 250"/>
              <a:gd name="T29" fmla="*/ 72 w 72"/>
              <a:gd name="T30" fmla="*/ 250 h 25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" h="250">
                <a:moveTo>
                  <a:pt x="50" y="250"/>
                </a:moveTo>
                <a:lnTo>
                  <a:pt x="50" y="197"/>
                </a:lnTo>
                <a:lnTo>
                  <a:pt x="72" y="119"/>
                </a:lnTo>
                <a:lnTo>
                  <a:pt x="72" y="0"/>
                </a:lnTo>
                <a:lnTo>
                  <a:pt x="22" y="0"/>
                </a:lnTo>
                <a:lnTo>
                  <a:pt x="22" y="119"/>
                </a:lnTo>
                <a:lnTo>
                  <a:pt x="0" y="197"/>
                </a:lnTo>
                <a:lnTo>
                  <a:pt x="0" y="250"/>
                </a:lnTo>
                <a:lnTo>
                  <a:pt x="50" y="250"/>
                </a:lnTo>
                <a:close/>
              </a:path>
            </a:pathLst>
          </a:cu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4" name="Rectangle 60"/>
          <p:cNvSpPr>
            <a:spLocks noChangeArrowheads="1"/>
          </p:cNvSpPr>
          <p:nvPr/>
        </p:nvSpPr>
        <p:spPr bwMode="auto">
          <a:xfrm>
            <a:off x="3786188" y="5157788"/>
            <a:ext cx="87312" cy="93662"/>
          </a:xfrm>
          <a:prstGeom prst="rect">
            <a:avLst/>
          </a:prstGeom>
          <a:solidFill>
            <a:srgbClr val="0078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4725" name="Freeform 61"/>
          <p:cNvSpPr>
            <a:spLocks/>
          </p:cNvSpPr>
          <p:nvPr/>
        </p:nvSpPr>
        <p:spPr bwMode="auto">
          <a:xfrm>
            <a:off x="3879850" y="5019675"/>
            <a:ext cx="31750" cy="239713"/>
          </a:xfrm>
          <a:custGeom>
            <a:avLst/>
            <a:gdLst>
              <a:gd name="T0" fmla="*/ 2147483646 w 18"/>
              <a:gd name="T1" fmla="*/ 0 h 135"/>
              <a:gd name="T2" fmla="*/ 2147483646 w 18"/>
              <a:gd name="T3" fmla="*/ 2147483646 h 135"/>
              <a:gd name="T4" fmla="*/ 0 w 18"/>
              <a:gd name="T5" fmla="*/ 2147483646 h 135"/>
              <a:gd name="T6" fmla="*/ 0 60000 65536"/>
              <a:gd name="T7" fmla="*/ 0 60000 65536"/>
              <a:gd name="T8" fmla="*/ 0 60000 65536"/>
              <a:gd name="T9" fmla="*/ 0 w 18"/>
              <a:gd name="T10" fmla="*/ 0 h 135"/>
              <a:gd name="T11" fmla="*/ 18 w 18"/>
              <a:gd name="T12" fmla="*/ 135 h 1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135">
                <a:moveTo>
                  <a:pt x="18" y="0"/>
                </a:moveTo>
                <a:lnTo>
                  <a:pt x="18" y="63"/>
                </a:lnTo>
                <a:lnTo>
                  <a:pt x="0" y="135"/>
                </a:lnTo>
              </a:path>
            </a:pathLst>
          </a:custGeom>
          <a:noFill/>
          <a:ln w="11113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6" name="Line 62"/>
          <p:cNvSpPr>
            <a:spLocks noChangeShapeType="1"/>
          </p:cNvSpPr>
          <p:nvPr/>
        </p:nvSpPr>
        <p:spPr bwMode="auto">
          <a:xfrm>
            <a:off x="3824288" y="5761038"/>
            <a:ext cx="87312" cy="1587"/>
          </a:xfrm>
          <a:prstGeom prst="line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7" name="Line 63"/>
          <p:cNvSpPr>
            <a:spLocks noChangeShapeType="1"/>
          </p:cNvSpPr>
          <p:nvPr/>
        </p:nvSpPr>
        <p:spPr bwMode="auto">
          <a:xfrm>
            <a:off x="3824288" y="5019675"/>
            <a:ext cx="87312" cy="1588"/>
          </a:xfrm>
          <a:prstGeom prst="line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8" name="Line 64"/>
          <p:cNvSpPr>
            <a:spLocks noChangeShapeType="1"/>
          </p:cNvSpPr>
          <p:nvPr/>
        </p:nvSpPr>
        <p:spPr bwMode="auto">
          <a:xfrm>
            <a:off x="3792538" y="4438650"/>
            <a:ext cx="87312" cy="1588"/>
          </a:xfrm>
          <a:prstGeom prst="line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9" name="Freeform 65"/>
          <p:cNvSpPr>
            <a:spLocks/>
          </p:cNvSpPr>
          <p:nvPr/>
        </p:nvSpPr>
        <p:spPr bwMode="auto">
          <a:xfrm>
            <a:off x="3786188" y="4089400"/>
            <a:ext cx="125412" cy="442913"/>
          </a:xfrm>
          <a:custGeom>
            <a:avLst/>
            <a:gdLst>
              <a:gd name="T0" fmla="*/ 2147483646 w 72"/>
              <a:gd name="T1" fmla="*/ 2147483646 h 250"/>
              <a:gd name="T2" fmla="*/ 2147483646 w 72"/>
              <a:gd name="T3" fmla="*/ 2147483646 h 250"/>
              <a:gd name="T4" fmla="*/ 2147483646 w 72"/>
              <a:gd name="T5" fmla="*/ 2147483646 h 250"/>
              <a:gd name="T6" fmla="*/ 2147483646 w 72"/>
              <a:gd name="T7" fmla="*/ 0 h 250"/>
              <a:gd name="T8" fmla="*/ 2147483646 w 72"/>
              <a:gd name="T9" fmla="*/ 0 h 250"/>
              <a:gd name="T10" fmla="*/ 2147483646 w 72"/>
              <a:gd name="T11" fmla="*/ 2147483646 h 250"/>
              <a:gd name="T12" fmla="*/ 0 w 72"/>
              <a:gd name="T13" fmla="*/ 2147483646 h 250"/>
              <a:gd name="T14" fmla="*/ 0 w 72"/>
              <a:gd name="T15" fmla="*/ 2147483646 h 250"/>
              <a:gd name="T16" fmla="*/ 2147483646 w 72"/>
              <a:gd name="T17" fmla="*/ 2147483646 h 2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"/>
              <a:gd name="T28" fmla="*/ 0 h 250"/>
              <a:gd name="T29" fmla="*/ 72 w 72"/>
              <a:gd name="T30" fmla="*/ 250 h 25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" h="250">
                <a:moveTo>
                  <a:pt x="50" y="250"/>
                </a:moveTo>
                <a:lnTo>
                  <a:pt x="50" y="197"/>
                </a:lnTo>
                <a:lnTo>
                  <a:pt x="72" y="119"/>
                </a:lnTo>
                <a:lnTo>
                  <a:pt x="72" y="0"/>
                </a:lnTo>
                <a:lnTo>
                  <a:pt x="22" y="0"/>
                </a:lnTo>
                <a:lnTo>
                  <a:pt x="22" y="119"/>
                </a:lnTo>
                <a:lnTo>
                  <a:pt x="0" y="197"/>
                </a:lnTo>
                <a:lnTo>
                  <a:pt x="0" y="250"/>
                </a:lnTo>
                <a:lnTo>
                  <a:pt x="50" y="250"/>
                </a:lnTo>
                <a:close/>
              </a:path>
            </a:pathLst>
          </a:cu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30" name="Rectangle 66"/>
          <p:cNvSpPr>
            <a:spLocks noChangeArrowheads="1"/>
          </p:cNvSpPr>
          <p:nvPr/>
        </p:nvSpPr>
        <p:spPr bwMode="auto">
          <a:xfrm>
            <a:off x="3786188" y="4438650"/>
            <a:ext cx="87312" cy="93663"/>
          </a:xfrm>
          <a:prstGeom prst="rect">
            <a:avLst/>
          </a:prstGeom>
          <a:solidFill>
            <a:srgbClr val="0078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4731" name="Freeform 67"/>
          <p:cNvSpPr>
            <a:spLocks/>
          </p:cNvSpPr>
          <p:nvPr/>
        </p:nvSpPr>
        <p:spPr bwMode="auto">
          <a:xfrm>
            <a:off x="3879850" y="4300538"/>
            <a:ext cx="31750" cy="238125"/>
          </a:xfrm>
          <a:custGeom>
            <a:avLst/>
            <a:gdLst>
              <a:gd name="T0" fmla="*/ 2147483646 w 18"/>
              <a:gd name="T1" fmla="*/ 0 h 134"/>
              <a:gd name="T2" fmla="*/ 2147483646 w 18"/>
              <a:gd name="T3" fmla="*/ 2147483646 h 134"/>
              <a:gd name="T4" fmla="*/ 0 w 18"/>
              <a:gd name="T5" fmla="*/ 2147483646 h 134"/>
              <a:gd name="T6" fmla="*/ 0 60000 65536"/>
              <a:gd name="T7" fmla="*/ 0 60000 65536"/>
              <a:gd name="T8" fmla="*/ 0 60000 65536"/>
              <a:gd name="T9" fmla="*/ 0 w 18"/>
              <a:gd name="T10" fmla="*/ 0 h 134"/>
              <a:gd name="T11" fmla="*/ 18 w 18"/>
              <a:gd name="T12" fmla="*/ 134 h 1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134">
                <a:moveTo>
                  <a:pt x="18" y="0"/>
                </a:moveTo>
                <a:lnTo>
                  <a:pt x="18" y="62"/>
                </a:lnTo>
                <a:lnTo>
                  <a:pt x="0" y="134"/>
                </a:lnTo>
              </a:path>
            </a:pathLst>
          </a:custGeom>
          <a:noFill/>
          <a:ln w="11113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32" name="Line 68"/>
          <p:cNvSpPr>
            <a:spLocks noChangeShapeType="1"/>
          </p:cNvSpPr>
          <p:nvPr/>
        </p:nvSpPr>
        <p:spPr bwMode="auto">
          <a:xfrm>
            <a:off x="3824288" y="4300538"/>
            <a:ext cx="87312" cy="1587"/>
          </a:xfrm>
          <a:prstGeom prst="line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33" name="Line 69"/>
          <p:cNvSpPr>
            <a:spLocks noChangeShapeType="1"/>
          </p:cNvSpPr>
          <p:nvPr/>
        </p:nvSpPr>
        <p:spPr bwMode="auto">
          <a:xfrm>
            <a:off x="3792538" y="3697288"/>
            <a:ext cx="87312" cy="1587"/>
          </a:xfrm>
          <a:prstGeom prst="line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34" name="Freeform 70"/>
          <p:cNvSpPr>
            <a:spLocks/>
          </p:cNvSpPr>
          <p:nvPr/>
        </p:nvSpPr>
        <p:spPr bwMode="auto">
          <a:xfrm>
            <a:off x="3786188" y="3348038"/>
            <a:ext cx="125412" cy="442912"/>
          </a:xfrm>
          <a:custGeom>
            <a:avLst/>
            <a:gdLst>
              <a:gd name="T0" fmla="*/ 2147483646 w 72"/>
              <a:gd name="T1" fmla="*/ 2147483646 h 250"/>
              <a:gd name="T2" fmla="*/ 2147483646 w 72"/>
              <a:gd name="T3" fmla="*/ 2147483646 h 250"/>
              <a:gd name="T4" fmla="*/ 2147483646 w 72"/>
              <a:gd name="T5" fmla="*/ 2147483646 h 250"/>
              <a:gd name="T6" fmla="*/ 2147483646 w 72"/>
              <a:gd name="T7" fmla="*/ 0 h 250"/>
              <a:gd name="T8" fmla="*/ 2147483646 w 72"/>
              <a:gd name="T9" fmla="*/ 0 h 250"/>
              <a:gd name="T10" fmla="*/ 2147483646 w 72"/>
              <a:gd name="T11" fmla="*/ 2147483646 h 250"/>
              <a:gd name="T12" fmla="*/ 0 w 72"/>
              <a:gd name="T13" fmla="*/ 2147483646 h 250"/>
              <a:gd name="T14" fmla="*/ 0 w 72"/>
              <a:gd name="T15" fmla="*/ 2147483646 h 250"/>
              <a:gd name="T16" fmla="*/ 2147483646 w 72"/>
              <a:gd name="T17" fmla="*/ 2147483646 h 2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"/>
              <a:gd name="T28" fmla="*/ 0 h 250"/>
              <a:gd name="T29" fmla="*/ 72 w 72"/>
              <a:gd name="T30" fmla="*/ 250 h 25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" h="250">
                <a:moveTo>
                  <a:pt x="50" y="250"/>
                </a:moveTo>
                <a:lnTo>
                  <a:pt x="50" y="197"/>
                </a:lnTo>
                <a:lnTo>
                  <a:pt x="72" y="119"/>
                </a:lnTo>
                <a:lnTo>
                  <a:pt x="72" y="0"/>
                </a:lnTo>
                <a:lnTo>
                  <a:pt x="22" y="0"/>
                </a:lnTo>
                <a:lnTo>
                  <a:pt x="22" y="119"/>
                </a:lnTo>
                <a:lnTo>
                  <a:pt x="0" y="197"/>
                </a:lnTo>
                <a:lnTo>
                  <a:pt x="0" y="250"/>
                </a:lnTo>
                <a:lnTo>
                  <a:pt x="50" y="250"/>
                </a:lnTo>
                <a:close/>
              </a:path>
            </a:pathLst>
          </a:cu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35" name="Rectangle 71"/>
          <p:cNvSpPr>
            <a:spLocks noChangeArrowheads="1"/>
          </p:cNvSpPr>
          <p:nvPr/>
        </p:nvSpPr>
        <p:spPr bwMode="auto">
          <a:xfrm>
            <a:off x="3786188" y="3697288"/>
            <a:ext cx="87312" cy="93662"/>
          </a:xfrm>
          <a:prstGeom prst="rect">
            <a:avLst/>
          </a:prstGeom>
          <a:solidFill>
            <a:srgbClr val="0078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4736" name="Freeform 72"/>
          <p:cNvSpPr>
            <a:spLocks/>
          </p:cNvSpPr>
          <p:nvPr/>
        </p:nvSpPr>
        <p:spPr bwMode="auto">
          <a:xfrm>
            <a:off x="3879850" y="3559175"/>
            <a:ext cx="31750" cy="236538"/>
          </a:xfrm>
          <a:custGeom>
            <a:avLst/>
            <a:gdLst>
              <a:gd name="T0" fmla="*/ 2147483646 w 18"/>
              <a:gd name="T1" fmla="*/ 0 h 134"/>
              <a:gd name="T2" fmla="*/ 2147483646 w 18"/>
              <a:gd name="T3" fmla="*/ 2147483646 h 134"/>
              <a:gd name="T4" fmla="*/ 0 w 18"/>
              <a:gd name="T5" fmla="*/ 2147483646 h 134"/>
              <a:gd name="T6" fmla="*/ 0 60000 65536"/>
              <a:gd name="T7" fmla="*/ 0 60000 65536"/>
              <a:gd name="T8" fmla="*/ 0 60000 65536"/>
              <a:gd name="T9" fmla="*/ 0 w 18"/>
              <a:gd name="T10" fmla="*/ 0 h 134"/>
              <a:gd name="T11" fmla="*/ 18 w 18"/>
              <a:gd name="T12" fmla="*/ 134 h 1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134">
                <a:moveTo>
                  <a:pt x="18" y="0"/>
                </a:moveTo>
                <a:lnTo>
                  <a:pt x="18" y="62"/>
                </a:lnTo>
                <a:lnTo>
                  <a:pt x="0" y="134"/>
                </a:lnTo>
              </a:path>
            </a:pathLst>
          </a:custGeom>
          <a:noFill/>
          <a:ln w="11113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37" name="Line 73"/>
          <p:cNvSpPr>
            <a:spLocks noChangeShapeType="1"/>
          </p:cNvSpPr>
          <p:nvPr/>
        </p:nvSpPr>
        <p:spPr bwMode="auto">
          <a:xfrm>
            <a:off x="3824288" y="3559175"/>
            <a:ext cx="61912" cy="1588"/>
          </a:xfrm>
          <a:prstGeom prst="line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38" name="Text Box 77"/>
          <p:cNvSpPr txBox="1">
            <a:spLocks noChangeArrowheads="1"/>
          </p:cNvSpPr>
          <p:nvPr/>
        </p:nvSpPr>
        <p:spPr bwMode="auto">
          <a:xfrm>
            <a:off x="5219700" y="3327400"/>
            <a:ext cx="2413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14739" name="Text Box 63"/>
          <p:cNvSpPr txBox="1">
            <a:spLocks noChangeArrowheads="1"/>
          </p:cNvSpPr>
          <p:nvPr/>
        </p:nvSpPr>
        <p:spPr bwMode="auto">
          <a:xfrm>
            <a:off x="2524125" y="4519613"/>
            <a:ext cx="896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394243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49881</TotalTime>
  <Words>1128</Words>
  <Application>Microsoft Office PowerPoint</Application>
  <PresentationFormat>On-screen Show (4:3)</PresentationFormat>
  <Paragraphs>499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5" baseType="lpstr">
      <vt:lpstr>ＭＳ Ｐゴシック</vt:lpstr>
      <vt:lpstr>Arial</vt:lpstr>
      <vt:lpstr>Batang</vt:lpstr>
      <vt:lpstr>Calibri</vt:lpstr>
      <vt:lpstr>Cambria</vt:lpstr>
      <vt:lpstr>Courier New</vt:lpstr>
      <vt:lpstr>Garamond</vt:lpstr>
      <vt:lpstr>Helvetica</vt:lpstr>
      <vt:lpstr>Myriad Roman</vt:lpstr>
      <vt:lpstr>Symbol</vt:lpstr>
      <vt:lpstr>Tahoma</vt:lpstr>
      <vt:lpstr>Times New Roman</vt:lpstr>
      <vt:lpstr>Trebuchet MS</vt:lpstr>
      <vt:lpstr>Wingdings</vt:lpstr>
      <vt:lpstr>Organic</vt:lpstr>
      <vt:lpstr>CSCIU 210 Computer Organization AKM Jahangir A Majumder, PhD</vt:lpstr>
      <vt:lpstr>Review and Learning Outcomes</vt:lpstr>
      <vt:lpstr>In-Class Exercise: Exam Problem</vt:lpstr>
      <vt:lpstr>Review: Function of an Multiplexer</vt:lpstr>
      <vt:lpstr>Building of a 2-to-1-Line Multiplexer</vt:lpstr>
      <vt:lpstr>Building of 4-to-1-line Multiplexer</vt:lpstr>
      <vt:lpstr>Multiplexor (Mux)</vt:lpstr>
      <vt:lpstr>Mux Internal Design</vt:lpstr>
      <vt:lpstr>Mux Example</vt:lpstr>
      <vt:lpstr>Muxes Commonly Together – N-bit Mux</vt:lpstr>
      <vt:lpstr>N-bit Mux Example</vt:lpstr>
      <vt:lpstr>Demultiplexer (demux)</vt:lpstr>
      <vt:lpstr>Demux (concluded)</vt:lpstr>
      <vt:lpstr>Additional Considerations Non-Ideal Gate Behavior -- Delay </vt:lpstr>
      <vt:lpstr>Encoder</vt:lpstr>
      <vt:lpstr>Priority Encoder</vt:lpstr>
      <vt:lpstr>Priority Encoder</vt:lpstr>
      <vt:lpstr>Summary of Materials We Covered up to Now</vt:lpstr>
      <vt:lpstr>ALU Functions</vt:lpstr>
      <vt:lpstr>An ALU (arithmetic logic unit)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Mouny</dc:creator>
  <cp:lastModifiedBy>MAJUMDER, AKM JAHANGIR</cp:lastModifiedBy>
  <cp:revision>969</cp:revision>
  <cp:lastPrinted>2013-11-25T17:13:45Z</cp:lastPrinted>
  <dcterms:created xsi:type="dcterms:W3CDTF">2012-08-10T22:02:17Z</dcterms:created>
  <dcterms:modified xsi:type="dcterms:W3CDTF">2018-10-08T18:08:26Z</dcterms:modified>
</cp:coreProperties>
</file>