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18"/>
  </p:notesMasterIdLst>
  <p:handoutMasterIdLst>
    <p:handoutMasterId r:id="rId19"/>
  </p:handoutMasterIdLst>
  <p:sldIdLst>
    <p:sldId id="1219" r:id="rId2"/>
    <p:sldId id="1220" r:id="rId3"/>
    <p:sldId id="1221" r:id="rId4"/>
    <p:sldId id="863" r:id="rId5"/>
    <p:sldId id="864" r:id="rId6"/>
    <p:sldId id="865" r:id="rId7"/>
    <p:sldId id="866" r:id="rId8"/>
    <p:sldId id="867" r:id="rId9"/>
    <p:sldId id="868" r:id="rId10"/>
    <p:sldId id="871" r:id="rId11"/>
    <p:sldId id="872" r:id="rId12"/>
    <p:sldId id="873" r:id="rId13"/>
    <p:sldId id="874" r:id="rId14"/>
    <p:sldId id="875" r:id="rId15"/>
    <p:sldId id="876" r:id="rId16"/>
    <p:sldId id="877" r:id="rId1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55" autoAdjust="0"/>
  </p:normalViewPr>
  <p:slideViewPr>
    <p:cSldViewPr>
      <p:cViewPr varScale="1">
        <p:scale>
          <a:sx n="108" d="100"/>
          <a:sy n="108" d="100"/>
        </p:scale>
        <p:origin x="108" y="96"/>
      </p:cViewPr>
      <p:guideLst>
        <p:guide orient="horz" pos="2160"/>
        <p:guide pos="2880"/>
      </p:guideLst>
    </p:cSldViewPr>
  </p:slideViewPr>
  <p:notesTextViewPr>
    <p:cViewPr>
      <p:scale>
        <a:sx n="1" d="1"/>
        <a:sy n="1" d="1"/>
      </p:scale>
      <p:origin x="0" y="0"/>
    </p:cViewPr>
  </p:notesTextViewPr>
  <p:sorterViewPr>
    <p:cViewPr>
      <p:scale>
        <a:sx n="100" d="100"/>
        <a:sy n="100" d="100"/>
      </p:scale>
      <p:origin x="0" y="-10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9C0C825F-C7E7-4636-94F1-AC6DDFB96CCE}" type="datetimeFigureOut">
              <a:rPr lang="en-US" smtClean="0"/>
              <a:t>10/22/2018</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D06CDCF2-22E6-45FC-BFFF-F9FE793DAF6B}" type="slidenum">
              <a:rPr lang="en-US" smtClean="0"/>
              <a:t>‹#›</a:t>
            </a:fld>
            <a:endParaRPr lang="en-US"/>
          </a:p>
        </p:txBody>
      </p:sp>
    </p:spTree>
    <p:extLst>
      <p:ext uri="{BB962C8B-B14F-4D97-AF65-F5344CB8AC3E}">
        <p14:creationId xmlns:p14="http://schemas.microsoft.com/office/powerpoint/2010/main" val="799244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CDC545A4-FC33-4A93-9C6A-791085183A95}" type="datetimeFigureOut">
              <a:rPr lang="en-US" smtClean="0"/>
              <a:t>10/22/2018</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834B4D12-0171-4CB0-80BD-A229CE42D0D9}" type="slidenum">
              <a:rPr lang="en-US" smtClean="0"/>
              <a:t>‹#›</a:t>
            </a:fld>
            <a:endParaRPr lang="en-US"/>
          </a:p>
        </p:txBody>
      </p:sp>
    </p:spTree>
    <p:extLst>
      <p:ext uri="{BB962C8B-B14F-4D97-AF65-F5344CB8AC3E}">
        <p14:creationId xmlns:p14="http://schemas.microsoft.com/office/powerpoint/2010/main" val="249048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353273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266825" y="727075"/>
            <a:ext cx="4783138" cy="3587750"/>
          </a:xfrm>
          <a:ln cap="flat"/>
        </p:spPr>
      </p:sp>
      <p:sp>
        <p:nvSpPr>
          <p:cNvPr id="24579"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7" rIns="95652" bIns="46987"/>
          <a:lstStyle/>
          <a:p>
            <a:pPr eaLnBrk="1" hangingPunct="1"/>
            <a:endParaRPr lang="en-US" smtClean="0"/>
          </a:p>
        </p:txBody>
      </p:sp>
    </p:spTree>
    <p:extLst>
      <p:ext uri="{BB962C8B-B14F-4D97-AF65-F5344CB8AC3E}">
        <p14:creationId xmlns:p14="http://schemas.microsoft.com/office/powerpoint/2010/main" val="300973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266825" y="727075"/>
            <a:ext cx="4783138" cy="3587750"/>
          </a:xfrm>
          <a:ln cap="flat"/>
        </p:spPr>
      </p:sp>
      <p:sp>
        <p:nvSpPr>
          <p:cNvPr id="25603"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7" rIns="95652" bIns="46987"/>
          <a:lstStyle/>
          <a:p>
            <a:pPr eaLnBrk="1" hangingPunct="1"/>
            <a:endParaRPr lang="en-US" smtClean="0"/>
          </a:p>
        </p:txBody>
      </p:sp>
    </p:spTree>
    <p:extLst>
      <p:ext uri="{BB962C8B-B14F-4D97-AF65-F5344CB8AC3E}">
        <p14:creationId xmlns:p14="http://schemas.microsoft.com/office/powerpoint/2010/main" val="3988572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0863" y="4560888"/>
            <a:ext cx="63023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2" tIns="48662" rIns="97322" bIns="48662"/>
          <a:lstStyle/>
          <a:p>
            <a:pPr eaLnBrk="1" hangingPunct="1"/>
            <a:r>
              <a:rPr lang="en-US" smtClean="0"/>
              <a:t>So far we have been looking at combinational logic, let’s look at the timing characteristic of a storage element.</a:t>
            </a:r>
          </a:p>
          <a:p>
            <a:pPr eaLnBrk="1" hangingPunct="1"/>
            <a:r>
              <a:rPr lang="en-US" smtClean="0"/>
              <a:t>The storage element you will use is a D type flip-flop trigger on the negative clock edge.</a:t>
            </a:r>
          </a:p>
          <a:p>
            <a:pPr eaLnBrk="1" hangingPunct="1"/>
            <a:r>
              <a:rPr lang="en-US" smtClean="0"/>
              <a:t>In order for the data to latch into the flip flop correctly, the input must be stable slightly before the falling edge of the clock.  This time is called the Setup time.</a:t>
            </a:r>
          </a:p>
          <a:p>
            <a:pPr eaLnBrk="1" hangingPunct="1"/>
            <a:r>
              <a:rPr lang="en-US" smtClean="0"/>
              <a:t>After the clock edge has arrived, the data must remain stable for a short amount of time AFTER the trigger clock edge.  This is called the hold time.</a:t>
            </a:r>
          </a:p>
          <a:p>
            <a:pPr eaLnBrk="1" hangingPunct="1"/>
            <a:r>
              <a:rPr lang="en-US" smtClean="0"/>
              <a:t>The output cannot change instantaneously at the trigger clock edge. The time it takes for the output to change to its new value after the clock is called the Clock-to-Q time.</a:t>
            </a:r>
          </a:p>
          <a:p>
            <a:pPr eaLnBrk="1" hangingPunct="1"/>
            <a:r>
              <a:rPr lang="en-US" smtClean="0"/>
              <a:t>Similar to delay in logic gates, the Clock-to-Q time has two components:</a:t>
            </a:r>
          </a:p>
          <a:p>
            <a:pPr eaLnBrk="1" hangingPunct="1"/>
            <a:r>
              <a:rPr lang="en-US" smtClean="0"/>
              <a:t>(a) The internal Clock-to-Q time: the time it takes the output to change if output load is zero.</a:t>
            </a:r>
          </a:p>
          <a:p>
            <a:pPr eaLnBrk="1" hangingPunct="1"/>
            <a:r>
              <a:rPr lang="en-US" smtClean="0"/>
              <a:t>(b) And the load dependent Clock-to-Q time.</a:t>
            </a:r>
          </a:p>
          <a:p>
            <a:pPr eaLnBrk="1" hangingPunct="1"/>
            <a:endParaRPr lang="en-US" smtClean="0"/>
          </a:p>
          <a:p>
            <a:pPr eaLnBrk="1" hangingPunct="1"/>
            <a:r>
              <a:rPr lang="en-US" smtClean="0"/>
              <a:t>+2 = 50 min. (Y:30)</a:t>
            </a:r>
          </a:p>
        </p:txBody>
      </p:sp>
      <p:sp>
        <p:nvSpPr>
          <p:cNvPr id="26627" name="Rectangle 3"/>
          <p:cNvSpPr>
            <a:spLocks noGrp="1" noRot="1" noChangeAspect="1" noChangeArrowheads="1" noTextEdit="1"/>
          </p:cNvSpPr>
          <p:nvPr>
            <p:ph type="sldImg"/>
          </p:nvPr>
        </p:nvSpPr>
        <p:spPr>
          <a:xfrm>
            <a:off x="1257300" y="604838"/>
            <a:ext cx="4818063" cy="36131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17972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5" tIns="46984" rIns="95645" bIns="46984"/>
          <a:lstStyle/>
          <a:p>
            <a:pPr eaLnBrk="1" hangingPunct="1"/>
            <a:endParaRPr lang="en-US" smtClean="0"/>
          </a:p>
        </p:txBody>
      </p:sp>
      <p:sp>
        <p:nvSpPr>
          <p:cNvPr id="27651" name="Rectangle 3"/>
          <p:cNvSpPr>
            <a:spLocks noGrp="1" noRot="1" noChangeAspect="1" noChangeArrowheads="1" noTextEdit="1"/>
          </p:cNvSpPr>
          <p:nvPr>
            <p:ph type="sldImg"/>
          </p:nvPr>
        </p:nvSpPr>
        <p:spPr>
          <a:xfrm>
            <a:off x="1266825" y="727075"/>
            <a:ext cx="4783138" cy="3587750"/>
          </a:xfrm>
          <a:ln cap="flat"/>
        </p:spPr>
      </p:sp>
    </p:spTree>
    <p:extLst>
      <p:ext uri="{BB962C8B-B14F-4D97-AF65-F5344CB8AC3E}">
        <p14:creationId xmlns:p14="http://schemas.microsoft.com/office/powerpoint/2010/main" val="3535900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A2BFDF0-BC6B-4878-B0FE-CBEDACD39006}" type="datetime1">
              <a:rPr lang="en-US" smtClean="0"/>
              <a:t>10/22/2018</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USC Upstate, 27 Feb 2018</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37414DE-F678-4EE7-9EAD-7B639402245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4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0FA8A-9414-419C-A1B6-F05C352D81E6}" type="datetime1">
              <a:rPr lang="en-US" smtClean="0"/>
              <a:t>10/22/2018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89375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E28A0-2375-42D0-ACA7-8C47CF48DF50}"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43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03FFED-1387-462E-8FBC-4C0389BAFEDA}"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smtClean="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smtClean="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4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5AB40-E574-487F-9065-39F531F4A021}"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7517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D2E67-7AFF-4C70-8D7F-396B1827E89E}"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3713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BD90C0-120B-4C69-912E-D6B64A5298FB}"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870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BBEF2-5102-4894-BEF1-CEAC36FEC95B}"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3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C9A50-ADBC-4738-B39D-A154D14848BB}"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436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71" b="1" i="0">
                <a:solidFill>
                  <a:srgbClr val="00703C"/>
                </a:solidFill>
                <a:latin typeface="Arial"/>
                <a:cs typeface="Arial"/>
              </a:defRPr>
            </a:lvl1pPr>
          </a:lstStyle>
          <a:p>
            <a:endParaRPr/>
          </a:p>
        </p:txBody>
      </p:sp>
      <p:sp>
        <p:nvSpPr>
          <p:cNvPr id="3" name="Holder 3"/>
          <p:cNvSpPr>
            <a:spLocks noGrp="1"/>
          </p:cNvSpPr>
          <p:nvPr>
            <p:ph sz="half" idx="2"/>
          </p:nvPr>
        </p:nvSpPr>
        <p:spPr>
          <a:xfrm>
            <a:off x="457200" y="1577340"/>
            <a:ext cx="397764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69332"/>
          </a:xfrm>
          <a:prstGeom prst="rect">
            <a:avLst/>
          </a:prstGeom>
        </p:spPr>
        <p:txBody>
          <a:bodyPr wrap="square" lIns="0" tIns="0" rIns="0" bIns="0">
            <a:spAutoFit/>
          </a:bodyPr>
          <a:lstStyle>
            <a:lvl1pPr>
              <a:defRPr/>
            </a:lvl1pPr>
          </a:lstStyle>
          <a:p>
            <a:endParaRPr/>
          </a:p>
        </p:txBody>
      </p:sp>
      <p:sp>
        <p:nvSpPr>
          <p:cNvPr id="8" name="Holder 4"/>
          <p:cNvSpPr>
            <a:spLocks noGrp="1"/>
          </p:cNvSpPr>
          <p:nvPr>
            <p:ph type="ftr" sz="quarter" idx="5"/>
          </p:nvPr>
        </p:nvSpPr>
        <p:spPr>
          <a:xfrm>
            <a:off x="3048000" y="6457145"/>
            <a:ext cx="2926080" cy="153888"/>
          </a:xfrm>
          <a:prstGeom prst="rect">
            <a:avLst/>
          </a:prstGeom>
        </p:spPr>
        <p:txBody>
          <a:bodyPr wrap="square" lIns="0" tIns="0" rIns="0" bIns="0">
            <a:spAutoFit/>
          </a:bodyPr>
          <a:lstStyle>
            <a:lvl1pPr algn="ctr">
              <a:defRPr>
                <a:solidFill>
                  <a:srgbClr val="000000"/>
                </a:solidFill>
                <a:latin typeface="Cambria"/>
                <a:cs typeface="Cambria"/>
              </a:defRPr>
            </a:lvl1pPr>
          </a:lstStyle>
          <a:p>
            <a:r>
              <a:rPr lang="en-US" dirty="0" smtClean="0"/>
              <a:t>Rajasekhar</a:t>
            </a:r>
            <a:endParaRPr lang="en-US" dirty="0"/>
          </a:p>
        </p:txBody>
      </p:sp>
    </p:spTree>
    <p:extLst>
      <p:ext uri="{BB962C8B-B14F-4D97-AF65-F5344CB8AC3E}">
        <p14:creationId xmlns:p14="http://schemas.microsoft.com/office/powerpoint/2010/main" val="40655570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6003C-4810-4A49-983E-07682957FE21}"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638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0C3B7-97CD-4C18-A3B5-B56B24BA388E}"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80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F57893-D22F-4317-A749-7DC7FB0F08BC}" type="datetime1">
              <a:rPr lang="en-US" smtClean="0"/>
              <a:t>10/22/2018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1934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A422C0-1D20-477C-A2AA-34CEEACEEB21}" type="datetime1">
              <a:rPr lang="en-US" smtClean="0"/>
              <a:t>10/22/2018</a:t>
            </a:fld>
            <a:endParaRPr lang="en-US"/>
          </a:p>
        </p:txBody>
      </p:sp>
      <p:sp>
        <p:nvSpPr>
          <p:cNvPr id="8" name="Footer Placeholder 7"/>
          <p:cNvSpPr>
            <a:spLocks noGrp="1"/>
          </p:cNvSpPr>
          <p:nvPr>
            <p:ph type="ftr" sz="quarter" idx="11"/>
          </p:nvPr>
        </p:nvSpPr>
        <p:spPr/>
        <p:txBody>
          <a:bodyPr/>
          <a:lstStyle/>
          <a:p>
            <a:r>
              <a:rPr lang="en-US" smtClean="0"/>
              <a:t>USC Upstate, 27 Feb 2018</a:t>
            </a:r>
            <a:endParaRPr lang="en-US"/>
          </a:p>
        </p:txBody>
      </p:sp>
      <p:sp>
        <p:nvSpPr>
          <p:cNvPr id="9" name="Slide Number Placeholder 8"/>
          <p:cNvSpPr>
            <a:spLocks noGrp="1"/>
          </p:cNvSpPr>
          <p:nvPr>
            <p:ph type="sldNum" sz="quarter" idx="12"/>
          </p:nvPr>
        </p:nvSpPr>
        <p:spPr/>
        <p:txBody>
          <a:bodyPr/>
          <a:lstStyle/>
          <a:p>
            <a:fld id="{E37414DE-F678-4EE7-9EAD-7B639402245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93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5B8912-2D8A-4A49-9DC9-67ECF6C188CA}" type="datetime1">
              <a:rPr lang="en-US" smtClean="0"/>
              <a:t>10/22/2018</a:t>
            </a:fld>
            <a:endParaRPr lang="en-US"/>
          </a:p>
        </p:txBody>
      </p:sp>
      <p:sp>
        <p:nvSpPr>
          <p:cNvPr id="4" name="Footer Placeholder 3"/>
          <p:cNvSpPr>
            <a:spLocks noGrp="1"/>
          </p:cNvSpPr>
          <p:nvPr>
            <p:ph type="ftr" sz="quarter" idx="11"/>
          </p:nvPr>
        </p:nvSpPr>
        <p:spPr/>
        <p:txBody>
          <a:bodyPr/>
          <a:lstStyle/>
          <a:p>
            <a:r>
              <a:rPr lang="en-US" smtClean="0"/>
              <a:t>USC Upstate, 27 Feb 2018</a:t>
            </a:r>
            <a:endParaRPr lang="en-US"/>
          </a:p>
        </p:txBody>
      </p:sp>
      <p:sp>
        <p:nvSpPr>
          <p:cNvPr id="5" name="Slide Number Placeholder 4"/>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8868-C4DF-4EDE-A4CA-72CE65D3D43B}" type="datetime1">
              <a:rPr lang="en-US" smtClean="0"/>
              <a:t>10/22/2018</a:t>
            </a:fld>
            <a:endParaRPr lang="en-US"/>
          </a:p>
        </p:txBody>
      </p:sp>
      <p:sp>
        <p:nvSpPr>
          <p:cNvPr id="3" name="Footer Placeholder 2"/>
          <p:cNvSpPr>
            <a:spLocks noGrp="1"/>
          </p:cNvSpPr>
          <p:nvPr>
            <p:ph type="ftr" sz="quarter" idx="11"/>
          </p:nvPr>
        </p:nvSpPr>
        <p:spPr/>
        <p:txBody>
          <a:bodyPr/>
          <a:lstStyle/>
          <a:p>
            <a:r>
              <a:rPr lang="en-US" smtClean="0"/>
              <a:t>USC Upstate, 27 Feb 2018</a:t>
            </a:r>
            <a:endParaRPr lang="en-US"/>
          </a:p>
        </p:txBody>
      </p:sp>
      <p:sp>
        <p:nvSpPr>
          <p:cNvPr id="4" name="Slide Number Placeholder 3"/>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8695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FE4D-D92B-4C34-A129-1B2A04785BCB}" type="datetime1">
              <a:rPr lang="en-US" smtClean="0"/>
              <a:t>10/22/2018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52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635F5-2ED4-456D-9587-1B8A1FE90AD1}" type="datetime1">
              <a:rPr lang="en-US" smtClean="0"/>
              <a:t>10/22/2018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
        <p:nvSpPr>
          <p:cNvPr id="17" name="Picture Placeholder 2"/>
          <p:cNvSpPr>
            <a:spLocks noGrp="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37812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F79A34-E34C-4FAD-93D2-3707A35D19E6}" type="datetime1">
              <a:rPr lang="en-US" smtClean="0"/>
              <a:t>10/22/2018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USC Upstate, 27 Feb 2018</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7414DE-F678-4EE7-9EAD-7B639402245E}" type="slidenum">
              <a:rPr lang="en-US" smtClean="0"/>
              <a:t>‹#›</a:t>
            </a:fld>
            <a:endParaRPr lang="en-US"/>
          </a:p>
        </p:txBody>
      </p:sp>
    </p:spTree>
    <p:extLst>
      <p:ext uri="{BB962C8B-B14F-4D97-AF65-F5344CB8AC3E}">
        <p14:creationId xmlns:p14="http://schemas.microsoft.com/office/powerpoint/2010/main" val="26784487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ctrTitle"/>
          </p:nvPr>
        </p:nvSpPr>
        <p:spPr bwMode="auto">
          <a:xfrm>
            <a:off x="609600" y="2286000"/>
            <a:ext cx="7772400" cy="105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ctr"/>
            <a:r>
              <a:rPr lang="en-US" sz="2400" b="1" dirty="0" smtClean="0">
                <a:solidFill>
                  <a:schemeClr val="tx1"/>
                </a:solidFill>
              </a:rPr>
              <a:t>CSCIU 210 Computer Organization</a:t>
            </a:r>
            <a:r>
              <a:rPr lang="en-US" sz="2400" dirty="0" smtClean="0">
                <a:solidFill>
                  <a:schemeClr val="tx1"/>
                </a:solidFill>
              </a:rPr>
              <a:t/>
            </a:r>
            <a:br>
              <a:rPr lang="en-US" sz="2400" dirty="0" smtClean="0">
                <a:solidFill>
                  <a:schemeClr val="tx1"/>
                </a:solidFill>
              </a:rPr>
            </a:br>
            <a:r>
              <a:rPr lang="en-US" sz="2400" dirty="0" smtClean="0">
                <a:solidFill>
                  <a:schemeClr val="tx1"/>
                </a:solidFill>
              </a:rPr>
              <a:t>AKM Jahangir A </a:t>
            </a:r>
            <a:r>
              <a:rPr lang="en-US" sz="2400" dirty="0" err="1" smtClean="0">
                <a:solidFill>
                  <a:schemeClr val="tx1"/>
                </a:solidFill>
              </a:rPr>
              <a:t>Majumder,</a:t>
            </a:r>
            <a:r>
              <a:rPr lang="en-US" sz="2400" dirty="0" smtClean="0">
                <a:solidFill>
                  <a:schemeClr val="tx1"/>
                </a:solidFill>
              </a:rPr>
              <a:t> PhD</a:t>
            </a:r>
          </a:p>
        </p:txBody>
      </p:sp>
      <p:sp>
        <p:nvSpPr>
          <p:cNvPr id="12291" name="Rectangle 6"/>
          <p:cNvSpPr>
            <a:spLocks noGrp="1" noChangeArrowheads="1"/>
          </p:cNvSpPr>
          <p:nvPr>
            <p:ph type="subTitle" idx="1"/>
          </p:nvPr>
        </p:nvSpPr>
        <p:spPr>
          <a:xfrm>
            <a:off x="1219200" y="3581400"/>
            <a:ext cx="6400800" cy="609600"/>
          </a:xfrm>
        </p:spPr>
        <p:txBody>
          <a:bodyPr>
            <a:normAutofit lnSpcReduction="10000"/>
          </a:bodyPr>
          <a:lstStyle/>
          <a:p>
            <a:pPr>
              <a:lnSpc>
                <a:spcPct val="80000"/>
              </a:lnSpc>
            </a:pPr>
            <a:r>
              <a:rPr lang="en-US" sz="1800" dirty="0" smtClean="0"/>
              <a:t>Fall 2018 - Lecture </a:t>
            </a:r>
            <a:r>
              <a:rPr lang="en-US" sz="1800" dirty="0" smtClean="0"/>
              <a:t>21 &amp; 22</a:t>
            </a:r>
            <a:endParaRPr lang="en-US" sz="1800" dirty="0" smtClean="0"/>
          </a:p>
          <a:p>
            <a:pPr>
              <a:lnSpc>
                <a:spcPct val="80000"/>
              </a:lnSpc>
            </a:pPr>
            <a:r>
              <a:rPr lang="en-US" sz="1800" dirty="0" smtClean="0"/>
              <a:t>October </a:t>
            </a:r>
            <a:r>
              <a:rPr lang="en-US" sz="1800" dirty="0" smtClean="0"/>
              <a:t>22</a:t>
            </a:r>
            <a:r>
              <a:rPr lang="en-US" sz="1800" dirty="0" smtClean="0"/>
              <a:t>, </a:t>
            </a:r>
            <a:r>
              <a:rPr lang="en-US" sz="1800" dirty="0" smtClean="0"/>
              <a:t>2018</a:t>
            </a:r>
          </a:p>
        </p:txBody>
      </p:sp>
      <p:sp>
        <p:nvSpPr>
          <p:cNvPr id="2" name="Slide Number Placeholder 1"/>
          <p:cNvSpPr>
            <a:spLocks noGrp="1"/>
          </p:cNvSpPr>
          <p:nvPr>
            <p:ph type="sldNum" sz="quarter" idx="12"/>
          </p:nvPr>
        </p:nvSpPr>
        <p:spPr/>
        <p:txBody>
          <a:bodyPr/>
          <a:lstStyle/>
          <a:p>
            <a:pPr>
              <a:defRPr/>
            </a:pPr>
            <a:fld id="{E81FA446-8554-4AF8-AA37-8EBC0573AF11}" type="slidenum">
              <a:rPr lang="en-US" smtClean="0"/>
              <a:pPr>
                <a:defRPr/>
              </a:pPr>
              <a:t>1</a:t>
            </a:fld>
            <a:endParaRPr lang="en-US"/>
          </a:p>
        </p:txBody>
      </p:sp>
      <p:sp>
        <p:nvSpPr>
          <p:cNvPr id="12292" name="Rectangle 6"/>
          <p:cNvSpPr txBox="1">
            <a:spLocks noChangeArrowheads="1"/>
          </p:cNvSpPr>
          <p:nvPr/>
        </p:nvSpPr>
        <p:spPr bwMode="auto">
          <a:xfrm>
            <a:off x="1600200" y="4555278"/>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pPr>
            <a:r>
              <a:rPr lang="en-US" sz="1600" b="1" i="1" dirty="0"/>
              <a:t>Note:</a:t>
            </a:r>
            <a:r>
              <a:rPr lang="en-US" sz="1600" i="1" dirty="0"/>
              <a:t>  Some slides are adapted from those used by previous instructors </a:t>
            </a:r>
            <a:r>
              <a:rPr lang="en-US" sz="1600" i="1" dirty="0" smtClean="0"/>
              <a:t>and </a:t>
            </a:r>
            <a:r>
              <a:rPr lang="en-US" sz="1600" i="1" dirty="0"/>
              <a:t>some slides include figures from the </a:t>
            </a:r>
            <a:r>
              <a:rPr lang="en-US" sz="1600" i="1" dirty="0" smtClean="0"/>
              <a:t>textbook.</a:t>
            </a:r>
            <a:endParaRPr lang="en-US" sz="1600" i="1" dirty="0"/>
          </a:p>
        </p:txBody>
      </p:sp>
    </p:spTree>
    <p:extLst>
      <p:ext uri="{BB962C8B-B14F-4D97-AF65-F5344CB8AC3E}">
        <p14:creationId xmlns:p14="http://schemas.microsoft.com/office/powerpoint/2010/main" val="3037139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0" y="533400"/>
            <a:ext cx="7620000" cy="666849"/>
          </a:xfrm>
          <a:noFill/>
        </p:spPr>
        <p:txBody>
          <a:bodyPr wrap="square" lIns="63500" tIns="25400" rIns="63500" bIns="25400" anchor="t">
            <a:spAutoFit/>
          </a:bodyPr>
          <a:lstStyle/>
          <a:p>
            <a:pPr eaLnBrk="1" hangingPunct="1"/>
            <a:r>
              <a:rPr lang="en-US" b="1" dirty="0" smtClean="0"/>
              <a:t>Storage Element’s Timing Model</a:t>
            </a:r>
          </a:p>
        </p:txBody>
      </p:sp>
      <p:sp>
        <p:nvSpPr>
          <p:cNvPr id="8195" name="AutoShape 3"/>
          <p:cNvSpPr>
            <a:spLocks noGrp="1" noChangeArrowheads="1"/>
          </p:cNvSpPr>
          <p:nvPr>
            <p:ph type="body" idx="4294967295"/>
          </p:nvPr>
        </p:nvSpPr>
        <p:spPr>
          <a:xfrm>
            <a:off x="909638" y="3016251"/>
            <a:ext cx="7543800" cy="3193695"/>
          </a:xfrm>
          <a:noFill/>
        </p:spPr>
        <p:txBody>
          <a:bodyPr wrap="square" lIns="63500" tIns="25400" rIns="63500" bIns="25400">
            <a:spAutoFit/>
          </a:bodyPr>
          <a:lstStyle/>
          <a:p>
            <a:pPr eaLnBrk="1" hangingPunct="1"/>
            <a:r>
              <a:rPr lang="en-US" sz="1800" b="1" dirty="0" smtClean="0">
                <a:solidFill>
                  <a:srgbClr val="C00000"/>
                </a:solidFill>
              </a:rPr>
              <a:t>Setup Time: </a:t>
            </a:r>
            <a:r>
              <a:rPr lang="en-US" sz="1800" dirty="0" smtClean="0"/>
              <a:t>Input must be stable BEFORE trigger clock edge</a:t>
            </a:r>
          </a:p>
          <a:p>
            <a:pPr eaLnBrk="1" hangingPunct="1"/>
            <a:r>
              <a:rPr lang="en-US" sz="1800" b="1" dirty="0" smtClean="0">
                <a:solidFill>
                  <a:srgbClr val="C00000"/>
                </a:solidFill>
              </a:rPr>
              <a:t>Hold Time: </a:t>
            </a:r>
            <a:r>
              <a:rPr lang="en-US" sz="1800" dirty="0" smtClean="0"/>
              <a:t>Input must REMAIN stable after trigger clock edge</a:t>
            </a:r>
          </a:p>
          <a:p>
            <a:pPr eaLnBrk="1" hangingPunct="1"/>
            <a:r>
              <a:rPr lang="en-US" sz="1800" dirty="0" smtClean="0"/>
              <a:t>Clock-to-Q time:</a:t>
            </a:r>
          </a:p>
          <a:p>
            <a:pPr lvl="1" eaLnBrk="1" hangingPunct="1"/>
            <a:r>
              <a:rPr lang="en-US" sz="1800" dirty="0" smtClean="0"/>
              <a:t>Output cannot change instantaneously at the trigger clock edge</a:t>
            </a:r>
          </a:p>
          <a:p>
            <a:pPr lvl="1" eaLnBrk="1" hangingPunct="1"/>
            <a:r>
              <a:rPr lang="en-US" sz="1800" dirty="0" smtClean="0"/>
              <a:t>Similar to delay in logic gates, two components:</a:t>
            </a:r>
          </a:p>
          <a:p>
            <a:pPr marL="1085850" lvl="2" eaLnBrk="1" hangingPunct="1"/>
            <a:r>
              <a:rPr lang="en-US" dirty="0" smtClean="0"/>
              <a:t>Internal Clock-to-Q</a:t>
            </a:r>
          </a:p>
          <a:p>
            <a:pPr marL="1085850" lvl="2" eaLnBrk="1" hangingPunct="1"/>
            <a:r>
              <a:rPr lang="en-US" dirty="0" smtClean="0"/>
              <a:t>Load dependent Clock-to-Q</a:t>
            </a:r>
          </a:p>
          <a:p>
            <a:pPr eaLnBrk="1" hangingPunct="1"/>
            <a:r>
              <a:rPr lang="en-US" sz="1800" dirty="0" smtClean="0"/>
              <a:t>Typical for class: </a:t>
            </a:r>
            <a:r>
              <a:rPr lang="en-US" sz="1800" b="1" dirty="0" smtClean="0">
                <a:solidFill>
                  <a:srgbClr val="CC0000"/>
                </a:solidFill>
              </a:rPr>
              <a:t>1ns Setup, 0.5ns Hold</a:t>
            </a:r>
          </a:p>
        </p:txBody>
      </p:sp>
      <p:sp>
        <p:nvSpPr>
          <p:cNvPr id="8196" name="Rectangle 4"/>
          <p:cNvSpPr>
            <a:spLocks noChangeArrowheads="1"/>
          </p:cNvSpPr>
          <p:nvPr/>
        </p:nvSpPr>
        <p:spPr bwMode="auto">
          <a:xfrm>
            <a:off x="762000" y="1447800"/>
            <a:ext cx="8890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7" name="Oval 5"/>
          <p:cNvSpPr>
            <a:spLocks noChangeArrowheads="1"/>
          </p:cNvSpPr>
          <p:nvPr/>
        </p:nvSpPr>
        <p:spPr bwMode="auto">
          <a:xfrm>
            <a:off x="1155700" y="2451100"/>
            <a:ext cx="127000" cy="127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8" name="Line 6"/>
          <p:cNvSpPr>
            <a:spLocks noChangeShapeType="1"/>
          </p:cNvSpPr>
          <p:nvPr/>
        </p:nvSpPr>
        <p:spPr bwMode="auto">
          <a:xfrm flipV="1">
            <a:off x="11430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9" name="Line 7"/>
          <p:cNvSpPr>
            <a:spLocks noChangeShapeType="1"/>
          </p:cNvSpPr>
          <p:nvPr/>
        </p:nvSpPr>
        <p:spPr bwMode="auto">
          <a:xfrm>
            <a:off x="12192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8"/>
          <p:cNvSpPr>
            <a:spLocks noChangeShapeType="1"/>
          </p:cNvSpPr>
          <p:nvPr/>
        </p:nvSpPr>
        <p:spPr bwMode="auto">
          <a:xfrm>
            <a:off x="1219200" y="25908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9"/>
          <p:cNvSpPr>
            <a:spLocks noChangeShapeType="1"/>
          </p:cNvSpPr>
          <p:nvPr/>
        </p:nvSpPr>
        <p:spPr bwMode="auto">
          <a:xfrm>
            <a:off x="1676400" y="1905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H="1">
            <a:off x="381000" y="19050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3" name="Rectangle 11"/>
          <p:cNvSpPr>
            <a:spLocks noChangeArrowheads="1"/>
          </p:cNvSpPr>
          <p:nvPr/>
        </p:nvSpPr>
        <p:spPr bwMode="auto">
          <a:xfrm>
            <a:off x="744538" y="1752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04" name="Rectangle 12"/>
          <p:cNvSpPr>
            <a:spLocks noChangeArrowheads="1"/>
          </p:cNvSpPr>
          <p:nvPr/>
        </p:nvSpPr>
        <p:spPr bwMode="auto">
          <a:xfrm>
            <a:off x="1354138" y="17526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05" name="Line 13"/>
          <p:cNvSpPr>
            <a:spLocks noChangeShapeType="1"/>
          </p:cNvSpPr>
          <p:nvPr/>
        </p:nvSpPr>
        <p:spPr bwMode="auto">
          <a:xfrm>
            <a:off x="2819400" y="1524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14"/>
          <p:cNvSpPr>
            <a:spLocks noChangeShapeType="1"/>
          </p:cNvSpPr>
          <p:nvPr/>
        </p:nvSpPr>
        <p:spPr bwMode="auto">
          <a:xfrm flipV="1">
            <a:off x="3276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15"/>
          <p:cNvSpPr>
            <a:spLocks noChangeShapeType="1"/>
          </p:cNvSpPr>
          <p:nvPr/>
        </p:nvSpPr>
        <p:spPr bwMode="auto">
          <a:xfrm>
            <a:off x="3276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6"/>
          <p:cNvSpPr>
            <a:spLocks noChangeShapeType="1"/>
          </p:cNvSpPr>
          <p:nvPr/>
        </p:nvSpPr>
        <p:spPr bwMode="auto">
          <a:xfrm>
            <a:off x="4800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7"/>
          <p:cNvSpPr>
            <a:spLocks noChangeShapeType="1"/>
          </p:cNvSpPr>
          <p:nvPr/>
        </p:nvSpPr>
        <p:spPr bwMode="auto">
          <a:xfrm>
            <a:off x="4800600" y="15240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8"/>
          <p:cNvSpPr>
            <a:spLocks noChangeShapeType="1"/>
          </p:cNvSpPr>
          <p:nvPr/>
        </p:nvSpPr>
        <p:spPr bwMode="auto">
          <a:xfrm flipV="1">
            <a:off x="6324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19"/>
          <p:cNvSpPr>
            <a:spLocks noChangeShapeType="1"/>
          </p:cNvSpPr>
          <p:nvPr/>
        </p:nvSpPr>
        <p:spPr bwMode="auto">
          <a:xfrm>
            <a:off x="4800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20"/>
          <p:cNvSpPr>
            <a:spLocks noChangeShapeType="1"/>
          </p:cNvSpPr>
          <p:nvPr/>
        </p:nvSpPr>
        <p:spPr bwMode="auto">
          <a:xfrm>
            <a:off x="6324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1"/>
          <p:cNvSpPr>
            <a:spLocks noChangeShapeType="1"/>
          </p:cNvSpPr>
          <p:nvPr/>
        </p:nvSpPr>
        <p:spPr bwMode="auto">
          <a:xfrm>
            <a:off x="7848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22"/>
          <p:cNvSpPr>
            <a:spLocks noChangeShapeType="1"/>
          </p:cNvSpPr>
          <p:nvPr/>
        </p:nvSpPr>
        <p:spPr bwMode="auto">
          <a:xfrm>
            <a:off x="7848600" y="1524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23"/>
          <p:cNvSpPr>
            <a:spLocks noChangeShapeType="1"/>
          </p:cNvSpPr>
          <p:nvPr/>
        </p:nvSpPr>
        <p:spPr bwMode="auto">
          <a:xfrm>
            <a:off x="7848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6" name="Rectangle 24"/>
          <p:cNvSpPr>
            <a:spLocks noChangeArrowheads="1"/>
          </p:cNvSpPr>
          <p:nvPr/>
        </p:nvSpPr>
        <p:spPr bwMode="auto">
          <a:xfrm>
            <a:off x="2901950" y="1911350"/>
            <a:ext cx="1282700" cy="292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8217" name="Rectangle 25"/>
          <p:cNvSpPr>
            <a:spLocks noChangeArrowheads="1"/>
          </p:cNvSpPr>
          <p:nvPr/>
        </p:nvSpPr>
        <p:spPr bwMode="auto">
          <a:xfrm>
            <a:off x="2573338" y="1905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18" name="Line 26"/>
          <p:cNvSpPr>
            <a:spLocks noChangeShapeType="1"/>
          </p:cNvSpPr>
          <p:nvPr/>
        </p:nvSpPr>
        <p:spPr bwMode="auto">
          <a:xfrm>
            <a:off x="4191000" y="22098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27"/>
          <p:cNvSpPr>
            <a:spLocks noChangeShapeType="1"/>
          </p:cNvSpPr>
          <p:nvPr/>
        </p:nvSpPr>
        <p:spPr bwMode="auto">
          <a:xfrm>
            <a:off x="7239000" y="19050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0" name="Rectangle 28"/>
          <p:cNvSpPr>
            <a:spLocks noChangeArrowheads="1"/>
          </p:cNvSpPr>
          <p:nvPr/>
        </p:nvSpPr>
        <p:spPr bwMode="auto">
          <a:xfrm>
            <a:off x="3030538" y="1905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1" name="Rectangle 29"/>
          <p:cNvSpPr>
            <a:spLocks noChangeArrowheads="1"/>
          </p:cNvSpPr>
          <p:nvPr/>
        </p:nvSpPr>
        <p:spPr bwMode="auto">
          <a:xfrm>
            <a:off x="5340350" y="1911350"/>
            <a:ext cx="1892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2" name="Rectangle 30"/>
          <p:cNvSpPr>
            <a:spLocks noChangeArrowheads="1"/>
          </p:cNvSpPr>
          <p:nvPr/>
        </p:nvSpPr>
        <p:spPr bwMode="auto">
          <a:xfrm>
            <a:off x="5773738" y="19034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3" name="Rectangle 31"/>
          <p:cNvSpPr>
            <a:spLocks noChangeArrowheads="1"/>
          </p:cNvSpPr>
          <p:nvPr/>
        </p:nvSpPr>
        <p:spPr bwMode="auto">
          <a:xfrm>
            <a:off x="2514600" y="2667000"/>
            <a:ext cx="2120900" cy="292100"/>
          </a:xfrm>
          <a:prstGeom prst="rect">
            <a:avLst/>
          </a:prstGeom>
          <a:solidFill>
            <a:srgbClr val="FF0000"/>
          </a:solidFill>
          <a:ln w="12700">
            <a:solidFill>
              <a:schemeClr val="tx1"/>
            </a:solidFill>
            <a:miter lim="800000"/>
            <a:headEnd/>
            <a:tailEnd/>
          </a:ln>
        </p:spPr>
        <p:txBody>
          <a:bodyPr wrap="none" anchor="ctr"/>
          <a:lstStyle/>
          <a:p>
            <a:endParaRPr lang="en-US"/>
          </a:p>
        </p:txBody>
      </p:sp>
      <p:sp>
        <p:nvSpPr>
          <p:cNvPr id="8224" name="Rectangle 32"/>
          <p:cNvSpPr>
            <a:spLocks noChangeArrowheads="1"/>
          </p:cNvSpPr>
          <p:nvPr/>
        </p:nvSpPr>
        <p:spPr bwMode="auto">
          <a:xfrm>
            <a:off x="8382000" y="1905000"/>
            <a:ext cx="444500" cy="292100"/>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8225" name="Rectangle 33"/>
          <p:cNvSpPr>
            <a:spLocks noChangeArrowheads="1"/>
          </p:cNvSpPr>
          <p:nvPr/>
        </p:nvSpPr>
        <p:spPr bwMode="auto">
          <a:xfrm>
            <a:off x="2497138" y="1219200"/>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Clk</a:t>
            </a:r>
          </a:p>
        </p:txBody>
      </p:sp>
      <p:sp>
        <p:nvSpPr>
          <p:cNvPr id="8226" name="Rectangle 34"/>
          <p:cNvSpPr>
            <a:spLocks noChangeArrowheads="1"/>
          </p:cNvSpPr>
          <p:nvPr/>
        </p:nvSpPr>
        <p:spPr bwMode="auto">
          <a:xfrm>
            <a:off x="3106738" y="2667000"/>
            <a:ext cx="985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Unknown</a:t>
            </a:r>
          </a:p>
        </p:txBody>
      </p:sp>
      <p:sp>
        <p:nvSpPr>
          <p:cNvPr id="8227" name="Rectangle 35"/>
          <p:cNvSpPr>
            <a:spLocks noChangeArrowheads="1"/>
          </p:cNvSpPr>
          <p:nvPr/>
        </p:nvSpPr>
        <p:spPr bwMode="auto">
          <a:xfrm>
            <a:off x="2573338" y="26670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28" name="Line 36"/>
          <p:cNvSpPr>
            <a:spLocks noChangeShapeType="1"/>
          </p:cNvSpPr>
          <p:nvPr/>
        </p:nvSpPr>
        <p:spPr bwMode="auto">
          <a:xfrm>
            <a:off x="5029200" y="2971800"/>
            <a:ext cx="3048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9" name="Line 37"/>
          <p:cNvSpPr>
            <a:spLocks noChangeShapeType="1"/>
          </p:cNvSpPr>
          <p:nvPr/>
        </p:nvSpPr>
        <p:spPr bwMode="auto">
          <a:xfrm flipV="1">
            <a:off x="8077200" y="2667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0" name="Line 38"/>
          <p:cNvSpPr>
            <a:spLocks noChangeShapeType="1"/>
          </p:cNvSpPr>
          <p:nvPr/>
        </p:nvSpPr>
        <p:spPr bwMode="auto">
          <a:xfrm>
            <a:off x="8077200" y="26670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1" name="Line 39"/>
          <p:cNvSpPr>
            <a:spLocks noChangeShapeType="1"/>
          </p:cNvSpPr>
          <p:nvPr/>
        </p:nvSpPr>
        <p:spPr bwMode="auto">
          <a:xfrm>
            <a:off x="4191000" y="19812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2" name="Line 40"/>
          <p:cNvSpPr>
            <a:spLocks noChangeShapeType="1"/>
          </p:cNvSpPr>
          <p:nvPr/>
        </p:nvSpPr>
        <p:spPr bwMode="auto">
          <a:xfrm>
            <a:off x="4800600" y="1981200"/>
            <a:ext cx="5334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3" name="Rectangle 41"/>
          <p:cNvSpPr>
            <a:spLocks noChangeArrowheads="1"/>
          </p:cNvSpPr>
          <p:nvPr/>
        </p:nvSpPr>
        <p:spPr bwMode="auto">
          <a:xfrm>
            <a:off x="4097338" y="1600200"/>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Setup</a:t>
            </a:r>
          </a:p>
        </p:txBody>
      </p:sp>
      <p:sp>
        <p:nvSpPr>
          <p:cNvPr id="8234" name="Rectangle 42"/>
          <p:cNvSpPr>
            <a:spLocks noChangeArrowheads="1"/>
          </p:cNvSpPr>
          <p:nvPr/>
        </p:nvSpPr>
        <p:spPr bwMode="auto">
          <a:xfrm>
            <a:off x="4859338" y="15986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Hold</a:t>
            </a:r>
          </a:p>
        </p:txBody>
      </p:sp>
      <p:sp>
        <p:nvSpPr>
          <p:cNvPr id="8235" name="Line 43"/>
          <p:cNvSpPr>
            <a:spLocks noChangeShapeType="1"/>
          </p:cNvSpPr>
          <p:nvPr/>
        </p:nvSpPr>
        <p:spPr bwMode="auto">
          <a:xfrm flipV="1">
            <a:off x="5029200" y="2286000"/>
            <a:ext cx="0" cy="381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6" name="Line 44"/>
          <p:cNvSpPr>
            <a:spLocks noChangeShapeType="1"/>
          </p:cNvSpPr>
          <p:nvPr/>
        </p:nvSpPr>
        <p:spPr bwMode="auto">
          <a:xfrm>
            <a:off x="4343400" y="25146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7" name="Line 45"/>
          <p:cNvSpPr>
            <a:spLocks noChangeShapeType="1"/>
          </p:cNvSpPr>
          <p:nvPr/>
        </p:nvSpPr>
        <p:spPr bwMode="auto">
          <a:xfrm>
            <a:off x="5029200" y="2514600"/>
            <a:ext cx="4572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8" name="Rectangle 46"/>
          <p:cNvSpPr>
            <a:spLocks noChangeArrowheads="1"/>
          </p:cNvSpPr>
          <p:nvPr/>
        </p:nvSpPr>
        <p:spPr bwMode="auto">
          <a:xfrm>
            <a:off x="5468938" y="236061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Clock-to-Q</a:t>
            </a:r>
          </a:p>
        </p:txBody>
      </p:sp>
    </p:spTree>
    <p:extLst>
      <p:ext uri="{BB962C8B-B14F-4D97-AF65-F5344CB8AC3E}">
        <p14:creationId xmlns:p14="http://schemas.microsoft.com/office/powerpoint/2010/main" val="33248605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09600" y="152400"/>
            <a:ext cx="8001000" cy="1303337"/>
          </a:xfrm>
        </p:spPr>
        <p:txBody>
          <a:bodyPr/>
          <a:lstStyle/>
          <a:p>
            <a:pPr eaLnBrk="1" hangingPunct="1"/>
            <a:r>
              <a:rPr lang="en-US" b="1" dirty="0" smtClean="0"/>
              <a:t>Registers</a:t>
            </a:r>
          </a:p>
        </p:txBody>
      </p:sp>
      <p:sp>
        <p:nvSpPr>
          <p:cNvPr id="9219" name="AutoShape 3"/>
          <p:cNvSpPr>
            <a:spLocks noGrp="1" noChangeArrowheads="1"/>
          </p:cNvSpPr>
          <p:nvPr>
            <p:ph type="body" idx="4294967295"/>
          </p:nvPr>
        </p:nvSpPr>
        <p:spPr>
          <a:xfrm>
            <a:off x="495301" y="1319212"/>
            <a:ext cx="8153400" cy="3444875"/>
          </a:xfrm>
        </p:spPr>
        <p:txBody>
          <a:bodyPr/>
          <a:lstStyle/>
          <a:p>
            <a:pPr eaLnBrk="1" hangingPunct="1"/>
            <a:r>
              <a:rPr lang="en-US" b="1" dirty="0" smtClean="0">
                <a:solidFill>
                  <a:srgbClr val="CC0000"/>
                </a:solidFill>
              </a:rPr>
              <a:t>A register is a collection of flip-flops with a common clock used primarily to hold (a vector of) binary information</a:t>
            </a:r>
          </a:p>
          <a:p>
            <a:pPr eaLnBrk="1" hangingPunct="1"/>
            <a:r>
              <a:rPr lang="en-US" dirty="0" smtClean="0"/>
              <a:t>Generally, registers are used to perform simple data storage and movement operations.</a:t>
            </a:r>
          </a:p>
        </p:txBody>
      </p:sp>
      <p:pic>
        <p:nvPicPr>
          <p:cNvPr id="9220" name="Picture 4" descr="reg"/>
          <p:cNvPicPr>
            <a:picLocks noChangeAspect="1" noChangeArrowheads="1"/>
          </p:cNvPicPr>
          <p:nvPr/>
        </p:nvPicPr>
        <p:blipFill>
          <a:blip r:embed="rId2">
            <a:extLst>
              <a:ext uri="{28A0092B-C50C-407E-A947-70E740481C1C}">
                <a14:useLocalDpi xmlns:a14="http://schemas.microsoft.com/office/drawing/2010/main" val="0"/>
              </a:ext>
            </a:extLst>
          </a:blip>
          <a:srcRect t="54764"/>
          <a:stretch>
            <a:fillRect/>
          </a:stretch>
        </p:blipFill>
        <p:spPr bwMode="auto">
          <a:xfrm>
            <a:off x="762001" y="3505200"/>
            <a:ext cx="76200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302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546980" y="192016"/>
            <a:ext cx="8063619" cy="1303337"/>
          </a:xfrm>
        </p:spPr>
        <p:txBody>
          <a:bodyPr>
            <a:normAutofit fontScale="90000"/>
          </a:bodyPr>
          <a:lstStyle/>
          <a:p>
            <a:pPr eaLnBrk="1" hangingPunct="1"/>
            <a:r>
              <a:rPr lang="en-US" b="1" dirty="0" smtClean="0"/>
              <a:t>S-R Latch, D Latch, and D Flip-Flop</a:t>
            </a:r>
          </a:p>
        </p:txBody>
      </p:sp>
      <p:grpSp>
        <p:nvGrpSpPr>
          <p:cNvPr id="10243" name="Group 5"/>
          <p:cNvGrpSpPr>
            <a:grpSpLocks noChangeAspect="1"/>
          </p:cNvGrpSpPr>
          <p:nvPr/>
        </p:nvGrpSpPr>
        <p:grpSpPr bwMode="auto">
          <a:xfrm>
            <a:off x="721164" y="1373981"/>
            <a:ext cx="3857625" cy="1812925"/>
            <a:chOff x="2897" y="897"/>
            <a:chExt cx="2423" cy="1139"/>
          </a:xfrm>
        </p:grpSpPr>
        <p:sp>
          <p:nvSpPr>
            <p:cNvPr id="10246" name="Freeform 6"/>
            <p:cNvSpPr>
              <a:spLocks noChangeAspect="1"/>
            </p:cNvSpPr>
            <p:nvPr/>
          </p:nvSpPr>
          <p:spPr bwMode="auto">
            <a:xfrm>
              <a:off x="4054" y="914"/>
              <a:ext cx="64" cy="162"/>
            </a:xfrm>
            <a:custGeom>
              <a:avLst/>
              <a:gdLst>
                <a:gd name="T0" fmla="*/ 44 w 64"/>
                <a:gd name="T1" fmla="*/ 155 h 162"/>
                <a:gd name="T2" fmla="*/ 48 w 64"/>
                <a:gd name="T3" fmla="*/ 160 h 162"/>
                <a:gd name="T4" fmla="*/ 53 w 64"/>
                <a:gd name="T5" fmla="*/ 162 h 162"/>
                <a:gd name="T6" fmla="*/ 59 w 64"/>
                <a:gd name="T7" fmla="*/ 160 h 162"/>
                <a:gd name="T8" fmla="*/ 63 w 64"/>
                <a:gd name="T9" fmla="*/ 157 h 162"/>
                <a:gd name="T10" fmla="*/ 64 w 64"/>
                <a:gd name="T11" fmla="*/ 148 h 162"/>
                <a:gd name="T12" fmla="*/ 63 w 64"/>
                <a:gd name="T13" fmla="*/ 135 h 162"/>
                <a:gd name="T14" fmla="*/ 61 w 64"/>
                <a:gd name="T15" fmla="*/ 121 h 162"/>
                <a:gd name="T16" fmla="*/ 59 w 64"/>
                <a:gd name="T17" fmla="*/ 111 h 162"/>
                <a:gd name="T18" fmla="*/ 58 w 64"/>
                <a:gd name="T19" fmla="*/ 103 h 162"/>
                <a:gd name="T20" fmla="*/ 54 w 64"/>
                <a:gd name="T21" fmla="*/ 87 h 162"/>
                <a:gd name="T22" fmla="*/ 49 w 64"/>
                <a:gd name="T23" fmla="*/ 74 h 162"/>
                <a:gd name="T24" fmla="*/ 46 w 64"/>
                <a:gd name="T25" fmla="*/ 59 h 162"/>
                <a:gd name="T26" fmla="*/ 42 w 64"/>
                <a:gd name="T27" fmla="*/ 50 h 162"/>
                <a:gd name="T28" fmla="*/ 39 w 64"/>
                <a:gd name="T29" fmla="*/ 42 h 162"/>
                <a:gd name="T30" fmla="*/ 32 w 64"/>
                <a:gd name="T31" fmla="*/ 30 h 162"/>
                <a:gd name="T32" fmla="*/ 29 w 64"/>
                <a:gd name="T33" fmla="*/ 22 h 162"/>
                <a:gd name="T34" fmla="*/ 19 w 64"/>
                <a:gd name="T35" fmla="*/ 5 h 162"/>
                <a:gd name="T36" fmla="*/ 12 w 64"/>
                <a:gd name="T37" fmla="*/ 0 h 162"/>
                <a:gd name="T38" fmla="*/ 4 w 64"/>
                <a:gd name="T39" fmla="*/ 3 h 162"/>
                <a:gd name="T40" fmla="*/ 0 w 64"/>
                <a:gd name="T41" fmla="*/ 8 h 162"/>
                <a:gd name="T42" fmla="*/ 2 w 64"/>
                <a:gd name="T43" fmla="*/ 15 h 162"/>
                <a:gd name="T44" fmla="*/ 9 w 64"/>
                <a:gd name="T45" fmla="*/ 25 h 162"/>
                <a:gd name="T46" fmla="*/ 10 w 64"/>
                <a:gd name="T47" fmla="*/ 32 h 162"/>
                <a:gd name="T48" fmla="*/ 16 w 64"/>
                <a:gd name="T49" fmla="*/ 42 h 162"/>
                <a:gd name="T50" fmla="*/ 19 w 64"/>
                <a:gd name="T51" fmla="*/ 49 h 162"/>
                <a:gd name="T52" fmla="*/ 22 w 64"/>
                <a:gd name="T53" fmla="*/ 57 h 162"/>
                <a:gd name="T54" fmla="*/ 26 w 64"/>
                <a:gd name="T55" fmla="*/ 66 h 162"/>
                <a:gd name="T56" fmla="*/ 29 w 64"/>
                <a:gd name="T57" fmla="*/ 77 h 162"/>
                <a:gd name="T58" fmla="*/ 34 w 64"/>
                <a:gd name="T59" fmla="*/ 91 h 162"/>
                <a:gd name="T60" fmla="*/ 37 w 64"/>
                <a:gd name="T61" fmla="*/ 106 h 162"/>
                <a:gd name="T62" fmla="*/ 39 w 64"/>
                <a:gd name="T63" fmla="*/ 114 h 162"/>
                <a:gd name="T64" fmla="*/ 41 w 64"/>
                <a:gd name="T65" fmla="*/ 125 h 162"/>
                <a:gd name="T66" fmla="*/ 42 w 64"/>
                <a:gd name="T67" fmla="*/ 138 h 162"/>
                <a:gd name="T68" fmla="*/ 44 w 64"/>
                <a:gd name="T69" fmla="*/ 155 h 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162"/>
                <a:gd name="T107" fmla="*/ 64 w 64"/>
                <a:gd name="T108" fmla="*/ 162 h 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162">
                  <a:moveTo>
                    <a:pt x="44" y="151"/>
                  </a:moveTo>
                  <a:lnTo>
                    <a:pt x="44" y="155"/>
                  </a:lnTo>
                  <a:lnTo>
                    <a:pt x="46" y="157"/>
                  </a:lnTo>
                  <a:lnTo>
                    <a:pt x="48" y="160"/>
                  </a:lnTo>
                  <a:lnTo>
                    <a:pt x="49" y="160"/>
                  </a:lnTo>
                  <a:lnTo>
                    <a:pt x="53" y="162"/>
                  </a:lnTo>
                  <a:lnTo>
                    <a:pt x="58" y="162"/>
                  </a:lnTo>
                  <a:lnTo>
                    <a:pt x="59" y="160"/>
                  </a:lnTo>
                  <a:lnTo>
                    <a:pt x="63" y="158"/>
                  </a:lnTo>
                  <a:lnTo>
                    <a:pt x="63" y="157"/>
                  </a:lnTo>
                  <a:lnTo>
                    <a:pt x="64" y="153"/>
                  </a:lnTo>
                  <a:lnTo>
                    <a:pt x="64" y="148"/>
                  </a:lnTo>
                  <a:lnTo>
                    <a:pt x="63" y="145"/>
                  </a:lnTo>
                  <a:lnTo>
                    <a:pt x="63" y="135"/>
                  </a:lnTo>
                  <a:lnTo>
                    <a:pt x="61" y="130"/>
                  </a:lnTo>
                  <a:lnTo>
                    <a:pt x="61" y="121"/>
                  </a:lnTo>
                  <a:lnTo>
                    <a:pt x="59" y="116"/>
                  </a:lnTo>
                  <a:lnTo>
                    <a:pt x="59" y="111"/>
                  </a:lnTo>
                  <a:lnTo>
                    <a:pt x="58" y="106"/>
                  </a:lnTo>
                  <a:lnTo>
                    <a:pt x="58" y="103"/>
                  </a:lnTo>
                  <a:lnTo>
                    <a:pt x="54" y="93"/>
                  </a:lnTo>
                  <a:lnTo>
                    <a:pt x="54" y="87"/>
                  </a:lnTo>
                  <a:lnTo>
                    <a:pt x="53" y="82"/>
                  </a:lnTo>
                  <a:lnTo>
                    <a:pt x="49" y="74"/>
                  </a:lnTo>
                  <a:lnTo>
                    <a:pt x="49" y="71"/>
                  </a:lnTo>
                  <a:lnTo>
                    <a:pt x="46" y="59"/>
                  </a:lnTo>
                  <a:lnTo>
                    <a:pt x="44" y="55"/>
                  </a:lnTo>
                  <a:lnTo>
                    <a:pt x="42" y="50"/>
                  </a:lnTo>
                  <a:lnTo>
                    <a:pt x="41" y="47"/>
                  </a:lnTo>
                  <a:lnTo>
                    <a:pt x="39" y="42"/>
                  </a:lnTo>
                  <a:lnTo>
                    <a:pt x="32" y="32"/>
                  </a:lnTo>
                  <a:lnTo>
                    <a:pt x="32" y="30"/>
                  </a:lnTo>
                  <a:lnTo>
                    <a:pt x="31" y="25"/>
                  </a:lnTo>
                  <a:lnTo>
                    <a:pt x="29" y="22"/>
                  </a:lnTo>
                  <a:lnTo>
                    <a:pt x="26" y="15"/>
                  </a:lnTo>
                  <a:lnTo>
                    <a:pt x="19" y="5"/>
                  </a:lnTo>
                  <a:lnTo>
                    <a:pt x="16" y="2"/>
                  </a:lnTo>
                  <a:lnTo>
                    <a:pt x="12" y="0"/>
                  </a:lnTo>
                  <a:lnTo>
                    <a:pt x="7" y="0"/>
                  </a:lnTo>
                  <a:lnTo>
                    <a:pt x="4" y="3"/>
                  </a:lnTo>
                  <a:lnTo>
                    <a:pt x="2" y="5"/>
                  </a:lnTo>
                  <a:lnTo>
                    <a:pt x="0" y="8"/>
                  </a:lnTo>
                  <a:lnTo>
                    <a:pt x="0" y="13"/>
                  </a:lnTo>
                  <a:lnTo>
                    <a:pt x="2" y="15"/>
                  </a:lnTo>
                  <a:lnTo>
                    <a:pt x="5" y="23"/>
                  </a:lnTo>
                  <a:lnTo>
                    <a:pt x="9" y="25"/>
                  </a:lnTo>
                  <a:lnTo>
                    <a:pt x="9" y="28"/>
                  </a:lnTo>
                  <a:lnTo>
                    <a:pt x="10" y="32"/>
                  </a:lnTo>
                  <a:lnTo>
                    <a:pt x="12" y="37"/>
                  </a:lnTo>
                  <a:lnTo>
                    <a:pt x="16" y="42"/>
                  </a:lnTo>
                  <a:lnTo>
                    <a:pt x="19" y="47"/>
                  </a:lnTo>
                  <a:lnTo>
                    <a:pt x="19" y="49"/>
                  </a:lnTo>
                  <a:lnTo>
                    <a:pt x="21" y="54"/>
                  </a:lnTo>
                  <a:lnTo>
                    <a:pt x="22" y="57"/>
                  </a:lnTo>
                  <a:lnTo>
                    <a:pt x="24" y="62"/>
                  </a:lnTo>
                  <a:lnTo>
                    <a:pt x="26" y="66"/>
                  </a:lnTo>
                  <a:lnTo>
                    <a:pt x="29" y="74"/>
                  </a:lnTo>
                  <a:lnTo>
                    <a:pt x="29" y="77"/>
                  </a:lnTo>
                  <a:lnTo>
                    <a:pt x="32" y="89"/>
                  </a:lnTo>
                  <a:lnTo>
                    <a:pt x="34" y="91"/>
                  </a:lnTo>
                  <a:lnTo>
                    <a:pt x="34" y="96"/>
                  </a:lnTo>
                  <a:lnTo>
                    <a:pt x="37" y="106"/>
                  </a:lnTo>
                  <a:lnTo>
                    <a:pt x="37" y="109"/>
                  </a:lnTo>
                  <a:lnTo>
                    <a:pt x="39" y="114"/>
                  </a:lnTo>
                  <a:lnTo>
                    <a:pt x="39" y="119"/>
                  </a:lnTo>
                  <a:lnTo>
                    <a:pt x="41" y="125"/>
                  </a:lnTo>
                  <a:lnTo>
                    <a:pt x="41" y="133"/>
                  </a:lnTo>
                  <a:lnTo>
                    <a:pt x="42" y="138"/>
                  </a:lnTo>
                  <a:lnTo>
                    <a:pt x="42" y="148"/>
                  </a:lnTo>
                  <a:lnTo>
                    <a:pt x="44" y="155"/>
                  </a:lnTo>
                  <a:lnTo>
                    <a:pt x="44"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7" name="Freeform 7"/>
            <p:cNvSpPr>
              <a:spLocks noChangeAspect="1"/>
            </p:cNvSpPr>
            <p:nvPr/>
          </p:nvSpPr>
          <p:spPr bwMode="auto">
            <a:xfrm>
              <a:off x="4059" y="916"/>
              <a:ext cx="351" cy="155"/>
            </a:xfrm>
            <a:custGeom>
              <a:avLst/>
              <a:gdLst>
                <a:gd name="T0" fmla="*/ 336 w 351"/>
                <a:gd name="T1" fmla="*/ 153 h 155"/>
                <a:gd name="T2" fmla="*/ 342 w 351"/>
                <a:gd name="T3" fmla="*/ 155 h 155"/>
                <a:gd name="T4" fmla="*/ 347 w 351"/>
                <a:gd name="T5" fmla="*/ 153 h 155"/>
                <a:gd name="T6" fmla="*/ 351 w 351"/>
                <a:gd name="T7" fmla="*/ 148 h 155"/>
                <a:gd name="T8" fmla="*/ 349 w 351"/>
                <a:gd name="T9" fmla="*/ 139 h 155"/>
                <a:gd name="T10" fmla="*/ 347 w 351"/>
                <a:gd name="T11" fmla="*/ 138 h 155"/>
                <a:gd name="T12" fmla="*/ 326 w 351"/>
                <a:gd name="T13" fmla="*/ 114 h 155"/>
                <a:gd name="T14" fmla="*/ 282 w 351"/>
                <a:gd name="T15" fmla="*/ 80 h 155"/>
                <a:gd name="T16" fmla="*/ 263 w 351"/>
                <a:gd name="T17" fmla="*/ 69 h 155"/>
                <a:gd name="T18" fmla="*/ 245 w 351"/>
                <a:gd name="T19" fmla="*/ 57 h 155"/>
                <a:gd name="T20" fmla="*/ 201 w 351"/>
                <a:gd name="T21" fmla="*/ 37 h 155"/>
                <a:gd name="T22" fmla="*/ 181 w 351"/>
                <a:gd name="T23" fmla="*/ 28 h 155"/>
                <a:gd name="T24" fmla="*/ 147 w 351"/>
                <a:gd name="T25" fmla="*/ 18 h 155"/>
                <a:gd name="T26" fmla="*/ 98 w 351"/>
                <a:gd name="T27" fmla="*/ 8 h 155"/>
                <a:gd name="T28" fmla="*/ 71 w 351"/>
                <a:gd name="T29" fmla="*/ 3 h 155"/>
                <a:gd name="T30" fmla="*/ 49 w 351"/>
                <a:gd name="T31" fmla="*/ 1 h 155"/>
                <a:gd name="T32" fmla="*/ 9 w 351"/>
                <a:gd name="T33" fmla="*/ 0 h 155"/>
                <a:gd name="T34" fmla="*/ 2 w 351"/>
                <a:gd name="T35" fmla="*/ 5 h 155"/>
                <a:gd name="T36" fmla="*/ 0 w 351"/>
                <a:gd name="T37" fmla="*/ 11 h 155"/>
                <a:gd name="T38" fmla="*/ 5 w 351"/>
                <a:gd name="T39" fmla="*/ 18 h 155"/>
                <a:gd name="T40" fmla="*/ 11 w 351"/>
                <a:gd name="T41" fmla="*/ 20 h 155"/>
                <a:gd name="T42" fmla="*/ 46 w 351"/>
                <a:gd name="T43" fmla="*/ 21 h 155"/>
                <a:gd name="T44" fmla="*/ 71 w 351"/>
                <a:gd name="T45" fmla="*/ 23 h 155"/>
                <a:gd name="T46" fmla="*/ 95 w 351"/>
                <a:gd name="T47" fmla="*/ 28 h 155"/>
                <a:gd name="T48" fmla="*/ 140 w 351"/>
                <a:gd name="T49" fmla="*/ 38 h 155"/>
                <a:gd name="T50" fmla="*/ 174 w 351"/>
                <a:gd name="T51" fmla="*/ 48 h 155"/>
                <a:gd name="T52" fmla="*/ 194 w 351"/>
                <a:gd name="T53" fmla="*/ 57 h 155"/>
                <a:gd name="T54" fmla="*/ 235 w 351"/>
                <a:gd name="T55" fmla="*/ 74 h 155"/>
                <a:gd name="T56" fmla="*/ 253 w 351"/>
                <a:gd name="T57" fmla="*/ 85 h 155"/>
                <a:gd name="T58" fmla="*/ 272 w 351"/>
                <a:gd name="T59" fmla="*/ 97 h 155"/>
                <a:gd name="T60" fmla="*/ 312 w 351"/>
                <a:gd name="T61" fmla="*/ 128 h 155"/>
                <a:gd name="T62" fmla="*/ 334 w 351"/>
                <a:gd name="T63" fmla="*/ 151 h 1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1"/>
                <a:gd name="T97" fmla="*/ 0 h 155"/>
                <a:gd name="T98" fmla="*/ 351 w 351"/>
                <a:gd name="T99" fmla="*/ 155 h 1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1" h="155">
                  <a:moveTo>
                    <a:pt x="332" y="151"/>
                  </a:moveTo>
                  <a:lnTo>
                    <a:pt x="336" y="153"/>
                  </a:lnTo>
                  <a:lnTo>
                    <a:pt x="337" y="155"/>
                  </a:lnTo>
                  <a:lnTo>
                    <a:pt x="342" y="155"/>
                  </a:lnTo>
                  <a:lnTo>
                    <a:pt x="346" y="153"/>
                  </a:lnTo>
                  <a:lnTo>
                    <a:pt x="347" y="153"/>
                  </a:lnTo>
                  <a:lnTo>
                    <a:pt x="349" y="149"/>
                  </a:lnTo>
                  <a:lnTo>
                    <a:pt x="351" y="148"/>
                  </a:lnTo>
                  <a:lnTo>
                    <a:pt x="351" y="143"/>
                  </a:lnTo>
                  <a:lnTo>
                    <a:pt x="349" y="139"/>
                  </a:lnTo>
                  <a:lnTo>
                    <a:pt x="349" y="138"/>
                  </a:lnTo>
                  <a:lnTo>
                    <a:pt x="347" y="138"/>
                  </a:lnTo>
                  <a:lnTo>
                    <a:pt x="332" y="123"/>
                  </a:lnTo>
                  <a:lnTo>
                    <a:pt x="326" y="114"/>
                  </a:lnTo>
                  <a:lnTo>
                    <a:pt x="290" y="85"/>
                  </a:lnTo>
                  <a:lnTo>
                    <a:pt x="282" y="80"/>
                  </a:lnTo>
                  <a:lnTo>
                    <a:pt x="273" y="74"/>
                  </a:lnTo>
                  <a:lnTo>
                    <a:pt x="263" y="69"/>
                  </a:lnTo>
                  <a:lnTo>
                    <a:pt x="253" y="62"/>
                  </a:lnTo>
                  <a:lnTo>
                    <a:pt x="245" y="57"/>
                  </a:lnTo>
                  <a:lnTo>
                    <a:pt x="213" y="40"/>
                  </a:lnTo>
                  <a:lnTo>
                    <a:pt x="201" y="37"/>
                  </a:lnTo>
                  <a:lnTo>
                    <a:pt x="191" y="32"/>
                  </a:lnTo>
                  <a:lnTo>
                    <a:pt x="181" y="28"/>
                  </a:lnTo>
                  <a:lnTo>
                    <a:pt x="157" y="21"/>
                  </a:lnTo>
                  <a:lnTo>
                    <a:pt x="147" y="18"/>
                  </a:lnTo>
                  <a:lnTo>
                    <a:pt x="122" y="11"/>
                  </a:lnTo>
                  <a:lnTo>
                    <a:pt x="98" y="8"/>
                  </a:lnTo>
                  <a:lnTo>
                    <a:pt x="86" y="5"/>
                  </a:lnTo>
                  <a:lnTo>
                    <a:pt x="71" y="3"/>
                  </a:lnTo>
                  <a:lnTo>
                    <a:pt x="59" y="3"/>
                  </a:lnTo>
                  <a:lnTo>
                    <a:pt x="49" y="1"/>
                  </a:lnTo>
                  <a:lnTo>
                    <a:pt x="34" y="0"/>
                  </a:lnTo>
                  <a:lnTo>
                    <a:pt x="9" y="0"/>
                  </a:lnTo>
                  <a:lnTo>
                    <a:pt x="5" y="1"/>
                  </a:lnTo>
                  <a:lnTo>
                    <a:pt x="2" y="5"/>
                  </a:lnTo>
                  <a:lnTo>
                    <a:pt x="0" y="6"/>
                  </a:lnTo>
                  <a:lnTo>
                    <a:pt x="0" y="11"/>
                  </a:lnTo>
                  <a:lnTo>
                    <a:pt x="2" y="15"/>
                  </a:lnTo>
                  <a:lnTo>
                    <a:pt x="5" y="18"/>
                  </a:lnTo>
                  <a:lnTo>
                    <a:pt x="7" y="20"/>
                  </a:lnTo>
                  <a:lnTo>
                    <a:pt x="11" y="20"/>
                  </a:lnTo>
                  <a:lnTo>
                    <a:pt x="34" y="20"/>
                  </a:lnTo>
                  <a:lnTo>
                    <a:pt x="46" y="21"/>
                  </a:lnTo>
                  <a:lnTo>
                    <a:pt x="59" y="23"/>
                  </a:lnTo>
                  <a:lnTo>
                    <a:pt x="71" y="23"/>
                  </a:lnTo>
                  <a:lnTo>
                    <a:pt x="83" y="25"/>
                  </a:lnTo>
                  <a:lnTo>
                    <a:pt x="95" y="28"/>
                  </a:lnTo>
                  <a:lnTo>
                    <a:pt x="118" y="32"/>
                  </a:lnTo>
                  <a:lnTo>
                    <a:pt x="140" y="38"/>
                  </a:lnTo>
                  <a:lnTo>
                    <a:pt x="150" y="42"/>
                  </a:lnTo>
                  <a:lnTo>
                    <a:pt x="174" y="48"/>
                  </a:lnTo>
                  <a:lnTo>
                    <a:pt x="184" y="52"/>
                  </a:lnTo>
                  <a:lnTo>
                    <a:pt x="194" y="57"/>
                  </a:lnTo>
                  <a:lnTo>
                    <a:pt x="206" y="60"/>
                  </a:lnTo>
                  <a:lnTo>
                    <a:pt x="235" y="74"/>
                  </a:lnTo>
                  <a:lnTo>
                    <a:pt x="243" y="79"/>
                  </a:lnTo>
                  <a:lnTo>
                    <a:pt x="253" y="85"/>
                  </a:lnTo>
                  <a:lnTo>
                    <a:pt x="263" y="91"/>
                  </a:lnTo>
                  <a:lnTo>
                    <a:pt x="272" y="97"/>
                  </a:lnTo>
                  <a:lnTo>
                    <a:pt x="280" y="102"/>
                  </a:lnTo>
                  <a:lnTo>
                    <a:pt x="312" y="128"/>
                  </a:lnTo>
                  <a:lnTo>
                    <a:pt x="319" y="136"/>
                  </a:lnTo>
                  <a:lnTo>
                    <a:pt x="334" y="151"/>
                  </a:lnTo>
                  <a:lnTo>
                    <a:pt x="332"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Freeform 8"/>
            <p:cNvSpPr>
              <a:spLocks noChangeAspect="1"/>
            </p:cNvSpPr>
            <p:nvPr/>
          </p:nvSpPr>
          <p:spPr bwMode="auto">
            <a:xfrm>
              <a:off x="4059" y="1062"/>
              <a:ext cx="66" cy="162"/>
            </a:xfrm>
            <a:custGeom>
              <a:avLst/>
              <a:gdLst>
                <a:gd name="T0" fmla="*/ 66 w 66"/>
                <a:gd name="T1" fmla="*/ 9 h 162"/>
                <a:gd name="T2" fmla="*/ 64 w 66"/>
                <a:gd name="T3" fmla="*/ 3 h 162"/>
                <a:gd name="T4" fmla="*/ 59 w 66"/>
                <a:gd name="T5" fmla="*/ 0 h 162"/>
                <a:gd name="T6" fmla="*/ 51 w 66"/>
                <a:gd name="T7" fmla="*/ 2 h 162"/>
                <a:gd name="T8" fmla="*/ 48 w 66"/>
                <a:gd name="T9" fmla="*/ 5 h 162"/>
                <a:gd name="T10" fmla="*/ 46 w 66"/>
                <a:gd name="T11" fmla="*/ 10 h 162"/>
                <a:gd name="T12" fmla="*/ 44 w 66"/>
                <a:gd name="T13" fmla="*/ 12 h 162"/>
                <a:gd name="T14" fmla="*/ 43 w 66"/>
                <a:gd name="T15" fmla="*/ 27 h 162"/>
                <a:gd name="T16" fmla="*/ 41 w 66"/>
                <a:gd name="T17" fmla="*/ 41 h 162"/>
                <a:gd name="T18" fmla="*/ 39 w 66"/>
                <a:gd name="T19" fmla="*/ 49 h 162"/>
                <a:gd name="T20" fmla="*/ 37 w 66"/>
                <a:gd name="T21" fmla="*/ 59 h 162"/>
                <a:gd name="T22" fmla="*/ 34 w 66"/>
                <a:gd name="T23" fmla="*/ 67 h 162"/>
                <a:gd name="T24" fmla="*/ 31 w 66"/>
                <a:gd name="T25" fmla="*/ 79 h 162"/>
                <a:gd name="T26" fmla="*/ 26 w 66"/>
                <a:gd name="T27" fmla="*/ 93 h 162"/>
                <a:gd name="T28" fmla="*/ 22 w 66"/>
                <a:gd name="T29" fmla="*/ 101 h 162"/>
                <a:gd name="T30" fmla="*/ 17 w 66"/>
                <a:gd name="T31" fmla="*/ 115 h 162"/>
                <a:gd name="T32" fmla="*/ 14 w 66"/>
                <a:gd name="T33" fmla="*/ 120 h 162"/>
                <a:gd name="T34" fmla="*/ 9 w 66"/>
                <a:gd name="T35" fmla="*/ 132 h 162"/>
                <a:gd name="T36" fmla="*/ 2 w 66"/>
                <a:gd name="T37" fmla="*/ 143 h 162"/>
                <a:gd name="T38" fmla="*/ 2 w 66"/>
                <a:gd name="T39" fmla="*/ 147 h 162"/>
                <a:gd name="T40" fmla="*/ 0 w 66"/>
                <a:gd name="T41" fmla="*/ 153 h 162"/>
                <a:gd name="T42" fmla="*/ 5 w 66"/>
                <a:gd name="T43" fmla="*/ 160 h 162"/>
                <a:gd name="T44" fmla="*/ 12 w 66"/>
                <a:gd name="T45" fmla="*/ 162 h 162"/>
                <a:gd name="T46" fmla="*/ 19 w 66"/>
                <a:gd name="T47" fmla="*/ 157 h 162"/>
                <a:gd name="T48" fmla="*/ 22 w 66"/>
                <a:gd name="T49" fmla="*/ 150 h 162"/>
                <a:gd name="T50" fmla="*/ 26 w 66"/>
                <a:gd name="T51" fmla="*/ 143 h 162"/>
                <a:gd name="T52" fmla="*/ 31 w 66"/>
                <a:gd name="T53" fmla="*/ 133 h 162"/>
                <a:gd name="T54" fmla="*/ 37 w 66"/>
                <a:gd name="T55" fmla="*/ 121 h 162"/>
                <a:gd name="T56" fmla="*/ 43 w 66"/>
                <a:gd name="T57" fmla="*/ 108 h 162"/>
                <a:gd name="T58" fmla="*/ 46 w 66"/>
                <a:gd name="T59" fmla="*/ 99 h 162"/>
                <a:gd name="T60" fmla="*/ 51 w 66"/>
                <a:gd name="T61" fmla="*/ 86 h 162"/>
                <a:gd name="T62" fmla="*/ 54 w 66"/>
                <a:gd name="T63" fmla="*/ 76 h 162"/>
                <a:gd name="T64" fmla="*/ 56 w 66"/>
                <a:gd name="T65" fmla="*/ 69 h 162"/>
                <a:gd name="T66" fmla="*/ 58 w 66"/>
                <a:gd name="T67" fmla="*/ 57 h 162"/>
                <a:gd name="T68" fmla="*/ 61 w 66"/>
                <a:gd name="T69" fmla="*/ 49 h 162"/>
                <a:gd name="T70" fmla="*/ 63 w 66"/>
                <a:gd name="T71" fmla="*/ 39 h 162"/>
                <a:gd name="T72" fmla="*/ 64 w 66"/>
                <a:gd name="T73" fmla="*/ 25 h 162"/>
                <a:gd name="T74" fmla="*/ 66 w 66"/>
                <a:gd name="T75" fmla="*/ 10 h 1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
                <a:gd name="T115" fmla="*/ 0 h 162"/>
                <a:gd name="T116" fmla="*/ 66 w 66"/>
                <a:gd name="T117" fmla="*/ 162 h 1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 h="162">
                  <a:moveTo>
                    <a:pt x="66" y="10"/>
                  </a:moveTo>
                  <a:lnTo>
                    <a:pt x="66" y="9"/>
                  </a:lnTo>
                  <a:lnTo>
                    <a:pt x="64" y="5"/>
                  </a:lnTo>
                  <a:lnTo>
                    <a:pt x="64" y="3"/>
                  </a:lnTo>
                  <a:lnTo>
                    <a:pt x="61" y="2"/>
                  </a:lnTo>
                  <a:lnTo>
                    <a:pt x="59" y="0"/>
                  </a:lnTo>
                  <a:lnTo>
                    <a:pt x="54" y="0"/>
                  </a:lnTo>
                  <a:lnTo>
                    <a:pt x="51" y="2"/>
                  </a:lnTo>
                  <a:lnTo>
                    <a:pt x="49" y="2"/>
                  </a:lnTo>
                  <a:lnTo>
                    <a:pt x="48" y="5"/>
                  </a:lnTo>
                  <a:lnTo>
                    <a:pt x="46" y="7"/>
                  </a:lnTo>
                  <a:lnTo>
                    <a:pt x="46" y="10"/>
                  </a:lnTo>
                  <a:lnTo>
                    <a:pt x="48" y="5"/>
                  </a:lnTo>
                  <a:lnTo>
                    <a:pt x="44" y="12"/>
                  </a:lnTo>
                  <a:lnTo>
                    <a:pt x="44" y="22"/>
                  </a:lnTo>
                  <a:lnTo>
                    <a:pt x="43" y="27"/>
                  </a:lnTo>
                  <a:lnTo>
                    <a:pt x="43" y="35"/>
                  </a:lnTo>
                  <a:lnTo>
                    <a:pt x="41" y="41"/>
                  </a:lnTo>
                  <a:lnTo>
                    <a:pt x="41" y="46"/>
                  </a:lnTo>
                  <a:lnTo>
                    <a:pt x="39" y="49"/>
                  </a:lnTo>
                  <a:lnTo>
                    <a:pt x="37" y="54"/>
                  </a:lnTo>
                  <a:lnTo>
                    <a:pt x="37" y="59"/>
                  </a:lnTo>
                  <a:lnTo>
                    <a:pt x="36" y="62"/>
                  </a:lnTo>
                  <a:lnTo>
                    <a:pt x="34" y="67"/>
                  </a:lnTo>
                  <a:lnTo>
                    <a:pt x="34" y="73"/>
                  </a:lnTo>
                  <a:lnTo>
                    <a:pt x="31" y="79"/>
                  </a:lnTo>
                  <a:lnTo>
                    <a:pt x="27" y="89"/>
                  </a:lnTo>
                  <a:lnTo>
                    <a:pt x="26" y="93"/>
                  </a:lnTo>
                  <a:lnTo>
                    <a:pt x="24" y="98"/>
                  </a:lnTo>
                  <a:lnTo>
                    <a:pt x="22" y="101"/>
                  </a:lnTo>
                  <a:lnTo>
                    <a:pt x="19" y="111"/>
                  </a:lnTo>
                  <a:lnTo>
                    <a:pt x="17" y="115"/>
                  </a:lnTo>
                  <a:lnTo>
                    <a:pt x="17" y="118"/>
                  </a:lnTo>
                  <a:lnTo>
                    <a:pt x="14" y="120"/>
                  </a:lnTo>
                  <a:lnTo>
                    <a:pt x="11" y="126"/>
                  </a:lnTo>
                  <a:lnTo>
                    <a:pt x="9" y="132"/>
                  </a:lnTo>
                  <a:lnTo>
                    <a:pt x="9" y="133"/>
                  </a:lnTo>
                  <a:lnTo>
                    <a:pt x="2" y="143"/>
                  </a:lnTo>
                  <a:lnTo>
                    <a:pt x="0" y="148"/>
                  </a:lnTo>
                  <a:lnTo>
                    <a:pt x="2" y="147"/>
                  </a:lnTo>
                  <a:lnTo>
                    <a:pt x="0" y="148"/>
                  </a:lnTo>
                  <a:lnTo>
                    <a:pt x="0" y="153"/>
                  </a:lnTo>
                  <a:lnTo>
                    <a:pt x="2" y="157"/>
                  </a:lnTo>
                  <a:lnTo>
                    <a:pt x="5" y="160"/>
                  </a:lnTo>
                  <a:lnTo>
                    <a:pt x="7" y="162"/>
                  </a:lnTo>
                  <a:lnTo>
                    <a:pt x="12" y="162"/>
                  </a:lnTo>
                  <a:lnTo>
                    <a:pt x="16" y="160"/>
                  </a:lnTo>
                  <a:lnTo>
                    <a:pt x="19" y="157"/>
                  </a:lnTo>
                  <a:lnTo>
                    <a:pt x="21" y="155"/>
                  </a:lnTo>
                  <a:lnTo>
                    <a:pt x="22" y="150"/>
                  </a:lnTo>
                  <a:lnTo>
                    <a:pt x="22" y="148"/>
                  </a:lnTo>
                  <a:lnTo>
                    <a:pt x="26" y="143"/>
                  </a:lnTo>
                  <a:lnTo>
                    <a:pt x="29" y="138"/>
                  </a:lnTo>
                  <a:lnTo>
                    <a:pt x="31" y="133"/>
                  </a:lnTo>
                  <a:lnTo>
                    <a:pt x="34" y="128"/>
                  </a:lnTo>
                  <a:lnTo>
                    <a:pt x="37" y="121"/>
                  </a:lnTo>
                  <a:lnTo>
                    <a:pt x="39" y="118"/>
                  </a:lnTo>
                  <a:lnTo>
                    <a:pt x="43" y="108"/>
                  </a:lnTo>
                  <a:lnTo>
                    <a:pt x="44" y="105"/>
                  </a:lnTo>
                  <a:lnTo>
                    <a:pt x="46" y="99"/>
                  </a:lnTo>
                  <a:lnTo>
                    <a:pt x="48" y="96"/>
                  </a:lnTo>
                  <a:lnTo>
                    <a:pt x="51" y="86"/>
                  </a:lnTo>
                  <a:lnTo>
                    <a:pt x="53" y="83"/>
                  </a:lnTo>
                  <a:lnTo>
                    <a:pt x="54" y="76"/>
                  </a:lnTo>
                  <a:lnTo>
                    <a:pt x="54" y="71"/>
                  </a:lnTo>
                  <a:lnTo>
                    <a:pt x="56" y="69"/>
                  </a:lnTo>
                  <a:lnTo>
                    <a:pt x="58" y="62"/>
                  </a:lnTo>
                  <a:lnTo>
                    <a:pt x="58" y="57"/>
                  </a:lnTo>
                  <a:lnTo>
                    <a:pt x="59" y="56"/>
                  </a:lnTo>
                  <a:lnTo>
                    <a:pt x="61" y="49"/>
                  </a:lnTo>
                  <a:lnTo>
                    <a:pt x="61" y="44"/>
                  </a:lnTo>
                  <a:lnTo>
                    <a:pt x="63" y="39"/>
                  </a:lnTo>
                  <a:lnTo>
                    <a:pt x="63" y="30"/>
                  </a:lnTo>
                  <a:lnTo>
                    <a:pt x="64" y="25"/>
                  </a:lnTo>
                  <a:lnTo>
                    <a:pt x="64" y="15"/>
                  </a:lnTo>
                  <a:lnTo>
                    <a:pt x="6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9" name="Freeform 9"/>
            <p:cNvSpPr>
              <a:spLocks noChangeAspect="1"/>
            </p:cNvSpPr>
            <p:nvPr/>
          </p:nvSpPr>
          <p:spPr bwMode="auto">
            <a:xfrm>
              <a:off x="4068" y="1067"/>
              <a:ext cx="350" cy="153"/>
            </a:xfrm>
            <a:custGeom>
              <a:avLst/>
              <a:gdLst>
                <a:gd name="T0" fmla="*/ 349 w 350"/>
                <a:gd name="T1" fmla="*/ 15 h 153"/>
                <a:gd name="T2" fmla="*/ 350 w 350"/>
                <a:gd name="T3" fmla="*/ 7 h 153"/>
                <a:gd name="T4" fmla="*/ 345 w 350"/>
                <a:gd name="T5" fmla="*/ 2 h 153"/>
                <a:gd name="T6" fmla="*/ 337 w 350"/>
                <a:gd name="T7" fmla="*/ 0 h 153"/>
                <a:gd name="T8" fmla="*/ 333 w 350"/>
                <a:gd name="T9" fmla="*/ 2 h 153"/>
                <a:gd name="T10" fmla="*/ 318 w 350"/>
                <a:gd name="T11" fmla="*/ 17 h 153"/>
                <a:gd name="T12" fmla="*/ 303 w 350"/>
                <a:gd name="T13" fmla="*/ 32 h 153"/>
                <a:gd name="T14" fmla="*/ 288 w 350"/>
                <a:gd name="T15" fmla="*/ 42 h 153"/>
                <a:gd name="T16" fmla="*/ 269 w 350"/>
                <a:gd name="T17" fmla="*/ 56 h 153"/>
                <a:gd name="T18" fmla="*/ 251 w 350"/>
                <a:gd name="T19" fmla="*/ 68 h 153"/>
                <a:gd name="T20" fmla="*/ 204 w 350"/>
                <a:gd name="T21" fmla="*/ 91 h 153"/>
                <a:gd name="T22" fmla="*/ 182 w 350"/>
                <a:gd name="T23" fmla="*/ 100 h 153"/>
                <a:gd name="T24" fmla="*/ 160 w 350"/>
                <a:gd name="T25" fmla="*/ 106 h 153"/>
                <a:gd name="T26" fmla="*/ 116 w 350"/>
                <a:gd name="T27" fmla="*/ 120 h 153"/>
                <a:gd name="T28" fmla="*/ 81 w 350"/>
                <a:gd name="T29" fmla="*/ 127 h 153"/>
                <a:gd name="T30" fmla="*/ 47 w 350"/>
                <a:gd name="T31" fmla="*/ 130 h 153"/>
                <a:gd name="T32" fmla="*/ 22 w 350"/>
                <a:gd name="T33" fmla="*/ 132 h 153"/>
                <a:gd name="T34" fmla="*/ 10 w 350"/>
                <a:gd name="T35" fmla="*/ 133 h 153"/>
                <a:gd name="T36" fmla="*/ 3 w 350"/>
                <a:gd name="T37" fmla="*/ 137 h 153"/>
                <a:gd name="T38" fmla="*/ 0 w 350"/>
                <a:gd name="T39" fmla="*/ 142 h 153"/>
                <a:gd name="T40" fmla="*/ 3 w 350"/>
                <a:gd name="T41" fmla="*/ 150 h 153"/>
                <a:gd name="T42" fmla="*/ 8 w 350"/>
                <a:gd name="T43" fmla="*/ 153 h 153"/>
                <a:gd name="T44" fmla="*/ 12 w 350"/>
                <a:gd name="T45" fmla="*/ 153 h 153"/>
                <a:gd name="T46" fmla="*/ 34 w 350"/>
                <a:gd name="T47" fmla="*/ 152 h 153"/>
                <a:gd name="T48" fmla="*/ 59 w 350"/>
                <a:gd name="T49" fmla="*/ 150 h 153"/>
                <a:gd name="T50" fmla="*/ 96 w 350"/>
                <a:gd name="T51" fmla="*/ 143 h 153"/>
                <a:gd name="T52" fmla="*/ 157 w 350"/>
                <a:gd name="T53" fmla="*/ 130 h 153"/>
                <a:gd name="T54" fmla="*/ 178 w 350"/>
                <a:gd name="T55" fmla="*/ 123 h 153"/>
                <a:gd name="T56" fmla="*/ 200 w 350"/>
                <a:gd name="T57" fmla="*/ 115 h 153"/>
                <a:gd name="T58" fmla="*/ 253 w 350"/>
                <a:gd name="T59" fmla="*/ 89 h 153"/>
                <a:gd name="T60" fmla="*/ 271 w 350"/>
                <a:gd name="T61" fmla="*/ 78 h 153"/>
                <a:gd name="T62" fmla="*/ 291 w 350"/>
                <a:gd name="T63" fmla="*/ 66 h 153"/>
                <a:gd name="T64" fmla="*/ 306 w 350"/>
                <a:gd name="T65" fmla="*/ 54 h 153"/>
                <a:gd name="T66" fmla="*/ 323 w 350"/>
                <a:gd name="T67" fmla="*/ 37 h 153"/>
                <a:gd name="T68" fmla="*/ 338 w 350"/>
                <a:gd name="T69" fmla="*/ 24 h 153"/>
                <a:gd name="T70" fmla="*/ 347 w 350"/>
                <a:gd name="T71" fmla="*/ 17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0"/>
                <a:gd name="T109" fmla="*/ 0 h 153"/>
                <a:gd name="T110" fmla="*/ 350 w 350"/>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0" h="153">
                  <a:moveTo>
                    <a:pt x="347" y="17"/>
                  </a:moveTo>
                  <a:lnTo>
                    <a:pt x="349" y="15"/>
                  </a:lnTo>
                  <a:lnTo>
                    <a:pt x="350" y="12"/>
                  </a:lnTo>
                  <a:lnTo>
                    <a:pt x="350" y="7"/>
                  </a:lnTo>
                  <a:lnTo>
                    <a:pt x="347" y="4"/>
                  </a:lnTo>
                  <a:lnTo>
                    <a:pt x="345" y="2"/>
                  </a:lnTo>
                  <a:lnTo>
                    <a:pt x="342" y="0"/>
                  </a:lnTo>
                  <a:lnTo>
                    <a:pt x="337" y="0"/>
                  </a:lnTo>
                  <a:lnTo>
                    <a:pt x="333" y="4"/>
                  </a:lnTo>
                  <a:lnTo>
                    <a:pt x="333" y="2"/>
                  </a:lnTo>
                  <a:lnTo>
                    <a:pt x="325" y="10"/>
                  </a:lnTo>
                  <a:lnTo>
                    <a:pt x="318" y="17"/>
                  </a:lnTo>
                  <a:lnTo>
                    <a:pt x="310" y="24"/>
                  </a:lnTo>
                  <a:lnTo>
                    <a:pt x="303" y="32"/>
                  </a:lnTo>
                  <a:lnTo>
                    <a:pt x="296" y="37"/>
                  </a:lnTo>
                  <a:lnTo>
                    <a:pt x="288" y="42"/>
                  </a:lnTo>
                  <a:lnTo>
                    <a:pt x="278" y="49"/>
                  </a:lnTo>
                  <a:lnTo>
                    <a:pt x="269" y="56"/>
                  </a:lnTo>
                  <a:lnTo>
                    <a:pt x="261" y="61"/>
                  </a:lnTo>
                  <a:lnTo>
                    <a:pt x="251" y="68"/>
                  </a:lnTo>
                  <a:lnTo>
                    <a:pt x="242" y="73"/>
                  </a:lnTo>
                  <a:lnTo>
                    <a:pt x="204" y="91"/>
                  </a:lnTo>
                  <a:lnTo>
                    <a:pt x="194" y="94"/>
                  </a:lnTo>
                  <a:lnTo>
                    <a:pt x="182" y="100"/>
                  </a:lnTo>
                  <a:lnTo>
                    <a:pt x="172" y="103"/>
                  </a:lnTo>
                  <a:lnTo>
                    <a:pt x="160" y="106"/>
                  </a:lnTo>
                  <a:lnTo>
                    <a:pt x="150" y="110"/>
                  </a:lnTo>
                  <a:lnTo>
                    <a:pt x="116" y="120"/>
                  </a:lnTo>
                  <a:lnTo>
                    <a:pt x="92" y="123"/>
                  </a:lnTo>
                  <a:lnTo>
                    <a:pt x="81" y="127"/>
                  </a:lnTo>
                  <a:lnTo>
                    <a:pt x="59" y="130"/>
                  </a:lnTo>
                  <a:lnTo>
                    <a:pt x="47" y="130"/>
                  </a:lnTo>
                  <a:lnTo>
                    <a:pt x="34" y="132"/>
                  </a:lnTo>
                  <a:lnTo>
                    <a:pt x="22" y="132"/>
                  </a:lnTo>
                  <a:lnTo>
                    <a:pt x="8" y="133"/>
                  </a:lnTo>
                  <a:lnTo>
                    <a:pt x="10" y="133"/>
                  </a:lnTo>
                  <a:lnTo>
                    <a:pt x="7" y="133"/>
                  </a:lnTo>
                  <a:lnTo>
                    <a:pt x="3" y="137"/>
                  </a:lnTo>
                  <a:lnTo>
                    <a:pt x="2" y="138"/>
                  </a:lnTo>
                  <a:lnTo>
                    <a:pt x="0" y="142"/>
                  </a:lnTo>
                  <a:lnTo>
                    <a:pt x="0" y="147"/>
                  </a:lnTo>
                  <a:lnTo>
                    <a:pt x="3" y="150"/>
                  </a:lnTo>
                  <a:lnTo>
                    <a:pt x="5" y="152"/>
                  </a:lnTo>
                  <a:lnTo>
                    <a:pt x="8" y="153"/>
                  </a:lnTo>
                  <a:lnTo>
                    <a:pt x="10" y="153"/>
                  </a:lnTo>
                  <a:lnTo>
                    <a:pt x="12" y="153"/>
                  </a:lnTo>
                  <a:lnTo>
                    <a:pt x="22" y="152"/>
                  </a:lnTo>
                  <a:lnTo>
                    <a:pt x="34" y="152"/>
                  </a:lnTo>
                  <a:lnTo>
                    <a:pt x="47" y="150"/>
                  </a:lnTo>
                  <a:lnTo>
                    <a:pt x="59" y="150"/>
                  </a:lnTo>
                  <a:lnTo>
                    <a:pt x="84" y="147"/>
                  </a:lnTo>
                  <a:lnTo>
                    <a:pt x="96" y="143"/>
                  </a:lnTo>
                  <a:lnTo>
                    <a:pt x="119" y="140"/>
                  </a:lnTo>
                  <a:lnTo>
                    <a:pt x="157" y="130"/>
                  </a:lnTo>
                  <a:lnTo>
                    <a:pt x="167" y="127"/>
                  </a:lnTo>
                  <a:lnTo>
                    <a:pt x="178" y="123"/>
                  </a:lnTo>
                  <a:lnTo>
                    <a:pt x="189" y="120"/>
                  </a:lnTo>
                  <a:lnTo>
                    <a:pt x="200" y="115"/>
                  </a:lnTo>
                  <a:lnTo>
                    <a:pt x="210" y="111"/>
                  </a:lnTo>
                  <a:lnTo>
                    <a:pt x="253" y="89"/>
                  </a:lnTo>
                  <a:lnTo>
                    <a:pt x="261" y="84"/>
                  </a:lnTo>
                  <a:lnTo>
                    <a:pt x="271" y="78"/>
                  </a:lnTo>
                  <a:lnTo>
                    <a:pt x="279" y="73"/>
                  </a:lnTo>
                  <a:lnTo>
                    <a:pt x="291" y="66"/>
                  </a:lnTo>
                  <a:lnTo>
                    <a:pt x="298" y="59"/>
                  </a:lnTo>
                  <a:lnTo>
                    <a:pt x="306" y="54"/>
                  </a:lnTo>
                  <a:lnTo>
                    <a:pt x="317" y="46"/>
                  </a:lnTo>
                  <a:lnTo>
                    <a:pt x="323" y="37"/>
                  </a:lnTo>
                  <a:lnTo>
                    <a:pt x="332" y="30"/>
                  </a:lnTo>
                  <a:lnTo>
                    <a:pt x="338" y="24"/>
                  </a:lnTo>
                  <a:lnTo>
                    <a:pt x="347" y="19"/>
                  </a:lnTo>
                  <a:lnTo>
                    <a:pt x="34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0" name="Freeform 10"/>
            <p:cNvSpPr>
              <a:spLocks noChangeAspect="1"/>
            </p:cNvSpPr>
            <p:nvPr/>
          </p:nvSpPr>
          <p:spPr bwMode="auto">
            <a:xfrm>
              <a:off x="4386" y="1027"/>
              <a:ext cx="88" cy="87"/>
            </a:xfrm>
            <a:custGeom>
              <a:avLst/>
              <a:gdLst>
                <a:gd name="T0" fmla="*/ 2 w 88"/>
                <a:gd name="T1" fmla="*/ 59 h 87"/>
                <a:gd name="T2" fmla="*/ 7 w 88"/>
                <a:gd name="T3" fmla="*/ 69 h 87"/>
                <a:gd name="T4" fmla="*/ 9 w 88"/>
                <a:gd name="T5" fmla="*/ 70 h 87"/>
                <a:gd name="T6" fmla="*/ 19 w 88"/>
                <a:gd name="T7" fmla="*/ 81 h 87"/>
                <a:gd name="T8" fmla="*/ 22 w 88"/>
                <a:gd name="T9" fmla="*/ 84 h 87"/>
                <a:gd name="T10" fmla="*/ 29 w 88"/>
                <a:gd name="T11" fmla="*/ 86 h 87"/>
                <a:gd name="T12" fmla="*/ 51 w 88"/>
                <a:gd name="T13" fmla="*/ 86 h 87"/>
                <a:gd name="T14" fmla="*/ 59 w 88"/>
                <a:gd name="T15" fmla="*/ 86 h 87"/>
                <a:gd name="T16" fmla="*/ 69 w 88"/>
                <a:gd name="T17" fmla="*/ 81 h 87"/>
                <a:gd name="T18" fmla="*/ 69 w 88"/>
                <a:gd name="T19" fmla="*/ 81 h 87"/>
                <a:gd name="T20" fmla="*/ 79 w 88"/>
                <a:gd name="T21" fmla="*/ 70 h 87"/>
                <a:gd name="T22" fmla="*/ 76 w 88"/>
                <a:gd name="T23" fmla="*/ 72 h 87"/>
                <a:gd name="T24" fmla="*/ 86 w 88"/>
                <a:gd name="T25" fmla="*/ 60 h 87"/>
                <a:gd name="T26" fmla="*/ 88 w 88"/>
                <a:gd name="T27" fmla="*/ 49 h 87"/>
                <a:gd name="T28" fmla="*/ 88 w 88"/>
                <a:gd name="T29" fmla="*/ 30 h 87"/>
                <a:gd name="T30" fmla="*/ 84 w 88"/>
                <a:gd name="T31" fmla="*/ 25 h 87"/>
                <a:gd name="T32" fmla="*/ 78 w 88"/>
                <a:gd name="T33" fmla="*/ 17 h 87"/>
                <a:gd name="T34" fmla="*/ 76 w 88"/>
                <a:gd name="T35" fmla="*/ 12 h 87"/>
                <a:gd name="T36" fmla="*/ 69 w 88"/>
                <a:gd name="T37" fmla="*/ 8 h 87"/>
                <a:gd name="T38" fmla="*/ 63 w 88"/>
                <a:gd name="T39" fmla="*/ 1 h 87"/>
                <a:gd name="T40" fmla="*/ 31 w 88"/>
                <a:gd name="T41" fmla="*/ 0 h 87"/>
                <a:gd name="T42" fmla="*/ 24 w 88"/>
                <a:gd name="T43" fmla="*/ 3 h 87"/>
                <a:gd name="T44" fmla="*/ 12 w 88"/>
                <a:gd name="T45" fmla="*/ 12 h 87"/>
                <a:gd name="T46" fmla="*/ 4 w 88"/>
                <a:gd name="T47" fmla="*/ 23 h 87"/>
                <a:gd name="T48" fmla="*/ 0 w 88"/>
                <a:gd name="T49" fmla="*/ 30 h 87"/>
                <a:gd name="T50" fmla="*/ 20 w 88"/>
                <a:gd name="T51" fmla="*/ 37 h 87"/>
                <a:gd name="T52" fmla="*/ 24 w 88"/>
                <a:gd name="T53" fmla="*/ 30 h 87"/>
                <a:gd name="T54" fmla="*/ 26 w 88"/>
                <a:gd name="T55" fmla="*/ 25 h 87"/>
                <a:gd name="T56" fmla="*/ 31 w 88"/>
                <a:gd name="T57" fmla="*/ 23 h 87"/>
                <a:gd name="T58" fmla="*/ 37 w 88"/>
                <a:gd name="T59" fmla="*/ 20 h 87"/>
                <a:gd name="T60" fmla="*/ 52 w 88"/>
                <a:gd name="T61" fmla="*/ 22 h 87"/>
                <a:gd name="T62" fmla="*/ 56 w 88"/>
                <a:gd name="T63" fmla="*/ 20 h 87"/>
                <a:gd name="T64" fmla="*/ 64 w 88"/>
                <a:gd name="T65" fmla="*/ 28 h 87"/>
                <a:gd name="T66" fmla="*/ 61 w 88"/>
                <a:gd name="T67" fmla="*/ 25 h 87"/>
                <a:gd name="T68" fmla="*/ 64 w 88"/>
                <a:gd name="T69" fmla="*/ 28 h 87"/>
                <a:gd name="T70" fmla="*/ 66 w 88"/>
                <a:gd name="T71" fmla="*/ 35 h 87"/>
                <a:gd name="T72" fmla="*/ 71 w 88"/>
                <a:gd name="T73" fmla="*/ 49 h 87"/>
                <a:gd name="T74" fmla="*/ 68 w 88"/>
                <a:gd name="T75" fmla="*/ 50 h 87"/>
                <a:gd name="T76" fmla="*/ 64 w 88"/>
                <a:gd name="T77" fmla="*/ 55 h 87"/>
                <a:gd name="T78" fmla="*/ 61 w 88"/>
                <a:gd name="T79" fmla="*/ 60 h 87"/>
                <a:gd name="T80" fmla="*/ 63 w 88"/>
                <a:gd name="T81" fmla="*/ 62 h 87"/>
                <a:gd name="T82" fmla="*/ 61 w 88"/>
                <a:gd name="T83" fmla="*/ 60 h 87"/>
                <a:gd name="T84" fmla="*/ 56 w 88"/>
                <a:gd name="T85" fmla="*/ 64 h 87"/>
                <a:gd name="T86" fmla="*/ 51 w 88"/>
                <a:gd name="T87" fmla="*/ 67 h 87"/>
                <a:gd name="T88" fmla="*/ 49 w 88"/>
                <a:gd name="T89" fmla="*/ 70 h 87"/>
                <a:gd name="T90" fmla="*/ 36 w 88"/>
                <a:gd name="T91" fmla="*/ 65 h 87"/>
                <a:gd name="T92" fmla="*/ 29 w 88"/>
                <a:gd name="T93" fmla="*/ 64 h 87"/>
                <a:gd name="T94" fmla="*/ 26 w 88"/>
                <a:gd name="T95" fmla="*/ 60 h 87"/>
                <a:gd name="T96" fmla="*/ 29 w 88"/>
                <a:gd name="T97" fmla="*/ 64 h 87"/>
                <a:gd name="T98" fmla="*/ 20 w 88"/>
                <a:gd name="T99" fmla="*/ 55 h 87"/>
                <a:gd name="T100" fmla="*/ 22 w 88"/>
                <a:gd name="T101" fmla="*/ 52 h 87"/>
                <a:gd name="T102" fmla="*/ 0 w 88"/>
                <a:gd name="T103" fmla="*/ 44 h 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8"/>
                <a:gd name="T157" fmla="*/ 0 h 87"/>
                <a:gd name="T158" fmla="*/ 88 w 88"/>
                <a:gd name="T159" fmla="*/ 87 h 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8" h="87">
                  <a:moveTo>
                    <a:pt x="0" y="44"/>
                  </a:moveTo>
                  <a:lnTo>
                    <a:pt x="0" y="57"/>
                  </a:lnTo>
                  <a:lnTo>
                    <a:pt x="2" y="59"/>
                  </a:lnTo>
                  <a:lnTo>
                    <a:pt x="2" y="62"/>
                  </a:lnTo>
                  <a:lnTo>
                    <a:pt x="4" y="64"/>
                  </a:lnTo>
                  <a:lnTo>
                    <a:pt x="7" y="69"/>
                  </a:lnTo>
                  <a:lnTo>
                    <a:pt x="9" y="69"/>
                  </a:lnTo>
                  <a:lnTo>
                    <a:pt x="5" y="67"/>
                  </a:lnTo>
                  <a:lnTo>
                    <a:pt x="9" y="70"/>
                  </a:lnTo>
                  <a:lnTo>
                    <a:pt x="12" y="76"/>
                  </a:lnTo>
                  <a:lnTo>
                    <a:pt x="17" y="79"/>
                  </a:lnTo>
                  <a:lnTo>
                    <a:pt x="19" y="81"/>
                  </a:lnTo>
                  <a:lnTo>
                    <a:pt x="17" y="77"/>
                  </a:lnTo>
                  <a:lnTo>
                    <a:pt x="14" y="76"/>
                  </a:lnTo>
                  <a:lnTo>
                    <a:pt x="22" y="84"/>
                  </a:lnTo>
                  <a:lnTo>
                    <a:pt x="26" y="84"/>
                  </a:lnTo>
                  <a:lnTo>
                    <a:pt x="27" y="86"/>
                  </a:lnTo>
                  <a:lnTo>
                    <a:pt x="29" y="86"/>
                  </a:lnTo>
                  <a:lnTo>
                    <a:pt x="31" y="87"/>
                  </a:lnTo>
                  <a:lnTo>
                    <a:pt x="39" y="87"/>
                  </a:lnTo>
                  <a:lnTo>
                    <a:pt x="51" y="86"/>
                  </a:lnTo>
                  <a:lnTo>
                    <a:pt x="49" y="87"/>
                  </a:lnTo>
                  <a:lnTo>
                    <a:pt x="58" y="87"/>
                  </a:lnTo>
                  <a:lnTo>
                    <a:pt x="59" y="86"/>
                  </a:lnTo>
                  <a:lnTo>
                    <a:pt x="61" y="86"/>
                  </a:lnTo>
                  <a:lnTo>
                    <a:pt x="63" y="84"/>
                  </a:lnTo>
                  <a:lnTo>
                    <a:pt x="69" y="81"/>
                  </a:lnTo>
                  <a:lnTo>
                    <a:pt x="73" y="76"/>
                  </a:lnTo>
                  <a:lnTo>
                    <a:pt x="68" y="81"/>
                  </a:lnTo>
                  <a:lnTo>
                    <a:pt x="69" y="81"/>
                  </a:lnTo>
                  <a:lnTo>
                    <a:pt x="71" y="79"/>
                  </a:lnTo>
                  <a:lnTo>
                    <a:pt x="76" y="76"/>
                  </a:lnTo>
                  <a:lnTo>
                    <a:pt x="79" y="70"/>
                  </a:lnTo>
                  <a:lnTo>
                    <a:pt x="81" y="69"/>
                  </a:lnTo>
                  <a:lnTo>
                    <a:pt x="81" y="67"/>
                  </a:lnTo>
                  <a:lnTo>
                    <a:pt x="76" y="72"/>
                  </a:lnTo>
                  <a:lnTo>
                    <a:pt x="81" y="69"/>
                  </a:lnTo>
                  <a:lnTo>
                    <a:pt x="84" y="62"/>
                  </a:lnTo>
                  <a:lnTo>
                    <a:pt x="86" y="60"/>
                  </a:lnTo>
                  <a:lnTo>
                    <a:pt x="86" y="59"/>
                  </a:lnTo>
                  <a:lnTo>
                    <a:pt x="88" y="57"/>
                  </a:lnTo>
                  <a:lnTo>
                    <a:pt x="88" y="49"/>
                  </a:lnTo>
                  <a:lnTo>
                    <a:pt x="86" y="50"/>
                  </a:lnTo>
                  <a:lnTo>
                    <a:pt x="88" y="38"/>
                  </a:lnTo>
                  <a:lnTo>
                    <a:pt x="88" y="30"/>
                  </a:lnTo>
                  <a:lnTo>
                    <a:pt x="86" y="28"/>
                  </a:lnTo>
                  <a:lnTo>
                    <a:pt x="86" y="27"/>
                  </a:lnTo>
                  <a:lnTo>
                    <a:pt x="84" y="25"/>
                  </a:lnTo>
                  <a:lnTo>
                    <a:pt x="84" y="22"/>
                  </a:lnTo>
                  <a:lnTo>
                    <a:pt x="76" y="13"/>
                  </a:lnTo>
                  <a:lnTo>
                    <a:pt x="78" y="17"/>
                  </a:lnTo>
                  <a:lnTo>
                    <a:pt x="81" y="18"/>
                  </a:lnTo>
                  <a:lnTo>
                    <a:pt x="79" y="17"/>
                  </a:lnTo>
                  <a:lnTo>
                    <a:pt x="76" y="12"/>
                  </a:lnTo>
                  <a:lnTo>
                    <a:pt x="71" y="8"/>
                  </a:lnTo>
                  <a:lnTo>
                    <a:pt x="68" y="5"/>
                  </a:lnTo>
                  <a:lnTo>
                    <a:pt x="69" y="8"/>
                  </a:lnTo>
                  <a:lnTo>
                    <a:pt x="69" y="6"/>
                  </a:lnTo>
                  <a:lnTo>
                    <a:pt x="64" y="3"/>
                  </a:lnTo>
                  <a:lnTo>
                    <a:pt x="63" y="1"/>
                  </a:lnTo>
                  <a:lnTo>
                    <a:pt x="59" y="1"/>
                  </a:lnTo>
                  <a:lnTo>
                    <a:pt x="58" y="0"/>
                  </a:lnTo>
                  <a:lnTo>
                    <a:pt x="31" y="0"/>
                  </a:lnTo>
                  <a:lnTo>
                    <a:pt x="29" y="1"/>
                  </a:lnTo>
                  <a:lnTo>
                    <a:pt x="26" y="1"/>
                  </a:lnTo>
                  <a:lnTo>
                    <a:pt x="24" y="3"/>
                  </a:lnTo>
                  <a:lnTo>
                    <a:pt x="22" y="3"/>
                  </a:lnTo>
                  <a:lnTo>
                    <a:pt x="17" y="8"/>
                  </a:lnTo>
                  <a:lnTo>
                    <a:pt x="12" y="12"/>
                  </a:lnTo>
                  <a:lnTo>
                    <a:pt x="9" y="17"/>
                  </a:lnTo>
                  <a:lnTo>
                    <a:pt x="4" y="22"/>
                  </a:lnTo>
                  <a:lnTo>
                    <a:pt x="4" y="23"/>
                  </a:lnTo>
                  <a:lnTo>
                    <a:pt x="2" y="25"/>
                  </a:lnTo>
                  <a:lnTo>
                    <a:pt x="2" y="28"/>
                  </a:lnTo>
                  <a:lnTo>
                    <a:pt x="0" y="30"/>
                  </a:lnTo>
                  <a:lnTo>
                    <a:pt x="0" y="44"/>
                  </a:lnTo>
                  <a:lnTo>
                    <a:pt x="20" y="44"/>
                  </a:lnTo>
                  <a:lnTo>
                    <a:pt x="20" y="37"/>
                  </a:lnTo>
                  <a:lnTo>
                    <a:pt x="22" y="35"/>
                  </a:lnTo>
                  <a:lnTo>
                    <a:pt x="22" y="32"/>
                  </a:lnTo>
                  <a:lnTo>
                    <a:pt x="24" y="30"/>
                  </a:lnTo>
                  <a:lnTo>
                    <a:pt x="24" y="28"/>
                  </a:lnTo>
                  <a:lnTo>
                    <a:pt x="29" y="23"/>
                  </a:lnTo>
                  <a:lnTo>
                    <a:pt x="26" y="25"/>
                  </a:lnTo>
                  <a:lnTo>
                    <a:pt x="24" y="28"/>
                  </a:lnTo>
                  <a:lnTo>
                    <a:pt x="29" y="23"/>
                  </a:lnTo>
                  <a:lnTo>
                    <a:pt x="31" y="23"/>
                  </a:lnTo>
                  <a:lnTo>
                    <a:pt x="32" y="22"/>
                  </a:lnTo>
                  <a:lnTo>
                    <a:pt x="36" y="22"/>
                  </a:lnTo>
                  <a:lnTo>
                    <a:pt x="37" y="20"/>
                  </a:lnTo>
                  <a:lnTo>
                    <a:pt x="44" y="20"/>
                  </a:lnTo>
                  <a:lnTo>
                    <a:pt x="51" y="20"/>
                  </a:lnTo>
                  <a:lnTo>
                    <a:pt x="52" y="22"/>
                  </a:lnTo>
                  <a:lnTo>
                    <a:pt x="56" y="22"/>
                  </a:lnTo>
                  <a:lnTo>
                    <a:pt x="58" y="23"/>
                  </a:lnTo>
                  <a:lnTo>
                    <a:pt x="56" y="20"/>
                  </a:lnTo>
                  <a:lnTo>
                    <a:pt x="56" y="22"/>
                  </a:lnTo>
                  <a:lnTo>
                    <a:pt x="61" y="25"/>
                  </a:lnTo>
                  <a:lnTo>
                    <a:pt x="64" y="28"/>
                  </a:lnTo>
                  <a:lnTo>
                    <a:pt x="63" y="25"/>
                  </a:lnTo>
                  <a:lnTo>
                    <a:pt x="59" y="23"/>
                  </a:lnTo>
                  <a:lnTo>
                    <a:pt x="61" y="25"/>
                  </a:lnTo>
                  <a:lnTo>
                    <a:pt x="64" y="30"/>
                  </a:lnTo>
                  <a:lnTo>
                    <a:pt x="69" y="33"/>
                  </a:lnTo>
                  <a:lnTo>
                    <a:pt x="64" y="28"/>
                  </a:lnTo>
                  <a:lnTo>
                    <a:pt x="64" y="32"/>
                  </a:lnTo>
                  <a:lnTo>
                    <a:pt x="66" y="33"/>
                  </a:lnTo>
                  <a:lnTo>
                    <a:pt x="66" y="35"/>
                  </a:lnTo>
                  <a:lnTo>
                    <a:pt x="68" y="37"/>
                  </a:lnTo>
                  <a:lnTo>
                    <a:pt x="68" y="42"/>
                  </a:lnTo>
                  <a:lnTo>
                    <a:pt x="71" y="49"/>
                  </a:lnTo>
                  <a:lnTo>
                    <a:pt x="73" y="37"/>
                  </a:lnTo>
                  <a:lnTo>
                    <a:pt x="68" y="42"/>
                  </a:lnTo>
                  <a:lnTo>
                    <a:pt x="68" y="50"/>
                  </a:lnTo>
                  <a:lnTo>
                    <a:pt x="66" y="52"/>
                  </a:lnTo>
                  <a:lnTo>
                    <a:pt x="66" y="54"/>
                  </a:lnTo>
                  <a:lnTo>
                    <a:pt x="64" y="55"/>
                  </a:lnTo>
                  <a:lnTo>
                    <a:pt x="68" y="55"/>
                  </a:lnTo>
                  <a:lnTo>
                    <a:pt x="69" y="52"/>
                  </a:lnTo>
                  <a:lnTo>
                    <a:pt x="61" y="60"/>
                  </a:lnTo>
                  <a:lnTo>
                    <a:pt x="61" y="62"/>
                  </a:lnTo>
                  <a:lnTo>
                    <a:pt x="59" y="64"/>
                  </a:lnTo>
                  <a:lnTo>
                    <a:pt x="63" y="62"/>
                  </a:lnTo>
                  <a:lnTo>
                    <a:pt x="64" y="59"/>
                  </a:lnTo>
                  <a:lnTo>
                    <a:pt x="63" y="60"/>
                  </a:lnTo>
                  <a:lnTo>
                    <a:pt x="61" y="60"/>
                  </a:lnTo>
                  <a:lnTo>
                    <a:pt x="52" y="69"/>
                  </a:lnTo>
                  <a:lnTo>
                    <a:pt x="56" y="67"/>
                  </a:lnTo>
                  <a:lnTo>
                    <a:pt x="56" y="64"/>
                  </a:lnTo>
                  <a:lnTo>
                    <a:pt x="54" y="65"/>
                  </a:lnTo>
                  <a:lnTo>
                    <a:pt x="52" y="65"/>
                  </a:lnTo>
                  <a:lnTo>
                    <a:pt x="51" y="67"/>
                  </a:lnTo>
                  <a:lnTo>
                    <a:pt x="42" y="67"/>
                  </a:lnTo>
                  <a:lnTo>
                    <a:pt x="37" y="72"/>
                  </a:lnTo>
                  <a:lnTo>
                    <a:pt x="49" y="70"/>
                  </a:lnTo>
                  <a:lnTo>
                    <a:pt x="42" y="67"/>
                  </a:lnTo>
                  <a:lnTo>
                    <a:pt x="37" y="67"/>
                  </a:lnTo>
                  <a:lnTo>
                    <a:pt x="36" y="65"/>
                  </a:lnTo>
                  <a:lnTo>
                    <a:pt x="34" y="65"/>
                  </a:lnTo>
                  <a:lnTo>
                    <a:pt x="32" y="64"/>
                  </a:lnTo>
                  <a:lnTo>
                    <a:pt x="29" y="64"/>
                  </a:lnTo>
                  <a:lnTo>
                    <a:pt x="34" y="69"/>
                  </a:lnTo>
                  <a:lnTo>
                    <a:pt x="31" y="64"/>
                  </a:lnTo>
                  <a:lnTo>
                    <a:pt x="26" y="60"/>
                  </a:lnTo>
                  <a:lnTo>
                    <a:pt x="24" y="59"/>
                  </a:lnTo>
                  <a:lnTo>
                    <a:pt x="26" y="62"/>
                  </a:lnTo>
                  <a:lnTo>
                    <a:pt x="29" y="64"/>
                  </a:lnTo>
                  <a:lnTo>
                    <a:pt x="26" y="60"/>
                  </a:lnTo>
                  <a:lnTo>
                    <a:pt x="22" y="55"/>
                  </a:lnTo>
                  <a:lnTo>
                    <a:pt x="20" y="55"/>
                  </a:lnTo>
                  <a:lnTo>
                    <a:pt x="24" y="57"/>
                  </a:lnTo>
                  <a:lnTo>
                    <a:pt x="22" y="55"/>
                  </a:lnTo>
                  <a:lnTo>
                    <a:pt x="22" y="52"/>
                  </a:lnTo>
                  <a:lnTo>
                    <a:pt x="20" y="50"/>
                  </a:lnTo>
                  <a:lnTo>
                    <a:pt x="20" y="44"/>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1" name="Rectangle 11"/>
            <p:cNvSpPr>
              <a:spLocks noChangeAspect="1" noChangeArrowheads="1"/>
            </p:cNvSpPr>
            <p:nvPr/>
          </p:nvSpPr>
          <p:spPr bwMode="auto">
            <a:xfrm>
              <a:off x="2929" y="1844"/>
              <a:ext cx="4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000000"/>
                  </a:solidFill>
                </a:rPr>
                <a:t>S (set)</a:t>
              </a:r>
              <a:endParaRPr lang="en-US" sz="2000" b="1" i="1" baseline="-25000"/>
            </a:p>
          </p:txBody>
        </p:sp>
        <p:sp>
          <p:nvSpPr>
            <p:cNvPr id="10252" name="Rectangle 12"/>
            <p:cNvSpPr>
              <a:spLocks noChangeAspect="1" noChangeArrowheads="1"/>
            </p:cNvSpPr>
            <p:nvPr/>
          </p:nvSpPr>
          <p:spPr bwMode="auto">
            <a:xfrm>
              <a:off x="2897" y="897"/>
              <a:ext cx="5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000000"/>
                  </a:solidFill>
                </a:rPr>
                <a:t>R (reset)</a:t>
              </a:r>
              <a:endParaRPr lang="en-US" sz="2000" b="1" i="1" baseline="-25000"/>
            </a:p>
          </p:txBody>
        </p:sp>
        <p:sp>
          <p:nvSpPr>
            <p:cNvPr id="10253" name="Freeform 13"/>
            <p:cNvSpPr>
              <a:spLocks noChangeAspect="1"/>
            </p:cNvSpPr>
            <p:nvPr/>
          </p:nvSpPr>
          <p:spPr bwMode="auto">
            <a:xfrm>
              <a:off x="4467" y="1065"/>
              <a:ext cx="526" cy="21"/>
            </a:xfrm>
            <a:custGeom>
              <a:avLst/>
              <a:gdLst>
                <a:gd name="T0" fmla="*/ 10 w 526"/>
                <a:gd name="T1" fmla="*/ 0 h 21"/>
                <a:gd name="T2" fmla="*/ 7 w 526"/>
                <a:gd name="T3" fmla="*/ 0 h 21"/>
                <a:gd name="T4" fmla="*/ 3 w 526"/>
                <a:gd name="T5" fmla="*/ 4 h 21"/>
                <a:gd name="T6" fmla="*/ 0 w 526"/>
                <a:gd name="T7" fmla="*/ 7 h 21"/>
                <a:gd name="T8" fmla="*/ 0 w 526"/>
                <a:gd name="T9" fmla="*/ 14 h 21"/>
                <a:gd name="T10" fmla="*/ 3 w 526"/>
                <a:gd name="T11" fmla="*/ 17 h 21"/>
                <a:gd name="T12" fmla="*/ 7 w 526"/>
                <a:gd name="T13" fmla="*/ 21 h 21"/>
                <a:gd name="T14" fmla="*/ 519 w 526"/>
                <a:gd name="T15" fmla="*/ 21 h 21"/>
                <a:gd name="T16" fmla="*/ 522 w 526"/>
                <a:gd name="T17" fmla="*/ 17 h 21"/>
                <a:gd name="T18" fmla="*/ 526 w 526"/>
                <a:gd name="T19" fmla="*/ 14 h 21"/>
                <a:gd name="T20" fmla="*/ 526 w 526"/>
                <a:gd name="T21" fmla="*/ 7 h 21"/>
                <a:gd name="T22" fmla="*/ 522 w 526"/>
                <a:gd name="T23" fmla="*/ 4 h 21"/>
                <a:gd name="T24" fmla="*/ 519 w 526"/>
                <a:gd name="T25" fmla="*/ 0 h 21"/>
                <a:gd name="T26" fmla="*/ 516 w 526"/>
                <a:gd name="T27" fmla="*/ 0 h 21"/>
                <a:gd name="T28" fmla="*/ 10 w 526"/>
                <a:gd name="T29" fmla="*/ 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6"/>
                <a:gd name="T46" fmla="*/ 0 h 21"/>
                <a:gd name="T47" fmla="*/ 526 w 526"/>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6" h="21">
                  <a:moveTo>
                    <a:pt x="10" y="0"/>
                  </a:moveTo>
                  <a:lnTo>
                    <a:pt x="7" y="0"/>
                  </a:lnTo>
                  <a:lnTo>
                    <a:pt x="3" y="4"/>
                  </a:lnTo>
                  <a:lnTo>
                    <a:pt x="0" y="7"/>
                  </a:lnTo>
                  <a:lnTo>
                    <a:pt x="0" y="14"/>
                  </a:lnTo>
                  <a:lnTo>
                    <a:pt x="3" y="17"/>
                  </a:lnTo>
                  <a:lnTo>
                    <a:pt x="7" y="21"/>
                  </a:lnTo>
                  <a:lnTo>
                    <a:pt x="519" y="21"/>
                  </a:lnTo>
                  <a:lnTo>
                    <a:pt x="522" y="17"/>
                  </a:lnTo>
                  <a:lnTo>
                    <a:pt x="526" y="14"/>
                  </a:lnTo>
                  <a:lnTo>
                    <a:pt x="526" y="7"/>
                  </a:lnTo>
                  <a:lnTo>
                    <a:pt x="522" y="4"/>
                  </a:lnTo>
                  <a:lnTo>
                    <a:pt x="519" y="0"/>
                  </a:lnTo>
                  <a:lnTo>
                    <a:pt x="516"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4" name="Freeform 14"/>
            <p:cNvSpPr>
              <a:spLocks noChangeAspect="1"/>
            </p:cNvSpPr>
            <p:nvPr/>
          </p:nvSpPr>
          <p:spPr bwMode="auto">
            <a:xfrm>
              <a:off x="4467" y="1856"/>
              <a:ext cx="588" cy="20"/>
            </a:xfrm>
            <a:custGeom>
              <a:avLst/>
              <a:gdLst>
                <a:gd name="T0" fmla="*/ 10 w 588"/>
                <a:gd name="T1" fmla="*/ 0 h 20"/>
                <a:gd name="T2" fmla="*/ 7 w 588"/>
                <a:gd name="T3" fmla="*/ 0 h 20"/>
                <a:gd name="T4" fmla="*/ 3 w 588"/>
                <a:gd name="T5" fmla="*/ 3 h 20"/>
                <a:gd name="T6" fmla="*/ 0 w 588"/>
                <a:gd name="T7" fmla="*/ 6 h 20"/>
                <a:gd name="T8" fmla="*/ 0 w 588"/>
                <a:gd name="T9" fmla="*/ 13 h 20"/>
                <a:gd name="T10" fmla="*/ 3 w 588"/>
                <a:gd name="T11" fmla="*/ 16 h 20"/>
                <a:gd name="T12" fmla="*/ 7 w 588"/>
                <a:gd name="T13" fmla="*/ 20 h 20"/>
                <a:gd name="T14" fmla="*/ 581 w 588"/>
                <a:gd name="T15" fmla="*/ 20 h 20"/>
                <a:gd name="T16" fmla="*/ 585 w 588"/>
                <a:gd name="T17" fmla="*/ 16 h 20"/>
                <a:gd name="T18" fmla="*/ 588 w 588"/>
                <a:gd name="T19" fmla="*/ 13 h 20"/>
                <a:gd name="T20" fmla="*/ 588 w 588"/>
                <a:gd name="T21" fmla="*/ 6 h 20"/>
                <a:gd name="T22" fmla="*/ 585 w 588"/>
                <a:gd name="T23" fmla="*/ 3 h 20"/>
                <a:gd name="T24" fmla="*/ 581 w 588"/>
                <a:gd name="T25" fmla="*/ 0 h 20"/>
                <a:gd name="T26" fmla="*/ 578 w 588"/>
                <a:gd name="T27" fmla="*/ 0 h 20"/>
                <a:gd name="T28" fmla="*/ 10 w 588"/>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8"/>
                <a:gd name="T46" fmla="*/ 0 h 20"/>
                <a:gd name="T47" fmla="*/ 588 w 588"/>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8" h="20">
                  <a:moveTo>
                    <a:pt x="10" y="0"/>
                  </a:moveTo>
                  <a:lnTo>
                    <a:pt x="7" y="0"/>
                  </a:lnTo>
                  <a:lnTo>
                    <a:pt x="3" y="3"/>
                  </a:lnTo>
                  <a:lnTo>
                    <a:pt x="0" y="6"/>
                  </a:lnTo>
                  <a:lnTo>
                    <a:pt x="0" y="13"/>
                  </a:lnTo>
                  <a:lnTo>
                    <a:pt x="3" y="16"/>
                  </a:lnTo>
                  <a:lnTo>
                    <a:pt x="7" y="20"/>
                  </a:lnTo>
                  <a:lnTo>
                    <a:pt x="581" y="20"/>
                  </a:lnTo>
                  <a:lnTo>
                    <a:pt x="585" y="16"/>
                  </a:lnTo>
                  <a:lnTo>
                    <a:pt x="588" y="13"/>
                  </a:lnTo>
                  <a:lnTo>
                    <a:pt x="588" y="6"/>
                  </a:lnTo>
                  <a:lnTo>
                    <a:pt x="585" y="3"/>
                  </a:lnTo>
                  <a:lnTo>
                    <a:pt x="581" y="0"/>
                  </a:lnTo>
                  <a:lnTo>
                    <a:pt x="578"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5" name="Freeform 15"/>
            <p:cNvSpPr>
              <a:spLocks noChangeAspect="1"/>
            </p:cNvSpPr>
            <p:nvPr/>
          </p:nvSpPr>
          <p:spPr bwMode="auto">
            <a:xfrm>
              <a:off x="3645" y="971"/>
              <a:ext cx="431" cy="20"/>
            </a:xfrm>
            <a:custGeom>
              <a:avLst/>
              <a:gdLst>
                <a:gd name="T0" fmla="*/ 421 w 431"/>
                <a:gd name="T1" fmla="*/ 20 h 20"/>
                <a:gd name="T2" fmla="*/ 425 w 431"/>
                <a:gd name="T3" fmla="*/ 20 h 20"/>
                <a:gd name="T4" fmla="*/ 428 w 431"/>
                <a:gd name="T5" fmla="*/ 17 h 20"/>
                <a:gd name="T6" fmla="*/ 431 w 431"/>
                <a:gd name="T7" fmla="*/ 14 h 20"/>
                <a:gd name="T8" fmla="*/ 431 w 431"/>
                <a:gd name="T9" fmla="*/ 7 h 20"/>
                <a:gd name="T10" fmla="*/ 428 w 431"/>
                <a:gd name="T11" fmla="*/ 3 h 20"/>
                <a:gd name="T12" fmla="*/ 425 w 431"/>
                <a:gd name="T13" fmla="*/ 0 h 20"/>
                <a:gd name="T14" fmla="*/ 7 w 431"/>
                <a:gd name="T15" fmla="*/ 0 h 20"/>
                <a:gd name="T16" fmla="*/ 3 w 431"/>
                <a:gd name="T17" fmla="*/ 3 h 20"/>
                <a:gd name="T18" fmla="*/ 0 w 431"/>
                <a:gd name="T19" fmla="*/ 7 h 20"/>
                <a:gd name="T20" fmla="*/ 0 w 431"/>
                <a:gd name="T21" fmla="*/ 14 h 20"/>
                <a:gd name="T22" fmla="*/ 3 w 431"/>
                <a:gd name="T23" fmla="*/ 17 h 20"/>
                <a:gd name="T24" fmla="*/ 7 w 431"/>
                <a:gd name="T25" fmla="*/ 20 h 20"/>
                <a:gd name="T26" fmla="*/ 10 w 431"/>
                <a:gd name="T27" fmla="*/ 20 h 20"/>
                <a:gd name="T28" fmla="*/ 421 w 431"/>
                <a:gd name="T29" fmla="*/ 2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1"/>
                <a:gd name="T46" fmla="*/ 0 h 20"/>
                <a:gd name="T47" fmla="*/ 431 w 431"/>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1" h="20">
                  <a:moveTo>
                    <a:pt x="421" y="20"/>
                  </a:moveTo>
                  <a:lnTo>
                    <a:pt x="425" y="20"/>
                  </a:lnTo>
                  <a:lnTo>
                    <a:pt x="428" y="17"/>
                  </a:lnTo>
                  <a:lnTo>
                    <a:pt x="431" y="14"/>
                  </a:lnTo>
                  <a:lnTo>
                    <a:pt x="431" y="7"/>
                  </a:lnTo>
                  <a:lnTo>
                    <a:pt x="428" y="3"/>
                  </a:lnTo>
                  <a:lnTo>
                    <a:pt x="425" y="0"/>
                  </a:lnTo>
                  <a:lnTo>
                    <a:pt x="7" y="0"/>
                  </a:lnTo>
                  <a:lnTo>
                    <a:pt x="3" y="3"/>
                  </a:lnTo>
                  <a:lnTo>
                    <a:pt x="0" y="7"/>
                  </a:lnTo>
                  <a:lnTo>
                    <a:pt x="0" y="14"/>
                  </a:lnTo>
                  <a:lnTo>
                    <a:pt x="3" y="17"/>
                  </a:lnTo>
                  <a:lnTo>
                    <a:pt x="7" y="20"/>
                  </a:lnTo>
                  <a:lnTo>
                    <a:pt x="10" y="20"/>
                  </a:lnTo>
                  <a:lnTo>
                    <a:pt x="4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6" name="Freeform 16"/>
            <p:cNvSpPr>
              <a:spLocks noChangeAspect="1"/>
            </p:cNvSpPr>
            <p:nvPr/>
          </p:nvSpPr>
          <p:spPr bwMode="auto">
            <a:xfrm>
              <a:off x="3645" y="1950"/>
              <a:ext cx="431" cy="20"/>
            </a:xfrm>
            <a:custGeom>
              <a:avLst/>
              <a:gdLst>
                <a:gd name="T0" fmla="*/ 421 w 431"/>
                <a:gd name="T1" fmla="*/ 20 h 20"/>
                <a:gd name="T2" fmla="*/ 425 w 431"/>
                <a:gd name="T3" fmla="*/ 20 h 20"/>
                <a:gd name="T4" fmla="*/ 428 w 431"/>
                <a:gd name="T5" fmla="*/ 17 h 20"/>
                <a:gd name="T6" fmla="*/ 431 w 431"/>
                <a:gd name="T7" fmla="*/ 13 h 20"/>
                <a:gd name="T8" fmla="*/ 431 w 431"/>
                <a:gd name="T9" fmla="*/ 7 h 20"/>
                <a:gd name="T10" fmla="*/ 428 w 431"/>
                <a:gd name="T11" fmla="*/ 3 h 20"/>
                <a:gd name="T12" fmla="*/ 425 w 431"/>
                <a:gd name="T13" fmla="*/ 0 h 20"/>
                <a:gd name="T14" fmla="*/ 7 w 431"/>
                <a:gd name="T15" fmla="*/ 0 h 20"/>
                <a:gd name="T16" fmla="*/ 3 w 431"/>
                <a:gd name="T17" fmla="*/ 3 h 20"/>
                <a:gd name="T18" fmla="*/ 0 w 431"/>
                <a:gd name="T19" fmla="*/ 7 h 20"/>
                <a:gd name="T20" fmla="*/ 0 w 431"/>
                <a:gd name="T21" fmla="*/ 13 h 20"/>
                <a:gd name="T22" fmla="*/ 3 w 431"/>
                <a:gd name="T23" fmla="*/ 17 h 20"/>
                <a:gd name="T24" fmla="*/ 7 w 431"/>
                <a:gd name="T25" fmla="*/ 20 h 20"/>
                <a:gd name="T26" fmla="*/ 10 w 431"/>
                <a:gd name="T27" fmla="*/ 20 h 20"/>
                <a:gd name="T28" fmla="*/ 421 w 431"/>
                <a:gd name="T29" fmla="*/ 2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1"/>
                <a:gd name="T46" fmla="*/ 0 h 20"/>
                <a:gd name="T47" fmla="*/ 431 w 431"/>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1" h="20">
                  <a:moveTo>
                    <a:pt x="421" y="20"/>
                  </a:moveTo>
                  <a:lnTo>
                    <a:pt x="425" y="20"/>
                  </a:lnTo>
                  <a:lnTo>
                    <a:pt x="428" y="17"/>
                  </a:lnTo>
                  <a:lnTo>
                    <a:pt x="431" y="13"/>
                  </a:lnTo>
                  <a:lnTo>
                    <a:pt x="431" y="7"/>
                  </a:lnTo>
                  <a:lnTo>
                    <a:pt x="428" y="3"/>
                  </a:lnTo>
                  <a:lnTo>
                    <a:pt x="425" y="0"/>
                  </a:lnTo>
                  <a:lnTo>
                    <a:pt x="7" y="0"/>
                  </a:lnTo>
                  <a:lnTo>
                    <a:pt x="3" y="3"/>
                  </a:lnTo>
                  <a:lnTo>
                    <a:pt x="0" y="7"/>
                  </a:lnTo>
                  <a:lnTo>
                    <a:pt x="0" y="13"/>
                  </a:lnTo>
                  <a:lnTo>
                    <a:pt x="3" y="17"/>
                  </a:lnTo>
                  <a:lnTo>
                    <a:pt x="7" y="20"/>
                  </a:lnTo>
                  <a:lnTo>
                    <a:pt x="10" y="20"/>
                  </a:lnTo>
                  <a:lnTo>
                    <a:pt x="4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7" name="Freeform 17"/>
            <p:cNvSpPr>
              <a:spLocks noChangeAspect="1"/>
            </p:cNvSpPr>
            <p:nvPr/>
          </p:nvSpPr>
          <p:spPr bwMode="auto">
            <a:xfrm>
              <a:off x="4561" y="1065"/>
              <a:ext cx="21" cy="243"/>
            </a:xfrm>
            <a:custGeom>
              <a:avLst/>
              <a:gdLst>
                <a:gd name="T0" fmla="*/ 21 w 21"/>
                <a:gd name="T1" fmla="*/ 11 h 243"/>
                <a:gd name="T2" fmla="*/ 21 w 21"/>
                <a:gd name="T3" fmla="*/ 7 h 243"/>
                <a:gd name="T4" fmla="*/ 17 w 21"/>
                <a:gd name="T5" fmla="*/ 4 h 243"/>
                <a:gd name="T6" fmla="*/ 14 w 21"/>
                <a:gd name="T7" fmla="*/ 0 h 243"/>
                <a:gd name="T8" fmla="*/ 7 w 21"/>
                <a:gd name="T9" fmla="*/ 0 h 243"/>
                <a:gd name="T10" fmla="*/ 4 w 21"/>
                <a:gd name="T11" fmla="*/ 4 h 243"/>
                <a:gd name="T12" fmla="*/ 0 w 21"/>
                <a:gd name="T13" fmla="*/ 7 h 243"/>
                <a:gd name="T14" fmla="*/ 0 w 21"/>
                <a:gd name="T15" fmla="*/ 236 h 243"/>
                <a:gd name="T16" fmla="*/ 4 w 21"/>
                <a:gd name="T17" fmla="*/ 240 h 243"/>
                <a:gd name="T18" fmla="*/ 7 w 21"/>
                <a:gd name="T19" fmla="*/ 243 h 243"/>
                <a:gd name="T20" fmla="*/ 14 w 21"/>
                <a:gd name="T21" fmla="*/ 243 h 243"/>
                <a:gd name="T22" fmla="*/ 17 w 21"/>
                <a:gd name="T23" fmla="*/ 240 h 243"/>
                <a:gd name="T24" fmla="*/ 21 w 21"/>
                <a:gd name="T25" fmla="*/ 236 h 243"/>
                <a:gd name="T26" fmla="*/ 21 w 21"/>
                <a:gd name="T27" fmla="*/ 233 h 243"/>
                <a:gd name="T28" fmla="*/ 21 w 21"/>
                <a:gd name="T29" fmla="*/ 11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243"/>
                <a:gd name="T47" fmla="*/ 21 w 21"/>
                <a:gd name="T48" fmla="*/ 243 h 2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243">
                  <a:moveTo>
                    <a:pt x="21" y="11"/>
                  </a:moveTo>
                  <a:lnTo>
                    <a:pt x="21" y="7"/>
                  </a:lnTo>
                  <a:lnTo>
                    <a:pt x="17" y="4"/>
                  </a:lnTo>
                  <a:lnTo>
                    <a:pt x="14" y="0"/>
                  </a:lnTo>
                  <a:lnTo>
                    <a:pt x="7" y="0"/>
                  </a:lnTo>
                  <a:lnTo>
                    <a:pt x="4" y="4"/>
                  </a:lnTo>
                  <a:lnTo>
                    <a:pt x="0" y="7"/>
                  </a:lnTo>
                  <a:lnTo>
                    <a:pt x="0" y="236"/>
                  </a:lnTo>
                  <a:lnTo>
                    <a:pt x="4" y="240"/>
                  </a:lnTo>
                  <a:lnTo>
                    <a:pt x="7" y="243"/>
                  </a:lnTo>
                  <a:lnTo>
                    <a:pt x="14" y="243"/>
                  </a:lnTo>
                  <a:lnTo>
                    <a:pt x="17" y="240"/>
                  </a:lnTo>
                  <a:lnTo>
                    <a:pt x="21" y="236"/>
                  </a:lnTo>
                  <a:lnTo>
                    <a:pt x="21" y="233"/>
                  </a:lnTo>
                  <a:lnTo>
                    <a:pt x="21"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8" name="Freeform 18"/>
            <p:cNvSpPr>
              <a:spLocks noChangeAspect="1"/>
            </p:cNvSpPr>
            <p:nvPr/>
          </p:nvSpPr>
          <p:spPr bwMode="auto">
            <a:xfrm>
              <a:off x="4561" y="1603"/>
              <a:ext cx="21" cy="273"/>
            </a:xfrm>
            <a:custGeom>
              <a:avLst/>
              <a:gdLst>
                <a:gd name="T0" fmla="*/ 0 w 21"/>
                <a:gd name="T1" fmla="*/ 263 h 273"/>
                <a:gd name="T2" fmla="*/ 0 w 21"/>
                <a:gd name="T3" fmla="*/ 266 h 273"/>
                <a:gd name="T4" fmla="*/ 4 w 21"/>
                <a:gd name="T5" fmla="*/ 269 h 273"/>
                <a:gd name="T6" fmla="*/ 7 w 21"/>
                <a:gd name="T7" fmla="*/ 273 h 273"/>
                <a:gd name="T8" fmla="*/ 14 w 21"/>
                <a:gd name="T9" fmla="*/ 273 h 273"/>
                <a:gd name="T10" fmla="*/ 17 w 21"/>
                <a:gd name="T11" fmla="*/ 269 h 273"/>
                <a:gd name="T12" fmla="*/ 21 w 21"/>
                <a:gd name="T13" fmla="*/ 266 h 273"/>
                <a:gd name="T14" fmla="*/ 21 w 21"/>
                <a:gd name="T15" fmla="*/ 7 h 273"/>
                <a:gd name="T16" fmla="*/ 17 w 21"/>
                <a:gd name="T17" fmla="*/ 3 h 273"/>
                <a:gd name="T18" fmla="*/ 14 w 21"/>
                <a:gd name="T19" fmla="*/ 0 h 273"/>
                <a:gd name="T20" fmla="*/ 7 w 21"/>
                <a:gd name="T21" fmla="*/ 0 h 273"/>
                <a:gd name="T22" fmla="*/ 4 w 21"/>
                <a:gd name="T23" fmla="*/ 3 h 273"/>
                <a:gd name="T24" fmla="*/ 0 w 21"/>
                <a:gd name="T25" fmla="*/ 7 h 273"/>
                <a:gd name="T26" fmla="*/ 0 w 21"/>
                <a:gd name="T27" fmla="*/ 10 h 273"/>
                <a:gd name="T28" fmla="*/ 0 w 21"/>
                <a:gd name="T29" fmla="*/ 263 h 2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273"/>
                <a:gd name="T47" fmla="*/ 21 w 21"/>
                <a:gd name="T48" fmla="*/ 273 h 2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273">
                  <a:moveTo>
                    <a:pt x="0" y="263"/>
                  </a:moveTo>
                  <a:lnTo>
                    <a:pt x="0" y="266"/>
                  </a:lnTo>
                  <a:lnTo>
                    <a:pt x="4" y="269"/>
                  </a:lnTo>
                  <a:lnTo>
                    <a:pt x="7" y="273"/>
                  </a:lnTo>
                  <a:lnTo>
                    <a:pt x="14" y="273"/>
                  </a:lnTo>
                  <a:lnTo>
                    <a:pt x="17" y="269"/>
                  </a:lnTo>
                  <a:lnTo>
                    <a:pt x="21" y="266"/>
                  </a:lnTo>
                  <a:lnTo>
                    <a:pt x="21" y="7"/>
                  </a:lnTo>
                  <a:lnTo>
                    <a:pt x="17" y="3"/>
                  </a:lnTo>
                  <a:lnTo>
                    <a:pt x="14" y="0"/>
                  </a:lnTo>
                  <a:lnTo>
                    <a:pt x="7" y="0"/>
                  </a:lnTo>
                  <a:lnTo>
                    <a:pt x="4" y="3"/>
                  </a:lnTo>
                  <a:lnTo>
                    <a:pt x="0" y="7"/>
                  </a:lnTo>
                  <a:lnTo>
                    <a:pt x="0" y="10"/>
                  </a:lnTo>
                  <a:lnTo>
                    <a:pt x="0" y="2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9" name="Freeform 19"/>
            <p:cNvSpPr>
              <a:spLocks noChangeAspect="1"/>
            </p:cNvSpPr>
            <p:nvPr/>
          </p:nvSpPr>
          <p:spPr bwMode="auto">
            <a:xfrm>
              <a:off x="3898" y="1161"/>
              <a:ext cx="178" cy="21"/>
            </a:xfrm>
            <a:custGeom>
              <a:avLst/>
              <a:gdLst>
                <a:gd name="T0" fmla="*/ 168 w 178"/>
                <a:gd name="T1" fmla="*/ 21 h 21"/>
                <a:gd name="T2" fmla="*/ 172 w 178"/>
                <a:gd name="T3" fmla="*/ 21 h 21"/>
                <a:gd name="T4" fmla="*/ 175 w 178"/>
                <a:gd name="T5" fmla="*/ 17 h 21"/>
                <a:gd name="T6" fmla="*/ 178 w 178"/>
                <a:gd name="T7" fmla="*/ 14 h 21"/>
                <a:gd name="T8" fmla="*/ 178 w 178"/>
                <a:gd name="T9" fmla="*/ 7 h 21"/>
                <a:gd name="T10" fmla="*/ 175 w 178"/>
                <a:gd name="T11" fmla="*/ 4 h 21"/>
                <a:gd name="T12" fmla="*/ 172 w 178"/>
                <a:gd name="T13" fmla="*/ 0 h 21"/>
                <a:gd name="T14" fmla="*/ 6 w 178"/>
                <a:gd name="T15" fmla="*/ 0 h 21"/>
                <a:gd name="T16" fmla="*/ 3 w 178"/>
                <a:gd name="T17" fmla="*/ 4 h 21"/>
                <a:gd name="T18" fmla="*/ 0 w 178"/>
                <a:gd name="T19" fmla="*/ 7 h 21"/>
                <a:gd name="T20" fmla="*/ 0 w 178"/>
                <a:gd name="T21" fmla="*/ 14 h 21"/>
                <a:gd name="T22" fmla="*/ 3 w 178"/>
                <a:gd name="T23" fmla="*/ 17 h 21"/>
                <a:gd name="T24" fmla="*/ 6 w 178"/>
                <a:gd name="T25" fmla="*/ 21 h 21"/>
                <a:gd name="T26" fmla="*/ 10 w 178"/>
                <a:gd name="T27" fmla="*/ 21 h 21"/>
                <a:gd name="T28" fmla="*/ 168 w 178"/>
                <a:gd name="T29" fmla="*/ 21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1"/>
                <a:gd name="T47" fmla="*/ 178 w 178"/>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1">
                  <a:moveTo>
                    <a:pt x="168" y="21"/>
                  </a:moveTo>
                  <a:lnTo>
                    <a:pt x="172" y="21"/>
                  </a:lnTo>
                  <a:lnTo>
                    <a:pt x="175" y="17"/>
                  </a:lnTo>
                  <a:lnTo>
                    <a:pt x="178" y="14"/>
                  </a:lnTo>
                  <a:lnTo>
                    <a:pt x="178" y="7"/>
                  </a:lnTo>
                  <a:lnTo>
                    <a:pt x="175" y="4"/>
                  </a:lnTo>
                  <a:lnTo>
                    <a:pt x="172" y="0"/>
                  </a:lnTo>
                  <a:lnTo>
                    <a:pt x="6" y="0"/>
                  </a:lnTo>
                  <a:lnTo>
                    <a:pt x="3" y="4"/>
                  </a:lnTo>
                  <a:lnTo>
                    <a:pt x="0" y="7"/>
                  </a:lnTo>
                  <a:lnTo>
                    <a:pt x="0" y="14"/>
                  </a:lnTo>
                  <a:lnTo>
                    <a:pt x="3" y="17"/>
                  </a:lnTo>
                  <a:lnTo>
                    <a:pt x="6" y="21"/>
                  </a:lnTo>
                  <a:lnTo>
                    <a:pt x="10" y="21"/>
                  </a:lnTo>
                  <a:lnTo>
                    <a:pt x="16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0" name="Freeform 20"/>
            <p:cNvSpPr>
              <a:spLocks noChangeAspect="1"/>
            </p:cNvSpPr>
            <p:nvPr/>
          </p:nvSpPr>
          <p:spPr bwMode="auto">
            <a:xfrm>
              <a:off x="3898" y="1161"/>
              <a:ext cx="20" cy="147"/>
            </a:xfrm>
            <a:custGeom>
              <a:avLst/>
              <a:gdLst>
                <a:gd name="T0" fmla="*/ 20 w 20"/>
                <a:gd name="T1" fmla="*/ 11 h 147"/>
                <a:gd name="T2" fmla="*/ 20 w 20"/>
                <a:gd name="T3" fmla="*/ 7 h 147"/>
                <a:gd name="T4" fmla="*/ 17 w 20"/>
                <a:gd name="T5" fmla="*/ 4 h 147"/>
                <a:gd name="T6" fmla="*/ 13 w 20"/>
                <a:gd name="T7" fmla="*/ 0 h 147"/>
                <a:gd name="T8" fmla="*/ 6 w 20"/>
                <a:gd name="T9" fmla="*/ 0 h 147"/>
                <a:gd name="T10" fmla="*/ 3 w 20"/>
                <a:gd name="T11" fmla="*/ 4 h 147"/>
                <a:gd name="T12" fmla="*/ 0 w 20"/>
                <a:gd name="T13" fmla="*/ 7 h 147"/>
                <a:gd name="T14" fmla="*/ 0 w 20"/>
                <a:gd name="T15" fmla="*/ 140 h 147"/>
                <a:gd name="T16" fmla="*/ 3 w 20"/>
                <a:gd name="T17" fmla="*/ 144 h 147"/>
                <a:gd name="T18" fmla="*/ 6 w 20"/>
                <a:gd name="T19" fmla="*/ 147 h 147"/>
                <a:gd name="T20" fmla="*/ 13 w 20"/>
                <a:gd name="T21" fmla="*/ 147 h 147"/>
                <a:gd name="T22" fmla="*/ 17 w 20"/>
                <a:gd name="T23" fmla="*/ 144 h 147"/>
                <a:gd name="T24" fmla="*/ 20 w 20"/>
                <a:gd name="T25" fmla="*/ 140 h 147"/>
                <a:gd name="T26" fmla="*/ 20 w 20"/>
                <a:gd name="T27" fmla="*/ 137 h 147"/>
                <a:gd name="T28" fmla="*/ 20 w 20"/>
                <a:gd name="T29" fmla="*/ 11 h 1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47"/>
                <a:gd name="T47" fmla="*/ 20 w 20"/>
                <a:gd name="T48" fmla="*/ 147 h 1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47">
                  <a:moveTo>
                    <a:pt x="20" y="11"/>
                  </a:moveTo>
                  <a:lnTo>
                    <a:pt x="20" y="7"/>
                  </a:lnTo>
                  <a:lnTo>
                    <a:pt x="17" y="4"/>
                  </a:lnTo>
                  <a:lnTo>
                    <a:pt x="13" y="0"/>
                  </a:lnTo>
                  <a:lnTo>
                    <a:pt x="6" y="0"/>
                  </a:lnTo>
                  <a:lnTo>
                    <a:pt x="3" y="4"/>
                  </a:lnTo>
                  <a:lnTo>
                    <a:pt x="0" y="7"/>
                  </a:lnTo>
                  <a:lnTo>
                    <a:pt x="0" y="140"/>
                  </a:lnTo>
                  <a:lnTo>
                    <a:pt x="3" y="144"/>
                  </a:lnTo>
                  <a:lnTo>
                    <a:pt x="6" y="147"/>
                  </a:lnTo>
                  <a:lnTo>
                    <a:pt x="13" y="147"/>
                  </a:lnTo>
                  <a:lnTo>
                    <a:pt x="17" y="144"/>
                  </a:lnTo>
                  <a:lnTo>
                    <a:pt x="20" y="140"/>
                  </a:lnTo>
                  <a:lnTo>
                    <a:pt x="20" y="137"/>
                  </a:lnTo>
                  <a:lnTo>
                    <a:pt x="2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1" name="Freeform 21"/>
            <p:cNvSpPr>
              <a:spLocks noChangeAspect="1"/>
            </p:cNvSpPr>
            <p:nvPr/>
          </p:nvSpPr>
          <p:spPr bwMode="auto">
            <a:xfrm>
              <a:off x="3898" y="1761"/>
              <a:ext cx="178" cy="20"/>
            </a:xfrm>
            <a:custGeom>
              <a:avLst/>
              <a:gdLst>
                <a:gd name="T0" fmla="*/ 168 w 178"/>
                <a:gd name="T1" fmla="*/ 20 h 20"/>
                <a:gd name="T2" fmla="*/ 172 w 178"/>
                <a:gd name="T3" fmla="*/ 20 h 20"/>
                <a:gd name="T4" fmla="*/ 175 w 178"/>
                <a:gd name="T5" fmla="*/ 17 h 20"/>
                <a:gd name="T6" fmla="*/ 178 w 178"/>
                <a:gd name="T7" fmla="*/ 14 h 20"/>
                <a:gd name="T8" fmla="*/ 178 w 178"/>
                <a:gd name="T9" fmla="*/ 7 h 20"/>
                <a:gd name="T10" fmla="*/ 175 w 178"/>
                <a:gd name="T11" fmla="*/ 4 h 20"/>
                <a:gd name="T12" fmla="*/ 172 w 178"/>
                <a:gd name="T13" fmla="*/ 0 h 20"/>
                <a:gd name="T14" fmla="*/ 6 w 178"/>
                <a:gd name="T15" fmla="*/ 0 h 20"/>
                <a:gd name="T16" fmla="*/ 3 w 178"/>
                <a:gd name="T17" fmla="*/ 4 h 20"/>
                <a:gd name="T18" fmla="*/ 0 w 178"/>
                <a:gd name="T19" fmla="*/ 7 h 20"/>
                <a:gd name="T20" fmla="*/ 0 w 178"/>
                <a:gd name="T21" fmla="*/ 14 h 20"/>
                <a:gd name="T22" fmla="*/ 3 w 178"/>
                <a:gd name="T23" fmla="*/ 17 h 20"/>
                <a:gd name="T24" fmla="*/ 6 w 178"/>
                <a:gd name="T25" fmla="*/ 20 h 20"/>
                <a:gd name="T26" fmla="*/ 10 w 178"/>
                <a:gd name="T27" fmla="*/ 20 h 20"/>
                <a:gd name="T28" fmla="*/ 168 w 178"/>
                <a:gd name="T29" fmla="*/ 2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0"/>
                <a:gd name="T47" fmla="*/ 178 w 178"/>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0">
                  <a:moveTo>
                    <a:pt x="168" y="20"/>
                  </a:moveTo>
                  <a:lnTo>
                    <a:pt x="172" y="20"/>
                  </a:lnTo>
                  <a:lnTo>
                    <a:pt x="175" y="17"/>
                  </a:lnTo>
                  <a:lnTo>
                    <a:pt x="178" y="14"/>
                  </a:lnTo>
                  <a:lnTo>
                    <a:pt x="178" y="7"/>
                  </a:lnTo>
                  <a:lnTo>
                    <a:pt x="175" y="4"/>
                  </a:lnTo>
                  <a:lnTo>
                    <a:pt x="172" y="0"/>
                  </a:lnTo>
                  <a:lnTo>
                    <a:pt x="6" y="0"/>
                  </a:lnTo>
                  <a:lnTo>
                    <a:pt x="3" y="4"/>
                  </a:lnTo>
                  <a:lnTo>
                    <a:pt x="0" y="7"/>
                  </a:lnTo>
                  <a:lnTo>
                    <a:pt x="0" y="14"/>
                  </a:lnTo>
                  <a:lnTo>
                    <a:pt x="3" y="17"/>
                  </a:lnTo>
                  <a:lnTo>
                    <a:pt x="6" y="20"/>
                  </a:lnTo>
                  <a:lnTo>
                    <a:pt x="10" y="20"/>
                  </a:lnTo>
                  <a:lnTo>
                    <a:pt x="16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2" name="Freeform 22"/>
            <p:cNvSpPr>
              <a:spLocks noChangeAspect="1"/>
            </p:cNvSpPr>
            <p:nvPr/>
          </p:nvSpPr>
          <p:spPr bwMode="auto">
            <a:xfrm>
              <a:off x="3898" y="1635"/>
              <a:ext cx="20" cy="146"/>
            </a:xfrm>
            <a:custGeom>
              <a:avLst/>
              <a:gdLst>
                <a:gd name="T0" fmla="*/ 0 w 20"/>
                <a:gd name="T1" fmla="*/ 136 h 146"/>
                <a:gd name="T2" fmla="*/ 0 w 20"/>
                <a:gd name="T3" fmla="*/ 140 h 146"/>
                <a:gd name="T4" fmla="*/ 3 w 20"/>
                <a:gd name="T5" fmla="*/ 143 h 146"/>
                <a:gd name="T6" fmla="*/ 6 w 20"/>
                <a:gd name="T7" fmla="*/ 146 h 146"/>
                <a:gd name="T8" fmla="*/ 13 w 20"/>
                <a:gd name="T9" fmla="*/ 146 h 146"/>
                <a:gd name="T10" fmla="*/ 17 w 20"/>
                <a:gd name="T11" fmla="*/ 143 h 146"/>
                <a:gd name="T12" fmla="*/ 20 w 20"/>
                <a:gd name="T13" fmla="*/ 140 h 146"/>
                <a:gd name="T14" fmla="*/ 20 w 20"/>
                <a:gd name="T15" fmla="*/ 7 h 146"/>
                <a:gd name="T16" fmla="*/ 17 w 20"/>
                <a:gd name="T17" fmla="*/ 3 h 146"/>
                <a:gd name="T18" fmla="*/ 13 w 20"/>
                <a:gd name="T19" fmla="*/ 0 h 146"/>
                <a:gd name="T20" fmla="*/ 6 w 20"/>
                <a:gd name="T21" fmla="*/ 0 h 146"/>
                <a:gd name="T22" fmla="*/ 3 w 20"/>
                <a:gd name="T23" fmla="*/ 3 h 146"/>
                <a:gd name="T24" fmla="*/ 0 w 20"/>
                <a:gd name="T25" fmla="*/ 7 h 146"/>
                <a:gd name="T26" fmla="*/ 0 w 20"/>
                <a:gd name="T27" fmla="*/ 10 h 146"/>
                <a:gd name="T28" fmla="*/ 0 w 20"/>
                <a:gd name="T29" fmla="*/ 136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46"/>
                <a:gd name="T47" fmla="*/ 20 w 20"/>
                <a:gd name="T48" fmla="*/ 146 h 1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46">
                  <a:moveTo>
                    <a:pt x="0" y="136"/>
                  </a:moveTo>
                  <a:lnTo>
                    <a:pt x="0" y="140"/>
                  </a:lnTo>
                  <a:lnTo>
                    <a:pt x="3" y="143"/>
                  </a:lnTo>
                  <a:lnTo>
                    <a:pt x="6" y="146"/>
                  </a:lnTo>
                  <a:lnTo>
                    <a:pt x="13" y="146"/>
                  </a:lnTo>
                  <a:lnTo>
                    <a:pt x="17" y="143"/>
                  </a:lnTo>
                  <a:lnTo>
                    <a:pt x="20" y="140"/>
                  </a:lnTo>
                  <a:lnTo>
                    <a:pt x="20" y="7"/>
                  </a:lnTo>
                  <a:lnTo>
                    <a:pt x="17" y="3"/>
                  </a:lnTo>
                  <a:lnTo>
                    <a:pt x="13" y="0"/>
                  </a:lnTo>
                  <a:lnTo>
                    <a:pt x="6" y="0"/>
                  </a:lnTo>
                  <a:lnTo>
                    <a:pt x="3" y="3"/>
                  </a:lnTo>
                  <a:lnTo>
                    <a:pt x="0" y="7"/>
                  </a:lnTo>
                  <a:lnTo>
                    <a:pt x="0" y="10"/>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3" name="Freeform 23"/>
            <p:cNvSpPr>
              <a:spLocks noChangeAspect="1"/>
            </p:cNvSpPr>
            <p:nvPr/>
          </p:nvSpPr>
          <p:spPr bwMode="auto">
            <a:xfrm>
              <a:off x="3898" y="1288"/>
              <a:ext cx="684" cy="367"/>
            </a:xfrm>
            <a:custGeom>
              <a:avLst/>
              <a:gdLst>
                <a:gd name="T0" fmla="*/ 679 w 684"/>
                <a:gd name="T1" fmla="*/ 18 h 367"/>
                <a:gd name="T2" fmla="*/ 682 w 684"/>
                <a:gd name="T3" fmla="*/ 15 h 367"/>
                <a:gd name="T4" fmla="*/ 684 w 684"/>
                <a:gd name="T5" fmla="*/ 13 h 367"/>
                <a:gd name="T6" fmla="*/ 684 w 684"/>
                <a:gd name="T7" fmla="*/ 8 h 367"/>
                <a:gd name="T8" fmla="*/ 682 w 684"/>
                <a:gd name="T9" fmla="*/ 5 h 367"/>
                <a:gd name="T10" fmla="*/ 679 w 684"/>
                <a:gd name="T11" fmla="*/ 2 h 367"/>
                <a:gd name="T12" fmla="*/ 677 w 684"/>
                <a:gd name="T13" fmla="*/ 0 h 367"/>
                <a:gd name="T14" fmla="*/ 672 w 684"/>
                <a:gd name="T15" fmla="*/ 0 h 367"/>
                <a:gd name="T16" fmla="*/ 668 w 684"/>
                <a:gd name="T17" fmla="*/ 2 h 367"/>
                <a:gd name="T18" fmla="*/ 5 w 684"/>
                <a:gd name="T19" fmla="*/ 349 h 367"/>
                <a:gd name="T20" fmla="*/ 1 w 684"/>
                <a:gd name="T21" fmla="*/ 352 h 367"/>
                <a:gd name="T22" fmla="*/ 0 w 684"/>
                <a:gd name="T23" fmla="*/ 354 h 367"/>
                <a:gd name="T24" fmla="*/ 0 w 684"/>
                <a:gd name="T25" fmla="*/ 359 h 367"/>
                <a:gd name="T26" fmla="*/ 1 w 684"/>
                <a:gd name="T27" fmla="*/ 362 h 367"/>
                <a:gd name="T28" fmla="*/ 5 w 684"/>
                <a:gd name="T29" fmla="*/ 365 h 367"/>
                <a:gd name="T30" fmla="*/ 6 w 684"/>
                <a:gd name="T31" fmla="*/ 367 h 367"/>
                <a:gd name="T32" fmla="*/ 11 w 684"/>
                <a:gd name="T33" fmla="*/ 367 h 367"/>
                <a:gd name="T34" fmla="*/ 15 w 684"/>
                <a:gd name="T35" fmla="*/ 365 h 367"/>
                <a:gd name="T36" fmla="*/ 679 w 684"/>
                <a:gd name="T37" fmla="*/ 18 h 3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4"/>
                <a:gd name="T58" fmla="*/ 0 h 367"/>
                <a:gd name="T59" fmla="*/ 684 w 684"/>
                <a:gd name="T60" fmla="*/ 367 h 3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4" h="367">
                  <a:moveTo>
                    <a:pt x="679" y="18"/>
                  </a:moveTo>
                  <a:lnTo>
                    <a:pt x="682" y="15"/>
                  </a:lnTo>
                  <a:lnTo>
                    <a:pt x="684" y="13"/>
                  </a:lnTo>
                  <a:lnTo>
                    <a:pt x="684" y="8"/>
                  </a:lnTo>
                  <a:lnTo>
                    <a:pt x="682" y="5"/>
                  </a:lnTo>
                  <a:lnTo>
                    <a:pt x="679" y="2"/>
                  </a:lnTo>
                  <a:lnTo>
                    <a:pt x="677" y="0"/>
                  </a:lnTo>
                  <a:lnTo>
                    <a:pt x="672" y="0"/>
                  </a:lnTo>
                  <a:lnTo>
                    <a:pt x="668" y="2"/>
                  </a:lnTo>
                  <a:lnTo>
                    <a:pt x="5" y="349"/>
                  </a:lnTo>
                  <a:lnTo>
                    <a:pt x="1" y="352"/>
                  </a:lnTo>
                  <a:lnTo>
                    <a:pt x="0" y="354"/>
                  </a:lnTo>
                  <a:lnTo>
                    <a:pt x="0" y="359"/>
                  </a:lnTo>
                  <a:lnTo>
                    <a:pt x="1" y="362"/>
                  </a:lnTo>
                  <a:lnTo>
                    <a:pt x="5" y="365"/>
                  </a:lnTo>
                  <a:lnTo>
                    <a:pt x="6" y="367"/>
                  </a:lnTo>
                  <a:lnTo>
                    <a:pt x="11" y="367"/>
                  </a:lnTo>
                  <a:lnTo>
                    <a:pt x="15" y="365"/>
                  </a:lnTo>
                  <a:lnTo>
                    <a:pt x="67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4" name="Freeform 24"/>
            <p:cNvSpPr>
              <a:spLocks noChangeAspect="1"/>
            </p:cNvSpPr>
            <p:nvPr/>
          </p:nvSpPr>
          <p:spPr bwMode="auto">
            <a:xfrm>
              <a:off x="3898" y="1288"/>
              <a:ext cx="684" cy="335"/>
            </a:xfrm>
            <a:custGeom>
              <a:avLst/>
              <a:gdLst>
                <a:gd name="T0" fmla="*/ 15 w 684"/>
                <a:gd name="T1" fmla="*/ 2 h 335"/>
                <a:gd name="T2" fmla="*/ 11 w 684"/>
                <a:gd name="T3" fmla="*/ 0 h 335"/>
                <a:gd name="T4" fmla="*/ 6 w 684"/>
                <a:gd name="T5" fmla="*/ 0 h 335"/>
                <a:gd name="T6" fmla="*/ 5 w 684"/>
                <a:gd name="T7" fmla="*/ 2 h 335"/>
                <a:gd name="T8" fmla="*/ 1 w 684"/>
                <a:gd name="T9" fmla="*/ 3 h 335"/>
                <a:gd name="T10" fmla="*/ 1 w 684"/>
                <a:gd name="T11" fmla="*/ 5 h 335"/>
                <a:gd name="T12" fmla="*/ 0 w 684"/>
                <a:gd name="T13" fmla="*/ 8 h 335"/>
                <a:gd name="T14" fmla="*/ 0 w 684"/>
                <a:gd name="T15" fmla="*/ 13 h 335"/>
                <a:gd name="T16" fmla="*/ 1 w 684"/>
                <a:gd name="T17" fmla="*/ 15 h 335"/>
                <a:gd name="T18" fmla="*/ 3 w 684"/>
                <a:gd name="T19" fmla="*/ 18 h 335"/>
                <a:gd name="T20" fmla="*/ 5 w 684"/>
                <a:gd name="T21" fmla="*/ 18 h 335"/>
                <a:gd name="T22" fmla="*/ 668 w 684"/>
                <a:gd name="T23" fmla="*/ 333 h 335"/>
                <a:gd name="T24" fmla="*/ 672 w 684"/>
                <a:gd name="T25" fmla="*/ 335 h 335"/>
                <a:gd name="T26" fmla="*/ 677 w 684"/>
                <a:gd name="T27" fmla="*/ 335 h 335"/>
                <a:gd name="T28" fmla="*/ 679 w 684"/>
                <a:gd name="T29" fmla="*/ 333 h 335"/>
                <a:gd name="T30" fmla="*/ 682 w 684"/>
                <a:gd name="T31" fmla="*/ 332 h 335"/>
                <a:gd name="T32" fmla="*/ 682 w 684"/>
                <a:gd name="T33" fmla="*/ 330 h 335"/>
                <a:gd name="T34" fmla="*/ 684 w 684"/>
                <a:gd name="T35" fmla="*/ 327 h 335"/>
                <a:gd name="T36" fmla="*/ 684 w 684"/>
                <a:gd name="T37" fmla="*/ 322 h 335"/>
                <a:gd name="T38" fmla="*/ 682 w 684"/>
                <a:gd name="T39" fmla="*/ 320 h 335"/>
                <a:gd name="T40" fmla="*/ 680 w 684"/>
                <a:gd name="T41" fmla="*/ 317 h 335"/>
                <a:gd name="T42" fmla="*/ 679 w 684"/>
                <a:gd name="T43" fmla="*/ 317 h 335"/>
                <a:gd name="T44" fmla="*/ 15 w 684"/>
                <a:gd name="T45" fmla="*/ 2 h 3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84"/>
                <a:gd name="T70" fmla="*/ 0 h 335"/>
                <a:gd name="T71" fmla="*/ 684 w 684"/>
                <a:gd name="T72" fmla="*/ 335 h 3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84" h="335">
                  <a:moveTo>
                    <a:pt x="15" y="2"/>
                  </a:moveTo>
                  <a:lnTo>
                    <a:pt x="11" y="0"/>
                  </a:lnTo>
                  <a:lnTo>
                    <a:pt x="6" y="0"/>
                  </a:lnTo>
                  <a:lnTo>
                    <a:pt x="5" y="2"/>
                  </a:lnTo>
                  <a:lnTo>
                    <a:pt x="1" y="3"/>
                  </a:lnTo>
                  <a:lnTo>
                    <a:pt x="1" y="5"/>
                  </a:lnTo>
                  <a:lnTo>
                    <a:pt x="0" y="8"/>
                  </a:lnTo>
                  <a:lnTo>
                    <a:pt x="0" y="13"/>
                  </a:lnTo>
                  <a:lnTo>
                    <a:pt x="1" y="15"/>
                  </a:lnTo>
                  <a:lnTo>
                    <a:pt x="3" y="18"/>
                  </a:lnTo>
                  <a:lnTo>
                    <a:pt x="5" y="18"/>
                  </a:lnTo>
                  <a:lnTo>
                    <a:pt x="668" y="333"/>
                  </a:lnTo>
                  <a:lnTo>
                    <a:pt x="672" y="335"/>
                  </a:lnTo>
                  <a:lnTo>
                    <a:pt x="677" y="335"/>
                  </a:lnTo>
                  <a:lnTo>
                    <a:pt x="679" y="333"/>
                  </a:lnTo>
                  <a:lnTo>
                    <a:pt x="682" y="332"/>
                  </a:lnTo>
                  <a:lnTo>
                    <a:pt x="682" y="330"/>
                  </a:lnTo>
                  <a:lnTo>
                    <a:pt x="684" y="327"/>
                  </a:lnTo>
                  <a:lnTo>
                    <a:pt x="684" y="322"/>
                  </a:lnTo>
                  <a:lnTo>
                    <a:pt x="682" y="320"/>
                  </a:lnTo>
                  <a:lnTo>
                    <a:pt x="680" y="317"/>
                  </a:lnTo>
                  <a:lnTo>
                    <a:pt x="679" y="317"/>
                  </a:lnTo>
                  <a:lnTo>
                    <a:pt x="1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5" name="Oval 25"/>
            <p:cNvSpPr>
              <a:spLocks noChangeAspect="1" noChangeArrowheads="1"/>
            </p:cNvSpPr>
            <p:nvPr/>
          </p:nvSpPr>
          <p:spPr bwMode="auto">
            <a:xfrm>
              <a:off x="4540" y="1045"/>
              <a:ext cx="65"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Freeform 26"/>
            <p:cNvSpPr>
              <a:spLocks noChangeAspect="1"/>
            </p:cNvSpPr>
            <p:nvPr/>
          </p:nvSpPr>
          <p:spPr bwMode="auto">
            <a:xfrm>
              <a:off x="4529" y="1035"/>
              <a:ext cx="83" cy="81"/>
            </a:xfrm>
            <a:custGeom>
              <a:avLst/>
              <a:gdLst>
                <a:gd name="T0" fmla="*/ 2 w 83"/>
                <a:gd name="T1" fmla="*/ 54 h 81"/>
                <a:gd name="T2" fmla="*/ 4 w 83"/>
                <a:gd name="T3" fmla="*/ 59 h 81"/>
                <a:gd name="T4" fmla="*/ 14 w 83"/>
                <a:gd name="T5" fmla="*/ 69 h 81"/>
                <a:gd name="T6" fmla="*/ 17 w 83"/>
                <a:gd name="T7" fmla="*/ 73 h 81"/>
                <a:gd name="T8" fmla="*/ 21 w 83"/>
                <a:gd name="T9" fmla="*/ 76 h 81"/>
                <a:gd name="T10" fmla="*/ 21 w 83"/>
                <a:gd name="T11" fmla="*/ 76 h 81"/>
                <a:gd name="T12" fmla="*/ 37 w 83"/>
                <a:gd name="T13" fmla="*/ 81 h 81"/>
                <a:gd name="T14" fmla="*/ 49 w 83"/>
                <a:gd name="T15" fmla="*/ 78 h 81"/>
                <a:gd name="T16" fmla="*/ 63 w 83"/>
                <a:gd name="T17" fmla="*/ 76 h 81"/>
                <a:gd name="T18" fmla="*/ 63 w 83"/>
                <a:gd name="T19" fmla="*/ 76 h 81"/>
                <a:gd name="T20" fmla="*/ 66 w 83"/>
                <a:gd name="T21" fmla="*/ 73 h 81"/>
                <a:gd name="T22" fmla="*/ 69 w 83"/>
                <a:gd name="T23" fmla="*/ 69 h 81"/>
                <a:gd name="T24" fmla="*/ 80 w 83"/>
                <a:gd name="T25" fmla="*/ 59 h 81"/>
                <a:gd name="T26" fmla="*/ 81 w 83"/>
                <a:gd name="T27" fmla="*/ 54 h 81"/>
                <a:gd name="T28" fmla="*/ 75 w 83"/>
                <a:gd name="T29" fmla="*/ 51 h 81"/>
                <a:gd name="T30" fmla="*/ 83 w 83"/>
                <a:gd name="T31" fmla="*/ 27 h 81"/>
                <a:gd name="T32" fmla="*/ 80 w 83"/>
                <a:gd name="T33" fmla="*/ 22 h 81"/>
                <a:gd name="T34" fmla="*/ 68 w 83"/>
                <a:gd name="T35" fmla="*/ 10 h 81"/>
                <a:gd name="T36" fmla="*/ 61 w 83"/>
                <a:gd name="T37" fmla="*/ 4 h 81"/>
                <a:gd name="T38" fmla="*/ 56 w 83"/>
                <a:gd name="T39" fmla="*/ 2 h 81"/>
                <a:gd name="T40" fmla="*/ 27 w 83"/>
                <a:gd name="T41" fmla="*/ 2 h 81"/>
                <a:gd name="T42" fmla="*/ 22 w 83"/>
                <a:gd name="T43" fmla="*/ 4 h 81"/>
                <a:gd name="T44" fmla="*/ 16 w 83"/>
                <a:gd name="T45" fmla="*/ 10 h 81"/>
                <a:gd name="T46" fmla="*/ 4 w 83"/>
                <a:gd name="T47" fmla="*/ 22 h 81"/>
                <a:gd name="T48" fmla="*/ 0 w 83"/>
                <a:gd name="T49" fmla="*/ 27 h 81"/>
                <a:gd name="T50" fmla="*/ 21 w 83"/>
                <a:gd name="T51" fmla="*/ 34 h 81"/>
                <a:gd name="T52" fmla="*/ 24 w 83"/>
                <a:gd name="T53" fmla="*/ 29 h 81"/>
                <a:gd name="T54" fmla="*/ 29 w 83"/>
                <a:gd name="T55" fmla="*/ 22 h 81"/>
                <a:gd name="T56" fmla="*/ 34 w 83"/>
                <a:gd name="T57" fmla="*/ 20 h 81"/>
                <a:gd name="T58" fmla="*/ 36 w 83"/>
                <a:gd name="T59" fmla="*/ 20 h 81"/>
                <a:gd name="T60" fmla="*/ 49 w 83"/>
                <a:gd name="T61" fmla="*/ 22 h 81"/>
                <a:gd name="T62" fmla="*/ 54 w 83"/>
                <a:gd name="T63" fmla="*/ 24 h 81"/>
                <a:gd name="T64" fmla="*/ 54 w 83"/>
                <a:gd name="T65" fmla="*/ 24 h 81"/>
                <a:gd name="T66" fmla="*/ 61 w 83"/>
                <a:gd name="T67" fmla="*/ 30 h 81"/>
                <a:gd name="T68" fmla="*/ 63 w 83"/>
                <a:gd name="T69" fmla="*/ 42 h 81"/>
                <a:gd name="T70" fmla="*/ 66 w 83"/>
                <a:gd name="T71" fmla="*/ 34 h 81"/>
                <a:gd name="T72" fmla="*/ 64 w 83"/>
                <a:gd name="T73" fmla="*/ 47 h 81"/>
                <a:gd name="T74" fmla="*/ 58 w 83"/>
                <a:gd name="T75" fmla="*/ 54 h 81"/>
                <a:gd name="T76" fmla="*/ 54 w 83"/>
                <a:gd name="T77" fmla="*/ 57 h 81"/>
                <a:gd name="T78" fmla="*/ 51 w 83"/>
                <a:gd name="T79" fmla="*/ 61 h 81"/>
                <a:gd name="T80" fmla="*/ 54 w 83"/>
                <a:gd name="T81" fmla="*/ 57 h 81"/>
                <a:gd name="T82" fmla="*/ 49 w 83"/>
                <a:gd name="T83" fmla="*/ 59 h 81"/>
                <a:gd name="T84" fmla="*/ 32 w 83"/>
                <a:gd name="T85" fmla="*/ 73 h 81"/>
                <a:gd name="T86" fmla="*/ 36 w 83"/>
                <a:gd name="T87" fmla="*/ 61 h 81"/>
                <a:gd name="T88" fmla="*/ 34 w 83"/>
                <a:gd name="T89" fmla="*/ 61 h 81"/>
                <a:gd name="T90" fmla="*/ 29 w 83"/>
                <a:gd name="T91" fmla="*/ 59 h 81"/>
                <a:gd name="T92" fmla="*/ 26 w 83"/>
                <a:gd name="T93" fmla="*/ 56 h 81"/>
                <a:gd name="T94" fmla="*/ 22 w 83"/>
                <a:gd name="T95" fmla="*/ 52 h 81"/>
                <a:gd name="T96" fmla="*/ 21 w 83"/>
                <a:gd name="T97" fmla="*/ 47 h 81"/>
                <a:gd name="T98" fmla="*/ 21 w 83"/>
                <a:gd name="T99" fmla="*/ 46 h 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3"/>
                <a:gd name="T151" fmla="*/ 0 h 81"/>
                <a:gd name="T152" fmla="*/ 83 w 83"/>
                <a:gd name="T153" fmla="*/ 81 h 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3" h="81">
                  <a:moveTo>
                    <a:pt x="0" y="41"/>
                  </a:moveTo>
                  <a:lnTo>
                    <a:pt x="0" y="52"/>
                  </a:lnTo>
                  <a:lnTo>
                    <a:pt x="2" y="54"/>
                  </a:lnTo>
                  <a:lnTo>
                    <a:pt x="5" y="61"/>
                  </a:lnTo>
                  <a:lnTo>
                    <a:pt x="7" y="61"/>
                  </a:lnTo>
                  <a:lnTo>
                    <a:pt x="4" y="59"/>
                  </a:lnTo>
                  <a:lnTo>
                    <a:pt x="5" y="61"/>
                  </a:lnTo>
                  <a:lnTo>
                    <a:pt x="9" y="66"/>
                  </a:lnTo>
                  <a:lnTo>
                    <a:pt x="14" y="69"/>
                  </a:lnTo>
                  <a:lnTo>
                    <a:pt x="9" y="64"/>
                  </a:lnTo>
                  <a:lnTo>
                    <a:pt x="12" y="69"/>
                  </a:lnTo>
                  <a:lnTo>
                    <a:pt x="17" y="73"/>
                  </a:lnTo>
                  <a:lnTo>
                    <a:pt x="12" y="68"/>
                  </a:lnTo>
                  <a:lnTo>
                    <a:pt x="16" y="73"/>
                  </a:lnTo>
                  <a:lnTo>
                    <a:pt x="21" y="76"/>
                  </a:lnTo>
                  <a:lnTo>
                    <a:pt x="22" y="78"/>
                  </a:lnTo>
                  <a:lnTo>
                    <a:pt x="21" y="74"/>
                  </a:lnTo>
                  <a:lnTo>
                    <a:pt x="21" y="76"/>
                  </a:lnTo>
                  <a:lnTo>
                    <a:pt x="27" y="79"/>
                  </a:lnTo>
                  <a:lnTo>
                    <a:pt x="29" y="81"/>
                  </a:lnTo>
                  <a:lnTo>
                    <a:pt x="37" y="81"/>
                  </a:lnTo>
                  <a:lnTo>
                    <a:pt x="36" y="79"/>
                  </a:lnTo>
                  <a:lnTo>
                    <a:pt x="53" y="73"/>
                  </a:lnTo>
                  <a:lnTo>
                    <a:pt x="49" y="78"/>
                  </a:lnTo>
                  <a:lnTo>
                    <a:pt x="54" y="81"/>
                  </a:lnTo>
                  <a:lnTo>
                    <a:pt x="56" y="79"/>
                  </a:lnTo>
                  <a:lnTo>
                    <a:pt x="63" y="76"/>
                  </a:lnTo>
                  <a:lnTo>
                    <a:pt x="63" y="74"/>
                  </a:lnTo>
                  <a:lnTo>
                    <a:pt x="61" y="78"/>
                  </a:lnTo>
                  <a:lnTo>
                    <a:pt x="63" y="76"/>
                  </a:lnTo>
                  <a:lnTo>
                    <a:pt x="68" y="73"/>
                  </a:lnTo>
                  <a:lnTo>
                    <a:pt x="71" y="68"/>
                  </a:lnTo>
                  <a:lnTo>
                    <a:pt x="66" y="73"/>
                  </a:lnTo>
                  <a:lnTo>
                    <a:pt x="71" y="69"/>
                  </a:lnTo>
                  <a:lnTo>
                    <a:pt x="75" y="64"/>
                  </a:lnTo>
                  <a:lnTo>
                    <a:pt x="69" y="69"/>
                  </a:lnTo>
                  <a:lnTo>
                    <a:pt x="75" y="66"/>
                  </a:lnTo>
                  <a:lnTo>
                    <a:pt x="78" y="61"/>
                  </a:lnTo>
                  <a:lnTo>
                    <a:pt x="80" y="59"/>
                  </a:lnTo>
                  <a:lnTo>
                    <a:pt x="76" y="61"/>
                  </a:lnTo>
                  <a:lnTo>
                    <a:pt x="78" y="61"/>
                  </a:lnTo>
                  <a:lnTo>
                    <a:pt x="81" y="54"/>
                  </a:lnTo>
                  <a:lnTo>
                    <a:pt x="83" y="52"/>
                  </a:lnTo>
                  <a:lnTo>
                    <a:pt x="80" y="47"/>
                  </a:lnTo>
                  <a:lnTo>
                    <a:pt x="75" y="51"/>
                  </a:lnTo>
                  <a:lnTo>
                    <a:pt x="81" y="34"/>
                  </a:lnTo>
                  <a:lnTo>
                    <a:pt x="83" y="36"/>
                  </a:lnTo>
                  <a:lnTo>
                    <a:pt x="83" y="27"/>
                  </a:lnTo>
                  <a:lnTo>
                    <a:pt x="81" y="25"/>
                  </a:lnTo>
                  <a:lnTo>
                    <a:pt x="81" y="24"/>
                  </a:lnTo>
                  <a:lnTo>
                    <a:pt x="80" y="22"/>
                  </a:lnTo>
                  <a:lnTo>
                    <a:pt x="80" y="20"/>
                  </a:lnTo>
                  <a:lnTo>
                    <a:pt x="66" y="7"/>
                  </a:lnTo>
                  <a:lnTo>
                    <a:pt x="68" y="10"/>
                  </a:lnTo>
                  <a:lnTo>
                    <a:pt x="68" y="9"/>
                  </a:lnTo>
                  <a:lnTo>
                    <a:pt x="63" y="5"/>
                  </a:lnTo>
                  <a:lnTo>
                    <a:pt x="61" y="4"/>
                  </a:lnTo>
                  <a:lnTo>
                    <a:pt x="63" y="7"/>
                  </a:lnTo>
                  <a:lnTo>
                    <a:pt x="63" y="5"/>
                  </a:lnTo>
                  <a:lnTo>
                    <a:pt x="56" y="2"/>
                  </a:lnTo>
                  <a:lnTo>
                    <a:pt x="54" y="0"/>
                  </a:lnTo>
                  <a:lnTo>
                    <a:pt x="29" y="0"/>
                  </a:lnTo>
                  <a:lnTo>
                    <a:pt x="27" y="2"/>
                  </a:lnTo>
                  <a:lnTo>
                    <a:pt x="21" y="5"/>
                  </a:lnTo>
                  <a:lnTo>
                    <a:pt x="21" y="7"/>
                  </a:lnTo>
                  <a:lnTo>
                    <a:pt x="22" y="4"/>
                  </a:lnTo>
                  <a:lnTo>
                    <a:pt x="21" y="5"/>
                  </a:lnTo>
                  <a:lnTo>
                    <a:pt x="16" y="9"/>
                  </a:lnTo>
                  <a:lnTo>
                    <a:pt x="16" y="10"/>
                  </a:lnTo>
                  <a:lnTo>
                    <a:pt x="17" y="7"/>
                  </a:lnTo>
                  <a:lnTo>
                    <a:pt x="4" y="20"/>
                  </a:lnTo>
                  <a:lnTo>
                    <a:pt x="4" y="22"/>
                  </a:lnTo>
                  <a:lnTo>
                    <a:pt x="2" y="24"/>
                  </a:lnTo>
                  <a:lnTo>
                    <a:pt x="2" y="25"/>
                  </a:lnTo>
                  <a:lnTo>
                    <a:pt x="0" y="27"/>
                  </a:lnTo>
                  <a:lnTo>
                    <a:pt x="0" y="41"/>
                  </a:lnTo>
                  <a:lnTo>
                    <a:pt x="21" y="41"/>
                  </a:lnTo>
                  <a:lnTo>
                    <a:pt x="21" y="34"/>
                  </a:lnTo>
                  <a:lnTo>
                    <a:pt x="22" y="32"/>
                  </a:lnTo>
                  <a:lnTo>
                    <a:pt x="22" y="30"/>
                  </a:lnTo>
                  <a:lnTo>
                    <a:pt x="24" y="29"/>
                  </a:lnTo>
                  <a:lnTo>
                    <a:pt x="24" y="27"/>
                  </a:lnTo>
                  <a:lnTo>
                    <a:pt x="29" y="24"/>
                  </a:lnTo>
                  <a:lnTo>
                    <a:pt x="29" y="22"/>
                  </a:lnTo>
                  <a:lnTo>
                    <a:pt x="27" y="25"/>
                  </a:lnTo>
                  <a:lnTo>
                    <a:pt x="29" y="24"/>
                  </a:lnTo>
                  <a:lnTo>
                    <a:pt x="34" y="20"/>
                  </a:lnTo>
                  <a:lnTo>
                    <a:pt x="34" y="19"/>
                  </a:lnTo>
                  <a:lnTo>
                    <a:pt x="34" y="22"/>
                  </a:lnTo>
                  <a:lnTo>
                    <a:pt x="36" y="20"/>
                  </a:lnTo>
                  <a:lnTo>
                    <a:pt x="43" y="20"/>
                  </a:lnTo>
                  <a:lnTo>
                    <a:pt x="48" y="20"/>
                  </a:lnTo>
                  <a:lnTo>
                    <a:pt x="49" y="22"/>
                  </a:lnTo>
                  <a:lnTo>
                    <a:pt x="49" y="19"/>
                  </a:lnTo>
                  <a:lnTo>
                    <a:pt x="49" y="20"/>
                  </a:lnTo>
                  <a:lnTo>
                    <a:pt x="54" y="24"/>
                  </a:lnTo>
                  <a:lnTo>
                    <a:pt x="56" y="25"/>
                  </a:lnTo>
                  <a:lnTo>
                    <a:pt x="54" y="22"/>
                  </a:lnTo>
                  <a:lnTo>
                    <a:pt x="54" y="24"/>
                  </a:lnTo>
                  <a:lnTo>
                    <a:pt x="59" y="27"/>
                  </a:lnTo>
                  <a:lnTo>
                    <a:pt x="59" y="29"/>
                  </a:lnTo>
                  <a:lnTo>
                    <a:pt x="61" y="30"/>
                  </a:lnTo>
                  <a:lnTo>
                    <a:pt x="61" y="32"/>
                  </a:lnTo>
                  <a:lnTo>
                    <a:pt x="63" y="34"/>
                  </a:lnTo>
                  <a:lnTo>
                    <a:pt x="63" y="42"/>
                  </a:lnTo>
                  <a:lnTo>
                    <a:pt x="68" y="47"/>
                  </a:lnTo>
                  <a:lnTo>
                    <a:pt x="75" y="30"/>
                  </a:lnTo>
                  <a:lnTo>
                    <a:pt x="66" y="34"/>
                  </a:lnTo>
                  <a:lnTo>
                    <a:pt x="63" y="46"/>
                  </a:lnTo>
                  <a:lnTo>
                    <a:pt x="61" y="47"/>
                  </a:lnTo>
                  <a:lnTo>
                    <a:pt x="64" y="47"/>
                  </a:lnTo>
                  <a:lnTo>
                    <a:pt x="63" y="47"/>
                  </a:lnTo>
                  <a:lnTo>
                    <a:pt x="59" y="52"/>
                  </a:lnTo>
                  <a:lnTo>
                    <a:pt x="58" y="54"/>
                  </a:lnTo>
                  <a:lnTo>
                    <a:pt x="61" y="52"/>
                  </a:lnTo>
                  <a:lnTo>
                    <a:pt x="63" y="49"/>
                  </a:lnTo>
                  <a:lnTo>
                    <a:pt x="54" y="57"/>
                  </a:lnTo>
                  <a:lnTo>
                    <a:pt x="58" y="56"/>
                  </a:lnTo>
                  <a:lnTo>
                    <a:pt x="59" y="52"/>
                  </a:lnTo>
                  <a:lnTo>
                    <a:pt x="51" y="61"/>
                  </a:lnTo>
                  <a:lnTo>
                    <a:pt x="54" y="59"/>
                  </a:lnTo>
                  <a:lnTo>
                    <a:pt x="56" y="56"/>
                  </a:lnTo>
                  <a:lnTo>
                    <a:pt x="54" y="57"/>
                  </a:lnTo>
                  <a:lnTo>
                    <a:pt x="49" y="61"/>
                  </a:lnTo>
                  <a:lnTo>
                    <a:pt x="49" y="62"/>
                  </a:lnTo>
                  <a:lnTo>
                    <a:pt x="49" y="59"/>
                  </a:lnTo>
                  <a:lnTo>
                    <a:pt x="48" y="61"/>
                  </a:lnTo>
                  <a:lnTo>
                    <a:pt x="36" y="64"/>
                  </a:lnTo>
                  <a:lnTo>
                    <a:pt x="32" y="73"/>
                  </a:lnTo>
                  <a:lnTo>
                    <a:pt x="49" y="66"/>
                  </a:lnTo>
                  <a:lnTo>
                    <a:pt x="44" y="61"/>
                  </a:lnTo>
                  <a:lnTo>
                    <a:pt x="36" y="61"/>
                  </a:lnTo>
                  <a:lnTo>
                    <a:pt x="34" y="59"/>
                  </a:lnTo>
                  <a:lnTo>
                    <a:pt x="34" y="62"/>
                  </a:lnTo>
                  <a:lnTo>
                    <a:pt x="34" y="61"/>
                  </a:lnTo>
                  <a:lnTo>
                    <a:pt x="29" y="57"/>
                  </a:lnTo>
                  <a:lnTo>
                    <a:pt x="27" y="56"/>
                  </a:lnTo>
                  <a:lnTo>
                    <a:pt x="29" y="59"/>
                  </a:lnTo>
                  <a:lnTo>
                    <a:pt x="32" y="61"/>
                  </a:lnTo>
                  <a:lnTo>
                    <a:pt x="24" y="52"/>
                  </a:lnTo>
                  <a:lnTo>
                    <a:pt x="26" y="56"/>
                  </a:lnTo>
                  <a:lnTo>
                    <a:pt x="29" y="57"/>
                  </a:lnTo>
                  <a:lnTo>
                    <a:pt x="21" y="49"/>
                  </a:lnTo>
                  <a:lnTo>
                    <a:pt x="22" y="52"/>
                  </a:lnTo>
                  <a:lnTo>
                    <a:pt x="26" y="54"/>
                  </a:lnTo>
                  <a:lnTo>
                    <a:pt x="24" y="52"/>
                  </a:lnTo>
                  <a:lnTo>
                    <a:pt x="21" y="47"/>
                  </a:lnTo>
                  <a:lnTo>
                    <a:pt x="19" y="47"/>
                  </a:lnTo>
                  <a:lnTo>
                    <a:pt x="22" y="47"/>
                  </a:lnTo>
                  <a:lnTo>
                    <a:pt x="21" y="46"/>
                  </a:lnTo>
                  <a:lnTo>
                    <a:pt x="21"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Oval 27"/>
            <p:cNvSpPr>
              <a:spLocks noChangeAspect="1" noChangeArrowheads="1"/>
            </p:cNvSpPr>
            <p:nvPr/>
          </p:nvSpPr>
          <p:spPr bwMode="auto">
            <a:xfrm>
              <a:off x="4540" y="1834"/>
              <a:ext cx="65" cy="6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28"/>
            <p:cNvSpPr>
              <a:spLocks noChangeAspect="1"/>
            </p:cNvSpPr>
            <p:nvPr/>
          </p:nvSpPr>
          <p:spPr bwMode="auto">
            <a:xfrm>
              <a:off x="4529" y="1824"/>
              <a:ext cx="83" cy="82"/>
            </a:xfrm>
            <a:custGeom>
              <a:avLst/>
              <a:gdLst>
                <a:gd name="T0" fmla="*/ 2 w 83"/>
                <a:gd name="T1" fmla="*/ 55 h 82"/>
                <a:gd name="T2" fmla="*/ 4 w 83"/>
                <a:gd name="T3" fmla="*/ 60 h 82"/>
                <a:gd name="T4" fmla="*/ 14 w 83"/>
                <a:gd name="T5" fmla="*/ 70 h 82"/>
                <a:gd name="T6" fmla="*/ 17 w 83"/>
                <a:gd name="T7" fmla="*/ 74 h 82"/>
                <a:gd name="T8" fmla="*/ 21 w 83"/>
                <a:gd name="T9" fmla="*/ 77 h 82"/>
                <a:gd name="T10" fmla="*/ 21 w 83"/>
                <a:gd name="T11" fmla="*/ 77 h 82"/>
                <a:gd name="T12" fmla="*/ 37 w 83"/>
                <a:gd name="T13" fmla="*/ 82 h 82"/>
                <a:gd name="T14" fmla="*/ 49 w 83"/>
                <a:gd name="T15" fmla="*/ 79 h 82"/>
                <a:gd name="T16" fmla="*/ 63 w 83"/>
                <a:gd name="T17" fmla="*/ 77 h 82"/>
                <a:gd name="T18" fmla="*/ 63 w 83"/>
                <a:gd name="T19" fmla="*/ 77 h 82"/>
                <a:gd name="T20" fmla="*/ 66 w 83"/>
                <a:gd name="T21" fmla="*/ 74 h 82"/>
                <a:gd name="T22" fmla="*/ 69 w 83"/>
                <a:gd name="T23" fmla="*/ 70 h 82"/>
                <a:gd name="T24" fmla="*/ 80 w 83"/>
                <a:gd name="T25" fmla="*/ 60 h 82"/>
                <a:gd name="T26" fmla="*/ 81 w 83"/>
                <a:gd name="T27" fmla="*/ 55 h 82"/>
                <a:gd name="T28" fmla="*/ 75 w 83"/>
                <a:gd name="T29" fmla="*/ 52 h 82"/>
                <a:gd name="T30" fmla="*/ 83 w 83"/>
                <a:gd name="T31" fmla="*/ 28 h 82"/>
                <a:gd name="T32" fmla="*/ 76 w 83"/>
                <a:gd name="T33" fmla="*/ 20 h 82"/>
                <a:gd name="T34" fmla="*/ 75 w 83"/>
                <a:gd name="T35" fmla="*/ 15 h 82"/>
                <a:gd name="T36" fmla="*/ 71 w 83"/>
                <a:gd name="T37" fmla="*/ 11 h 82"/>
                <a:gd name="T38" fmla="*/ 68 w 83"/>
                <a:gd name="T39" fmla="*/ 8 h 82"/>
                <a:gd name="T40" fmla="*/ 63 w 83"/>
                <a:gd name="T41" fmla="*/ 6 h 82"/>
                <a:gd name="T42" fmla="*/ 54 w 83"/>
                <a:gd name="T43" fmla="*/ 0 h 82"/>
                <a:gd name="T44" fmla="*/ 21 w 83"/>
                <a:gd name="T45" fmla="*/ 5 h 82"/>
                <a:gd name="T46" fmla="*/ 21 w 83"/>
                <a:gd name="T47" fmla="*/ 5 h 82"/>
                <a:gd name="T48" fmla="*/ 17 w 83"/>
                <a:gd name="T49" fmla="*/ 8 h 82"/>
                <a:gd name="T50" fmla="*/ 14 w 83"/>
                <a:gd name="T51" fmla="*/ 11 h 82"/>
                <a:gd name="T52" fmla="*/ 4 w 83"/>
                <a:gd name="T53" fmla="*/ 21 h 82"/>
                <a:gd name="T54" fmla="*/ 2 w 83"/>
                <a:gd name="T55" fmla="*/ 27 h 82"/>
                <a:gd name="T56" fmla="*/ 21 w 83"/>
                <a:gd name="T57" fmla="*/ 42 h 82"/>
                <a:gd name="T58" fmla="*/ 19 w 83"/>
                <a:gd name="T59" fmla="*/ 33 h 82"/>
                <a:gd name="T60" fmla="*/ 26 w 83"/>
                <a:gd name="T61" fmla="*/ 27 h 82"/>
                <a:gd name="T62" fmla="*/ 29 w 83"/>
                <a:gd name="T63" fmla="*/ 23 h 82"/>
                <a:gd name="T64" fmla="*/ 32 w 83"/>
                <a:gd name="T65" fmla="*/ 20 h 82"/>
                <a:gd name="T66" fmla="*/ 29 w 83"/>
                <a:gd name="T67" fmla="*/ 23 h 82"/>
                <a:gd name="T68" fmla="*/ 34 w 83"/>
                <a:gd name="T69" fmla="*/ 21 h 82"/>
                <a:gd name="T70" fmla="*/ 48 w 83"/>
                <a:gd name="T71" fmla="*/ 20 h 82"/>
                <a:gd name="T72" fmla="*/ 49 w 83"/>
                <a:gd name="T73" fmla="*/ 20 h 82"/>
                <a:gd name="T74" fmla="*/ 54 w 83"/>
                <a:gd name="T75" fmla="*/ 21 h 82"/>
                <a:gd name="T76" fmla="*/ 58 w 83"/>
                <a:gd name="T77" fmla="*/ 25 h 82"/>
                <a:gd name="T78" fmla="*/ 61 w 83"/>
                <a:gd name="T79" fmla="*/ 28 h 82"/>
                <a:gd name="T80" fmla="*/ 63 w 83"/>
                <a:gd name="T81" fmla="*/ 33 h 82"/>
                <a:gd name="T82" fmla="*/ 63 w 83"/>
                <a:gd name="T83" fmla="*/ 35 h 82"/>
                <a:gd name="T84" fmla="*/ 75 w 83"/>
                <a:gd name="T85" fmla="*/ 32 h 82"/>
                <a:gd name="T86" fmla="*/ 61 w 83"/>
                <a:gd name="T87" fmla="*/ 48 h 82"/>
                <a:gd name="T88" fmla="*/ 59 w 83"/>
                <a:gd name="T89" fmla="*/ 53 h 82"/>
                <a:gd name="T90" fmla="*/ 63 w 83"/>
                <a:gd name="T91" fmla="*/ 50 h 82"/>
                <a:gd name="T92" fmla="*/ 59 w 83"/>
                <a:gd name="T93" fmla="*/ 53 h 82"/>
                <a:gd name="T94" fmla="*/ 56 w 83"/>
                <a:gd name="T95" fmla="*/ 57 h 82"/>
                <a:gd name="T96" fmla="*/ 49 w 83"/>
                <a:gd name="T97" fmla="*/ 64 h 82"/>
                <a:gd name="T98" fmla="*/ 36 w 83"/>
                <a:gd name="T99" fmla="*/ 65 h 82"/>
                <a:gd name="T100" fmla="*/ 44 w 83"/>
                <a:gd name="T101" fmla="*/ 62 h 82"/>
                <a:gd name="T102" fmla="*/ 34 w 83"/>
                <a:gd name="T103" fmla="*/ 64 h 82"/>
                <a:gd name="T104" fmla="*/ 27 w 83"/>
                <a:gd name="T105" fmla="*/ 57 h 82"/>
                <a:gd name="T106" fmla="*/ 24 w 83"/>
                <a:gd name="T107" fmla="*/ 53 h 82"/>
                <a:gd name="T108" fmla="*/ 21 w 83"/>
                <a:gd name="T109" fmla="*/ 50 h 82"/>
                <a:gd name="T110" fmla="*/ 24 w 83"/>
                <a:gd name="T111" fmla="*/ 53 h 82"/>
                <a:gd name="T112" fmla="*/ 22 w 83"/>
                <a:gd name="T113" fmla="*/ 48 h 82"/>
                <a:gd name="T114" fmla="*/ 0 w 83"/>
                <a:gd name="T115" fmla="*/ 42 h 8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3"/>
                <a:gd name="T175" fmla="*/ 0 h 82"/>
                <a:gd name="T176" fmla="*/ 83 w 83"/>
                <a:gd name="T177" fmla="*/ 82 h 8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3" h="82">
                  <a:moveTo>
                    <a:pt x="0" y="42"/>
                  </a:moveTo>
                  <a:lnTo>
                    <a:pt x="0" y="53"/>
                  </a:lnTo>
                  <a:lnTo>
                    <a:pt x="2" y="55"/>
                  </a:lnTo>
                  <a:lnTo>
                    <a:pt x="5" y="62"/>
                  </a:lnTo>
                  <a:lnTo>
                    <a:pt x="7" y="62"/>
                  </a:lnTo>
                  <a:lnTo>
                    <a:pt x="4" y="60"/>
                  </a:lnTo>
                  <a:lnTo>
                    <a:pt x="5" y="62"/>
                  </a:lnTo>
                  <a:lnTo>
                    <a:pt x="9" y="67"/>
                  </a:lnTo>
                  <a:lnTo>
                    <a:pt x="14" y="70"/>
                  </a:lnTo>
                  <a:lnTo>
                    <a:pt x="9" y="65"/>
                  </a:lnTo>
                  <a:lnTo>
                    <a:pt x="12" y="70"/>
                  </a:lnTo>
                  <a:lnTo>
                    <a:pt x="17" y="74"/>
                  </a:lnTo>
                  <a:lnTo>
                    <a:pt x="12" y="69"/>
                  </a:lnTo>
                  <a:lnTo>
                    <a:pt x="16" y="74"/>
                  </a:lnTo>
                  <a:lnTo>
                    <a:pt x="21" y="77"/>
                  </a:lnTo>
                  <a:lnTo>
                    <a:pt x="22" y="79"/>
                  </a:lnTo>
                  <a:lnTo>
                    <a:pt x="21" y="75"/>
                  </a:lnTo>
                  <a:lnTo>
                    <a:pt x="21" y="77"/>
                  </a:lnTo>
                  <a:lnTo>
                    <a:pt x="27" y="80"/>
                  </a:lnTo>
                  <a:lnTo>
                    <a:pt x="29" y="82"/>
                  </a:lnTo>
                  <a:lnTo>
                    <a:pt x="37" y="82"/>
                  </a:lnTo>
                  <a:lnTo>
                    <a:pt x="36" y="80"/>
                  </a:lnTo>
                  <a:lnTo>
                    <a:pt x="53" y="74"/>
                  </a:lnTo>
                  <a:lnTo>
                    <a:pt x="49" y="79"/>
                  </a:lnTo>
                  <a:lnTo>
                    <a:pt x="54" y="82"/>
                  </a:lnTo>
                  <a:lnTo>
                    <a:pt x="56" y="80"/>
                  </a:lnTo>
                  <a:lnTo>
                    <a:pt x="63" y="77"/>
                  </a:lnTo>
                  <a:lnTo>
                    <a:pt x="63" y="75"/>
                  </a:lnTo>
                  <a:lnTo>
                    <a:pt x="61" y="79"/>
                  </a:lnTo>
                  <a:lnTo>
                    <a:pt x="63" y="77"/>
                  </a:lnTo>
                  <a:lnTo>
                    <a:pt x="68" y="74"/>
                  </a:lnTo>
                  <a:lnTo>
                    <a:pt x="71" y="69"/>
                  </a:lnTo>
                  <a:lnTo>
                    <a:pt x="66" y="74"/>
                  </a:lnTo>
                  <a:lnTo>
                    <a:pt x="71" y="70"/>
                  </a:lnTo>
                  <a:lnTo>
                    <a:pt x="75" y="65"/>
                  </a:lnTo>
                  <a:lnTo>
                    <a:pt x="69" y="70"/>
                  </a:lnTo>
                  <a:lnTo>
                    <a:pt x="75" y="67"/>
                  </a:lnTo>
                  <a:lnTo>
                    <a:pt x="78" y="62"/>
                  </a:lnTo>
                  <a:lnTo>
                    <a:pt x="80" y="60"/>
                  </a:lnTo>
                  <a:lnTo>
                    <a:pt x="76" y="62"/>
                  </a:lnTo>
                  <a:lnTo>
                    <a:pt x="78" y="62"/>
                  </a:lnTo>
                  <a:lnTo>
                    <a:pt x="81" y="55"/>
                  </a:lnTo>
                  <a:lnTo>
                    <a:pt x="83" y="53"/>
                  </a:lnTo>
                  <a:lnTo>
                    <a:pt x="80" y="48"/>
                  </a:lnTo>
                  <a:lnTo>
                    <a:pt x="75" y="52"/>
                  </a:lnTo>
                  <a:lnTo>
                    <a:pt x="81" y="35"/>
                  </a:lnTo>
                  <a:lnTo>
                    <a:pt x="83" y="37"/>
                  </a:lnTo>
                  <a:lnTo>
                    <a:pt x="83" y="28"/>
                  </a:lnTo>
                  <a:lnTo>
                    <a:pt x="81" y="27"/>
                  </a:lnTo>
                  <a:lnTo>
                    <a:pt x="78" y="20"/>
                  </a:lnTo>
                  <a:lnTo>
                    <a:pt x="76" y="20"/>
                  </a:lnTo>
                  <a:lnTo>
                    <a:pt x="80" y="21"/>
                  </a:lnTo>
                  <a:lnTo>
                    <a:pt x="78" y="20"/>
                  </a:lnTo>
                  <a:lnTo>
                    <a:pt x="75" y="15"/>
                  </a:lnTo>
                  <a:lnTo>
                    <a:pt x="69" y="11"/>
                  </a:lnTo>
                  <a:lnTo>
                    <a:pt x="75" y="16"/>
                  </a:lnTo>
                  <a:lnTo>
                    <a:pt x="71" y="11"/>
                  </a:lnTo>
                  <a:lnTo>
                    <a:pt x="66" y="8"/>
                  </a:lnTo>
                  <a:lnTo>
                    <a:pt x="71" y="13"/>
                  </a:lnTo>
                  <a:lnTo>
                    <a:pt x="68" y="8"/>
                  </a:lnTo>
                  <a:lnTo>
                    <a:pt x="63" y="5"/>
                  </a:lnTo>
                  <a:lnTo>
                    <a:pt x="61" y="3"/>
                  </a:lnTo>
                  <a:lnTo>
                    <a:pt x="63" y="6"/>
                  </a:lnTo>
                  <a:lnTo>
                    <a:pt x="63" y="5"/>
                  </a:lnTo>
                  <a:lnTo>
                    <a:pt x="56" y="1"/>
                  </a:lnTo>
                  <a:lnTo>
                    <a:pt x="54" y="0"/>
                  </a:lnTo>
                  <a:lnTo>
                    <a:pt x="29" y="0"/>
                  </a:lnTo>
                  <a:lnTo>
                    <a:pt x="27" y="1"/>
                  </a:lnTo>
                  <a:lnTo>
                    <a:pt x="21" y="5"/>
                  </a:lnTo>
                  <a:lnTo>
                    <a:pt x="21" y="6"/>
                  </a:lnTo>
                  <a:lnTo>
                    <a:pt x="22" y="3"/>
                  </a:lnTo>
                  <a:lnTo>
                    <a:pt x="21" y="5"/>
                  </a:lnTo>
                  <a:lnTo>
                    <a:pt x="16" y="8"/>
                  </a:lnTo>
                  <a:lnTo>
                    <a:pt x="12" y="13"/>
                  </a:lnTo>
                  <a:lnTo>
                    <a:pt x="17" y="8"/>
                  </a:lnTo>
                  <a:lnTo>
                    <a:pt x="12" y="11"/>
                  </a:lnTo>
                  <a:lnTo>
                    <a:pt x="9" y="16"/>
                  </a:lnTo>
                  <a:lnTo>
                    <a:pt x="14" y="11"/>
                  </a:lnTo>
                  <a:lnTo>
                    <a:pt x="9" y="15"/>
                  </a:lnTo>
                  <a:lnTo>
                    <a:pt x="5" y="20"/>
                  </a:lnTo>
                  <a:lnTo>
                    <a:pt x="4" y="21"/>
                  </a:lnTo>
                  <a:lnTo>
                    <a:pt x="7" y="20"/>
                  </a:lnTo>
                  <a:lnTo>
                    <a:pt x="5" y="20"/>
                  </a:lnTo>
                  <a:lnTo>
                    <a:pt x="2" y="27"/>
                  </a:lnTo>
                  <a:lnTo>
                    <a:pt x="0" y="28"/>
                  </a:lnTo>
                  <a:lnTo>
                    <a:pt x="0" y="42"/>
                  </a:lnTo>
                  <a:lnTo>
                    <a:pt x="21" y="42"/>
                  </a:lnTo>
                  <a:lnTo>
                    <a:pt x="21" y="35"/>
                  </a:lnTo>
                  <a:lnTo>
                    <a:pt x="22" y="33"/>
                  </a:lnTo>
                  <a:lnTo>
                    <a:pt x="19" y="33"/>
                  </a:lnTo>
                  <a:lnTo>
                    <a:pt x="21" y="33"/>
                  </a:lnTo>
                  <a:lnTo>
                    <a:pt x="24" y="28"/>
                  </a:lnTo>
                  <a:lnTo>
                    <a:pt x="26" y="27"/>
                  </a:lnTo>
                  <a:lnTo>
                    <a:pt x="22" y="28"/>
                  </a:lnTo>
                  <a:lnTo>
                    <a:pt x="21" y="32"/>
                  </a:lnTo>
                  <a:lnTo>
                    <a:pt x="29" y="23"/>
                  </a:lnTo>
                  <a:lnTo>
                    <a:pt x="26" y="25"/>
                  </a:lnTo>
                  <a:lnTo>
                    <a:pt x="24" y="28"/>
                  </a:lnTo>
                  <a:lnTo>
                    <a:pt x="32" y="20"/>
                  </a:lnTo>
                  <a:lnTo>
                    <a:pt x="29" y="21"/>
                  </a:lnTo>
                  <a:lnTo>
                    <a:pt x="27" y="25"/>
                  </a:lnTo>
                  <a:lnTo>
                    <a:pt x="29" y="23"/>
                  </a:lnTo>
                  <a:lnTo>
                    <a:pt x="34" y="20"/>
                  </a:lnTo>
                  <a:lnTo>
                    <a:pt x="34" y="18"/>
                  </a:lnTo>
                  <a:lnTo>
                    <a:pt x="34" y="21"/>
                  </a:lnTo>
                  <a:lnTo>
                    <a:pt x="36" y="20"/>
                  </a:lnTo>
                  <a:lnTo>
                    <a:pt x="43" y="20"/>
                  </a:lnTo>
                  <a:lnTo>
                    <a:pt x="48" y="20"/>
                  </a:lnTo>
                  <a:lnTo>
                    <a:pt x="49" y="21"/>
                  </a:lnTo>
                  <a:lnTo>
                    <a:pt x="49" y="18"/>
                  </a:lnTo>
                  <a:lnTo>
                    <a:pt x="49" y="20"/>
                  </a:lnTo>
                  <a:lnTo>
                    <a:pt x="54" y="23"/>
                  </a:lnTo>
                  <a:lnTo>
                    <a:pt x="56" y="25"/>
                  </a:lnTo>
                  <a:lnTo>
                    <a:pt x="54" y="21"/>
                  </a:lnTo>
                  <a:lnTo>
                    <a:pt x="51" y="20"/>
                  </a:lnTo>
                  <a:lnTo>
                    <a:pt x="59" y="28"/>
                  </a:lnTo>
                  <a:lnTo>
                    <a:pt x="58" y="25"/>
                  </a:lnTo>
                  <a:lnTo>
                    <a:pt x="54" y="23"/>
                  </a:lnTo>
                  <a:lnTo>
                    <a:pt x="63" y="32"/>
                  </a:lnTo>
                  <a:lnTo>
                    <a:pt x="61" y="28"/>
                  </a:lnTo>
                  <a:lnTo>
                    <a:pt x="58" y="27"/>
                  </a:lnTo>
                  <a:lnTo>
                    <a:pt x="59" y="28"/>
                  </a:lnTo>
                  <a:lnTo>
                    <a:pt x="63" y="33"/>
                  </a:lnTo>
                  <a:lnTo>
                    <a:pt x="64" y="33"/>
                  </a:lnTo>
                  <a:lnTo>
                    <a:pt x="61" y="33"/>
                  </a:lnTo>
                  <a:lnTo>
                    <a:pt x="63" y="35"/>
                  </a:lnTo>
                  <a:lnTo>
                    <a:pt x="63" y="43"/>
                  </a:lnTo>
                  <a:lnTo>
                    <a:pt x="68" y="48"/>
                  </a:lnTo>
                  <a:lnTo>
                    <a:pt x="75" y="32"/>
                  </a:lnTo>
                  <a:lnTo>
                    <a:pt x="66" y="35"/>
                  </a:lnTo>
                  <a:lnTo>
                    <a:pt x="63" y="47"/>
                  </a:lnTo>
                  <a:lnTo>
                    <a:pt x="61" y="48"/>
                  </a:lnTo>
                  <a:lnTo>
                    <a:pt x="64" y="48"/>
                  </a:lnTo>
                  <a:lnTo>
                    <a:pt x="63" y="48"/>
                  </a:lnTo>
                  <a:lnTo>
                    <a:pt x="59" y="53"/>
                  </a:lnTo>
                  <a:lnTo>
                    <a:pt x="58" y="55"/>
                  </a:lnTo>
                  <a:lnTo>
                    <a:pt x="61" y="53"/>
                  </a:lnTo>
                  <a:lnTo>
                    <a:pt x="63" y="50"/>
                  </a:lnTo>
                  <a:lnTo>
                    <a:pt x="54" y="59"/>
                  </a:lnTo>
                  <a:lnTo>
                    <a:pt x="58" y="57"/>
                  </a:lnTo>
                  <a:lnTo>
                    <a:pt x="59" y="53"/>
                  </a:lnTo>
                  <a:lnTo>
                    <a:pt x="51" y="62"/>
                  </a:lnTo>
                  <a:lnTo>
                    <a:pt x="54" y="60"/>
                  </a:lnTo>
                  <a:lnTo>
                    <a:pt x="56" y="57"/>
                  </a:lnTo>
                  <a:lnTo>
                    <a:pt x="54" y="59"/>
                  </a:lnTo>
                  <a:lnTo>
                    <a:pt x="49" y="62"/>
                  </a:lnTo>
                  <a:lnTo>
                    <a:pt x="49" y="64"/>
                  </a:lnTo>
                  <a:lnTo>
                    <a:pt x="49" y="60"/>
                  </a:lnTo>
                  <a:lnTo>
                    <a:pt x="48" y="62"/>
                  </a:lnTo>
                  <a:lnTo>
                    <a:pt x="36" y="65"/>
                  </a:lnTo>
                  <a:lnTo>
                    <a:pt x="32" y="74"/>
                  </a:lnTo>
                  <a:lnTo>
                    <a:pt x="49" y="67"/>
                  </a:lnTo>
                  <a:lnTo>
                    <a:pt x="44" y="62"/>
                  </a:lnTo>
                  <a:lnTo>
                    <a:pt x="36" y="62"/>
                  </a:lnTo>
                  <a:lnTo>
                    <a:pt x="34" y="60"/>
                  </a:lnTo>
                  <a:lnTo>
                    <a:pt x="34" y="64"/>
                  </a:lnTo>
                  <a:lnTo>
                    <a:pt x="34" y="62"/>
                  </a:lnTo>
                  <a:lnTo>
                    <a:pt x="29" y="59"/>
                  </a:lnTo>
                  <a:lnTo>
                    <a:pt x="27" y="57"/>
                  </a:lnTo>
                  <a:lnTo>
                    <a:pt x="29" y="60"/>
                  </a:lnTo>
                  <a:lnTo>
                    <a:pt x="32" y="62"/>
                  </a:lnTo>
                  <a:lnTo>
                    <a:pt x="24" y="53"/>
                  </a:lnTo>
                  <a:lnTo>
                    <a:pt x="26" y="57"/>
                  </a:lnTo>
                  <a:lnTo>
                    <a:pt x="29" y="59"/>
                  </a:lnTo>
                  <a:lnTo>
                    <a:pt x="21" y="50"/>
                  </a:lnTo>
                  <a:lnTo>
                    <a:pt x="22" y="53"/>
                  </a:lnTo>
                  <a:lnTo>
                    <a:pt x="26" y="55"/>
                  </a:lnTo>
                  <a:lnTo>
                    <a:pt x="24" y="53"/>
                  </a:lnTo>
                  <a:lnTo>
                    <a:pt x="21" y="48"/>
                  </a:lnTo>
                  <a:lnTo>
                    <a:pt x="19" y="48"/>
                  </a:lnTo>
                  <a:lnTo>
                    <a:pt x="22" y="48"/>
                  </a:lnTo>
                  <a:lnTo>
                    <a:pt x="21" y="47"/>
                  </a:lnTo>
                  <a:lnTo>
                    <a:pt x="21" y="42"/>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Rectangle 29"/>
            <p:cNvSpPr>
              <a:spLocks noChangeAspect="1" noChangeArrowheads="1"/>
            </p:cNvSpPr>
            <p:nvPr/>
          </p:nvSpPr>
          <p:spPr bwMode="auto">
            <a:xfrm>
              <a:off x="5109" y="991"/>
              <a:ext cx="14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400" b="1">
                  <a:solidFill>
                    <a:srgbClr val="000000"/>
                  </a:solidFill>
                </a:rPr>
                <a:t>Q</a:t>
              </a:r>
              <a:endParaRPr lang="en-US" sz="2400" b="1" i="1" baseline="-25000"/>
            </a:p>
          </p:txBody>
        </p:sp>
        <p:sp>
          <p:nvSpPr>
            <p:cNvPr id="10270" name="Freeform 30"/>
            <p:cNvSpPr>
              <a:spLocks noChangeAspect="1"/>
            </p:cNvSpPr>
            <p:nvPr/>
          </p:nvSpPr>
          <p:spPr bwMode="auto">
            <a:xfrm>
              <a:off x="4041" y="1707"/>
              <a:ext cx="66" cy="162"/>
            </a:xfrm>
            <a:custGeom>
              <a:avLst/>
              <a:gdLst>
                <a:gd name="T0" fmla="*/ 45 w 66"/>
                <a:gd name="T1" fmla="*/ 155 h 162"/>
                <a:gd name="T2" fmla="*/ 49 w 66"/>
                <a:gd name="T3" fmla="*/ 160 h 162"/>
                <a:gd name="T4" fmla="*/ 54 w 66"/>
                <a:gd name="T5" fmla="*/ 162 h 162"/>
                <a:gd name="T6" fmla="*/ 61 w 66"/>
                <a:gd name="T7" fmla="*/ 160 h 162"/>
                <a:gd name="T8" fmla="*/ 64 w 66"/>
                <a:gd name="T9" fmla="*/ 157 h 162"/>
                <a:gd name="T10" fmla="*/ 66 w 66"/>
                <a:gd name="T11" fmla="*/ 149 h 162"/>
                <a:gd name="T12" fmla="*/ 64 w 66"/>
                <a:gd name="T13" fmla="*/ 135 h 162"/>
                <a:gd name="T14" fmla="*/ 62 w 66"/>
                <a:gd name="T15" fmla="*/ 120 h 162"/>
                <a:gd name="T16" fmla="*/ 61 w 66"/>
                <a:gd name="T17" fmla="*/ 112 h 162"/>
                <a:gd name="T18" fmla="*/ 59 w 66"/>
                <a:gd name="T19" fmla="*/ 101 h 162"/>
                <a:gd name="T20" fmla="*/ 57 w 66"/>
                <a:gd name="T21" fmla="*/ 93 h 162"/>
                <a:gd name="T22" fmla="*/ 52 w 66"/>
                <a:gd name="T23" fmla="*/ 80 h 162"/>
                <a:gd name="T24" fmla="*/ 49 w 66"/>
                <a:gd name="T25" fmla="*/ 64 h 162"/>
                <a:gd name="T26" fmla="*/ 45 w 66"/>
                <a:gd name="T27" fmla="*/ 56 h 162"/>
                <a:gd name="T28" fmla="*/ 42 w 66"/>
                <a:gd name="T29" fmla="*/ 48 h 162"/>
                <a:gd name="T30" fmla="*/ 37 w 66"/>
                <a:gd name="T31" fmla="*/ 37 h 162"/>
                <a:gd name="T32" fmla="*/ 34 w 66"/>
                <a:gd name="T33" fmla="*/ 31 h 162"/>
                <a:gd name="T34" fmla="*/ 27 w 66"/>
                <a:gd name="T35" fmla="*/ 19 h 162"/>
                <a:gd name="T36" fmla="*/ 20 w 66"/>
                <a:gd name="T37" fmla="*/ 7 h 162"/>
                <a:gd name="T38" fmla="*/ 15 w 66"/>
                <a:gd name="T39" fmla="*/ 2 h 162"/>
                <a:gd name="T40" fmla="*/ 7 w 66"/>
                <a:gd name="T41" fmla="*/ 0 h 162"/>
                <a:gd name="T42" fmla="*/ 2 w 66"/>
                <a:gd name="T43" fmla="*/ 5 h 162"/>
                <a:gd name="T44" fmla="*/ 0 w 66"/>
                <a:gd name="T45" fmla="*/ 14 h 162"/>
                <a:gd name="T46" fmla="*/ 3 w 66"/>
                <a:gd name="T47" fmla="*/ 21 h 162"/>
                <a:gd name="T48" fmla="*/ 7 w 66"/>
                <a:gd name="T49" fmla="*/ 26 h 162"/>
                <a:gd name="T50" fmla="*/ 13 w 66"/>
                <a:gd name="T51" fmla="*/ 36 h 162"/>
                <a:gd name="T52" fmla="*/ 17 w 66"/>
                <a:gd name="T53" fmla="*/ 44 h 162"/>
                <a:gd name="T54" fmla="*/ 20 w 66"/>
                <a:gd name="T55" fmla="*/ 51 h 162"/>
                <a:gd name="T56" fmla="*/ 23 w 66"/>
                <a:gd name="T57" fmla="*/ 59 h 162"/>
                <a:gd name="T58" fmla="*/ 27 w 66"/>
                <a:gd name="T59" fmla="*/ 68 h 162"/>
                <a:gd name="T60" fmla="*/ 30 w 66"/>
                <a:gd name="T61" fmla="*/ 76 h 162"/>
                <a:gd name="T62" fmla="*/ 32 w 66"/>
                <a:gd name="T63" fmla="*/ 83 h 162"/>
                <a:gd name="T64" fmla="*/ 37 w 66"/>
                <a:gd name="T65" fmla="*/ 96 h 162"/>
                <a:gd name="T66" fmla="*/ 39 w 66"/>
                <a:gd name="T67" fmla="*/ 105 h 162"/>
                <a:gd name="T68" fmla="*/ 40 w 66"/>
                <a:gd name="T69" fmla="*/ 115 h 162"/>
                <a:gd name="T70" fmla="*/ 42 w 66"/>
                <a:gd name="T71" fmla="*/ 123 h 162"/>
                <a:gd name="T72" fmla="*/ 44 w 66"/>
                <a:gd name="T73" fmla="*/ 138 h 162"/>
                <a:gd name="T74" fmla="*/ 45 w 66"/>
                <a:gd name="T75" fmla="*/ 155 h 1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
                <a:gd name="T115" fmla="*/ 0 h 162"/>
                <a:gd name="T116" fmla="*/ 66 w 66"/>
                <a:gd name="T117" fmla="*/ 162 h 1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 h="162">
                  <a:moveTo>
                    <a:pt x="45" y="152"/>
                  </a:moveTo>
                  <a:lnTo>
                    <a:pt x="45" y="155"/>
                  </a:lnTo>
                  <a:lnTo>
                    <a:pt x="47" y="157"/>
                  </a:lnTo>
                  <a:lnTo>
                    <a:pt x="49" y="160"/>
                  </a:lnTo>
                  <a:lnTo>
                    <a:pt x="50" y="160"/>
                  </a:lnTo>
                  <a:lnTo>
                    <a:pt x="54" y="162"/>
                  </a:lnTo>
                  <a:lnTo>
                    <a:pt x="59" y="162"/>
                  </a:lnTo>
                  <a:lnTo>
                    <a:pt x="61" y="160"/>
                  </a:lnTo>
                  <a:lnTo>
                    <a:pt x="64" y="159"/>
                  </a:lnTo>
                  <a:lnTo>
                    <a:pt x="64" y="157"/>
                  </a:lnTo>
                  <a:lnTo>
                    <a:pt x="66" y="154"/>
                  </a:lnTo>
                  <a:lnTo>
                    <a:pt x="66" y="149"/>
                  </a:lnTo>
                  <a:lnTo>
                    <a:pt x="64" y="145"/>
                  </a:lnTo>
                  <a:lnTo>
                    <a:pt x="64" y="135"/>
                  </a:lnTo>
                  <a:lnTo>
                    <a:pt x="62" y="130"/>
                  </a:lnTo>
                  <a:lnTo>
                    <a:pt x="62" y="120"/>
                  </a:lnTo>
                  <a:lnTo>
                    <a:pt x="61" y="115"/>
                  </a:lnTo>
                  <a:lnTo>
                    <a:pt x="61" y="112"/>
                  </a:lnTo>
                  <a:lnTo>
                    <a:pt x="59" y="106"/>
                  </a:lnTo>
                  <a:lnTo>
                    <a:pt x="59" y="101"/>
                  </a:lnTo>
                  <a:lnTo>
                    <a:pt x="57" y="96"/>
                  </a:lnTo>
                  <a:lnTo>
                    <a:pt x="57" y="93"/>
                  </a:lnTo>
                  <a:lnTo>
                    <a:pt x="54" y="81"/>
                  </a:lnTo>
                  <a:lnTo>
                    <a:pt x="52" y="80"/>
                  </a:lnTo>
                  <a:lnTo>
                    <a:pt x="52" y="74"/>
                  </a:lnTo>
                  <a:lnTo>
                    <a:pt x="49" y="64"/>
                  </a:lnTo>
                  <a:lnTo>
                    <a:pt x="47" y="61"/>
                  </a:lnTo>
                  <a:lnTo>
                    <a:pt x="45" y="56"/>
                  </a:lnTo>
                  <a:lnTo>
                    <a:pt x="44" y="53"/>
                  </a:lnTo>
                  <a:lnTo>
                    <a:pt x="42" y="48"/>
                  </a:lnTo>
                  <a:lnTo>
                    <a:pt x="40" y="44"/>
                  </a:lnTo>
                  <a:lnTo>
                    <a:pt x="37" y="37"/>
                  </a:lnTo>
                  <a:lnTo>
                    <a:pt x="34" y="34"/>
                  </a:lnTo>
                  <a:lnTo>
                    <a:pt x="34" y="31"/>
                  </a:lnTo>
                  <a:lnTo>
                    <a:pt x="27" y="21"/>
                  </a:lnTo>
                  <a:lnTo>
                    <a:pt x="27" y="19"/>
                  </a:lnTo>
                  <a:lnTo>
                    <a:pt x="23" y="12"/>
                  </a:lnTo>
                  <a:lnTo>
                    <a:pt x="20" y="7"/>
                  </a:lnTo>
                  <a:lnTo>
                    <a:pt x="17" y="4"/>
                  </a:lnTo>
                  <a:lnTo>
                    <a:pt x="15" y="2"/>
                  </a:lnTo>
                  <a:lnTo>
                    <a:pt x="12" y="0"/>
                  </a:lnTo>
                  <a:lnTo>
                    <a:pt x="7" y="0"/>
                  </a:lnTo>
                  <a:lnTo>
                    <a:pt x="3" y="4"/>
                  </a:lnTo>
                  <a:lnTo>
                    <a:pt x="2" y="5"/>
                  </a:lnTo>
                  <a:lnTo>
                    <a:pt x="0" y="9"/>
                  </a:lnTo>
                  <a:lnTo>
                    <a:pt x="0" y="14"/>
                  </a:lnTo>
                  <a:lnTo>
                    <a:pt x="2" y="15"/>
                  </a:lnTo>
                  <a:lnTo>
                    <a:pt x="3" y="21"/>
                  </a:lnTo>
                  <a:lnTo>
                    <a:pt x="7" y="22"/>
                  </a:lnTo>
                  <a:lnTo>
                    <a:pt x="7" y="26"/>
                  </a:lnTo>
                  <a:lnTo>
                    <a:pt x="10" y="31"/>
                  </a:lnTo>
                  <a:lnTo>
                    <a:pt x="13" y="36"/>
                  </a:lnTo>
                  <a:lnTo>
                    <a:pt x="13" y="37"/>
                  </a:lnTo>
                  <a:lnTo>
                    <a:pt x="17" y="44"/>
                  </a:lnTo>
                  <a:lnTo>
                    <a:pt x="20" y="48"/>
                  </a:lnTo>
                  <a:lnTo>
                    <a:pt x="20" y="51"/>
                  </a:lnTo>
                  <a:lnTo>
                    <a:pt x="22" y="54"/>
                  </a:lnTo>
                  <a:lnTo>
                    <a:pt x="23" y="59"/>
                  </a:lnTo>
                  <a:lnTo>
                    <a:pt x="25" y="63"/>
                  </a:lnTo>
                  <a:lnTo>
                    <a:pt x="27" y="68"/>
                  </a:lnTo>
                  <a:lnTo>
                    <a:pt x="29" y="71"/>
                  </a:lnTo>
                  <a:lnTo>
                    <a:pt x="30" y="76"/>
                  </a:lnTo>
                  <a:lnTo>
                    <a:pt x="32" y="78"/>
                  </a:lnTo>
                  <a:lnTo>
                    <a:pt x="32" y="83"/>
                  </a:lnTo>
                  <a:lnTo>
                    <a:pt x="34" y="88"/>
                  </a:lnTo>
                  <a:lnTo>
                    <a:pt x="37" y="96"/>
                  </a:lnTo>
                  <a:lnTo>
                    <a:pt x="37" y="100"/>
                  </a:lnTo>
                  <a:lnTo>
                    <a:pt x="39" y="105"/>
                  </a:lnTo>
                  <a:lnTo>
                    <a:pt x="39" y="110"/>
                  </a:lnTo>
                  <a:lnTo>
                    <a:pt x="40" y="115"/>
                  </a:lnTo>
                  <a:lnTo>
                    <a:pt x="40" y="118"/>
                  </a:lnTo>
                  <a:lnTo>
                    <a:pt x="42" y="123"/>
                  </a:lnTo>
                  <a:lnTo>
                    <a:pt x="42" y="133"/>
                  </a:lnTo>
                  <a:lnTo>
                    <a:pt x="44" y="138"/>
                  </a:lnTo>
                  <a:lnTo>
                    <a:pt x="44" y="149"/>
                  </a:lnTo>
                  <a:lnTo>
                    <a:pt x="45" y="155"/>
                  </a:lnTo>
                  <a:lnTo>
                    <a:pt x="45"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Freeform 31"/>
            <p:cNvSpPr>
              <a:spLocks noChangeAspect="1"/>
            </p:cNvSpPr>
            <p:nvPr/>
          </p:nvSpPr>
          <p:spPr bwMode="auto">
            <a:xfrm>
              <a:off x="4048" y="1709"/>
              <a:ext cx="350" cy="155"/>
            </a:xfrm>
            <a:custGeom>
              <a:avLst/>
              <a:gdLst>
                <a:gd name="T0" fmla="*/ 335 w 350"/>
                <a:gd name="T1" fmla="*/ 153 h 155"/>
                <a:gd name="T2" fmla="*/ 342 w 350"/>
                <a:gd name="T3" fmla="*/ 155 h 155"/>
                <a:gd name="T4" fmla="*/ 347 w 350"/>
                <a:gd name="T5" fmla="*/ 153 h 155"/>
                <a:gd name="T6" fmla="*/ 350 w 350"/>
                <a:gd name="T7" fmla="*/ 148 h 155"/>
                <a:gd name="T8" fmla="*/ 348 w 350"/>
                <a:gd name="T9" fmla="*/ 140 h 155"/>
                <a:gd name="T10" fmla="*/ 347 w 350"/>
                <a:gd name="T11" fmla="*/ 138 h 155"/>
                <a:gd name="T12" fmla="*/ 325 w 350"/>
                <a:gd name="T13" fmla="*/ 115 h 155"/>
                <a:gd name="T14" fmla="*/ 281 w 350"/>
                <a:gd name="T15" fmla="*/ 81 h 155"/>
                <a:gd name="T16" fmla="*/ 262 w 350"/>
                <a:gd name="T17" fmla="*/ 69 h 155"/>
                <a:gd name="T18" fmla="*/ 244 w 350"/>
                <a:gd name="T19" fmla="*/ 57 h 155"/>
                <a:gd name="T20" fmla="*/ 200 w 350"/>
                <a:gd name="T21" fmla="*/ 37 h 155"/>
                <a:gd name="T22" fmla="*/ 180 w 350"/>
                <a:gd name="T23" fmla="*/ 29 h 155"/>
                <a:gd name="T24" fmla="*/ 146 w 350"/>
                <a:gd name="T25" fmla="*/ 19 h 155"/>
                <a:gd name="T26" fmla="*/ 97 w 350"/>
                <a:gd name="T27" fmla="*/ 8 h 155"/>
                <a:gd name="T28" fmla="*/ 70 w 350"/>
                <a:gd name="T29" fmla="*/ 3 h 155"/>
                <a:gd name="T30" fmla="*/ 48 w 350"/>
                <a:gd name="T31" fmla="*/ 2 h 155"/>
                <a:gd name="T32" fmla="*/ 8 w 350"/>
                <a:gd name="T33" fmla="*/ 0 h 155"/>
                <a:gd name="T34" fmla="*/ 1 w 350"/>
                <a:gd name="T35" fmla="*/ 5 h 155"/>
                <a:gd name="T36" fmla="*/ 0 w 350"/>
                <a:gd name="T37" fmla="*/ 12 h 155"/>
                <a:gd name="T38" fmla="*/ 5 w 350"/>
                <a:gd name="T39" fmla="*/ 19 h 155"/>
                <a:gd name="T40" fmla="*/ 10 w 350"/>
                <a:gd name="T41" fmla="*/ 20 h 155"/>
                <a:gd name="T42" fmla="*/ 45 w 350"/>
                <a:gd name="T43" fmla="*/ 22 h 155"/>
                <a:gd name="T44" fmla="*/ 70 w 350"/>
                <a:gd name="T45" fmla="*/ 24 h 155"/>
                <a:gd name="T46" fmla="*/ 94 w 350"/>
                <a:gd name="T47" fmla="*/ 29 h 155"/>
                <a:gd name="T48" fmla="*/ 139 w 350"/>
                <a:gd name="T49" fmla="*/ 39 h 155"/>
                <a:gd name="T50" fmla="*/ 173 w 350"/>
                <a:gd name="T51" fmla="*/ 49 h 155"/>
                <a:gd name="T52" fmla="*/ 193 w 350"/>
                <a:gd name="T53" fmla="*/ 57 h 155"/>
                <a:gd name="T54" fmla="*/ 234 w 350"/>
                <a:gd name="T55" fmla="*/ 74 h 155"/>
                <a:gd name="T56" fmla="*/ 252 w 350"/>
                <a:gd name="T57" fmla="*/ 86 h 155"/>
                <a:gd name="T58" fmla="*/ 271 w 350"/>
                <a:gd name="T59" fmla="*/ 98 h 155"/>
                <a:gd name="T60" fmla="*/ 311 w 350"/>
                <a:gd name="T61" fmla="*/ 128 h 155"/>
                <a:gd name="T62" fmla="*/ 333 w 350"/>
                <a:gd name="T63" fmla="*/ 152 h 1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0"/>
                <a:gd name="T97" fmla="*/ 0 h 155"/>
                <a:gd name="T98" fmla="*/ 350 w 350"/>
                <a:gd name="T99" fmla="*/ 155 h 1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0" h="155">
                  <a:moveTo>
                    <a:pt x="331" y="152"/>
                  </a:moveTo>
                  <a:lnTo>
                    <a:pt x="335" y="153"/>
                  </a:lnTo>
                  <a:lnTo>
                    <a:pt x="337" y="155"/>
                  </a:lnTo>
                  <a:lnTo>
                    <a:pt x="342" y="155"/>
                  </a:lnTo>
                  <a:lnTo>
                    <a:pt x="345" y="153"/>
                  </a:lnTo>
                  <a:lnTo>
                    <a:pt x="347" y="153"/>
                  </a:lnTo>
                  <a:lnTo>
                    <a:pt x="348" y="150"/>
                  </a:lnTo>
                  <a:lnTo>
                    <a:pt x="350" y="148"/>
                  </a:lnTo>
                  <a:lnTo>
                    <a:pt x="350" y="143"/>
                  </a:lnTo>
                  <a:lnTo>
                    <a:pt x="348" y="140"/>
                  </a:lnTo>
                  <a:lnTo>
                    <a:pt x="348" y="138"/>
                  </a:lnTo>
                  <a:lnTo>
                    <a:pt x="347" y="138"/>
                  </a:lnTo>
                  <a:lnTo>
                    <a:pt x="331" y="123"/>
                  </a:lnTo>
                  <a:lnTo>
                    <a:pt x="325" y="115"/>
                  </a:lnTo>
                  <a:lnTo>
                    <a:pt x="289" y="86"/>
                  </a:lnTo>
                  <a:lnTo>
                    <a:pt x="281" y="81"/>
                  </a:lnTo>
                  <a:lnTo>
                    <a:pt x="273" y="74"/>
                  </a:lnTo>
                  <a:lnTo>
                    <a:pt x="262" y="69"/>
                  </a:lnTo>
                  <a:lnTo>
                    <a:pt x="252" y="62"/>
                  </a:lnTo>
                  <a:lnTo>
                    <a:pt x="244" y="57"/>
                  </a:lnTo>
                  <a:lnTo>
                    <a:pt x="212" y="40"/>
                  </a:lnTo>
                  <a:lnTo>
                    <a:pt x="200" y="37"/>
                  </a:lnTo>
                  <a:lnTo>
                    <a:pt x="190" y="32"/>
                  </a:lnTo>
                  <a:lnTo>
                    <a:pt x="180" y="29"/>
                  </a:lnTo>
                  <a:lnTo>
                    <a:pt x="156" y="22"/>
                  </a:lnTo>
                  <a:lnTo>
                    <a:pt x="146" y="19"/>
                  </a:lnTo>
                  <a:lnTo>
                    <a:pt x="121" y="12"/>
                  </a:lnTo>
                  <a:lnTo>
                    <a:pt x="97" y="8"/>
                  </a:lnTo>
                  <a:lnTo>
                    <a:pt x="86" y="5"/>
                  </a:lnTo>
                  <a:lnTo>
                    <a:pt x="70" y="3"/>
                  </a:lnTo>
                  <a:lnTo>
                    <a:pt x="59" y="3"/>
                  </a:lnTo>
                  <a:lnTo>
                    <a:pt x="48" y="2"/>
                  </a:lnTo>
                  <a:lnTo>
                    <a:pt x="33" y="0"/>
                  </a:lnTo>
                  <a:lnTo>
                    <a:pt x="8" y="0"/>
                  </a:lnTo>
                  <a:lnTo>
                    <a:pt x="5" y="2"/>
                  </a:lnTo>
                  <a:lnTo>
                    <a:pt x="1" y="5"/>
                  </a:lnTo>
                  <a:lnTo>
                    <a:pt x="0" y="7"/>
                  </a:lnTo>
                  <a:lnTo>
                    <a:pt x="0" y="12"/>
                  </a:lnTo>
                  <a:lnTo>
                    <a:pt x="1" y="15"/>
                  </a:lnTo>
                  <a:lnTo>
                    <a:pt x="5" y="19"/>
                  </a:lnTo>
                  <a:lnTo>
                    <a:pt x="6" y="20"/>
                  </a:lnTo>
                  <a:lnTo>
                    <a:pt x="10" y="20"/>
                  </a:lnTo>
                  <a:lnTo>
                    <a:pt x="33" y="20"/>
                  </a:lnTo>
                  <a:lnTo>
                    <a:pt x="45" y="22"/>
                  </a:lnTo>
                  <a:lnTo>
                    <a:pt x="59" y="24"/>
                  </a:lnTo>
                  <a:lnTo>
                    <a:pt x="70" y="24"/>
                  </a:lnTo>
                  <a:lnTo>
                    <a:pt x="82" y="25"/>
                  </a:lnTo>
                  <a:lnTo>
                    <a:pt x="94" y="29"/>
                  </a:lnTo>
                  <a:lnTo>
                    <a:pt x="118" y="32"/>
                  </a:lnTo>
                  <a:lnTo>
                    <a:pt x="139" y="39"/>
                  </a:lnTo>
                  <a:lnTo>
                    <a:pt x="150" y="42"/>
                  </a:lnTo>
                  <a:lnTo>
                    <a:pt x="173" y="49"/>
                  </a:lnTo>
                  <a:lnTo>
                    <a:pt x="183" y="52"/>
                  </a:lnTo>
                  <a:lnTo>
                    <a:pt x="193" y="57"/>
                  </a:lnTo>
                  <a:lnTo>
                    <a:pt x="205" y="61"/>
                  </a:lnTo>
                  <a:lnTo>
                    <a:pt x="234" y="74"/>
                  </a:lnTo>
                  <a:lnTo>
                    <a:pt x="242" y="79"/>
                  </a:lnTo>
                  <a:lnTo>
                    <a:pt x="252" y="86"/>
                  </a:lnTo>
                  <a:lnTo>
                    <a:pt x="262" y="91"/>
                  </a:lnTo>
                  <a:lnTo>
                    <a:pt x="271" y="98"/>
                  </a:lnTo>
                  <a:lnTo>
                    <a:pt x="279" y="103"/>
                  </a:lnTo>
                  <a:lnTo>
                    <a:pt x="311" y="128"/>
                  </a:lnTo>
                  <a:lnTo>
                    <a:pt x="318" y="136"/>
                  </a:lnTo>
                  <a:lnTo>
                    <a:pt x="333" y="152"/>
                  </a:lnTo>
                  <a:lnTo>
                    <a:pt x="331"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Freeform 32"/>
            <p:cNvSpPr>
              <a:spLocks noChangeAspect="1"/>
            </p:cNvSpPr>
            <p:nvPr/>
          </p:nvSpPr>
          <p:spPr bwMode="auto">
            <a:xfrm>
              <a:off x="4048" y="1856"/>
              <a:ext cx="65" cy="161"/>
            </a:xfrm>
            <a:custGeom>
              <a:avLst/>
              <a:gdLst>
                <a:gd name="T0" fmla="*/ 65 w 65"/>
                <a:gd name="T1" fmla="*/ 8 h 161"/>
                <a:gd name="T2" fmla="*/ 64 w 65"/>
                <a:gd name="T3" fmla="*/ 3 h 161"/>
                <a:gd name="T4" fmla="*/ 59 w 65"/>
                <a:gd name="T5" fmla="*/ 0 h 161"/>
                <a:gd name="T6" fmla="*/ 50 w 65"/>
                <a:gd name="T7" fmla="*/ 1 h 161"/>
                <a:gd name="T8" fmla="*/ 47 w 65"/>
                <a:gd name="T9" fmla="*/ 5 h 161"/>
                <a:gd name="T10" fmla="*/ 45 w 65"/>
                <a:gd name="T11" fmla="*/ 10 h 161"/>
                <a:gd name="T12" fmla="*/ 43 w 65"/>
                <a:gd name="T13" fmla="*/ 11 h 161"/>
                <a:gd name="T14" fmla="*/ 42 w 65"/>
                <a:gd name="T15" fmla="*/ 27 h 161"/>
                <a:gd name="T16" fmla="*/ 40 w 65"/>
                <a:gd name="T17" fmla="*/ 40 h 161"/>
                <a:gd name="T18" fmla="*/ 38 w 65"/>
                <a:gd name="T19" fmla="*/ 48 h 161"/>
                <a:gd name="T20" fmla="*/ 37 w 65"/>
                <a:gd name="T21" fmla="*/ 59 h 161"/>
                <a:gd name="T22" fmla="*/ 33 w 65"/>
                <a:gd name="T23" fmla="*/ 67 h 161"/>
                <a:gd name="T24" fmla="*/ 30 w 65"/>
                <a:gd name="T25" fmla="*/ 79 h 161"/>
                <a:gd name="T26" fmla="*/ 25 w 65"/>
                <a:gd name="T27" fmla="*/ 92 h 161"/>
                <a:gd name="T28" fmla="*/ 22 w 65"/>
                <a:gd name="T29" fmla="*/ 101 h 161"/>
                <a:gd name="T30" fmla="*/ 16 w 65"/>
                <a:gd name="T31" fmla="*/ 114 h 161"/>
                <a:gd name="T32" fmla="*/ 13 w 65"/>
                <a:gd name="T33" fmla="*/ 119 h 161"/>
                <a:gd name="T34" fmla="*/ 8 w 65"/>
                <a:gd name="T35" fmla="*/ 131 h 161"/>
                <a:gd name="T36" fmla="*/ 1 w 65"/>
                <a:gd name="T37" fmla="*/ 143 h 161"/>
                <a:gd name="T38" fmla="*/ 1 w 65"/>
                <a:gd name="T39" fmla="*/ 146 h 161"/>
                <a:gd name="T40" fmla="*/ 0 w 65"/>
                <a:gd name="T41" fmla="*/ 153 h 161"/>
                <a:gd name="T42" fmla="*/ 5 w 65"/>
                <a:gd name="T43" fmla="*/ 160 h 161"/>
                <a:gd name="T44" fmla="*/ 11 w 65"/>
                <a:gd name="T45" fmla="*/ 161 h 161"/>
                <a:gd name="T46" fmla="*/ 18 w 65"/>
                <a:gd name="T47" fmla="*/ 156 h 161"/>
                <a:gd name="T48" fmla="*/ 22 w 65"/>
                <a:gd name="T49" fmla="*/ 150 h 161"/>
                <a:gd name="T50" fmla="*/ 25 w 65"/>
                <a:gd name="T51" fmla="*/ 143 h 161"/>
                <a:gd name="T52" fmla="*/ 30 w 65"/>
                <a:gd name="T53" fmla="*/ 133 h 161"/>
                <a:gd name="T54" fmla="*/ 37 w 65"/>
                <a:gd name="T55" fmla="*/ 121 h 161"/>
                <a:gd name="T56" fmla="*/ 42 w 65"/>
                <a:gd name="T57" fmla="*/ 107 h 161"/>
                <a:gd name="T58" fmla="*/ 45 w 65"/>
                <a:gd name="T59" fmla="*/ 99 h 161"/>
                <a:gd name="T60" fmla="*/ 50 w 65"/>
                <a:gd name="T61" fmla="*/ 86 h 161"/>
                <a:gd name="T62" fmla="*/ 54 w 65"/>
                <a:gd name="T63" fmla="*/ 75 h 161"/>
                <a:gd name="T64" fmla="*/ 55 w 65"/>
                <a:gd name="T65" fmla="*/ 69 h 161"/>
                <a:gd name="T66" fmla="*/ 57 w 65"/>
                <a:gd name="T67" fmla="*/ 57 h 161"/>
                <a:gd name="T68" fmla="*/ 60 w 65"/>
                <a:gd name="T69" fmla="*/ 48 h 161"/>
                <a:gd name="T70" fmla="*/ 62 w 65"/>
                <a:gd name="T71" fmla="*/ 38 h 161"/>
                <a:gd name="T72" fmla="*/ 64 w 65"/>
                <a:gd name="T73" fmla="*/ 25 h 161"/>
                <a:gd name="T74" fmla="*/ 65 w 65"/>
                <a:gd name="T75" fmla="*/ 10 h 1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161"/>
                <a:gd name="T116" fmla="*/ 65 w 65"/>
                <a:gd name="T117" fmla="*/ 161 h 1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161">
                  <a:moveTo>
                    <a:pt x="65" y="10"/>
                  </a:moveTo>
                  <a:lnTo>
                    <a:pt x="65" y="8"/>
                  </a:lnTo>
                  <a:lnTo>
                    <a:pt x="64" y="5"/>
                  </a:lnTo>
                  <a:lnTo>
                    <a:pt x="64" y="3"/>
                  </a:lnTo>
                  <a:lnTo>
                    <a:pt x="60" y="1"/>
                  </a:lnTo>
                  <a:lnTo>
                    <a:pt x="59" y="0"/>
                  </a:lnTo>
                  <a:lnTo>
                    <a:pt x="54" y="0"/>
                  </a:lnTo>
                  <a:lnTo>
                    <a:pt x="50" y="1"/>
                  </a:lnTo>
                  <a:lnTo>
                    <a:pt x="48" y="1"/>
                  </a:lnTo>
                  <a:lnTo>
                    <a:pt x="47" y="5"/>
                  </a:lnTo>
                  <a:lnTo>
                    <a:pt x="45" y="6"/>
                  </a:lnTo>
                  <a:lnTo>
                    <a:pt x="45" y="10"/>
                  </a:lnTo>
                  <a:lnTo>
                    <a:pt x="47" y="5"/>
                  </a:lnTo>
                  <a:lnTo>
                    <a:pt x="43" y="11"/>
                  </a:lnTo>
                  <a:lnTo>
                    <a:pt x="43" y="21"/>
                  </a:lnTo>
                  <a:lnTo>
                    <a:pt x="42" y="27"/>
                  </a:lnTo>
                  <a:lnTo>
                    <a:pt x="42" y="35"/>
                  </a:lnTo>
                  <a:lnTo>
                    <a:pt x="40" y="40"/>
                  </a:lnTo>
                  <a:lnTo>
                    <a:pt x="40" y="45"/>
                  </a:lnTo>
                  <a:lnTo>
                    <a:pt x="38" y="48"/>
                  </a:lnTo>
                  <a:lnTo>
                    <a:pt x="37" y="53"/>
                  </a:lnTo>
                  <a:lnTo>
                    <a:pt x="37" y="59"/>
                  </a:lnTo>
                  <a:lnTo>
                    <a:pt x="35" y="62"/>
                  </a:lnTo>
                  <a:lnTo>
                    <a:pt x="33" y="67"/>
                  </a:lnTo>
                  <a:lnTo>
                    <a:pt x="33" y="72"/>
                  </a:lnTo>
                  <a:lnTo>
                    <a:pt x="30" y="79"/>
                  </a:lnTo>
                  <a:lnTo>
                    <a:pt x="27" y="89"/>
                  </a:lnTo>
                  <a:lnTo>
                    <a:pt x="25" y="92"/>
                  </a:lnTo>
                  <a:lnTo>
                    <a:pt x="23" y="97"/>
                  </a:lnTo>
                  <a:lnTo>
                    <a:pt x="22" y="101"/>
                  </a:lnTo>
                  <a:lnTo>
                    <a:pt x="18" y="111"/>
                  </a:lnTo>
                  <a:lnTo>
                    <a:pt x="16" y="114"/>
                  </a:lnTo>
                  <a:lnTo>
                    <a:pt x="16" y="118"/>
                  </a:lnTo>
                  <a:lnTo>
                    <a:pt x="13" y="119"/>
                  </a:lnTo>
                  <a:lnTo>
                    <a:pt x="10" y="126"/>
                  </a:lnTo>
                  <a:lnTo>
                    <a:pt x="8" y="131"/>
                  </a:lnTo>
                  <a:lnTo>
                    <a:pt x="8" y="133"/>
                  </a:lnTo>
                  <a:lnTo>
                    <a:pt x="1" y="143"/>
                  </a:lnTo>
                  <a:lnTo>
                    <a:pt x="0" y="148"/>
                  </a:lnTo>
                  <a:lnTo>
                    <a:pt x="1" y="146"/>
                  </a:lnTo>
                  <a:lnTo>
                    <a:pt x="0" y="148"/>
                  </a:lnTo>
                  <a:lnTo>
                    <a:pt x="0" y="153"/>
                  </a:lnTo>
                  <a:lnTo>
                    <a:pt x="1" y="156"/>
                  </a:lnTo>
                  <a:lnTo>
                    <a:pt x="5" y="160"/>
                  </a:lnTo>
                  <a:lnTo>
                    <a:pt x="6" y="161"/>
                  </a:lnTo>
                  <a:lnTo>
                    <a:pt x="11" y="161"/>
                  </a:lnTo>
                  <a:lnTo>
                    <a:pt x="15" y="160"/>
                  </a:lnTo>
                  <a:lnTo>
                    <a:pt x="18" y="156"/>
                  </a:lnTo>
                  <a:lnTo>
                    <a:pt x="20" y="155"/>
                  </a:lnTo>
                  <a:lnTo>
                    <a:pt x="22" y="150"/>
                  </a:lnTo>
                  <a:lnTo>
                    <a:pt x="22" y="148"/>
                  </a:lnTo>
                  <a:lnTo>
                    <a:pt x="25" y="143"/>
                  </a:lnTo>
                  <a:lnTo>
                    <a:pt x="28" y="138"/>
                  </a:lnTo>
                  <a:lnTo>
                    <a:pt x="30" y="133"/>
                  </a:lnTo>
                  <a:lnTo>
                    <a:pt x="33" y="128"/>
                  </a:lnTo>
                  <a:lnTo>
                    <a:pt x="37" y="121"/>
                  </a:lnTo>
                  <a:lnTo>
                    <a:pt x="38" y="118"/>
                  </a:lnTo>
                  <a:lnTo>
                    <a:pt x="42" y="107"/>
                  </a:lnTo>
                  <a:lnTo>
                    <a:pt x="43" y="104"/>
                  </a:lnTo>
                  <a:lnTo>
                    <a:pt x="45" y="99"/>
                  </a:lnTo>
                  <a:lnTo>
                    <a:pt x="47" y="96"/>
                  </a:lnTo>
                  <a:lnTo>
                    <a:pt x="50" y="86"/>
                  </a:lnTo>
                  <a:lnTo>
                    <a:pt x="52" y="82"/>
                  </a:lnTo>
                  <a:lnTo>
                    <a:pt x="54" y="75"/>
                  </a:lnTo>
                  <a:lnTo>
                    <a:pt x="54" y="70"/>
                  </a:lnTo>
                  <a:lnTo>
                    <a:pt x="55" y="69"/>
                  </a:lnTo>
                  <a:lnTo>
                    <a:pt x="57" y="62"/>
                  </a:lnTo>
                  <a:lnTo>
                    <a:pt x="57" y="57"/>
                  </a:lnTo>
                  <a:lnTo>
                    <a:pt x="59" y="55"/>
                  </a:lnTo>
                  <a:lnTo>
                    <a:pt x="60" y="48"/>
                  </a:lnTo>
                  <a:lnTo>
                    <a:pt x="60" y="43"/>
                  </a:lnTo>
                  <a:lnTo>
                    <a:pt x="62" y="38"/>
                  </a:lnTo>
                  <a:lnTo>
                    <a:pt x="62" y="30"/>
                  </a:lnTo>
                  <a:lnTo>
                    <a:pt x="64" y="25"/>
                  </a:lnTo>
                  <a:lnTo>
                    <a:pt x="64" y="15"/>
                  </a:lnTo>
                  <a:lnTo>
                    <a:pt x="6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3" name="Freeform 33"/>
            <p:cNvSpPr>
              <a:spLocks noChangeAspect="1"/>
            </p:cNvSpPr>
            <p:nvPr/>
          </p:nvSpPr>
          <p:spPr bwMode="auto">
            <a:xfrm>
              <a:off x="4056" y="1859"/>
              <a:ext cx="350" cy="153"/>
            </a:xfrm>
            <a:custGeom>
              <a:avLst/>
              <a:gdLst>
                <a:gd name="T0" fmla="*/ 349 w 350"/>
                <a:gd name="T1" fmla="*/ 15 h 153"/>
                <a:gd name="T2" fmla="*/ 350 w 350"/>
                <a:gd name="T3" fmla="*/ 7 h 153"/>
                <a:gd name="T4" fmla="*/ 345 w 350"/>
                <a:gd name="T5" fmla="*/ 2 h 153"/>
                <a:gd name="T6" fmla="*/ 337 w 350"/>
                <a:gd name="T7" fmla="*/ 0 h 153"/>
                <a:gd name="T8" fmla="*/ 334 w 350"/>
                <a:gd name="T9" fmla="*/ 2 h 153"/>
                <a:gd name="T10" fmla="*/ 318 w 350"/>
                <a:gd name="T11" fmla="*/ 17 h 153"/>
                <a:gd name="T12" fmla="*/ 303 w 350"/>
                <a:gd name="T13" fmla="*/ 32 h 153"/>
                <a:gd name="T14" fmla="*/ 288 w 350"/>
                <a:gd name="T15" fmla="*/ 42 h 153"/>
                <a:gd name="T16" fmla="*/ 270 w 350"/>
                <a:gd name="T17" fmla="*/ 56 h 153"/>
                <a:gd name="T18" fmla="*/ 251 w 350"/>
                <a:gd name="T19" fmla="*/ 67 h 153"/>
                <a:gd name="T20" fmla="*/ 204 w 350"/>
                <a:gd name="T21" fmla="*/ 91 h 153"/>
                <a:gd name="T22" fmla="*/ 182 w 350"/>
                <a:gd name="T23" fmla="*/ 99 h 153"/>
                <a:gd name="T24" fmla="*/ 160 w 350"/>
                <a:gd name="T25" fmla="*/ 106 h 153"/>
                <a:gd name="T26" fmla="*/ 116 w 350"/>
                <a:gd name="T27" fmla="*/ 120 h 153"/>
                <a:gd name="T28" fmla="*/ 81 w 350"/>
                <a:gd name="T29" fmla="*/ 126 h 153"/>
                <a:gd name="T30" fmla="*/ 47 w 350"/>
                <a:gd name="T31" fmla="*/ 130 h 153"/>
                <a:gd name="T32" fmla="*/ 22 w 350"/>
                <a:gd name="T33" fmla="*/ 131 h 153"/>
                <a:gd name="T34" fmla="*/ 10 w 350"/>
                <a:gd name="T35" fmla="*/ 133 h 153"/>
                <a:gd name="T36" fmla="*/ 3 w 350"/>
                <a:gd name="T37" fmla="*/ 136 h 153"/>
                <a:gd name="T38" fmla="*/ 0 w 350"/>
                <a:gd name="T39" fmla="*/ 141 h 153"/>
                <a:gd name="T40" fmla="*/ 3 w 350"/>
                <a:gd name="T41" fmla="*/ 150 h 153"/>
                <a:gd name="T42" fmla="*/ 8 w 350"/>
                <a:gd name="T43" fmla="*/ 153 h 153"/>
                <a:gd name="T44" fmla="*/ 12 w 350"/>
                <a:gd name="T45" fmla="*/ 153 h 153"/>
                <a:gd name="T46" fmla="*/ 34 w 350"/>
                <a:gd name="T47" fmla="*/ 152 h 153"/>
                <a:gd name="T48" fmla="*/ 59 w 350"/>
                <a:gd name="T49" fmla="*/ 150 h 153"/>
                <a:gd name="T50" fmla="*/ 96 w 350"/>
                <a:gd name="T51" fmla="*/ 143 h 153"/>
                <a:gd name="T52" fmla="*/ 157 w 350"/>
                <a:gd name="T53" fmla="*/ 130 h 153"/>
                <a:gd name="T54" fmla="*/ 179 w 350"/>
                <a:gd name="T55" fmla="*/ 123 h 153"/>
                <a:gd name="T56" fmla="*/ 201 w 350"/>
                <a:gd name="T57" fmla="*/ 115 h 153"/>
                <a:gd name="T58" fmla="*/ 253 w 350"/>
                <a:gd name="T59" fmla="*/ 89 h 153"/>
                <a:gd name="T60" fmla="*/ 271 w 350"/>
                <a:gd name="T61" fmla="*/ 77 h 153"/>
                <a:gd name="T62" fmla="*/ 291 w 350"/>
                <a:gd name="T63" fmla="*/ 66 h 153"/>
                <a:gd name="T64" fmla="*/ 307 w 350"/>
                <a:gd name="T65" fmla="*/ 54 h 153"/>
                <a:gd name="T66" fmla="*/ 323 w 350"/>
                <a:gd name="T67" fmla="*/ 37 h 153"/>
                <a:gd name="T68" fmla="*/ 339 w 350"/>
                <a:gd name="T69" fmla="*/ 24 h 153"/>
                <a:gd name="T70" fmla="*/ 347 w 350"/>
                <a:gd name="T71" fmla="*/ 17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0"/>
                <a:gd name="T109" fmla="*/ 0 h 153"/>
                <a:gd name="T110" fmla="*/ 350 w 350"/>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0" h="153">
                  <a:moveTo>
                    <a:pt x="347" y="17"/>
                  </a:moveTo>
                  <a:lnTo>
                    <a:pt x="349" y="15"/>
                  </a:lnTo>
                  <a:lnTo>
                    <a:pt x="350" y="12"/>
                  </a:lnTo>
                  <a:lnTo>
                    <a:pt x="350" y="7"/>
                  </a:lnTo>
                  <a:lnTo>
                    <a:pt x="347" y="3"/>
                  </a:lnTo>
                  <a:lnTo>
                    <a:pt x="345" y="2"/>
                  </a:lnTo>
                  <a:lnTo>
                    <a:pt x="342" y="0"/>
                  </a:lnTo>
                  <a:lnTo>
                    <a:pt x="337" y="0"/>
                  </a:lnTo>
                  <a:lnTo>
                    <a:pt x="334" y="3"/>
                  </a:lnTo>
                  <a:lnTo>
                    <a:pt x="334" y="2"/>
                  </a:lnTo>
                  <a:lnTo>
                    <a:pt x="325" y="10"/>
                  </a:lnTo>
                  <a:lnTo>
                    <a:pt x="318" y="17"/>
                  </a:lnTo>
                  <a:lnTo>
                    <a:pt x="310" y="24"/>
                  </a:lnTo>
                  <a:lnTo>
                    <a:pt x="303" y="32"/>
                  </a:lnTo>
                  <a:lnTo>
                    <a:pt x="297" y="37"/>
                  </a:lnTo>
                  <a:lnTo>
                    <a:pt x="288" y="42"/>
                  </a:lnTo>
                  <a:lnTo>
                    <a:pt x="278" y="49"/>
                  </a:lnTo>
                  <a:lnTo>
                    <a:pt x="270" y="56"/>
                  </a:lnTo>
                  <a:lnTo>
                    <a:pt x="261" y="61"/>
                  </a:lnTo>
                  <a:lnTo>
                    <a:pt x="251" y="67"/>
                  </a:lnTo>
                  <a:lnTo>
                    <a:pt x="243" y="72"/>
                  </a:lnTo>
                  <a:lnTo>
                    <a:pt x="204" y="91"/>
                  </a:lnTo>
                  <a:lnTo>
                    <a:pt x="194" y="94"/>
                  </a:lnTo>
                  <a:lnTo>
                    <a:pt x="182" y="99"/>
                  </a:lnTo>
                  <a:lnTo>
                    <a:pt x="172" y="103"/>
                  </a:lnTo>
                  <a:lnTo>
                    <a:pt x="160" y="106"/>
                  </a:lnTo>
                  <a:lnTo>
                    <a:pt x="150" y="109"/>
                  </a:lnTo>
                  <a:lnTo>
                    <a:pt x="116" y="120"/>
                  </a:lnTo>
                  <a:lnTo>
                    <a:pt x="93" y="123"/>
                  </a:lnTo>
                  <a:lnTo>
                    <a:pt x="81" y="126"/>
                  </a:lnTo>
                  <a:lnTo>
                    <a:pt x="59" y="130"/>
                  </a:lnTo>
                  <a:lnTo>
                    <a:pt x="47" y="130"/>
                  </a:lnTo>
                  <a:lnTo>
                    <a:pt x="34" y="131"/>
                  </a:lnTo>
                  <a:lnTo>
                    <a:pt x="22" y="131"/>
                  </a:lnTo>
                  <a:lnTo>
                    <a:pt x="8" y="133"/>
                  </a:lnTo>
                  <a:lnTo>
                    <a:pt x="10" y="133"/>
                  </a:lnTo>
                  <a:lnTo>
                    <a:pt x="7" y="133"/>
                  </a:lnTo>
                  <a:lnTo>
                    <a:pt x="3" y="136"/>
                  </a:lnTo>
                  <a:lnTo>
                    <a:pt x="2" y="138"/>
                  </a:lnTo>
                  <a:lnTo>
                    <a:pt x="0" y="141"/>
                  </a:lnTo>
                  <a:lnTo>
                    <a:pt x="0" y="147"/>
                  </a:lnTo>
                  <a:lnTo>
                    <a:pt x="3" y="150"/>
                  </a:lnTo>
                  <a:lnTo>
                    <a:pt x="5" y="152"/>
                  </a:lnTo>
                  <a:lnTo>
                    <a:pt x="8" y="153"/>
                  </a:lnTo>
                  <a:lnTo>
                    <a:pt x="10" y="153"/>
                  </a:lnTo>
                  <a:lnTo>
                    <a:pt x="12" y="153"/>
                  </a:lnTo>
                  <a:lnTo>
                    <a:pt x="22" y="152"/>
                  </a:lnTo>
                  <a:lnTo>
                    <a:pt x="34" y="152"/>
                  </a:lnTo>
                  <a:lnTo>
                    <a:pt x="47" y="150"/>
                  </a:lnTo>
                  <a:lnTo>
                    <a:pt x="59" y="150"/>
                  </a:lnTo>
                  <a:lnTo>
                    <a:pt x="84" y="147"/>
                  </a:lnTo>
                  <a:lnTo>
                    <a:pt x="96" y="143"/>
                  </a:lnTo>
                  <a:lnTo>
                    <a:pt x="120" y="140"/>
                  </a:lnTo>
                  <a:lnTo>
                    <a:pt x="157" y="130"/>
                  </a:lnTo>
                  <a:lnTo>
                    <a:pt x="167" y="126"/>
                  </a:lnTo>
                  <a:lnTo>
                    <a:pt x="179" y="123"/>
                  </a:lnTo>
                  <a:lnTo>
                    <a:pt x="189" y="120"/>
                  </a:lnTo>
                  <a:lnTo>
                    <a:pt x="201" y="115"/>
                  </a:lnTo>
                  <a:lnTo>
                    <a:pt x="211" y="111"/>
                  </a:lnTo>
                  <a:lnTo>
                    <a:pt x="253" y="89"/>
                  </a:lnTo>
                  <a:lnTo>
                    <a:pt x="261" y="84"/>
                  </a:lnTo>
                  <a:lnTo>
                    <a:pt x="271" y="77"/>
                  </a:lnTo>
                  <a:lnTo>
                    <a:pt x="280" y="72"/>
                  </a:lnTo>
                  <a:lnTo>
                    <a:pt x="291" y="66"/>
                  </a:lnTo>
                  <a:lnTo>
                    <a:pt x="298" y="59"/>
                  </a:lnTo>
                  <a:lnTo>
                    <a:pt x="307" y="54"/>
                  </a:lnTo>
                  <a:lnTo>
                    <a:pt x="317" y="45"/>
                  </a:lnTo>
                  <a:lnTo>
                    <a:pt x="323" y="37"/>
                  </a:lnTo>
                  <a:lnTo>
                    <a:pt x="332" y="30"/>
                  </a:lnTo>
                  <a:lnTo>
                    <a:pt x="339" y="24"/>
                  </a:lnTo>
                  <a:lnTo>
                    <a:pt x="347" y="18"/>
                  </a:lnTo>
                  <a:lnTo>
                    <a:pt x="34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Freeform 34"/>
            <p:cNvSpPr>
              <a:spLocks noChangeAspect="1"/>
            </p:cNvSpPr>
            <p:nvPr/>
          </p:nvSpPr>
          <p:spPr bwMode="auto">
            <a:xfrm>
              <a:off x="4374" y="1820"/>
              <a:ext cx="88" cy="88"/>
            </a:xfrm>
            <a:custGeom>
              <a:avLst/>
              <a:gdLst>
                <a:gd name="T0" fmla="*/ 2 w 88"/>
                <a:gd name="T1" fmla="*/ 59 h 88"/>
                <a:gd name="T2" fmla="*/ 7 w 88"/>
                <a:gd name="T3" fmla="*/ 69 h 88"/>
                <a:gd name="T4" fmla="*/ 9 w 88"/>
                <a:gd name="T5" fmla="*/ 71 h 88"/>
                <a:gd name="T6" fmla="*/ 19 w 88"/>
                <a:gd name="T7" fmla="*/ 81 h 88"/>
                <a:gd name="T8" fmla="*/ 22 w 88"/>
                <a:gd name="T9" fmla="*/ 84 h 88"/>
                <a:gd name="T10" fmla="*/ 29 w 88"/>
                <a:gd name="T11" fmla="*/ 86 h 88"/>
                <a:gd name="T12" fmla="*/ 51 w 88"/>
                <a:gd name="T13" fmla="*/ 86 h 88"/>
                <a:gd name="T14" fmla="*/ 59 w 88"/>
                <a:gd name="T15" fmla="*/ 86 h 88"/>
                <a:gd name="T16" fmla="*/ 70 w 88"/>
                <a:gd name="T17" fmla="*/ 81 h 88"/>
                <a:gd name="T18" fmla="*/ 70 w 88"/>
                <a:gd name="T19" fmla="*/ 81 h 88"/>
                <a:gd name="T20" fmla="*/ 80 w 88"/>
                <a:gd name="T21" fmla="*/ 71 h 88"/>
                <a:gd name="T22" fmla="*/ 76 w 88"/>
                <a:gd name="T23" fmla="*/ 73 h 88"/>
                <a:gd name="T24" fmla="*/ 86 w 88"/>
                <a:gd name="T25" fmla="*/ 61 h 88"/>
                <a:gd name="T26" fmla="*/ 88 w 88"/>
                <a:gd name="T27" fmla="*/ 49 h 88"/>
                <a:gd name="T28" fmla="*/ 88 w 88"/>
                <a:gd name="T29" fmla="*/ 31 h 88"/>
                <a:gd name="T30" fmla="*/ 85 w 88"/>
                <a:gd name="T31" fmla="*/ 25 h 88"/>
                <a:gd name="T32" fmla="*/ 78 w 88"/>
                <a:gd name="T33" fmla="*/ 17 h 88"/>
                <a:gd name="T34" fmla="*/ 76 w 88"/>
                <a:gd name="T35" fmla="*/ 12 h 88"/>
                <a:gd name="T36" fmla="*/ 70 w 88"/>
                <a:gd name="T37" fmla="*/ 9 h 88"/>
                <a:gd name="T38" fmla="*/ 63 w 88"/>
                <a:gd name="T39" fmla="*/ 2 h 88"/>
                <a:gd name="T40" fmla="*/ 31 w 88"/>
                <a:gd name="T41" fmla="*/ 0 h 88"/>
                <a:gd name="T42" fmla="*/ 24 w 88"/>
                <a:gd name="T43" fmla="*/ 4 h 88"/>
                <a:gd name="T44" fmla="*/ 12 w 88"/>
                <a:gd name="T45" fmla="*/ 12 h 88"/>
                <a:gd name="T46" fmla="*/ 4 w 88"/>
                <a:gd name="T47" fmla="*/ 24 h 88"/>
                <a:gd name="T48" fmla="*/ 0 w 88"/>
                <a:gd name="T49" fmla="*/ 31 h 88"/>
                <a:gd name="T50" fmla="*/ 21 w 88"/>
                <a:gd name="T51" fmla="*/ 37 h 88"/>
                <a:gd name="T52" fmla="*/ 24 w 88"/>
                <a:gd name="T53" fmla="*/ 31 h 88"/>
                <a:gd name="T54" fmla="*/ 26 w 88"/>
                <a:gd name="T55" fmla="*/ 25 h 88"/>
                <a:gd name="T56" fmla="*/ 31 w 88"/>
                <a:gd name="T57" fmla="*/ 24 h 88"/>
                <a:gd name="T58" fmla="*/ 38 w 88"/>
                <a:gd name="T59" fmla="*/ 20 h 88"/>
                <a:gd name="T60" fmla="*/ 53 w 88"/>
                <a:gd name="T61" fmla="*/ 22 h 88"/>
                <a:gd name="T62" fmla="*/ 56 w 88"/>
                <a:gd name="T63" fmla="*/ 20 h 88"/>
                <a:gd name="T64" fmla="*/ 64 w 88"/>
                <a:gd name="T65" fmla="*/ 29 h 88"/>
                <a:gd name="T66" fmla="*/ 61 w 88"/>
                <a:gd name="T67" fmla="*/ 25 h 88"/>
                <a:gd name="T68" fmla="*/ 64 w 88"/>
                <a:gd name="T69" fmla="*/ 29 h 88"/>
                <a:gd name="T70" fmla="*/ 66 w 88"/>
                <a:gd name="T71" fmla="*/ 36 h 88"/>
                <a:gd name="T72" fmla="*/ 71 w 88"/>
                <a:gd name="T73" fmla="*/ 49 h 88"/>
                <a:gd name="T74" fmla="*/ 68 w 88"/>
                <a:gd name="T75" fmla="*/ 51 h 88"/>
                <a:gd name="T76" fmla="*/ 64 w 88"/>
                <a:gd name="T77" fmla="*/ 56 h 88"/>
                <a:gd name="T78" fmla="*/ 61 w 88"/>
                <a:gd name="T79" fmla="*/ 61 h 88"/>
                <a:gd name="T80" fmla="*/ 63 w 88"/>
                <a:gd name="T81" fmla="*/ 63 h 88"/>
                <a:gd name="T82" fmla="*/ 61 w 88"/>
                <a:gd name="T83" fmla="*/ 61 h 88"/>
                <a:gd name="T84" fmla="*/ 56 w 88"/>
                <a:gd name="T85" fmla="*/ 64 h 88"/>
                <a:gd name="T86" fmla="*/ 51 w 88"/>
                <a:gd name="T87" fmla="*/ 68 h 88"/>
                <a:gd name="T88" fmla="*/ 49 w 88"/>
                <a:gd name="T89" fmla="*/ 71 h 88"/>
                <a:gd name="T90" fmla="*/ 36 w 88"/>
                <a:gd name="T91" fmla="*/ 66 h 88"/>
                <a:gd name="T92" fmla="*/ 29 w 88"/>
                <a:gd name="T93" fmla="*/ 64 h 88"/>
                <a:gd name="T94" fmla="*/ 26 w 88"/>
                <a:gd name="T95" fmla="*/ 61 h 88"/>
                <a:gd name="T96" fmla="*/ 29 w 88"/>
                <a:gd name="T97" fmla="*/ 64 h 88"/>
                <a:gd name="T98" fmla="*/ 21 w 88"/>
                <a:gd name="T99" fmla="*/ 56 h 88"/>
                <a:gd name="T100" fmla="*/ 22 w 88"/>
                <a:gd name="T101" fmla="*/ 52 h 88"/>
                <a:gd name="T102" fmla="*/ 0 w 88"/>
                <a:gd name="T103" fmla="*/ 44 h 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8"/>
                <a:gd name="T157" fmla="*/ 0 h 88"/>
                <a:gd name="T158" fmla="*/ 88 w 88"/>
                <a:gd name="T159" fmla="*/ 88 h 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8" h="88">
                  <a:moveTo>
                    <a:pt x="0" y="44"/>
                  </a:moveTo>
                  <a:lnTo>
                    <a:pt x="0" y="57"/>
                  </a:lnTo>
                  <a:lnTo>
                    <a:pt x="2" y="59"/>
                  </a:lnTo>
                  <a:lnTo>
                    <a:pt x="2" y="63"/>
                  </a:lnTo>
                  <a:lnTo>
                    <a:pt x="4" y="64"/>
                  </a:lnTo>
                  <a:lnTo>
                    <a:pt x="7" y="69"/>
                  </a:lnTo>
                  <a:lnTo>
                    <a:pt x="9" y="69"/>
                  </a:lnTo>
                  <a:lnTo>
                    <a:pt x="5" y="68"/>
                  </a:lnTo>
                  <a:lnTo>
                    <a:pt x="9" y="71"/>
                  </a:lnTo>
                  <a:lnTo>
                    <a:pt x="12" y="76"/>
                  </a:lnTo>
                  <a:lnTo>
                    <a:pt x="17" y="79"/>
                  </a:lnTo>
                  <a:lnTo>
                    <a:pt x="19" y="81"/>
                  </a:lnTo>
                  <a:lnTo>
                    <a:pt x="17" y="78"/>
                  </a:lnTo>
                  <a:lnTo>
                    <a:pt x="14" y="76"/>
                  </a:lnTo>
                  <a:lnTo>
                    <a:pt x="22" y="84"/>
                  </a:lnTo>
                  <a:lnTo>
                    <a:pt x="26" y="84"/>
                  </a:lnTo>
                  <a:lnTo>
                    <a:pt x="27" y="86"/>
                  </a:lnTo>
                  <a:lnTo>
                    <a:pt x="29" y="86"/>
                  </a:lnTo>
                  <a:lnTo>
                    <a:pt x="31" y="88"/>
                  </a:lnTo>
                  <a:lnTo>
                    <a:pt x="39" y="88"/>
                  </a:lnTo>
                  <a:lnTo>
                    <a:pt x="51" y="86"/>
                  </a:lnTo>
                  <a:lnTo>
                    <a:pt x="49" y="88"/>
                  </a:lnTo>
                  <a:lnTo>
                    <a:pt x="58" y="88"/>
                  </a:lnTo>
                  <a:lnTo>
                    <a:pt x="59" y="86"/>
                  </a:lnTo>
                  <a:lnTo>
                    <a:pt x="61" y="86"/>
                  </a:lnTo>
                  <a:lnTo>
                    <a:pt x="63" y="84"/>
                  </a:lnTo>
                  <a:lnTo>
                    <a:pt x="70" y="81"/>
                  </a:lnTo>
                  <a:lnTo>
                    <a:pt x="73" y="76"/>
                  </a:lnTo>
                  <a:lnTo>
                    <a:pt x="68" y="81"/>
                  </a:lnTo>
                  <a:lnTo>
                    <a:pt x="70" y="81"/>
                  </a:lnTo>
                  <a:lnTo>
                    <a:pt x="71" y="79"/>
                  </a:lnTo>
                  <a:lnTo>
                    <a:pt x="76" y="76"/>
                  </a:lnTo>
                  <a:lnTo>
                    <a:pt x="80" y="71"/>
                  </a:lnTo>
                  <a:lnTo>
                    <a:pt x="81" y="69"/>
                  </a:lnTo>
                  <a:lnTo>
                    <a:pt x="81" y="68"/>
                  </a:lnTo>
                  <a:lnTo>
                    <a:pt x="76" y="73"/>
                  </a:lnTo>
                  <a:lnTo>
                    <a:pt x="81" y="69"/>
                  </a:lnTo>
                  <a:lnTo>
                    <a:pt x="85" y="63"/>
                  </a:lnTo>
                  <a:lnTo>
                    <a:pt x="86" y="61"/>
                  </a:lnTo>
                  <a:lnTo>
                    <a:pt x="86" y="59"/>
                  </a:lnTo>
                  <a:lnTo>
                    <a:pt x="88" y="57"/>
                  </a:lnTo>
                  <a:lnTo>
                    <a:pt x="88" y="49"/>
                  </a:lnTo>
                  <a:lnTo>
                    <a:pt x="86" y="51"/>
                  </a:lnTo>
                  <a:lnTo>
                    <a:pt x="88" y="39"/>
                  </a:lnTo>
                  <a:lnTo>
                    <a:pt x="88" y="31"/>
                  </a:lnTo>
                  <a:lnTo>
                    <a:pt x="86" y="29"/>
                  </a:lnTo>
                  <a:lnTo>
                    <a:pt x="86" y="27"/>
                  </a:lnTo>
                  <a:lnTo>
                    <a:pt x="85" y="25"/>
                  </a:lnTo>
                  <a:lnTo>
                    <a:pt x="85" y="22"/>
                  </a:lnTo>
                  <a:lnTo>
                    <a:pt x="76" y="14"/>
                  </a:lnTo>
                  <a:lnTo>
                    <a:pt x="78" y="17"/>
                  </a:lnTo>
                  <a:lnTo>
                    <a:pt x="81" y="19"/>
                  </a:lnTo>
                  <a:lnTo>
                    <a:pt x="80" y="17"/>
                  </a:lnTo>
                  <a:lnTo>
                    <a:pt x="76" y="12"/>
                  </a:lnTo>
                  <a:lnTo>
                    <a:pt x="71" y="9"/>
                  </a:lnTo>
                  <a:lnTo>
                    <a:pt x="68" y="5"/>
                  </a:lnTo>
                  <a:lnTo>
                    <a:pt x="70" y="9"/>
                  </a:lnTo>
                  <a:lnTo>
                    <a:pt x="70" y="7"/>
                  </a:lnTo>
                  <a:lnTo>
                    <a:pt x="64" y="4"/>
                  </a:lnTo>
                  <a:lnTo>
                    <a:pt x="63" y="2"/>
                  </a:lnTo>
                  <a:lnTo>
                    <a:pt x="59" y="2"/>
                  </a:lnTo>
                  <a:lnTo>
                    <a:pt x="58" y="0"/>
                  </a:lnTo>
                  <a:lnTo>
                    <a:pt x="31" y="0"/>
                  </a:lnTo>
                  <a:lnTo>
                    <a:pt x="29" y="2"/>
                  </a:lnTo>
                  <a:lnTo>
                    <a:pt x="26" y="2"/>
                  </a:lnTo>
                  <a:lnTo>
                    <a:pt x="24" y="4"/>
                  </a:lnTo>
                  <a:lnTo>
                    <a:pt x="22" y="4"/>
                  </a:lnTo>
                  <a:lnTo>
                    <a:pt x="17" y="9"/>
                  </a:lnTo>
                  <a:lnTo>
                    <a:pt x="12" y="12"/>
                  </a:lnTo>
                  <a:lnTo>
                    <a:pt x="9" y="17"/>
                  </a:lnTo>
                  <a:lnTo>
                    <a:pt x="4" y="22"/>
                  </a:lnTo>
                  <a:lnTo>
                    <a:pt x="4" y="24"/>
                  </a:lnTo>
                  <a:lnTo>
                    <a:pt x="2" y="25"/>
                  </a:lnTo>
                  <a:lnTo>
                    <a:pt x="2" y="29"/>
                  </a:lnTo>
                  <a:lnTo>
                    <a:pt x="0" y="31"/>
                  </a:lnTo>
                  <a:lnTo>
                    <a:pt x="0" y="44"/>
                  </a:lnTo>
                  <a:lnTo>
                    <a:pt x="21" y="44"/>
                  </a:lnTo>
                  <a:lnTo>
                    <a:pt x="21" y="37"/>
                  </a:lnTo>
                  <a:lnTo>
                    <a:pt x="22" y="36"/>
                  </a:lnTo>
                  <a:lnTo>
                    <a:pt x="22" y="32"/>
                  </a:lnTo>
                  <a:lnTo>
                    <a:pt x="24" y="31"/>
                  </a:lnTo>
                  <a:lnTo>
                    <a:pt x="24" y="29"/>
                  </a:lnTo>
                  <a:lnTo>
                    <a:pt x="29" y="24"/>
                  </a:lnTo>
                  <a:lnTo>
                    <a:pt x="26" y="25"/>
                  </a:lnTo>
                  <a:lnTo>
                    <a:pt x="24" y="29"/>
                  </a:lnTo>
                  <a:lnTo>
                    <a:pt x="29" y="24"/>
                  </a:lnTo>
                  <a:lnTo>
                    <a:pt x="31" y="24"/>
                  </a:lnTo>
                  <a:lnTo>
                    <a:pt x="32" y="22"/>
                  </a:lnTo>
                  <a:lnTo>
                    <a:pt x="36" y="22"/>
                  </a:lnTo>
                  <a:lnTo>
                    <a:pt x="38" y="20"/>
                  </a:lnTo>
                  <a:lnTo>
                    <a:pt x="44" y="20"/>
                  </a:lnTo>
                  <a:lnTo>
                    <a:pt x="51" y="20"/>
                  </a:lnTo>
                  <a:lnTo>
                    <a:pt x="53" y="22"/>
                  </a:lnTo>
                  <a:lnTo>
                    <a:pt x="56" y="22"/>
                  </a:lnTo>
                  <a:lnTo>
                    <a:pt x="58" y="24"/>
                  </a:lnTo>
                  <a:lnTo>
                    <a:pt x="56" y="20"/>
                  </a:lnTo>
                  <a:lnTo>
                    <a:pt x="56" y="22"/>
                  </a:lnTo>
                  <a:lnTo>
                    <a:pt x="61" y="25"/>
                  </a:lnTo>
                  <a:lnTo>
                    <a:pt x="64" y="29"/>
                  </a:lnTo>
                  <a:lnTo>
                    <a:pt x="63" y="25"/>
                  </a:lnTo>
                  <a:lnTo>
                    <a:pt x="59" y="24"/>
                  </a:lnTo>
                  <a:lnTo>
                    <a:pt x="61" y="25"/>
                  </a:lnTo>
                  <a:lnTo>
                    <a:pt x="64" y="31"/>
                  </a:lnTo>
                  <a:lnTo>
                    <a:pt x="70" y="34"/>
                  </a:lnTo>
                  <a:lnTo>
                    <a:pt x="64" y="29"/>
                  </a:lnTo>
                  <a:lnTo>
                    <a:pt x="64" y="32"/>
                  </a:lnTo>
                  <a:lnTo>
                    <a:pt x="66" y="34"/>
                  </a:lnTo>
                  <a:lnTo>
                    <a:pt x="66" y="36"/>
                  </a:lnTo>
                  <a:lnTo>
                    <a:pt x="68" y="37"/>
                  </a:lnTo>
                  <a:lnTo>
                    <a:pt x="68" y="42"/>
                  </a:lnTo>
                  <a:lnTo>
                    <a:pt x="71" y="49"/>
                  </a:lnTo>
                  <a:lnTo>
                    <a:pt x="73" y="37"/>
                  </a:lnTo>
                  <a:lnTo>
                    <a:pt x="68" y="42"/>
                  </a:lnTo>
                  <a:lnTo>
                    <a:pt x="68" y="51"/>
                  </a:lnTo>
                  <a:lnTo>
                    <a:pt x="66" y="52"/>
                  </a:lnTo>
                  <a:lnTo>
                    <a:pt x="66" y="54"/>
                  </a:lnTo>
                  <a:lnTo>
                    <a:pt x="64" y="56"/>
                  </a:lnTo>
                  <a:lnTo>
                    <a:pt x="68" y="56"/>
                  </a:lnTo>
                  <a:lnTo>
                    <a:pt x="70" y="52"/>
                  </a:lnTo>
                  <a:lnTo>
                    <a:pt x="61" y="61"/>
                  </a:lnTo>
                  <a:lnTo>
                    <a:pt x="61" y="63"/>
                  </a:lnTo>
                  <a:lnTo>
                    <a:pt x="59" y="64"/>
                  </a:lnTo>
                  <a:lnTo>
                    <a:pt x="63" y="63"/>
                  </a:lnTo>
                  <a:lnTo>
                    <a:pt x="64" y="59"/>
                  </a:lnTo>
                  <a:lnTo>
                    <a:pt x="63" y="61"/>
                  </a:lnTo>
                  <a:lnTo>
                    <a:pt x="61" y="61"/>
                  </a:lnTo>
                  <a:lnTo>
                    <a:pt x="53" y="69"/>
                  </a:lnTo>
                  <a:lnTo>
                    <a:pt x="56" y="68"/>
                  </a:lnTo>
                  <a:lnTo>
                    <a:pt x="56" y="64"/>
                  </a:lnTo>
                  <a:lnTo>
                    <a:pt x="54" y="66"/>
                  </a:lnTo>
                  <a:lnTo>
                    <a:pt x="53" y="66"/>
                  </a:lnTo>
                  <a:lnTo>
                    <a:pt x="51" y="68"/>
                  </a:lnTo>
                  <a:lnTo>
                    <a:pt x="43" y="68"/>
                  </a:lnTo>
                  <a:lnTo>
                    <a:pt x="38" y="73"/>
                  </a:lnTo>
                  <a:lnTo>
                    <a:pt x="49" y="71"/>
                  </a:lnTo>
                  <a:lnTo>
                    <a:pt x="43" y="68"/>
                  </a:lnTo>
                  <a:lnTo>
                    <a:pt x="38" y="68"/>
                  </a:lnTo>
                  <a:lnTo>
                    <a:pt x="36" y="66"/>
                  </a:lnTo>
                  <a:lnTo>
                    <a:pt x="34" y="66"/>
                  </a:lnTo>
                  <a:lnTo>
                    <a:pt x="32" y="64"/>
                  </a:lnTo>
                  <a:lnTo>
                    <a:pt x="29" y="64"/>
                  </a:lnTo>
                  <a:lnTo>
                    <a:pt x="34" y="69"/>
                  </a:lnTo>
                  <a:lnTo>
                    <a:pt x="31" y="64"/>
                  </a:lnTo>
                  <a:lnTo>
                    <a:pt x="26" y="61"/>
                  </a:lnTo>
                  <a:lnTo>
                    <a:pt x="24" y="59"/>
                  </a:lnTo>
                  <a:lnTo>
                    <a:pt x="26" y="63"/>
                  </a:lnTo>
                  <a:lnTo>
                    <a:pt x="29" y="64"/>
                  </a:lnTo>
                  <a:lnTo>
                    <a:pt x="26" y="61"/>
                  </a:lnTo>
                  <a:lnTo>
                    <a:pt x="22" y="56"/>
                  </a:lnTo>
                  <a:lnTo>
                    <a:pt x="21" y="56"/>
                  </a:lnTo>
                  <a:lnTo>
                    <a:pt x="24" y="57"/>
                  </a:lnTo>
                  <a:lnTo>
                    <a:pt x="22" y="56"/>
                  </a:lnTo>
                  <a:lnTo>
                    <a:pt x="22" y="52"/>
                  </a:lnTo>
                  <a:lnTo>
                    <a:pt x="21" y="51"/>
                  </a:lnTo>
                  <a:lnTo>
                    <a:pt x="21" y="44"/>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5" name="Group 35"/>
            <p:cNvGrpSpPr>
              <a:grpSpLocks noChangeAspect="1"/>
            </p:cNvGrpSpPr>
            <p:nvPr/>
          </p:nvGrpSpPr>
          <p:grpSpPr bwMode="auto">
            <a:xfrm>
              <a:off x="5144" y="1781"/>
              <a:ext cx="176" cy="228"/>
              <a:chOff x="5144" y="1781"/>
              <a:chExt cx="176" cy="228"/>
            </a:xfrm>
          </p:grpSpPr>
          <p:sp>
            <p:nvSpPr>
              <p:cNvPr id="10276" name="Rectangle 36"/>
              <p:cNvSpPr>
                <a:spLocks noChangeAspect="1" noChangeArrowheads="1"/>
              </p:cNvSpPr>
              <p:nvPr/>
            </p:nvSpPr>
            <p:spPr bwMode="auto">
              <a:xfrm>
                <a:off x="5171" y="1781"/>
                <a:ext cx="14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400" b="1">
                    <a:solidFill>
                      <a:srgbClr val="000000"/>
                    </a:solidFill>
                  </a:rPr>
                  <a:t>Q</a:t>
                </a:r>
                <a:endParaRPr lang="en-US" sz="2400" b="1" i="1" baseline="-25000"/>
              </a:p>
            </p:txBody>
          </p:sp>
          <p:sp>
            <p:nvSpPr>
              <p:cNvPr id="10277" name="Line 37"/>
              <p:cNvSpPr>
                <a:spLocks noChangeAspect="1" noChangeShapeType="1"/>
              </p:cNvSpPr>
              <p:nvPr/>
            </p:nvSpPr>
            <p:spPr bwMode="auto">
              <a:xfrm>
                <a:off x="5144" y="1800"/>
                <a:ext cx="1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0244"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295400"/>
            <a:ext cx="32766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9" descr="28~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886200"/>
            <a:ext cx="50736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809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3400" y="132109"/>
            <a:ext cx="8077200" cy="1303337"/>
          </a:xfrm>
        </p:spPr>
        <p:txBody>
          <a:bodyPr/>
          <a:lstStyle/>
          <a:p>
            <a:pPr eaLnBrk="1" hangingPunct="1"/>
            <a:r>
              <a:rPr lang="en-US" b="1" dirty="0" smtClean="0"/>
              <a:t>In-Class Exercise</a:t>
            </a:r>
          </a:p>
        </p:txBody>
      </p:sp>
      <p:sp>
        <p:nvSpPr>
          <p:cNvPr id="11267" name="AutoShape 3"/>
          <p:cNvSpPr>
            <a:spLocks noGrp="1" noChangeArrowheads="1"/>
          </p:cNvSpPr>
          <p:nvPr>
            <p:ph type="body" idx="4294967295"/>
          </p:nvPr>
        </p:nvSpPr>
        <p:spPr>
          <a:xfrm>
            <a:off x="457200" y="1066800"/>
            <a:ext cx="8153400" cy="1676400"/>
          </a:xfrm>
        </p:spPr>
        <p:txBody>
          <a:bodyPr/>
          <a:lstStyle/>
          <a:p>
            <a:pPr marL="533400" indent="-533400" eaLnBrk="1" hangingPunct="1">
              <a:buFontTx/>
              <a:buAutoNum type="arabicPeriod"/>
            </a:pPr>
            <a:r>
              <a:rPr lang="en-US" dirty="0" smtClean="0"/>
              <a:t>Assume a </a:t>
            </a:r>
            <a:r>
              <a:rPr lang="en-US" b="1" dirty="0" smtClean="0">
                <a:solidFill>
                  <a:srgbClr val="CC0000"/>
                </a:solidFill>
              </a:rPr>
              <a:t>falling edge </a:t>
            </a:r>
            <a:r>
              <a:rPr lang="en-US" dirty="0" smtClean="0"/>
              <a:t>D Flip-Flop is used, based on clock (C) and input signal (D), draw the D-type flip flop output</a:t>
            </a:r>
          </a:p>
        </p:txBody>
      </p:sp>
      <p:pic>
        <p:nvPicPr>
          <p:cNvPr id="112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b="35400"/>
          <a:stretch>
            <a:fillRect/>
          </a:stretch>
        </p:blipFill>
        <p:spPr bwMode="auto">
          <a:xfrm>
            <a:off x="2173287" y="2209800"/>
            <a:ext cx="47212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AutoShape 6"/>
          <p:cNvSpPr>
            <a:spLocks noChangeArrowheads="1"/>
          </p:cNvSpPr>
          <p:nvPr/>
        </p:nvSpPr>
        <p:spPr bwMode="auto">
          <a:xfrm>
            <a:off x="457200" y="3962400"/>
            <a:ext cx="8534400" cy="1143000"/>
          </a:xfrm>
          <a:prstGeom prst="roundRect">
            <a:avLst>
              <a:gd name="adj" fmla="val 12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488" tIns="44450" rIns="90488" bIns="44450"/>
          <a:lstStyle/>
          <a:p>
            <a:pPr marL="533400" indent="-533400">
              <a:spcBef>
                <a:spcPct val="20000"/>
              </a:spcBef>
              <a:buFontTx/>
              <a:buAutoNum type="arabicPeriod" startAt="2"/>
            </a:pPr>
            <a:r>
              <a:rPr lang="en-US" dirty="0">
                <a:latin typeface="Times Bold Italic" pitchFamily="18" charset="0"/>
              </a:rPr>
              <a:t>Repeat the previous problem assuming a </a:t>
            </a:r>
            <a:r>
              <a:rPr lang="en-US" b="1" dirty="0">
                <a:solidFill>
                  <a:srgbClr val="C00000"/>
                </a:solidFill>
                <a:latin typeface="Times Bold Italic" pitchFamily="18" charset="0"/>
              </a:rPr>
              <a:t>rising edge </a:t>
            </a:r>
            <a:r>
              <a:rPr lang="en-US" dirty="0">
                <a:latin typeface="Times Bold Italic" pitchFamily="18" charset="0"/>
              </a:rPr>
              <a:t>D Flip-Flop is used.</a:t>
            </a:r>
          </a:p>
        </p:txBody>
      </p:sp>
    </p:spTree>
    <p:extLst>
      <p:ext uri="{BB962C8B-B14F-4D97-AF65-F5344CB8AC3E}">
        <p14:creationId xmlns:p14="http://schemas.microsoft.com/office/powerpoint/2010/main" val="1674147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219200" y="2667000"/>
            <a:ext cx="69342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1" name="Rectangle 3"/>
          <p:cNvSpPr>
            <a:spLocks noGrp="1" noChangeArrowheads="1"/>
          </p:cNvSpPr>
          <p:nvPr>
            <p:ph type="title" idx="4294967295"/>
          </p:nvPr>
        </p:nvSpPr>
        <p:spPr>
          <a:xfrm>
            <a:off x="571897" y="240508"/>
            <a:ext cx="8047831" cy="1303337"/>
          </a:xfrm>
        </p:spPr>
        <p:txBody>
          <a:bodyPr>
            <a:normAutofit/>
          </a:bodyPr>
          <a:lstStyle/>
          <a:p>
            <a:pPr eaLnBrk="1" hangingPunct="1"/>
            <a:r>
              <a:rPr lang="en-US" b="1" dirty="0" smtClean="0"/>
              <a:t>Registers consisting of D Flip-Flop</a:t>
            </a:r>
          </a:p>
        </p:txBody>
      </p:sp>
      <p:sp>
        <p:nvSpPr>
          <p:cNvPr id="12292" name="Rectangle 4"/>
          <p:cNvSpPr>
            <a:spLocks noChangeArrowheads="1"/>
          </p:cNvSpPr>
          <p:nvPr/>
        </p:nvSpPr>
        <p:spPr bwMode="auto">
          <a:xfrm>
            <a:off x="21336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293" name="Text Box 5"/>
          <p:cNvSpPr txBox="1">
            <a:spLocks noChangeArrowheads="1"/>
          </p:cNvSpPr>
          <p:nvPr/>
        </p:nvSpPr>
        <p:spPr bwMode="auto">
          <a:xfrm>
            <a:off x="21336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294" name="Text Box 6"/>
          <p:cNvSpPr txBox="1">
            <a:spLocks noChangeArrowheads="1"/>
          </p:cNvSpPr>
          <p:nvPr/>
        </p:nvSpPr>
        <p:spPr bwMode="auto">
          <a:xfrm>
            <a:off x="21336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295" name="Text Box 7"/>
          <p:cNvSpPr txBox="1">
            <a:spLocks noChangeArrowheads="1"/>
          </p:cNvSpPr>
          <p:nvPr/>
        </p:nvSpPr>
        <p:spPr bwMode="auto">
          <a:xfrm>
            <a:off x="25908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296" name="Line 8"/>
          <p:cNvSpPr>
            <a:spLocks noChangeShapeType="1"/>
          </p:cNvSpPr>
          <p:nvPr/>
        </p:nvSpPr>
        <p:spPr bwMode="auto">
          <a:xfrm>
            <a:off x="762000" y="4114800"/>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9"/>
          <p:cNvSpPr>
            <a:spLocks noChangeShapeType="1"/>
          </p:cNvSpPr>
          <p:nvPr/>
        </p:nvSpPr>
        <p:spPr bwMode="auto">
          <a:xfrm flipH="1">
            <a:off x="19050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10"/>
          <p:cNvSpPr>
            <a:spLocks noChangeShapeType="1"/>
          </p:cNvSpPr>
          <p:nvPr/>
        </p:nvSpPr>
        <p:spPr bwMode="auto">
          <a:xfrm flipV="1">
            <a:off x="19050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11"/>
          <p:cNvSpPr>
            <a:spLocks noChangeShapeType="1"/>
          </p:cNvSpPr>
          <p:nvPr/>
        </p:nvSpPr>
        <p:spPr bwMode="auto">
          <a:xfrm>
            <a:off x="28956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12"/>
          <p:cNvSpPr>
            <a:spLocks noChangeShapeType="1"/>
          </p:cNvSpPr>
          <p:nvPr/>
        </p:nvSpPr>
        <p:spPr bwMode="auto">
          <a:xfrm>
            <a:off x="32004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3"/>
          <p:cNvSpPr>
            <a:spLocks noChangeArrowheads="1"/>
          </p:cNvSpPr>
          <p:nvPr/>
        </p:nvSpPr>
        <p:spPr bwMode="auto">
          <a:xfrm>
            <a:off x="36576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302" name="Text Box 14"/>
          <p:cNvSpPr txBox="1">
            <a:spLocks noChangeArrowheads="1"/>
          </p:cNvSpPr>
          <p:nvPr/>
        </p:nvSpPr>
        <p:spPr bwMode="auto">
          <a:xfrm>
            <a:off x="36576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303" name="Text Box 15"/>
          <p:cNvSpPr txBox="1">
            <a:spLocks noChangeArrowheads="1"/>
          </p:cNvSpPr>
          <p:nvPr/>
        </p:nvSpPr>
        <p:spPr bwMode="auto">
          <a:xfrm>
            <a:off x="36576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304" name="Text Box 16"/>
          <p:cNvSpPr txBox="1">
            <a:spLocks noChangeArrowheads="1"/>
          </p:cNvSpPr>
          <p:nvPr/>
        </p:nvSpPr>
        <p:spPr bwMode="auto">
          <a:xfrm>
            <a:off x="41148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305" name="Line 17"/>
          <p:cNvSpPr>
            <a:spLocks noChangeShapeType="1"/>
          </p:cNvSpPr>
          <p:nvPr/>
        </p:nvSpPr>
        <p:spPr bwMode="auto">
          <a:xfrm flipH="1">
            <a:off x="34290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18"/>
          <p:cNvSpPr>
            <a:spLocks noChangeShapeType="1"/>
          </p:cNvSpPr>
          <p:nvPr/>
        </p:nvSpPr>
        <p:spPr bwMode="auto">
          <a:xfrm flipV="1">
            <a:off x="34290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19"/>
          <p:cNvSpPr>
            <a:spLocks noChangeShapeType="1"/>
          </p:cNvSpPr>
          <p:nvPr/>
        </p:nvSpPr>
        <p:spPr bwMode="auto">
          <a:xfrm>
            <a:off x="44196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20"/>
          <p:cNvSpPr>
            <a:spLocks noChangeShapeType="1"/>
          </p:cNvSpPr>
          <p:nvPr/>
        </p:nvSpPr>
        <p:spPr bwMode="auto">
          <a:xfrm>
            <a:off x="47244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Rectangle 21"/>
          <p:cNvSpPr>
            <a:spLocks noChangeArrowheads="1"/>
          </p:cNvSpPr>
          <p:nvPr/>
        </p:nvSpPr>
        <p:spPr bwMode="auto">
          <a:xfrm>
            <a:off x="50292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310" name="Text Box 22"/>
          <p:cNvSpPr txBox="1">
            <a:spLocks noChangeArrowheads="1"/>
          </p:cNvSpPr>
          <p:nvPr/>
        </p:nvSpPr>
        <p:spPr bwMode="auto">
          <a:xfrm>
            <a:off x="50292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311" name="Text Box 23"/>
          <p:cNvSpPr txBox="1">
            <a:spLocks noChangeArrowheads="1"/>
          </p:cNvSpPr>
          <p:nvPr/>
        </p:nvSpPr>
        <p:spPr bwMode="auto">
          <a:xfrm>
            <a:off x="50292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312" name="Text Box 24"/>
          <p:cNvSpPr txBox="1">
            <a:spLocks noChangeArrowheads="1"/>
          </p:cNvSpPr>
          <p:nvPr/>
        </p:nvSpPr>
        <p:spPr bwMode="auto">
          <a:xfrm>
            <a:off x="54864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313" name="Line 25"/>
          <p:cNvSpPr>
            <a:spLocks noChangeShapeType="1"/>
          </p:cNvSpPr>
          <p:nvPr/>
        </p:nvSpPr>
        <p:spPr bwMode="auto">
          <a:xfrm flipH="1">
            <a:off x="48006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26"/>
          <p:cNvSpPr>
            <a:spLocks noChangeShapeType="1"/>
          </p:cNvSpPr>
          <p:nvPr/>
        </p:nvSpPr>
        <p:spPr bwMode="auto">
          <a:xfrm flipV="1">
            <a:off x="48006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27"/>
          <p:cNvSpPr>
            <a:spLocks noChangeShapeType="1"/>
          </p:cNvSpPr>
          <p:nvPr/>
        </p:nvSpPr>
        <p:spPr bwMode="auto">
          <a:xfrm>
            <a:off x="57912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28"/>
          <p:cNvSpPr>
            <a:spLocks noChangeShapeType="1"/>
          </p:cNvSpPr>
          <p:nvPr/>
        </p:nvSpPr>
        <p:spPr bwMode="auto">
          <a:xfrm>
            <a:off x="60960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Rectangle 29"/>
          <p:cNvSpPr>
            <a:spLocks noChangeArrowheads="1"/>
          </p:cNvSpPr>
          <p:nvPr/>
        </p:nvSpPr>
        <p:spPr bwMode="auto">
          <a:xfrm>
            <a:off x="6400800" y="3048000"/>
            <a:ext cx="762000" cy="8382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2318" name="Text Box 30"/>
          <p:cNvSpPr txBox="1">
            <a:spLocks noChangeArrowheads="1"/>
          </p:cNvSpPr>
          <p:nvPr/>
        </p:nvSpPr>
        <p:spPr bwMode="auto">
          <a:xfrm>
            <a:off x="64008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D</a:t>
            </a:r>
          </a:p>
        </p:txBody>
      </p:sp>
      <p:sp>
        <p:nvSpPr>
          <p:cNvPr id="12319" name="Text Box 31"/>
          <p:cNvSpPr txBox="1">
            <a:spLocks noChangeArrowheads="1"/>
          </p:cNvSpPr>
          <p:nvPr/>
        </p:nvSpPr>
        <p:spPr bwMode="auto">
          <a:xfrm>
            <a:off x="64008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C</a:t>
            </a:r>
          </a:p>
        </p:txBody>
      </p:sp>
      <p:sp>
        <p:nvSpPr>
          <p:cNvPr id="12320" name="Text Box 32"/>
          <p:cNvSpPr txBox="1">
            <a:spLocks noChangeArrowheads="1"/>
          </p:cNvSpPr>
          <p:nvPr/>
        </p:nvSpPr>
        <p:spPr bwMode="auto">
          <a:xfrm>
            <a:off x="68580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1800">
                <a:latin typeface="Arial" charset="0"/>
              </a:rPr>
              <a:t>Q</a:t>
            </a:r>
          </a:p>
        </p:txBody>
      </p:sp>
      <p:sp>
        <p:nvSpPr>
          <p:cNvPr id="12321" name="Line 33"/>
          <p:cNvSpPr>
            <a:spLocks noChangeShapeType="1"/>
          </p:cNvSpPr>
          <p:nvPr/>
        </p:nvSpPr>
        <p:spPr bwMode="auto">
          <a:xfrm flipH="1">
            <a:off x="61722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Line 34"/>
          <p:cNvSpPr>
            <a:spLocks noChangeShapeType="1"/>
          </p:cNvSpPr>
          <p:nvPr/>
        </p:nvSpPr>
        <p:spPr bwMode="auto">
          <a:xfrm flipV="1">
            <a:off x="6172200" y="2286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Line 35"/>
          <p:cNvSpPr>
            <a:spLocks noChangeShapeType="1"/>
          </p:cNvSpPr>
          <p:nvPr/>
        </p:nvSpPr>
        <p:spPr bwMode="auto">
          <a:xfrm>
            <a:off x="71628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a:off x="7467600" y="34290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5" name="Line 37"/>
          <p:cNvSpPr>
            <a:spLocks noChangeShapeType="1"/>
          </p:cNvSpPr>
          <p:nvPr/>
        </p:nvSpPr>
        <p:spPr bwMode="auto">
          <a:xfrm>
            <a:off x="65532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6" name="Line 38"/>
          <p:cNvSpPr>
            <a:spLocks noChangeShapeType="1"/>
          </p:cNvSpPr>
          <p:nvPr/>
        </p:nvSpPr>
        <p:spPr bwMode="auto">
          <a:xfrm>
            <a:off x="51816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39"/>
          <p:cNvSpPr>
            <a:spLocks noChangeShapeType="1"/>
          </p:cNvSpPr>
          <p:nvPr/>
        </p:nvSpPr>
        <p:spPr bwMode="auto">
          <a:xfrm>
            <a:off x="38100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40"/>
          <p:cNvSpPr>
            <a:spLocks noChangeShapeType="1"/>
          </p:cNvSpPr>
          <p:nvPr/>
        </p:nvSpPr>
        <p:spPr bwMode="auto">
          <a:xfrm>
            <a:off x="2286000" y="3886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Oval 41"/>
          <p:cNvSpPr>
            <a:spLocks noChangeArrowheads="1"/>
          </p:cNvSpPr>
          <p:nvPr/>
        </p:nvSpPr>
        <p:spPr bwMode="auto">
          <a:xfrm>
            <a:off x="2257425" y="4086225"/>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12330" name="Oval 42"/>
          <p:cNvSpPr>
            <a:spLocks noChangeArrowheads="1"/>
          </p:cNvSpPr>
          <p:nvPr/>
        </p:nvSpPr>
        <p:spPr bwMode="auto">
          <a:xfrm>
            <a:off x="3781425" y="4086225"/>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12331" name="Oval 43"/>
          <p:cNvSpPr>
            <a:spLocks noChangeArrowheads="1"/>
          </p:cNvSpPr>
          <p:nvPr/>
        </p:nvSpPr>
        <p:spPr bwMode="auto">
          <a:xfrm>
            <a:off x="5148263" y="4081463"/>
            <a:ext cx="76200" cy="76200"/>
          </a:xfrm>
          <a:prstGeom prst="ellipse">
            <a:avLst/>
          </a:prstGeom>
          <a:solidFill>
            <a:srgbClr val="000000"/>
          </a:solidFill>
          <a:ln w="9525">
            <a:solidFill>
              <a:schemeClr val="tx1"/>
            </a:solidFill>
            <a:round/>
            <a:headEnd/>
            <a:tailEnd/>
          </a:ln>
        </p:spPr>
        <p:txBody>
          <a:bodyPr wrap="none" anchor="ctr"/>
          <a:lstStyle/>
          <a:p>
            <a:endParaRPr lang="en-US"/>
          </a:p>
        </p:txBody>
      </p:sp>
      <p:sp>
        <p:nvSpPr>
          <p:cNvPr id="12332" name="Text Box 44"/>
          <p:cNvSpPr txBox="1">
            <a:spLocks noChangeArrowheads="1"/>
          </p:cNvSpPr>
          <p:nvPr/>
        </p:nvSpPr>
        <p:spPr bwMode="auto">
          <a:xfrm>
            <a:off x="1812925" y="178911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0</a:t>
            </a:r>
          </a:p>
        </p:txBody>
      </p:sp>
      <p:sp>
        <p:nvSpPr>
          <p:cNvPr id="12333" name="Text Box 45"/>
          <p:cNvSpPr txBox="1">
            <a:spLocks noChangeArrowheads="1"/>
          </p:cNvSpPr>
          <p:nvPr/>
        </p:nvSpPr>
        <p:spPr bwMode="auto">
          <a:xfrm>
            <a:off x="3224213" y="1828800"/>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1</a:t>
            </a:r>
          </a:p>
        </p:txBody>
      </p:sp>
      <p:sp>
        <p:nvSpPr>
          <p:cNvPr id="12334" name="Text Box 46"/>
          <p:cNvSpPr txBox="1">
            <a:spLocks noChangeArrowheads="1"/>
          </p:cNvSpPr>
          <p:nvPr/>
        </p:nvSpPr>
        <p:spPr bwMode="auto">
          <a:xfrm>
            <a:off x="4595813" y="1752600"/>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2</a:t>
            </a:r>
          </a:p>
        </p:txBody>
      </p:sp>
      <p:sp>
        <p:nvSpPr>
          <p:cNvPr id="12335" name="Text Box 47"/>
          <p:cNvSpPr txBox="1">
            <a:spLocks noChangeArrowheads="1"/>
          </p:cNvSpPr>
          <p:nvPr/>
        </p:nvSpPr>
        <p:spPr bwMode="auto">
          <a:xfrm>
            <a:off x="5943600" y="1766888"/>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D</a:t>
            </a:r>
            <a:r>
              <a:rPr lang="en-US" sz="1800" baseline="-25000">
                <a:latin typeface="Arial" charset="0"/>
              </a:rPr>
              <a:t>3</a:t>
            </a:r>
          </a:p>
        </p:txBody>
      </p:sp>
      <p:sp>
        <p:nvSpPr>
          <p:cNvPr id="12336" name="Text Box 48"/>
          <p:cNvSpPr txBox="1">
            <a:spLocks noChangeArrowheads="1"/>
          </p:cNvSpPr>
          <p:nvPr/>
        </p:nvSpPr>
        <p:spPr bwMode="auto">
          <a:xfrm>
            <a:off x="441325" y="3733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Clock</a:t>
            </a:r>
          </a:p>
        </p:txBody>
      </p:sp>
    </p:spTree>
    <p:extLst>
      <p:ext uri="{BB962C8B-B14F-4D97-AF65-F5344CB8AC3E}">
        <p14:creationId xmlns:p14="http://schemas.microsoft.com/office/powerpoint/2010/main" val="2492242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5425" y="312738"/>
            <a:ext cx="20923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AutoShape 3"/>
          <p:cNvSpPr>
            <a:spLocks noGrp="1" noChangeArrowheads="1"/>
          </p:cNvSpPr>
          <p:nvPr>
            <p:ph type="body" idx="4294967295"/>
          </p:nvPr>
        </p:nvSpPr>
        <p:spPr>
          <a:xfrm>
            <a:off x="573386" y="1143000"/>
            <a:ext cx="8382000" cy="4876800"/>
          </a:xfrm>
          <a:noFill/>
        </p:spPr>
        <p:txBody>
          <a:bodyPr/>
          <a:lstStyle/>
          <a:p>
            <a:r>
              <a:rPr lang="en-US" dirty="0" smtClean="0"/>
              <a:t>Built using D flip-flops</a:t>
            </a:r>
          </a:p>
        </p:txBody>
      </p:sp>
      <p:sp>
        <p:nvSpPr>
          <p:cNvPr id="13316" name="Rectangle 4"/>
          <p:cNvSpPr>
            <a:spLocks noGrp="1" noChangeArrowheads="1"/>
          </p:cNvSpPr>
          <p:nvPr>
            <p:ph type="title" idx="4294967295"/>
          </p:nvPr>
        </p:nvSpPr>
        <p:spPr>
          <a:xfrm>
            <a:off x="573386" y="153516"/>
            <a:ext cx="8011814" cy="1303337"/>
          </a:xfrm>
          <a:noFill/>
        </p:spPr>
        <p:txBody>
          <a:bodyPr/>
          <a:lstStyle/>
          <a:p>
            <a:r>
              <a:rPr lang="en-US" b="1" dirty="0" smtClean="0"/>
              <a:t>Reading data from Register File</a:t>
            </a:r>
          </a:p>
        </p:txBody>
      </p:sp>
      <p:sp>
        <p:nvSpPr>
          <p:cNvPr id="13317" name="Text Box 5"/>
          <p:cNvSpPr txBox="1">
            <a:spLocks noChangeArrowheads="1"/>
          </p:cNvSpPr>
          <p:nvPr/>
        </p:nvSpPr>
        <p:spPr bwMode="auto">
          <a:xfrm>
            <a:off x="4724400" y="5791200"/>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i="1" dirty="0" smtClean="0">
                <a:solidFill>
                  <a:srgbClr val="CC0000"/>
                </a:solidFill>
              </a:rPr>
              <a:t>What </a:t>
            </a:r>
            <a:r>
              <a:rPr lang="en-US" sz="2400" b="1" i="1" dirty="0">
                <a:solidFill>
                  <a:srgbClr val="CC0000"/>
                </a:solidFill>
              </a:rPr>
              <a:t>is the “Mux” above?</a:t>
            </a:r>
          </a:p>
        </p:txBody>
      </p:sp>
      <p:pic>
        <p:nvPicPr>
          <p:cNvPr id="13318" name="Picture 6" descr="31~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49" y="2087437"/>
            <a:ext cx="3748088"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descr="32~Figure_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52600"/>
            <a:ext cx="401320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Line 8"/>
          <p:cNvSpPr>
            <a:spLocks noChangeShapeType="1"/>
          </p:cNvSpPr>
          <p:nvPr/>
        </p:nvSpPr>
        <p:spPr bwMode="auto">
          <a:xfrm flipV="1">
            <a:off x="6858000" y="5410200"/>
            <a:ext cx="152400" cy="457200"/>
          </a:xfrm>
          <a:prstGeom prst="line">
            <a:avLst/>
          </a:prstGeom>
          <a:noFill/>
          <a:ln w="12700">
            <a:solidFill>
              <a:schemeClr val="folHlink"/>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b="1" dirty="0"/>
          </a:p>
        </p:txBody>
      </p:sp>
    </p:spTree>
    <p:extLst>
      <p:ext uri="{BB962C8B-B14F-4D97-AF65-F5344CB8AC3E}">
        <p14:creationId xmlns:p14="http://schemas.microsoft.com/office/powerpoint/2010/main" val="925212182"/>
      </p:ext>
    </p:extLst>
  </p:cSld>
  <p:clrMapOvr>
    <a:masterClrMapping/>
  </p:clrMapOvr>
  <p:transition spd="slow" advTm="2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a:xfrm>
            <a:off x="533400" y="152400"/>
            <a:ext cx="8077200" cy="1303337"/>
          </a:xfrm>
        </p:spPr>
        <p:txBody>
          <a:bodyPr/>
          <a:lstStyle/>
          <a:p>
            <a:pPr eaLnBrk="1" hangingPunct="1"/>
            <a:r>
              <a:rPr lang="en-US" b="1" dirty="0" smtClean="0"/>
              <a:t>Registers in a MIPS Computer</a:t>
            </a:r>
          </a:p>
        </p:txBody>
      </p:sp>
      <p:pic>
        <p:nvPicPr>
          <p:cNvPr id="14339" name="Picture 5" descr="21~Figur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78338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Line 6"/>
          <p:cNvSpPr>
            <a:spLocks noChangeShapeType="1"/>
          </p:cNvSpPr>
          <p:nvPr/>
        </p:nvSpPr>
        <p:spPr bwMode="auto">
          <a:xfrm flipV="1">
            <a:off x="838200" y="4800600"/>
            <a:ext cx="2057400" cy="6858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1" name="Line 7"/>
          <p:cNvSpPr>
            <a:spLocks noChangeShapeType="1"/>
          </p:cNvSpPr>
          <p:nvPr/>
        </p:nvSpPr>
        <p:spPr bwMode="auto">
          <a:xfrm flipV="1">
            <a:off x="838200" y="4572000"/>
            <a:ext cx="3657600" cy="9144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2" name="Line 8"/>
          <p:cNvSpPr>
            <a:spLocks noChangeShapeType="1"/>
          </p:cNvSpPr>
          <p:nvPr/>
        </p:nvSpPr>
        <p:spPr bwMode="auto">
          <a:xfrm>
            <a:off x="838200" y="5486400"/>
            <a:ext cx="2057400" cy="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3" name="Text Box 9"/>
          <p:cNvSpPr txBox="1">
            <a:spLocks noChangeArrowheads="1"/>
          </p:cNvSpPr>
          <p:nvPr/>
        </p:nvSpPr>
        <p:spPr bwMode="auto">
          <a:xfrm>
            <a:off x="514539" y="4618037"/>
            <a:ext cx="13147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C0000"/>
                </a:solidFill>
                <a:latin typeface="Arial" charset="0"/>
              </a:rPr>
              <a:t>register</a:t>
            </a:r>
          </a:p>
          <a:p>
            <a:pPr eaLnBrk="1" hangingPunct="1"/>
            <a:r>
              <a:rPr lang="en-US" sz="2400" b="1" dirty="0">
                <a:solidFill>
                  <a:srgbClr val="CC0000"/>
                </a:solidFill>
                <a:latin typeface="Arial" charset="0"/>
              </a:rPr>
              <a:t>file</a:t>
            </a:r>
          </a:p>
        </p:txBody>
      </p:sp>
    </p:spTree>
    <p:extLst>
      <p:ext uri="{BB962C8B-B14F-4D97-AF65-F5344CB8AC3E}">
        <p14:creationId xmlns:p14="http://schemas.microsoft.com/office/powerpoint/2010/main" val="1062540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70722D8-16D4-475E-9DF6-EE9773C04272}" type="slidenum">
              <a:rPr lang="en-US" smtClean="0"/>
              <a:pPr>
                <a:defRPr/>
              </a:pPr>
              <a:t>2</a:t>
            </a:fld>
            <a:endParaRPr lang="en-US"/>
          </a:p>
        </p:txBody>
      </p:sp>
      <p:sp>
        <p:nvSpPr>
          <p:cNvPr id="2" name="Title 1"/>
          <p:cNvSpPr>
            <a:spLocks noGrp="1"/>
          </p:cNvSpPr>
          <p:nvPr>
            <p:ph type="title" idx="4294967295"/>
          </p:nvPr>
        </p:nvSpPr>
        <p:spPr>
          <a:xfrm>
            <a:off x="523717" y="178293"/>
            <a:ext cx="8077200" cy="1303338"/>
          </a:xfrm>
        </p:spPr>
        <p:txBody>
          <a:bodyPr>
            <a:normAutofit/>
          </a:bodyPr>
          <a:lstStyle/>
          <a:p>
            <a:r>
              <a:rPr lang="en-US" b="1" dirty="0" smtClean="0"/>
              <a:t>Review and Learning Outcomes</a:t>
            </a:r>
            <a:endParaRPr lang="en-US" b="1" dirty="0"/>
          </a:p>
        </p:txBody>
      </p:sp>
      <p:sp>
        <p:nvSpPr>
          <p:cNvPr id="4" name="Content Placeholder 3"/>
          <p:cNvSpPr>
            <a:spLocks noGrp="1"/>
          </p:cNvSpPr>
          <p:nvPr>
            <p:ph idx="4294967295"/>
          </p:nvPr>
        </p:nvSpPr>
        <p:spPr>
          <a:xfrm>
            <a:off x="634622" y="1127181"/>
            <a:ext cx="7855390" cy="5112752"/>
          </a:xfrm>
        </p:spPr>
        <p:txBody>
          <a:bodyPr>
            <a:noAutofit/>
          </a:bodyPr>
          <a:lstStyle/>
          <a:p>
            <a:r>
              <a:rPr lang="en-US" dirty="0" smtClean="0"/>
              <a:t>We finished </a:t>
            </a:r>
            <a:r>
              <a:rPr lang="en-US" sz="2800" dirty="0" smtClean="0"/>
              <a:t>our</a:t>
            </a:r>
            <a:r>
              <a:rPr lang="en-US" dirty="0" smtClean="0"/>
              <a:t> coverage on </a:t>
            </a:r>
            <a:r>
              <a:rPr lang="en-US" dirty="0"/>
              <a:t>how to do </a:t>
            </a:r>
            <a:r>
              <a:rPr lang="en-US" b="1" dirty="0">
                <a:solidFill>
                  <a:srgbClr val="C00000"/>
                </a:solidFill>
              </a:rPr>
              <a:t>simple ALU design </a:t>
            </a:r>
            <a:endParaRPr lang="en-US" b="1" dirty="0" smtClean="0">
              <a:solidFill>
                <a:srgbClr val="C00000"/>
              </a:solidFill>
            </a:endParaRPr>
          </a:p>
          <a:p>
            <a:r>
              <a:rPr lang="en-US" b="1" dirty="0" smtClean="0">
                <a:solidFill>
                  <a:srgbClr val="C00000"/>
                </a:solidFill>
              </a:rPr>
              <a:t>Will continue to cover:</a:t>
            </a:r>
          </a:p>
          <a:p>
            <a:pPr lvl="1"/>
            <a:r>
              <a:rPr lang="en-US" sz="2400" b="1" dirty="0" smtClean="0">
                <a:solidFill>
                  <a:srgbClr val="C00000"/>
                </a:solidFill>
              </a:rPr>
              <a:t>Sequential Logic Circuit </a:t>
            </a:r>
          </a:p>
          <a:p>
            <a:pPr lvl="1"/>
            <a:r>
              <a:rPr lang="en-US" sz="2400" b="1" dirty="0" smtClean="0">
                <a:solidFill>
                  <a:srgbClr val="C00000"/>
                </a:solidFill>
              </a:rPr>
              <a:t>S-R Latch</a:t>
            </a:r>
          </a:p>
          <a:p>
            <a:pPr lvl="1"/>
            <a:r>
              <a:rPr lang="en-US" sz="2400" b="1" dirty="0" smtClean="0">
                <a:solidFill>
                  <a:srgbClr val="C00000"/>
                </a:solidFill>
              </a:rPr>
              <a:t>D- Latch</a:t>
            </a:r>
          </a:p>
          <a:p>
            <a:pPr lvl="1"/>
            <a:r>
              <a:rPr lang="en-US" sz="2400" b="1" dirty="0" smtClean="0">
                <a:solidFill>
                  <a:srgbClr val="C00000"/>
                </a:solidFill>
              </a:rPr>
              <a:t>D Flip-Flop</a:t>
            </a:r>
            <a:endParaRPr lang="en-US" sz="2400" dirty="0" smtClean="0"/>
          </a:p>
          <a:p>
            <a:pPr algn="just"/>
            <a:r>
              <a:rPr lang="en-US" dirty="0" smtClean="0">
                <a:solidFill>
                  <a:schemeClr val="tx1"/>
                </a:solidFill>
              </a:rPr>
              <a:t>Quiz 4 grades and keys are posted on Blackboard</a:t>
            </a:r>
          </a:p>
          <a:p>
            <a:pPr lvl="1" algn="just"/>
            <a:r>
              <a:rPr lang="en-US" dirty="0" smtClean="0">
                <a:solidFill>
                  <a:schemeClr val="tx1"/>
                </a:solidFill>
              </a:rPr>
              <a:t>Mean: 7.95</a:t>
            </a:r>
          </a:p>
          <a:p>
            <a:pPr lvl="1" algn="just"/>
            <a:r>
              <a:rPr lang="en-US" dirty="0" smtClean="0">
                <a:solidFill>
                  <a:schemeClr val="tx1"/>
                </a:solidFill>
              </a:rPr>
              <a:t>Median: 8.0</a:t>
            </a:r>
          </a:p>
          <a:p>
            <a:pPr lvl="1" algn="just"/>
            <a:r>
              <a:rPr lang="en-US" dirty="0" smtClean="0">
                <a:solidFill>
                  <a:schemeClr val="tx1"/>
                </a:solidFill>
              </a:rPr>
              <a:t>Standard Deviation: 1.43 </a:t>
            </a:r>
            <a:endParaRPr lang="en-US" dirty="0" smtClean="0">
              <a:solidFill>
                <a:schemeClr val="tx1"/>
              </a:solidFill>
            </a:endParaRPr>
          </a:p>
          <a:p>
            <a:pPr algn="just"/>
            <a:endParaRPr lang="en-US" b="1" dirty="0">
              <a:solidFill>
                <a:srgbClr val="C00000"/>
              </a:solidFill>
            </a:endParaRPr>
          </a:p>
          <a:p>
            <a:pPr marL="0" indent="0">
              <a:buNone/>
            </a:pPr>
            <a:endParaRPr lang="en-US" b="1" dirty="0" smtClean="0">
              <a:solidFill>
                <a:srgbClr val="CC0000"/>
              </a:solidFill>
            </a:endParaRPr>
          </a:p>
          <a:p>
            <a:endParaRPr lang="en-US" b="1" dirty="0" smtClean="0">
              <a:solidFill>
                <a:srgbClr val="C00000"/>
              </a:solidFill>
            </a:endParaRPr>
          </a:p>
          <a:p>
            <a:endParaRPr lang="en-US" dirty="0" smtClean="0"/>
          </a:p>
          <a:p>
            <a:pPr lvl="1"/>
            <a:endParaRPr lang="en-US" sz="2400" dirty="0" smtClean="0"/>
          </a:p>
          <a:p>
            <a:pPr lvl="1"/>
            <a:endParaRPr lang="en-US" sz="2400" dirty="0" smtClean="0"/>
          </a:p>
          <a:p>
            <a:pPr lvl="1"/>
            <a:endParaRPr lang="en-US" sz="2400" dirty="0"/>
          </a:p>
        </p:txBody>
      </p:sp>
    </p:spTree>
    <p:extLst>
      <p:ext uri="{BB962C8B-B14F-4D97-AF65-F5344CB8AC3E}">
        <p14:creationId xmlns:p14="http://schemas.microsoft.com/office/powerpoint/2010/main" val="2463531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381000"/>
            <a:ext cx="7950200" cy="1020763"/>
          </a:xfrm>
        </p:spPr>
        <p:txBody>
          <a:bodyPr>
            <a:normAutofit fontScale="90000"/>
          </a:bodyPr>
          <a:lstStyle/>
          <a:p>
            <a:pPr eaLnBrk="1" hangingPunct="1"/>
            <a:r>
              <a:rPr lang="en-US" b="1" smtClean="0"/>
              <a:t>The Latch Timing Problem (continued)</a:t>
            </a:r>
          </a:p>
        </p:txBody>
      </p:sp>
      <p:sp>
        <p:nvSpPr>
          <p:cNvPr id="23555" name="AutoShape 3"/>
          <p:cNvSpPr>
            <a:spLocks noGrp="1" noChangeArrowheads="1"/>
          </p:cNvSpPr>
          <p:nvPr>
            <p:ph type="body" idx="4294967295"/>
          </p:nvPr>
        </p:nvSpPr>
        <p:spPr>
          <a:xfrm>
            <a:off x="762000" y="1143000"/>
            <a:ext cx="7772400" cy="5027613"/>
          </a:xfrm>
        </p:spPr>
        <p:txBody>
          <a:bodyPr>
            <a:normAutofit fontScale="92500" lnSpcReduction="10000"/>
          </a:bodyPr>
          <a:lstStyle/>
          <a:p>
            <a:pPr marL="288925" indent="-288925" eaLnBrk="1" hangingPunct="1">
              <a:lnSpc>
                <a:spcPct val="90000"/>
              </a:lnSpc>
            </a:pPr>
            <a:r>
              <a:rPr lang="en-US" sz="2000" dirty="0" smtClean="0"/>
              <a:t>Consider the following circuit:</a:t>
            </a:r>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r>
              <a:rPr lang="en-US" sz="2000" dirty="0" smtClean="0"/>
              <a:t>Suppose that initially Y = 0.</a:t>
            </a:r>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r>
              <a:rPr lang="en-US" sz="2000" dirty="0" smtClean="0"/>
              <a:t>As long as C = 1, the value of Y continues to change!</a:t>
            </a:r>
          </a:p>
          <a:p>
            <a:pPr marL="288925" indent="-288925" eaLnBrk="1" hangingPunct="1">
              <a:lnSpc>
                <a:spcPct val="90000"/>
              </a:lnSpc>
            </a:pPr>
            <a:r>
              <a:rPr lang="en-US" sz="2000" b="1" dirty="0" smtClean="0">
                <a:solidFill>
                  <a:srgbClr val="C00000"/>
                </a:solidFill>
              </a:rPr>
              <a:t>The changes are based on the delay present on the loop through the connection from Y back to Y. </a:t>
            </a:r>
          </a:p>
          <a:p>
            <a:pPr marL="288925" indent="-288925" eaLnBrk="1" hangingPunct="1">
              <a:lnSpc>
                <a:spcPct val="90000"/>
              </a:lnSpc>
            </a:pPr>
            <a:r>
              <a:rPr lang="en-US" sz="2000" dirty="0" smtClean="0"/>
              <a:t>This behavior is clearly unacceptable.</a:t>
            </a:r>
          </a:p>
          <a:p>
            <a:pPr marL="288925" indent="-288925" eaLnBrk="1" hangingPunct="1">
              <a:lnSpc>
                <a:spcPct val="90000"/>
              </a:lnSpc>
            </a:pPr>
            <a:r>
              <a:rPr lang="en-US" sz="2000" u="sng" dirty="0" smtClean="0"/>
              <a:t>Desired behavior</a:t>
            </a:r>
            <a:r>
              <a:rPr lang="en-US" sz="2000" dirty="0" smtClean="0"/>
              <a:t>: </a:t>
            </a:r>
            <a:r>
              <a:rPr lang="en-US" sz="2000" b="1" dirty="0" smtClean="0">
                <a:solidFill>
                  <a:srgbClr val="C00000"/>
                </a:solidFill>
              </a:rPr>
              <a:t>Y changes </a:t>
            </a:r>
            <a:r>
              <a:rPr lang="en-US" sz="2000" b="1" u="sng" dirty="0" smtClean="0">
                <a:solidFill>
                  <a:srgbClr val="C00000"/>
                </a:solidFill>
              </a:rPr>
              <a:t>only once</a:t>
            </a:r>
            <a:r>
              <a:rPr lang="en-US" sz="2000" b="1" dirty="0" smtClean="0">
                <a:solidFill>
                  <a:srgbClr val="C00000"/>
                </a:solidFill>
              </a:rPr>
              <a:t> per clock pulse</a:t>
            </a:r>
          </a:p>
        </p:txBody>
      </p:sp>
      <p:grpSp>
        <p:nvGrpSpPr>
          <p:cNvPr id="23556" name="Group 4"/>
          <p:cNvGrpSpPr>
            <a:grpSpLocks/>
          </p:cNvGrpSpPr>
          <p:nvPr/>
        </p:nvGrpSpPr>
        <p:grpSpPr bwMode="auto">
          <a:xfrm>
            <a:off x="990600" y="3124200"/>
            <a:ext cx="5934075" cy="1085850"/>
            <a:chOff x="478" y="2684"/>
            <a:chExt cx="3738" cy="684"/>
          </a:xfrm>
        </p:grpSpPr>
        <p:grpSp>
          <p:nvGrpSpPr>
            <p:cNvPr id="23575" name="Group 5"/>
            <p:cNvGrpSpPr>
              <a:grpSpLocks/>
            </p:cNvGrpSpPr>
            <p:nvPr/>
          </p:nvGrpSpPr>
          <p:grpSpPr bwMode="auto">
            <a:xfrm>
              <a:off x="1165" y="2816"/>
              <a:ext cx="3051" cy="184"/>
              <a:chOff x="1165" y="2816"/>
              <a:chExt cx="3051" cy="184"/>
            </a:xfrm>
          </p:grpSpPr>
          <p:sp>
            <p:nvSpPr>
              <p:cNvPr id="23588" name="Line 6"/>
              <p:cNvSpPr>
                <a:spLocks noChangeShapeType="1"/>
              </p:cNvSpPr>
              <p:nvPr/>
            </p:nvSpPr>
            <p:spPr bwMode="auto">
              <a:xfrm>
                <a:off x="1165" y="3000"/>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7"/>
              <p:cNvSpPr>
                <a:spLocks noChangeShapeType="1"/>
              </p:cNvSpPr>
              <p:nvPr/>
            </p:nvSpPr>
            <p:spPr bwMode="auto">
              <a:xfrm flipV="1">
                <a:off x="2021" y="2824"/>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8"/>
              <p:cNvSpPr>
                <a:spLocks noChangeShapeType="1"/>
              </p:cNvSpPr>
              <p:nvPr/>
            </p:nvSpPr>
            <p:spPr bwMode="auto">
              <a:xfrm>
                <a:off x="2013" y="2816"/>
                <a:ext cx="1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9"/>
              <p:cNvSpPr>
                <a:spLocks noChangeShapeType="1"/>
              </p:cNvSpPr>
              <p:nvPr/>
            </p:nvSpPr>
            <p:spPr bwMode="auto">
              <a:xfrm>
                <a:off x="3254" y="2816"/>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10"/>
              <p:cNvSpPr>
                <a:spLocks noChangeShapeType="1"/>
              </p:cNvSpPr>
              <p:nvPr/>
            </p:nvSpPr>
            <p:spPr bwMode="auto">
              <a:xfrm>
                <a:off x="3246" y="3000"/>
                <a:ext cx="97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76" name="Text Box 11"/>
            <p:cNvSpPr txBox="1">
              <a:spLocks noChangeArrowheads="1"/>
            </p:cNvSpPr>
            <p:nvPr/>
          </p:nvSpPr>
          <p:spPr bwMode="auto">
            <a:xfrm>
              <a:off x="478" y="2684"/>
              <a:ext cx="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Clock</a:t>
              </a:r>
            </a:p>
          </p:txBody>
        </p:sp>
        <p:sp>
          <p:nvSpPr>
            <p:cNvPr id="23577" name="Text Box 12"/>
            <p:cNvSpPr txBox="1">
              <a:spLocks noChangeArrowheads="1"/>
            </p:cNvSpPr>
            <p:nvPr/>
          </p:nvSpPr>
          <p:spPr bwMode="auto">
            <a:xfrm>
              <a:off x="872" y="300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Y</a:t>
              </a:r>
            </a:p>
          </p:txBody>
        </p:sp>
        <p:grpSp>
          <p:nvGrpSpPr>
            <p:cNvPr id="23578" name="Group 13"/>
            <p:cNvGrpSpPr>
              <a:grpSpLocks/>
            </p:cNvGrpSpPr>
            <p:nvPr/>
          </p:nvGrpSpPr>
          <p:grpSpPr bwMode="auto">
            <a:xfrm>
              <a:off x="1172" y="3119"/>
              <a:ext cx="2924" cy="205"/>
              <a:chOff x="1172" y="3119"/>
              <a:chExt cx="2924" cy="205"/>
            </a:xfrm>
          </p:grpSpPr>
          <p:sp>
            <p:nvSpPr>
              <p:cNvPr id="23579" name="Line 14"/>
              <p:cNvSpPr>
                <a:spLocks noChangeShapeType="1"/>
              </p:cNvSpPr>
              <p:nvPr/>
            </p:nvSpPr>
            <p:spPr bwMode="auto">
              <a:xfrm>
                <a:off x="1172" y="3316"/>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15"/>
              <p:cNvSpPr>
                <a:spLocks noChangeShapeType="1"/>
              </p:cNvSpPr>
              <p:nvPr/>
            </p:nvSpPr>
            <p:spPr bwMode="auto">
              <a:xfrm flipV="1">
                <a:off x="2125" y="3123"/>
                <a:ext cx="0" cy="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16"/>
              <p:cNvSpPr>
                <a:spLocks noChangeShapeType="1"/>
              </p:cNvSpPr>
              <p:nvPr/>
            </p:nvSpPr>
            <p:spPr bwMode="auto">
              <a:xfrm>
                <a:off x="2128" y="3132"/>
                <a:ext cx="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17"/>
              <p:cNvSpPr>
                <a:spLocks noChangeShapeType="1"/>
              </p:cNvSpPr>
              <p:nvPr/>
            </p:nvSpPr>
            <p:spPr bwMode="auto">
              <a:xfrm>
                <a:off x="2480" y="3124"/>
                <a:ext cx="0" cy="1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18"/>
              <p:cNvSpPr>
                <a:spLocks noChangeShapeType="1"/>
              </p:cNvSpPr>
              <p:nvPr/>
            </p:nvSpPr>
            <p:spPr bwMode="auto">
              <a:xfrm>
                <a:off x="2480" y="3307"/>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19"/>
              <p:cNvSpPr>
                <a:spLocks noChangeShapeType="1"/>
              </p:cNvSpPr>
              <p:nvPr/>
            </p:nvSpPr>
            <p:spPr bwMode="auto">
              <a:xfrm>
                <a:off x="2824" y="3129"/>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20"/>
              <p:cNvSpPr>
                <a:spLocks noChangeShapeType="1"/>
              </p:cNvSpPr>
              <p:nvPr/>
            </p:nvSpPr>
            <p:spPr bwMode="auto">
              <a:xfrm>
                <a:off x="2816" y="3119"/>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21"/>
              <p:cNvSpPr>
                <a:spLocks noChangeShapeType="1"/>
              </p:cNvSpPr>
              <p:nvPr/>
            </p:nvSpPr>
            <p:spPr bwMode="auto">
              <a:xfrm>
                <a:off x="3144" y="3131"/>
                <a:ext cx="0" cy="1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22"/>
              <p:cNvSpPr>
                <a:spLocks noChangeShapeType="1"/>
              </p:cNvSpPr>
              <p:nvPr/>
            </p:nvSpPr>
            <p:spPr bwMode="auto">
              <a:xfrm>
                <a:off x="3144" y="3315"/>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3557" name="Group 24"/>
          <p:cNvGrpSpPr>
            <a:grpSpLocks/>
          </p:cNvGrpSpPr>
          <p:nvPr/>
        </p:nvGrpSpPr>
        <p:grpSpPr bwMode="auto">
          <a:xfrm>
            <a:off x="5895975" y="1587500"/>
            <a:ext cx="1854200" cy="1636713"/>
            <a:chOff x="4080" y="2736"/>
            <a:chExt cx="1168" cy="1031"/>
          </a:xfrm>
        </p:grpSpPr>
        <p:sp>
          <p:nvSpPr>
            <p:cNvPr id="23565" name="Freeform 25"/>
            <p:cNvSpPr>
              <a:spLocks/>
            </p:cNvSpPr>
            <p:nvPr/>
          </p:nvSpPr>
          <p:spPr bwMode="auto">
            <a:xfrm>
              <a:off x="4233" y="2736"/>
              <a:ext cx="778" cy="1031"/>
            </a:xfrm>
            <a:custGeom>
              <a:avLst/>
              <a:gdLst>
                <a:gd name="T0" fmla="*/ 10 w 778"/>
                <a:gd name="T1" fmla="*/ 0 h 1031"/>
                <a:gd name="T2" fmla="*/ 7 w 778"/>
                <a:gd name="T3" fmla="*/ 0 h 1031"/>
                <a:gd name="T4" fmla="*/ 4 w 778"/>
                <a:gd name="T5" fmla="*/ 3 h 1031"/>
                <a:gd name="T6" fmla="*/ 0 w 778"/>
                <a:gd name="T7" fmla="*/ 7 h 1031"/>
                <a:gd name="T8" fmla="*/ 0 w 778"/>
                <a:gd name="T9" fmla="*/ 1024 h 1031"/>
                <a:gd name="T10" fmla="*/ 4 w 778"/>
                <a:gd name="T11" fmla="*/ 1027 h 1031"/>
                <a:gd name="T12" fmla="*/ 7 w 778"/>
                <a:gd name="T13" fmla="*/ 1031 h 1031"/>
                <a:gd name="T14" fmla="*/ 772 w 778"/>
                <a:gd name="T15" fmla="*/ 1031 h 1031"/>
                <a:gd name="T16" fmla="*/ 775 w 778"/>
                <a:gd name="T17" fmla="*/ 1027 h 1031"/>
                <a:gd name="T18" fmla="*/ 778 w 778"/>
                <a:gd name="T19" fmla="*/ 1024 h 1031"/>
                <a:gd name="T20" fmla="*/ 778 w 778"/>
                <a:gd name="T21" fmla="*/ 7 h 1031"/>
                <a:gd name="T22" fmla="*/ 775 w 778"/>
                <a:gd name="T23" fmla="*/ 3 h 1031"/>
                <a:gd name="T24" fmla="*/ 772 w 778"/>
                <a:gd name="T25" fmla="*/ 0 h 1031"/>
                <a:gd name="T26" fmla="*/ 768 w 778"/>
                <a:gd name="T27" fmla="*/ 0 h 1031"/>
                <a:gd name="T28" fmla="*/ 10 w 778"/>
                <a:gd name="T29" fmla="*/ 0 h 1031"/>
                <a:gd name="T30" fmla="*/ 10 w 778"/>
                <a:gd name="T31" fmla="*/ 20 h 1031"/>
                <a:gd name="T32" fmla="*/ 768 w 778"/>
                <a:gd name="T33" fmla="*/ 20 h 1031"/>
                <a:gd name="T34" fmla="*/ 758 w 778"/>
                <a:gd name="T35" fmla="*/ 10 h 1031"/>
                <a:gd name="T36" fmla="*/ 758 w 778"/>
                <a:gd name="T37" fmla="*/ 1021 h 1031"/>
                <a:gd name="T38" fmla="*/ 768 w 778"/>
                <a:gd name="T39" fmla="*/ 1010 h 1031"/>
                <a:gd name="T40" fmla="*/ 10 w 778"/>
                <a:gd name="T41" fmla="*/ 1010 h 1031"/>
                <a:gd name="T42" fmla="*/ 20 w 778"/>
                <a:gd name="T43" fmla="*/ 1021 h 1031"/>
                <a:gd name="T44" fmla="*/ 20 w 778"/>
                <a:gd name="T45" fmla="*/ 10 h 1031"/>
                <a:gd name="T46" fmla="*/ 10 w 778"/>
                <a:gd name="T47" fmla="*/ 20 h 1031"/>
                <a:gd name="T48" fmla="*/ 10 w 778"/>
                <a:gd name="T49" fmla="*/ 0 h 10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8"/>
                <a:gd name="T76" fmla="*/ 0 h 1031"/>
                <a:gd name="T77" fmla="*/ 778 w 778"/>
                <a:gd name="T78" fmla="*/ 1031 h 10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8" h="1031">
                  <a:moveTo>
                    <a:pt x="10" y="0"/>
                  </a:moveTo>
                  <a:lnTo>
                    <a:pt x="7" y="0"/>
                  </a:lnTo>
                  <a:lnTo>
                    <a:pt x="4" y="3"/>
                  </a:lnTo>
                  <a:lnTo>
                    <a:pt x="0" y="7"/>
                  </a:lnTo>
                  <a:lnTo>
                    <a:pt x="0" y="1024"/>
                  </a:lnTo>
                  <a:lnTo>
                    <a:pt x="4" y="1027"/>
                  </a:lnTo>
                  <a:lnTo>
                    <a:pt x="7" y="1031"/>
                  </a:lnTo>
                  <a:lnTo>
                    <a:pt x="772" y="1031"/>
                  </a:lnTo>
                  <a:lnTo>
                    <a:pt x="775" y="1027"/>
                  </a:lnTo>
                  <a:lnTo>
                    <a:pt x="778" y="1024"/>
                  </a:lnTo>
                  <a:lnTo>
                    <a:pt x="778" y="7"/>
                  </a:lnTo>
                  <a:lnTo>
                    <a:pt x="775" y="3"/>
                  </a:lnTo>
                  <a:lnTo>
                    <a:pt x="772" y="0"/>
                  </a:lnTo>
                  <a:lnTo>
                    <a:pt x="768" y="0"/>
                  </a:lnTo>
                  <a:lnTo>
                    <a:pt x="10" y="0"/>
                  </a:lnTo>
                  <a:lnTo>
                    <a:pt x="10" y="20"/>
                  </a:lnTo>
                  <a:lnTo>
                    <a:pt x="768" y="20"/>
                  </a:lnTo>
                  <a:lnTo>
                    <a:pt x="758" y="10"/>
                  </a:lnTo>
                  <a:lnTo>
                    <a:pt x="758" y="1021"/>
                  </a:lnTo>
                  <a:lnTo>
                    <a:pt x="768" y="1010"/>
                  </a:lnTo>
                  <a:lnTo>
                    <a:pt x="10" y="1010"/>
                  </a:lnTo>
                  <a:lnTo>
                    <a:pt x="20" y="1021"/>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66" name="Rectangle 26"/>
            <p:cNvSpPr>
              <a:spLocks noChangeArrowheads="1"/>
            </p:cNvSpPr>
            <p:nvPr/>
          </p:nvSpPr>
          <p:spPr bwMode="auto">
            <a:xfrm>
              <a:off x="4338" y="3453"/>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C</a:t>
              </a:r>
              <a:endParaRPr lang="en-US" sz="3200" i="1" baseline="-25000"/>
            </a:p>
          </p:txBody>
        </p:sp>
        <p:sp>
          <p:nvSpPr>
            <p:cNvPr id="23567" name="Rectangle 27"/>
            <p:cNvSpPr>
              <a:spLocks noChangeArrowheads="1"/>
            </p:cNvSpPr>
            <p:nvPr/>
          </p:nvSpPr>
          <p:spPr bwMode="auto">
            <a:xfrm>
              <a:off x="4338" y="2879"/>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D</a:t>
              </a:r>
              <a:endParaRPr lang="en-US" sz="3200" i="1" baseline="-25000"/>
            </a:p>
          </p:txBody>
        </p:sp>
        <p:sp>
          <p:nvSpPr>
            <p:cNvPr id="23568" name="Rectangle 28"/>
            <p:cNvSpPr>
              <a:spLocks noChangeArrowheads="1"/>
            </p:cNvSpPr>
            <p:nvPr/>
          </p:nvSpPr>
          <p:spPr bwMode="auto">
            <a:xfrm>
              <a:off x="4781" y="2884"/>
              <a:ext cx="1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Q</a:t>
              </a:r>
              <a:endParaRPr lang="en-US" sz="3200" i="1" baseline="-25000"/>
            </a:p>
          </p:txBody>
        </p:sp>
        <p:sp>
          <p:nvSpPr>
            <p:cNvPr id="23569" name="Rectangle 29"/>
            <p:cNvSpPr>
              <a:spLocks noChangeArrowheads="1"/>
            </p:cNvSpPr>
            <p:nvPr/>
          </p:nvSpPr>
          <p:spPr bwMode="auto">
            <a:xfrm>
              <a:off x="4789" y="3436"/>
              <a:ext cx="1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Q</a:t>
              </a:r>
              <a:endParaRPr lang="en-US" sz="3200" i="1" baseline="-25000"/>
            </a:p>
          </p:txBody>
        </p:sp>
        <p:sp>
          <p:nvSpPr>
            <p:cNvPr id="23570" name="Freeform 30"/>
            <p:cNvSpPr>
              <a:spLocks/>
            </p:cNvSpPr>
            <p:nvPr/>
          </p:nvSpPr>
          <p:spPr bwMode="auto">
            <a:xfrm>
              <a:off x="4080" y="2931"/>
              <a:ext cx="168" cy="10"/>
            </a:xfrm>
            <a:custGeom>
              <a:avLst/>
              <a:gdLst>
                <a:gd name="T0" fmla="*/ 163 w 168"/>
                <a:gd name="T1" fmla="*/ 10 h 10"/>
                <a:gd name="T2" fmla="*/ 167 w 168"/>
                <a:gd name="T3" fmla="*/ 10 h 10"/>
                <a:gd name="T4" fmla="*/ 167 w 168"/>
                <a:gd name="T5" fmla="*/ 9 h 10"/>
                <a:gd name="T6" fmla="*/ 168 w 168"/>
                <a:gd name="T7" fmla="*/ 9 h 10"/>
                <a:gd name="T8" fmla="*/ 168 w 168"/>
                <a:gd name="T9" fmla="*/ 4 h 10"/>
                <a:gd name="T10" fmla="*/ 167 w 168"/>
                <a:gd name="T11" fmla="*/ 2 h 10"/>
                <a:gd name="T12" fmla="*/ 167 w 168"/>
                <a:gd name="T13" fmla="*/ 0 h 10"/>
                <a:gd name="T14" fmla="*/ 3 w 168"/>
                <a:gd name="T15" fmla="*/ 0 h 10"/>
                <a:gd name="T16" fmla="*/ 0 w 168"/>
                <a:gd name="T17" fmla="*/ 4 h 10"/>
                <a:gd name="T18" fmla="*/ 0 w 168"/>
                <a:gd name="T19" fmla="*/ 9 h 10"/>
                <a:gd name="T20" fmla="*/ 2 w 168"/>
                <a:gd name="T21" fmla="*/ 9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9"/>
                  </a:lnTo>
                  <a:lnTo>
                    <a:pt x="168" y="9"/>
                  </a:lnTo>
                  <a:lnTo>
                    <a:pt x="168" y="4"/>
                  </a:lnTo>
                  <a:lnTo>
                    <a:pt x="167" y="2"/>
                  </a:lnTo>
                  <a:lnTo>
                    <a:pt x="167" y="0"/>
                  </a:lnTo>
                  <a:lnTo>
                    <a:pt x="3" y="0"/>
                  </a:lnTo>
                  <a:lnTo>
                    <a:pt x="0" y="4"/>
                  </a:lnTo>
                  <a:lnTo>
                    <a:pt x="0" y="9"/>
                  </a:lnTo>
                  <a:lnTo>
                    <a:pt x="2" y="9"/>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1" name="Freeform 31"/>
            <p:cNvSpPr>
              <a:spLocks/>
            </p:cNvSpPr>
            <p:nvPr/>
          </p:nvSpPr>
          <p:spPr bwMode="auto">
            <a:xfrm>
              <a:off x="4080" y="3531"/>
              <a:ext cx="168" cy="10"/>
            </a:xfrm>
            <a:custGeom>
              <a:avLst/>
              <a:gdLst>
                <a:gd name="T0" fmla="*/ 163 w 168"/>
                <a:gd name="T1" fmla="*/ 10 h 10"/>
                <a:gd name="T2" fmla="*/ 167 w 168"/>
                <a:gd name="T3" fmla="*/ 10 h 10"/>
                <a:gd name="T4" fmla="*/ 167 w 168"/>
                <a:gd name="T5" fmla="*/ 8 h 10"/>
                <a:gd name="T6" fmla="*/ 168 w 168"/>
                <a:gd name="T7" fmla="*/ 8 h 10"/>
                <a:gd name="T8" fmla="*/ 168 w 168"/>
                <a:gd name="T9" fmla="*/ 3 h 10"/>
                <a:gd name="T10" fmla="*/ 167 w 168"/>
                <a:gd name="T11" fmla="*/ 2 h 10"/>
                <a:gd name="T12" fmla="*/ 167 w 168"/>
                <a:gd name="T13" fmla="*/ 0 h 10"/>
                <a:gd name="T14" fmla="*/ 3 w 168"/>
                <a:gd name="T15" fmla="*/ 0 h 10"/>
                <a:gd name="T16" fmla="*/ 0 w 168"/>
                <a:gd name="T17" fmla="*/ 3 h 10"/>
                <a:gd name="T18" fmla="*/ 0 w 168"/>
                <a:gd name="T19" fmla="*/ 8 h 10"/>
                <a:gd name="T20" fmla="*/ 2 w 168"/>
                <a:gd name="T21" fmla="*/ 8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8"/>
                  </a:lnTo>
                  <a:lnTo>
                    <a:pt x="168" y="8"/>
                  </a:lnTo>
                  <a:lnTo>
                    <a:pt x="168" y="3"/>
                  </a:lnTo>
                  <a:lnTo>
                    <a:pt x="167" y="2"/>
                  </a:lnTo>
                  <a:lnTo>
                    <a:pt x="167" y="0"/>
                  </a:lnTo>
                  <a:lnTo>
                    <a:pt x="3" y="0"/>
                  </a:lnTo>
                  <a:lnTo>
                    <a:pt x="0" y="3"/>
                  </a:lnTo>
                  <a:lnTo>
                    <a:pt x="0" y="8"/>
                  </a:lnTo>
                  <a:lnTo>
                    <a:pt x="2" y="8"/>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2" name="Line 32"/>
            <p:cNvSpPr>
              <a:spLocks noChangeShapeType="1"/>
            </p:cNvSpPr>
            <p:nvPr/>
          </p:nvSpPr>
          <p:spPr bwMode="auto">
            <a:xfrm>
              <a:off x="4992" y="298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33"/>
            <p:cNvSpPr>
              <a:spLocks noChangeShapeType="1"/>
            </p:cNvSpPr>
            <p:nvPr/>
          </p:nvSpPr>
          <p:spPr bwMode="auto">
            <a:xfrm>
              <a:off x="5096" y="3536"/>
              <a:ext cx="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Oval 34"/>
            <p:cNvSpPr>
              <a:spLocks noChangeArrowheads="1"/>
            </p:cNvSpPr>
            <p:nvPr/>
          </p:nvSpPr>
          <p:spPr bwMode="auto">
            <a:xfrm>
              <a:off x="5000" y="3488"/>
              <a:ext cx="88"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3558" name="Line 35"/>
          <p:cNvSpPr>
            <a:spLocks noChangeShapeType="1"/>
          </p:cNvSpPr>
          <p:nvPr/>
        </p:nvSpPr>
        <p:spPr bwMode="auto">
          <a:xfrm>
            <a:off x="7724775" y="1981200"/>
            <a:ext cx="419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Line 36"/>
          <p:cNvSpPr>
            <a:spLocks noChangeShapeType="1"/>
          </p:cNvSpPr>
          <p:nvPr/>
        </p:nvSpPr>
        <p:spPr bwMode="auto">
          <a:xfrm flipV="1">
            <a:off x="7737475" y="1295400"/>
            <a:ext cx="0" cy="157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37"/>
          <p:cNvSpPr>
            <a:spLocks noChangeShapeType="1"/>
          </p:cNvSpPr>
          <p:nvPr/>
        </p:nvSpPr>
        <p:spPr bwMode="auto">
          <a:xfrm flipH="1">
            <a:off x="4943475" y="1308100"/>
            <a:ext cx="2781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38"/>
          <p:cNvSpPr>
            <a:spLocks noChangeShapeType="1"/>
          </p:cNvSpPr>
          <p:nvPr/>
        </p:nvSpPr>
        <p:spPr bwMode="auto">
          <a:xfrm flipH="1">
            <a:off x="4953000" y="1905000"/>
            <a:ext cx="1209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39"/>
          <p:cNvSpPr>
            <a:spLocks noChangeShapeType="1"/>
          </p:cNvSpPr>
          <p:nvPr/>
        </p:nvSpPr>
        <p:spPr bwMode="auto">
          <a:xfrm>
            <a:off x="4956175" y="1295400"/>
            <a:ext cx="0" cy="622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Text Box 40"/>
          <p:cNvSpPr txBox="1">
            <a:spLocks noChangeArrowheads="1"/>
          </p:cNvSpPr>
          <p:nvPr/>
        </p:nvSpPr>
        <p:spPr bwMode="auto">
          <a:xfrm>
            <a:off x="8064500" y="16446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Y</a:t>
            </a:r>
          </a:p>
        </p:txBody>
      </p:sp>
      <p:sp>
        <p:nvSpPr>
          <p:cNvPr id="23564" name="Text Box 41"/>
          <p:cNvSpPr txBox="1">
            <a:spLocks noChangeArrowheads="1"/>
          </p:cNvSpPr>
          <p:nvPr/>
        </p:nvSpPr>
        <p:spPr bwMode="auto">
          <a:xfrm>
            <a:off x="4800600" y="2508250"/>
            <a:ext cx="1155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Clock</a:t>
            </a:r>
          </a:p>
        </p:txBody>
      </p:sp>
    </p:spTree>
    <p:extLst>
      <p:ext uri="{BB962C8B-B14F-4D97-AF65-F5344CB8AC3E}">
        <p14:creationId xmlns:p14="http://schemas.microsoft.com/office/powerpoint/2010/main" val="416452523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533400"/>
            <a:ext cx="7975600" cy="1020763"/>
          </a:xfrm>
        </p:spPr>
        <p:txBody>
          <a:bodyPr>
            <a:normAutofit fontScale="90000"/>
          </a:bodyPr>
          <a:lstStyle/>
          <a:p>
            <a:pPr eaLnBrk="1" hangingPunct="1"/>
            <a:r>
              <a:rPr lang="en-US" b="1" dirty="0" smtClean="0"/>
              <a:t>The Latch Timing Problem (continued)</a:t>
            </a:r>
          </a:p>
        </p:txBody>
      </p:sp>
      <p:sp>
        <p:nvSpPr>
          <p:cNvPr id="24579" name="AutoShape 3"/>
          <p:cNvSpPr>
            <a:spLocks noGrp="1" noChangeArrowheads="1"/>
          </p:cNvSpPr>
          <p:nvPr>
            <p:ph type="body" idx="4294967295"/>
          </p:nvPr>
        </p:nvSpPr>
        <p:spPr>
          <a:xfrm>
            <a:off x="685800" y="1676400"/>
            <a:ext cx="7924800" cy="3444875"/>
          </a:xfrm>
        </p:spPr>
        <p:txBody>
          <a:bodyPr/>
          <a:lstStyle/>
          <a:p>
            <a:pPr marL="288925" indent="-288925" eaLnBrk="1" hangingPunct="1"/>
            <a:r>
              <a:rPr lang="en-US" dirty="0" smtClean="0"/>
              <a:t>A solution to the latch timing problem is to </a:t>
            </a:r>
            <a:r>
              <a:rPr lang="en-US" b="1" u="sng" dirty="0" smtClean="0">
                <a:solidFill>
                  <a:srgbClr val="C00000"/>
                </a:solidFill>
              </a:rPr>
              <a:t>break</a:t>
            </a:r>
            <a:r>
              <a:rPr lang="en-US" b="1" dirty="0" smtClean="0">
                <a:solidFill>
                  <a:srgbClr val="C00000"/>
                </a:solidFill>
              </a:rPr>
              <a:t> the closed path from Y to Y within the storage element</a:t>
            </a:r>
          </a:p>
          <a:p>
            <a:pPr marL="288925" indent="-288925" eaLnBrk="1" hangingPunct="1"/>
            <a:r>
              <a:rPr lang="en-US" dirty="0" smtClean="0"/>
              <a:t>The commonly-used, path-breaking solutions replace the clocked D-latch with:</a:t>
            </a:r>
          </a:p>
          <a:p>
            <a:pPr marL="692150" lvl="1" indent="-234950" eaLnBrk="1" hangingPunct="1"/>
            <a:r>
              <a:rPr lang="en-US" b="1" dirty="0" smtClean="0">
                <a:solidFill>
                  <a:srgbClr val="C00000"/>
                </a:solidFill>
              </a:rPr>
              <a:t>a master-slave flip-flop</a:t>
            </a:r>
          </a:p>
          <a:p>
            <a:pPr marL="692150" lvl="1" indent="-234950" eaLnBrk="1" hangingPunct="1"/>
            <a:r>
              <a:rPr lang="en-US" b="1" dirty="0" smtClean="0">
                <a:solidFill>
                  <a:srgbClr val="C00000"/>
                </a:solidFill>
              </a:rPr>
              <a:t>an edge-triggered flip-flop</a:t>
            </a:r>
          </a:p>
          <a:p>
            <a:pPr marL="692150" lvl="1" indent="-234950" eaLnBrk="1" hangingPunct="1"/>
            <a:endParaRPr lang="en-US" dirty="0" smtClean="0"/>
          </a:p>
        </p:txBody>
      </p:sp>
    </p:spTree>
    <p:extLst>
      <p:ext uri="{BB962C8B-B14F-4D97-AF65-F5344CB8AC3E}">
        <p14:creationId xmlns:p14="http://schemas.microsoft.com/office/powerpoint/2010/main" val="32094610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Flip-Flops Preview</a:t>
            </a:r>
          </a:p>
        </p:txBody>
      </p:sp>
      <p:sp>
        <p:nvSpPr>
          <p:cNvPr id="25603" name="AutoShape 3"/>
          <p:cNvSpPr>
            <a:spLocks noGrp="1" noChangeArrowheads="1"/>
          </p:cNvSpPr>
          <p:nvPr>
            <p:ph type="body" idx="4294967295"/>
          </p:nvPr>
        </p:nvSpPr>
        <p:spPr>
          <a:xfrm>
            <a:off x="685800" y="2133600"/>
            <a:ext cx="8229600" cy="3444875"/>
          </a:xfrm>
        </p:spPr>
        <p:txBody>
          <a:bodyPr>
            <a:normAutofit/>
          </a:bodyPr>
          <a:lstStyle/>
          <a:p>
            <a:pPr marL="288925" indent="-288925" eaLnBrk="1" hangingPunct="1"/>
            <a:r>
              <a:rPr lang="en-US" dirty="0" smtClean="0"/>
              <a:t>The Flip-Flop is designed to solve the latch timing problem</a:t>
            </a:r>
          </a:p>
          <a:p>
            <a:pPr marL="288925" indent="-288925" eaLnBrk="1" hangingPunct="1"/>
            <a:r>
              <a:rPr lang="en-US" dirty="0" smtClean="0"/>
              <a:t>Two types of flip-flop</a:t>
            </a:r>
          </a:p>
          <a:p>
            <a:pPr marL="692150" lvl="1" indent="-234950" eaLnBrk="1" hangingPunct="1"/>
            <a:r>
              <a:rPr lang="en-US" sz="2000" b="1" dirty="0" smtClean="0">
                <a:solidFill>
                  <a:srgbClr val="C00000"/>
                </a:solidFill>
              </a:rPr>
              <a:t>Master-slave flip-flop</a:t>
            </a:r>
          </a:p>
          <a:p>
            <a:pPr marL="692150" lvl="1" indent="-234950" eaLnBrk="1" hangingPunct="1"/>
            <a:r>
              <a:rPr lang="en-US" sz="2000" b="1" dirty="0" smtClean="0">
                <a:solidFill>
                  <a:srgbClr val="C00000"/>
                </a:solidFill>
              </a:rPr>
              <a:t>Edge-triggered flip-flop</a:t>
            </a:r>
          </a:p>
          <a:p>
            <a:pPr marL="288925" indent="-288925" eaLnBrk="1" hangingPunct="1"/>
            <a:r>
              <a:rPr lang="en-US" dirty="0" smtClean="0"/>
              <a:t>Standard symbols for storage elements</a:t>
            </a:r>
          </a:p>
        </p:txBody>
      </p:sp>
    </p:spTree>
    <p:extLst>
      <p:ext uri="{BB962C8B-B14F-4D97-AF65-F5344CB8AC3E}">
        <p14:creationId xmlns:p14="http://schemas.microsoft.com/office/powerpoint/2010/main" val="34538678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p:cNvSpPr>
          <p:nvPr/>
        </p:nvSpPr>
        <p:spPr bwMode="auto">
          <a:xfrm>
            <a:off x="5943600" y="4076700"/>
            <a:ext cx="1371600" cy="609600"/>
          </a:xfrm>
          <a:prstGeom prst="borderCallout1">
            <a:avLst>
              <a:gd name="adj1" fmla="val 18750"/>
              <a:gd name="adj2" fmla="val -5556"/>
              <a:gd name="adj3" fmla="val 81250"/>
              <a:gd name="adj4" fmla="val -3888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800">
              <a:latin typeface="Arial" charset="0"/>
            </a:endParaRPr>
          </a:p>
        </p:txBody>
      </p:sp>
      <p:sp>
        <p:nvSpPr>
          <p:cNvPr id="4099" name="AutoShape 3"/>
          <p:cNvSpPr>
            <a:spLocks/>
          </p:cNvSpPr>
          <p:nvPr/>
        </p:nvSpPr>
        <p:spPr bwMode="auto">
          <a:xfrm>
            <a:off x="1828800" y="4076700"/>
            <a:ext cx="1447800" cy="609600"/>
          </a:xfrm>
          <a:prstGeom prst="borderCallout1">
            <a:avLst>
              <a:gd name="adj1" fmla="val 18750"/>
              <a:gd name="adj2" fmla="val 105264"/>
              <a:gd name="adj3" fmla="val 68750"/>
              <a:gd name="adj4" fmla="val 12631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1800">
              <a:latin typeface="Arial" charset="0"/>
            </a:endParaRPr>
          </a:p>
        </p:txBody>
      </p:sp>
      <p:sp>
        <p:nvSpPr>
          <p:cNvPr id="4100" name="Rectangle 4"/>
          <p:cNvSpPr>
            <a:spLocks noGrp="1" noChangeArrowheads="1"/>
          </p:cNvSpPr>
          <p:nvPr>
            <p:ph type="title" idx="4294967295"/>
          </p:nvPr>
        </p:nvSpPr>
        <p:spPr>
          <a:xfrm>
            <a:off x="609600" y="304800"/>
            <a:ext cx="8001000" cy="1303337"/>
          </a:xfrm>
        </p:spPr>
        <p:txBody>
          <a:bodyPr/>
          <a:lstStyle/>
          <a:p>
            <a:pPr eaLnBrk="1" hangingPunct="1"/>
            <a:r>
              <a:rPr lang="en-US" b="1" dirty="0" smtClean="0"/>
              <a:t>Triggering</a:t>
            </a:r>
          </a:p>
        </p:txBody>
      </p:sp>
      <p:sp>
        <p:nvSpPr>
          <p:cNvPr id="4101" name="AutoShape 5"/>
          <p:cNvSpPr>
            <a:spLocks noGrp="1" noChangeArrowheads="1"/>
          </p:cNvSpPr>
          <p:nvPr>
            <p:ph type="body" idx="4294967295"/>
          </p:nvPr>
        </p:nvSpPr>
        <p:spPr>
          <a:xfrm>
            <a:off x="533400" y="1447800"/>
            <a:ext cx="8382000" cy="3160713"/>
          </a:xfrm>
        </p:spPr>
        <p:txBody>
          <a:bodyPr/>
          <a:lstStyle/>
          <a:p>
            <a:pPr eaLnBrk="1" hangingPunct="1"/>
            <a:r>
              <a:rPr lang="en-US" dirty="0" smtClean="0"/>
              <a:t>When devices react to clock signal</a:t>
            </a:r>
          </a:p>
          <a:p>
            <a:pPr lvl="1" eaLnBrk="1" hangingPunct="1"/>
            <a:r>
              <a:rPr lang="en-US" dirty="0" smtClean="0"/>
              <a:t>Level triggered</a:t>
            </a:r>
          </a:p>
          <a:p>
            <a:pPr lvl="1" eaLnBrk="1" hangingPunct="1"/>
            <a:r>
              <a:rPr lang="en-US" dirty="0" smtClean="0"/>
              <a:t>Edge triggered</a:t>
            </a:r>
          </a:p>
          <a:p>
            <a:pPr lvl="2" eaLnBrk="1" hangingPunct="1"/>
            <a:r>
              <a:rPr lang="en-US" sz="2400" b="1" dirty="0" smtClean="0">
                <a:solidFill>
                  <a:srgbClr val="C00000"/>
                </a:solidFill>
              </a:rPr>
              <a:t>Rising edge</a:t>
            </a:r>
          </a:p>
          <a:p>
            <a:pPr lvl="2" eaLnBrk="1" hangingPunct="1"/>
            <a:r>
              <a:rPr lang="en-US" sz="2400" b="1" dirty="0" smtClean="0">
                <a:solidFill>
                  <a:srgbClr val="C00000"/>
                </a:solidFill>
              </a:rPr>
              <a:t>Falling edge</a:t>
            </a:r>
          </a:p>
        </p:txBody>
      </p:sp>
      <p:sp>
        <p:nvSpPr>
          <p:cNvPr id="4102" name="Line 6"/>
          <p:cNvSpPr>
            <a:spLocks noChangeShapeType="1"/>
          </p:cNvSpPr>
          <p:nvPr/>
        </p:nvSpPr>
        <p:spPr bwMode="auto">
          <a:xfrm>
            <a:off x="1905000" y="50292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Line 7"/>
          <p:cNvSpPr>
            <a:spLocks noChangeShapeType="1"/>
          </p:cNvSpPr>
          <p:nvPr/>
        </p:nvSpPr>
        <p:spPr bwMode="auto">
          <a:xfrm>
            <a:off x="5410200" y="50292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8"/>
          <p:cNvSpPr>
            <a:spLocks noChangeShapeType="1"/>
          </p:cNvSpPr>
          <p:nvPr/>
        </p:nvSpPr>
        <p:spPr bwMode="auto">
          <a:xfrm flipV="1">
            <a:off x="3657600" y="39624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Line 9"/>
          <p:cNvSpPr>
            <a:spLocks noChangeShapeType="1"/>
          </p:cNvSpPr>
          <p:nvPr/>
        </p:nvSpPr>
        <p:spPr bwMode="auto">
          <a:xfrm flipV="1">
            <a:off x="5410200" y="39624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Line 10"/>
          <p:cNvSpPr>
            <a:spLocks noChangeShapeType="1"/>
          </p:cNvSpPr>
          <p:nvPr/>
        </p:nvSpPr>
        <p:spPr bwMode="auto">
          <a:xfrm>
            <a:off x="3657600" y="39624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Text Box 11"/>
          <p:cNvSpPr txBox="1">
            <a:spLocks noChangeArrowheads="1"/>
          </p:cNvSpPr>
          <p:nvPr/>
        </p:nvSpPr>
        <p:spPr bwMode="auto">
          <a:xfrm>
            <a:off x="4022725" y="521811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Clock</a:t>
            </a:r>
          </a:p>
        </p:txBody>
      </p:sp>
      <p:sp>
        <p:nvSpPr>
          <p:cNvPr id="4108" name="Text Box 12"/>
          <p:cNvSpPr txBox="1">
            <a:spLocks noChangeArrowheads="1"/>
          </p:cNvSpPr>
          <p:nvPr/>
        </p:nvSpPr>
        <p:spPr bwMode="auto">
          <a:xfrm>
            <a:off x="1889125" y="4151313"/>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Rising edge</a:t>
            </a:r>
          </a:p>
        </p:txBody>
      </p:sp>
      <p:sp>
        <p:nvSpPr>
          <p:cNvPr id="4109" name="Text Box 13"/>
          <p:cNvSpPr txBox="1">
            <a:spLocks noChangeArrowheads="1"/>
          </p:cNvSpPr>
          <p:nvPr/>
        </p:nvSpPr>
        <p:spPr bwMode="auto">
          <a:xfrm>
            <a:off x="5943600" y="4191000"/>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1800">
                <a:latin typeface="Arial" charset="0"/>
              </a:rPr>
              <a:t>Falling edge</a:t>
            </a:r>
          </a:p>
        </p:txBody>
      </p:sp>
    </p:spTree>
    <p:extLst>
      <p:ext uri="{BB962C8B-B14F-4D97-AF65-F5344CB8AC3E}">
        <p14:creationId xmlns:p14="http://schemas.microsoft.com/office/powerpoint/2010/main" val="2666177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09600" y="381000"/>
            <a:ext cx="8001000" cy="1303337"/>
          </a:xfrm>
          <a:noFill/>
        </p:spPr>
        <p:txBody>
          <a:bodyPr/>
          <a:lstStyle/>
          <a:p>
            <a:r>
              <a:rPr lang="en-US" b="1" dirty="0" smtClean="0"/>
              <a:t>Our Implementation</a:t>
            </a:r>
          </a:p>
        </p:txBody>
      </p:sp>
      <p:sp>
        <p:nvSpPr>
          <p:cNvPr id="5123" name="AutoShape 3"/>
          <p:cNvSpPr>
            <a:spLocks noGrp="1" noChangeArrowheads="1"/>
          </p:cNvSpPr>
          <p:nvPr>
            <p:ph type="body" idx="4294967295"/>
          </p:nvPr>
        </p:nvSpPr>
        <p:spPr>
          <a:xfrm>
            <a:off x="762000" y="1371600"/>
            <a:ext cx="7848600" cy="3444875"/>
          </a:xfrm>
          <a:noFill/>
        </p:spPr>
        <p:txBody>
          <a:bodyPr/>
          <a:lstStyle/>
          <a:p>
            <a:r>
              <a:rPr lang="en-US" dirty="0" smtClean="0"/>
              <a:t>An edge triggered methodology</a:t>
            </a:r>
          </a:p>
          <a:p>
            <a:r>
              <a:rPr lang="en-US" dirty="0" smtClean="0"/>
              <a:t>Typical execution:</a:t>
            </a:r>
          </a:p>
          <a:p>
            <a:pPr lvl="1"/>
            <a:r>
              <a:rPr lang="en-US" dirty="0" smtClean="0"/>
              <a:t>read contents of some state elements, </a:t>
            </a:r>
          </a:p>
          <a:p>
            <a:pPr lvl="1"/>
            <a:r>
              <a:rPr lang="en-US" dirty="0" smtClean="0"/>
              <a:t>send values through some combinational logic</a:t>
            </a:r>
          </a:p>
          <a:p>
            <a:pPr lvl="1"/>
            <a:r>
              <a:rPr lang="en-US" dirty="0" smtClean="0"/>
              <a:t>write results to one or more state elements</a:t>
            </a:r>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886200"/>
            <a:ext cx="6324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6695467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33400" y="228600"/>
            <a:ext cx="8077200" cy="1303337"/>
          </a:xfrm>
          <a:noFill/>
        </p:spPr>
        <p:txBody>
          <a:bodyPr>
            <a:normAutofit/>
          </a:bodyPr>
          <a:lstStyle/>
          <a:p>
            <a:r>
              <a:rPr lang="en-US" b="1" dirty="0" smtClean="0"/>
              <a:t>Falling-Edge D flip-flop Operation</a:t>
            </a:r>
          </a:p>
        </p:txBody>
      </p:sp>
      <p:sp>
        <p:nvSpPr>
          <p:cNvPr id="6147" name="AutoShape 3"/>
          <p:cNvSpPr>
            <a:spLocks noGrp="1" noChangeArrowheads="1"/>
          </p:cNvSpPr>
          <p:nvPr>
            <p:ph type="body" idx="4294967295"/>
          </p:nvPr>
        </p:nvSpPr>
        <p:spPr>
          <a:xfrm>
            <a:off x="685800" y="1295400"/>
            <a:ext cx="6799262" cy="3444875"/>
          </a:xfrm>
          <a:noFill/>
        </p:spPr>
        <p:txBody>
          <a:bodyPr/>
          <a:lstStyle/>
          <a:p>
            <a:r>
              <a:rPr lang="en-US" b="1" dirty="0" smtClean="0">
                <a:solidFill>
                  <a:srgbClr val="C00000"/>
                </a:solidFill>
              </a:rPr>
              <a:t>Output changes only on the falling clock edge</a:t>
            </a:r>
          </a:p>
        </p:txBody>
      </p:sp>
      <p:pic>
        <p:nvPicPr>
          <p:cNvPr id="614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4267200"/>
            <a:ext cx="46482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6" descr="28~Figure_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81200"/>
            <a:ext cx="50736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553525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609600" y="228600"/>
            <a:ext cx="8001000" cy="1303337"/>
          </a:xfrm>
        </p:spPr>
        <p:txBody>
          <a:bodyPr/>
          <a:lstStyle/>
          <a:p>
            <a:pPr eaLnBrk="1" hangingPunct="1"/>
            <a:r>
              <a:rPr lang="en-US" b="1" dirty="0" smtClean="0"/>
              <a:t>Comparison: D-Latch Operation</a:t>
            </a:r>
          </a:p>
        </p:txBody>
      </p:sp>
      <p:pic>
        <p:nvPicPr>
          <p:cNvPr id="7171" name="Picture 5" descr="26~Figure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05000"/>
            <a:ext cx="26320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6" descr="27~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733800"/>
            <a:ext cx="668178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7"/>
          <p:cNvSpPr txBox="1">
            <a:spLocks noChangeArrowheads="1"/>
          </p:cNvSpPr>
          <p:nvPr/>
        </p:nvSpPr>
        <p:spPr bwMode="auto">
          <a:xfrm>
            <a:off x="609600" y="1295400"/>
            <a:ext cx="64043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buFontTx/>
              <a:buChar char="•"/>
            </a:pPr>
            <a:r>
              <a:rPr lang="en-US" b="1" dirty="0">
                <a:solidFill>
                  <a:srgbClr val="C00000"/>
                </a:solidFill>
                <a:latin typeface="Arial" charset="0"/>
              </a:rPr>
              <a:t>Output changes when C is asserted</a:t>
            </a:r>
          </a:p>
        </p:txBody>
      </p:sp>
    </p:spTree>
    <p:extLst>
      <p:ext uri="{BB962C8B-B14F-4D97-AF65-F5344CB8AC3E}">
        <p14:creationId xmlns:p14="http://schemas.microsoft.com/office/powerpoint/2010/main" val="2077729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51563</TotalTime>
  <Words>718</Words>
  <Application>Microsoft Office PowerPoint</Application>
  <PresentationFormat>On-screen Show (4:3)</PresentationFormat>
  <Paragraphs>139</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Cambria</vt:lpstr>
      <vt:lpstr>Garamond</vt:lpstr>
      <vt:lpstr>Swiss 721 SWA</vt:lpstr>
      <vt:lpstr>Times Bold Italic</vt:lpstr>
      <vt:lpstr>Times New Roman</vt:lpstr>
      <vt:lpstr>Trebuchet MS</vt:lpstr>
      <vt:lpstr>Organic</vt:lpstr>
      <vt:lpstr>CSCIU 210 Computer Organization AKM Jahangir A Majumder, PhD</vt:lpstr>
      <vt:lpstr>Review and Learning Outcomes</vt:lpstr>
      <vt:lpstr>The Latch Timing Problem (continued)</vt:lpstr>
      <vt:lpstr>The Latch Timing Problem (continued)</vt:lpstr>
      <vt:lpstr>Flip-Flops Preview</vt:lpstr>
      <vt:lpstr>Triggering</vt:lpstr>
      <vt:lpstr>Our Implementation</vt:lpstr>
      <vt:lpstr>Falling-Edge D flip-flop Operation</vt:lpstr>
      <vt:lpstr>Comparison: D-Latch Operation</vt:lpstr>
      <vt:lpstr>Storage Element’s Timing Model</vt:lpstr>
      <vt:lpstr>Registers</vt:lpstr>
      <vt:lpstr>S-R Latch, D Latch, and D Flip-Flop</vt:lpstr>
      <vt:lpstr>In-Class Exercise</vt:lpstr>
      <vt:lpstr>Registers consisting of D Flip-Flop</vt:lpstr>
      <vt:lpstr>Reading data from Register File</vt:lpstr>
      <vt:lpstr>Registers in a MIPS Computer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Mouny</dc:creator>
  <cp:lastModifiedBy>MAJUMDER, AKM JAHANGIR</cp:lastModifiedBy>
  <cp:revision>991</cp:revision>
  <cp:lastPrinted>2013-11-25T17:13:45Z</cp:lastPrinted>
  <dcterms:created xsi:type="dcterms:W3CDTF">2012-08-10T22:02:17Z</dcterms:created>
  <dcterms:modified xsi:type="dcterms:W3CDTF">2018-10-22T21:45:44Z</dcterms:modified>
</cp:coreProperties>
</file>