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6"/>
  </p:notesMasterIdLst>
  <p:handoutMasterIdLst>
    <p:handoutMasterId r:id="rId37"/>
  </p:handoutMasterIdLst>
  <p:sldIdLst>
    <p:sldId id="1650" r:id="rId2"/>
    <p:sldId id="1652" r:id="rId3"/>
    <p:sldId id="1653" r:id="rId4"/>
    <p:sldId id="1246" r:id="rId5"/>
    <p:sldId id="1247" r:id="rId6"/>
    <p:sldId id="1248" r:id="rId7"/>
    <p:sldId id="1249" r:id="rId8"/>
    <p:sldId id="1255" r:id="rId9"/>
    <p:sldId id="1256" r:id="rId10"/>
    <p:sldId id="1257" r:id="rId11"/>
    <p:sldId id="1258" r:id="rId12"/>
    <p:sldId id="1259" r:id="rId13"/>
    <p:sldId id="1260" r:id="rId14"/>
    <p:sldId id="1261" r:id="rId15"/>
    <p:sldId id="1262" r:id="rId16"/>
    <p:sldId id="1263" r:id="rId17"/>
    <p:sldId id="1264" r:id="rId18"/>
    <p:sldId id="1265" r:id="rId19"/>
    <p:sldId id="1266" r:id="rId20"/>
    <p:sldId id="1267" r:id="rId21"/>
    <p:sldId id="1268" r:id="rId22"/>
    <p:sldId id="1269" r:id="rId23"/>
    <p:sldId id="1270" r:id="rId24"/>
    <p:sldId id="1271" r:id="rId25"/>
    <p:sldId id="1272" r:id="rId26"/>
    <p:sldId id="1273" r:id="rId27"/>
    <p:sldId id="1274" r:id="rId28"/>
    <p:sldId id="1275" r:id="rId29"/>
    <p:sldId id="1276" r:id="rId30"/>
    <p:sldId id="1277" r:id="rId31"/>
    <p:sldId id="1278" r:id="rId32"/>
    <p:sldId id="1279" r:id="rId33"/>
    <p:sldId id="1280" r:id="rId34"/>
    <p:sldId id="1281" r:id="rId3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4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727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854075"/>
            <a:ext cx="4799013" cy="3598863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5094288"/>
            <a:ext cx="4957762" cy="50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0138" tIns="28529" rIns="20138" bIns="28529"/>
          <a:lstStyle/>
          <a:p>
            <a:pPr>
              <a:lnSpc>
                <a:spcPts val="28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b="1" smtClean="0">
                <a:solidFill>
                  <a:srgbClr val="000000"/>
                </a:solidFill>
                <a:latin typeface="Arial" charset="0"/>
              </a:rPr>
              <a:t>Board work: 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187968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874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59300"/>
            <a:ext cx="63039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0" tIns="46986" rIns="95650" bIns="46986"/>
          <a:lstStyle/>
          <a:p>
            <a:pPr eaLnBrk="1" hangingPunct="1"/>
            <a:r>
              <a:rPr lang="en-US" smtClean="0"/>
              <a:t>That is, any computer, no matter how primitive or advance, can be divided into five parts:</a:t>
            </a:r>
          </a:p>
          <a:p>
            <a:pPr eaLnBrk="1" hangingPunct="1"/>
            <a:r>
              <a:rPr lang="en-US" smtClean="0"/>
              <a:t>1. The input devices bring the data from the outside world into the computer.</a:t>
            </a:r>
          </a:p>
          <a:p>
            <a:pPr eaLnBrk="1" hangingPunct="1"/>
            <a:r>
              <a:rPr lang="en-US" smtClean="0"/>
              <a:t>2. These data are kept in the computer’s memory  until ...</a:t>
            </a:r>
          </a:p>
          <a:p>
            <a:pPr eaLnBrk="1" hangingPunct="1"/>
            <a:r>
              <a:rPr lang="en-US" smtClean="0"/>
              <a:t>3. The datapath request and process them.</a:t>
            </a:r>
          </a:p>
          <a:p>
            <a:pPr eaLnBrk="1" hangingPunct="1"/>
            <a:r>
              <a:rPr lang="en-US" smtClean="0"/>
              <a:t>4. The operation of the datapath is controlled by the computer’s controller.</a:t>
            </a:r>
          </a:p>
          <a:p>
            <a:pPr eaLnBrk="1" hangingPunct="1"/>
            <a:r>
              <a:rPr lang="en-US" smtClean="0"/>
              <a:t>All the work done by the computer will NOT do us any good unless we can get the data back to the outside world. </a:t>
            </a:r>
          </a:p>
          <a:p>
            <a:pPr eaLnBrk="1" hangingPunct="1"/>
            <a:r>
              <a:rPr lang="en-US" smtClean="0"/>
              <a:t> 5. Getting the data back to the outside world is the job of the output devices.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most COMMON way to connect these 5 components together is to use a network of busses.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7538"/>
            <a:ext cx="4781550" cy="3586162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005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586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5765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isc.edu/~larus/spim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25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October </a:t>
            </a:r>
            <a:r>
              <a:rPr lang="en-US" sz="1800" dirty="0" smtClean="0"/>
              <a:t>29,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868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Memory Organization</a:t>
            </a:r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772400" cy="3444875"/>
          </a:xfrm>
          <a:noFill/>
        </p:spPr>
        <p:txBody>
          <a:bodyPr/>
          <a:lstStyle/>
          <a:p>
            <a:r>
              <a:rPr lang="en-US" dirty="0" smtClean="0"/>
              <a:t>Viewed as a large, single-dimension array, with an address.</a:t>
            </a:r>
          </a:p>
          <a:p>
            <a:r>
              <a:rPr lang="en-US" dirty="0" smtClean="0"/>
              <a:t>A memory address is an index into the array</a:t>
            </a:r>
          </a:p>
          <a:p>
            <a:r>
              <a:rPr lang="en-US" dirty="0" smtClean="0"/>
              <a:t>"Byte addressing" means that the index points to a byte of memory.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6477000" y="3429000"/>
            <a:ext cx="1616075" cy="2765425"/>
            <a:chOff x="852" y="1994"/>
            <a:chExt cx="1018" cy="1742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998" y="1994"/>
              <a:ext cx="710" cy="14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000" y="2203"/>
              <a:ext cx="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000" y="2417"/>
              <a:ext cx="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000" y="2630"/>
              <a:ext cx="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000" y="2843"/>
              <a:ext cx="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000" y="3056"/>
              <a:ext cx="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1000" y="3270"/>
              <a:ext cx="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1008" y="3504"/>
              <a:ext cx="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852" y="1998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852" y="221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852" y="2425"/>
              <a:ext cx="3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852" y="2638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852" y="285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852" y="3064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852" y="3278"/>
              <a:ext cx="3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852" y="349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1065" y="2014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1065" y="2227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1065" y="2440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1065" y="2654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1065" y="2867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1065" y="3080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1065" y="3293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695757"/>
      </p:ext>
    </p:extLst>
  </p:cSld>
  <p:clrMapOvr>
    <a:masterClrMapping/>
  </p:clrMapOvr>
  <p:transition spd="slow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Memory Organization</a:t>
            </a: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043112"/>
            <a:ext cx="7620000" cy="41910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Bytes are nice, but most data items use larger "words"</a:t>
            </a:r>
          </a:p>
          <a:p>
            <a:r>
              <a:rPr lang="en-US" sz="2200" dirty="0" smtClean="0"/>
              <a:t>For MIPS, a word is 32 bits or 4 bytes.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2</a:t>
            </a:r>
            <a:r>
              <a:rPr lang="en-US" sz="1800" baseline="30000" dirty="0" smtClean="0"/>
              <a:t>32</a:t>
            </a:r>
            <a:r>
              <a:rPr lang="en-US" sz="1800" dirty="0" smtClean="0"/>
              <a:t> bytes with byte addresses from 0 to 2</a:t>
            </a:r>
            <a:r>
              <a:rPr lang="en-US" sz="1800" baseline="30000" dirty="0" smtClean="0"/>
              <a:t>32</a:t>
            </a:r>
            <a:r>
              <a:rPr lang="en-US" sz="1800" dirty="0" smtClean="0"/>
              <a:t>-1</a:t>
            </a:r>
          </a:p>
          <a:p>
            <a:r>
              <a:rPr lang="en-US" sz="1800" dirty="0" smtClean="0"/>
              <a:t>2</a:t>
            </a:r>
            <a:r>
              <a:rPr lang="en-US" sz="1800" baseline="30000" dirty="0" smtClean="0"/>
              <a:t>30</a:t>
            </a:r>
            <a:r>
              <a:rPr lang="en-US" sz="1800" dirty="0" smtClean="0"/>
              <a:t> words with byte addresses 0, 4, 8, ... 2</a:t>
            </a:r>
            <a:r>
              <a:rPr lang="en-US" sz="1800" baseline="30000" dirty="0" smtClean="0"/>
              <a:t>32</a:t>
            </a:r>
            <a:r>
              <a:rPr lang="en-US" sz="1800" dirty="0" smtClean="0"/>
              <a:t>-4</a:t>
            </a:r>
          </a:p>
          <a:p>
            <a:r>
              <a:rPr lang="en-US" sz="1800" dirty="0" smtClean="0"/>
              <a:t>Words are aligned</a:t>
            </a:r>
            <a:br>
              <a:rPr lang="en-US" sz="1800" dirty="0" smtClean="0"/>
            </a:br>
            <a:r>
              <a:rPr lang="en-US" sz="1800" dirty="0" smtClean="0"/>
              <a:t>	i.e., what are the  least 2 significant bits of a word address?</a:t>
            </a:r>
          </a:p>
          <a:p>
            <a:r>
              <a:rPr lang="en-US" sz="1800" b="1" dirty="0" smtClean="0">
                <a:solidFill>
                  <a:srgbClr val="C00000"/>
                </a:solidFill>
              </a:rPr>
              <a:t>How long is MIPS’s machine code (how many bits)?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60724" y="2908299"/>
            <a:ext cx="1184275" cy="1482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014662" y="2946400"/>
            <a:ext cx="501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514600" y="4114800"/>
            <a:ext cx="5016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352800" y="2971800"/>
            <a:ext cx="12779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32 bits of data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352800" y="3987800"/>
            <a:ext cx="12779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32 bits of data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572000" y="3352800"/>
            <a:ext cx="36068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Registers hold 32 bits of data</a:t>
            </a: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3249612" y="3273425"/>
            <a:ext cx="1111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249612" y="3949700"/>
            <a:ext cx="1111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3276600" y="3581400"/>
            <a:ext cx="1111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014662" y="3286125"/>
            <a:ext cx="501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014662" y="3624262"/>
            <a:ext cx="5016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901950" y="3962400"/>
            <a:ext cx="501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52800" y="3311525"/>
            <a:ext cx="12779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32 bits of data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52800" y="3649662"/>
            <a:ext cx="127793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32 bits of data</a:t>
            </a:r>
          </a:p>
        </p:txBody>
      </p:sp>
    </p:spTree>
    <p:extLst>
      <p:ext uri="{BB962C8B-B14F-4D97-AF65-F5344CB8AC3E}">
        <p14:creationId xmlns:p14="http://schemas.microsoft.com/office/powerpoint/2010/main" val="2330755322"/>
      </p:ext>
    </p:extLst>
  </p:cSld>
  <p:clrMapOvr>
    <a:masterClrMapping/>
  </p:clrMapOvr>
  <p:transition spd="slow"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9248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/>
              <a:t>Data Transfer between Processor and Memory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981200" y="2743200"/>
            <a:ext cx="1524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343400" y="4724400"/>
            <a:ext cx="1257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33800" y="4267200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base address + 0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876800" y="1752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791200" y="54864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Memory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057400" y="5486400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Processor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657600" y="56388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191000" y="51816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save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657600" y="5791200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191000" y="57912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load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6172200" y="1752600"/>
            <a:ext cx="1600200" cy="3509963"/>
            <a:chOff x="3696" y="1104"/>
            <a:chExt cx="1008" cy="2211"/>
          </a:xfrm>
        </p:grpSpPr>
        <p:sp>
          <p:nvSpPr>
            <p:cNvPr id="22545" name="Rectangle 14"/>
            <p:cNvSpPr>
              <a:spLocks noChangeArrowheads="1"/>
            </p:cNvSpPr>
            <p:nvPr/>
          </p:nvSpPr>
          <p:spPr bwMode="auto">
            <a:xfrm>
              <a:off x="3696" y="2688"/>
              <a:ext cx="100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sp>
          <p:nvSpPr>
            <p:cNvPr id="22546" name="Rectangle 15"/>
            <p:cNvSpPr>
              <a:spLocks noChangeArrowheads="1"/>
            </p:cNvSpPr>
            <p:nvPr/>
          </p:nvSpPr>
          <p:spPr bwMode="auto">
            <a:xfrm>
              <a:off x="3696" y="1824"/>
              <a:ext cx="100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</a:p>
          </p:txBody>
        </p:sp>
        <p:sp>
          <p:nvSpPr>
            <p:cNvPr id="22547" name="Rectangle 16"/>
            <p:cNvSpPr>
              <a:spLocks noChangeArrowheads="1"/>
            </p:cNvSpPr>
            <p:nvPr/>
          </p:nvSpPr>
          <p:spPr bwMode="auto">
            <a:xfrm>
              <a:off x="3696" y="2112"/>
              <a:ext cx="100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10</a:t>
              </a:r>
            </a:p>
          </p:txBody>
        </p:sp>
        <p:sp>
          <p:nvSpPr>
            <p:cNvPr id="22548" name="Rectangle 17"/>
            <p:cNvSpPr>
              <a:spLocks noChangeArrowheads="1"/>
            </p:cNvSpPr>
            <p:nvPr/>
          </p:nvSpPr>
          <p:spPr bwMode="auto">
            <a:xfrm>
              <a:off x="3696" y="2400"/>
              <a:ext cx="100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101</a:t>
              </a:r>
            </a:p>
          </p:txBody>
        </p:sp>
        <p:sp>
          <p:nvSpPr>
            <p:cNvPr id="22549" name="Line 18"/>
            <p:cNvSpPr>
              <a:spLocks noChangeShapeType="1"/>
            </p:cNvSpPr>
            <p:nvPr/>
          </p:nvSpPr>
          <p:spPr bwMode="auto">
            <a:xfrm>
              <a:off x="4224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Text Box 19"/>
            <p:cNvSpPr txBox="1">
              <a:spLocks noChangeArrowheads="1"/>
            </p:cNvSpPr>
            <p:nvPr/>
          </p:nvSpPr>
          <p:spPr bwMode="auto">
            <a:xfrm>
              <a:off x="3792" y="3024"/>
              <a:ext cx="8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400" b="1" dirty="0">
                  <a:solidFill>
                    <a:srgbClr val="C00000"/>
                  </a:solidFill>
                </a:rPr>
                <a:t>Contents</a:t>
              </a:r>
            </a:p>
          </p:txBody>
        </p:sp>
      </p:grp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3733800" y="3733800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base address + 4</a:t>
            </a:r>
          </a:p>
        </p:txBody>
      </p:sp>
      <p:sp>
        <p:nvSpPr>
          <p:cNvPr id="22543" name="Text Box 21"/>
          <p:cNvSpPr txBox="1">
            <a:spLocks noChangeArrowheads="1"/>
          </p:cNvSpPr>
          <p:nvPr/>
        </p:nvSpPr>
        <p:spPr bwMode="auto">
          <a:xfrm>
            <a:off x="3733800" y="3276600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base address + 8</a:t>
            </a:r>
          </a:p>
        </p:txBody>
      </p:sp>
      <p:sp>
        <p:nvSpPr>
          <p:cNvPr id="22544" name="Text Box 22"/>
          <p:cNvSpPr txBox="1">
            <a:spLocks noChangeArrowheads="1"/>
          </p:cNvSpPr>
          <p:nvPr/>
        </p:nvSpPr>
        <p:spPr bwMode="auto">
          <a:xfrm>
            <a:off x="3733800" y="2819400"/>
            <a:ext cx="2344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base address + 12</a:t>
            </a:r>
          </a:p>
        </p:txBody>
      </p:sp>
    </p:spTree>
    <p:extLst>
      <p:ext uri="{BB962C8B-B14F-4D97-AF65-F5344CB8AC3E}">
        <p14:creationId xmlns:p14="http://schemas.microsoft.com/office/powerpoint/2010/main" val="30708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85800"/>
            <a:ext cx="7924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Data Transfer: Memory to </a:t>
            </a:r>
            <a:r>
              <a:rPr lang="en-US" b="1" dirty="0" err="1" smtClean="0"/>
              <a:t>Reg</a:t>
            </a:r>
            <a:r>
              <a:rPr lang="en-US" b="1" dirty="0" smtClean="0"/>
              <a:t> (1/4)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001000" cy="5181600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To transfer a word of data, we need to specify two things:</a:t>
            </a:r>
          </a:p>
          <a:p>
            <a:pPr marL="685800" lvl="1" indent="-190500" eaLnBrk="1" hangingPunct="1"/>
            <a:r>
              <a:rPr lang="en-US" b="1" dirty="0" smtClean="0">
                <a:solidFill>
                  <a:srgbClr val="C00000"/>
                </a:solidFill>
              </a:rPr>
              <a:t>Register: </a:t>
            </a:r>
            <a:r>
              <a:rPr lang="en-US" dirty="0" smtClean="0"/>
              <a:t>specify this by # ($0 - $31) or symbolic name ($s0,…, $t0, …)</a:t>
            </a:r>
          </a:p>
          <a:p>
            <a:pPr marL="685800" lvl="1" indent="-190500" eaLnBrk="1" hangingPunct="1"/>
            <a:r>
              <a:rPr lang="en-US" b="1" dirty="0" smtClean="0">
                <a:solidFill>
                  <a:srgbClr val="C00000"/>
                </a:solidFill>
              </a:rPr>
              <a:t>Memory address: </a:t>
            </a:r>
            <a:r>
              <a:rPr lang="en-US" dirty="0" smtClean="0"/>
              <a:t>more difficult</a:t>
            </a:r>
          </a:p>
          <a:p>
            <a:pPr marL="1257300" lvl="2" indent="-342900" eaLnBrk="1" hangingPunct="1"/>
            <a:r>
              <a:rPr lang="en-US" sz="2400" dirty="0" smtClean="0"/>
              <a:t>Think of memory as a single one-dimensional array, so we can address it simply by supplying a pointer to a memory address.</a:t>
            </a:r>
          </a:p>
          <a:p>
            <a:pPr marL="1257300" lvl="2" indent="-342900" eaLnBrk="1" hangingPunct="1"/>
            <a:r>
              <a:rPr lang="en-US" sz="2400" dirty="0" smtClean="0"/>
              <a:t>Other times, we want to be able to offset from this pointer.</a:t>
            </a:r>
          </a:p>
          <a:p>
            <a:pPr marL="203200" indent="-203200" eaLnBrk="1" hangingPunct="1"/>
            <a:r>
              <a:rPr lang="en-US" sz="3200" dirty="0" smtClean="0"/>
              <a:t>Remember: “</a:t>
            </a:r>
            <a:r>
              <a:rPr lang="en-US" sz="3200" dirty="0" smtClean="0">
                <a:solidFill>
                  <a:schemeClr val="accent1"/>
                </a:solidFill>
              </a:rPr>
              <a:t>Load FROM memory</a:t>
            </a:r>
            <a:r>
              <a:rPr lang="en-US" sz="32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Data Transfer: Memory to </a:t>
            </a:r>
            <a:r>
              <a:rPr lang="en-US" b="1" dirty="0" err="1" smtClean="0"/>
              <a:t>Reg</a:t>
            </a:r>
            <a:r>
              <a:rPr lang="en-US" b="1" dirty="0" smtClean="0"/>
              <a:t> (2/4)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8001000" cy="4479925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To specify a memory address to copy from, specify two things:</a:t>
            </a:r>
          </a:p>
          <a:p>
            <a:pPr marL="685800" lvl="1" indent="-190500" eaLnBrk="1" hangingPunct="1"/>
            <a:r>
              <a:rPr lang="en-US" dirty="0" smtClean="0"/>
              <a:t>A register containing a pointer to memory</a:t>
            </a:r>
          </a:p>
          <a:p>
            <a:pPr marL="685800" lvl="1" indent="-190500" eaLnBrk="1" hangingPunct="1"/>
            <a:r>
              <a:rPr lang="en-US" dirty="0" smtClean="0"/>
              <a:t>A numerical offset (</a:t>
            </a:r>
            <a:r>
              <a:rPr lang="en-US" b="1" dirty="0" smtClean="0">
                <a:solidFill>
                  <a:srgbClr val="800080"/>
                </a:solidFill>
              </a:rPr>
              <a:t>in bytes</a:t>
            </a:r>
            <a:r>
              <a:rPr lang="en-US" dirty="0" smtClean="0"/>
              <a:t>)</a:t>
            </a:r>
          </a:p>
          <a:p>
            <a:pPr marL="203200" indent="-203200" eaLnBrk="1" hangingPunct="1"/>
            <a:r>
              <a:rPr lang="en-US" dirty="0" smtClean="0"/>
              <a:t>The desired memory address is the sum of these two values.</a:t>
            </a:r>
          </a:p>
          <a:p>
            <a:pPr marL="203200" indent="-203200" eaLnBrk="1" hangingPunct="1"/>
            <a:r>
              <a:rPr lang="en-US" dirty="0" smtClean="0"/>
              <a:t>Example: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8($t0)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685800" lvl="1" indent="-190500" eaLnBrk="1" hangingPunct="1"/>
            <a:r>
              <a:rPr lang="en-US" dirty="0" smtClean="0"/>
              <a:t>specifies the memory address pointed to by the value in </a:t>
            </a:r>
            <a:r>
              <a:rPr lang="en-US" dirty="0" smtClean="0">
                <a:latin typeface="Courier New" pitchFamily="49" charset="0"/>
              </a:rPr>
              <a:t>$t0</a:t>
            </a:r>
            <a:r>
              <a:rPr lang="en-US" dirty="0" smtClean="0"/>
              <a:t>, plus 8 bytes</a:t>
            </a:r>
          </a:p>
        </p:txBody>
      </p:sp>
    </p:spTree>
    <p:extLst>
      <p:ext uri="{BB962C8B-B14F-4D97-AF65-F5344CB8AC3E}">
        <p14:creationId xmlns:p14="http://schemas.microsoft.com/office/powerpoint/2010/main" val="338724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924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Data Transfer: Memory to </a:t>
            </a:r>
            <a:r>
              <a:rPr lang="en-US" b="1" dirty="0" err="1" smtClean="0"/>
              <a:t>Reg</a:t>
            </a:r>
            <a:r>
              <a:rPr lang="en-US" b="1" dirty="0" smtClean="0"/>
              <a:t> (3/4)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8153400" cy="5207000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Load Instruction Syntax:</a:t>
            </a:r>
          </a:p>
          <a:p>
            <a:pPr marL="685800" lvl="1" indent="-190500" eaLnBrk="1" hangingPunct="1">
              <a:buFontTx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1    2,3(4)</a:t>
            </a:r>
          </a:p>
          <a:p>
            <a:pPr marL="685800" lvl="1" indent="-190500" eaLnBrk="1" hangingPunct="1"/>
            <a:r>
              <a:rPr lang="en-US" dirty="0" smtClean="0"/>
              <a:t>where</a:t>
            </a:r>
          </a:p>
          <a:p>
            <a:pPr marL="685800" lvl="1" indent="-190500" eaLnBrk="1" hangingPunct="1">
              <a:buFontTx/>
              <a:buNone/>
            </a:pPr>
            <a:r>
              <a:rPr lang="en-US" dirty="0" smtClean="0"/>
              <a:t>		1) operation name</a:t>
            </a:r>
          </a:p>
          <a:p>
            <a:pPr marL="685800" lvl="1" indent="-190500" eaLnBrk="1" hangingPunct="1">
              <a:buFontTx/>
              <a:buNone/>
            </a:pPr>
            <a:r>
              <a:rPr lang="en-US" dirty="0" smtClean="0"/>
              <a:t>		2) register that will receive value</a:t>
            </a:r>
          </a:p>
          <a:p>
            <a:pPr marL="685800" lvl="1" indent="-190500" eaLnBrk="1" hangingPunct="1">
              <a:buFontTx/>
              <a:buNone/>
            </a:pPr>
            <a:r>
              <a:rPr lang="en-US" dirty="0" smtClean="0"/>
              <a:t>		3) numerical offset </a:t>
            </a:r>
            <a:r>
              <a:rPr lang="en-US" b="1" dirty="0" smtClean="0">
                <a:solidFill>
                  <a:srgbClr val="800080"/>
                </a:solidFill>
              </a:rPr>
              <a:t>in bytes</a:t>
            </a:r>
            <a:endParaRPr lang="en-US" b="1" dirty="0" smtClean="0"/>
          </a:p>
          <a:p>
            <a:pPr marL="685800" lvl="1" indent="-190500" eaLnBrk="1" hangingPunct="1">
              <a:buFontTx/>
              <a:buNone/>
            </a:pPr>
            <a:r>
              <a:rPr lang="en-US" dirty="0" smtClean="0"/>
              <a:t>		4) register containing pointer to memory</a:t>
            </a:r>
          </a:p>
          <a:p>
            <a:pPr marL="203200" indent="-203200" eaLnBrk="1" hangingPunct="1"/>
            <a:r>
              <a:rPr lang="en-US" dirty="0" smtClean="0"/>
              <a:t>MIPS Instruction Name:</a:t>
            </a:r>
          </a:p>
          <a:p>
            <a:pPr marL="685800" lvl="1" indent="-190500" eaLnBrk="1" hangingPunct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lw</a:t>
            </a:r>
            <a:r>
              <a:rPr lang="en-US" dirty="0" smtClean="0"/>
              <a:t> (meaning Load Word, so 32 bits or one word are loaded at a time)</a:t>
            </a:r>
          </a:p>
        </p:txBody>
      </p:sp>
    </p:spTree>
    <p:extLst>
      <p:ext uri="{BB962C8B-B14F-4D97-AF65-F5344CB8AC3E}">
        <p14:creationId xmlns:p14="http://schemas.microsoft.com/office/powerpoint/2010/main" val="158598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Data Transfer: Memory to </a:t>
            </a:r>
            <a:r>
              <a:rPr lang="en-US" b="1" dirty="0" err="1" smtClean="0"/>
              <a:t>Reg</a:t>
            </a:r>
            <a:r>
              <a:rPr lang="en-US" b="1" dirty="0" smtClean="0"/>
              <a:t> (4/4)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153400" cy="4752975"/>
          </a:xfrm>
        </p:spPr>
        <p:txBody>
          <a:bodyPr/>
          <a:lstStyle/>
          <a:p>
            <a:pPr marL="203200" indent="-203200" eaLnBrk="1" hangingPunct="1">
              <a:buFontTx/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Example:	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lw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$t0,12($s0)</a:t>
            </a:r>
            <a:endParaRPr lang="en-US" sz="2400" b="1" dirty="0" smtClean="0">
              <a:latin typeface="Courier New" pitchFamily="49" charset="0"/>
            </a:endParaRPr>
          </a:p>
          <a:p>
            <a:pPr marL="685800" lvl="1" indent="-190500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000" dirty="0" smtClean="0"/>
              <a:t>This instruction will take the pointer in </a:t>
            </a:r>
            <a:r>
              <a:rPr lang="en-US" sz="2000" dirty="0" smtClean="0">
                <a:latin typeface="Courier New" pitchFamily="49" charset="0"/>
              </a:rPr>
              <a:t>$s0</a:t>
            </a:r>
            <a:r>
              <a:rPr lang="en-US" sz="2000" dirty="0" smtClean="0"/>
              <a:t>, add 12 bytes to it, and then load the value from the memory pointed to by this calculated sum into register </a:t>
            </a:r>
            <a:r>
              <a:rPr lang="en-US" sz="2000" dirty="0" smtClean="0">
                <a:latin typeface="Courier New" pitchFamily="49" charset="0"/>
              </a:rPr>
              <a:t>$t0</a:t>
            </a:r>
            <a:endParaRPr lang="en-US" sz="2000" dirty="0" smtClean="0"/>
          </a:p>
          <a:p>
            <a:pPr marL="203200" indent="-203200" eaLnBrk="1" hangingPunct="1"/>
            <a:r>
              <a:rPr lang="en-US" sz="2400" dirty="0" smtClean="0"/>
              <a:t>Notes:</a:t>
            </a:r>
          </a:p>
          <a:p>
            <a:pPr marL="685800" lvl="1" indent="-190500" eaLnBrk="1" hangingPunct="1"/>
            <a:r>
              <a:rPr lang="en-US" sz="2000" dirty="0" smtClean="0">
                <a:latin typeface="Courier New" pitchFamily="49" charset="0"/>
              </a:rPr>
              <a:t>$s0</a:t>
            </a:r>
            <a:r>
              <a:rPr lang="en-US" sz="2000" dirty="0" smtClean="0"/>
              <a:t> is called the </a:t>
            </a:r>
            <a:r>
              <a:rPr lang="en-US" sz="2000" b="1" u="sng" dirty="0" smtClean="0">
                <a:solidFill>
                  <a:srgbClr val="C00000"/>
                </a:solidFill>
              </a:rPr>
              <a:t>base register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685800" lvl="1" indent="-190500" eaLnBrk="1" hangingPunct="1"/>
            <a:r>
              <a:rPr lang="en-US" sz="2000" dirty="0" smtClean="0"/>
              <a:t>12 is called the </a:t>
            </a:r>
            <a:r>
              <a:rPr lang="en-US" sz="2000" b="1" u="sng" dirty="0" smtClean="0">
                <a:solidFill>
                  <a:srgbClr val="C00000"/>
                </a:solidFill>
              </a:rPr>
              <a:t>offset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685800" lvl="1" indent="-190500" eaLnBrk="1" hangingPunct="1"/>
            <a:r>
              <a:rPr lang="en-US" sz="2000" b="1" dirty="0" smtClean="0">
                <a:solidFill>
                  <a:srgbClr val="C00000"/>
                </a:solidFill>
              </a:rPr>
              <a:t>offset is generally used in accessing elements of array or structure: base </a:t>
            </a:r>
            <a:r>
              <a:rPr lang="en-US" sz="2000" b="1" dirty="0" err="1" smtClean="0">
                <a:solidFill>
                  <a:srgbClr val="C00000"/>
                </a:solidFill>
              </a:rPr>
              <a:t>reg</a:t>
            </a:r>
            <a:r>
              <a:rPr lang="en-US" sz="2000" b="1" dirty="0" smtClean="0">
                <a:solidFill>
                  <a:srgbClr val="C00000"/>
                </a:solidFill>
              </a:rPr>
              <a:t> points to beginning of array or structure</a:t>
            </a:r>
          </a:p>
        </p:txBody>
      </p:sp>
      <p:sp>
        <p:nvSpPr>
          <p:cNvPr id="861188" name="AutoShape 4"/>
          <p:cNvSpPr>
            <a:spLocks noChangeArrowheads="1"/>
          </p:cNvSpPr>
          <p:nvPr/>
        </p:nvSpPr>
        <p:spPr bwMode="auto">
          <a:xfrm>
            <a:off x="5486400" y="1295400"/>
            <a:ext cx="2286000" cy="911225"/>
          </a:xfrm>
          <a:prstGeom prst="leftArrow">
            <a:avLst>
              <a:gd name="adj1" fmla="val 46204"/>
              <a:gd name="adj2" fmla="val 45645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1"/>
                </a:solidFill>
                <a:latin typeface="Helvetica" pitchFamily="34" charset="0"/>
              </a:rPr>
              <a:t>Data flow</a:t>
            </a:r>
            <a:endParaRPr lang="en-US" dirty="0">
              <a:solidFill>
                <a:schemeClr val="accent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4746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Data Transfer: </a:t>
            </a:r>
            <a:r>
              <a:rPr lang="en-US" b="1" dirty="0" err="1" smtClean="0"/>
              <a:t>Reg</a:t>
            </a:r>
            <a:r>
              <a:rPr lang="en-US" b="1" dirty="0" smtClean="0"/>
              <a:t> to Memory</a:t>
            </a:r>
          </a:p>
        </p:txBody>
      </p:sp>
      <p:sp>
        <p:nvSpPr>
          <p:cNvPr id="2765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153400" cy="5221288"/>
          </a:xfrm>
        </p:spPr>
        <p:txBody>
          <a:bodyPr/>
          <a:lstStyle/>
          <a:p>
            <a:pPr marL="203200" indent="-203200" eaLnBrk="1" hangingPunct="1"/>
            <a:r>
              <a:rPr lang="en-US" sz="2400" dirty="0" smtClean="0"/>
              <a:t>Also want to store from register into memory</a:t>
            </a:r>
          </a:p>
          <a:p>
            <a:pPr marL="685800" lvl="1" indent="-190500" eaLnBrk="1" hangingPunct="1"/>
            <a:r>
              <a:rPr lang="en-US" sz="2000" dirty="0" smtClean="0"/>
              <a:t>Store instruction syntax is identical to Load’s</a:t>
            </a:r>
          </a:p>
          <a:p>
            <a:pPr marL="203200" indent="-203200" eaLnBrk="1" hangingPunct="1"/>
            <a:r>
              <a:rPr lang="en-US" sz="2400" dirty="0" smtClean="0"/>
              <a:t>MIPS Instruction Name:</a:t>
            </a:r>
          </a:p>
          <a:p>
            <a:pPr marL="203200" indent="-203200" eaLnBrk="1" hangingPunct="1"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(meaning Store Word, so 32 bits or one word are loaded at a time)</a:t>
            </a:r>
          </a:p>
          <a:p>
            <a:pPr marL="203200" indent="-203200" eaLnBrk="1" hangingPunct="1"/>
            <a:endParaRPr lang="en-US" sz="2400" dirty="0" smtClean="0"/>
          </a:p>
          <a:p>
            <a:pPr marL="203200" indent="-203200" eaLnBrk="1" hangingPunct="1"/>
            <a:r>
              <a:rPr lang="en-US" sz="2400" dirty="0" smtClean="0"/>
              <a:t>Example: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 $t0,12($s0)</a:t>
            </a:r>
          </a:p>
          <a:p>
            <a:pPr marL="685800" lvl="1" indent="-190500" eaLnBrk="1" hangingPunct="1">
              <a:buFontTx/>
              <a:buNone/>
            </a:pPr>
            <a:r>
              <a:rPr lang="en-US" sz="2000" dirty="0" smtClean="0"/>
              <a:t>	This instruction will take the pointer in </a:t>
            </a:r>
            <a:r>
              <a:rPr lang="en-US" sz="2000" dirty="0" smtClean="0">
                <a:latin typeface="Courier New" pitchFamily="49" charset="0"/>
              </a:rPr>
              <a:t>$s0</a:t>
            </a:r>
            <a:r>
              <a:rPr lang="en-US" sz="2000" dirty="0" smtClean="0"/>
              <a:t>, add 12 bytes to it, and then store the value from register </a:t>
            </a:r>
            <a:r>
              <a:rPr lang="en-US" sz="2000" dirty="0" smtClean="0">
                <a:latin typeface="Courier New" pitchFamily="49" charset="0"/>
              </a:rPr>
              <a:t>$t0</a:t>
            </a:r>
            <a:r>
              <a:rPr lang="en-US" sz="2000" dirty="0" smtClean="0"/>
              <a:t> into that memory address</a:t>
            </a:r>
          </a:p>
          <a:p>
            <a:pPr marL="203200" indent="-203200" eaLnBrk="1" hangingPunct="1"/>
            <a:r>
              <a:rPr lang="en-US" sz="2400" dirty="0" smtClean="0"/>
              <a:t>Remember: “</a:t>
            </a:r>
            <a:r>
              <a:rPr lang="en-US" sz="2400" dirty="0" smtClean="0">
                <a:solidFill>
                  <a:schemeClr val="accent1"/>
                </a:solidFill>
              </a:rPr>
              <a:t>Store INTO memory</a:t>
            </a:r>
            <a:r>
              <a:rPr lang="en-US" sz="2400" dirty="0" smtClean="0"/>
              <a:t>”</a:t>
            </a:r>
          </a:p>
        </p:txBody>
      </p:sp>
      <p:sp>
        <p:nvSpPr>
          <p:cNvPr id="862212" name="AutoShape 4"/>
          <p:cNvSpPr>
            <a:spLocks noChangeArrowheads="1"/>
          </p:cNvSpPr>
          <p:nvPr/>
        </p:nvSpPr>
        <p:spPr bwMode="auto">
          <a:xfrm flipH="1">
            <a:off x="3200400" y="3083322"/>
            <a:ext cx="2286000" cy="992981"/>
          </a:xfrm>
          <a:prstGeom prst="leftArrow">
            <a:avLst>
              <a:gd name="adj1" fmla="val 46204"/>
              <a:gd name="adj2" fmla="val 45645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accent1"/>
                </a:solidFill>
                <a:latin typeface="Helvetica" pitchFamily="34" charset="0"/>
              </a:rPr>
              <a:t>Data flow</a:t>
            </a:r>
            <a:endParaRPr lang="en-US" b="1">
              <a:solidFill>
                <a:schemeClr val="accent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5344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/>
              <a:t>Where you can find </a:t>
            </a:r>
            <a:r>
              <a:rPr lang="en-US" sz="3400" b="1" dirty="0" err="1" smtClean="0"/>
              <a:t>PCSpim</a:t>
            </a:r>
            <a:r>
              <a:rPr lang="en-US" sz="3400" b="1" dirty="0" smtClean="0"/>
              <a:t> at Computer?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762000" y="2209800"/>
            <a:ext cx="7848600" cy="344487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Courier New" pitchFamily="49" charset="0"/>
              </a:rPr>
              <a:t>You can find SPIM simulator in the following position: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--&gt; EAS Applications --&gt; Course Specific --&gt;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PCSpim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/>
            <a:r>
              <a:rPr lang="en-US" dirty="0" smtClean="0">
                <a:cs typeface="Courier New" pitchFamily="49" charset="0"/>
              </a:rPr>
              <a:t>You can also download the latest SPIM simulator in the following web-site:</a:t>
            </a:r>
          </a:p>
          <a:p>
            <a:pPr lvl="1" eaLnBrk="1" hangingPunct="1"/>
            <a:r>
              <a:rPr lang="en-US" dirty="0" smtClean="0">
                <a:hlinkClick r:id="rId2"/>
              </a:rPr>
              <a:t>http://www.cs.wisc.edu/~larus/spim.html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3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SPIM Simulator Setup</a:t>
            </a:r>
          </a:p>
        </p:txBody>
      </p:sp>
      <p:pic>
        <p:nvPicPr>
          <p:cNvPr id="40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313613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100" name="Line 8"/>
          <p:cNvSpPr>
            <a:spLocks noChangeShapeType="1"/>
          </p:cNvSpPr>
          <p:nvPr/>
        </p:nvSpPr>
        <p:spPr bwMode="auto">
          <a:xfrm flipV="1">
            <a:off x="2133600" y="4572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381000" y="5484813"/>
            <a:ext cx="6818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You need to specify the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24665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3717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45527" y="960277"/>
            <a:ext cx="7855390" cy="51127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will </a:t>
            </a:r>
            <a:r>
              <a:rPr lang="en-US" b="1" dirty="0">
                <a:solidFill>
                  <a:srgbClr val="C00000"/>
                </a:solidFill>
              </a:rPr>
              <a:t>CONTINUE </a:t>
            </a:r>
            <a:r>
              <a:rPr lang="en-US" dirty="0"/>
              <a:t>our coverage on MIPS assembly language</a:t>
            </a:r>
          </a:p>
          <a:p>
            <a:pPr>
              <a:lnSpc>
                <a:spcPct val="90000"/>
              </a:lnSpc>
            </a:pPr>
            <a:r>
              <a:rPr lang="en-US" dirty="0"/>
              <a:t>We will learn followings today: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Memory organization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Transfer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Memory to register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Register to memory  </a:t>
            </a:r>
          </a:p>
          <a:p>
            <a:pPr>
              <a:lnSpc>
                <a:spcPct val="90000"/>
              </a:lnSpc>
            </a:pPr>
            <a:r>
              <a:rPr lang="en-US" dirty="0"/>
              <a:t>We will learn how to write code in MIPS simulator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We </a:t>
            </a:r>
            <a:r>
              <a:rPr lang="en-US" b="1" dirty="0">
                <a:solidFill>
                  <a:srgbClr val="C00000"/>
                </a:solidFill>
              </a:rPr>
              <a:t>will have Quiz </a:t>
            </a:r>
            <a:r>
              <a:rPr lang="en-US" b="1" dirty="0" smtClean="0">
                <a:solidFill>
                  <a:srgbClr val="C00000"/>
                </a:solidFill>
              </a:rPr>
              <a:t>5 </a:t>
            </a:r>
            <a:r>
              <a:rPr lang="en-US" b="1" dirty="0">
                <a:solidFill>
                  <a:srgbClr val="C00000"/>
                </a:solidFill>
              </a:rPr>
              <a:t>on </a:t>
            </a:r>
            <a:r>
              <a:rPr lang="en-US" b="1" dirty="0" smtClean="0">
                <a:solidFill>
                  <a:srgbClr val="C00000"/>
                </a:solidFill>
              </a:rPr>
              <a:t>Friday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November 2, </a:t>
            </a:r>
            <a:r>
              <a:rPr lang="en-US" b="1" dirty="0">
                <a:solidFill>
                  <a:srgbClr val="C00000"/>
                </a:solidFill>
              </a:rPr>
              <a:t>which will cover lecture </a:t>
            </a:r>
            <a:r>
              <a:rPr lang="en-US" b="1" dirty="0" smtClean="0">
                <a:solidFill>
                  <a:srgbClr val="C00000"/>
                </a:solidFill>
              </a:rPr>
              <a:t>20-24</a:t>
            </a:r>
            <a:endParaRPr lang="en-US" b="1" dirty="0">
              <a:solidFill>
                <a:srgbClr val="C00000"/>
              </a:solidFill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HW </a:t>
            </a:r>
            <a:r>
              <a:rPr lang="en-US" b="1" dirty="0" smtClean="0">
                <a:solidFill>
                  <a:srgbClr val="C00000"/>
                </a:solidFill>
              </a:rPr>
              <a:t>5 is posted </a:t>
            </a:r>
            <a:r>
              <a:rPr lang="en-US" b="1" dirty="0">
                <a:solidFill>
                  <a:srgbClr val="C00000"/>
                </a:solidFill>
              </a:rPr>
              <a:t>on </a:t>
            </a:r>
            <a:r>
              <a:rPr lang="en-US" b="1" dirty="0" smtClean="0">
                <a:solidFill>
                  <a:srgbClr val="C00000"/>
                </a:solidFill>
              </a:rPr>
              <a:t>Blackboard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which is due on Wednesday, October </a:t>
            </a:r>
            <a:r>
              <a:rPr lang="en-US" dirty="0" smtClean="0">
                <a:solidFill>
                  <a:schemeClr val="tx1"/>
                </a:solidFill>
              </a:rPr>
              <a:t>31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C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0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System Calls</a:t>
            </a:r>
          </a:p>
        </p:txBody>
      </p:sp>
      <p:sp>
        <p:nvSpPr>
          <p:cNvPr id="51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133600"/>
            <a:ext cx="79248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SPIM provides a small set of operating-system-like services through the system call (</a:t>
            </a:r>
            <a:r>
              <a:rPr lang="en-US" dirty="0" err="1" smtClean="0"/>
              <a:t>syscall</a:t>
            </a:r>
            <a:r>
              <a:rPr lang="en-US" dirty="0" smtClean="0"/>
              <a:t>) instruction.</a:t>
            </a:r>
          </a:p>
          <a:p>
            <a:pPr eaLnBrk="1" hangingPunct="1"/>
            <a:r>
              <a:rPr lang="en-US" dirty="0" smtClean="0"/>
              <a:t>To request a service, a program load the system call code into the register </a:t>
            </a:r>
            <a:r>
              <a:rPr lang="en-US" b="1" dirty="0" smtClean="0">
                <a:solidFill>
                  <a:srgbClr val="C00000"/>
                </a:solidFill>
              </a:rPr>
              <a:t>$v0 </a:t>
            </a:r>
            <a:r>
              <a:rPr lang="en-US" dirty="0" smtClean="0"/>
              <a:t>and arguments into registers $a0-$a3.</a:t>
            </a:r>
          </a:p>
        </p:txBody>
      </p:sp>
    </p:spTree>
    <p:extLst>
      <p:ext uri="{BB962C8B-B14F-4D97-AF65-F5344CB8AC3E}">
        <p14:creationId xmlns:p14="http://schemas.microsoft.com/office/powerpoint/2010/main" val="303462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1534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Partial SPIM System Service List (I)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495800"/>
          </a:xfrm>
        </p:spPr>
        <p:txBody>
          <a:bodyPr>
            <a:normAutofit/>
          </a:bodyPr>
          <a:lstStyle/>
          <a:p>
            <a:pPr marL="914400" lvl="1" indent="-457200" eaLnBrk="1" hangingPunct="1">
              <a:buFontTx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print_int		$a0=integer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print_float		$f12=float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print_double	       $f12=double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print_string		$a0=string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read_int		       put integer in $v0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read_float		put float number in $</a:t>
            </a:r>
            <a:r>
              <a:rPr lang="en-US" dirty="0" err="1" smtClean="0"/>
              <a:t>fo</a:t>
            </a:r>
            <a:endParaRPr lang="en-US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read_double		put double in $</a:t>
            </a:r>
            <a:r>
              <a:rPr lang="en-US" dirty="0" err="1" smtClean="0"/>
              <a:t>fo</a:t>
            </a:r>
            <a:endParaRPr lang="en-US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read_string		$a0=buffer, $a1=length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err="1" smtClean="0"/>
              <a:t>sbrk</a:t>
            </a:r>
            <a:r>
              <a:rPr lang="en-US" dirty="0" smtClean="0"/>
              <a:t>			        address in $</a:t>
            </a:r>
            <a:r>
              <a:rPr lang="en-US" dirty="0" err="1" smtClean="0"/>
              <a:t>vo</a:t>
            </a:r>
            <a:endParaRPr lang="en-US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5120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MIPS Registers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8305800" cy="4645025"/>
          </a:xfrm>
        </p:spPr>
        <p:txBody>
          <a:bodyPr>
            <a:normAutofit fontScale="92500" lnSpcReduction="20000"/>
          </a:bodyPr>
          <a:lstStyle/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USE </a:t>
            </a:r>
            <a:r>
              <a:rPr lang="en-US" sz="2000" dirty="0" smtClean="0"/>
              <a:t>				</a:t>
            </a:r>
            <a:r>
              <a:rPr lang="en-US" sz="2000" b="1" u="sng" dirty="0" smtClean="0">
                <a:solidFill>
                  <a:srgbClr val="C00000"/>
                </a:solidFill>
              </a:rPr>
              <a:t>Number</a:t>
            </a:r>
            <a:r>
              <a:rPr lang="en-US" sz="2000" dirty="0" smtClean="0"/>
              <a:t>	      </a:t>
            </a:r>
            <a:r>
              <a:rPr lang="en-US" sz="2000" b="1" u="sng" dirty="0" smtClean="0">
                <a:solidFill>
                  <a:srgbClr val="C00000"/>
                </a:solidFill>
              </a:rPr>
              <a:t>Name</a:t>
            </a:r>
            <a:r>
              <a:rPr lang="en-US" sz="3200" b="1" u="sng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	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The constant 0			$0		$zero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Reserved for Assembler	       $1		$at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Return Values			     $2-$3		$v0-$v1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Arguments			     $4-$7		$a0-$a3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Temporary			     $8-$15	$t0-$t7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Saved  Temporaries	     $16-$23	$s0-$s7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Temporary			     $24-$25	$t8-$t9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Used by Kernel		     $26-27	$k0-$k1</a:t>
            </a:r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Global Pointer			$28		$</a:t>
            </a:r>
            <a:r>
              <a:rPr lang="en-US" sz="2000" dirty="0" err="1" smtClean="0"/>
              <a:t>gp</a:t>
            </a:r>
            <a:endParaRPr lang="en-US" sz="2000" dirty="0" smtClean="0"/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Stack Pointer			        $29		$</a:t>
            </a:r>
            <a:r>
              <a:rPr lang="en-US" sz="2000" dirty="0" err="1" smtClean="0"/>
              <a:t>sp</a:t>
            </a:r>
            <a:endParaRPr lang="en-US" sz="2000" dirty="0" smtClean="0"/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Frame Pointer			       $30		$</a:t>
            </a:r>
            <a:r>
              <a:rPr lang="en-US" sz="2000" dirty="0" err="1" smtClean="0"/>
              <a:t>fp</a:t>
            </a:r>
            <a:endParaRPr lang="en-US" sz="2000" dirty="0" smtClean="0"/>
          </a:p>
          <a:p>
            <a:pPr marL="203200" indent="-203200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Return Address		       $31		$</a:t>
            </a:r>
            <a:r>
              <a:rPr lang="en-US" sz="2000" dirty="0" err="1" smtClean="0"/>
              <a:t>ra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90609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924800" cy="1303337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Pseudoinstruction</a:t>
            </a:r>
            <a:endParaRPr lang="en-US" b="1" dirty="0" smtClean="0"/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two instructions are not </a:t>
            </a:r>
            <a:r>
              <a:rPr lang="en-US" sz="2400" i="1" dirty="0" smtClean="0"/>
              <a:t>real</a:t>
            </a:r>
            <a:r>
              <a:rPr lang="en-US" sz="2400" dirty="0" smtClean="0"/>
              <a:t> MIPS instruction. They can be implemented with </a:t>
            </a:r>
            <a:r>
              <a:rPr lang="en-US" sz="2400" i="1" dirty="0" smtClean="0"/>
              <a:t>real</a:t>
            </a:r>
            <a:r>
              <a:rPr lang="en-US" sz="2400" dirty="0" smtClean="0"/>
              <a:t> MIPS instruction though. Therefore, they are called </a:t>
            </a:r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err="1" smtClean="0">
                <a:solidFill>
                  <a:srgbClr val="C00000"/>
                </a:solidFill>
              </a:rPr>
              <a:t>pseudoinstructions</a:t>
            </a:r>
            <a:r>
              <a:rPr lang="en-US" sz="2400" b="1" dirty="0" smtClean="0">
                <a:solidFill>
                  <a:srgbClr val="C00000"/>
                </a:solidFill>
              </a:rPr>
              <a:t>.” </a:t>
            </a:r>
            <a:r>
              <a:rPr lang="en-US" sz="2400" dirty="0" smtClean="0"/>
              <a:t>They are created for the convenience of programmers.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li	    $</a:t>
            </a:r>
            <a:r>
              <a:rPr lang="en-US" sz="2400" b="1" dirty="0" err="1" smtClean="0">
                <a:solidFill>
                  <a:srgbClr val="C00000"/>
                </a:solidFill>
              </a:rPr>
              <a:t>reg</a:t>
            </a:r>
            <a:r>
              <a:rPr lang="en-US" sz="2400" b="1" dirty="0" smtClean="0">
                <a:solidFill>
                  <a:srgbClr val="C00000"/>
                </a:solidFill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imm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(load immediate)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-  $</a:t>
            </a:r>
            <a:r>
              <a:rPr lang="en-US" sz="2000" dirty="0" err="1" smtClean="0"/>
              <a:t>reg</a:t>
            </a:r>
            <a:r>
              <a:rPr lang="en-US" sz="2000" dirty="0" smtClean="0"/>
              <a:t>=</a:t>
            </a:r>
            <a:r>
              <a:rPr lang="en-US" sz="2000" dirty="0" err="1" smtClean="0"/>
              <a:t>imm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la 	$</a:t>
            </a:r>
            <a:r>
              <a:rPr lang="en-US" sz="2400" b="1" dirty="0" err="1" smtClean="0">
                <a:solidFill>
                  <a:srgbClr val="C00000"/>
                </a:solidFill>
              </a:rPr>
              <a:t>reg</a:t>
            </a:r>
            <a:r>
              <a:rPr lang="en-US" sz="2400" b="1" dirty="0" smtClean="0">
                <a:solidFill>
                  <a:srgbClr val="C00000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address </a:t>
            </a:r>
            <a:r>
              <a:rPr lang="en-US" sz="2400" b="1" dirty="0" smtClean="0"/>
              <a:t>(load address)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dirty="0" smtClean="0"/>
              <a:t>-   $</a:t>
            </a:r>
            <a:r>
              <a:rPr lang="en-US" sz="2000" dirty="0" err="1" smtClean="0"/>
              <a:t>reg</a:t>
            </a:r>
            <a:r>
              <a:rPr lang="en-US" sz="2000" dirty="0" smtClean="0"/>
              <a:t>=address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use </a:t>
            </a:r>
            <a:r>
              <a:rPr lang="en-US" sz="2400" dirty="0" err="1" smtClean="0"/>
              <a:t>pseudoinstructions</a:t>
            </a:r>
            <a:r>
              <a:rPr lang="en-US" sz="2400" dirty="0" smtClean="0"/>
              <a:t>, you need to specify that </a:t>
            </a:r>
            <a:r>
              <a:rPr lang="en-US" sz="2400" dirty="0" err="1" smtClean="0"/>
              <a:t>pseudoinstrcutions</a:t>
            </a:r>
            <a:r>
              <a:rPr lang="en-US" sz="2400" dirty="0" smtClean="0"/>
              <a:t> is allowed in the setting of SPIM simulator.</a:t>
            </a:r>
          </a:p>
        </p:txBody>
      </p:sp>
    </p:spTree>
    <p:extLst>
      <p:ext uri="{BB962C8B-B14F-4D97-AF65-F5344CB8AC3E}">
        <p14:creationId xmlns:p14="http://schemas.microsoft.com/office/powerpoint/2010/main" val="414149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Assembler Directives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848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Assembler directives begin </a:t>
            </a:r>
            <a:r>
              <a:rPr lang="en-US" sz="2400" dirty="0" smtClean="0"/>
              <a:t>with a </a:t>
            </a:r>
            <a:r>
              <a:rPr lang="en-US" sz="2400" dirty="0" smtClean="0"/>
              <a:t>period.</a:t>
            </a:r>
          </a:p>
          <a:p>
            <a:pPr eaLnBrk="1" hangingPunct="1"/>
            <a:r>
              <a:rPr lang="en-US" sz="2400" dirty="0" smtClean="0"/>
              <a:t>Assembler directives tell the assembler how to translate a program but do not produce machine code for itself.</a:t>
            </a:r>
          </a:p>
          <a:p>
            <a:pPr eaLnBrk="1" hangingPunct="1"/>
            <a:r>
              <a:rPr lang="en-US" sz="2400" dirty="0" smtClean="0"/>
              <a:t>Example: </a:t>
            </a:r>
          </a:p>
          <a:p>
            <a:pPr lvl="1" eaLnBrk="1" hangingPunct="1"/>
            <a:r>
              <a:rPr lang="en-US" sz="2000" b="1" dirty="0" smtClean="0">
                <a:solidFill>
                  <a:srgbClr val="C00000"/>
                </a:solidFill>
              </a:rPr>
              <a:t>.globl sym</a:t>
            </a:r>
            <a:r>
              <a:rPr lang="en-US" sz="2000" dirty="0" smtClean="0"/>
              <a:t>: </a:t>
            </a:r>
            <a:r>
              <a:rPr lang="en-US" sz="2000" b="0" dirty="0" smtClean="0"/>
              <a:t>declare that label </a:t>
            </a:r>
            <a:r>
              <a:rPr lang="en-US" sz="2000" b="0" i="1" dirty="0" smtClean="0"/>
              <a:t>sym</a:t>
            </a:r>
            <a:r>
              <a:rPr lang="en-US" sz="2000" b="0" dirty="0" smtClean="0"/>
              <a:t> is global and can be referred from other files.</a:t>
            </a:r>
          </a:p>
          <a:p>
            <a:pPr lvl="1" eaLnBrk="1" hangingPunct="1"/>
            <a:r>
              <a:rPr lang="en-US" sz="2000" b="1" dirty="0" smtClean="0">
                <a:solidFill>
                  <a:srgbClr val="C00000"/>
                </a:solidFill>
              </a:rPr>
              <a:t>.text</a:t>
            </a:r>
            <a:r>
              <a:rPr lang="en-US" sz="2000" dirty="0" smtClean="0"/>
              <a:t>: </a:t>
            </a:r>
            <a:r>
              <a:rPr lang="en-US" sz="2000" b="0" dirty="0" smtClean="0"/>
              <a:t>subsequent items are put in the user segment. In SPIM, these items may only be instructions or words.</a:t>
            </a:r>
          </a:p>
          <a:p>
            <a:pPr lvl="1" eaLnBrk="1" hangingPunct="1"/>
            <a:r>
              <a:rPr lang="en-US" sz="2000" b="1" dirty="0" smtClean="0">
                <a:solidFill>
                  <a:srgbClr val="C00000"/>
                </a:solidFill>
              </a:rPr>
              <a:t>.data</a:t>
            </a:r>
            <a:r>
              <a:rPr lang="en-US" sz="2000" dirty="0" smtClean="0"/>
              <a:t>: </a:t>
            </a:r>
            <a:r>
              <a:rPr lang="en-US" sz="2000" b="0" dirty="0" smtClean="0"/>
              <a:t>declare that subsequent items are stored in the data segment.</a:t>
            </a:r>
          </a:p>
          <a:p>
            <a:pPr lvl="1" eaLnBrk="1" hangingPunct="1"/>
            <a:r>
              <a:rPr lang="en-US" sz="2000" b="1" dirty="0" smtClean="0">
                <a:solidFill>
                  <a:srgbClr val="C00000"/>
                </a:solidFill>
              </a:rPr>
              <a:t>.asciiz str</a:t>
            </a:r>
            <a:r>
              <a:rPr lang="en-US" sz="2000" dirty="0" smtClean="0"/>
              <a:t>: </a:t>
            </a:r>
            <a:r>
              <a:rPr lang="en-US" sz="2000" b="0" dirty="0" smtClean="0"/>
              <a:t>store the string str in memory and null-terminated</a:t>
            </a:r>
          </a:p>
        </p:txBody>
      </p:sp>
    </p:spTree>
    <p:extLst>
      <p:ext uri="{BB962C8B-B14F-4D97-AF65-F5344CB8AC3E}">
        <p14:creationId xmlns:p14="http://schemas.microsoft.com/office/powerpoint/2010/main" val="362715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The First Program: Hello World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73152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.text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.globl main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main: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li $v0, 4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la $a0, str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     # print string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li $v0, 10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     # exit (you must use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#10 to exit)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.data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str:    .asciiz "Hello World!!!"</a:t>
            </a:r>
          </a:p>
        </p:txBody>
      </p:sp>
    </p:spTree>
    <p:extLst>
      <p:ext uri="{BB962C8B-B14F-4D97-AF65-F5344CB8AC3E}">
        <p14:creationId xmlns:p14="http://schemas.microsoft.com/office/powerpoint/2010/main" val="3561298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Execute the program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827838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8" name="Line 7"/>
          <p:cNvSpPr>
            <a:spLocks noChangeShapeType="1"/>
          </p:cNvSpPr>
          <p:nvPr/>
        </p:nvSpPr>
        <p:spPr bwMode="auto">
          <a:xfrm flipV="1">
            <a:off x="914400" y="27432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304800" y="3581400"/>
            <a:ext cx="5284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Starting address is 0x00400000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774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Layout of MIPS Computer Memory</a:t>
            </a:r>
          </a:p>
        </p:txBody>
      </p:sp>
      <p:pic>
        <p:nvPicPr>
          <p:cNvPr id="12291" name="Picture 7" descr="05~Figure_A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56" y="1600200"/>
            <a:ext cx="5617444" cy="436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2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Example Program 1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5000" r="5814"/>
          <a:stretch>
            <a:fillRect/>
          </a:stretch>
        </p:blipFill>
        <p:spPr bwMode="auto">
          <a:xfrm>
            <a:off x="1600200" y="1143000"/>
            <a:ext cx="5502275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62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The Second Program: Addition</a:t>
            </a:r>
          </a:p>
        </p:txBody>
      </p:sp>
      <p:sp>
        <p:nvSpPr>
          <p:cNvPr id="14339" name="AutoShape 6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066800"/>
            <a:ext cx="8458200" cy="66294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.data   #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val1:    .asciiz  "Enter 1st integer: 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val2:    .asciiz  "Enter 2nd integer: 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str:     .asciiz  "The result = 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.text                                                #  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.globl main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main:     li  $2, 4                             #  print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la  $4, val1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5                             # read 1st in -- result in 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move $16, $2                   # save 1st integer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4                             # print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la  $4, val2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5                             #  read 2nd </a:t>
            </a:r>
            <a:r>
              <a:rPr lang="en-US" sz="800" dirty="0" err="1" smtClean="0">
                <a:latin typeface="+mj-lt"/>
              </a:rPr>
              <a:t>int</a:t>
            </a:r>
            <a:r>
              <a:rPr lang="en-US" sz="800" dirty="0" smtClean="0">
                <a:latin typeface="+mj-lt"/>
              </a:rPr>
              <a:t> -- result in 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add   $16, $16, $2            # sum both integers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$2, 4                               # print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la $4, str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$2, 1                               #  print </a:t>
            </a:r>
            <a:r>
              <a:rPr lang="en-US" sz="800" dirty="0" err="1" smtClean="0">
                <a:latin typeface="+mj-lt"/>
              </a:rPr>
              <a:t>int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move $4, $16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10                            # exit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9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32109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Review: In-Class </a:t>
            </a:r>
            <a:r>
              <a:rPr lang="en-US" b="1" dirty="0" smtClean="0"/>
              <a:t>Exercise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153400" cy="16764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Assume a </a:t>
            </a:r>
            <a:r>
              <a:rPr lang="en-US" b="1" dirty="0" smtClean="0">
                <a:solidFill>
                  <a:srgbClr val="CC0000"/>
                </a:solidFill>
              </a:rPr>
              <a:t>falling edge </a:t>
            </a:r>
            <a:r>
              <a:rPr lang="en-US" dirty="0" smtClean="0"/>
              <a:t>D Flip-Flop is used, based on clock (C) and input signal (D), draw the D-type flip flop output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0"/>
          <a:stretch>
            <a:fillRect/>
          </a:stretch>
        </p:blipFill>
        <p:spPr bwMode="auto">
          <a:xfrm>
            <a:off x="838201" y="2071687"/>
            <a:ext cx="335279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472440" y="3682245"/>
            <a:ext cx="8534400" cy="11430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>
              <a:spcBef>
                <a:spcPct val="20000"/>
              </a:spcBef>
              <a:buFontTx/>
              <a:buAutoNum type="arabicPeriod" startAt="2"/>
            </a:pPr>
            <a:r>
              <a:rPr lang="en-US" dirty="0">
                <a:latin typeface="Times Bold Italic" pitchFamily="18" charset="0"/>
              </a:rPr>
              <a:t>Repeat the previous problem assuming a </a:t>
            </a:r>
            <a:r>
              <a:rPr lang="en-US" b="1" dirty="0">
                <a:solidFill>
                  <a:srgbClr val="C00000"/>
                </a:solidFill>
                <a:latin typeface="Times Bold Italic" pitchFamily="18" charset="0"/>
              </a:rPr>
              <a:t>rising edge </a:t>
            </a:r>
            <a:r>
              <a:rPr lang="en-US" dirty="0">
                <a:latin typeface="Times Bold Italic" pitchFamily="18" charset="0"/>
              </a:rPr>
              <a:t>D Flip-Flop is used.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13" y="1748451"/>
            <a:ext cx="4041775" cy="2193925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84380"/>
            <a:ext cx="4041775" cy="2193925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0"/>
          <a:stretch>
            <a:fillRect/>
          </a:stretch>
        </p:blipFill>
        <p:spPr bwMode="auto">
          <a:xfrm>
            <a:off x="655321" y="4379908"/>
            <a:ext cx="335279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Example Program 2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3" t="3125" r="5438" b="5251"/>
          <a:stretch>
            <a:fillRect/>
          </a:stretch>
        </p:blipFill>
        <p:spPr bwMode="auto">
          <a:xfrm>
            <a:off x="1371600" y="1143000"/>
            <a:ext cx="5922963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0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The Third Program: Taking Text Input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43000"/>
            <a:ext cx="7620000" cy="464026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1300" dirty="0" smtClean="0"/>
              <a:t>.data           # data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prompt:   .asciiz  "Please enter your name (last, first):   "</a:t>
            </a:r>
          </a:p>
          <a:p>
            <a:pPr eaLnBrk="1" hangingPunct="1">
              <a:buFontTx/>
              <a:buNone/>
            </a:pPr>
            <a:r>
              <a:rPr lang="en-US" sz="1300" dirty="0" err="1" smtClean="0"/>
              <a:t>yname</a:t>
            </a:r>
            <a:r>
              <a:rPr lang="en-US" sz="1300" dirty="0" smtClean="0"/>
              <a:t>:    .asciiz  "</a:t>
            </a:r>
            <a:r>
              <a:rPr lang="en-US" sz="1300" dirty="0" err="1" smtClean="0"/>
              <a:t>xxxxxxxxxxxxxxxxxxxxxxxxxxx</a:t>
            </a:r>
            <a:r>
              <a:rPr lang="en-US" sz="1300" dirty="0" smtClean="0"/>
              <a:t>”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.text	 #   INSTRUCTIONS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.globl main	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main:	li  $2, 4		# print prompt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la  $4,  prompt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  <a:p>
            <a:pPr eaLnBrk="1" hangingPunct="1">
              <a:buFontTx/>
              <a:buNone/>
            </a:pPr>
            <a:r>
              <a:rPr lang="en-US" sz="1300" dirty="0" smtClean="0"/>
              <a:t>		li  $2, 8		# read string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li $5, 20		# length of string = 20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la $4, </a:t>
            </a:r>
            <a:r>
              <a:rPr lang="en-US" sz="1300" dirty="0" err="1" smtClean="0"/>
              <a:t>yname</a:t>
            </a:r>
            <a:r>
              <a:rPr lang="en-US" sz="1300" dirty="0" smtClean="0"/>
              <a:t>                 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  <a:p>
            <a:pPr eaLnBrk="1" hangingPunct="1">
              <a:buFontTx/>
              <a:buNone/>
            </a:pPr>
            <a:r>
              <a:rPr lang="en-US" sz="1300" dirty="0" smtClean="0"/>
              <a:t>		li  $2, 4		# print result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la  $4, </a:t>
            </a:r>
            <a:r>
              <a:rPr lang="en-US" sz="1300" dirty="0" err="1" smtClean="0"/>
              <a:t>yname</a:t>
            </a:r>
            <a:r>
              <a:rPr lang="en-US" sz="13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  <a:p>
            <a:pPr eaLnBrk="1" hangingPunct="1">
              <a:buFontTx/>
              <a:buNone/>
            </a:pPr>
            <a:r>
              <a:rPr lang="en-US" sz="1300" dirty="0" smtClean="0"/>
              <a:t>		li  $2, 10		# exit program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7856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Example Program 3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000" r="15625" b="14999"/>
          <a:stretch>
            <a:fillRect/>
          </a:stretch>
        </p:blipFill>
        <p:spPr bwMode="auto">
          <a:xfrm>
            <a:off x="762000" y="1295400"/>
            <a:ext cx="73152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631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Exercise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05000"/>
            <a:ext cx="7924800" cy="34448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200" dirty="0" smtClean="0"/>
              <a:t>Write a program implementing the following functions.</a:t>
            </a:r>
          </a:p>
          <a:p>
            <a:pPr lvl="1" eaLnBrk="1" hangingPunct="1"/>
            <a:r>
              <a:rPr lang="en-US" sz="2800" dirty="0" smtClean="0"/>
              <a:t>Ask the user to enter a number with the following prompt</a:t>
            </a:r>
          </a:p>
          <a:p>
            <a:pPr lvl="2" eaLnBrk="1" hangingPunct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"Please input an integer:”</a:t>
            </a:r>
          </a:p>
          <a:p>
            <a:pPr lvl="1" eaLnBrk="1" hangingPunct="1"/>
            <a:r>
              <a:rPr lang="en-US" sz="2800" dirty="0" smtClean="0"/>
              <a:t>Add the number by one</a:t>
            </a:r>
          </a:p>
          <a:p>
            <a:pPr lvl="1" eaLnBrk="1" hangingPunct="1"/>
            <a:r>
              <a:rPr lang="en-US" sz="2800" dirty="0" smtClean="0"/>
              <a:t>Print out the result after the following message</a:t>
            </a:r>
          </a:p>
          <a:p>
            <a:pPr lvl="2" eaLnBrk="1" hangingPunct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"Next integer is: "</a:t>
            </a:r>
          </a:p>
        </p:txBody>
      </p:sp>
    </p:spTree>
    <p:extLst>
      <p:ext uri="{BB962C8B-B14F-4D97-AF65-F5344CB8AC3E}">
        <p14:creationId xmlns:p14="http://schemas.microsoft.com/office/powerpoint/2010/main" val="1205929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Program Exercise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000" r="27499" b="28000"/>
          <a:stretch>
            <a:fillRect/>
          </a:stretch>
        </p:blipFill>
        <p:spPr bwMode="auto">
          <a:xfrm>
            <a:off x="762000" y="1143000"/>
            <a:ext cx="7696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98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915400" cy="666849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b="1" dirty="0" smtClean="0"/>
              <a:t>Review: MIPS Instruction Format</a:t>
            </a:r>
          </a:p>
        </p:txBody>
      </p:sp>
      <p:sp>
        <p:nvSpPr>
          <p:cNvPr id="14339" name="Rectangle 12"/>
          <p:cNvSpPr>
            <a:spLocks noChangeArrowheads="1"/>
          </p:cNvSpPr>
          <p:nvPr/>
        </p:nvSpPr>
        <p:spPr bwMode="auto">
          <a:xfrm>
            <a:off x="1016000" y="1600200"/>
            <a:ext cx="1257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13"/>
          <p:cNvSpPr>
            <a:spLocks noChangeArrowheads="1"/>
          </p:cNvSpPr>
          <p:nvPr/>
        </p:nvSpPr>
        <p:spPr bwMode="auto">
          <a:xfrm>
            <a:off x="1327150" y="1644650"/>
            <a:ext cx="457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OP</a:t>
            </a:r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2286000" y="160020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15"/>
          <p:cNvSpPr>
            <a:spLocks noChangeArrowheads="1"/>
          </p:cNvSpPr>
          <p:nvPr/>
        </p:nvSpPr>
        <p:spPr bwMode="auto">
          <a:xfrm>
            <a:off x="3251200" y="160020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1016000" y="2082800"/>
            <a:ext cx="1257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17"/>
          <p:cNvSpPr>
            <a:spLocks noChangeArrowheads="1"/>
          </p:cNvSpPr>
          <p:nvPr/>
        </p:nvSpPr>
        <p:spPr bwMode="auto">
          <a:xfrm>
            <a:off x="1327150" y="2127250"/>
            <a:ext cx="457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OP</a:t>
            </a:r>
          </a:p>
        </p:txBody>
      </p:sp>
      <p:sp>
        <p:nvSpPr>
          <p:cNvPr id="14345" name="Rectangle 18"/>
          <p:cNvSpPr>
            <a:spLocks noChangeArrowheads="1"/>
          </p:cNvSpPr>
          <p:nvPr/>
        </p:nvSpPr>
        <p:spPr bwMode="auto">
          <a:xfrm>
            <a:off x="2286000" y="208280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9"/>
          <p:cNvSpPr>
            <a:spLocks noChangeArrowheads="1"/>
          </p:cNvSpPr>
          <p:nvPr/>
        </p:nvSpPr>
        <p:spPr bwMode="auto">
          <a:xfrm>
            <a:off x="3251200" y="208280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20"/>
          <p:cNvSpPr>
            <a:spLocks noChangeArrowheads="1"/>
          </p:cNvSpPr>
          <p:nvPr/>
        </p:nvSpPr>
        <p:spPr bwMode="auto">
          <a:xfrm>
            <a:off x="4216400" y="2082800"/>
            <a:ext cx="2984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21"/>
          <p:cNvSpPr>
            <a:spLocks noChangeArrowheads="1"/>
          </p:cNvSpPr>
          <p:nvPr/>
        </p:nvSpPr>
        <p:spPr bwMode="auto">
          <a:xfrm>
            <a:off x="1016000" y="2590800"/>
            <a:ext cx="1257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22"/>
          <p:cNvSpPr>
            <a:spLocks noChangeArrowheads="1"/>
          </p:cNvSpPr>
          <p:nvPr/>
        </p:nvSpPr>
        <p:spPr bwMode="auto">
          <a:xfrm>
            <a:off x="1327150" y="2635250"/>
            <a:ext cx="457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OP</a:t>
            </a:r>
          </a:p>
        </p:txBody>
      </p:sp>
      <p:sp>
        <p:nvSpPr>
          <p:cNvPr id="14350" name="Rectangle 23"/>
          <p:cNvSpPr>
            <a:spLocks noChangeArrowheads="1"/>
          </p:cNvSpPr>
          <p:nvPr/>
        </p:nvSpPr>
        <p:spPr bwMode="auto">
          <a:xfrm>
            <a:off x="2286000" y="2590800"/>
            <a:ext cx="49149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24"/>
          <p:cNvSpPr>
            <a:spLocks noChangeArrowheads="1"/>
          </p:cNvSpPr>
          <p:nvPr/>
        </p:nvSpPr>
        <p:spPr bwMode="auto">
          <a:xfrm>
            <a:off x="4216400" y="160020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25"/>
          <p:cNvSpPr>
            <a:spLocks noChangeArrowheads="1"/>
          </p:cNvSpPr>
          <p:nvPr/>
        </p:nvSpPr>
        <p:spPr bwMode="auto">
          <a:xfrm>
            <a:off x="5181600" y="160020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26"/>
          <p:cNvSpPr>
            <a:spLocks noChangeArrowheads="1"/>
          </p:cNvSpPr>
          <p:nvPr/>
        </p:nvSpPr>
        <p:spPr bwMode="auto">
          <a:xfrm>
            <a:off x="6146800" y="1600200"/>
            <a:ext cx="10541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27"/>
          <p:cNvSpPr>
            <a:spLocks noChangeArrowheads="1"/>
          </p:cNvSpPr>
          <p:nvPr/>
        </p:nvSpPr>
        <p:spPr bwMode="auto">
          <a:xfrm>
            <a:off x="2419350" y="164465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rs</a:t>
            </a:r>
          </a:p>
        </p:txBody>
      </p:sp>
      <p:sp>
        <p:nvSpPr>
          <p:cNvPr id="14355" name="Rectangle 28"/>
          <p:cNvSpPr>
            <a:spLocks noChangeArrowheads="1"/>
          </p:cNvSpPr>
          <p:nvPr/>
        </p:nvSpPr>
        <p:spPr bwMode="auto">
          <a:xfrm>
            <a:off x="3460750" y="1670050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rt</a:t>
            </a:r>
          </a:p>
        </p:txBody>
      </p:sp>
      <p:sp>
        <p:nvSpPr>
          <p:cNvPr id="14356" name="Rectangle 29"/>
          <p:cNvSpPr>
            <a:spLocks noChangeArrowheads="1"/>
          </p:cNvSpPr>
          <p:nvPr/>
        </p:nvSpPr>
        <p:spPr bwMode="auto">
          <a:xfrm>
            <a:off x="4451350" y="1644650"/>
            <a:ext cx="355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rd</a:t>
            </a:r>
          </a:p>
        </p:txBody>
      </p:sp>
      <p:sp>
        <p:nvSpPr>
          <p:cNvPr id="14357" name="Rectangle 30"/>
          <p:cNvSpPr>
            <a:spLocks noChangeArrowheads="1"/>
          </p:cNvSpPr>
          <p:nvPr/>
        </p:nvSpPr>
        <p:spPr bwMode="auto">
          <a:xfrm>
            <a:off x="5365750" y="164465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sa</a:t>
            </a:r>
          </a:p>
        </p:txBody>
      </p:sp>
      <p:sp>
        <p:nvSpPr>
          <p:cNvPr id="14358" name="Rectangle 31"/>
          <p:cNvSpPr>
            <a:spLocks noChangeArrowheads="1"/>
          </p:cNvSpPr>
          <p:nvPr/>
        </p:nvSpPr>
        <p:spPr bwMode="auto">
          <a:xfrm>
            <a:off x="6280150" y="1644650"/>
            <a:ext cx="685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funct</a:t>
            </a:r>
          </a:p>
        </p:txBody>
      </p:sp>
      <p:sp>
        <p:nvSpPr>
          <p:cNvPr id="14359" name="Rectangle 32"/>
          <p:cNvSpPr>
            <a:spLocks noChangeArrowheads="1"/>
          </p:cNvSpPr>
          <p:nvPr/>
        </p:nvSpPr>
        <p:spPr bwMode="auto">
          <a:xfrm>
            <a:off x="2444750" y="212725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rs</a:t>
            </a:r>
          </a:p>
        </p:txBody>
      </p:sp>
      <p:sp>
        <p:nvSpPr>
          <p:cNvPr id="14360" name="Rectangle 33"/>
          <p:cNvSpPr>
            <a:spLocks noChangeArrowheads="1"/>
          </p:cNvSpPr>
          <p:nvPr/>
        </p:nvSpPr>
        <p:spPr bwMode="auto">
          <a:xfrm>
            <a:off x="3486150" y="2152650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rt</a:t>
            </a:r>
          </a:p>
        </p:txBody>
      </p:sp>
      <p:sp>
        <p:nvSpPr>
          <p:cNvPr id="14361" name="Rectangle 34"/>
          <p:cNvSpPr>
            <a:spLocks noChangeArrowheads="1"/>
          </p:cNvSpPr>
          <p:nvPr/>
        </p:nvSpPr>
        <p:spPr bwMode="auto">
          <a:xfrm>
            <a:off x="4565650" y="2127250"/>
            <a:ext cx="1257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immediate</a:t>
            </a:r>
          </a:p>
        </p:txBody>
      </p:sp>
      <p:sp>
        <p:nvSpPr>
          <p:cNvPr id="14362" name="Rectangle 35"/>
          <p:cNvSpPr>
            <a:spLocks noChangeArrowheads="1"/>
          </p:cNvSpPr>
          <p:nvPr/>
        </p:nvSpPr>
        <p:spPr bwMode="auto">
          <a:xfrm>
            <a:off x="3575050" y="2584450"/>
            <a:ext cx="1371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jump target</a:t>
            </a:r>
          </a:p>
        </p:txBody>
      </p:sp>
      <p:sp>
        <p:nvSpPr>
          <p:cNvPr id="14363" name="Rectangle 36"/>
          <p:cNvSpPr>
            <a:spLocks noChangeArrowheads="1"/>
          </p:cNvSpPr>
          <p:nvPr/>
        </p:nvSpPr>
        <p:spPr bwMode="auto">
          <a:xfrm>
            <a:off x="762000" y="1219200"/>
            <a:ext cx="421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dirty="0">
                <a:latin typeface="Arial" charset="0"/>
              </a:rPr>
              <a:t>3 Instruction Formats: all 32 bits wide</a:t>
            </a:r>
          </a:p>
        </p:txBody>
      </p:sp>
    </p:spTree>
    <p:extLst>
      <p:ext uri="{BB962C8B-B14F-4D97-AF65-F5344CB8AC3E}">
        <p14:creationId xmlns:p14="http://schemas.microsoft.com/office/powerpoint/2010/main" val="346305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71600"/>
            <a:ext cx="7315200" cy="4038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Numeric version of instructions is called machine language</a:t>
            </a:r>
          </a:p>
          <a:p>
            <a:r>
              <a:rPr lang="en-US" sz="1800" dirty="0" smtClean="0"/>
              <a:t>Instructions, like registers and words of data, are also 32 bits long</a:t>
            </a:r>
          </a:p>
          <a:p>
            <a:pPr lvl="1"/>
            <a:r>
              <a:rPr lang="en-US" sz="1800" dirty="0" smtClean="0"/>
              <a:t>Example:   </a:t>
            </a:r>
            <a:r>
              <a:rPr lang="en-US" sz="1800" dirty="0" smtClean="0">
                <a:latin typeface="Courier New" pitchFamily="49" charset="0"/>
              </a:rPr>
              <a:t>add $t0, $s1, $s2</a:t>
            </a:r>
          </a:p>
          <a:p>
            <a:pPr lvl="1"/>
            <a:r>
              <a:rPr lang="en-US" sz="1800" dirty="0" smtClean="0"/>
              <a:t>registers have numbers, </a:t>
            </a:r>
            <a:r>
              <a:rPr lang="en-US" sz="1800" dirty="0" smtClean="0">
                <a:latin typeface="Courier New" pitchFamily="49" charset="0"/>
              </a:rPr>
              <a:t>$t0=8, $s1=17, $s2=18</a:t>
            </a:r>
            <a:br>
              <a:rPr lang="en-US" sz="1800" dirty="0" smtClean="0">
                <a:latin typeface="Courier New" pitchFamily="49" charset="0"/>
              </a:rPr>
            </a:br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/>
              <a:t>Instruction Format:</a:t>
            </a:r>
            <a:br>
              <a:rPr lang="en-US" sz="1800" dirty="0" smtClean="0"/>
            </a:br>
            <a:r>
              <a:rPr lang="en-US" sz="1800" dirty="0" smtClean="0"/>
              <a:t>	add $t0, $s1, $s2</a:t>
            </a:r>
          </a:p>
          <a:p>
            <a:pPr>
              <a:buFontTx/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smtClean="0">
                <a:latin typeface="Courier New" pitchFamily="49" charset="0"/>
              </a:rPr>
              <a:t>000000	10001	10010	01000	00000	100000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  op	  </a:t>
            </a:r>
            <a:r>
              <a:rPr lang="en-US" sz="1800" dirty="0" err="1" smtClean="0">
                <a:latin typeface="Courier New" pitchFamily="49" charset="0"/>
              </a:rPr>
              <a:t>rs</a:t>
            </a:r>
            <a:r>
              <a:rPr lang="en-US" sz="1800" dirty="0" smtClean="0">
                <a:latin typeface="Courier New" pitchFamily="49" charset="0"/>
              </a:rPr>
              <a:t>	  </a:t>
            </a:r>
            <a:r>
              <a:rPr lang="en-US" sz="1800" dirty="0" err="1" smtClean="0">
                <a:latin typeface="Courier New" pitchFamily="49" charset="0"/>
              </a:rPr>
              <a:t>rt</a:t>
            </a:r>
            <a:r>
              <a:rPr lang="en-US" sz="1800" dirty="0" smtClean="0">
                <a:latin typeface="Courier New" pitchFamily="49" charset="0"/>
              </a:rPr>
              <a:t>	  </a:t>
            </a:r>
            <a:r>
              <a:rPr lang="en-US" sz="1800" dirty="0" err="1" smtClean="0">
                <a:latin typeface="Courier New" pitchFamily="49" charset="0"/>
              </a:rPr>
              <a:t>rd</a:t>
            </a: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shamt</a:t>
            </a: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funct</a:t>
            </a: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Times New Roman" pitchFamily="18" charset="0"/>
              </a:rPr>
              <a:t>Can you guess what the field names stand for?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Machine Language: R-Type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295400" y="3810000"/>
            <a:ext cx="5626100" cy="292100"/>
            <a:chOff x="820" y="1972"/>
            <a:chExt cx="3544" cy="184"/>
          </a:xfrm>
        </p:grpSpPr>
        <p:sp>
          <p:nvSpPr>
            <p:cNvPr id="15373" name="Rectangle 6"/>
            <p:cNvSpPr>
              <a:spLocks noChangeArrowheads="1"/>
            </p:cNvSpPr>
            <p:nvPr/>
          </p:nvSpPr>
          <p:spPr bwMode="auto">
            <a:xfrm>
              <a:off x="820" y="1972"/>
              <a:ext cx="354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7"/>
            <p:cNvSpPr>
              <a:spLocks noChangeShapeType="1"/>
            </p:cNvSpPr>
            <p:nvPr/>
          </p:nvSpPr>
          <p:spPr bwMode="auto">
            <a:xfrm>
              <a:off x="1440" y="197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8"/>
            <p:cNvSpPr>
              <a:spLocks noChangeShapeType="1"/>
            </p:cNvSpPr>
            <p:nvPr/>
          </p:nvSpPr>
          <p:spPr bwMode="auto">
            <a:xfrm>
              <a:off x="1920" y="197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9"/>
            <p:cNvSpPr>
              <a:spLocks noChangeShapeType="1"/>
            </p:cNvSpPr>
            <p:nvPr/>
          </p:nvSpPr>
          <p:spPr bwMode="auto">
            <a:xfrm>
              <a:off x="2496" y="197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0"/>
            <p:cNvSpPr>
              <a:spLocks noChangeShapeType="1"/>
            </p:cNvSpPr>
            <p:nvPr/>
          </p:nvSpPr>
          <p:spPr bwMode="auto">
            <a:xfrm>
              <a:off x="3072" y="197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1"/>
            <p:cNvSpPr>
              <a:spLocks noChangeShapeType="1"/>
            </p:cNvSpPr>
            <p:nvPr/>
          </p:nvSpPr>
          <p:spPr bwMode="auto">
            <a:xfrm>
              <a:off x="3648" y="197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12"/>
          <p:cNvGrpSpPr>
            <a:grpSpLocks/>
          </p:cNvGrpSpPr>
          <p:nvPr/>
        </p:nvGrpSpPr>
        <p:grpSpPr bwMode="auto">
          <a:xfrm>
            <a:off x="1295400" y="4343400"/>
            <a:ext cx="5626100" cy="292100"/>
            <a:chOff x="820" y="2308"/>
            <a:chExt cx="3544" cy="184"/>
          </a:xfrm>
        </p:grpSpPr>
        <p:sp>
          <p:nvSpPr>
            <p:cNvPr id="15367" name="Rectangle 13"/>
            <p:cNvSpPr>
              <a:spLocks noChangeArrowheads="1"/>
            </p:cNvSpPr>
            <p:nvPr/>
          </p:nvSpPr>
          <p:spPr bwMode="auto">
            <a:xfrm>
              <a:off x="820" y="2308"/>
              <a:ext cx="354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>
              <a:off x="1440" y="231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>
              <a:off x="1920" y="231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>
              <a:off x="2496" y="231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3072" y="231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3648" y="231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902677"/>
      </p:ext>
    </p:extLst>
  </p:cSld>
  <p:clrMapOvr>
    <a:masterClrMapping/>
  </p:clrMapOvr>
  <p:transition spd="slow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19200"/>
            <a:ext cx="7772400" cy="43434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Consider the </a:t>
            </a:r>
            <a:r>
              <a:rPr lang="en-US" sz="1800" dirty="0" err="1" smtClean="0"/>
              <a:t>addi</a:t>
            </a:r>
            <a:r>
              <a:rPr lang="en-US" sz="1800" dirty="0" smtClean="0"/>
              <a:t> instructions,</a:t>
            </a:r>
          </a:p>
          <a:p>
            <a:pPr lvl="1"/>
            <a:r>
              <a:rPr lang="en-US" sz="1800" dirty="0" smtClean="0"/>
              <a:t>What would the regularity principle have us do?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</a:rPr>
              <a:t>New principle:  Good design demands a compromise</a:t>
            </a:r>
          </a:p>
          <a:p>
            <a:r>
              <a:rPr lang="en-US" sz="1800" dirty="0" smtClean="0"/>
              <a:t>Introduce a new type of instruction format</a:t>
            </a:r>
          </a:p>
          <a:p>
            <a:pPr lvl="1"/>
            <a:r>
              <a:rPr lang="en-US" sz="1800" dirty="0" smtClean="0"/>
              <a:t>I-type for </a:t>
            </a:r>
            <a:r>
              <a:rPr lang="en-US" sz="1800" dirty="0" err="1" smtClean="0"/>
              <a:t>immediates</a:t>
            </a:r>
            <a:endParaRPr lang="en-US" sz="1800" dirty="0" smtClean="0"/>
          </a:p>
          <a:p>
            <a:pPr lvl="1"/>
            <a:r>
              <a:rPr lang="en-US" sz="1800" dirty="0" smtClean="0"/>
              <a:t>other format was R-type for register</a:t>
            </a:r>
          </a:p>
          <a:p>
            <a:pPr>
              <a:lnSpc>
                <a:spcPct val="110000"/>
              </a:lnSpc>
            </a:pPr>
            <a:r>
              <a:rPr lang="en-US" sz="1800" dirty="0" smtClean="0"/>
              <a:t>Example:  </a:t>
            </a:r>
            <a:r>
              <a:rPr lang="en-US" sz="1800" dirty="0" err="1" smtClean="0">
                <a:latin typeface="Courier New" pitchFamily="49" charset="0"/>
              </a:rPr>
              <a:t>addi</a:t>
            </a:r>
            <a:r>
              <a:rPr lang="en-US" sz="1800" dirty="0" smtClean="0">
                <a:latin typeface="Courier New" pitchFamily="49" charset="0"/>
              </a:rPr>
              <a:t> $s1, $s2, 100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8	  18	  17	       100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op	  </a:t>
            </a:r>
            <a:r>
              <a:rPr lang="en-US" sz="1800" dirty="0" err="1" smtClean="0"/>
              <a:t>rs</a:t>
            </a:r>
            <a:r>
              <a:rPr lang="en-US" sz="1800" dirty="0" smtClean="0"/>
              <a:t>	  </a:t>
            </a:r>
            <a:r>
              <a:rPr lang="en-US" sz="1800" dirty="0" err="1" smtClean="0"/>
              <a:t>rt</a:t>
            </a:r>
            <a:r>
              <a:rPr lang="en-US" sz="1800" dirty="0" smtClean="0"/>
              <a:t>	  16 bit number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Where's the compromise?</a:t>
            </a:r>
          </a:p>
        </p:txBody>
      </p:sp>
      <p:sp>
        <p:nvSpPr>
          <p:cNvPr id="1741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Machine Language: I-Type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98538" y="4489450"/>
            <a:ext cx="1014412" cy="338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012950" y="4489450"/>
            <a:ext cx="1014413" cy="338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028950" y="4489450"/>
            <a:ext cx="1014413" cy="338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043363" y="4489450"/>
            <a:ext cx="3043237" cy="338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998538" y="3887788"/>
            <a:ext cx="6088062" cy="338137"/>
            <a:chOff x="629" y="2449"/>
            <a:chExt cx="3835" cy="213"/>
          </a:xfrm>
        </p:grpSpPr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629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126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190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2547" y="2449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183313"/>
      </p:ext>
    </p:extLst>
  </p:cSld>
  <p:clrMapOvr>
    <a:masterClrMapping/>
  </p:clrMapOvr>
  <p:transition spd="slow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MIPS Fields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848600" cy="3444875"/>
          </a:xfrm>
        </p:spPr>
        <p:txBody>
          <a:bodyPr/>
          <a:lstStyle/>
          <a:p>
            <a:pPr eaLnBrk="1" hangingPunct="1"/>
            <a:r>
              <a:rPr lang="en-US" i="1" dirty="0" smtClean="0"/>
              <a:t>op:</a:t>
            </a:r>
            <a:r>
              <a:rPr lang="en-US" dirty="0" smtClean="0"/>
              <a:t> Basic operation of the instruction, </a:t>
            </a:r>
            <a:r>
              <a:rPr lang="en-US" dirty="0" err="1" smtClean="0"/>
              <a:t>opcode</a:t>
            </a:r>
            <a:endParaRPr lang="en-US" dirty="0" smtClean="0"/>
          </a:p>
          <a:p>
            <a:pPr eaLnBrk="1" hangingPunct="1"/>
            <a:r>
              <a:rPr lang="en-US" i="1" dirty="0" err="1" smtClean="0"/>
              <a:t>rs</a:t>
            </a:r>
            <a:r>
              <a:rPr lang="en-US" i="1" dirty="0" smtClean="0"/>
              <a:t>:</a:t>
            </a:r>
            <a:r>
              <a:rPr lang="en-US" dirty="0" smtClean="0"/>
              <a:t> The first register source operand</a:t>
            </a:r>
          </a:p>
          <a:p>
            <a:pPr eaLnBrk="1" hangingPunct="1"/>
            <a:r>
              <a:rPr lang="en-US" i="1" dirty="0" err="1" smtClean="0"/>
              <a:t>rt</a:t>
            </a:r>
            <a:r>
              <a:rPr lang="en-US" i="1" dirty="0" smtClean="0"/>
              <a:t>:</a:t>
            </a:r>
            <a:r>
              <a:rPr lang="en-US" dirty="0" smtClean="0"/>
              <a:t> The second register source operand</a:t>
            </a:r>
          </a:p>
          <a:p>
            <a:pPr eaLnBrk="1" hangingPunct="1"/>
            <a:r>
              <a:rPr lang="en-US" i="1" dirty="0" err="1" smtClean="0"/>
              <a:t>rd</a:t>
            </a:r>
            <a:r>
              <a:rPr lang="en-US" i="1" dirty="0" smtClean="0"/>
              <a:t>:</a:t>
            </a:r>
            <a:r>
              <a:rPr lang="en-US" dirty="0" smtClean="0"/>
              <a:t> The register destination operand.</a:t>
            </a:r>
          </a:p>
          <a:p>
            <a:pPr eaLnBrk="1" hangingPunct="1"/>
            <a:r>
              <a:rPr lang="en-US" i="1" dirty="0" err="1" smtClean="0"/>
              <a:t>shamt</a:t>
            </a:r>
            <a:r>
              <a:rPr lang="en-US" i="1" dirty="0" smtClean="0"/>
              <a:t>:</a:t>
            </a:r>
            <a:r>
              <a:rPr lang="en-US" dirty="0" smtClean="0"/>
              <a:t> Shift amount</a:t>
            </a:r>
          </a:p>
          <a:p>
            <a:pPr eaLnBrk="1" hangingPunct="1"/>
            <a:r>
              <a:rPr lang="en-US" i="1" dirty="0" err="1" smtClean="0"/>
              <a:t>funct</a:t>
            </a:r>
            <a:r>
              <a:rPr lang="en-US" i="1" dirty="0" smtClean="0"/>
              <a:t>:</a:t>
            </a:r>
            <a:r>
              <a:rPr lang="en-US" dirty="0" smtClean="0"/>
              <a:t> Function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79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Assembly Operands: Memory</a:t>
            </a:r>
          </a:p>
        </p:txBody>
      </p:sp>
      <p:sp>
        <p:nvSpPr>
          <p:cNvPr id="1843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98600"/>
            <a:ext cx="7924800" cy="5359400"/>
          </a:xfrm>
        </p:spPr>
        <p:txBody>
          <a:bodyPr/>
          <a:lstStyle/>
          <a:p>
            <a:pPr marL="203200" indent="-203200" eaLnBrk="1" hangingPunct="1"/>
            <a:r>
              <a:rPr lang="en-US" sz="2400" dirty="0" smtClean="0"/>
              <a:t>C variables map onto registers; what about large data structures like arrays?</a:t>
            </a:r>
          </a:p>
          <a:p>
            <a:pPr marL="203200" indent="-203200" eaLnBrk="1" hangingPunct="1"/>
            <a:r>
              <a:rPr lang="en-US" sz="2400" dirty="0" smtClean="0"/>
              <a:t>1 of 5 components of a computer: memory contains such data structures</a:t>
            </a:r>
          </a:p>
          <a:p>
            <a:pPr marL="203200" indent="-203200" eaLnBrk="1" hangingPunct="1"/>
            <a:r>
              <a:rPr lang="en-US" sz="2400" dirty="0" smtClean="0"/>
              <a:t>But MIPS arithmetic instructions only operate on registers, never directly on memory.</a:t>
            </a:r>
          </a:p>
          <a:p>
            <a:pPr marL="203200" indent="-203200" eaLnBrk="1" hangingPunct="1"/>
            <a:r>
              <a:rPr lang="en-US" sz="2400" b="1" u="sng" dirty="0" smtClean="0">
                <a:solidFill>
                  <a:srgbClr val="C00000"/>
                </a:solidFill>
              </a:rPr>
              <a:t>Data transfer instructions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transfer data between registers and memory:</a:t>
            </a:r>
          </a:p>
          <a:p>
            <a:pPr marL="685800" lvl="1" indent="-190500" eaLnBrk="1" hangingPunct="1"/>
            <a:r>
              <a:rPr lang="en-US" dirty="0" smtClean="0"/>
              <a:t>Memory to register </a:t>
            </a:r>
          </a:p>
          <a:p>
            <a:pPr marL="685800" lvl="1" indent="-190500" eaLnBrk="1" hangingPunct="1"/>
            <a:r>
              <a:rPr lang="en-US" dirty="0" smtClean="0"/>
              <a:t>Register to memory</a:t>
            </a:r>
          </a:p>
        </p:txBody>
      </p:sp>
    </p:spTree>
    <p:extLst>
      <p:ext uri="{BB962C8B-B14F-4D97-AF65-F5344CB8AC3E}">
        <p14:creationId xmlns:p14="http://schemas.microsoft.com/office/powerpoint/2010/main" val="227920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09600" y="457200"/>
            <a:ext cx="10896600" cy="543739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sz="3200" b="1" dirty="0" smtClean="0"/>
              <a:t>Anatomy: 5 components of any Computer</a:t>
            </a:r>
          </a:p>
        </p:txBody>
      </p:sp>
      <p:sp>
        <p:nvSpPr>
          <p:cNvPr id="856067" name="Rectangle 3"/>
          <p:cNvSpPr>
            <a:spLocks noChangeArrowheads="1"/>
          </p:cNvSpPr>
          <p:nvPr/>
        </p:nvSpPr>
        <p:spPr bwMode="auto">
          <a:xfrm>
            <a:off x="2082800" y="264160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68" name="Rectangle 4"/>
          <p:cNvSpPr>
            <a:spLocks noChangeArrowheads="1"/>
          </p:cNvSpPr>
          <p:nvPr/>
        </p:nvSpPr>
        <p:spPr bwMode="auto">
          <a:xfrm>
            <a:off x="457200" y="1524000"/>
            <a:ext cx="24003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463550" y="1060450"/>
            <a:ext cx="153670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012950" y="1060450"/>
            <a:ext cx="156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2844800" y="1066800"/>
            <a:ext cx="7366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581400" y="10668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2819400" y="1524000"/>
            <a:ext cx="7366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539750" y="1924050"/>
            <a:ext cx="191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584450" y="193675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20700" y="1631950"/>
            <a:ext cx="2235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Personal Computer</a:t>
            </a:r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2463800" y="3048000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501900" y="3181350"/>
            <a:ext cx="1308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 Processor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 </a:t>
            </a:r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4114800" y="30480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5613400" y="30480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724150" y="2736850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Computer</a:t>
            </a:r>
          </a:p>
        </p:txBody>
      </p:sp>
      <p:sp>
        <p:nvSpPr>
          <p:cNvPr id="856082" name="AutoShape 18"/>
          <p:cNvSpPr>
            <a:spLocks noChangeArrowheads="1"/>
          </p:cNvSpPr>
          <p:nvPr/>
        </p:nvSpPr>
        <p:spPr bwMode="auto">
          <a:xfrm>
            <a:off x="2667000" y="37338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3" name="AutoShape 19"/>
          <p:cNvSpPr>
            <a:spLocks noChangeArrowheads="1"/>
          </p:cNvSpPr>
          <p:nvPr/>
        </p:nvSpPr>
        <p:spPr bwMode="auto">
          <a:xfrm>
            <a:off x="2667000" y="44958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730500" y="3810000"/>
            <a:ext cx="93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Control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800">
                <a:latin typeface="Helvetica" pitchFamily="34" charset="0"/>
              </a:rPr>
              <a:t>(“brain”)</a:t>
            </a:r>
            <a:endParaRPr lang="en-US" sz="1800" b="1">
              <a:latin typeface="Helvetica" pitchFamily="34" charset="0"/>
            </a:endParaRP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2597150" y="4572000"/>
            <a:ext cx="116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 b="1">
                <a:solidFill>
                  <a:srgbClr val="000550"/>
                </a:solidFill>
                <a:latin typeface="Helvetica" pitchFamily="34" charset="0"/>
              </a:rPr>
              <a:t>Datapath</a:t>
            </a:r>
            <a:endParaRPr lang="en-US" sz="1800" b="1">
              <a:latin typeface="Helvetica" pitchFamily="34" charset="0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34" charset="0"/>
              </a:rPr>
              <a:t>Registers</a:t>
            </a:r>
            <a:endParaRPr lang="en-US" sz="1800" b="1">
              <a:latin typeface="Helvetica" pitchFamily="34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4197350" y="3244850"/>
            <a:ext cx="10033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34" charset="0"/>
              </a:rPr>
              <a:t>Memory</a:t>
            </a:r>
            <a:endParaRPr lang="en-US" sz="1800" b="1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sz="1800" b="1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sz="1800" b="1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sz="1800" b="1">
              <a:latin typeface="Helvetica" pitchFamily="34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746750" y="3244850"/>
            <a:ext cx="990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Devices</a:t>
            </a:r>
          </a:p>
        </p:txBody>
      </p:sp>
      <p:sp>
        <p:nvSpPr>
          <p:cNvPr id="856088" name="AutoShape 24"/>
          <p:cNvSpPr>
            <a:spLocks noChangeArrowheads="1"/>
          </p:cNvSpPr>
          <p:nvPr/>
        </p:nvSpPr>
        <p:spPr bwMode="auto">
          <a:xfrm>
            <a:off x="5740400" y="3581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9" name="AutoShape 25"/>
          <p:cNvSpPr>
            <a:spLocks noChangeArrowheads="1"/>
          </p:cNvSpPr>
          <p:nvPr/>
        </p:nvSpPr>
        <p:spPr bwMode="auto">
          <a:xfrm>
            <a:off x="5740400" y="45466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5797550" y="3752850"/>
            <a:ext cx="685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Input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797550" y="4718050"/>
            <a:ext cx="876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Output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87750" y="4800600"/>
            <a:ext cx="2051050" cy="396875"/>
            <a:chOff x="2304" y="3024"/>
            <a:chExt cx="1292" cy="250"/>
          </a:xfrm>
        </p:grpSpPr>
        <p:sp>
          <p:nvSpPr>
            <p:cNvPr id="19490" name="Line 29"/>
            <p:cNvSpPr>
              <a:spLocks noChangeShapeType="1"/>
            </p:cNvSpPr>
            <p:nvPr/>
          </p:nvSpPr>
          <p:spPr bwMode="auto">
            <a:xfrm flipH="1">
              <a:off x="2304" y="3024"/>
              <a:ext cx="480" cy="14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94" name="Text Box 30"/>
            <p:cNvSpPr txBox="1">
              <a:spLocks noChangeArrowheads="1"/>
            </p:cNvSpPr>
            <p:nvPr/>
          </p:nvSpPr>
          <p:spPr bwMode="auto">
            <a:xfrm>
              <a:off x="2592" y="3024"/>
              <a:ext cx="10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Load (from)</a:t>
              </a:r>
              <a:endParaRPr lang="en-US" sz="2000" b="1">
                <a:solidFill>
                  <a:srgbClr val="00FF00"/>
                </a:solidFill>
                <a:latin typeface="Helvetica" pitchFamily="34" charset="0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657600" y="4114800"/>
            <a:ext cx="1768475" cy="762000"/>
            <a:chOff x="2304" y="2592"/>
            <a:chExt cx="1114" cy="480"/>
          </a:xfrm>
        </p:grpSpPr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 flipV="1">
              <a:off x="2304" y="2832"/>
              <a:ext cx="43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097" name="Text Box 33"/>
            <p:cNvSpPr txBox="1">
              <a:spLocks noChangeArrowheads="1"/>
            </p:cNvSpPr>
            <p:nvPr/>
          </p:nvSpPr>
          <p:spPr bwMode="auto">
            <a:xfrm>
              <a:off x="2592" y="2592"/>
              <a:ext cx="82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Store (to)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856098" name="Text Box 34"/>
          <p:cNvSpPr txBox="1">
            <a:spLocks noChangeArrowheads="1"/>
          </p:cNvSpPr>
          <p:nvPr/>
        </p:nvSpPr>
        <p:spPr bwMode="auto">
          <a:xfrm>
            <a:off x="838200" y="5562600"/>
            <a:ext cx="7894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800080"/>
                </a:solidFill>
                <a:latin typeface="Helvetica" pitchFamily="34" charset="0"/>
              </a:rPr>
              <a:t>These are “data transfer” instructions…</a:t>
            </a:r>
          </a:p>
        </p:txBody>
      </p:sp>
      <p:sp>
        <p:nvSpPr>
          <p:cNvPr id="19487" name="Text Box 35"/>
          <p:cNvSpPr txBox="1">
            <a:spLocks noChangeArrowheads="1"/>
          </p:cNvSpPr>
          <p:nvPr/>
        </p:nvSpPr>
        <p:spPr bwMode="auto">
          <a:xfrm>
            <a:off x="3751263" y="914400"/>
            <a:ext cx="5011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  <a:latin typeface="Helvetica" pitchFamily="34" charset="0"/>
              </a:rPr>
              <a:t>Registers are in the </a:t>
            </a:r>
            <a:r>
              <a:rPr lang="en-US" sz="2000" b="1" dirty="0" err="1">
                <a:solidFill>
                  <a:schemeClr val="accent1"/>
                </a:solidFill>
                <a:latin typeface="Helvetica" pitchFamily="34" charset="0"/>
              </a:rPr>
              <a:t>datapath</a:t>
            </a:r>
            <a:r>
              <a:rPr lang="en-US" sz="2000" b="1" dirty="0">
                <a:solidFill>
                  <a:schemeClr val="accent1"/>
                </a:solidFill>
                <a:latin typeface="Helvetica" pitchFamily="34" charset="0"/>
              </a:rPr>
              <a:t> of the processor;  if operands are in memory, we must transfer them to the processor to operate on them, and then transfer back to memory when done.</a:t>
            </a:r>
          </a:p>
        </p:txBody>
      </p:sp>
    </p:spTree>
    <p:extLst>
      <p:ext uri="{BB962C8B-B14F-4D97-AF65-F5344CB8AC3E}">
        <p14:creationId xmlns:p14="http://schemas.microsoft.com/office/powerpoint/2010/main" val="1633620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9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57275</TotalTime>
  <Words>1505</Words>
  <Application>Microsoft Office PowerPoint</Application>
  <PresentationFormat>On-screen Show (4:3)</PresentationFormat>
  <Paragraphs>310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Garamond</vt:lpstr>
      <vt:lpstr>Helvetica</vt:lpstr>
      <vt:lpstr>Times Bold Italic</vt:lpstr>
      <vt:lpstr>Times New Roman</vt:lpstr>
      <vt:lpstr>Trebuchet MS</vt:lpstr>
      <vt:lpstr>Organic</vt:lpstr>
      <vt:lpstr>CSCIU 210 Computer Organization AKM Jahangir A Majumder, PhD</vt:lpstr>
      <vt:lpstr>Review and Learning Outcomes</vt:lpstr>
      <vt:lpstr>Review: In-Class Exercise</vt:lpstr>
      <vt:lpstr>Review: MIPS Instruction Format</vt:lpstr>
      <vt:lpstr>Machine Language: R-Type</vt:lpstr>
      <vt:lpstr>Machine Language: I-Type</vt:lpstr>
      <vt:lpstr>MIPS Fields</vt:lpstr>
      <vt:lpstr>Assembly Operands: Memory</vt:lpstr>
      <vt:lpstr>Anatomy: 5 components of any Computer</vt:lpstr>
      <vt:lpstr>Memory Organization</vt:lpstr>
      <vt:lpstr>Memory Organization</vt:lpstr>
      <vt:lpstr>Data Transfer between Processor and Memory</vt:lpstr>
      <vt:lpstr>Data Transfer: Memory to Reg (1/4)</vt:lpstr>
      <vt:lpstr>Data Transfer: Memory to Reg (2/4)</vt:lpstr>
      <vt:lpstr>Data Transfer: Memory to Reg (3/4)</vt:lpstr>
      <vt:lpstr>Data Transfer: Memory to Reg (4/4)</vt:lpstr>
      <vt:lpstr>Data Transfer: Reg to Memory</vt:lpstr>
      <vt:lpstr>Where you can find PCSpim at Computer?</vt:lpstr>
      <vt:lpstr>SPIM Simulator Setup</vt:lpstr>
      <vt:lpstr>System Calls</vt:lpstr>
      <vt:lpstr>Partial SPIM System Service List (I)</vt:lpstr>
      <vt:lpstr>MIPS Registers</vt:lpstr>
      <vt:lpstr>Pseudoinstruction</vt:lpstr>
      <vt:lpstr>Assembler Directives</vt:lpstr>
      <vt:lpstr>The First Program: Hello World</vt:lpstr>
      <vt:lpstr>Execute the program</vt:lpstr>
      <vt:lpstr>Layout of MIPS Computer Memory</vt:lpstr>
      <vt:lpstr>Result of Example Program 1</vt:lpstr>
      <vt:lpstr>The Second Program: Addition</vt:lpstr>
      <vt:lpstr>Result of Example Program 2</vt:lpstr>
      <vt:lpstr>The Third Program: Taking Text Input</vt:lpstr>
      <vt:lpstr>Result of Example Program 3</vt:lpstr>
      <vt:lpstr>Exercise</vt:lpstr>
      <vt:lpstr>Result of Program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1012</cp:revision>
  <cp:lastPrinted>2013-11-25T17:13:45Z</cp:lastPrinted>
  <dcterms:created xsi:type="dcterms:W3CDTF">2012-08-10T22:02:17Z</dcterms:created>
  <dcterms:modified xsi:type="dcterms:W3CDTF">2018-10-29T16:11:09Z</dcterms:modified>
</cp:coreProperties>
</file>