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9"/>
  </p:notesMasterIdLst>
  <p:handoutMasterIdLst>
    <p:handoutMasterId r:id="rId20"/>
  </p:handoutMasterIdLst>
  <p:sldIdLst>
    <p:sldId id="1037" r:id="rId2"/>
    <p:sldId id="1038" r:id="rId3"/>
    <p:sldId id="1040" r:id="rId4"/>
    <p:sldId id="1039" r:id="rId5"/>
    <p:sldId id="1030" r:id="rId6"/>
    <p:sldId id="966" r:id="rId7"/>
    <p:sldId id="979" r:id="rId8"/>
    <p:sldId id="1041" r:id="rId9"/>
    <p:sldId id="1042" r:id="rId10"/>
    <p:sldId id="1046" r:id="rId11"/>
    <p:sldId id="1047" r:id="rId12"/>
    <p:sldId id="1043" r:id="rId13"/>
    <p:sldId id="1044" r:id="rId14"/>
    <p:sldId id="1045" r:id="rId15"/>
    <p:sldId id="731" r:id="rId16"/>
    <p:sldId id="737" r:id="rId17"/>
    <p:sldId id="738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2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AE182C-B8EC-437A-8F83-98D023412ACD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41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7BA7C10-7DA1-460C-A085-6421734E4993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66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Powers of 2: 43210</a:t>
            </a:r>
          </a:p>
          <a:p>
            <a:r>
              <a:rPr lang="en-US" smtClean="0"/>
              <a:t>                   11010</a:t>
            </a:r>
            <a:r>
              <a:rPr lang="en-US" baseline="-25000" smtClean="0"/>
              <a:t>2</a:t>
            </a:r>
            <a:r>
              <a:rPr lang="en-US" smtClean="0"/>
              <a:t> =&gt;</a:t>
            </a:r>
          </a:p>
          <a:p>
            <a:r>
              <a:rPr lang="en-US" smtClean="0"/>
              <a:t>                   1 X 2</a:t>
            </a:r>
            <a:r>
              <a:rPr lang="en-US" baseline="30000" smtClean="0"/>
              <a:t>4</a:t>
            </a:r>
            <a:r>
              <a:rPr lang="en-US" sz="800" smtClean="0"/>
              <a:t>         </a:t>
            </a:r>
            <a:r>
              <a:rPr lang="en-US" smtClean="0"/>
              <a:t>= 16</a:t>
            </a:r>
          </a:p>
          <a:p>
            <a:r>
              <a:rPr lang="en-US" smtClean="0"/>
              <a:t>	         + 1 X 2</a:t>
            </a:r>
            <a:r>
              <a:rPr lang="en-US" baseline="30000" smtClean="0"/>
              <a:t>3</a:t>
            </a:r>
            <a:r>
              <a:rPr lang="en-US" smtClean="0"/>
              <a:t>       =  8</a:t>
            </a:r>
          </a:p>
          <a:p>
            <a:r>
              <a:rPr lang="en-US" smtClean="0"/>
              <a:t>	           + 0 X 2</a:t>
            </a:r>
            <a:r>
              <a:rPr lang="en-US" baseline="30000" smtClean="0"/>
              <a:t>2    </a:t>
            </a:r>
            <a:r>
              <a:rPr lang="en-US" smtClean="0"/>
              <a:t>  =  0</a:t>
            </a:r>
          </a:p>
          <a:p>
            <a:r>
              <a:rPr lang="en-US" smtClean="0"/>
              <a:t>	             + 1 X 2</a:t>
            </a:r>
            <a:r>
              <a:rPr lang="en-US" baseline="30000" smtClean="0"/>
              <a:t>1 </a:t>
            </a:r>
            <a:r>
              <a:rPr lang="en-US" smtClean="0"/>
              <a:t>  =  2</a:t>
            </a:r>
          </a:p>
          <a:p>
            <a:r>
              <a:rPr lang="en-US" smtClean="0"/>
              <a:t>	              + 0 X 2</a:t>
            </a:r>
            <a:r>
              <a:rPr lang="en-US" baseline="30000" smtClean="0"/>
              <a:t>0</a:t>
            </a:r>
            <a:r>
              <a:rPr lang="en-US" smtClean="0"/>
              <a:t>  = </a:t>
            </a:r>
            <a:r>
              <a:rPr lang="en-US" u="sng" smtClean="0"/>
              <a:t> 0</a:t>
            </a:r>
          </a:p>
          <a:p>
            <a:r>
              <a:rPr lang="en-US" smtClean="0"/>
              <a:t>                                      26</a:t>
            </a:r>
            <a:r>
              <a:rPr lang="en-US" baseline="-25000" smtClean="0"/>
              <a:t>10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841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8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September </a:t>
            </a:r>
            <a:r>
              <a:rPr lang="en-US" sz="1800" dirty="0" smtClean="0"/>
              <a:t>12,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47465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389" y="692303"/>
            <a:ext cx="7620000" cy="4794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Number Systems – Representation</a:t>
            </a:r>
          </a:p>
        </p:txBody>
      </p:sp>
      <p:sp>
        <p:nvSpPr>
          <p:cNvPr id="65741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5389" y="1447800"/>
            <a:ext cx="8343900" cy="5027613"/>
          </a:xfrm>
        </p:spPr>
        <p:txBody>
          <a:bodyPr/>
          <a:lstStyle/>
          <a:p>
            <a:r>
              <a:rPr lang="en-US" dirty="0" smtClean="0"/>
              <a:t>Positive radix, positional number systems</a:t>
            </a:r>
          </a:p>
          <a:p>
            <a:r>
              <a:rPr lang="en-US" dirty="0" smtClean="0"/>
              <a:t>A number with </a:t>
            </a:r>
            <a:r>
              <a:rPr lang="en-US" i="1" dirty="0" smtClean="0"/>
              <a:t>radix</a:t>
            </a:r>
            <a:r>
              <a:rPr lang="en-US" dirty="0" smtClean="0"/>
              <a:t> </a:t>
            </a:r>
            <a:r>
              <a:rPr lang="en-US" b="0" i="1" dirty="0" smtClean="0"/>
              <a:t>r</a:t>
            </a:r>
            <a:r>
              <a:rPr lang="en-US" dirty="0" smtClean="0"/>
              <a:t> is represented by a string of digits: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0" i="1" dirty="0" smtClean="0"/>
              <a:t>A</a:t>
            </a:r>
            <a:r>
              <a:rPr lang="en-US" b="0" baseline="-25000" dirty="0" smtClean="0"/>
              <a:t>n </a:t>
            </a:r>
            <a:r>
              <a:rPr lang="en-US" baseline="-25000" dirty="0" smtClean="0"/>
              <a:t>- </a:t>
            </a:r>
            <a:r>
              <a:rPr lang="en-US" b="0" baseline="-25000" dirty="0" smtClean="0"/>
              <a:t>1</a:t>
            </a:r>
            <a:r>
              <a:rPr lang="en-US" b="0" i="1" dirty="0" smtClean="0"/>
              <a:t>A</a:t>
            </a:r>
            <a:r>
              <a:rPr lang="en-US" b="0" baseline="-25000" dirty="0" smtClean="0"/>
              <a:t>n </a:t>
            </a:r>
            <a:r>
              <a:rPr lang="en-US" baseline="-25000" dirty="0" smtClean="0"/>
              <a:t>- </a:t>
            </a:r>
            <a:r>
              <a:rPr lang="en-US" b="0" baseline="-25000" dirty="0" smtClean="0"/>
              <a:t>2</a:t>
            </a:r>
            <a:r>
              <a:rPr lang="en-US" b="0" dirty="0" smtClean="0"/>
              <a:t> … </a:t>
            </a:r>
            <a:r>
              <a:rPr lang="en-US" b="0" i="1" dirty="0" smtClean="0"/>
              <a:t>A</a:t>
            </a:r>
            <a:r>
              <a:rPr lang="en-US" b="0" baseline="-25000" dirty="0" smtClean="0"/>
              <a:t>1</a:t>
            </a:r>
            <a:r>
              <a:rPr lang="en-US" b="0" i="1" dirty="0" smtClean="0"/>
              <a:t>A</a:t>
            </a:r>
            <a:r>
              <a:rPr lang="en-US" b="0" baseline="-25000" dirty="0" smtClean="0"/>
              <a:t>0 </a:t>
            </a:r>
            <a:r>
              <a:rPr lang="en-US" sz="3600" b="1" dirty="0" smtClean="0">
                <a:solidFill>
                  <a:srgbClr val="C00000"/>
                </a:solidFill>
              </a:rPr>
              <a:t>.</a:t>
            </a:r>
            <a:r>
              <a:rPr lang="en-US" sz="3600" b="0" dirty="0" smtClean="0"/>
              <a:t> </a:t>
            </a:r>
            <a:r>
              <a:rPr lang="en-US" b="0" i="1" dirty="0" smtClean="0"/>
              <a:t>A</a:t>
            </a:r>
            <a:r>
              <a:rPr lang="en-US" baseline="-25000" dirty="0" smtClean="0"/>
              <a:t>- </a:t>
            </a:r>
            <a:r>
              <a:rPr lang="en-US" b="0" baseline="-25000" dirty="0" smtClean="0"/>
              <a:t>1 </a:t>
            </a:r>
            <a:r>
              <a:rPr lang="en-US" b="0" i="1" dirty="0" smtClean="0"/>
              <a:t>A</a:t>
            </a:r>
            <a:r>
              <a:rPr lang="en-US" baseline="-25000" dirty="0" smtClean="0"/>
              <a:t>- </a:t>
            </a:r>
            <a:r>
              <a:rPr lang="en-US" b="0" baseline="-25000" dirty="0" smtClean="0"/>
              <a:t>2 </a:t>
            </a:r>
            <a:r>
              <a:rPr lang="en-US" b="0" dirty="0" smtClean="0"/>
              <a:t>… </a:t>
            </a:r>
            <a:r>
              <a:rPr lang="en-US" b="0" i="1" dirty="0" smtClean="0"/>
              <a:t>A</a:t>
            </a:r>
            <a:r>
              <a:rPr lang="en-US" baseline="-25000" dirty="0" smtClean="0"/>
              <a:t>- </a:t>
            </a:r>
            <a:r>
              <a:rPr lang="en-US" b="0" baseline="-25000" dirty="0" smtClean="0"/>
              <a:t>m </a:t>
            </a:r>
            <a:r>
              <a:rPr lang="en-US" b="0" baseline="-25000" dirty="0" smtClean="0">
                <a:latin typeface="Symbol" pitchFamily="18" charset="2"/>
              </a:rPr>
              <a:t>+</a:t>
            </a:r>
            <a:r>
              <a:rPr lang="en-US" baseline="-25000" dirty="0" smtClean="0"/>
              <a:t> </a:t>
            </a:r>
            <a:r>
              <a:rPr lang="en-US" b="0" baseline="-25000" dirty="0" smtClean="0"/>
              <a:t>1 </a:t>
            </a:r>
            <a:r>
              <a:rPr lang="en-US" b="0" i="1" dirty="0" smtClean="0"/>
              <a:t>A</a:t>
            </a:r>
            <a:r>
              <a:rPr lang="en-US" baseline="-25000" dirty="0" smtClean="0"/>
              <a:t>- </a:t>
            </a:r>
            <a:r>
              <a:rPr lang="en-US" b="0" baseline="-25000" dirty="0" smtClean="0"/>
              <a:t>m</a:t>
            </a:r>
            <a:r>
              <a:rPr lang="en-US" baseline="-25000" dirty="0" smtClean="0"/>
              <a:t> </a:t>
            </a:r>
            <a:br>
              <a:rPr lang="en-US" baseline="-25000" dirty="0" smtClean="0"/>
            </a:br>
            <a:r>
              <a:rPr lang="en-US" dirty="0" smtClean="0"/>
              <a:t>in which </a:t>
            </a:r>
            <a:r>
              <a:rPr lang="en-US" b="0" dirty="0" smtClean="0"/>
              <a:t>0 </a:t>
            </a:r>
            <a:r>
              <a:rPr lang="en-US" b="0" dirty="0" smtClean="0">
                <a:latin typeface="Symbol" pitchFamily="18" charset="2"/>
              </a:rPr>
              <a:t>£ </a:t>
            </a:r>
            <a:r>
              <a:rPr lang="en-US" b="0" i="1" dirty="0" smtClean="0"/>
              <a:t>A</a:t>
            </a:r>
            <a:r>
              <a:rPr lang="en-US" b="0" baseline="-25000" dirty="0" smtClean="0"/>
              <a:t>i</a:t>
            </a:r>
            <a:r>
              <a:rPr lang="en-US" b="0" dirty="0" smtClean="0"/>
              <a:t> &lt; </a:t>
            </a:r>
            <a:r>
              <a:rPr lang="en-US" b="0" i="1" dirty="0" smtClean="0"/>
              <a:t>r</a:t>
            </a:r>
            <a:r>
              <a:rPr lang="en-US" dirty="0" smtClean="0"/>
              <a:t> and </a:t>
            </a:r>
            <a:r>
              <a:rPr lang="en-US" sz="3600" b="1" dirty="0" smtClean="0">
                <a:solidFill>
                  <a:srgbClr val="C00000"/>
                </a:solidFill>
              </a:rPr>
              <a:t>.</a:t>
            </a:r>
            <a:r>
              <a:rPr lang="en-US" dirty="0" smtClean="0"/>
              <a:t> is the </a:t>
            </a:r>
            <a:r>
              <a:rPr lang="en-US" b="1" i="1" dirty="0" smtClean="0">
                <a:solidFill>
                  <a:srgbClr val="C00000"/>
                </a:solidFill>
              </a:rPr>
              <a:t>radix point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string of digits represents the power series: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5389" y="4038600"/>
            <a:ext cx="7564437" cy="1820581"/>
            <a:chOff x="558" y="2923"/>
            <a:chExt cx="4701" cy="976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811" y="2923"/>
              <a:ext cx="174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6600" b="1">
                  <a:solidFill>
                    <a:srgbClr val="C00000"/>
                  </a:solidFill>
                  <a:latin typeface="Symbol" pitchFamily="18" charset="2"/>
                </a:rPr>
                <a:t>(</a:t>
              </a:r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3088" y="2923"/>
              <a:ext cx="175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6600" b="1">
                  <a:solidFill>
                    <a:srgbClr val="C00000"/>
                  </a:solidFill>
                  <a:latin typeface="Symbol" pitchFamily="18" charset="2"/>
                </a:rPr>
                <a:t>)</a:t>
              </a:r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3390" y="2923"/>
              <a:ext cx="1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6600" b="1">
                  <a:solidFill>
                    <a:srgbClr val="C00000"/>
                  </a:solidFill>
                  <a:latin typeface="Symbol" pitchFamily="18" charset="2"/>
                </a:rPr>
                <a:t>(</a:t>
              </a:r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4690" y="2923"/>
              <a:ext cx="175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6600" b="1">
                  <a:solidFill>
                    <a:srgbClr val="C00000"/>
                  </a:solidFill>
                  <a:latin typeface="Symbol" pitchFamily="18" charset="2"/>
                </a:rPr>
                <a:t>)</a:t>
              </a:r>
              <a:endParaRPr lang="en-US" b="1">
                <a:solidFill>
                  <a:srgbClr val="C00000"/>
                </a:solidFill>
              </a:endParaRPr>
            </a:p>
          </p:txBody>
        </p:sp>
        <p:grpSp>
          <p:nvGrpSpPr>
            <p:cNvPr id="32777" name="Group 9"/>
            <p:cNvGrpSpPr>
              <a:grpSpLocks/>
            </p:cNvGrpSpPr>
            <p:nvPr/>
          </p:nvGrpSpPr>
          <p:grpSpPr bwMode="auto">
            <a:xfrm>
              <a:off x="558" y="3022"/>
              <a:ext cx="4701" cy="877"/>
              <a:chOff x="558" y="3022"/>
              <a:chExt cx="4701" cy="877"/>
            </a:xfrm>
          </p:grpSpPr>
          <p:sp>
            <p:nvSpPr>
              <p:cNvPr id="32778" name="Rectangle 10"/>
              <p:cNvSpPr>
                <a:spLocks noChangeArrowheads="1"/>
              </p:cNvSpPr>
              <p:nvPr/>
            </p:nvSpPr>
            <p:spPr bwMode="auto">
              <a:xfrm>
                <a:off x="558" y="3228"/>
                <a:ext cx="1070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b="1">
                    <a:solidFill>
                      <a:srgbClr val="C00000"/>
                    </a:solidFill>
                  </a:rPr>
                  <a:t> (Number)</a:t>
                </a:r>
                <a:r>
                  <a:rPr lang="en-US" b="1" baseline="-25000">
                    <a:solidFill>
                      <a:srgbClr val="C00000"/>
                    </a:solidFill>
                  </a:rPr>
                  <a:t>r</a:t>
                </a:r>
              </a:p>
            </p:txBody>
          </p:sp>
          <p:sp>
            <p:nvSpPr>
              <p:cNvPr id="32779" name="Rectangle 11"/>
              <p:cNvSpPr>
                <a:spLocks noChangeArrowheads="1"/>
              </p:cNvSpPr>
              <p:nvPr/>
            </p:nvSpPr>
            <p:spPr bwMode="auto">
              <a:xfrm>
                <a:off x="1624" y="3228"/>
                <a:ext cx="163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b="1">
                    <a:solidFill>
                      <a:srgbClr val="C00000"/>
                    </a:solidFill>
                  </a:rPr>
                  <a:t> = </a:t>
                </a:r>
              </a:p>
            </p:txBody>
          </p:sp>
          <p:sp>
            <p:nvSpPr>
              <p:cNvPr id="32780" name="Rectangle 12"/>
              <p:cNvSpPr>
                <a:spLocks noChangeArrowheads="1"/>
              </p:cNvSpPr>
              <p:nvPr/>
            </p:nvSpPr>
            <p:spPr bwMode="auto">
              <a:xfrm>
                <a:off x="3578" y="3143"/>
                <a:ext cx="27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4900" b="1">
                    <a:solidFill>
                      <a:srgbClr val="C00000"/>
                    </a:solidFill>
                    <a:latin typeface="Symbol" pitchFamily="18" charset="2"/>
                  </a:rPr>
                  <a:t>å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81" name="Rectangle 13"/>
              <p:cNvSpPr>
                <a:spLocks noChangeArrowheads="1"/>
              </p:cNvSpPr>
              <p:nvPr/>
            </p:nvSpPr>
            <p:spPr bwMode="auto">
              <a:xfrm>
                <a:off x="2004" y="3143"/>
                <a:ext cx="27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4900" b="1">
                    <a:solidFill>
                      <a:srgbClr val="C00000"/>
                    </a:solidFill>
                    <a:latin typeface="Symbol" pitchFamily="18" charset="2"/>
                  </a:rPr>
                  <a:t>å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82" name="Rectangle 14"/>
              <p:cNvSpPr>
                <a:spLocks noChangeArrowheads="1"/>
              </p:cNvSpPr>
              <p:nvPr/>
            </p:nvSpPr>
            <p:spPr bwMode="auto">
              <a:xfrm>
                <a:off x="3247" y="3208"/>
                <a:ext cx="147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3400" b="1">
                    <a:solidFill>
                      <a:srgbClr val="C000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83" name="Rectangle 15"/>
              <p:cNvSpPr>
                <a:spLocks noChangeArrowheads="1"/>
              </p:cNvSpPr>
              <p:nvPr/>
            </p:nvSpPr>
            <p:spPr bwMode="auto">
              <a:xfrm>
                <a:off x="3478" y="3552"/>
                <a:ext cx="720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C00000"/>
                    </a:solidFill>
                  </a:rPr>
                  <a:t>j = - m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84" name="Rectangle 16"/>
              <p:cNvSpPr>
                <a:spLocks noChangeArrowheads="1"/>
              </p:cNvSpPr>
              <p:nvPr/>
            </p:nvSpPr>
            <p:spPr bwMode="auto">
              <a:xfrm>
                <a:off x="4697" y="3217"/>
                <a:ext cx="4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C00000"/>
                    </a:solidFill>
                  </a:rPr>
                  <a:t>j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85" name="Rectangle 17"/>
              <p:cNvSpPr>
                <a:spLocks noChangeArrowheads="1"/>
              </p:cNvSpPr>
              <p:nvPr/>
            </p:nvSpPr>
            <p:spPr bwMode="auto">
              <a:xfrm>
                <a:off x="4293" y="3385"/>
                <a:ext cx="4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C00000"/>
                    </a:solidFill>
                  </a:rPr>
                  <a:t>j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86" name="Rectangle 18"/>
              <p:cNvSpPr>
                <a:spLocks noChangeArrowheads="1"/>
              </p:cNvSpPr>
              <p:nvPr/>
            </p:nvSpPr>
            <p:spPr bwMode="auto">
              <a:xfrm>
                <a:off x="3043" y="3217"/>
                <a:ext cx="4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C00000"/>
                    </a:solidFill>
                  </a:rPr>
                  <a:t>i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87" name="Rectangle 19"/>
              <p:cNvSpPr>
                <a:spLocks noChangeArrowheads="1"/>
              </p:cNvSpPr>
              <p:nvPr/>
            </p:nvSpPr>
            <p:spPr bwMode="auto">
              <a:xfrm>
                <a:off x="2030" y="3552"/>
                <a:ext cx="31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2000" b="1" i="1">
                    <a:solidFill>
                      <a:srgbClr val="C00000"/>
                    </a:solidFill>
                  </a:rPr>
                  <a:t>i </a:t>
                </a:r>
                <a:r>
                  <a:rPr lang="en-US" sz="2000" b="1">
                    <a:solidFill>
                      <a:srgbClr val="C00000"/>
                    </a:solidFill>
                  </a:rPr>
                  <a:t>=</a:t>
                </a:r>
                <a:r>
                  <a:rPr lang="en-US" sz="2000" b="1" i="1">
                    <a:solidFill>
                      <a:srgbClr val="C00000"/>
                    </a:solidFill>
                  </a:rPr>
                  <a:t> 0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2677" y="3385"/>
                <a:ext cx="4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C00000"/>
                    </a:solidFill>
                  </a:rPr>
                  <a:t>i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89" name="Rectangle 21"/>
              <p:cNvSpPr>
                <a:spLocks noChangeArrowheads="1"/>
              </p:cNvSpPr>
              <p:nvPr/>
            </p:nvSpPr>
            <p:spPr bwMode="auto">
              <a:xfrm>
                <a:off x="4550" y="3235"/>
                <a:ext cx="106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3400" b="1" i="1">
                    <a:solidFill>
                      <a:srgbClr val="C00000"/>
                    </a:solidFill>
                  </a:rPr>
                  <a:t>r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90" name="Rectangle 22"/>
              <p:cNvSpPr>
                <a:spLocks noChangeArrowheads="1"/>
              </p:cNvSpPr>
              <p:nvPr/>
            </p:nvSpPr>
            <p:spPr bwMode="auto">
              <a:xfrm>
                <a:off x="4123" y="3235"/>
                <a:ext cx="195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3400" b="1" i="1">
                    <a:solidFill>
                      <a:srgbClr val="C00000"/>
                    </a:solidFill>
                  </a:rPr>
                  <a:t>A</a:t>
                </a:r>
                <a:endParaRPr lang="en-US" b="1" i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91" name="Rectangle 23"/>
              <p:cNvSpPr>
                <a:spLocks noChangeArrowheads="1"/>
              </p:cNvSpPr>
              <p:nvPr/>
            </p:nvSpPr>
            <p:spPr bwMode="auto">
              <a:xfrm>
                <a:off x="2909" y="3235"/>
                <a:ext cx="106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3400" b="1" i="1" dirty="0">
                    <a:solidFill>
                      <a:srgbClr val="C00000"/>
                    </a:solidFill>
                  </a:rPr>
                  <a:t>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792" name="Rectangle 24"/>
              <p:cNvSpPr>
                <a:spLocks noChangeArrowheads="1"/>
              </p:cNvSpPr>
              <p:nvPr/>
            </p:nvSpPr>
            <p:spPr bwMode="auto">
              <a:xfrm>
                <a:off x="2497" y="3235"/>
                <a:ext cx="195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3400" b="1" i="1">
                    <a:solidFill>
                      <a:srgbClr val="C00000"/>
                    </a:solidFill>
                  </a:rPr>
                  <a:t>A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93" name="Rectangle 25"/>
              <p:cNvSpPr>
                <a:spLocks noChangeArrowheads="1"/>
              </p:cNvSpPr>
              <p:nvPr/>
            </p:nvSpPr>
            <p:spPr bwMode="auto">
              <a:xfrm>
                <a:off x="4865" y="3382"/>
                <a:ext cx="40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b="1">
                    <a:solidFill>
                      <a:srgbClr val="C00000"/>
                    </a:solidFill>
                  </a:rPr>
                  <a:t> </a:t>
                </a:r>
              </a:p>
            </p:txBody>
          </p:sp>
          <p:sp>
            <p:nvSpPr>
              <p:cNvPr id="32794" name="Rectangle 26"/>
              <p:cNvSpPr>
                <a:spLocks noChangeArrowheads="1"/>
              </p:cNvSpPr>
              <p:nvPr/>
            </p:nvSpPr>
            <p:spPr bwMode="auto">
              <a:xfrm>
                <a:off x="1230" y="3735"/>
                <a:ext cx="1713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b="1">
                    <a:solidFill>
                      <a:srgbClr val="C00000"/>
                    </a:solidFill>
                  </a:rPr>
                  <a:t>             (Integer Portion)  </a:t>
                </a:r>
              </a:p>
            </p:txBody>
          </p:sp>
          <p:sp>
            <p:nvSpPr>
              <p:cNvPr id="32795" name="Rectangle 27"/>
              <p:cNvSpPr>
                <a:spLocks noChangeArrowheads="1"/>
              </p:cNvSpPr>
              <p:nvPr/>
            </p:nvSpPr>
            <p:spPr bwMode="auto">
              <a:xfrm>
                <a:off x="3263" y="3751"/>
                <a:ext cx="84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b="1">
                    <a:solidFill>
                      <a:srgbClr val="C00000"/>
                    </a:solidFill>
                  </a:rPr>
                  <a:t>+</a:t>
                </a:r>
              </a:p>
            </p:txBody>
          </p:sp>
          <p:sp>
            <p:nvSpPr>
              <p:cNvPr id="32796" name="Rectangle 28"/>
              <p:cNvSpPr>
                <a:spLocks noChangeArrowheads="1"/>
              </p:cNvSpPr>
              <p:nvPr/>
            </p:nvSpPr>
            <p:spPr bwMode="auto">
              <a:xfrm>
                <a:off x="3294" y="3735"/>
                <a:ext cx="1965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b="1">
                    <a:solidFill>
                      <a:srgbClr val="C00000"/>
                    </a:solidFill>
                  </a:rPr>
                  <a:t>  (Fraction Portion)</a:t>
                </a:r>
              </a:p>
            </p:txBody>
          </p:sp>
          <p:sp>
            <p:nvSpPr>
              <p:cNvPr id="32797" name="Rectangle 29"/>
              <p:cNvSpPr>
                <a:spLocks noChangeArrowheads="1"/>
              </p:cNvSpPr>
              <p:nvPr/>
            </p:nvSpPr>
            <p:spPr bwMode="auto">
              <a:xfrm>
                <a:off x="4921" y="3781"/>
                <a:ext cx="27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1200" b="1">
                    <a:solidFill>
                      <a:srgbClr val="C00000"/>
                    </a:solidFill>
                  </a:rPr>
                  <a:t> 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98" name="Oval 30"/>
              <p:cNvSpPr>
                <a:spLocks noChangeArrowheads="1"/>
              </p:cNvSpPr>
              <p:nvPr/>
            </p:nvSpPr>
            <p:spPr bwMode="auto">
              <a:xfrm>
                <a:off x="2813" y="3411"/>
                <a:ext cx="27" cy="27"/>
              </a:xfrm>
              <a:prstGeom prst="ellipse">
                <a:avLst/>
              </a:prstGeom>
              <a:solidFill>
                <a:schemeClr val="tx1"/>
              </a:solidFill>
              <a:ln w="1588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Char char="§"/>
                </a:pPr>
                <a:endParaRPr 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4421" y="3396"/>
                <a:ext cx="27" cy="27"/>
              </a:xfrm>
              <a:prstGeom prst="ellipse">
                <a:avLst/>
              </a:prstGeom>
              <a:solidFill>
                <a:schemeClr val="tx1"/>
              </a:solidFill>
              <a:ln w="1588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2800" name="Rectangle 32"/>
              <p:cNvSpPr>
                <a:spLocks noChangeArrowheads="1"/>
              </p:cNvSpPr>
              <p:nvPr/>
            </p:nvSpPr>
            <p:spPr bwMode="auto">
              <a:xfrm>
                <a:off x="2009" y="3052"/>
                <a:ext cx="656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2000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= n - 1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801" name="Rectangle 33"/>
              <p:cNvSpPr>
                <a:spLocks noChangeArrowheads="1"/>
              </p:cNvSpPr>
              <p:nvPr/>
            </p:nvSpPr>
            <p:spPr bwMode="auto">
              <a:xfrm>
                <a:off x="3647" y="3022"/>
                <a:ext cx="416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C00000"/>
                    </a:solidFill>
                  </a:rPr>
                  <a:t>j = - 1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90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38770"/>
            <a:ext cx="8001000" cy="1303337"/>
          </a:xfrm>
        </p:spPr>
        <p:txBody>
          <a:bodyPr/>
          <a:lstStyle/>
          <a:p>
            <a:r>
              <a:rPr lang="en-US" b="1" dirty="0" smtClean="0"/>
              <a:t>Number Systems – Examples</a:t>
            </a:r>
          </a:p>
        </p:txBody>
      </p:sp>
      <p:graphicFrame>
        <p:nvGraphicFramePr>
          <p:cNvPr id="658435" name="Group 3"/>
          <p:cNvGraphicFramePr>
            <a:graphicFrameLocks noGrp="1"/>
          </p:cNvGraphicFramePr>
          <p:nvPr>
            <p:extLst/>
          </p:nvPr>
        </p:nvGraphicFramePr>
        <p:xfrm>
          <a:off x="508000" y="1524000"/>
          <a:ext cx="8013700" cy="42672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Radix (Base)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Digits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=&gt; r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=&gt;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=&gt;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5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Powers of     4          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Radix           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 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 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 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 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 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100,000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995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Binary (base 2) Numbers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The basis for digital design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Simplifies design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Easy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Any number of instructions can be represented in terms of two symbols, typically </a:t>
            </a:r>
            <a:r>
              <a:rPr lang="en-US" sz="2400" b="1" i="1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 and </a:t>
            </a:r>
            <a:r>
              <a:rPr lang="en-US" sz="2400" b="1" i="1" dirty="0" smtClean="0">
                <a:solidFill>
                  <a:srgbClr val="C00000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Physically, </a:t>
            </a:r>
            <a:r>
              <a:rPr lang="en-US" sz="2400" i="1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i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are often represented by one of two voltages (for example, 0 V and 5 V).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i="1" dirty="0" smtClean="0">
                <a:solidFill>
                  <a:schemeClr val="tx1"/>
                </a:solidFill>
              </a:rPr>
              <a:t>1 </a:t>
            </a:r>
            <a:r>
              <a:rPr lang="en-US" sz="2400" dirty="0" smtClean="0">
                <a:solidFill>
                  <a:schemeClr val="tx1"/>
                </a:solidFill>
              </a:rPr>
              <a:t>may be used to represent one of two states, such as: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“false”, “true”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“low”, “high”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“off”, “on”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47800" y="533400"/>
            <a:ext cx="6799262" cy="1303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Binary Numbers</a:t>
            </a:r>
          </a:p>
        </p:txBody>
      </p:sp>
    </p:spTree>
    <p:extLst>
      <p:ext uri="{BB962C8B-B14F-4D97-AF65-F5344CB8AC3E}">
        <p14:creationId xmlns:p14="http://schemas.microsoft.com/office/powerpoint/2010/main" val="9511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990600"/>
            <a:ext cx="7239000" cy="520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u="sng" dirty="0" smtClean="0"/>
              <a:t>Some terminology and units</a:t>
            </a:r>
          </a:p>
          <a:p>
            <a:pPr marL="273050" lvl="1" indent="-273050" eaLnBrk="1" hangingPunct="1"/>
            <a:r>
              <a:rPr lang="en-US" sz="2400" b="1" dirty="0" smtClean="0">
                <a:solidFill>
                  <a:srgbClr val="C00000"/>
                </a:solidFill>
              </a:rPr>
              <a:t>Bit (b):  A single binary digit</a:t>
            </a:r>
          </a:p>
          <a:p>
            <a:pPr marL="273050" lvl="1" indent="-273050" eaLnBrk="1" hangingPunct="1"/>
            <a:r>
              <a:rPr lang="en-US" sz="2400" dirty="0" smtClean="0">
                <a:solidFill>
                  <a:schemeClr val="tx1"/>
                </a:solidFill>
              </a:rPr>
              <a:t>Nib:  4 bits</a:t>
            </a:r>
          </a:p>
          <a:p>
            <a:pPr marL="273050" lvl="1" indent="-273050" eaLnBrk="1" hangingPunct="1"/>
            <a:r>
              <a:rPr lang="en-US" sz="2400" b="1" dirty="0" smtClean="0">
                <a:solidFill>
                  <a:srgbClr val="C00000"/>
                </a:solidFill>
              </a:rPr>
              <a:t>Byte (B):  8-bits</a:t>
            </a:r>
          </a:p>
          <a:p>
            <a:pPr marL="273050" lvl="1" indent="-273050" eaLnBrk="1" hangingPunct="1"/>
            <a:r>
              <a:rPr lang="en-US" sz="2400" dirty="0" smtClean="0">
                <a:solidFill>
                  <a:schemeClr val="tx1"/>
                </a:solidFill>
              </a:rPr>
              <a:t>Word:  A group of bits of any size (often 4 bytes).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273050" lvl="1" indent="-273050" eaLnBrk="1" hangingPunct="1"/>
            <a:r>
              <a:rPr lang="en-US" sz="2400" b="1" dirty="0" smtClean="0">
                <a:solidFill>
                  <a:srgbClr val="C00000"/>
                </a:solidFill>
              </a:rPr>
              <a:t>kb:  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bits = 1024 bits  (</a:t>
            </a:r>
            <a:r>
              <a:rPr lang="en-US" sz="2400" b="1" dirty="0" err="1" smtClean="0">
                <a:solidFill>
                  <a:srgbClr val="C00000"/>
                </a:solidFill>
              </a:rPr>
              <a:t>kB</a:t>
            </a:r>
            <a:r>
              <a:rPr lang="en-US" sz="2400" b="1" dirty="0" smtClean="0">
                <a:solidFill>
                  <a:srgbClr val="C00000"/>
                </a:solidFill>
              </a:rPr>
              <a:t> = 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bytes)</a:t>
            </a:r>
          </a:p>
          <a:p>
            <a:pPr marL="273050" lvl="1" indent="-273050" eaLnBrk="1" hangingPunct="1"/>
            <a:r>
              <a:rPr lang="en-US" sz="2400" dirty="0" smtClean="0">
                <a:solidFill>
                  <a:schemeClr val="tx1"/>
                </a:solidFill>
              </a:rPr>
              <a:t>Mb: 2</a:t>
            </a:r>
            <a:r>
              <a:rPr lang="en-US" sz="2400" baseline="30000" dirty="0" smtClean="0">
                <a:solidFill>
                  <a:schemeClr val="tx1"/>
                </a:solidFill>
              </a:rPr>
              <a:t>20</a:t>
            </a:r>
            <a:r>
              <a:rPr lang="en-US" sz="2400" dirty="0" smtClean="0">
                <a:solidFill>
                  <a:schemeClr val="tx1"/>
                </a:solidFill>
              </a:rPr>
              <a:t> bits =1,048,576 bits  (MB = 2</a:t>
            </a:r>
            <a:r>
              <a:rPr lang="en-US" sz="2400" baseline="30000" dirty="0" smtClean="0">
                <a:solidFill>
                  <a:schemeClr val="tx1"/>
                </a:solidFill>
              </a:rPr>
              <a:t>20</a:t>
            </a:r>
            <a:r>
              <a:rPr lang="en-US" sz="2400" dirty="0" smtClean="0">
                <a:solidFill>
                  <a:schemeClr val="tx1"/>
                </a:solidFill>
              </a:rPr>
              <a:t> bytes)</a:t>
            </a:r>
          </a:p>
          <a:p>
            <a:pPr marL="273050" lvl="1" indent="-273050" eaLnBrk="1" hangingPunct="1"/>
            <a:r>
              <a:rPr lang="en-US" sz="2400" dirty="0" smtClean="0">
                <a:solidFill>
                  <a:schemeClr val="tx1"/>
                </a:solidFill>
              </a:rPr>
              <a:t>Gb: 2</a:t>
            </a:r>
            <a:r>
              <a:rPr lang="en-US" sz="2400" baseline="30000" dirty="0" smtClean="0">
                <a:solidFill>
                  <a:schemeClr val="tx1"/>
                </a:solidFill>
              </a:rPr>
              <a:t>30</a:t>
            </a:r>
            <a:r>
              <a:rPr lang="en-US" sz="2400" dirty="0" smtClean="0">
                <a:solidFill>
                  <a:schemeClr val="tx1"/>
                </a:solidFill>
              </a:rPr>
              <a:t> bits = 1,073,741,820 bits  (GB = 2</a:t>
            </a:r>
            <a:r>
              <a:rPr lang="en-US" sz="2400" baseline="30000" dirty="0" smtClean="0">
                <a:solidFill>
                  <a:schemeClr val="tx1"/>
                </a:solidFill>
              </a:rPr>
              <a:t>30</a:t>
            </a:r>
            <a:r>
              <a:rPr lang="en-US" sz="2400" dirty="0" smtClean="0">
                <a:solidFill>
                  <a:schemeClr val="tx1"/>
                </a:solidFill>
              </a:rPr>
              <a:t> bytes)</a:t>
            </a:r>
          </a:p>
          <a:p>
            <a:pPr marL="273050" lvl="1" indent="-273050" eaLnBrk="1" hangingPunct="1"/>
            <a:r>
              <a:rPr lang="en-US" sz="2400" b="1" dirty="0" smtClean="0">
                <a:solidFill>
                  <a:srgbClr val="C00000"/>
                </a:solidFill>
              </a:rPr>
              <a:t>MSB: Most significant bit </a:t>
            </a:r>
            <a:r>
              <a:rPr lang="en-US" sz="2400" dirty="0" smtClean="0">
                <a:solidFill>
                  <a:schemeClr val="tx1"/>
                </a:solidFill>
              </a:rPr>
              <a:t>(leftmost digit of binary #)</a:t>
            </a:r>
          </a:p>
          <a:p>
            <a:pPr marL="273050" lvl="1" indent="-273050" eaLnBrk="1" hangingPunct="1"/>
            <a:r>
              <a:rPr lang="en-US" sz="2400" b="1" dirty="0" smtClean="0">
                <a:solidFill>
                  <a:srgbClr val="C00000"/>
                </a:solidFill>
              </a:rPr>
              <a:t>LSB: Least significant bit </a:t>
            </a:r>
            <a:r>
              <a:rPr lang="en-US" sz="2400" dirty="0" smtClean="0">
                <a:solidFill>
                  <a:schemeClr val="tx1"/>
                </a:solidFill>
              </a:rPr>
              <a:t>(rightmost digit of bin. #)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3000" y="4572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Binary Numbers </a:t>
            </a:r>
          </a:p>
        </p:txBody>
      </p:sp>
    </p:spTree>
    <p:extLst>
      <p:ext uri="{BB962C8B-B14F-4D97-AF65-F5344CB8AC3E}">
        <p14:creationId xmlns:p14="http://schemas.microsoft.com/office/powerpoint/2010/main" val="18960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558128"/>
            <a:ext cx="395510" cy="279400"/>
          </a:xfrm>
        </p:spPr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Binary Numbers </a:t>
            </a:r>
          </a:p>
        </p:txBody>
      </p:sp>
      <p:graphicFrame>
        <p:nvGraphicFramePr>
          <p:cNvPr id="283724" name="Group 76"/>
          <p:cNvGraphicFramePr>
            <a:graphicFrameLocks noGrp="1"/>
          </p:cNvGraphicFramePr>
          <p:nvPr>
            <p:extLst/>
          </p:nvPr>
        </p:nvGraphicFramePr>
        <p:xfrm>
          <a:off x="762000" y="1066800"/>
          <a:ext cx="7691436" cy="5041290"/>
        </p:xfrm>
        <a:graphic>
          <a:graphicData uri="http://schemas.openxmlformats.org/drawingml/2006/table">
            <a:tbl>
              <a:tblPr/>
              <a:tblGrid>
                <a:gridCol w="126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8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Number of Digits  (bits)</a:t>
                      </a:r>
                    </a:p>
                  </a:txBody>
                  <a:tcPr marL="91432" marR="91432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Digit Combinations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Number of Combinations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marL="91432" marR="91432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0, 1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marL="91432" marR="91432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00, 01, 10, 11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3</a:t>
                      </a:r>
                    </a:p>
                  </a:txBody>
                  <a:tcPr marL="91432" marR="91432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000,001,010,011,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100,101,110,111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</a:t>
                      </a:r>
                    </a:p>
                  </a:txBody>
                  <a:tcPr marL="91432" marR="91432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0000,0001,0010,0011,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0100,0101,0110,0111,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1000,1001,1010,1011,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1100,1101,1110,1111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16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</a:t>
                      </a:r>
                    </a:p>
                  </a:txBody>
                  <a:tcPr marL="91432" marR="91432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0000000000,0000000001, …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1024 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</a:t>
                      </a:r>
                    </a:p>
                  </a:txBody>
                  <a:tcPr marL="91432" marR="91432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</a:t>
                      </a:r>
                    </a:p>
                  </a:txBody>
                  <a:tcPr marL="91432" marR="9143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2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Binary and Decimal Numbers</a:t>
            </a:r>
          </a:p>
        </p:txBody>
      </p:sp>
      <p:sp>
        <p:nvSpPr>
          <p:cNvPr id="3174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84337"/>
            <a:ext cx="7772400" cy="3444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binary number system is used in the computer mainly because the </a:t>
            </a:r>
            <a:r>
              <a:rPr lang="en-US" b="1" dirty="0" smtClean="0">
                <a:solidFill>
                  <a:srgbClr val="C00000"/>
                </a:solidFill>
              </a:rPr>
              <a:t>computer uses binary logic circuit.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decimal number system is used by many </a:t>
            </a:r>
            <a:r>
              <a:rPr lang="en-US" b="1" dirty="0" smtClean="0">
                <a:solidFill>
                  <a:srgbClr val="C00000"/>
                </a:solidFill>
              </a:rPr>
              <a:t>different cultures probably because a normal human being have 10 fingers.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Since computers can only deal with binary numbers and we are most familiar with decimal numbers, it is necessary for us to learn how to convert a number between these two bases. </a:t>
            </a:r>
          </a:p>
        </p:txBody>
      </p:sp>
    </p:spTree>
    <p:extLst>
      <p:ext uri="{BB962C8B-B14F-4D97-AF65-F5344CB8AC3E}">
        <p14:creationId xmlns:p14="http://schemas.microsoft.com/office/powerpoint/2010/main" val="35481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5334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Binary to Decimal Conversion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078163" y="1252538"/>
            <a:ext cx="4583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n-cs"/>
              </a:rPr>
              <a:t>···b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3</a:t>
            </a:r>
            <a:r>
              <a:rPr lang="en-US" b="1" dirty="0" smtClean="0">
                <a:solidFill>
                  <a:srgbClr val="C00000"/>
                </a:solidFill>
                <a:cs typeface="+mn-cs"/>
              </a:rPr>
              <a:t>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2</a:t>
            </a:r>
            <a:r>
              <a:rPr lang="en-US" b="1" dirty="0" smtClean="0">
                <a:solidFill>
                  <a:srgbClr val="C00000"/>
                </a:solidFill>
                <a:cs typeface="+mn-cs"/>
              </a:rPr>
              <a:t>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1</a:t>
            </a:r>
            <a:r>
              <a:rPr lang="en-US" b="1" dirty="0" smtClean="0">
                <a:solidFill>
                  <a:srgbClr val="C00000"/>
                </a:solidFill>
                <a:cs typeface="+mn-cs"/>
              </a:rPr>
              <a:t>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0</a:t>
            </a:r>
            <a:r>
              <a:rPr lang="en-US" dirty="0" smtClean="0">
                <a:solidFill>
                  <a:srgbClr val="C00000"/>
                </a:solidFill>
                <a:cs typeface="+mn-cs"/>
              </a:rPr>
              <a:t>    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(each bit b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i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is 0 or 1)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3570288" y="1938338"/>
            <a:ext cx="5214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+ ···</a:t>
            </a:r>
            <a:r>
              <a:rPr lang="en-US" dirty="0">
                <a:solidFill>
                  <a:srgbClr val="CC3300"/>
                </a:solidFill>
              </a:rPr>
              <a:t> </a:t>
            </a:r>
            <a:endParaRPr lang="en-US" baseline="300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CC3300"/>
                </a:solidFill>
              </a:rPr>
              <a:t>     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×1 +</a:t>
            </a:r>
            <a:r>
              <a:rPr lang="en-US" b="1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000000"/>
                </a:solidFill>
              </a:rPr>
              <a:t>×2</a:t>
            </a:r>
            <a:r>
              <a:rPr lang="en-US" b="1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×4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×8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···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831850" y="1231900"/>
            <a:ext cx="2192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Binary Number: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814388" y="1917700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Its decimal value is: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827088" y="2847975"/>
            <a:ext cx="60213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u="sng" dirty="0" smtClean="0">
                <a:solidFill>
                  <a:srgbClr val="000000"/>
                </a:solidFill>
                <a:cs typeface="+mn-cs"/>
              </a:rPr>
              <a:t>Examples</a:t>
            </a:r>
            <a:r>
              <a:rPr lang="en-US" b="1" dirty="0" smtClean="0">
                <a:solidFill>
                  <a:srgbClr val="000000"/>
                </a:solidFill>
                <a:cs typeface="+mn-cs"/>
              </a:rPr>
              <a:t>: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1110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	Decimal value is: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	Decimal value is: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110010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Decimal value is: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111111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Decimal value is: 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609600" y="4495800"/>
            <a:ext cx="7826375" cy="149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solidFill>
                  <a:srgbClr val="000000"/>
                </a:solidFill>
              </a:rPr>
              <a:t>Check your understanding:</a:t>
            </a:r>
          </a:p>
          <a:p>
            <a:r>
              <a:rPr lang="en-US" sz="2000" i="1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bits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 2</a:t>
            </a:r>
            <a:r>
              <a:rPr lang="en-US" sz="2000" i="1" baseline="30000" dirty="0">
                <a:solidFill>
                  <a:srgbClr val="000000"/>
                </a:solidFill>
                <a:sym typeface="Wingdings" pitchFamily="2" charset="2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 combinations  decimal numbers 0, 1, 2, 3, …, 2</a:t>
            </a:r>
            <a:r>
              <a:rPr lang="en-US" sz="2000" i="1" baseline="30000" dirty="0">
                <a:solidFill>
                  <a:srgbClr val="000000"/>
                </a:solidFill>
                <a:sym typeface="Wingdings" pitchFamily="2" charset="2"/>
              </a:rPr>
              <a:t>N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- 1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The largest number: 11…11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 = 2</a:t>
            </a:r>
            <a:r>
              <a:rPr lang="en-US" sz="2000" i="1" baseline="30000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-1 (decimal)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721475" y="2863850"/>
            <a:ext cx="8763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14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15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50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63</a:t>
            </a:r>
          </a:p>
        </p:txBody>
      </p:sp>
      <p:sp>
        <p:nvSpPr>
          <p:cNvPr id="10" name="Right Brace 9"/>
          <p:cNvSpPr>
            <a:spLocks/>
          </p:cNvSpPr>
          <p:nvPr/>
        </p:nvSpPr>
        <p:spPr bwMode="auto">
          <a:xfrm rot="5400000">
            <a:off x="4287837" y="5157341"/>
            <a:ext cx="155575" cy="704850"/>
          </a:xfrm>
          <a:prstGeom prst="rightBrace">
            <a:avLst>
              <a:gd name="adj1" fmla="val 8327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662362" y="5509766"/>
            <a:ext cx="1720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smtClean="0">
                <a:solidFill>
                  <a:srgbClr val="000000"/>
                </a:solidFill>
                <a:cs typeface="+mn-cs"/>
              </a:rPr>
              <a:t>N </a:t>
            </a:r>
            <a:r>
              <a:rPr lang="en-US" sz="1800" dirty="0" smtClean="0">
                <a:solidFill>
                  <a:srgbClr val="000000"/>
                </a:solidFill>
                <a:cs typeface="+mn-cs"/>
              </a:rPr>
              <a:t>bits, all ones</a:t>
            </a:r>
          </a:p>
        </p:txBody>
      </p:sp>
    </p:spTree>
    <p:extLst>
      <p:ext uri="{BB962C8B-B14F-4D97-AF65-F5344CB8AC3E}">
        <p14:creationId xmlns:p14="http://schemas.microsoft.com/office/powerpoint/2010/main" val="234207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4" grpId="0"/>
      <p:bldP spid="7176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1" y="1676400"/>
            <a:ext cx="7619999" cy="45878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To convert to decimal, use decimal arithmetic to form 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     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dirty="0" smtClean="0">
                <a:cs typeface="Times New Roman" pitchFamily="18" charset="0"/>
              </a:rPr>
              <a:t> (digit </a:t>
            </a:r>
            <a:r>
              <a:rPr lang="en-US" i="1" dirty="0" smtClean="0">
                <a:cs typeface="Times New Roman" pitchFamily="18" charset="0"/>
              </a:rPr>
              <a:t>×</a:t>
            </a:r>
            <a:r>
              <a:rPr lang="en-US" dirty="0" smtClean="0">
                <a:cs typeface="Times New Roman" pitchFamily="18" charset="0"/>
              </a:rPr>
              <a:t> respective power of 2).</a:t>
            </a:r>
          </a:p>
          <a:p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Example 2: </a:t>
            </a:r>
            <a:r>
              <a:rPr lang="en-US" dirty="0" smtClean="0">
                <a:cs typeface="Times New Roman" pitchFamily="18" charset="0"/>
              </a:rPr>
              <a:t>Convert 11010</a:t>
            </a:r>
            <a:r>
              <a:rPr lang="en-US" baseline="-16000" dirty="0" smtClean="0">
                <a:cs typeface="Times New Roman" pitchFamily="18" charset="0"/>
              </a:rPr>
              <a:t>2 </a:t>
            </a:r>
            <a:r>
              <a:rPr lang="en-US" dirty="0" smtClean="0">
                <a:cs typeface="Times New Roman" pitchFamily="18" charset="0"/>
              </a:rPr>
              <a:t>to N</a:t>
            </a:r>
            <a:r>
              <a:rPr lang="en-US" baseline="-15000" dirty="0" smtClean="0">
                <a:cs typeface="Times New Roman" pitchFamily="18" charset="0"/>
              </a:rPr>
              <a:t>10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sz="2400" b="0" dirty="0" smtClean="0">
                <a:cs typeface="Times New Roman" pitchFamily="18" charset="0"/>
              </a:rPr>
              <a:t>	N= 1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+12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+02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+12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+02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=26</a:t>
            </a:r>
          </a:p>
          <a:p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Example 3: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Convert 10.11</a:t>
            </a:r>
            <a:r>
              <a:rPr lang="en-US" baseline="-25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to R</a:t>
            </a:r>
            <a:r>
              <a:rPr lang="en-US" baseline="-25000" dirty="0" smtClean="0">
                <a:cs typeface="Times New Roman" pitchFamily="18" charset="0"/>
                <a:sym typeface="Symbol" pitchFamily="18" charset="2"/>
              </a:rPr>
              <a:t>10</a:t>
            </a:r>
          </a:p>
          <a:p>
            <a:pPr>
              <a:buFontTx/>
              <a:buNone/>
            </a:pP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	R= </a:t>
            </a:r>
            <a:r>
              <a:rPr lang="en-US" sz="2400" b="0" dirty="0" smtClean="0">
                <a:cs typeface="Times New Roman" pitchFamily="18" charset="0"/>
              </a:rPr>
              <a:t>1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+02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+12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-1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+12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-2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=2.75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94512" y="533400"/>
            <a:ext cx="8016088" cy="838200"/>
          </a:xfrm>
        </p:spPr>
        <p:txBody>
          <a:bodyPr/>
          <a:lstStyle/>
          <a:p>
            <a:r>
              <a:rPr lang="en-US" b="1" dirty="0" smtClean="0"/>
              <a:t>Converting Binary to Decimal</a:t>
            </a:r>
          </a:p>
        </p:txBody>
      </p:sp>
    </p:spTree>
    <p:extLst>
      <p:ext uri="{BB962C8B-B14F-4D97-AF65-F5344CB8AC3E}">
        <p14:creationId xmlns:p14="http://schemas.microsoft.com/office/powerpoint/2010/main" val="2515891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001000" cy="5257800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sz="8000" dirty="0" smtClean="0"/>
              <a:t>We will continue to cover </a:t>
            </a:r>
            <a:r>
              <a:rPr lang="en-US" sz="8000" dirty="0">
                <a:latin typeface="+mj-lt"/>
                <a:cs typeface="Times New Roman" panose="02020603050405020304" pitchFamily="18" charset="0"/>
              </a:rPr>
              <a:t>fundamental combinational digital logic </a:t>
            </a:r>
            <a:r>
              <a:rPr lang="en-US" sz="8000" dirty="0" smtClean="0">
                <a:latin typeface="+mj-lt"/>
                <a:cs typeface="Times New Roman" panose="02020603050405020304" pitchFamily="18" charset="0"/>
              </a:rPr>
              <a:t>block </a:t>
            </a:r>
            <a:endParaRPr lang="en-US" sz="8000" dirty="0" smtClean="0">
              <a:latin typeface="+mj-lt"/>
            </a:endParaRPr>
          </a:p>
          <a:p>
            <a:pPr algn="just"/>
            <a:r>
              <a:rPr lang="en-US" sz="8000" dirty="0" smtClean="0"/>
              <a:t>Will </a:t>
            </a:r>
            <a:r>
              <a:rPr lang="en-US" sz="8000" dirty="0" smtClean="0"/>
              <a:t>discuss</a:t>
            </a:r>
            <a:r>
              <a:rPr lang="en-US" sz="8000" dirty="0" smtClean="0"/>
              <a:t>: </a:t>
            </a:r>
            <a:endParaRPr lang="en-US" sz="8000" dirty="0" smtClean="0"/>
          </a:p>
          <a:p>
            <a:pPr lvl="1" algn="just"/>
            <a:r>
              <a:rPr lang="en-US" sz="8000" b="1" dirty="0" smtClean="0">
                <a:solidFill>
                  <a:srgbClr val="C00000"/>
                </a:solidFill>
              </a:rPr>
              <a:t>Number </a:t>
            </a:r>
            <a:r>
              <a:rPr lang="en-US" sz="8000" b="1" dirty="0">
                <a:solidFill>
                  <a:srgbClr val="C00000"/>
                </a:solidFill>
              </a:rPr>
              <a:t>Systems 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pPr lvl="1" algn="just"/>
            <a:r>
              <a:rPr lang="en-US" sz="8000" b="1" dirty="0" smtClean="0">
                <a:solidFill>
                  <a:srgbClr val="C00000"/>
                </a:solidFill>
              </a:rPr>
              <a:t>Fractional Number Systems </a:t>
            </a:r>
          </a:p>
          <a:p>
            <a:pPr lvl="1" algn="just"/>
            <a:r>
              <a:rPr lang="en-US" sz="8000" dirty="0"/>
              <a:t>We will begin to cover how to do </a:t>
            </a:r>
            <a:r>
              <a:rPr lang="en-US" sz="8000" b="1" dirty="0">
                <a:solidFill>
                  <a:srgbClr val="C00000"/>
                </a:solidFill>
              </a:rPr>
              <a:t>math in the binary format </a:t>
            </a:r>
            <a:r>
              <a:rPr lang="en-US" sz="8000" dirty="0"/>
              <a:t>and how to implement it in </a:t>
            </a:r>
            <a:r>
              <a:rPr lang="en-US" sz="8000" dirty="0" smtClean="0"/>
              <a:t>hardware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8000" b="1" dirty="0" smtClean="0">
                <a:solidFill>
                  <a:srgbClr val="C00000"/>
                </a:solidFill>
              </a:rPr>
              <a:t>Homework </a:t>
            </a:r>
            <a:r>
              <a:rPr lang="en-US" sz="8000" b="1" dirty="0" smtClean="0">
                <a:solidFill>
                  <a:srgbClr val="C00000"/>
                </a:solidFill>
              </a:rPr>
              <a:t>2</a:t>
            </a:r>
            <a:r>
              <a:rPr lang="en-US" sz="8000" dirty="0" smtClean="0">
                <a:solidFill>
                  <a:schemeClr val="tx1"/>
                </a:solidFill>
              </a:rPr>
              <a:t> will post on blackboard </a:t>
            </a:r>
            <a:r>
              <a:rPr lang="en-US" sz="8000" dirty="0" smtClean="0">
                <a:solidFill>
                  <a:schemeClr val="tx1"/>
                </a:solidFill>
              </a:rPr>
              <a:t>soon which is due on </a:t>
            </a:r>
            <a:r>
              <a:rPr lang="en-US" sz="8000" b="1" dirty="0" smtClean="0">
                <a:solidFill>
                  <a:srgbClr val="C00000"/>
                </a:solidFill>
              </a:rPr>
              <a:t>Wednesday, September </a:t>
            </a:r>
            <a:r>
              <a:rPr lang="en-US" sz="8000" b="1" dirty="0">
                <a:solidFill>
                  <a:srgbClr val="C00000"/>
                </a:solidFill>
              </a:rPr>
              <a:t>19 </a:t>
            </a:r>
            <a:r>
              <a:rPr lang="en-US" sz="8000" dirty="0">
                <a:solidFill>
                  <a:schemeClr val="tx1"/>
                </a:solidFill>
              </a:rPr>
              <a:t>at the beginning of the lecture (Hard Copy</a:t>
            </a:r>
            <a:r>
              <a:rPr lang="en-US" sz="8000" dirty="0" smtClean="0">
                <a:solidFill>
                  <a:schemeClr val="tx1"/>
                </a:solidFill>
              </a:rPr>
              <a:t>)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We will have </a:t>
            </a:r>
            <a:r>
              <a:rPr lang="en-US" sz="8000" b="1" dirty="0" smtClean="0">
                <a:solidFill>
                  <a:srgbClr val="C00000"/>
                </a:solidFill>
              </a:rPr>
              <a:t>quiz 2 on Friday, September 21, which will cover lectures 5-9  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endParaRPr lang="en-US" sz="64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1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1A89F-C4A1-427A-8506-E0423996705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8163" y="394495"/>
            <a:ext cx="802005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More examples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688975" y="5815012"/>
            <a:ext cx="764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output, work back towards the inputs</a:t>
            </a: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1975644" y="3119437"/>
            <a:ext cx="276225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1899444" y="3500437"/>
            <a:ext cx="344488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3094832" y="3306762"/>
            <a:ext cx="290512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6" name="Freeform 12"/>
          <p:cNvSpPr>
            <a:spLocks/>
          </p:cNvSpPr>
          <p:nvPr/>
        </p:nvSpPr>
        <p:spPr bwMode="auto">
          <a:xfrm>
            <a:off x="2251869" y="2933700"/>
            <a:ext cx="849313" cy="746125"/>
          </a:xfrm>
          <a:custGeom>
            <a:avLst/>
            <a:gdLst>
              <a:gd name="T0" fmla="*/ 0 w 123"/>
              <a:gd name="T1" fmla="*/ 2147483646 h 108"/>
              <a:gd name="T2" fmla="*/ 2147483646 w 123"/>
              <a:gd name="T3" fmla="*/ 2147483646 h 108"/>
              <a:gd name="T4" fmla="*/ 2147483646 w 123"/>
              <a:gd name="T5" fmla="*/ 2147483646 h 108"/>
              <a:gd name="T6" fmla="*/ 2147483646 w 123"/>
              <a:gd name="T7" fmla="*/ 0 h 108"/>
              <a:gd name="T8" fmla="*/ 0 w 123"/>
              <a:gd name="T9" fmla="*/ 0 h 108"/>
              <a:gd name="T10" fmla="*/ 0 w 123"/>
              <a:gd name="T11" fmla="*/ 2147483646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8"/>
              <a:gd name="T20" fmla="*/ 123 w 123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9" y="108"/>
                  <a:pt x="123" y="84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1797844" y="2957512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808832" y="3165475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802482" y="3544887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</a:rPr>
              <a:t>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3423444" y="3171825"/>
            <a:ext cx="139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</a:rPr>
              <a:t>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>
            <a:off x="980282" y="3313112"/>
            <a:ext cx="261937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>
            <a:off x="980282" y="3679825"/>
            <a:ext cx="261937" cy="1587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2128044" y="4111625"/>
            <a:ext cx="76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2201069" y="4105275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2324894" y="4111625"/>
            <a:ext cx="76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86" name="Freeform 22"/>
          <p:cNvSpPr>
            <a:spLocks/>
          </p:cNvSpPr>
          <p:nvPr/>
        </p:nvSpPr>
        <p:spPr bwMode="auto">
          <a:xfrm>
            <a:off x="1145382" y="3133725"/>
            <a:ext cx="746125" cy="733425"/>
          </a:xfrm>
          <a:custGeom>
            <a:avLst/>
            <a:gdLst>
              <a:gd name="T0" fmla="*/ 2147483646 w 108"/>
              <a:gd name="T1" fmla="*/ 2147483646 h 106"/>
              <a:gd name="T2" fmla="*/ 0 w 108"/>
              <a:gd name="T3" fmla="*/ 2147483646 h 106"/>
              <a:gd name="T4" fmla="*/ 2147483646 w 108"/>
              <a:gd name="T5" fmla="*/ 2147483646 h 106"/>
              <a:gd name="T6" fmla="*/ 2147483646 w 108"/>
              <a:gd name="T7" fmla="*/ 2147483646 h 106"/>
              <a:gd name="T8" fmla="*/ 0 w 108"/>
              <a:gd name="T9" fmla="*/ 0 h 106"/>
              <a:gd name="T10" fmla="*/ 2147483646 w 108"/>
              <a:gd name="T11" fmla="*/ 2147483646 h 1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6"/>
              <a:gd name="T20" fmla="*/ 108 w 108"/>
              <a:gd name="T21" fmla="*/ 106 h 1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6">
                <a:moveTo>
                  <a:pt x="108" y="53"/>
                </a:moveTo>
                <a:cubicBezTo>
                  <a:pt x="108" y="53"/>
                  <a:pt x="83" y="106"/>
                  <a:pt x="0" y="106"/>
                </a:cubicBezTo>
                <a:cubicBezTo>
                  <a:pt x="0" y="106"/>
                  <a:pt x="17" y="101"/>
                  <a:pt x="17" y="54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"/>
                  <a:pt x="0" y="0"/>
                  <a:pt x="0" y="0"/>
                </a:cubicBezTo>
                <a:cubicBezTo>
                  <a:pt x="83" y="0"/>
                  <a:pt x="108" y="53"/>
                  <a:pt x="108" y="53"/>
                </a:cubicBez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1820069" y="2400300"/>
            <a:ext cx="17688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a AND (s OR d)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288" name="Freeform 24"/>
          <p:cNvSpPr>
            <a:spLocks/>
          </p:cNvSpPr>
          <p:nvPr/>
        </p:nvSpPr>
        <p:spPr bwMode="auto">
          <a:xfrm>
            <a:off x="1408907" y="3562350"/>
            <a:ext cx="220662" cy="158750"/>
          </a:xfrm>
          <a:custGeom>
            <a:avLst/>
            <a:gdLst>
              <a:gd name="T0" fmla="*/ 0 w 139"/>
              <a:gd name="T1" fmla="*/ 0 h 100"/>
              <a:gd name="T2" fmla="*/ 2147483646 w 139"/>
              <a:gd name="T3" fmla="*/ 2147483646 h 100"/>
              <a:gd name="T4" fmla="*/ 2147483646 w 139"/>
              <a:gd name="T5" fmla="*/ 2147483646 h 100"/>
              <a:gd name="T6" fmla="*/ 0 w 139"/>
              <a:gd name="T7" fmla="*/ 0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139"/>
              <a:gd name="T13" fmla="*/ 0 h 100"/>
              <a:gd name="T14" fmla="*/ 139 w 139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" h="100">
                <a:moveTo>
                  <a:pt x="0" y="0"/>
                </a:moveTo>
                <a:lnTo>
                  <a:pt x="104" y="100"/>
                </a:lnTo>
                <a:lnTo>
                  <a:pt x="139" y="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9" name="Freeform 25"/>
          <p:cNvSpPr>
            <a:spLocks/>
          </p:cNvSpPr>
          <p:nvPr/>
        </p:nvSpPr>
        <p:spPr bwMode="auto">
          <a:xfrm>
            <a:off x="1547019" y="2657475"/>
            <a:ext cx="1830388" cy="1374775"/>
          </a:xfrm>
          <a:custGeom>
            <a:avLst/>
            <a:gdLst>
              <a:gd name="T0" fmla="*/ 2147483646 w 265"/>
              <a:gd name="T1" fmla="*/ 0 h 199"/>
              <a:gd name="T2" fmla="*/ 2147483646 w 265"/>
              <a:gd name="T3" fmla="*/ 2147483646 h 199"/>
              <a:gd name="T4" fmla="*/ 0 w 265"/>
              <a:gd name="T5" fmla="*/ 2147483646 h 199"/>
              <a:gd name="T6" fmla="*/ 0 60000 65536"/>
              <a:gd name="T7" fmla="*/ 0 60000 65536"/>
              <a:gd name="T8" fmla="*/ 0 60000 65536"/>
              <a:gd name="T9" fmla="*/ 0 w 265"/>
              <a:gd name="T10" fmla="*/ 0 h 199"/>
              <a:gd name="T11" fmla="*/ 265 w 265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5" h="199">
                <a:moveTo>
                  <a:pt x="258" y="0"/>
                </a:moveTo>
                <a:cubicBezTo>
                  <a:pt x="258" y="0"/>
                  <a:pt x="265" y="136"/>
                  <a:pt x="183" y="169"/>
                </a:cubicBezTo>
                <a:cubicBezTo>
                  <a:pt x="183" y="169"/>
                  <a:pt x="110" y="199"/>
                  <a:pt x="0" y="143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521744" y="2649537"/>
            <a:ext cx="109538" cy="595313"/>
            <a:chOff x="1350" y="1712"/>
            <a:chExt cx="69" cy="375"/>
          </a:xfrm>
        </p:grpSpPr>
        <p:sp>
          <p:nvSpPr>
            <p:cNvPr id="37952" name="Freeform 26"/>
            <p:cNvSpPr>
              <a:spLocks/>
            </p:cNvSpPr>
            <p:nvPr/>
          </p:nvSpPr>
          <p:spPr bwMode="auto">
            <a:xfrm>
              <a:off x="1350" y="1943"/>
              <a:ext cx="69" cy="144"/>
            </a:xfrm>
            <a:custGeom>
              <a:avLst/>
              <a:gdLst>
                <a:gd name="T0" fmla="*/ 13 w 69"/>
                <a:gd name="T1" fmla="*/ 144 h 144"/>
                <a:gd name="T2" fmla="*/ 69 w 69"/>
                <a:gd name="T3" fmla="*/ 9 h 144"/>
                <a:gd name="T4" fmla="*/ 0 w 69"/>
                <a:gd name="T5" fmla="*/ 0 h 144"/>
                <a:gd name="T6" fmla="*/ 13 w 69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144"/>
                <a:gd name="T14" fmla="*/ 69 w 69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144">
                  <a:moveTo>
                    <a:pt x="13" y="144"/>
                  </a:moveTo>
                  <a:lnTo>
                    <a:pt x="69" y="9"/>
                  </a:lnTo>
                  <a:lnTo>
                    <a:pt x="0" y="0"/>
                  </a:lnTo>
                  <a:lnTo>
                    <a:pt x="13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3" name="Line 27"/>
            <p:cNvSpPr>
              <a:spLocks noChangeShapeType="1"/>
            </p:cNvSpPr>
            <p:nvPr/>
          </p:nvSpPr>
          <p:spPr bwMode="auto">
            <a:xfrm flipH="1">
              <a:off x="1376" y="1712"/>
              <a:ext cx="34" cy="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0" name="Rectangle 28"/>
          <p:cNvSpPr>
            <a:spLocks noChangeArrowheads="1"/>
          </p:cNvSpPr>
          <p:nvPr/>
        </p:nvSpPr>
        <p:spPr bwMode="auto">
          <a:xfrm>
            <a:off x="2659857" y="2614612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93" name="Rectangle 29"/>
          <p:cNvSpPr>
            <a:spLocks noChangeArrowheads="1"/>
          </p:cNvSpPr>
          <p:nvPr/>
        </p:nvSpPr>
        <p:spPr bwMode="auto">
          <a:xfrm>
            <a:off x="3401219" y="2614612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914" name="Text Box 30"/>
          <p:cNvSpPr txBox="1">
            <a:spLocks noChangeArrowheads="1"/>
          </p:cNvSpPr>
          <p:nvPr/>
        </p:nvSpPr>
        <p:spPr bwMode="auto">
          <a:xfrm>
            <a:off x="3198019" y="4135437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7915" name="Text Box 31"/>
          <p:cNvSpPr txBox="1">
            <a:spLocks noChangeArrowheads="1"/>
          </p:cNvSpPr>
          <p:nvPr/>
        </p:nvSpPr>
        <p:spPr bwMode="auto">
          <a:xfrm>
            <a:off x="7937500" y="41656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9298" name="Line 34"/>
          <p:cNvSpPr>
            <a:spLocks noChangeShapeType="1"/>
          </p:cNvSpPr>
          <p:nvPr/>
        </p:nvSpPr>
        <p:spPr bwMode="auto">
          <a:xfrm>
            <a:off x="7483475" y="3452813"/>
            <a:ext cx="339725" cy="1587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9" name="Rectangle 35"/>
          <p:cNvSpPr>
            <a:spLocks noChangeArrowheads="1"/>
          </p:cNvSpPr>
          <p:nvPr/>
        </p:nvSpPr>
        <p:spPr bwMode="auto">
          <a:xfrm>
            <a:off x="5094288" y="26574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00" name="Rectangle 36"/>
          <p:cNvSpPr>
            <a:spLocks noChangeArrowheads="1"/>
          </p:cNvSpPr>
          <p:nvPr/>
        </p:nvSpPr>
        <p:spPr bwMode="auto">
          <a:xfrm>
            <a:off x="4002088" y="30638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01" name="Rectangle 37"/>
          <p:cNvSpPr>
            <a:spLocks noChangeArrowheads="1"/>
          </p:cNvSpPr>
          <p:nvPr/>
        </p:nvSpPr>
        <p:spPr bwMode="auto">
          <a:xfrm>
            <a:off x="4006850" y="39354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02" name="Rectangle 38"/>
          <p:cNvSpPr>
            <a:spLocks noChangeArrowheads="1"/>
          </p:cNvSpPr>
          <p:nvPr/>
        </p:nvSpPr>
        <p:spPr bwMode="auto">
          <a:xfrm>
            <a:off x="7894638" y="3332163"/>
            <a:ext cx="1317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03" name="Freeform 39"/>
          <p:cNvSpPr>
            <a:spLocks/>
          </p:cNvSpPr>
          <p:nvPr/>
        </p:nvSpPr>
        <p:spPr bwMode="auto">
          <a:xfrm>
            <a:off x="6296025" y="3011488"/>
            <a:ext cx="542925" cy="257175"/>
          </a:xfrm>
          <a:custGeom>
            <a:avLst/>
            <a:gdLst>
              <a:gd name="T0" fmla="*/ 0 w 342"/>
              <a:gd name="T1" fmla="*/ 0 h 162"/>
              <a:gd name="T2" fmla="*/ 2147483646 w 342"/>
              <a:gd name="T3" fmla="*/ 0 h 162"/>
              <a:gd name="T4" fmla="*/ 2147483646 w 342"/>
              <a:gd name="T5" fmla="*/ 2147483646 h 162"/>
              <a:gd name="T6" fmla="*/ 2147483646 w 342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162"/>
              <a:gd name="T14" fmla="*/ 342 w 342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162">
                <a:moveTo>
                  <a:pt x="0" y="0"/>
                </a:moveTo>
                <a:lnTo>
                  <a:pt x="180" y="0"/>
                </a:lnTo>
                <a:lnTo>
                  <a:pt x="180" y="162"/>
                </a:lnTo>
                <a:lnTo>
                  <a:pt x="342" y="162"/>
                </a:lnTo>
              </a:path>
            </a:pathLst>
          </a:cu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04" name="Freeform 40"/>
          <p:cNvSpPr>
            <a:spLocks/>
          </p:cNvSpPr>
          <p:nvPr/>
        </p:nvSpPr>
        <p:spPr bwMode="auto">
          <a:xfrm>
            <a:off x="6296025" y="3635375"/>
            <a:ext cx="542925" cy="258763"/>
          </a:xfrm>
          <a:custGeom>
            <a:avLst/>
            <a:gdLst>
              <a:gd name="T0" fmla="*/ 0 w 342"/>
              <a:gd name="T1" fmla="*/ 2147483646 h 163"/>
              <a:gd name="T2" fmla="*/ 2147483646 w 342"/>
              <a:gd name="T3" fmla="*/ 2147483646 h 163"/>
              <a:gd name="T4" fmla="*/ 2147483646 w 342"/>
              <a:gd name="T5" fmla="*/ 0 h 163"/>
              <a:gd name="T6" fmla="*/ 2147483646 w 342"/>
              <a:gd name="T7" fmla="*/ 0 h 163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163"/>
              <a:gd name="T14" fmla="*/ 342 w 342"/>
              <a:gd name="T15" fmla="*/ 163 h 1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163">
                <a:moveTo>
                  <a:pt x="0" y="163"/>
                </a:moveTo>
                <a:lnTo>
                  <a:pt x="180" y="163"/>
                </a:lnTo>
                <a:lnTo>
                  <a:pt x="180" y="0"/>
                </a:lnTo>
                <a:lnTo>
                  <a:pt x="342" y="0"/>
                </a:lnTo>
              </a:path>
            </a:pathLst>
          </a:cu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Rectangle 41"/>
          <p:cNvSpPr>
            <a:spLocks noChangeArrowheads="1"/>
          </p:cNvSpPr>
          <p:nvPr/>
        </p:nvSpPr>
        <p:spPr bwMode="auto">
          <a:xfrm>
            <a:off x="6137275" y="4387850"/>
            <a:ext cx="714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924" name="Rectangle 42"/>
          <p:cNvSpPr>
            <a:spLocks noChangeArrowheads="1"/>
          </p:cNvSpPr>
          <p:nvPr/>
        </p:nvSpPr>
        <p:spPr bwMode="auto">
          <a:xfrm>
            <a:off x="6210300" y="4381500"/>
            <a:ext cx="1317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925" name="Rectangle 43"/>
          <p:cNvSpPr>
            <a:spLocks noChangeArrowheads="1"/>
          </p:cNvSpPr>
          <p:nvPr/>
        </p:nvSpPr>
        <p:spPr bwMode="auto">
          <a:xfrm>
            <a:off x="6342063" y="4387850"/>
            <a:ext cx="714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08" name="Freeform 44"/>
          <p:cNvSpPr>
            <a:spLocks/>
          </p:cNvSpPr>
          <p:nvPr/>
        </p:nvSpPr>
        <p:spPr bwMode="auto">
          <a:xfrm>
            <a:off x="6743700" y="3086100"/>
            <a:ext cx="733425" cy="725488"/>
          </a:xfrm>
          <a:custGeom>
            <a:avLst/>
            <a:gdLst>
              <a:gd name="T0" fmla="*/ 2147483646 w 108"/>
              <a:gd name="T1" fmla="*/ 2147483646 h 107"/>
              <a:gd name="T2" fmla="*/ 0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0 w 108"/>
              <a:gd name="T9" fmla="*/ 0 h 107"/>
              <a:gd name="T10" fmla="*/ 2147483646 w 108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4"/>
                </a:moveTo>
                <a:cubicBezTo>
                  <a:pt x="108" y="54"/>
                  <a:pt x="83" y="107"/>
                  <a:pt x="0" y="107"/>
                </a:cubicBezTo>
                <a:cubicBezTo>
                  <a:pt x="0" y="107"/>
                  <a:pt x="17" y="101"/>
                  <a:pt x="17" y="54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6"/>
                  <a:pt x="0" y="0"/>
                  <a:pt x="0" y="0"/>
                </a:cubicBezTo>
                <a:cubicBezTo>
                  <a:pt x="83" y="0"/>
                  <a:pt x="108" y="54"/>
                  <a:pt x="108" y="54"/>
                </a:cubicBez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9" name="Rectangle 45"/>
          <p:cNvSpPr>
            <a:spLocks noChangeArrowheads="1"/>
          </p:cNvSpPr>
          <p:nvPr/>
        </p:nvSpPr>
        <p:spPr bwMode="auto">
          <a:xfrm>
            <a:off x="4630738" y="2101850"/>
            <a:ext cx="37846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(a AND NOT(b)) OR (b AND NOT(c))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310" name="Rectangle 46"/>
          <p:cNvSpPr>
            <a:spLocks noChangeArrowheads="1"/>
          </p:cNvSpPr>
          <p:nvPr/>
        </p:nvSpPr>
        <p:spPr bwMode="auto">
          <a:xfrm>
            <a:off x="5643563" y="23399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11" name="Rectangle 47"/>
          <p:cNvSpPr>
            <a:spLocks noChangeArrowheads="1"/>
          </p:cNvSpPr>
          <p:nvPr/>
        </p:nvSpPr>
        <p:spPr bwMode="auto">
          <a:xfrm>
            <a:off x="6921500" y="23399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12" name="Freeform 48"/>
          <p:cNvSpPr>
            <a:spLocks/>
          </p:cNvSpPr>
          <p:nvPr/>
        </p:nvSpPr>
        <p:spPr bwMode="auto">
          <a:xfrm>
            <a:off x="6994525" y="3201988"/>
            <a:ext cx="109538" cy="223837"/>
          </a:xfrm>
          <a:custGeom>
            <a:avLst/>
            <a:gdLst>
              <a:gd name="T0" fmla="*/ 2147483646 w 69"/>
              <a:gd name="T1" fmla="*/ 2147483646 h 141"/>
              <a:gd name="T2" fmla="*/ 2147483646 w 69"/>
              <a:gd name="T3" fmla="*/ 0 h 141"/>
              <a:gd name="T4" fmla="*/ 0 w 69"/>
              <a:gd name="T5" fmla="*/ 2147483646 h 141"/>
              <a:gd name="T6" fmla="*/ 2147483646 w 69"/>
              <a:gd name="T7" fmla="*/ 2147483646 h 141"/>
              <a:gd name="T8" fmla="*/ 0 60000 65536"/>
              <a:gd name="T9" fmla="*/ 0 60000 65536"/>
              <a:gd name="T10" fmla="*/ 0 60000 65536"/>
              <a:gd name="T11" fmla="*/ 0 60000 65536"/>
              <a:gd name="T12" fmla="*/ 0 w 69"/>
              <a:gd name="T13" fmla="*/ 0 h 141"/>
              <a:gd name="T14" fmla="*/ 69 w 69"/>
              <a:gd name="T15" fmla="*/ 141 h 1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" h="141">
                <a:moveTo>
                  <a:pt x="69" y="141"/>
                </a:moveTo>
                <a:lnTo>
                  <a:pt x="64" y="0"/>
                </a:lnTo>
                <a:lnTo>
                  <a:pt x="0" y="17"/>
                </a:lnTo>
                <a:lnTo>
                  <a:pt x="69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3" name="Line 49"/>
          <p:cNvSpPr>
            <a:spLocks noChangeShapeType="1"/>
          </p:cNvSpPr>
          <p:nvPr/>
        </p:nvSpPr>
        <p:spPr bwMode="auto">
          <a:xfrm>
            <a:off x="6845300" y="2400300"/>
            <a:ext cx="217488" cy="8890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4" name="Rectangle 50"/>
          <p:cNvSpPr>
            <a:spLocks noChangeArrowheads="1"/>
          </p:cNvSpPr>
          <p:nvPr/>
        </p:nvSpPr>
        <p:spPr bwMode="auto">
          <a:xfrm>
            <a:off x="7578725" y="23399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Helvetica" panose="020B0604020202020204" pitchFamily="34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15" name="Line 51"/>
          <p:cNvSpPr>
            <a:spLocks noChangeShapeType="1"/>
          </p:cNvSpPr>
          <p:nvPr/>
        </p:nvSpPr>
        <p:spPr bwMode="auto">
          <a:xfrm>
            <a:off x="5245100" y="2827338"/>
            <a:ext cx="236538" cy="1587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6" name="Freeform 52"/>
          <p:cNvSpPr>
            <a:spLocks/>
          </p:cNvSpPr>
          <p:nvPr/>
        </p:nvSpPr>
        <p:spPr bwMode="auto">
          <a:xfrm>
            <a:off x="4457700" y="3194050"/>
            <a:ext cx="1023938" cy="515938"/>
          </a:xfrm>
          <a:custGeom>
            <a:avLst/>
            <a:gdLst>
              <a:gd name="T0" fmla="*/ 2147483646 w 645"/>
              <a:gd name="T1" fmla="*/ 2147483646 h 325"/>
              <a:gd name="T2" fmla="*/ 0 w 645"/>
              <a:gd name="T3" fmla="*/ 2147483646 h 325"/>
              <a:gd name="T4" fmla="*/ 0 w 645"/>
              <a:gd name="T5" fmla="*/ 0 h 325"/>
              <a:gd name="T6" fmla="*/ 0 60000 65536"/>
              <a:gd name="T7" fmla="*/ 0 60000 65536"/>
              <a:gd name="T8" fmla="*/ 0 60000 65536"/>
              <a:gd name="T9" fmla="*/ 0 w 645"/>
              <a:gd name="T10" fmla="*/ 0 h 325"/>
              <a:gd name="T11" fmla="*/ 645 w 645"/>
              <a:gd name="T12" fmla="*/ 325 h 3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5" h="325">
                <a:moveTo>
                  <a:pt x="645" y="325"/>
                </a:moveTo>
                <a:lnTo>
                  <a:pt x="0" y="325"/>
                </a:lnTo>
                <a:lnTo>
                  <a:pt x="0" y="0"/>
                </a:lnTo>
              </a:path>
            </a:pathLst>
          </a:cu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7" name="Line 53"/>
          <p:cNvSpPr>
            <a:spLocks noChangeShapeType="1"/>
          </p:cNvSpPr>
          <p:nvPr/>
        </p:nvSpPr>
        <p:spPr bwMode="auto">
          <a:xfrm>
            <a:off x="5162550" y="3201988"/>
            <a:ext cx="319088" cy="1587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8" name="Line 54"/>
          <p:cNvSpPr>
            <a:spLocks noChangeShapeType="1"/>
          </p:cNvSpPr>
          <p:nvPr/>
        </p:nvSpPr>
        <p:spPr bwMode="auto">
          <a:xfrm>
            <a:off x="4159250" y="3201988"/>
            <a:ext cx="528638" cy="1587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9" name="Oval 55"/>
          <p:cNvSpPr>
            <a:spLocks noChangeArrowheads="1"/>
          </p:cNvSpPr>
          <p:nvPr/>
        </p:nvSpPr>
        <p:spPr bwMode="auto">
          <a:xfrm>
            <a:off x="4410075" y="3146425"/>
            <a:ext cx="101600" cy="1016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20" name="Freeform 56"/>
          <p:cNvSpPr>
            <a:spLocks/>
          </p:cNvSpPr>
          <p:nvPr/>
        </p:nvSpPr>
        <p:spPr bwMode="auto">
          <a:xfrm>
            <a:off x="4687888" y="2916238"/>
            <a:ext cx="447675" cy="563562"/>
          </a:xfrm>
          <a:custGeom>
            <a:avLst/>
            <a:gdLst>
              <a:gd name="T0" fmla="*/ 0 w 282"/>
              <a:gd name="T1" fmla="*/ 2147483646 h 355"/>
              <a:gd name="T2" fmla="*/ 2147483646 w 282"/>
              <a:gd name="T3" fmla="*/ 2147483646 h 355"/>
              <a:gd name="T4" fmla="*/ 0 w 282"/>
              <a:gd name="T5" fmla="*/ 0 h 355"/>
              <a:gd name="T6" fmla="*/ 0 w 282"/>
              <a:gd name="T7" fmla="*/ 2147483646 h 355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55"/>
              <a:gd name="T14" fmla="*/ 282 w 282"/>
              <a:gd name="T15" fmla="*/ 355 h 3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55">
                <a:moveTo>
                  <a:pt x="0" y="355"/>
                </a:moveTo>
                <a:lnTo>
                  <a:pt x="282" y="180"/>
                </a:lnTo>
                <a:lnTo>
                  <a:pt x="0" y="0"/>
                </a:lnTo>
                <a:lnTo>
                  <a:pt x="0" y="355"/>
                </a:ln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21" name="Oval 57"/>
          <p:cNvSpPr>
            <a:spLocks noChangeArrowheads="1"/>
          </p:cNvSpPr>
          <p:nvPr/>
        </p:nvSpPr>
        <p:spPr bwMode="auto">
          <a:xfrm>
            <a:off x="5135563" y="3146425"/>
            <a:ext cx="109537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22" name="Line 58"/>
          <p:cNvSpPr>
            <a:spLocks noChangeShapeType="1"/>
          </p:cNvSpPr>
          <p:nvPr/>
        </p:nvSpPr>
        <p:spPr bwMode="auto">
          <a:xfrm>
            <a:off x="5162550" y="4076700"/>
            <a:ext cx="319088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3" name="Line 59"/>
          <p:cNvSpPr>
            <a:spLocks noChangeShapeType="1"/>
          </p:cNvSpPr>
          <p:nvPr/>
        </p:nvSpPr>
        <p:spPr bwMode="auto">
          <a:xfrm>
            <a:off x="4159250" y="4083050"/>
            <a:ext cx="528638" cy="1588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4" name="Freeform 60"/>
          <p:cNvSpPr>
            <a:spLocks/>
          </p:cNvSpPr>
          <p:nvPr/>
        </p:nvSpPr>
        <p:spPr bwMode="auto">
          <a:xfrm>
            <a:off x="4687888" y="3798888"/>
            <a:ext cx="447675" cy="557212"/>
          </a:xfrm>
          <a:custGeom>
            <a:avLst/>
            <a:gdLst>
              <a:gd name="T0" fmla="*/ 0 w 282"/>
              <a:gd name="T1" fmla="*/ 2147483646 h 351"/>
              <a:gd name="T2" fmla="*/ 2147483646 w 282"/>
              <a:gd name="T3" fmla="*/ 2147483646 h 351"/>
              <a:gd name="T4" fmla="*/ 0 w 282"/>
              <a:gd name="T5" fmla="*/ 0 h 351"/>
              <a:gd name="T6" fmla="*/ 0 w 282"/>
              <a:gd name="T7" fmla="*/ 2147483646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51"/>
              <a:gd name="T14" fmla="*/ 282 w 282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51">
                <a:moveTo>
                  <a:pt x="0" y="351"/>
                </a:moveTo>
                <a:lnTo>
                  <a:pt x="282" y="175"/>
                </a:lnTo>
                <a:lnTo>
                  <a:pt x="0" y="0"/>
                </a:lnTo>
                <a:lnTo>
                  <a:pt x="0" y="351"/>
                </a:ln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25" name="Oval 61"/>
          <p:cNvSpPr>
            <a:spLocks noChangeArrowheads="1"/>
          </p:cNvSpPr>
          <p:nvPr/>
        </p:nvSpPr>
        <p:spPr bwMode="auto">
          <a:xfrm>
            <a:off x="5135563" y="4022725"/>
            <a:ext cx="109537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326" name="Freeform 62"/>
          <p:cNvSpPr>
            <a:spLocks/>
          </p:cNvSpPr>
          <p:nvPr/>
        </p:nvSpPr>
        <p:spPr bwMode="auto">
          <a:xfrm>
            <a:off x="5481638" y="2644775"/>
            <a:ext cx="835025" cy="733425"/>
          </a:xfrm>
          <a:custGeom>
            <a:avLst/>
            <a:gdLst>
              <a:gd name="T0" fmla="*/ 0 w 123"/>
              <a:gd name="T1" fmla="*/ 2147483646 h 108"/>
              <a:gd name="T2" fmla="*/ 2147483646 w 123"/>
              <a:gd name="T3" fmla="*/ 2147483646 h 108"/>
              <a:gd name="T4" fmla="*/ 2147483646 w 123"/>
              <a:gd name="T5" fmla="*/ 2147483646 h 108"/>
              <a:gd name="T6" fmla="*/ 2147483646 w 123"/>
              <a:gd name="T7" fmla="*/ 0 h 108"/>
              <a:gd name="T8" fmla="*/ 0 w 123"/>
              <a:gd name="T9" fmla="*/ 0 h 108"/>
              <a:gd name="T10" fmla="*/ 0 w 123"/>
              <a:gd name="T11" fmla="*/ 2147483646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8"/>
              <a:gd name="T20" fmla="*/ 123 w 123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9" y="108"/>
                  <a:pt x="123" y="84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27" name="Freeform 63"/>
          <p:cNvSpPr>
            <a:spLocks/>
          </p:cNvSpPr>
          <p:nvPr/>
        </p:nvSpPr>
        <p:spPr bwMode="auto">
          <a:xfrm>
            <a:off x="5481638" y="3527425"/>
            <a:ext cx="835025" cy="733425"/>
          </a:xfrm>
          <a:custGeom>
            <a:avLst/>
            <a:gdLst>
              <a:gd name="T0" fmla="*/ 0 w 123"/>
              <a:gd name="T1" fmla="*/ 2147483646 h 108"/>
              <a:gd name="T2" fmla="*/ 2147483646 w 123"/>
              <a:gd name="T3" fmla="*/ 2147483646 h 108"/>
              <a:gd name="T4" fmla="*/ 2147483646 w 123"/>
              <a:gd name="T5" fmla="*/ 2147483646 h 108"/>
              <a:gd name="T6" fmla="*/ 2147483646 w 123"/>
              <a:gd name="T7" fmla="*/ 0 h 108"/>
              <a:gd name="T8" fmla="*/ 0 w 123"/>
              <a:gd name="T9" fmla="*/ 0 h 108"/>
              <a:gd name="T10" fmla="*/ 0 w 123"/>
              <a:gd name="T11" fmla="*/ 2147483646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8"/>
              <a:gd name="T20" fmla="*/ 123 w 123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9" y="108"/>
                  <a:pt x="123" y="84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FFFFFF"/>
          </a:solidFill>
          <a:ln w="2063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5489575" y="2373313"/>
            <a:ext cx="439738" cy="644525"/>
            <a:chOff x="3458" y="1495"/>
            <a:chExt cx="277" cy="406"/>
          </a:xfrm>
        </p:grpSpPr>
        <p:sp>
          <p:nvSpPr>
            <p:cNvPr id="37950" name="Freeform 64"/>
            <p:cNvSpPr>
              <a:spLocks/>
            </p:cNvSpPr>
            <p:nvPr/>
          </p:nvSpPr>
          <p:spPr bwMode="auto">
            <a:xfrm>
              <a:off x="3633" y="1768"/>
              <a:ext cx="102" cy="133"/>
            </a:xfrm>
            <a:custGeom>
              <a:avLst/>
              <a:gdLst>
                <a:gd name="T0" fmla="*/ 102 w 102"/>
                <a:gd name="T1" fmla="*/ 133 h 133"/>
                <a:gd name="T2" fmla="*/ 55 w 102"/>
                <a:gd name="T3" fmla="*/ 0 h 133"/>
                <a:gd name="T4" fmla="*/ 0 w 102"/>
                <a:gd name="T5" fmla="*/ 39 h 133"/>
                <a:gd name="T6" fmla="*/ 102 w 102"/>
                <a:gd name="T7" fmla="*/ 133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33"/>
                <a:gd name="T14" fmla="*/ 102 w 102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33">
                  <a:moveTo>
                    <a:pt x="102" y="133"/>
                  </a:moveTo>
                  <a:lnTo>
                    <a:pt x="55" y="0"/>
                  </a:lnTo>
                  <a:lnTo>
                    <a:pt x="0" y="39"/>
                  </a:lnTo>
                  <a:lnTo>
                    <a:pt x="102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1" name="Line 65"/>
            <p:cNvSpPr>
              <a:spLocks noChangeShapeType="1"/>
            </p:cNvSpPr>
            <p:nvPr/>
          </p:nvSpPr>
          <p:spPr bwMode="auto">
            <a:xfrm>
              <a:off x="3458" y="1495"/>
              <a:ext cx="239" cy="3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929313" y="2400300"/>
            <a:ext cx="2016125" cy="1927225"/>
            <a:chOff x="3735" y="1512"/>
            <a:chExt cx="1270" cy="1214"/>
          </a:xfrm>
        </p:grpSpPr>
        <p:sp>
          <p:nvSpPr>
            <p:cNvPr id="37948" name="Freeform 66"/>
            <p:cNvSpPr>
              <a:spLocks/>
            </p:cNvSpPr>
            <p:nvPr/>
          </p:nvSpPr>
          <p:spPr bwMode="auto">
            <a:xfrm>
              <a:off x="3812" y="1512"/>
              <a:ext cx="1193" cy="1214"/>
            </a:xfrm>
            <a:custGeom>
              <a:avLst/>
              <a:gdLst>
                <a:gd name="T0" fmla="*/ 305930 w 279"/>
                <a:gd name="T1" fmla="*/ 0 h 284"/>
                <a:gd name="T2" fmla="*/ 264406 w 279"/>
                <a:gd name="T3" fmla="*/ 362584 h 284"/>
                <a:gd name="T4" fmla="*/ 0 w 279"/>
                <a:gd name="T5" fmla="*/ 345242 h 284"/>
                <a:gd name="T6" fmla="*/ 0 60000 65536"/>
                <a:gd name="T7" fmla="*/ 0 60000 65536"/>
                <a:gd name="T8" fmla="*/ 0 60000 65536"/>
                <a:gd name="T9" fmla="*/ 0 w 279"/>
                <a:gd name="T10" fmla="*/ 0 h 284"/>
                <a:gd name="T11" fmla="*/ 279 w 279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9" h="284">
                  <a:moveTo>
                    <a:pt x="214" y="0"/>
                  </a:moveTo>
                  <a:cubicBezTo>
                    <a:pt x="214" y="0"/>
                    <a:pt x="279" y="221"/>
                    <a:pt x="185" y="254"/>
                  </a:cubicBezTo>
                  <a:cubicBezTo>
                    <a:pt x="185" y="254"/>
                    <a:pt x="99" y="284"/>
                    <a:pt x="0" y="24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9" name="Freeform 67"/>
            <p:cNvSpPr>
              <a:spLocks/>
            </p:cNvSpPr>
            <p:nvPr/>
          </p:nvSpPr>
          <p:spPr bwMode="auto">
            <a:xfrm>
              <a:off x="3735" y="2517"/>
              <a:ext cx="137" cy="81"/>
            </a:xfrm>
            <a:custGeom>
              <a:avLst/>
              <a:gdLst>
                <a:gd name="T0" fmla="*/ 0 w 137"/>
                <a:gd name="T1" fmla="*/ 0 h 81"/>
                <a:gd name="T2" fmla="*/ 112 w 137"/>
                <a:gd name="T3" fmla="*/ 81 h 81"/>
                <a:gd name="T4" fmla="*/ 137 w 137"/>
                <a:gd name="T5" fmla="*/ 17 h 81"/>
                <a:gd name="T6" fmla="*/ 0 w 137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"/>
                <a:gd name="T13" fmla="*/ 0 h 81"/>
                <a:gd name="T14" fmla="*/ 137 w 137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" h="81">
                  <a:moveTo>
                    <a:pt x="0" y="0"/>
                  </a:moveTo>
                  <a:lnTo>
                    <a:pt x="112" y="81"/>
                  </a:lnTo>
                  <a:lnTo>
                    <a:pt x="13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4708525" y="4871023"/>
            <a:ext cx="370683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DeMorgan</a:t>
            </a:r>
            <a:r>
              <a:rPr lang="ja-JP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 Law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(a + b)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= a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b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(ab)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= a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+ b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2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7" grpId="0"/>
      <p:bldP spid="139278" grpId="0"/>
      <p:bldP spid="139279" grpId="0"/>
      <p:bldP spid="21518" grpId="0"/>
      <p:bldP spid="21530" grpId="0"/>
      <p:bldP spid="139293" grpId="0"/>
      <p:bldP spid="139299" grpId="0"/>
      <p:bldP spid="139300" grpId="0"/>
      <p:bldP spid="139301" grpId="0"/>
      <p:bldP spid="139302" grpId="0"/>
      <p:bldP spid="139309" grpId="0"/>
      <p:bldP spid="139310" grpId="0"/>
      <p:bldP spid="139311" grpId="0"/>
      <p:bldP spid="139314" grpId="0"/>
      <p:bldP spid="139319" grpId="0" animBg="1"/>
      <p:bldP spid="139321" grpId="0" animBg="1"/>
      <p:bldP spid="1393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4497" y="217088"/>
            <a:ext cx="8027406" cy="1303337"/>
          </a:xfrm>
        </p:spPr>
        <p:txBody>
          <a:bodyPr/>
          <a:lstStyle/>
          <a:p>
            <a:r>
              <a:rPr lang="en-US" b="1" dirty="0" smtClean="0"/>
              <a:t>Exercises: Check for Yourself</a:t>
            </a:r>
          </a:p>
        </p:txBody>
      </p:sp>
      <p:sp>
        <p:nvSpPr>
          <p:cNvPr id="2969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18619" y="1402557"/>
            <a:ext cx="8382000" cy="26670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dirty="0" smtClean="0"/>
              <a:t>Draw the logic circuit diagram for </a:t>
            </a:r>
            <a:r>
              <a:rPr lang="en-US" b="1" dirty="0" smtClean="0">
                <a:solidFill>
                  <a:srgbClr val="C00000"/>
                </a:solidFill>
              </a:rPr>
              <a:t>F=A+B’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C.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/>
              <a:t>Determine the truth table for the following logic equations: </a:t>
            </a:r>
            <a:r>
              <a:rPr lang="en-US" b="1" dirty="0" smtClean="0">
                <a:solidFill>
                  <a:srgbClr val="C00000"/>
                </a:solidFill>
              </a:rPr>
              <a:t>F=A’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C+A’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C’+A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C.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/>
              <a:t>Write the logic equation for the following circuit diagram</a:t>
            </a:r>
          </a:p>
        </p:txBody>
      </p:sp>
      <p:grpSp>
        <p:nvGrpSpPr>
          <p:cNvPr id="29700" name="Group 34"/>
          <p:cNvGrpSpPr>
            <a:grpSpLocks/>
          </p:cNvGrpSpPr>
          <p:nvPr/>
        </p:nvGrpSpPr>
        <p:grpSpPr bwMode="auto">
          <a:xfrm>
            <a:off x="2171700" y="3592913"/>
            <a:ext cx="4953000" cy="1662113"/>
            <a:chOff x="1200" y="2496"/>
            <a:chExt cx="3120" cy="1047"/>
          </a:xfrm>
        </p:grpSpPr>
        <p:sp>
          <p:nvSpPr>
            <p:cNvPr id="29701" name="AutoShape 5"/>
            <p:cNvSpPr>
              <a:spLocks noChangeArrowheads="1"/>
            </p:cNvSpPr>
            <p:nvPr/>
          </p:nvSpPr>
          <p:spPr bwMode="auto">
            <a:xfrm>
              <a:off x="2016" y="2640"/>
              <a:ext cx="288" cy="240"/>
            </a:xfrm>
            <a:prstGeom prst="flowChartDelay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1200" y="288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C</a:t>
              </a:r>
            </a:p>
          </p:txBody>
        </p:sp>
        <p:sp>
          <p:nvSpPr>
            <p:cNvPr id="29703" name="Text Box 9"/>
            <p:cNvSpPr txBox="1">
              <a:spLocks noChangeArrowheads="1"/>
            </p:cNvSpPr>
            <p:nvPr/>
          </p:nvSpPr>
          <p:spPr bwMode="auto">
            <a:xfrm>
              <a:off x="1200" y="268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B</a:t>
              </a:r>
            </a:p>
          </p:txBody>
        </p:sp>
        <p:sp>
          <p:nvSpPr>
            <p:cNvPr id="29704" name="AutoShape 11"/>
            <p:cNvSpPr>
              <a:spLocks noChangeArrowheads="1"/>
            </p:cNvSpPr>
            <p:nvPr/>
          </p:nvSpPr>
          <p:spPr bwMode="auto">
            <a:xfrm rot="10800000">
              <a:off x="1968" y="3216"/>
              <a:ext cx="336" cy="240"/>
            </a:xfrm>
            <a:prstGeom prst="flowChartOnlineStorag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Text Box 14"/>
            <p:cNvSpPr txBox="1">
              <a:spLocks noChangeArrowheads="1"/>
            </p:cNvSpPr>
            <p:nvPr/>
          </p:nvSpPr>
          <p:spPr bwMode="auto">
            <a:xfrm>
              <a:off x="1200" y="24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29706" name="Line 17"/>
            <p:cNvSpPr>
              <a:spLocks noChangeShapeType="1"/>
            </p:cNvSpPr>
            <p:nvPr/>
          </p:nvSpPr>
          <p:spPr bwMode="auto">
            <a:xfrm flipH="1">
              <a:off x="1488" y="268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18"/>
            <p:cNvSpPr>
              <a:spLocks noChangeShapeType="1"/>
            </p:cNvSpPr>
            <p:nvPr/>
          </p:nvSpPr>
          <p:spPr bwMode="auto">
            <a:xfrm flipH="1">
              <a:off x="1488" y="283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AutoShape 19"/>
            <p:cNvSpPr>
              <a:spLocks noChangeArrowheads="1"/>
            </p:cNvSpPr>
            <p:nvPr/>
          </p:nvSpPr>
          <p:spPr bwMode="auto">
            <a:xfrm>
              <a:off x="2544" y="2976"/>
              <a:ext cx="288" cy="240"/>
            </a:xfrm>
            <a:prstGeom prst="flowChartDelay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Line 20"/>
            <p:cNvSpPr>
              <a:spLocks noChangeShapeType="1"/>
            </p:cNvSpPr>
            <p:nvPr/>
          </p:nvSpPr>
          <p:spPr bwMode="auto">
            <a:xfrm flipH="1">
              <a:off x="1488" y="302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21"/>
            <p:cNvSpPr>
              <a:spLocks noChangeShapeType="1"/>
            </p:cNvSpPr>
            <p:nvPr/>
          </p:nvSpPr>
          <p:spPr bwMode="auto">
            <a:xfrm>
              <a:off x="2304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22"/>
            <p:cNvSpPr>
              <a:spLocks noChangeShapeType="1"/>
            </p:cNvSpPr>
            <p:nvPr/>
          </p:nvSpPr>
          <p:spPr bwMode="auto">
            <a:xfrm flipV="1">
              <a:off x="2448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23"/>
            <p:cNvSpPr>
              <a:spLocks noChangeShapeType="1"/>
            </p:cNvSpPr>
            <p:nvPr/>
          </p:nvSpPr>
          <p:spPr bwMode="auto">
            <a:xfrm>
              <a:off x="2448" y="31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24"/>
            <p:cNvSpPr>
              <a:spLocks noChangeShapeType="1"/>
            </p:cNvSpPr>
            <p:nvPr/>
          </p:nvSpPr>
          <p:spPr bwMode="auto">
            <a:xfrm flipH="1">
              <a:off x="1488" y="326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25"/>
            <p:cNvSpPr>
              <a:spLocks noChangeShapeType="1"/>
            </p:cNvSpPr>
            <p:nvPr/>
          </p:nvSpPr>
          <p:spPr bwMode="auto">
            <a:xfrm flipH="1">
              <a:off x="1488" y="340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AutoShape 26"/>
            <p:cNvSpPr>
              <a:spLocks noChangeArrowheads="1"/>
            </p:cNvSpPr>
            <p:nvPr/>
          </p:nvSpPr>
          <p:spPr bwMode="auto">
            <a:xfrm rot="10800000">
              <a:off x="3168" y="2928"/>
              <a:ext cx="336" cy="240"/>
            </a:xfrm>
            <a:prstGeom prst="flowChartOnlineStorag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27"/>
            <p:cNvSpPr>
              <a:spLocks noChangeShapeType="1"/>
            </p:cNvSpPr>
            <p:nvPr/>
          </p:nvSpPr>
          <p:spPr bwMode="auto">
            <a:xfrm>
              <a:off x="2832" y="307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28"/>
            <p:cNvSpPr>
              <a:spLocks noChangeShapeType="1"/>
            </p:cNvSpPr>
            <p:nvPr/>
          </p:nvSpPr>
          <p:spPr bwMode="auto">
            <a:xfrm>
              <a:off x="2304" y="273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29"/>
            <p:cNvSpPr>
              <a:spLocks noChangeShapeType="1"/>
            </p:cNvSpPr>
            <p:nvPr/>
          </p:nvSpPr>
          <p:spPr bwMode="auto">
            <a:xfrm>
              <a:off x="2928" y="27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30"/>
            <p:cNvSpPr>
              <a:spLocks noChangeShapeType="1"/>
            </p:cNvSpPr>
            <p:nvPr/>
          </p:nvSpPr>
          <p:spPr bwMode="auto">
            <a:xfrm>
              <a:off x="2928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31"/>
            <p:cNvSpPr>
              <a:spLocks noChangeShapeType="1"/>
            </p:cNvSpPr>
            <p:nvPr/>
          </p:nvSpPr>
          <p:spPr bwMode="auto">
            <a:xfrm>
              <a:off x="3504" y="302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Text Box 32"/>
            <p:cNvSpPr txBox="1">
              <a:spLocks noChangeArrowheads="1"/>
            </p:cNvSpPr>
            <p:nvPr/>
          </p:nvSpPr>
          <p:spPr bwMode="auto">
            <a:xfrm>
              <a:off x="1200" y="312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D</a:t>
              </a:r>
            </a:p>
          </p:txBody>
        </p:sp>
        <p:sp>
          <p:nvSpPr>
            <p:cNvPr id="29722" name="Text Box 33"/>
            <p:cNvSpPr txBox="1">
              <a:spLocks noChangeArrowheads="1"/>
            </p:cNvSpPr>
            <p:nvPr/>
          </p:nvSpPr>
          <p:spPr bwMode="auto">
            <a:xfrm>
              <a:off x="1200" y="331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3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396610-280B-4626-91E4-86370C0E1DF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5576"/>
            <a:ext cx="807720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Building Circuits Using Gates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3926796"/>
            <a:ext cx="8610600" cy="1981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xample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Turn on lamp (F=1) when motion sensed (a=1) and no light (b=0)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 = a AND NOT(b)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Build using logic gates, AND </a:t>
            </a:r>
            <a:r>
              <a:rPr lang="en-US" altLang="en-US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NOT, as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shown</a:t>
            </a:r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3795" name="Picture 2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174751"/>
            <a:ext cx="8004175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Oval 283"/>
          <p:cNvSpPr>
            <a:spLocks noChangeArrowheads="1"/>
          </p:cNvSpPr>
          <p:nvPr/>
        </p:nvSpPr>
        <p:spPr bwMode="auto">
          <a:xfrm>
            <a:off x="6667500" y="1098550"/>
            <a:ext cx="2057400" cy="28956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35232B-C000-43CC-9DB6-B262E591BDC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8212" y="554832"/>
            <a:ext cx="578448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 smtClean="0">
                <a:ea typeface="ＭＳ Ｐゴシック" panose="020B0600070205080204" pitchFamily="34" charset="-128"/>
              </a:rPr>
              <a:t>Example: Seat Belt Warning Light System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1436" y="1314450"/>
            <a:ext cx="4724400" cy="40259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Design circuit for warning light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Sensors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s=1: seat belt fastened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k=1: key inserted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Capture Boolean equation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seat belt not fastened, and key inserted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Convert equation to circuit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>
                <a:ea typeface="ＭＳ Ｐゴシック" panose="020B0600070205080204" pitchFamily="34" charset="-128"/>
              </a:rPr>
              <a:t>Timing diagram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illustrates circuit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We set inputs to any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Output set according to circuit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70" y="520314"/>
            <a:ext cx="185102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229" y="1234689"/>
            <a:ext cx="1550987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216400" y="1941513"/>
            <a:ext cx="271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w = NOT(s) AND k</a:t>
            </a:r>
          </a:p>
        </p:txBody>
      </p:sp>
      <p:sp>
        <p:nvSpPr>
          <p:cNvPr id="39944" name="Text Box 35"/>
          <p:cNvSpPr txBox="1">
            <a:spLocks noChangeArrowheads="1"/>
          </p:cNvSpPr>
          <p:nvPr/>
        </p:nvSpPr>
        <p:spPr bwMode="auto">
          <a:xfrm>
            <a:off x="8674100" y="33274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9945" name="Text Box 36"/>
          <p:cNvSpPr txBox="1">
            <a:spLocks noChangeArrowheads="1"/>
          </p:cNvSpPr>
          <p:nvPr/>
        </p:nvSpPr>
        <p:spPr bwMode="auto">
          <a:xfrm>
            <a:off x="8636000" y="50673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pic>
        <p:nvPicPr>
          <p:cNvPr id="40997" name="Picture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74900"/>
            <a:ext cx="22098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Line 38"/>
          <p:cNvSpPr>
            <a:spLocks noChangeShapeType="1"/>
          </p:cNvSpPr>
          <p:nvPr/>
        </p:nvSpPr>
        <p:spPr bwMode="auto">
          <a:xfrm flipV="1">
            <a:off x="3860800" y="2349500"/>
            <a:ext cx="8255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39"/>
          <p:cNvSpPr>
            <a:spLocks noChangeShapeType="1"/>
          </p:cNvSpPr>
          <p:nvPr/>
        </p:nvSpPr>
        <p:spPr bwMode="auto">
          <a:xfrm flipV="1">
            <a:off x="3733799" y="3221830"/>
            <a:ext cx="2884489" cy="372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41"/>
          <p:cNvSpPr>
            <a:spLocks noChangeShapeType="1"/>
          </p:cNvSpPr>
          <p:nvPr/>
        </p:nvSpPr>
        <p:spPr bwMode="auto">
          <a:xfrm>
            <a:off x="4104323" y="4651375"/>
            <a:ext cx="8509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AutoShape 42"/>
          <p:cNvSpPr>
            <a:spLocks noChangeAspect="1" noChangeArrowheads="1" noTextEdit="1"/>
          </p:cNvSpPr>
          <p:nvPr/>
        </p:nvSpPr>
        <p:spPr bwMode="auto">
          <a:xfrm>
            <a:off x="4632325" y="4152900"/>
            <a:ext cx="33274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>
            <a:off x="5437188" y="6284913"/>
            <a:ext cx="2355850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Freeform 45"/>
          <p:cNvSpPr>
            <a:spLocks/>
          </p:cNvSpPr>
          <p:nvPr/>
        </p:nvSpPr>
        <p:spPr bwMode="auto">
          <a:xfrm>
            <a:off x="7754938" y="6238875"/>
            <a:ext cx="198437" cy="90488"/>
          </a:xfrm>
          <a:custGeom>
            <a:avLst/>
            <a:gdLst>
              <a:gd name="T0" fmla="*/ 2147483646 w 125"/>
              <a:gd name="T1" fmla="*/ 2147483646 h 57"/>
              <a:gd name="T2" fmla="*/ 0 w 125"/>
              <a:gd name="T3" fmla="*/ 0 h 57"/>
              <a:gd name="T4" fmla="*/ 0 w 125"/>
              <a:gd name="T5" fmla="*/ 2147483646 h 57"/>
              <a:gd name="T6" fmla="*/ 2147483646 w 125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25"/>
              <a:gd name="T13" fmla="*/ 0 h 57"/>
              <a:gd name="T14" fmla="*/ 125 w 125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" h="57">
                <a:moveTo>
                  <a:pt x="125" y="29"/>
                </a:moveTo>
                <a:lnTo>
                  <a:pt x="0" y="0"/>
                </a:lnTo>
                <a:lnTo>
                  <a:pt x="0" y="57"/>
                </a:lnTo>
                <a:lnTo>
                  <a:pt x="125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6" name="Freeform 46"/>
          <p:cNvSpPr>
            <a:spLocks/>
          </p:cNvSpPr>
          <p:nvPr/>
        </p:nvSpPr>
        <p:spPr bwMode="auto">
          <a:xfrm>
            <a:off x="5437188" y="5741988"/>
            <a:ext cx="2516187" cy="293687"/>
          </a:xfrm>
          <a:custGeom>
            <a:avLst/>
            <a:gdLst>
              <a:gd name="T0" fmla="*/ 2147483646 w 1585"/>
              <a:gd name="T1" fmla="*/ 2147483646 h 185"/>
              <a:gd name="T2" fmla="*/ 2147483646 w 1585"/>
              <a:gd name="T3" fmla="*/ 2147483646 h 185"/>
              <a:gd name="T4" fmla="*/ 2147483646 w 1585"/>
              <a:gd name="T5" fmla="*/ 0 h 185"/>
              <a:gd name="T6" fmla="*/ 2147483646 w 1585"/>
              <a:gd name="T7" fmla="*/ 0 h 185"/>
              <a:gd name="T8" fmla="*/ 2147483646 w 1585"/>
              <a:gd name="T9" fmla="*/ 2147483646 h 185"/>
              <a:gd name="T10" fmla="*/ 0 w 1585"/>
              <a:gd name="T11" fmla="*/ 2147483646 h 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85"/>
              <a:gd name="T19" fmla="*/ 0 h 185"/>
              <a:gd name="T20" fmla="*/ 1585 w 1585"/>
              <a:gd name="T21" fmla="*/ 185 h 1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85" h="185">
                <a:moveTo>
                  <a:pt x="1585" y="185"/>
                </a:moveTo>
                <a:lnTo>
                  <a:pt x="703" y="185"/>
                </a:lnTo>
                <a:lnTo>
                  <a:pt x="703" y="0"/>
                </a:lnTo>
                <a:lnTo>
                  <a:pt x="402" y="0"/>
                </a:lnTo>
                <a:lnTo>
                  <a:pt x="402" y="185"/>
                </a:lnTo>
                <a:lnTo>
                  <a:pt x="0" y="185"/>
                </a:lnTo>
              </a:path>
            </a:pathLst>
          </a:custGeom>
          <a:noFill/>
          <a:ln w="2540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7" name="Freeform 47"/>
          <p:cNvSpPr>
            <a:spLocks/>
          </p:cNvSpPr>
          <p:nvPr/>
        </p:nvSpPr>
        <p:spPr bwMode="auto">
          <a:xfrm>
            <a:off x="5437188" y="4492625"/>
            <a:ext cx="2516187" cy="293688"/>
          </a:xfrm>
          <a:custGeom>
            <a:avLst/>
            <a:gdLst>
              <a:gd name="T0" fmla="*/ 2147483646 w 1585"/>
              <a:gd name="T1" fmla="*/ 0 h 185"/>
              <a:gd name="T2" fmla="*/ 2147483646 w 1585"/>
              <a:gd name="T3" fmla="*/ 0 h 185"/>
              <a:gd name="T4" fmla="*/ 2147483646 w 1585"/>
              <a:gd name="T5" fmla="*/ 2147483646 h 185"/>
              <a:gd name="T6" fmla="*/ 2147483646 w 1585"/>
              <a:gd name="T7" fmla="*/ 2147483646 h 185"/>
              <a:gd name="T8" fmla="*/ 2147483646 w 1585"/>
              <a:gd name="T9" fmla="*/ 0 h 185"/>
              <a:gd name="T10" fmla="*/ 2147483646 w 1585"/>
              <a:gd name="T11" fmla="*/ 0 h 185"/>
              <a:gd name="T12" fmla="*/ 2147483646 w 1585"/>
              <a:gd name="T13" fmla="*/ 2147483646 h 185"/>
              <a:gd name="T14" fmla="*/ 0 w 1585"/>
              <a:gd name="T15" fmla="*/ 2147483646 h 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5"/>
              <a:gd name="T25" fmla="*/ 0 h 185"/>
              <a:gd name="T26" fmla="*/ 1585 w 1585"/>
              <a:gd name="T27" fmla="*/ 185 h 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5" h="185">
                <a:moveTo>
                  <a:pt x="1585" y="0"/>
                </a:moveTo>
                <a:lnTo>
                  <a:pt x="1148" y="0"/>
                </a:lnTo>
                <a:lnTo>
                  <a:pt x="1148" y="185"/>
                </a:lnTo>
                <a:lnTo>
                  <a:pt x="703" y="185"/>
                </a:lnTo>
                <a:lnTo>
                  <a:pt x="703" y="0"/>
                </a:lnTo>
                <a:lnTo>
                  <a:pt x="402" y="0"/>
                </a:lnTo>
                <a:lnTo>
                  <a:pt x="402" y="185"/>
                </a:lnTo>
                <a:lnTo>
                  <a:pt x="0" y="185"/>
                </a:lnTo>
              </a:path>
            </a:pathLst>
          </a:custGeom>
          <a:noFill/>
          <a:ln w="2540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8" name="Freeform 48"/>
          <p:cNvSpPr>
            <a:spLocks/>
          </p:cNvSpPr>
          <p:nvPr/>
        </p:nvSpPr>
        <p:spPr bwMode="auto">
          <a:xfrm>
            <a:off x="5437188" y="4973638"/>
            <a:ext cx="2509837" cy="293687"/>
          </a:xfrm>
          <a:custGeom>
            <a:avLst/>
            <a:gdLst>
              <a:gd name="T0" fmla="*/ 0 w 1581"/>
              <a:gd name="T1" fmla="*/ 2147483646 h 185"/>
              <a:gd name="T2" fmla="*/ 2147483646 w 1581"/>
              <a:gd name="T3" fmla="*/ 2147483646 h 185"/>
              <a:gd name="T4" fmla="*/ 2147483646 w 1581"/>
              <a:gd name="T5" fmla="*/ 0 h 185"/>
              <a:gd name="T6" fmla="*/ 2147483646 w 1581"/>
              <a:gd name="T7" fmla="*/ 0 h 185"/>
              <a:gd name="T8" fmla="*/ 0 60000 65536"/>
              <a:gd name="T9" fmla="*/ 0 60000 65536"/>
              <a:gd name="T10" fmla="*/ 0 60000 65536"/>
              <a:gd name="T11" fmla="*/ 0 60000 65536"/>
              <a:gd name="T12" fmla="*/ 0 w 1581"/>
              <a:gd name="T13" fmla="*/ 0 h 185"/>
              <a:gd name="T14" fmla="*/ 1581 w 1581"/>
              <a:gd name="T15" fmla="*/ 185 h 1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1" h="185">
                <a:moveTo>
                  <a:pt x="0" y="185"/>
                </a:moveTo>
                <a:lnTo>
                  <a:pt x="703" y="185"/>
                </a:lnTo>
                <a:lnTo>
                  <a:pt x="703" y="0"/>
                </a:lnTo>
                <a:lnTo>
                  <a:pt x="1581" y="0"/>
                </a:lnTo>
              </a:path>
            </a:pathLst>
          </a:custGeom>
          <a:noFill/>
          <a:ln w="2540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7585075" y="6324600"/>
            <a:ext cx="334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time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5121275" y="4089036"/>
            <a:ext cx="48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i="1" dirty="0">
                <a:solidFill>
                  <a:srgbClr val="000000"/>
                </a:solidFill>
                <a:latin typeface="Helvetica" panose="020B0604020202020204" pitchFamily="34" charset="0"/>
              </a:rPr>
              <a:t>Inputs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011" name="Rectangle 51"/>
          <p:cNvSpPr>
            <a:spLocks noChangeArrowheads="1"/>
          </p:cNvSpPr>
          <p:nvPr/>
        </p:nvSpPr>
        <p:spPr bwMode="auto">
          <a:xfrm>
            <a:off x="5997576" y="5416098"/>
            <a:ext cx="620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i="1" dirty="0">
                <a:solidFill>
                  <a:srgbClr val="000000"/>
                </a:solidFill>
                <a:latin typeface="Helvetica" panose="020B0604020202020204" pitchFamily="34" charset="0"/>
              </a:rPr>
              <a:t>Outputs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012" name="Rectangle 52"/>
          <p:cNvSpPr>
            <a:spLocks noChangeArrowheads="1"/>
          </p:cNvSpPr>
          <p:nvPr/>
        </p:nvSpPr>
        <p:spPr bwMode="auto">
          <a:xfrm>
            <a:off x="5265738" y="43846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013" name="Rectangle 53"/>
          <p:cNvSpPr>
            <a:spLocks noChangeArrowheads="1"/>
          </p:cNvSpPr>
          <p:nvPr/>
        </p:nvSpPr>
        <p:spPr bwMode="auto">
          <a:xfrm>
            <a:off x="5265738" y="48879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014" name="Rectangle 54"/>
          <p:cNvSpPr>
            <a:spLocks noChangeArrowheads="1"/>
          </p:cNvSpPr>
          <p:nvPr/>
        </p:nvSpPr>
        <p:spPr bwMode="auto">
          <a:xfrm>
            <a:off x="5265738" y="56308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5265738" y="46783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5265738" y="51593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5265738" y="59277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018" name="Rectangle 58"/>
          <p:cNvSpPr>
            <a:spLocks noChangeArrowheads="1"/>
          </p:cNvSpPr>
          <p:nvPr/>
        </p:nvSpPr>
        <p:spPr bwMode="auto">
          <a:xfrm>
            <a:off x="5121275" y="451485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k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5121275" y="50180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020" name="Rectangle 60"/>
          <p:cNvSpPr>
            <a:spLocks noChangeArrowheads="1"/>
          </p:cNvSpPr>
          <p:nvPr/>
        </p:nvSpPr>
        <p:spPr bwMode="auto">
          <a:xfrm>
            <a:off x="5078413" y="5772150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w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/>
      <p:bldP spid="41009" grpId="0"/>
      <p:bldP spid="41010" grpId="0"/>
      <p:bldP spid="41011" grpId="0"/>
      <p:bldP spid="41012" grpId="0"/>
      <p:bldP spid="41013" grpId="0"/>
      <p:bldP spid="41014" grpId="0"/>
      <p:bldP spid="41015" grpId="0"/>
      <p:bldP spid="41016" grpId="0"/>
      <p:bldP spid="41017" grpId="0"/>
      <p:bldP spid="41018" grpId="0"/>
      <p:bldP spid="41019" grpId="0"/>
      <p:bldP spid="410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818D70-4681-4A96-A7A4-BDF706E06A2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Complement of a Function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8153400" cy="425273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Commonly want to find complement (inverse) of function F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0 when F is 1;   1 when F is 0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Use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DeMorgan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 Law repeatedly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Note: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DeMorgan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 Law defined for more than two variables, e.g.:</a:t>
            </a:r>
          </a:p>
          <a:p>
            <a:pPr lvl="2" eaLnBrk="1" hangingPunct="1"/>
            <a:r>
              <a:rPr lang="en-US" altLang="en-US" sz="1800" dirty="0" smtClean="0">
                <a:ea typeface="ＭＳ Ｐゴシック" panose="020B0600070205080204" pitchFamily="34" charset="-128"/>
              </a:rPr>
              <a:t>(a + b + c)' = (</a:t>
            </a:r>
            <a:r>
              <a:rPr lang="en-US" altLang="en-US" sz="1800" dirty="0" err="1" smtClean="0">
                <a:ea typeface="ＭＳ Ｐゴシック" panose="020B0600070205080204" pitchFamily="34" charset="-128"/>
              </a:rPr>
              <a:t>abc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)'</a:t>
            </a:r>
          </a:p>
          <a:p>
            <a:pPr lvl="2" eaLnBrk="1" hangingPunct="1"/>
            <a:r>
              <a:rPr lang="en-US" altLang="en-US" sz="1800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 err="1" smtClean="0">
                <a:ea typeface="ＭＳ Ｐゴシック" panose="020B0600070205080204" pitchFamily="34" charset="-128"/>
              </a:rPr>
              <a:t>abc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)' = (a' + b' + c')</a:t>
            </a:r>
          </a:p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Complement of f = </a:t>
            </a: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w'xy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+ </a:t>
            </a: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wx'y'z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' </a:t>
            </a:r>
          </a:p>
          <a:p>
            <a:pPr lvl="1" eaLnBrk="1" hangingPunct="1"/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 ' = (</a:t>
            </a: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w'xy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+ </a:t>
            </a: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wx'y'z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')'	</a:t>
            </a:r>
          </a:p>
          <a:p>
            <a:pPr lvl="1" eaLnBrk="1" hangingPunct="1"/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 ' = (</a:t>
            </a: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w'xy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)'(</a:t>
            </a: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wx'y'z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')'	(by </a:t>
            </a: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DeMorgan</a:t>
            </a:r>
            <a:r>
              <a:rPr lang="ja-JP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s Law)</a:t>
            </a:r>
          </a:p>
          <a:p>
            <a:pPr lvl="1" eaLnBrk="1" hangingPunct="1"/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 ' = (</a:t>
            </a: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w+x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'+y')(w'+</a:t>
            </a: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x+y+z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)	(by </a:t>
            </a: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DeMorgan</a:t>
            </a:r>
            <a:r>
              <a:rPr lang="ja-JP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s Law)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Can then expand into sum-of-products form</a:t>
            </a:r>
          </a:p>
        </p:txBody>
      </p:sp>
    </p:spTree>
    <p:extLst>
      <p:ext uri="{BB962C8B-B14F-4D97-AF65-F5344CB8AC3E}">
        <p14:creationId xmlns:p14="http://schemas.microsoft.com/office/powerpoint/2010/main" val="16349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7839075" cy="41243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A digital system processes and stores information using binary digits (bits).  </a:t>
            </a:r>
            <a:r>
              <a:rPr lang="en-US" sz="2800" b="1" dirty="0" smtClean="0">
                <a:solidFill>
                  <a:srgbClr val="C00000"/>
                </a:solidFill>
              </a:rPr>
              <a:t>Binary digits can have only one of two values.</a:t>
            </a:r>
          </a:p>
          <a:p>
            <a:pPr eaLnBrk="1" hangingPunct="1"/>
            <a:r>
              <a:rPr lang="en-US" sz="2800" dirty="0" smtClean="0"/>
              <a:t>Commonly encountered in everyday life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Computers, CD &amp; DVD players, digital music players, HDTV, cell phones, etc.</a:t>
            </a:r>
          </a:p>
          <a:p>
            <a:pPr eaLnBrk="1" hangingPunct="1"/>
            <a:r>
              <a:rPr lang="en-US" sz="2800" dirty="0" smtClean="0"/>
              <a:t>When dealing with digital information, it is convenient to use number systems based on </a:t>
            </a:r>
            <a:r>
              <a:rPr lang="en-US" sz="2800" b="1" dirty="0" smtClean="0">
                <a:solidFill>
                  <a:srgbClr val="C00000"/>
                </a:solidFill>
              </a:rPr>
              <a:t>powers of 2 </a:t>
            </a:r>
            <a:r>
              <a:rPr lang="en-US" sz="2800" dirty="0" smtClean="0"/>
              <a:t>(instead of the decimal system, which is base 10).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1727" y="6858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What is a Digital System?</a:t>
            </a:r>
          </a:p>
        </p:txBody>
      </p:sp>
    </p:spTree>
    <p:extLst>
      <p:ext uri="{BB962C8B-B14F-4D97-AF65-F5344CB8AC3E}">
        <p14:creationId xmlns:p14="http://schemas.microsoft.com/office/powerpoint/2010/main" val="3462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i="1" dirty="0" smtClean="0">
                <a:solidFill>
                  <a:srgbClr val="C00000"/>
                </a:solidFill>
              </a:rPr>
              <a:t>Base</a:t>
            </a:r>
            <a:r>
              <a:rPr lang="en-US" dirty="0" smtClean="0"/>
              <a:t> or </a:t>
            </a:r>
            <a:r>
              <a:rPr lang="en-US" b="1" i="1" dirty="0" smtClean="0">
                <a:solidFill>
                  <a:srgbClr val="C00000"/>
                </a:solidFill>
              </a:rPr>
              <a:t>radix</a:t>
            </a:r>
            <a:r>
              <a:rPr lang="en-US" dirty="0" smtClean="0"/>
              <a:t> of a number system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Specifies how many symbols are used to represent numbers.  It’s the size of the “number alphabet”.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Base 2 (</a:t>
            </a:r>
            <a:r>
              <a:rPr lang="en-US" sz="2200" b="1" i="1" dirty="0">
                <a:solidFill>
                  <a:srgbClr val="C00000"/>
                </a:solidFill>
              </a:rPr>
              <a:t>binary</a:t>
            </a:r>
            <a:r>
              <a:rPr lang="en-US" sz="2200" dirty="0">
                <a:solidFill>
                  <a:schemeClr val="tx1"/>
                </a:solidFill>
              </a:rPr>
              <a:t>):  0, </a:t>
            </a:r>
            <a:r>
              <a:rPr lang="en-US" sz="2200" dirty="0" smtClean="0">
                <a:solidFill>
                  <a:schemeClr val="tx1"/>
                </a:solidFill>
              </a:rPr>
              <a:t>1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Base 10 (</a:t>
            </a:r>
            <a:r>
              <a:rPr lang="en-US" sz="2200" b="1" i="1" dirty="0" smtClean="0">
                <a:solidFill>
                  <a:srgbClr val="C00000"/>
                </a:solidFill>
              </a:rPr>
              <a:t>decimal</a:t>
            </a:r>
            <a:r>
              <a:rPr lang="en-US" sz="2200" dirty="0" smtClean="0">
                <a:solidFill>
                  <a:schemeClr val="tx1"/>
                </a:solidFill>
              </a:rPr>
              <a:t>):  0, 1, 2, 3, 4, 5, 6, 7, 8, 9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Base 16 (</a:t>
            </a:r>
            <a:r>
              <a:rPr lang="en-US" sz="2200" b="1" i="1" dirty="0" smtClean="0">
                <a:solidFill>
                  <a:srgbClr val="C00000"/>
                </a:solidFill>
              </a:rPr>
              <a:t>hexadecimal</a:t>
            </a:r>
            <a:r>
              <a:rPr lang="en-US" sz="2200" dirty="0" smtClean="0">
                <a:solidFill>
                  <a:schemeClr val="tx1"/>
                </a:solidFill>
              </a:rPr>
              <a:t>, or </a:t>
            </a:r>
            <a:r>
              <a:rPr lang="en-US" sz="2200" b="1" i="1" dirty="0" smtClean="0">
                <a:solidFill>
                  <a:srgbClr val="C00000"/>
                </a:solidFill>
              </a:rPr>
              <a:t>hex</a:t>
            </a:r>
            <a:r>
              <a:rPr lang="en-US" sz="2200" dirty="0" smtClean="0">
                <a:solidFill>
                  <a:schemeClr val="tx1"/>
                </a:solidFill>
              </a:rPr>
              <a:t>): 0, 1, 2, 3, 4, 5, 6, 7, 8, 9, A, B, C, D, E, F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Notation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Specify the base of the number system as a subscript after the number.  If there is no subscript, base 10 is assumed.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u="sng" dirty="0" smtClean="0">
                <a:solidFill>
                  <a:schemeClr val="tx1"/>
                </a:solidFill>
              </a:rPr>
              <a:t>Example</a:t>
            </a:r>
            <a:r>
              <a:rPr lang="en-US" sz="2400" dirty="0" smtClean="0">
                <a:solidFill>
                  <a:schemeClr val="tx1"/>
                </a:solidFill>
              </a:rPr>
              <a:t>:  101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 101</a:t>
            </a:r>
            <a:r>
              <a:rPr lang="en-US" sz="2400" baseline="-25000" dirty="0" smtClean="0">
                <a:solidFill>
                  <a:schemeClr val="tx1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, and 101</a:t>
            </a:r>
            <a:r>
              <a:rPr lang="en-US" sz="2400" baseline="-25000" dirty="0" smtClean="0">
                <a:solidFill>
                  <a:schemeClr val="tx1"/>
                </a:solidFill>
              </a:rPr>
              <a:t>16</a:t>
            </a:r>
            <a:r>
              <a:rPr lang="en-US" sz="2400" dirty="0" smtClean="0">
                <a:solidFill>
                  <a:schemeClr val="tx1"/>
                </a:solidFill>
              </a:rPr>
              <a:t> are all different numbers!</a:t>
            </a:r>
            <a:endParaRPr lang="en-US" sz="2400" baseline="-25000" dirty="0" smtClean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4572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Number Systems </a:t>
            </a:r>
          </a:p>
        </p:txBody>
      </p:sp>
    </p:spTree>
    <p:extLst>
      <p:ext uri="{BB962C8B-B14F-4D97-AF65-F5344CB8AC3E}">
        <p14:creationId xmlns:p14="http://schemas.microsoft.com/office/powerpoint/2010/main" val="225320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33526</TotalTime>
  <Words>1274</Words>
  <Application>Microsoft Office PowerPoint</Application>
  <PresentationFormat>On-screen Show (4:3)</PresentationFormat>
  <Paragraphs>293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Arial</vt:lpstr>
      <vt:lpstr>Calibri</vt:lpstr>
      <vt:lpstr>Comic Sans MS</vt:lpstr>
      <vt:lpstr>Courier New</vt:lpstr>
      <vt:lpstr>Garamond</vt:lpstr>
      <vt:lpstr>Helvetica</vt:lpstr>
      <vt:lpstr>Symbol</vt:lpstr>
      <vt:lpstr>Times New Roman</vt:lpstr>
      <vt:lpstr>Trebuchet MS</vt:lpstr>
      <vt:lpstr>Wingdings</vt:lpstr>
      <vt:lpstr>Organic</vt:lpstr>
      <vt:lpstr>CSCIU 210 Computer Organization AKM Jahangir A Majumder, PhD</vt:lpstr>
      <vt:lpstr>Review and Learning Outcomes</vt:lpstr>
      <vt:lpstr>More examples</vt:lpstr>
      <vt:lpstr>Exercises: Check for Yourself</vt:lpstr>
      <vt:lpstr>Building Circuits Using Gates</vt:lpstr>
      <vt:lpstr>Example: Seat Belt Warning Light System</vt:lpstr>
      <vt:lpstr>Complement of a Function</vt:lpstr>
      <vt:lpstr>What is a Digital System?</vt:lpstr>
      <vt:lpstr>Number Systems </vt:lpstr>
      <vt:lpstr>Number Systems – Representation</vt:lpstr>
      <vt:lpstr>Number Systems – Examples</vt:lpstr>
      <vt:lpstr>Binary Numbers</vt:lpstr>
      <vt:lpstr>Binary Numbers </vt:lpstr>
      <vt:lpstr>Binary Numbers </vt:lpstr>
      <vt:lpstr>Binary and Decimal Numbers</vt:lpstr>
      <vt:lpstr>Binary to Decimal Conversion</vt:lpstr>
      <vt:lpstr>Converting Binary to Decimal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865</cp:revision>
  <cp:lastPrinted>2013-11-25T17:13:45Z</cp:lastPrinted>
  <dcterms:created xsi:type="dcterms:W3CDTF">2012-08-10T22:02:17Z</dcterms:created>
  <dcterms:modified xsi:type="dcterms:W3CDTF">2018-09-12T18:25:41Z</dcterms:modified>
</cp:coreProperties>
</file>