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8"/>
  </p:notesMasterIdLst>
  <p:handoutMasterIdLst>
    <p:handoutMasterId r:id="rId19"/>
  </p:handoutMasterIdLst>
  <p:sldIdLst>
    <p:sldId id="1049" r:id="rId2"/>
    <p:sldId id="1050" r:id="rId3"/>
    <p:sldId id="737" r:id="rId4"/>
    <p:sldId id="738" r:id="rId5"/>
    <p:sldId id="1048" r:id="rId6"/>
    <p:sldId id="739" r:id="rId7"/>
    <p:sldId id="743" r:id="rId8"/>
    <p:sldId id="744" r:id="rId9"/>
    <p:sldId id="1053" r:id="rId10"/>
    <p:sldId id="1054" r:id="rId11"/>
    <p:sldId id="1055" r:id="rId12"/>
    <p:sldId id="1056" r:id="rId13"/>
    <p:sldId id="1057" r:id="rId14"/>
    <p:sldId id="1058" r:id="rId15"/>
    <p:sldId id="1059" r:id="rId16"/>
    <p:sldId id="931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Powers of 2: 43210</a:t>
            </a:r>
          </a:p>
          <a:p>
            <a:r>
              <a:rPr lang="en-US" smtClean="0"/>
              <a:t>                   11010</a:t>
            </a:r>
            <a:r>
              <a:rPr lang="en-US" baseline="-25000" smtClean="0"/>
              <a:t>2</a:t>
            </a:r>
            <a:r>
              <a:rPr lang="en-US" smtClean="0"/>
              <a:t> =&gt;</a:t>
            </a:r>
          </a:p>
          <a:p>
            <a:r>
              <a:rPr lang="en-US" smtClean="0"/>
              <a:t>                   1 X 2</a:t>
            </a:r>
            <a:r>
              <a:rPr lang="en-US" baseline="30000" smtClean="0"/>
              <a:t>4</a:t>
            </a:r>
            <a:r>
              <a:rPr lang="en-US" sz="800" smtClean="0"/>
              <a:t>         </a:t>
            </a:r>
            <a:r>
              <a:rPr lang="en-US" smtClean="0"/>
              <a:t>= 16</a:t>
            </a:r>
          </a:p>
          <a:p>
            <a:r>
              <a:rPr lang="en-US" smtClean="0"/>
              <a:t>	         + 1 X 2</a:t>
            </a:r>
            <a:r>
              <a:rPr lang="en-US" baseline="30000" smtClean="0"/>
              <a:t>3</a:t>
            </a:r>
            <a:r>
              <a:rPr lang="en-US" smtClean="0"/>
              <a:t>       =  8</a:t>
            </a:r>
          </a:p>
          <a:p>
            <a:r>
              <a:rPr lang="en-US" smtClean="0"/>
              <a:t>	           + 0 X 2</a:t>
            </a:r>
            <a:r>
              <a:rPr lang="en-US" baseline="30000" smtClean="0"/>
              <a:t>2    </a:t>
            </a:r>
            <a:r>
              <a:rPr lang="en-US" smtClean="0"/>
              <a:t>  =  0</a:t>
            </a:r>
          </a:p>
          <a:p>
            <a:r>
              <a:rPr lang="en-US" smtClean="0"/>
              <a:t>	             + 1 X 2</a:t>
            </a:r>
            <a:r>
              <a:rPr lang="en-US" baseline="30000" smtClean="0"/>
              <a:t>1 </a:t>
            </a:r>
            <a:r>
              <a:rPr lang="en-US" smtClean="0"/>
              <a:t>  =  2</a:t>
            </a:r>
          </a:p>
          <a:p>
            <a:r>
              <a:rPr lang="en-US" smtClean="0"/>
              <a:t>	              + 0 X 2</a:t>
            </a:r>
            <a:r>
              <a:rPr lang="en-US" baseline="30000" smtClean="0"/>
              <a:t>0</a:t>
            </a:r>
            <a:r>
              <a:rPr lang="en-US" smtClean="0"/>
              <a:t>  = </a:t>
            </a:r>
            <a:r>
              <a:rPr lang="en-US" u="sng" smtClean="0"/>
              <a:t> 0</a:t>
            </a:r>
          </a:p>
          <a:p>
            <a:r>
              <a:rPr lang="en-US" smtClean="0"/>
              <a:t>                                      26</a:t>
            </a:r>
            <a:r>
              <a:rPr lang="en-US" baseline="-25000" smtClean="0"/>
              <a:t>10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841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Answer: The six letters A, B, C, D, E, and F represent the digits for values</a:t>
            </a:r>
          </a:p>
          <a:p>
            <a:r>
              <a:rPr lang="en-US" smtClean="0"/>
              <a:t>10, 11, 12, 13, 14, 15 (given in decimal), respectively, in hexadecimal.</a:t>
            </a:r>
          </a:p>
          <a:p>
            <a:r>
              <a:rPr lang="en-US" smtClean="0"/>
              <a:t>Alternatively, a, b, c, d, e, f are used.</a:t>
            </a:r>
          </a:p>
        </p:txBody>
      </p:sp>
    </p:spTree>
    <p:extLst>
      <p:ext uri="{BB962C8B-B14F-4D97-AF65-F5344CB8AC3E}">
        <p14:creationId xmlns:p14="http://schemas.microsoft.com/office/powerpoint/2010/main" val="103622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Answer 1: Converting 46 as integral part:           Answer 2: Converting 0.6875 as fractional part:</a:t>
            </a:r>
          </a:p>
          <a:p>
            <a:r>
              <a:rPr lang="en-US" sz="2800" dirty="0" smtClean="0"/>
              <a:t>46/2 = 23 rem = 0                                             0.6875 * 2 = 1.3750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23/2 = 11 rem = 1                                             0.3750 * 2 = 0.7500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11/2 = 5 remainder = 1                                      0.7500 * 2 = 1.5000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 </a:t>
            </a:r>
          </a:p>
          <a:p>
            <a:r>
              <a:rPr lang="en-US" sz="2800" dirty="0" smtClean="0"/>
              <a:t>5/2 = 2 remainder = 1                                        0.5000 * 2 = 1.0000 </a:t>
            </a:r>
            <a:r>
              <a:rPr lang="en-US" sz="2800" dirty="0" err="1" smtClean="0"/>
              <a:t>int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2/2 = 1 remainder = 0                                        0.0000 </a:t>
            </a:r>
          </a:p>
          <a:p>
            <a:r>
              <a:rPr lang="en-US" sz="2800" dirty="0" smtClean="0"/>
              <a:t>1/2 = 0 remainder = 1                                        Reading off in the forward direction: 0.1011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Reading off in the reverse direction: 101110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Answer 3: Combining Integral and Fractional Parts:</a:t>
            </a:r>
          </a:p>
          <a:p>
            <a:r>
              <a:rPr lang="en-US" sz="2800" dirty="0" smtClean="0"/>
              <a:t>101110. 1011</a:t>
            </a:r>
            <a:r>
              <a:rPr lang="en-US" sz="2800" baseline="-25000" dirty="0" smtClean="0"/>
              <a:t>2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152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9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14,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675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6096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dirty="0" smtClean="0"/>
              <a:t>Decimal and Binary Values of Hex Digits</a:t>
            </a:r>
          </a:p>
        </p:txBody>
      </p:sp>
      <p:graphicFrame>
        <p:nvGraphicFramePr>
          <p:cNvPr id="290865" name="Group 49"/>
          <p:cNvGraphicFramePr>
            <a:graphicFrameLocks noGrp="1"/>
          </p:cNvGraphicFramePr>
          <p:nvPr>
            <p:extLst/>
          </p:nvPr>
        </p:nvGraphicFramePr>
        <p:xfrm>
          <a:off x="838200" y="1600200"/>
          <a:ext cx="3276600" cy="3749676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digit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value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Binary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value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862" name="Group 46"/>
          <p:cNvGraphicFramePr>
            <a:graphicFrameLocks noGrp="1"/>
          </p:cNvGraphicFramePr>
          <p:nvPr>
            <p:extLst/>
          </p:nvPr>
        </p:nvGraphicFramePr>
        <p:xfrm>
          <a:off x="4800600" y="1524000"/>
          <a:ext cx="3124200" cy="3798888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digit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Binary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49051" y="5410200"/>
            <a:ext cx="8491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Example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: </a:t>
            </a:r>
            <a:r>
              <a:rPr lang="en-US" dirty="0">
                <a:solidFill>
                  <a:srgbClr val="000000"/>
                </a:solidFill>
                <a:cs typeface="+mn-cs"/>
              </a:rPr>
              <a:t>Convert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6E4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to decimal.</a:t>
            </a:r>
          </a:p>
          <a:p>
            <a:pPr marL="342900" indent="-34290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Answer:  </a:t>
            </a:r>
            <a:r>
              <a:rPr lang="en-US" dirty="0" smtClean="0">
                <a:solidFill>
                  <a:srgbClr val="000000"/>
                </a:solidFill>
              </a:rPr>
              <a:t>6E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4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 4×16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0</a:t>
            </a:r>
            <a:r>
              <a:rPr lang="en-US" dirty="0">
                <a:solidFill>
                  <a:srgbClr val="04AE1C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14×16</a:t>
            </a:r>
            <a:r>
              <a:rPr lang="en-US" baseline="30000" dirty="0" smtClean="0">
                <a:solidFill>
                  <a:srgbClr val="000000"/>
                </a:solidFill>
                <a:cs typeface="+mn-cs"/>
              </a:rPr>
              <a:t>1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×16</a:t>
            </a:r>
            <a:r>
              <a:rPr lang="en-US" baseline="30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1764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1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Other Conversions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609600" y="1208088"/>
            <a:ext cx="8001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decimal to hex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342900" indent="-342900" algn="just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Use the successive division method described previously (for decimal to binary), but divide by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16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instead of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09600" y="2339975"/>
            <a:ext cx="81867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binary to hex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A hex digit is equivalent to 4 bits.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Divide binary number into groups of 4 bits, starting from the right.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4 bit group into one hex digit.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" y="39624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hex to binary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hex digit to its 4-bit binary equivalent.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String the bits together.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5029200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Note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:</a:t>
            </a:r>
            <a:r>
              <a:rPr lang="en-US" dirty="0">
                <a:solidFill>
                  <a:srgbClr val="000000"/>
                </a:solidFill>
                <a:cs typeface="+mn-cs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Computationally, it’s easy to convert between bases that are powers of 2, as indicated in the binary to hex conversion technique above. </a:t>
            </a:r>
            <a:endParaRPr lang="en-US" sz="2000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Other Conversions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609600" y="1208088"/>
            <a:ext cx="8001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decimal to </a:t>
            </a: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Octal</a:t>
            </a:r>
            <a:r>
              <a:rPr lang="en-US" u="sng" dirty="0" smtClean="0">
                <a:solidFill>
                  <a:srgbClr val="000000"/>
                </a:solidFill>
                <a:cs typeface="+mn-cs"/>
              </a:rPr>
              <a:t> </a:t>
            </a:r>
            <a:endParaRPr lang="en-US" u="sng" dirty="0">
              <a:solidFill>
                <a:srgbClr val="000000"/>
              </a:solidFill>
              <a:cs typeface="+mn-cs"/>
            </a:endParaRPr>
          </a:p>
          <a:p>
            <a:pPr marL="342900" indent="-342900" algn="just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Use the successive division method described previously (for decimal to binary), but divide by </a:t>
            </a:r>
            <a:r>
              <a:rPr lang="en-US" sz="2000" b="1" dirty="0">
                <a:solidFill>
                  <a:srgbClr val="C00000"/>
                </a:solidFill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instead of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26269" y="2590800"/>
            <a:ext cx="81867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binary to </a:t>
            </a:r>
            <a:r>
              <a:rPr lang="en-US" b="1" u="sng" dirty="0" smtClean="0">
                <a:solidFill>
                  <a:srgbClr val="000000"/>
                </a:solidFill>
              </a:rPr>
              <a:t>Octal</a:t>
            </a:r>
            <a:r>
              <a:rPr lang="en-US" u="sng" dirty="0" smtClean="0">
                <a:solidFill>
                  <a:srgbClr val="000000"/>
                </a:solidFill>
                <a:cs typeface="+mn-cs"/>
              </a:rPr>
              <a:t> </a:t>
            </a:r>
            <a:endParaRPr lang="en-US" u="sng" dirty="0">
              <a:solidFill>
                <a:srgbClr val="000000"/>
              </a:solidFill>
              <a:cs typeface="+mn-cs"/>
            </a:endParaRP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A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 is equivalent to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bits.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Divide binary number into groups of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bits, starting from the right.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 group into one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6269" y="4343400"/>
            <a:ext cx="8153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</a:t>
            </a:r>
            <a:r>
              <a:rPr lang="en-US" b="1" u="sng" dirty="0" smtClean="0">
                <a:solidFill>
                  <a:srgbClr val="000000"/>
                </a:solidFill>
              </a:rPr>
              <a:t>octal</a:t>
            </a: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b="1" u="sng" dirty="0">
                <a:solidFill>
                  <a:srgbClr val="000000"/>
                </a:solidFill>
                <a:cs typeface="+mn-cs"/>
              </a:rPr>
              <a:t>to binary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 to its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3-bit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binary equivalent.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String the bits together.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19400" y="5775867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b="1" dirty="0">
                <a:solidFill>
                  <a:srgbClr val="C00000"/>
                </a:solidFill>
              </a:rPr>
              <a:t>(examples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6353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59325" y="3686175"/>
            <a:ext cx="3032125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33492" y="6052005"/>
            <a:ext cx="395510" cy="279400"/>
          </a:xfrm>
        </p:spPr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76739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5625" y="2317750"/>
            <a:ext cx="502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2.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1110011100101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hex.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1025" y="4222750"/>
            <a:ext cx="3941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4.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32BD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decimal.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7375" y="5226050"/>
            <a:ext cx="329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cs typeface="+mn-cs"/>
              </a:rPr>
              <a:t>5.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1024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hex.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3735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cs typeface="+mn-cs"/>
              </a:rPr>
              <a:t>3.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32BD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binary.</a:t>
            </a:r>
          </a:p>
        </p:txBody>
      </p:sp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569913" y="1284288"/>
            <a:ext cx="3514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000000"/>
                </a:solidFill>
                <a:cs typeface="+mn-cs"/>
              </a:rPr>
              <a:t>1.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Convert 54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  <a:r>
              <a:rPr lang="en-US" smtClean="0">
                <a:solidFill>
                  <a:srgbClr val="000000"/>
                </a:solidFill>
                <a:cs typeface="+mn-cs"/>
              </a:rPr>
              <a:t> to decimal.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2650" y="1654175"/>
            <a:ext cx="436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solidFill>
                  <a:srgbClr val="000000"/>
                </a:solidFill>
              </a:rPr>
              <a:t>Answer:  </a:t>
            </a:r>
            <a:r>
              <a:rPr lang="en-US" dirty="0">
                <a:solidFill>
                  <a:srgbClr val="000000"/>
                </a:solidFill>
              </a:rPr>
              <a:t>54</a:t>
            </a:r>
            <a:r>
              <a:rPr lang="en-US" baseline="-25000" dirty="0">
                <a:solidFill>
                  <a:srgbClr val="000000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 = 4×16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4AE1C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+ 5×16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4725" y="4648200"/>
            <a:ext cx="597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32BD</a:t>
            </a:r>
            <a:r>
              <a:rPr lang="en-US" baseline="-25000">
                <a:solidFill>
                  <a:srgbClr val="000000"/>
                </a:solidFill>
              </a:rPr>
              <a:t>16</a:t>
            </a:r>
            <a:r>
              <a:rPr lang="en-US">
                <a:solidFill>
                  <a:srgbClr val="000000"/>
                </a:solidFill>
              </a:rPr>
              <a:t> = 13×16</a:t>
            </a:r>
            <a:r>
              <a:rPr lang="en-US" baseline="30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4AE1C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+ 11×16</a:t>
            </a:r>
            <a:r>
              <a:rPr lang="en-US" baseline="30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+ 2×16</a:t>
            </a:r>
            <a:r>
              <a:rPr lang="en-US" baseline="30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+ 3×16</a:t>
            </a:r>
            <a:r>
              <a:rPr lang="en-US" baseline="30000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 =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 rot="5400000">
            <a:off x="3560763" y="2547938"/>
            <a:ext cx="117475" cy="498475"/>
          </a:xfrm>
          <a:prstGeom prst="rightBrace">
            <a:avLst>
              <a:gd name="adj1" fmla="val 827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ight Brace 11"/>
          <p:cNvSpPr>
            <a:spLocks/>
          </p:cNvSpPr>
          <p:nvPr/>
        </p:nvSpPr>
        <p:spPr bwMode="auto">
          <a:xfrm rot="5400000">
            <a:off x="2978150" y="2549526"/>
            <a:ext cx="115887" cy="500062"/>
          </a:xfrm>
          <a:prstGeom prst="rightBrace">
            <a:avLst>
              <a:gd name="adj1" fmla="val 841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 rot="5400000">
            <a:off x="2393950" y="2549526"/>
            <a:ext cx="115887" cy="500062"/>
          </a:xfrm>
          <a:prstGeom prst="rightBrace">
            <a:avLst>
              <a:gd name="adj1" fmla="val 841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ight Brace 13"/>
          <p:cNvSpPr>
            <a:spLocks/>
          </p:cNvSpPr>
          <p:nvPr/>
        </p:nvSpPr>
        <p:spPr bwMode="auto">
          <a:xfrm rot="5400000">
            <a:off x="1981994" y="2705894"/>
            <a:ext cx="114300" cy="185738"/>
          </a:xfrm>
          <a:prstGeom prst="rightBrace">
            <a:avLst>
              <a:gd name="adj1" fmla="val 8306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893888" y="27765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46313" y="27892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C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263" y="2789238"/>
            <a:ext cx="37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E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455988" y="27892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5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748213" y="3281363"/>
            <a:ext cx="2767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  3      2        B        D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14888" y="3676650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11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213225" y="2782888"/>
            <a:ext cx="14763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→ 1CE5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16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54551" y="1638866"/>
            <a:ext cx="7937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  <a:cs typeface="+mn-cs"/>
              </a:rPr>
              <a:t>84</a:t>
            </a:r>
            <a:r>
              <a:rPr lang="en-US" baseline="-25000">
                <a:solidFill>
                  <a:srgbClr val="000000"/>
                </a:solidFill>
                <a:cs typeface="+mn-cs"/>
              </a:rPr>
              <a:t>10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294313" y="3679825"/>
            <a:ext cx="808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0010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086475" y="3679825"/>
            <a:ext cx="817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1011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89750" y="3679825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1101</a:t>
            </a:r>
            <a:r>
              <a:rPr lang="en-US" baseline="-25000" smtClean="0">
                <a:solidFill>
                  <a:srgbClr val="000000"/>
                </a:solidFill>
                <a:cs typeface="+mn-cs"/>
              </a:rPr>
              <a:t>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08720" y="4581524"/>
            <a:ext cx="118110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12989</a:t>
            </a:r>
            <a:r>
              <a:rPr lang="en-US" baseline="-25000" dirty="0">
                <a:solidFill>
                  <a:srgbClr val="000000"/>
                </a:solidFill>
                <a:cs typeface="+mn-cs"/>
              </a:rPr>
              <a:t>10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52900" y="5235575"/>
            <a:ext cx="259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1024/16 = 64, R=0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164013" y="5595938"/>
            <a:ext cx="2595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64/16 = 4, R=0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64013" y="5986463"/>
            <a:ext cx="2595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000000"/>
                </a:solidFill>
              </a:rPr>
              <a:t>4/16 = 0, R=4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31" name="Right Brace 30"/>
          <p:cNvSpPr>
            <a:spLocks/>
          </p:cNvSpPr>
          <p:nvPr/>
        </p:nvSpPr>
        <p:spPr bwMode="auto">
          <a:xfrm>
            <a:off x="6618288" y="5322889"/>
            <a:ext cx="163512" cy="925512"/>
          </a:xfrm>
          <a:prstGeom prst="rightBrace">
            <a:avLst>
              <a:gd name="adj1" fmla="val 836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904038" y="5535613"/>
            <a:ext cx="123507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→ 400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16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334000" y="960539"/>
            <a:ext cx="3207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6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Convert </a:t>
            </a:r>
            <a:r>
              <a:rPr lang="en-US" dirty="0" smtClean="0">
                <a:solidFill>
                  <a:srgbClr val="000000"/>
                </a:solidFill>
              </a:rPr>
              <a:t>98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10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to </a:t>
            </a:r>
            <a:r>
              <a:rPr lang="en-US" dirty="0" smtClean="0">
                <a:solidFill>
                  <a:srgbClr val="000000"/>
                </a:solidFill>
              </a:rPr>
              <a:t>Octal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008813" y="1387381"/>
            <a:ext cx="825867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 142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09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315" grpId="0"/>
      <p:bldP spid="13316" grpId="0"/>
      <p:bldP spid="13317" grpId="0"/>
      <p:bldP spid="13318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More Example: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Convert 1011.0111</a:t>
            </a:r>
            <a:r>
              <a:rPr lang="en-US" b="1" baseline="-25000" dirty="0" smtClean="0"/>
              <a:t>2 </a:t>
            </a:r>
            <a:r>
              <a:rPr lang="en-US" b="1" dirty="0" smtClean="0"/>
              <a:t> to Decimal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86000"/>
            <a:ext cx="7696200" cy="3444875"/>
          </a:xfrm>
        </p:spPr>
        <p:txBody>
          <a:bodyPr>
            <a:normAutofit lnSpcReduction="10000"/>
          </a:bodyPr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Convert </a:t>
            </a:r>
            <a:r>
              <a:rPr lang="en-US" sz="2400" b="0" dirty="0" smtClean="0"/>
              <a:t>1011</a:t>
            </a:r>
            <a:r>
              <a:rPr lang="en-US" sz="2400" b="0" baseline="-25000" dirty="0" smtClean="0"/>
              <a:t>2</a:t>
            </a:r>
            <a:r>
              <a:rPr lang="en-US" sz="2400" b="0" dirty="0" smtClean="0">
                <a:solidFill>
                  <a:srgbClr val="000000"/>
                </a:solidFill>
              </a:rPr>
              <a:t> to Decimal Number</a:t>
            </a: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r>
              <a:rPr lang="en-US" sz="2400" b="0" dirty="0" smtClean="0">
                <a:solidFill>
                  <a:srgbClr val="000000"/>
                </a:solidFill>
              </a:rPr>
              <a:t>Convert 0.0111</a:t>
            </a:r>
            <a:r>
              <a:rPr lang="en-US" sz="2400" b="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b="0" dirty="0" smtClean="0">
                <a:solidFill>
                  <a:srgbClr val="000000"/>
                </a:solidFill>
              </a:rPr>
              <a:t> to Decimal Number :</a:t>
            </a: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endParaRPr lang="en-US" sz="2400" b="0" dirty="0" smtClean="0">
              <a:solidFill>
                <a:srgbClr val="000000"/>
              </a:solidFill>
            </a:endParaRPr>
          </a:p>
          <a:p>
            <a:r>
              <a:rPr lang="en-US" sz="2400" b="0" dirty="0" smtClean="0">
                <a:solidFill>
                  <a:srgbClr val="000000"/>
                </a:solidFill>
              </a:rPr>
              <a:t>Join the results together with the radix point:</a:t>
            </a:r>
          </a:p>
        </p:txBody>
      </p:sp>
    </p:spTree>
    <p:extLst>
      <p:ext uri="{BB962C8B-B14F-4D97-AF65-F5344CB8AC3E}">
        <p14:creationId xmlns:p14="http://schemas.microsoft.com/office/powerpoint/2010/main" val="3399584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b="1" dirty="0" smtClean="0"/>
              <a:t>In-Class Exercises</a:t>
            </a:r>
          </a:p>
        </p:txBody>
      </p:sp>
      <p:sp>
        <p:nvSpPr>
          <p:cNvPr id="5017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848600" cy="3444875"/>
          </a:xfrm>
        </p:spPr>
        <p:txBody>
          <a:bodyPr/>
          <a:lstStyle/>
          <a:p>
            <a:r>
              <a:rPr lang="en-US" dirty="0" smtClean="0"/>
              <a:t>Convert 43.125</a:t>
            </a:r>
            <a:r>
              <a:rPr lang="en-US" baseline="-25000" dirty="0" smtClean="0"/>
              <a:t>10</a:t>
            </a:r>
            <a:r>
              <a:rPr lang="en-US" dirty="0" smtClean="0"/>
              <a:t> to a binary number</a:t>
            </a:r>
          </a:p>
          <a:p>
            <a:r>
              <a:rPr lang="en-US" dirty="0" smtClean="0"/>
              <a:t>Convert 1101.1011</a:t>
            </a:r>
            <a:r>
              <a:rPr lang="en-US" baseline="-25000" dirty="0" smtClean="0"/>
              <a:t>2</a:t>
            </a:r>
            <a:r>
              <a:rPr lang="en-US" dirty="0" smtClean="0"/>
              <a:t> to hexadecimal number</a:t>
            </a:r>
          </a:p>
        </p:txBody>
      </p:sp>
    </p:spTree>
    <p:extLst>
      <p:ext uri="{BB962C8B-B14F-4D97-AF65-F5344CB8AC3E}">
        <p14:creationId xmlns:p14="http://schemas.microsoft.com/office/powerpoint/2010/main" val="132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912937"/>
            <a:ext cx="7696200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 smtClean="0"/>
              <a:t>discussed </a:t>
            </a:r>
            <a:r>
              <a:rPr lang="en-US" dirty="0" smtClean="0"/>
              <a:t>our coverage on digital logic with which we built a very simple </a:t>
            </a:r>
            <a:r>
              <a:rPr lang="en-US" dirty="0" smtClean="0"/>
              <a:t>processor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will have quiz 2 on Friday</a:t>
            </a:r>
            <a:r>
              <a:rPr lang="en-US" smtClean="0"/>
              <a:t>, September 21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001000" cy="52578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8000" dirty="0" smtClean="0"/>
              <a:t>We will continue to cover </a:t>
            </a:r>
            <a:r>
              <a:rPr lang="en-US" sz="8000" dirty="0" smtClean="0">
                <a:latin typeface="+mj-lt"/>
                <a:cs typeface="Times New Roman" panose="02020603050405020304" pitchFamily="18" charset="0"/>
              </a:rPr>
              <a:t>Number Systems 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en-US" sz="8000" dirty="0" smtClean="0"/>
              <a:t>Will discuss: </a:t>
            </a:r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Number </a:t>
            </a:r>
            <a:r>
              <a:rPr lang="en-US" sz="8000" b="1" dirty="0">
                <a:solidFill>
                  <a:srgbClr val="C00000"/>
                </a:solidFill>
              </a:rPr>
              <a:t>Systems </a:t>
            </a:r>
            <a:r>
              <a:rPr lang="en-US" sz="8000" b="1" dirty="0" smtClean="0">
                <a:solidFill>
                  <a:srgbClr val="C00000"/>
                </a:solidFill>
              </a:rPr>
              <a:t>Conversion 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sz="8000" b="1" dirty="0" smtClean="0">
                <a:solidFill>
                  <a:srgbClr val="C00000"/>
                </a:solidFill>
              </a:rPr>
              <a:t>Fractional Number Systems </a:t>
            </a:r>
          </a:p>
          <a:p>
            <a:pPr lvl="1" algn="just"/>
            <a:r>
              <a:rPr lang="en-US" sz="8000" dirty="0"/>
              <a:t>We will begin to cover how to do </a:t>
            </a:r>
            <a:r>
              <a:rPr lang="en-US" sz="8000" b="1" dirty="0">
                <a:solidFill>
                  <a:srgbClr val="C00000"/>
                </a:solidFill>
              </a:rPr>
              <a:t>math in the binary format </a:t>
            </a:r>
            <a:r>
              <a:rPr lang="en-US" sz="8000" dirty="0"/>
              <a:t>and how to implement it in </a:t>
            </a:r>
            <a:r>
              <a:rPr lang="en-US" sz="8000" dirty="0" smtClean="0"/>
              <a:t>hardware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8000" b="1" dirty="0" smtClean="0">
                <a:solidFill>
                  <a:srgbClr val="C00000"/>
                </a:solidFill>
              </a:rPr>
              <a:t>Homework 2</a:t>
            </a:r>
            <a:r>
              <a:rPr lang="en-US" sz="8000" dirty="0" smtClean="0">
                <a:solidFill>
                  <a:schemeClr val="tx1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is posted </a:t>
            </a:r>
            <a:r>
              <a:rPr lang="en-US" sz="8000" dirty="0" smtClean="0">
                <a:solidFill>
                  <a:schemeClr val="tx1"/>
                </a:solidFill>
              </a:rPr>
              <a:t>on </a:t>
            </a:r>
            <a:r>
              <a:rPr lang="en-US" sz="8000" dirty="0" smtClean="0">
                <a:solidFill>
                  <a:schemeClr val="tx1"/>
                </a:solidFill>
              </a:rPr>
              <a:t>blackboard </a:t>
            </a:r>
            <a:r>
              <a:rPr lang="en-US" sz="8000" dirty="0" smtClean="0">
                <a:solidFill>
                  <a:schemeClr val="tx1"/>
                </a:solidFill>
              </a:rPr>
              <a:t>which is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September </a:t>
            </a:r>
            <a:r>
              <a:rPr lang="en-US" sz="8000" b="1" dirty="0">
                <a:solidFill>
                  <a:srgbClr val="C00000"/>
                </a:solidFill>
              </a:rPr>
              <a:t>19 </a:t>
            </a:r>
            <a:r>
              <a:rPr lang="en-US" sz="8000" dirty="0">
                <a:solidFill>
                  <a:schemeClr val="tx1"/>
                </a:solidFill>
              </a:rPr>
              <a:t>at the beginning of the lecture (Hard Copy</a:t>
            </a:r>
            <a:r>
              <a:rPr lang="en-US" sz="8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We will have </a:t>
            </a:r>
            <a:r>
              <a:rPr lang="en-US" sz="8000" b="1" dirty="0" smtClean="0">
                <a:solidFill>
                  <a:srgbClr val="C00000"/>
                </a:solidFill>
              </a:rPr>
              <a:t>quiz 2 on Friday, September </a:t>
            </a:r>
            <a:r>
              <a:rPr lang="en-US" sz="8000" b="1" dirty="0" smtClean="0">
                <a:solidFill>
                  <a:srgbClr val="C00000"/>
                </a:solidFill>
              </a:rPr>
              <a:t>21, which will cover lectures 5-9 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to Decimal Conversion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078163" y="1252538"/>
            <a:ext cx="4583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···b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3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2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1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0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   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(each bit b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is 0 or 1)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570288" y="1938338"/>
            <a:ext cx="5214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+ ···</a:t>
            </a:r>
            <a:r>
              <a:rPr lang="en-US" dirty="0">
                <a:solidFill>
                  <a:srgbClr val="CC3300"/>
                </a:solidFill>
              </a:rPr>
              <a:t> 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     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×1 +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×2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×4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×8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···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831850" y="1231900"/>
            <a:ext cx="219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Binary Number: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814388" y="1917700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Its decimal value is: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827088" y="2847975"/>
            <a:ext cx="60213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Examples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: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110010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09600" y="4495800"/>
            <a:ext cx="7826375" cy="149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solidFill>
                  <a:srgbClr val="000000"/>
                </a:solidFill>
              </a:rPr>
              <a:t>Check your understanding:</a:t>
            </a:r>
          </a:p>
          <a:p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bits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 combinations  decimal numbers 0, 1, 2, 3, …,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- 1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The largest number: 11…11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= 2</a:t>
            </a:r>
            <a:r>
              <a:rPr lang="en-US" sz="2000" i="1" baseline="30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-1 (decimal)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721475" y="2863850"/>
            <a:ext cx="876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14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15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50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63</a:t>
            </a: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 rot="5400000">
            <a:off x="4287837" y="5157341"/>
            <a:ext cx="155575" cy="704850"/>
          </a:xfrm>
          <a:prstGeom prst="righ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62362" y="5509766"/>
            <a:ext cx="172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smtClean="0">
                <a:solidFill>
                  <a:srgbClr val="000000"/>
                </a:solidFill>
                <a:cs typeface="+mn-cs"/>
              </a:rPr>
              <a:t>N </a:t>
            </a:r>
            <a:r>
              <a:rPr lang="en-US" sz="1800" dirty="0" smtClean="0">
                <a:solidFill>
                  <a:srgbClr val="000000"/>
                </a:solidFill>
                <a:cs typeface="+mn-cs"/>
              </a:rPr>
              <a:t>bits, all ones</a:t>
            </a:r>
          </a:p>
        </p:txBody>
      </p:sp>
    </p:spTree>
    <p:extLst>
      <p:ext uri="{BB962C8B-B14F-4D97-AF65-F5344CB8AC3E}">
        <p14:creationId xmlns:p14="http://schemas.microsoft.com/office/powerpoint/2010/main" val="23420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676400"/>
            <a:ext cx="7619999" cy="45878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To convert to decimal, use decimal arithmetic to form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dirty="0" smtClean="0">
                <a:cs typeface="Times New Roman" pitchFamily="18" charset="0"/>
              </a:rPr>
              <a:t> (digit </a:t>
            </a:r>
            <a:r>
              <a:rPr lang="en-US" i="1" dirty="0" smtClean="0">
                <a:cs typeface="Times New Roman" pitchFamily="18" charset="0"/>
              </a:rPr>
              <a:t>×</a:t>
            </a:r>
            <a:r>
              <a:rPr lang="en-US" dirty="0" smtClean="0">
                <a:cs typeface="Times New Roman" pitchFamily="18" charset="0"/>
              </a:rPr>
              <a:t> respective power of 2).</a:t>
            </a:r>
          </a:p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Example 2: </a:t>
            </a:r>
            <a:r>
              <a:rPr lang="en-US" dirty="0" smtClean="0">
                <a:cs typeface="Times New Roman" pitchFamily="18" charset="0"/>
              </a:rPr>
              <a:t>Convert 11010</a:t>
            </a:r>
            <a:r>
              <a:rPr lang="en-US" baseline="-16000" dirty="0" smtClean="0">
                <a:cs typeface="Times New Roman" pitchFamily="18" charset="0"/>
              </a:rPr>
              <a:t>2 </a:t>
            </a:r>
            <a:r>
              <a:rPr lang="en-US" dirty="0" smtClean="0">
                <a:cs typeface="Times New Roman" pitchFamily="18" charset="0"/>
              </a:rPr>
              <a:t>to N</a:t>
            </a:r>
            <a:r>
              <a:rPr lang="en-US" baseline="-15000" dirty="0" smtClean="0">
                <a:cs typeface="Times New Roman" pitchFamily="18" charset="0"/>
              </a:rPr>
              <a:t>10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b="0" dirty="0" smtClean="0">
                <a:cs typeface="Times New Roman" pitchFamily="18" charset="0"/>
              </a:rPr>
              <a:t>	N= 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=26</a:t>
            </a:r>
            <a:endParaRPr lang="en-US" sz="2400" b="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Example 3: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Convert 10.11</a:t>
            </a:r>
            <a:r>
              <a:rPr lang="en-US" baseline="-25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to R</a:t>
            </a:r>
            <a:r>
              <a:rPr lang="en-US" baseline="-25000" dirty="0" smtClean="0">
                <a:cs typeface="Times New Roman" pitchFamily="18" charset="0"/>
                <a:sym typeface="Symbol" pitchFamily="18" charset="2"/>
              </a:rPr>
              <a:t>10</a:t>
            </a:r>
          </a:p>
          <a:p>
            <a:pPr>
              <a:buFontTx/>
              <a:buNone/>
            </a:pP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	R= </a:t>
            </a:r>
            <a:r>
              <a:rPr lang="en-US" sz="2400" b="0" dirty="0" smtClean="0">
                <a:cs typeface="Times New Roman" pitchFamily="18" charset="0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+02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-1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+12</a:t>
            </a:r>
            <a:r>
              <a:rPr lang="en-US" sz="2400" b="0" baseline="30000" dirty="0" smtClean="0">
                <a:cs typeface="Times New Roman" pitchFamily="18" charset="0"/>
                <a:sym typeface="Symbol" pitchFamily="18" charset="2"/>
              </a:rPr>
              <a:t>-2</a:t>
            </a:r>
            <a:r>
              <a:rPr lang="en-US" sz="2400" b="0" dirty="0" smtClean="0">
                <a:cs typeface="Times New Roman" pitchFamily="18" charset="0"/>
                <a:sym typeface="Symbol" pitchFamily="18" charset="2"/>
              </a:rPr>
              <a:t>=2.75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4512" y="533400"/>
            <a:ext cx="8016088" cy="838200"/>
          </a:xfrm>
        </p:spPr>
        <p:txBody>
          <a:bodyPr/>
          <a:lstStyle/>
          <a:p>
            <a:r>
              <a:rPr lang="en-US" b="1" dirty="0" smtClean="0"/>
              <a:t>Converting Binary to Decimal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1" y="4800600"/>
            <a:ext cx="792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Binary number: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0.b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···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Decimal value: 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···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baseline="30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9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b="1" dirty="0" smtClean="0"/>
              <a:t>In-Class Exercise</a:t>
            </a:r>
          </a:p>
        </p:txBody>
      </p:sp>
      <p:sp>
        <p:nvSpPr>
          <p:cNvPr id="3789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057400"/>
            <a:ext cx="6799262" cy="3444875"/>
          </a:xfrm>
        </p:spPr>
        <p:txBody>
          <a:bodyPr/>
          <a:lstStyle/>
          <a:p>
            <a:r>
              <a:rPr lang="en-US" dirty="0" smtClean="0"/>
              <a:t>Converting the following binary number to decimal number:</a:t>
            </a:r>
          </a:p>
          <a:p>
            <a:pPr lvl="1"/>
            <a:r>
              <a:rPr lang="en-US" dirty="0" smtClean="0"/>
              <a:t>1011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110.011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7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Decimal to Binary Conversion</a:t>
            </a:r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4397375" y="4151312"/>
            <a:ext cx="67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rgbClr val="C00000"/>
                </a:solidFill>
                <a:cs typeface="+mn-cs"/>
              </a:rPr>
              <a:t>LSB</a:t>
            </a:r>
          </a:p>
        </p:txBody>
      </p:sp>
      <p:sp>
        <p:nvSpPr>
          <p:cNvPr id="286758" name="Text Box 38"/>
          <p:cNvSpPr txBox="1">
            <a:spLocks noChangeArrowheads="1"/>
          </p:cNvSpPr>
          <p:nvPr/>
        </p:nvSpPr>
        <p:spPr bwMode="auto">
          <a:xfrm>
            <a:off x="4398963" y="5715000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C00000"/>
                </a:solidFill>
              </a:rPr>
              <a:t>MSB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20713" y="3538537"/>
            <a:ext cx="38322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 u="sng" dirty="0">
                <a:solidFill>
                  <a:srgbClr val="000000"/>
                </a:solidFill>
              </a:rPr>
              <a:t>Example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Decimal number </a:t>
            </a:r>
            <a:r>
              <a:rPr lang="en-US" sz="2000" b="1" dirty="0">
                <a:solidFill>
                  <a:srgbClr val="0000FF"/>
                </a:solidFill>
              </a:rPr>
              <a:t>39</a:t>
            </a:r>
          </a:p>
          <a:p>
            <a:pPr eaLnBrk="1" hangingPunct="1"/>
            <a:endParaRPr lang="en-US" sz="2000" dirty="0">
              <a:solidFill>
                <a:srgbClr val="9933FF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39 by 2 = 19 + remainder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19 by 2 = 9 + remainder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9 by 2 = 4 + remainder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4 by 2 = 2 + remainder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2 by 2 = 1 + remainder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Divide 1 by 2 = 0 + remainder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6760" name="Rectangle 40"/>
          <p:cNvSpPr>
            <a:spLocks noChangeArrowheads="1"/>
          </p:cNvSpPr>
          <p:nvPr/>
        </p:nvSpPr>
        <p:spPr bwMode="auto">
          <a:xfrm>
            <a:off x="5616575" y="4899025"/>
            <a:ext cx="2994025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Binary representation: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100111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533400" y="1066800"/>
            <a:ext cx="8153400" cy="2369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>
                <a:solidFill>
                  <a:srgbClr val="000000"/>
                </a:solidFill>
                <a:cs typeface="+mn-cs"/>
              </a:rPr>
              <a:t>Procedure</a:t>
            </a:r>
            <a:r>
              <a:rPr lang="en-US" sz="2800" dirty="0">
                <a:solidFill>
                  <a:srgbClr val="000000"/>
                </a:solidFill>
                <a:cs typeface="+mn-cs"/>
              </a:rPr>
              <a:t>:  </a:t>
            </a:r>
            <a:r>
              <a:rPr lang="en-US" sz="2800" b="1" dirty="0">
                <a:solidFill>
                  <a:srgbClr val="C00000"/>
                </a:solidFill>
                <a:cs typeface="+mn-cs"/>
              </a:rPr>
              <a:t>Successive division by 2</a:t>
            </a:r>
          </a:p>
          <a:p>
            <a:pPr marL="274320" indent="-274320">
              <a:buFontTx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Divide the decimal number by 2 &amp; record the quotient &amp; remainder.</a:t>
            </a:r>
          </a:p>
          <a:p>
            <a:pPr marL="274320" indent="-274320">
              <a:buFontTx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Repeat step 1 with the quotient from the previous step.  Stop when quotient = 0.</a:t>
            </a:r>
          </a:p>
          <a:p>
            <a:pPr marL="274320" indent="-274320">
              <a:buFontTx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The remainders give the binary representation, starting with the rightmost or </a:t>
            </a:r>
            <a:r>
              <a:rPr lang="en-US" sz="2000" b="1" i="1" dirty="0">
                <a:solidFill>
                  <a:srgbClr val="C00000"/>
                </a:solidFill>
                <a:cs typeface="+mn-cs"/>
              </a:rPr>
              <a:t>least significant bit (LSB)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and ending with the leftmost or </a:t>
            </a:r>
            <a:r>
              <a:rPr lang="en-US" sz="2000" b="1" i="1" dirty="0">
                <a:solidFill>
                  <a:srgbClr val="C00000"/>
                </a:solidFill>
                <a:cs typeface="+mn-cs"/>
              </a:rPr>
              <a:t>most significant bit (MSB). </a:t>
            </a:r>
          </a:p>
        </p:txBody>
      </p:sp>
      <p:sp>
        <p:nvSpPr>
          <p:cNvPr id="8" name="Right Brace 7"/>
          <p:cNvSpPr>
            <a:spLocks/>
          </p:cNvSpPr>
          <p:nvPr/>
        </p:nvSpPr>
        <p:spPr bwMode="auto">
          <a:xfrm>
            <a:off x="5006975" y="4256087"/>
            <a:ext cx="163513" cy="1731963"/>
          </a:xfrm>
          <a:prstGeom prst="rightBrace">
            <a:avLst>
              <a:gd name="adj1" fmla="val 833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1" name="Object 26"/>
          <p:cNvGraphicFramePr>
            <a:graphicFrameLocks noChangeAspect="1"/>
          </p:cNvGraphicFramePr>
          <p:nvPr>
            <p:extLst/>
          </p:nvPr>
        </p:nvGraphicFramePr>
        <p:xfrm>
          <a:off x="5280025" y="4960937"/>
          <a:ext cx="3619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3" imgW="190417" imgH="152334" progId="Equation.3">
                  <p:embed/>
                </p:oleObj>
              </mc:Choice>
              <mc:Fallback>
                <p:oleObj name="Equation" r:id="rId3" imgW="190417" imgH="152334" progId="Equation.3">
                  <p:embed/>
                  <p:pic>
                    <p:nvPicPr>
                      <p:cNvPr id="3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960937"/>
                        <a:ext cx="3619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6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7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7" grpId="0"/>
      <p:bldP spid="286758" grpId="0"/>
      <p:bldP spid="28676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 smtClean="0"/>
              <a:t>In-Class Exercise</a:t>
            </a:r>
          </a:p>
        </p:txBody>
      </p:sp>
      <p:sp>
        <p:nvSpPr>
          <p:cNvPr id="4096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848600" cy="3444875"/>
          </a:xfrm>
        </p:spPr>
        <p:txBody>
          <a:bodyPr/>
          <a:lstStyle/>
          <a:p>
            <a:r>
              <a:rPr lang="en-US" dirty="0" smtClean="0"/>
              <a:t>Converting the following decimal integers to binary numbers:</a:t>
            </a:r>
          </a:p>
          <a:p>
            <a:pPr lvl="1"/>
            <a:r>
              <a:rPr lang="en-US" dirty="0" smtClean="0"/>
              <a:t>13</a:t>
            </a:r>
            <a:r>
              <a:rPr lang="en-US" baseline="-25000" dirty="0" smtClean="0"/>
              <a:t>10</a:t>
            </a:r>
          </a:p>
          <a:p>
            <a:pPr lvl="1"/>
            <a:r>
              <a:rPr lang="en-US" dirty="0" smtClean="0"/>
              <a:t>111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838200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Commonly Occurring Bases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49697" y="1539875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74521" y="1539875"/>
            <a:ext cx="5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030066" y="153987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777971" y="1539875"/>
            <a:ext cx="5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017009" y="1539875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751359" y="1539875"/>
            <a:ext cx="5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6463" y="2112963"/>
            <a:ext cx="5540375" cy="369887"/>
            <a:chOff x="571" y="1331"/>
            <a:chExt cx="3490" cy="233"/>
          </a:xfrm>
        </p:grpSpPr>
        <p:sp>
          <p:nvSpPr>
            <p:cNvPr id="42017" name="Rectangle 10"/>
            <p:cNvSpPr>
              <a:spLocks noChangeArrowheads="1"/>
            </p:cNvSpPr>
            <p:nvPr/>
          </p:nvSpPr>
          <p:spPr bwMode="auto">
            <a:xfrm>
              <a:off x="571" y="1331"/>
              <a:ext cx="3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endPara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8" name="Rectangle 11"/>
            <p:cNvSpPr>
              <a:spLocks noChangeArrowheads="1"/>
            </p:cNvSpPr>
            <p:nvPr/>
          </p:nvSpPr>
          <p:spPr bwMode="auto">
            <a:xfrm>
              <a:off x="2052" y="133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9" name="Rectangle 12"/>
            <p:cNvSpPr>
              <a:spLocks noChangeArrowheads="1"/>
            </p:cNvSpPr>
            <p:nvPr/>
          </p:nvSpPr>
          <p:spPr bwMode="auto">
            <a:xfrm>
              <a:off x="3879" y="1331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57251" y="2686050"/>
            <a:ext cx="6524625" cy="369888"/>
            <a:chOff x="540" y="1692"/>
            <a:chExt cx="4110" cy="233"/>
          </a:xfrm>
        </p:grpSpPr>
        <p:sp>
          <p:nvSpPr>
            <p:cNvPr id="42011" name="Rectangle 14"/>
            <p:cNvSpPr>
              <a:spLocks noChangeArrowheads="1"/>
            </p:cNvSpPr>
            <p:nvPr/>
          </p:nvSpPr>
          <p:spPr bwMode="auto">
            <a:xfrm>
              <a:off x="540" y="1692"/>
              <a:ext cx="3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Octal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2" name="Rectangle 15"/>
            <p:cNvSpPr>
              <a:spLocks noChangeArrowheads="1"/>
            </p:cNvSpPr>
            <p:nvPr/>
          </p:nvSpPr>
          <p:spPr bwMode="auto">
            <a:xfrm>
              <a:off x="960" y="169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3" name="Rectangle 16"/>
            <p:cNvSpPr>
              <a:spLocks noChangeArrowheads="1"/>
            </p:cNvSpPr>
            <p:nvPr/>
          </p:nvSpPr>
          <p:spPr bwMode="auto">
            <a:xfrm>
              <a:off x="2052" y="16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4" name="Rectangle 17"/>
            <p:cNvSpPr>
              <a:spLocks noChangeArrowheads="1"/>
            </p:cNvSpPr>
            <p:nvPr/>
          </p:nvSpPr>
          <p:spPr bwMode="auto">
            <a:xfrm>
              <a:off x="2153" y="169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5" name="Rectangle 18"/>
            <p:cNvSpPr>
              <a:spLocks noChangeArrowheads="1"/>
            </p:cNvSpPr>
            <p:nvPr/>
          </p:nvSpPr>
          <p:spPr bwMode="auto">
            <a:xfrm>
              <a:off x="3569" y="1692"/>
              <a:ext cx="8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0,1,2,3,4,5,6,7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6" name="Rectangle 19"/>
            <p:cNvSpPr>
              <a:spLocks noChangeArrowheads="1"/>
            </p:cNvSpPr>
            <p:nvPr/>
          </p:nvSpPr>
          <p:spPr bwMode="auto">
            <a:xfrm>
              <a:off x="4614" y="169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17576" y="3257551"/>
            <a:ext cx="6727825" cy="369888"/>
            <a:chOff x="578" y="2052"/>
            <a:chExt cx="4238" cy="233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578" y="2052"/>
              <a:ext cx="5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Decimal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1215" y="205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2016" y="205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208" y="205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3466" y="2052"/>
              <a:ext cx="10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0,1,2,3,4,5,6,7,8,9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4780" y="2052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87438" y="3830637"/>
            <a:ext cx="7570787" cy="369887"/>
            <a:chOff x="685" y="2413"/>
            <a:chExt cx="4769" cy="233"/>
          </a:xfrm>
        </p:grpSpPr>
        <p:sp>
          <p:nvSpPr>
            <p:cNvPr id="41999" name="Rectangle 28"/>
            <p:cNvSpPr>
              <a:spLocks noChangeArrowheads="1"/>
            </p:cNvSpPr>
            <p:nvPr/>
          </p:nvSpPr>
          <p:spPr bwMode="auto">
            <a:xfrm>
              <a:off x="685" y="2413"/>
              <a:ext cx="7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Hexadecimal</a:t>
              </a:r>
              <a:endPara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0" name="Rectangle 29"/>
            <p:cNvSpPr>
              <a:spLocks noChangeArrowheads="1"/>
            </p:cNvSpPr>
            <p:nvPr/>
          </p:nvSpPr>
          <p:spPr bwMode="auto">
            <a:xfrm>
              <a:off x="1673" y="241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1" name="Rectangle 30"/>
            <p:cNvSpPr>
              <a:spLocks noChangeArrowheads="1"/>
            </p:cNvSpPr>
            <p:nvPr/>
          </p:nvSpPr>
          <p:spPr bwMode="auto">
            <a:xfrm>
              <a:off x="2016" y="2413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2" name="Rectangle 31"/>
            <p:cNvSpPr>
              <a:spLocks noChangeArrowheads="1"/>
            </p:cNvSpPr>
            <p:nvPr/>
          </p:nvSpPr>
          <p:spPr bwMode="auto">
            <a:xfrm>
              <a:off x="2208" y="241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3" name="Rectangle 32"/>
            <p:cNvSpPr>
              <a:spLocks noChangeArrowheads="1"/>
            </p:cNvSpPr>
            <p:nvPr/>
          </p:nvSpPr>
          <p:spPr bwMode="auto">
            <a:xfrm>
              <a:off x="3100" y="2413"/>
              <a:ext cx="18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0,1,2,3,4,5,6,7,8,9,A,B,C,D,E,F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4" name="Rectangle 33"/>
            <p:cNvSpPr>
              <a:spLocks noChangeArrowheads="1"/>
            </p:cNvSpPr>
            <p:nvPr/>
          </p:nvSpPr>
          <p:spPr bwMode="auto">
            <a:xfrm>
              <a:off x="5418" y="241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997" name="Rectangle 34"/>
          <p:cNvSpPr>
            <a:spLocks noChangeArrowheads="1"/>
          </p:cNvSpPr>
          <p:nvPr/>
        </p:nvSpPr>
        <p:spPr bwMode="auto">
          <a:xfrm>
            <a:off x="636588" y="4395788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5" name="Rectangle 35"/>
          <p:cNvSpPr>
            <a:spLocks noChangeArrowheads="1"/>
          </p:cNvSpPr>
          <p:nvPr/>
        </p:nvSpPr>
        <p:spPr bwMode="auto">
          <a:xfrm>
            <a:off x="665163" y="4435475"/>
            <a:ext cx="4903009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six letters (in addition to the 10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integers) in hexadecimal represent: 11 12 13 14 15 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10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43000"/>
            <a:ext cx="7315200" cy="13038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dirty="0" smtClean="0"/>
              <a:t>Hexadecimal (Hex)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362200"/>
            <a:ext cx="7913687" cy="990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Uses 16 symbols:  0, 1, 2, 3, 4, 5, 6, 7, 8, 9, A, B, C, D, E, F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614881" y="4497288"/>
            <a:ext cx="8001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US" b="1" u="sng" dirty="0">
                <a:solidFill>
                  <a:srgbClr val="000000"/>
                </a:solidFill>
              </a:rPr>
              <a:t>To convert hex to decimal:</a:t>
            </a:r>
            <a:br>
              <a:rPr lang="en-US" b="1" u="sng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Hex #: </a:t>
            </a:r>
            <a:r>
              <a:rPr lang="en-US" sz="2000" b="1" dirty="0" smtClean="0">
                <a:solidFill>
                  <a:srgbClr val="00B050"/>
                </a:solidFill>
              </a:rPr>
              <a:t>···MNOP</a:t>
            </a:r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>
                <a:solidFill>
                  <a:srgbClr val="000000"/>
                </a:solidFill>
              </a:rPr>
              <a:t>→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dec.</a:t>
            </a:r>
            <a:r>
              <a:rPr lang="en-US" sz="2000" dirty="0">
                <a:solidFill>
                  <a:srgbClr val="000000"/>
                </a:solidFill>
              </a:rPr>
              <a:t> value = </a:t>
            </a:r>
            <a:r>
              <a:rPr lang="en-US" sz="2000" b="1" dirty="0">
                <a:solidFill>
                  <a:srgbClr val="04AE1C"/>
                </a:solidFill>
              </a:rPr>
              <a:t>P</a:t>
            </a:r>
            <a:r>
              <a:rPr lang="en-US" sz="2000" b="1" baseline="-25000" dirty="0" smtClean="0">
                <a:solidFill>
                  <a:srgbClr val="04AE1C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×16</a:t>
            </a:r>
            <a:r>
              <a:rPr lang="en-US" sz="2000" baseline="30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>
                <a:solidFill>
                  <a:srgbClr val="04AE1C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4AE1C"/>
                </a:solidFill>
              </a:rPr>
              <a:t>O</a:t>
            </a:r>
            <a:r>
              <a:rPr lang="en-US" sz="2000" b="1" baseline="-25000" dirty="0" smtClean="0">
                <a:solidFill>
                  <a:srgbClr val="04AE1C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×16</a:t>
            </a:r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4AE1C"/>
                </a:solidFill>
              </a:rPr>
              <a:t>N</a:t>
            </a:r>
            <a:r>
              <a:rPr lang="en-US" sz="2000" b="1" baseline="-25000" dirty="0" smtClean="0">
                <a:solidFill>
                  <a:srgbClr val="04AE1C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×16</a:t>
            </a:r>
            <a:r>
              <a:rPr lang="en-US" sz="2000" baseline="30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4AE1C"/>
                </a:solidFill>
              </a:rPr>
              <a:t>M</a:t>
            </a:r>
            <a:r>
              <a:rPr lang="en-US" sz="2000" b="1" baseline="-25000" dirty="0" smtClean="0">
                <a:solidFill>
                  <a:srgbClr val="04AE1C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×16</a:t>
            </a:r>
            <a:r>
              <a:rPr lang="en-US" sz="2000" baseline="30000" dirty="0" smtClean="0">
                <a:solidFill>
                  <a:srgbClr val="00000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00000"/>
                </a:solidFill>
              </a:rPr>
              <a:t>···</a:t>
            </a:r>
            <a:endParaRPr 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838200" y="3581400"/>
            <a:ext cx="7772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Notation: 5C4</a:t>
            </a:r>
            <a:r>
              <a:rPr lang="en-US" baseline="-25000" dirty="0">
                <a:solidFill>
                  <a:srgbClr val="000000"/>
                </a:solidFill>
                <a:cs typeface="+mn-cs"/>
              </a:rPr>
              <a:t>16</a:t>
            </a:r>
            <a:r>
              <a:rPr lang="en-US" dirty="0">
                <a:solidFill>
                  <a:srgbClr val="000000"/>
                </a:solidFill>
                <a:cs typeface="+mn-cs"/>
              </a:rPr>
              <a:t>  or  0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x</a:t>
            </a:r>
            <a:r>
              <a:rPr lang="en-US" dirty="0">
                <a:solidFill>
                  <a:srgbClr val="000000"/>
                </a:solidFill>
                <a:cs typeface="+mn-cs"/>
              </a:rPr>
              <a:t>5C4.  Each digit represents the coefficient of a power of 16, as indicated below.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54050" y="2819400"/>
            <a:ext cx="8489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Digits A, B, C, D, E, F represent the decimal numbers 10, 11, 12, 13, 14, 15,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951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/>
      <p:bldP spid="289799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37125</TotalTime>
  <Words>1149</Words>
  <Application>Microsoft Office PowerPoint</Application>
  <PresentationFormat>On-screen Show (4:3)</PresentationFormat>
  <Paragraphs>256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Comic Sans MS</vt:lpstr>
      <vt:lpstr>Courier New</vt:lpstr>
      <vt:lpstr>Garamond</vt:lpstr>
      <vt:lpstr>Symbol</vt:lpstr>
      <vt:lpstr>Times New Roman</vt:lpstr>
      <vt:lpstr>Trebuchet MS</vt:lpstr>
      <vt:lpstr>Wingdings</vt:lpstr>
      <vt:lpstr>Organic</vt:lpstr>
      <vt:lpstr>Equation</vt:lpstr>
      <vt:lpstr>CSCIU 210 Computer Organization AKM Jahangir A Majumder, PhD</vt:lpstr>
      <vt:lpstr>Review and Learning Outcomes</vt:lpstr>
      <vt:lpstr>Binary to Decimal Conversion</vt:lpstr>
      <vt:lpstr>Converting Binary to Decimal</vt:lpstr>
      <vt:lpstr>In-Class Exercise</vt:lpstr>
      <vt:lpstr>Decimal to Binary Conversion</vt:lpstr>
      <vt:lpstr>In-Class Exercise</vt:lpstr>
      <vt:lpstr>Commonly Occurring Bases</vt:lpstr>
      <vt:lpstr>Hexadecimal (Hex) Representation</vt:lpstr>
      <vt:lpstr>Decimal and Binary Values of Hex Digits</vt:lpstr>
      <vt:lpstr>Other Conversions</vt:lpstr>
      <vt:lpstr>Other Conversions</vt:lpstr>
      <vt:lpstr>Examples</vt:lpstr>
      <vt:lpstr>More Example:  Convert 1011.01112  to Decimal</vt:lpstr>
      <vt:lpstr>In-Class 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869</cp:revision>
  <cp:lastPrinted>2013-11-25T17:13:45Z</cp:lastPrinted>
  <dcterms:created xsi:type="dcterms:W3CDTF">2012-08-10T22:02:17Z</dcterms:created>
  <dcterms:modified xsi:type="dcterms:W3CDTF">2018-09-16T12:15:41Z</dcterms:modified>
</cp:coreProperties>
</file>