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1666" r:id="rId2"/>
    <p:sldId id="1667" r:id="rId3"/>
    <p:sldId id="1674" r:id="rId4"/>
    <p:sldId id="1673" r:id="rId5"/>
    <p:sldId id="1671" r:id="rId6"/>
    <p:sldId id="1675" r:id="rId7"/>
    <p:sldId id="1288" r:id="rId8"/>
    <p:sldId id="1289" r:id="rId9"/>
    <p:sldId id="1290" r:id="rId10"/>
    <p:sldId id="1291" r:id="rId11"/>
    <p:sldId id="1292" r:id="rId12"/>
    <p:sldId id="1293" r:id="rId13"/>
    <p:sldId id="1294" r:id="rId14"/>
    <p:sldId id="1295" r:id="rId15"/>
    <p:sldId id="1296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3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4163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9807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27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November 2,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135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447800"/>
            <a:ext cx="6799262" cy="3444875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 smtClean="0"/>
              <a:t>Example:  </a:t>
            </a:r>
            <a:r>
              <a:rPr lang="en-US" sz="1800" dirty="0" err="1" smtClean="0">
                <a:latin typeface="Courier New" pitchFamily="49" charset="0"/>
              </a:rPr>
              <a:t>lw</a:t>
            </a:r>
            <a:r>
              <a:rPr lang="en-US" sz="1800" dirty="0" smtClean="0">
                <a:latin typeface="Courier New" pitchFamily="49" charset="0"/>
              </a:rPr>
              <a:t> $t0, 32($s2)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35	     18	 	       </a:t>
            </a:r>
            <a:r>
              <a:rPr lang="en-US" sz="1800" dirty="0"/>
              <a:t>8</a:t>
            </a:r>
            <a:r>
              <a:rPr lang="en-US" sz="1800" dirty="0" smtClean="0"/>
              <a:t>		32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  op	  </a:t>
            </a:r>
            <a:r>
              <a:rPr lang="en-US" sz="1800" dirty="0" err="1" smtClean="0"/>
              <a:t>rs</a:t>
            </a:r>
            <a:r>
              <a:rPr lang="en-US" sz="1800" dirty="0" smtClean="0"/>
              <a:t>	               </a:t>
            </a:r>
            <a:r>
              <a:rPr lang="en-US" sz="1800" dirty="0" err="1" smtClean="0"/>
              <a:t>rt</a:t>
            </a:r>
            <a:r>
              <a:rPr lang="en-US" sz="1800" dirty="0" smtClean="0"/>
              <a:t>	  16 bit number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smtClean="0"/>
              <a:t>Example:  </a:t>
            </a:r>
            <a:r>
              <a:rPr lang="en-US" sz="1800" dirty="0" err="1" smtClean="0">
                <a:latin typeface="Courier New" pitchFamily="49" charset="0"/>
              </a:rPr>
              <a:t>sw</a:t>
            </a:r>
            <a:r>
              <a:rPr lang="en-US" sz="1800" dirty="0" smtClean="0">
                <a:latin typeface="Courier New" pitchFamily="49" charset="0"/>
              </a:rPr>
              <a:t> $t0, 32($s2)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 43	  18	  	       </a:t>
            </a:r>
            <a:r>
              <a:rPr lang="en-US" sz="1800" dirty="0"/>
              <a:t>8</a:t>
            </a:r>
            <a:r>
              <a:rPr lang="en-US" sz="1800" dirty="0" smtClean="0"/>
              <a:t>		32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op	     </a:t>
            </a:r>
            <a:r>
              <a:rPr lang="en-US" sz="1800" dirty="0" err="1" smtClean="0"/>
              <a:t>rs</a:t>
            </a:r>
            <a:r>
              <a:rPr lang="en-US" sz="1800" dirty="0" smtClean="0"/>
              <a:t>	              </a:t>
            </a:r>
            <a:r>
              <a:rPr lang="en-US" sz="1800" dirty="0" err="1" smtClean="0"/>
              <a:t>rt</a:t>
            </a:r>
            <a:r>
              <a:rPr lang="en-US" sz="1800" dirty="0" smtClean="0"/>
              <a:t>	                        16 bit number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10000"/>
              </a:lnSpc>
            </a:pPr>
            <a:endParaRPr lang="en-US" sz="1800" dirty="0" smtClean="0"/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Machine Language Type of Load/Store Instructions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1219200" y="2514600"/>
            <a:ext cx="6096000" cy="338138"/>
            <a:chOff x="629" y="2828"/>
            <a:chExt cx="3835" cy="213"/>
          </a:xfrm>
        </p:grpSpPr>
        <p:sp>
          <p:nvSpPr>
            <p:cNvPr id="7189" name="Rectangle 4"/>
            <p:cNvSpPr>
              <a:spLocks noChangeArrowheads="1"/>
            </p:cNvSpPr>
            <p:nvPr/>
          </p:nvSpPr>
          <p:spPr bwMode="auto">
            <a:xfrm>
              <a:off x="629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5"/>
            <p:cNvSpPr>
              <a:spLocks noChangeArrowheads="1"/>
            </p:cNvSpPr>
            <p:nvPr/>
          </p:nvSpPr>
          <p:spPr bwMode="auto">
            <a:xfrm>
              <a:off x="126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6"/>
            <p:cNvSpPr>
              <a:spLocks noChangeArrowheads="1"/>
            </p:cNvSpPr>
            <p:nvPr/>
          </p:nvSpPr>
          <p:spPr bwMode="auto">
            <a:xfrm>
              <a:off x="190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7"/>
            <p:cNvSpPr>
              <a:spLocks noChangeArrowheads="1"/>
            </p:cNvSpPr>
            <p:nvPr/>
          </p:nvSpPr>
          <p:spPr bwMode="auto">
            <a:xfrm>
              <a:off x="2547" y="2828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1219200" y="1981200"/>
            <a:ext cx="6088063" cy="338138"/>
            <a:chOff x="629" y="2449"/>
            <a:chExt cx="3835" cy="213"/>
          </a:xfrm>
        </p:grpSpPr>
        <p:sp>
          <p:nvSpPr>
            <p:cNvPr id="7185" name="Rectangle 9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1143000" y="3581400"/>
            <a:ext cx="6088063" cy="338138"/>
            <a:chOff x="629" y="2449"/>
            <a:chExt cx="3835" cy="213"/>
          </a:xfrm>
        </p:grpSpPr>
        <p:sp>
          <p:nvSpPr>
            <p:cNvPr id="7181" name="Rectangle 16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Rectangle 17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8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9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6" name="Group 20"/>
          <p:cNvGrpSpPr>
            <a:grpSpLocks/>
          </p:cNvGrpSpPr>
          <p:nvPr/>
        </p:nvGrpSpPr>
        <p:grpSpPr bwMode="auto">
          <a:xfrm>
            <a:off x="1143000" y="4191000"/>
            <a:ext cx="6088063" cy="338138"/>
            <a:chOff x="629" y="2828"/>
            <a:chExt cx="3835" cy="213"/>
          </a:xfrm>
        </p:grpSpPr>
        <p:sp>
          <p:nvSpPr>
            <p:cNvPr id="7177" name="Rectangle 21"/>
            <p:cNvSpPr>
              <a:spLocks noChangeArrowheads="1"/>
            </p:cNvSpPr>
            <p:nvPr/>
          </p:nvSpPr>
          <p:spPr bwMode="auto">
            <a:xfrm>
              <a:off x="629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22"/>
            <p:cNvSpPr>
              <a:spLocks noChangeArrowheads="1"/>
            </p:cNvSpPr>
            <p:nvPr/>
          </p:nvSpPr>
          <p:spPr bwMode="auto">
            <a:xfrm>
              <a:off x="126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23"/>
            <p:cNvSpPr>
              <a:spLocks noChangeArrowheads="1"/>
            </p:cNvSpPr>
            <p:nvPr/>
          </p:nvSpPr>
          <p:spPr bwMode="auto">
            <a:xfrm>
              <a:off x="1908" y="2828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24"/>
            <p:cNvSpPr>
              <a:spLocks noChangeArrowheads="1"/>
            </p:cNvSpPr>
            <p:nvPr/>
          </p:nvSpPr>
          <p:spPr bwMode="auto">
            <a:xfrm>
              <a:off x="2547" y="2828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814871"/>
      </p:ext>
    </p:extLst>
  </p:cSld>
  <p:clrMapOvr>
    <a:masterClrMapping/>
  </p:clrMapOvr>
  <p:transition spd="slow" advTm="2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685800"/>
            <a:ext cx="5715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Pointers v. Values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924800" cy="5029200"/>
          </a:xfrm>
        </p:spPr>
        <p:txBody>
          <a:bodyPr/>
          <a:lstStyle/>
          <a:p>
            <a:pPr marL="203200" indent="-203200" eaLnBrk="1" hangingPunct="1"/>
            <a:r>
              <a:rPr lang="en-US" dirty="0" smtClean="0">
                <a:solidFill>
                  <a:schemeClr val="accent1"/>
                </a:solidFill>
              </a:rPr>
              <a:t>Key Concept</a:t>
            </a:r>
            <a:r>
              <a:rPr lang="en-US" dirty="0" smtClean="0"/>
              <a:t>: A register can hold any 32-bit value.  That value can be a (signed)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, an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unsigned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dirty="0" smtClean="0"/>
              <a:t>, a pointer (memory address), and so on</a:t>
            </a:r>
          </a:p>
          <a:p>
            <a:pPr marL="203200" indent="-203200" eaLnBrk="1" hangingPunct="1"/>
            <a:r>
              <a:rPr lang="en-US" dirty="0" smtClean="0"/>
              <a:t>If you write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add	$t2,$t1,$t0</a:t>
            </a:r>
            <a:r>
              <a:rPr lang="en-US" dirty="0" smtClean="0"/>
              <a:t>	then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$t1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better contain values</a:t>
            </a:r>
          </a:p>
          <a:p>
            <a:pPr marL="203200" indent="-203200" eaLnBrk="1" hangingPunct="1"/>
            <a:r>
              <a:rPr lang="en-US" dirty="0" smtClean="0"/>
              <a:t>If you write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lw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 $t2,0($t0)</a:t>
            </a:r>
            <a:r>
              <a:rPr lang="en-US" dirty="0"/>
              <a:t> </a:t>
            </a:r>
            <a:r>
              <a:rPr lang="en-US" dirty="0" smtClean="0"/>
              <a:t> then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 better contain a pointer</a:t>
            </a:r>
          </a:p>
          <a:p>
            <a:pPr marL="203200" indent="-203200" eaLnBrk="1" hangingPunct="1"/>
            <a:r>
              <a:rPr lang="en-US" dirty="0" smtClean="0"/>
              <a:t>Don’t mix these up!</a:t>
            </a:r>
          </a:p>
        </p:txBody>
      </p:sp>
    </p:spTree>
    <p:extLst>
      <p:ext uri="{BB962C8B-B14F-4D97-AF65-F5344CB8AC3E}">
        <p14:creationId xmlns:p14="http://schemas.microsoft.com/office/powerpoint/2010/main" val="3717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Addressing: Byte vs. Word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8077200" cy="2363788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Every word in memory has an </a:t>
            </a:r>
            <a:r>
              <a:rPr lang="en-US" b="1" u="sng" dirty="0" smtClean="0">
                <a:solidFill>
                  <a:srgbClr val="C00000"/>
                </a:solidFill>
              </a:rPr>
              <a:t>address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en-US" dirty="0" smtClean="0"/>
              <a:t> similar to an index in an array</a:t>
            </a:r>
          </a:p>
          <a:p>
            <a:pPr marL="203200" indent="-203200" eaLnBrk="1" hangingPunct="1"/>
            <a:r>
              <a:rPr lang="en-US" dirty="0" smtClean="0"/>
              <a:t>Early computers numbered words like C numbers elements of an array:</a:t>
            </a:r>
          </a:p>
          <a:p>
            <a:pPr marL="685800" lvl="1" indent="-190500" eaLnBrk="1" hangingPunct="1"/>
            <a:r>
              <a:rPr lang="en-US" sz="2800" dirty="0" smtClean="0">
                <a:latin typeface="Courier New" pitchFamily="49" charset="0"/>
              </a:rPr>
              <a:t>Memory[0]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</a:rPr>
              <a:t>Memory[1]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</a:rPr>
              <a:t>Memory[2]</a:t>
            </a:r>
            <a:r>
              <a:rPr lang="en-US" sz="2800" dirty="0" smtClean="0"/>
              <a:t>,</a:t>
            </a:r>
            <a:r>
              <a:rPr lang="en-US" dirty="0" smtClean="0"/>
              <a:t>  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352800"/>
            <a:ext cx="4114801" cy="704850"/>
            <a:chOff x="1776" y="2016"/>
            <a:chExt cx="2592" cy="444"/>
          </a:xfrm>
        </p:grpSpPr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776" y="2208"/>
              <a:ext cx="24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dirty="0">
                  <a:solidFill>
                    <a:srgbClr val="C00000"/>
                  </a:solidFill>
                  <a:latin typeface="Helvetica" pitchFamily="34" charset="0"/>
                </a:rPr>
                <a:t>Called the “</a:t>
              </a:r>
              <a:r>
                <a:rPr lang="en-US" sz="2000" b="1" u="sng" dirty="0">
                  <a:solidFill>
                    <a:srgbClr val="C00000"/>
                  </a:solidFill>
                  <a:latin typeface="Helvetica" pitchFamily="34" charset="0"/>
                </a:rPr>
                <a:t>address</a:t>
              </a:r>
              <a:r>
                <a:rPr lang="en-US" sz="2000" b="1" dirty="0">
                  <a:solidFill>
                    <a:srgbClr val="C00000"/>
                  </a:solidFill>
                  <a:latin typeface="Helvetica" pitchFamily="34" charset="0"/>
                </a:rPr>
                <a:t>” of a word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 flipV="1">
              <a:off x="1968" y="2064"/>
              <a:ext cx="672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3360" y="2016"/>
              <a:ext cx="1008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 flipV="1">
              <a:off x="3120" y="2064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2457" name="Rectangle 9"/>
          <p:cNvSpPr>
            <a:spLocks noChangeArrowheads="1"/>
          </p:cNvSpPr>
          <p:nvPr/>
        </p:nvSpPr>
        <p:spPr bwMode="auto">
          <a:xfrm>
            <a:off x="533400" y="4267200"/>
            <a:ext cx="8077200" cy="165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Computers needed to access 8-bit </a:t>
            </a:r>
            <a:r>
              <a:rPr lang="en-US" b="1" u="sng" dirty="0">
                <a:solidFill>
                  <a:schemeClr val="accent1"/>
                </a:solidFill>
                <a:latin typeface="Arial" charset="0"/>
              </a:rPr>
              <a:t>bytes</a:t>
            </a:r>
            <a:r>
              <a:rPr lang="en-US" b="1" dirty="0">
                <a:latin typeface="Arial" charset="0"/>
              </a:rPr>
              <a:t> as well as words (4 bytes/word)</a:t>
            </a:r>
          </a:p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rial" charset="0"/>
              </a:rPr>
              <a:t>Today machines address memory as bytes, (</a:t>
            </a:r>
            <a:r>
              <a:rPr lang="en-US" b="1" dirty="0" err="1">
                <a:latin typeface="Arial" charset="0"/>
              </a:rPr>
              <a:t>i.e.,“</a:t>
            </a:r>
            <a:r>
              <a:rPr lang="en-US" b="1" dirty="0" err="1">
                <a:solidFill>
                  <a:srgbClr val="C00000"/>
                </a:solidFill>
                <a:latin typeface="Arial" charset="0"/>
              </a:rPr>
              <a:t>Byte</a:t>
            </a:r>
            <a:r>
              <a:rPr lang="en-US" b="1" dirty="0">
                <a:solidFill>
                  <a:srgbClr val="C00000"/>
                </a:solidFill>
                <a:latin typeface="Arial" charset="0"/>
              </a:rPr>
              <a:t> Addressed</a:t>
            </a:r>
            <a:r>
              <a:rPr lang="en-US" b="1" dirty="0">
                <a:latin typeface="Arial" charset="0"/>
              </a:rPr>
              <a:t>”) hence 32-bit (4 byte) word addresses differ by 4</a:t>
            </a:r>
          </a:p>
          <a:p>
            <a:pPr marL="685800" lvl="1" indent="-190500">
              <a:spcBef>
                <a:spcPct val="20000"/>
              </a:spcBef>
              <a:buFontTx/>
              <a:buChar char="–"/>
            </a:pPr>
            <a:r>
              <a:rPr lang="en-US" sz="2400" b="1" dirty="0">
                <a:latin typeface="Courier New" pitchFamily="49" charset="0"/>
              </a:rPr>
              <a:t>Memory[0]</a:t>
            </a:r>
            <a:r>
              <a:rPr lang="en-US" sz="2400" b="1" dirty="0">
                <a:latin typeface="Arial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Memory[</a:t>
            </a:r>
            <a:r>
              <a:rPr lang="en-US" sz="2400" b="1" u="sng" dirty="0">
                <a:solidFill>
                  <a:schemeClr val="accent1"/>
                </a:solidFill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]</a:t>
            </a:r>
            <a:r>
              <a:rPr lang="en-US" sz="2400" b="1" dirty="0">
                <a:latin typeface="Arial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Memory[</a:t>
            </a:r>
            <a:r>
              <a:rPr lang="en-US" sz="2400" b="1" u="sng" dirty="0">
                <a:solidFill>
                  <a:schemeClr val="accent1"/>
                </a:solidFill>
                <a:latin typeface="Courier New" pitchFamily="49" charset="0"/>
              </a:rPr>
              <a:t>8</a:t>
            </a:r>
            <a:r>
              <a:rPr lang="en-US" sz="2400" b="1" dirty="0">
                <a:latin typeface="Courier New" pitchFamily="49" charset="0"/>
              </a:rPr>
              <a:t>],</a:t>
            </a:r>
            <a:r>
              <a:rPr lang="en-US" sz="2400" b="1" dirty="0">
                <a:latin typeface="Arial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422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Compilation with Memory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48059"/>
            <a:ext cx="8229600" cy="5629275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What offset in 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/>
              <a:t>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 in C?</a:t>
            </a:r>
          </a:p>
          <a:p>
            <a:pPr marL="203200" indent="-203200" eaLnBrk="1" hangingPunct="1"/>
            <a:r>
              <a:rPr lang="en-US" dirty="0" smtClean="0"/>
              <a:t> 4x5=20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: byte v. word </a:t>
            </a:r>
          </a:p>
          <a:p>
            <a:pPr marL="203200" indent="-203200" eaLnBrk="1" hangingPunct="1"/>
            <a:r>
              <a:rPr lang="en-US" dirty="0" smtClean="0"/>
              <a:t>Compile by hand using registers: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</a:rPr>
              <a:t>g = h + A[5];</a:t>
            </a:r>
            <a:endParaRPr lang="en-US" dirty="0" smtClean="0">
              <a:latin typeface="Courier" pitchFamily="49" charset="0"/>
            </a:endParaRPr>
          </a:p>
          <a:p>
            <a:pPr marL="685800" lvl="1" indent="-190500" eaLnBrk="1" hangingPunct="1"/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g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</a:rPr>
              <a:t>$s1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h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</a:rPr>
              <a:t>$s2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$s3</a:t>
            </a:r>
            <a:r>
              <a:rPr lang="en-US" dirty="0" smtClean="0"/>
              <a:t>:base address of </a:t>
            </a:r>
            <a:r>
              <a:rPr lang="en-US" dirty="0" smtClean="0">
                <a:latin typeface="Courier" pitchFamily="49" charset="0"/>
              </a:rPr>
              <a:t>A</a:t>
            </a:r>
            <a:r>
              <a:rPr lang="en-US" sz="2800" dirty="0" smtClean="0"/>
              <a:t> </a:t>
            </a:r>
            <a:endParaRPr lang="en-US" dirty="0" smtClean="0"/>
          </a:p>
          <a:p>
            <a:pPr marL="203200" indent="-203200" eaLnBrk="1" hangingPunct="1"/>
            <a:r>
              <a:rPr lang="en-US" dirty="0" smtClean="0"/>
              <a:t>1st transfer from memory to register:</a:t>
            </a:r>
          </a:p>
          <a:p>
            <a:pPr marL="203200" indent="-203200" eaLnBrk="1" hangingPunct="1">
              <a:buFontTx/>
              <a:buNone/>
            </a:pP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	$t0,</a:t>
            </a:r>
            <a:r>
              <a:rPr lang="en-US" u="sng" dirty="0" smtClean="0">
                <a:solidFill>
                  <a:schemeClr val="accent1"/>
                </a:solidFill>
                <a:latin typeface="Courier New" pitchFamily="49" charset="0"/>
              </a:rPr>
              <a:t>20</a:t>
            </a:r>
            <a:r>
              <a:rPr lang="en-US" dirty="0" smtClean="0">
                <a:latin typeface="Courier New" pitchFamily="49" charset="0"/>
              </a:rPr>
              <a:t>($s3)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# $t0 gets A[5]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685800" lvl="1" indent="-190500" eaLnBrk="1" hangingPunct="1"/>
            <a:r>
              <a:rPr lang="en-US" dirty="0" smtClean="0"/>
              <a:t>Add </a:t>
            </a:r>
            <a:r>
              <a:rPr lang="en-US" u="sng" dirty="0" smtClean="0">
                <a:solidFill>
                  <a:schemeClr val="accent1"/>
                </a:solidFill>
                <a:latin typeface="Courier" pitchFamily="49" charset="0"/>
              </a:rPr>
              <a:t>20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$s3</a:t>
            </a:r>
            <a:r>
              <a:rPr lang="en-US" dirty="0" smtClean="0"/>
              <a:t> to select </a:t>
            </a:r>
            <a:r>
              <a:rPr lang="en-US" dirty="0" smtClean="0">
                <a:latin typeface="Courier New" pitchFamily="49" charset="0"/>
              </a:rPr>
              <a:t>A[5]</a:t>
            </a:r>
            <a:r>
              <a:rPr lang="en-US" dirty="0" smtClean="0"/>
              <a:t>, put into </a:t>
            </a:r>
            <a:r>
              <a:rPr lang="en-US" dirty="0" smtClean="0">
                <a:latin typeface="Courier New" pitchFamily="49" charset="0"/>
              </a:rPr>
              <a:t>$t0</a:t>
            </a:r>
            <a:endParaRPr lang="en-US" dirty="0" smtClean="0">
              <a:latin typeface="Courier" pitchFamily="49" charset="0"/>
            </a:endParaRPr>
          </a:p>
          <a:p>
            <a:pPr marL="203200" indent="-203200" eaLnBrk="1" hangingPunct="1"/>
            <a:r>
              <a:rPr lang="en-US" dirty="0" smtClean="0"/>
              <a:t>Next add it to </a:t>
            </a:r>
            <a:r>
              <a:rPr lang="en-US" dirty="0" smtClean="0">
                <a:latin typeface="Courier New" pitchFamily="49" charset="0"/>
              </a:rPr>
              <a:t>h</a:t>
            </a:r>
            <a:r>
              <a:rPr lang="en-US" dirty="0" smtClean="0"/>
              <a:t> and place in </a:t>
            </a:r>
            <a:r>
              <a:rPr lang="en-US" dirty="0" smtClean="0">
                <a:latin typeface="Courier New" pitchFamily="49" charset="0"/>
              </a:rPr>
              <a:t>g</a:t>
            </a:r>
            <a:r>
              <a:rPr lang="en-US" dirty="0" smtClean="0">
                <a:latin typeface="Courier" pitchFamily="49" charset="0"/>
              </a:rPr>
              <a:t/>
            </a:r>
            <a:br>
              <a:rPr lang="en-US" dirty="0" smtClean="0">
                <a:latin typeface="Courier" pitchFamily="49" charset="0"/>
              </a:rPr>
            </a:br>
            <a:r>
              <a:rPr lang="en-US" dirty="0" smtClean="0">
                <a:latin typeface="Courier New" pitchFamily="49" charset="0"/>
              </a:rPr>
              <a:t>add $s1,$s2,$t0 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# $s1 = </a:t>
            </a:r>
            <a:r>
              <a:rPr lang="en-US" b="1" i="1" dirty="0" err="1" smtClean="0">
                <a:solidFill>
                  <a:srgbClr val="C00000"/>
                </a:solidFill>
                <a:latin typeface="Courier New" pitchFamily="49" charset="0"/>
              </a:rPr>
              <a:t>h+A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68204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9248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Notes about Memory</a:t>
            </a:r>
          </a:p>
        </p:txBody>
      </p:sp>
      <p:sp>
        <p:nvSpPr>
          <p:cNvPr id="1126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848600" cy="4819650"/>
          </a:xfrm>
        </p:spPr>
        <p:txBody>
          <a:bodyPr/>
          <a:lstStyle/>
          <a:p>
            <a:pPr marL="203200" indent="-203200" eaLnBrk="1" hangingPunct="1"/>
            <a:r>
              <a:rPr lang="en-US" dirty="0" smtClean="0"/>
              <a:t>Pitfall: Forgetting that sequential word addresses in machines with byte addressing do not differ by 1. </a:t>
            </a:r>
          </a:p>
          <a:p>
            <a:pPr marL="685800" lvl="1" indent="-190500" eaLnBrk="1" hangingPunct="1"/>
            <a:r>
              <a:rPr lang="en-US" dirty="0" smtClean="0"/>
              <a:t>Many an assembly language programmer has toiled over errors made by assuming that the address of the next word can be found by incrementing the address in a register by 1 instead of by the word size in bytes. </a:t>
            </a:r>
          </a:p>
          <a:p>
            <a:pPr marL="685800" lvl="1" indent="-190500" eaLnBrk="1" hangingPunct="1"/>
            <a:r>
              <a:rPr lang="en-US" dirty="0" smtClean="0">
                <a:solidFill>
                  <a:srgbClr val="0000FF"/>
                </a:solidFill>
              </a:rPr>
              <a:t>So remember that for both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lw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</a:rPr>
              <a:t>sw</a:t>
            </a:r>
            <a:r>
              <a:rPr lang="en-US" dirty="0" smtClean="0">
                <a:solidFill>
                  <a:srgbClr val="0000FF"/>
                </a:solidFill>
              </a:rPr>
              <a:t>, the sum of the base address and the offset must be a multiple of 4</a:t>
            </a:r>
            <a:r>
              <a:rPr lang="en-US" dirty="0" smtClean="0"/>
              <a:t> (to be </a:t>
            </a:r>
            <a:r>
              <a:rPr lang="en-US" b="1" dirty="0" smtClean="0">
                <a:solidFill>
                  <a:srgbClr val="C00000"/>
                </a:solidFill>
              </a:rPr>
              <a:t>word aligned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595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533400"/>
            <a:ext cx="7563224" cy="5899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z="3500" b="1" dirty="0" smtClean="0"/>
              <a:t>More Notes about Memory: Alignment</a:t>
            </a:r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66800"/>
            <a:ext cx="7924800" cy="789960"/>
          </a:xfrm>
          <a:prstGeom prst="rect">
            <a:avLst/>
          </a:prstGeo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 eaLnBrk="1" hangingPunct="1"/>
            <a:r>
              <a:rPr lang="en-US" dirty="0" smtClean="0"/>
              <a:t>MIPS requires that all words start at byte addresses that are multiples of 4 bytes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133600"/>
            <a:ext cx="4267200" cy="2835275"/>
            <a:chOff x="1104" y="1632"/>
            <a:chExt cx="2688" cy="1786"/>
          </a:xfrm>
        </p:grpSpPr>
        <p:sp>
          <p:nvSpPr>
            <p:cNvPr id="12302" name="Rectangle 4"/>
            <p:cNvSpPr>
              <a:spLocks noChangeArrowheads="1"/>
            </p:cNvSpPr>
            <p:nvPr/>
          </p:nvSpPr>
          <p:spPr bwMode="auto">
            <a:xfrm>
              <a:off x="2160" y="1632"/>
              <a:ext cx="11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0      1     2     </a:t>
              </a:r>
              <a:r>
                <a:rPr lang="en-US" b="1" dirty="0" smtClean="0">
                  <a:latin typeface="Helvetica" pitchFamily="34" charset="0"/>
                </a:rPr>
                <a:t>3 </a:t>
              </a:r>
              <a:endParaRPr lang="en-US" b="1" dirty="0">
                <a:latin typeface="Helvetica" pitchFamily="34" charset="0"/>
              </a:endParaRPr>
            </a:p>
          </p:txBody>
        </p:sp>
        <p:grpSp>
          <p:nvGrpSpPr>
            <p:cNvPr id="12303" name="Group 5"/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12306" name="Rectangle 6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Rectangle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8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9"/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10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11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1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Rectangle 1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1152" y="1968"/>
              <a:ext cx="93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rgbClr val="51DC00"/>
                  </a:solidFill>
                  <a:latin typeface="Helvetica" pitchFamily="34" charset="0"/>
                </a:rPr>
                <a:t>Aligned</a:t>
              </a: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1104" y="2448"/>
              <a:ext cx="9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  <a:latin typeface="Helvetica" pitchFamily="34" charset="0"/>
                </a:rPr>
                <a:t>Not</a:t>
              </a:r>
            </a:p>
            <a:p>
              <a:pPr algn="r" eaLnBrk="0" hangingPunct="0"/>
              <a:r>
                <a:rPr lang="en-US" b="1" i="1">
                  <a:solidFill>
                    <a:schemeClr val="accent1"/>
                  </a:solidFill>
                  <a:latin typeface="Helvetica" pitchFamily="34" charset="0"/>
                </a:rPr>
                <a:t>Aligned</a:t>
              </a:r>
            </a:p>
          </p:txBody>
        </p:sp>
      </p:grpSp>
      <p:sp>
        <p:nvSpPr>
          <p:cNvPr id="875537" name="Rectangle 17"/>
          <p:cNvSpPr>
            <a:spLocks noChangeArrowheads="1"/>
          </p:cNvSpPr>
          <p:nvPr/>
        </p:nvSpPr>
        <p:spPr bwMode="auto">
          <a:xfrm>
            <a:off x="609600" y="5334000"/>
            <a:ext cx="8534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b="1">
                <a:latin typeface="Arial" charset="0"/>
              </a:rPr>
              <a:t>Called </a:t>
            </a:r>
            <a:r>
              <a:rPr lang="en-US" b="1" u="sng">
                <a:solidFill>
                  <a:srgbClr val="0000FF"/>
                </a:solidFill>
                <a:latin typeface="Arial" charset="0"/>
              </a:rPr>
              <a:t>Alignment</a:t>
            </a:r>
            <a:r>
              <a:rPr lang="en-US" b="1">
                <a:latin typeface="Arial" charset="0"/>
              </a:rPr>
              <a:t>: objects must fall on address that is multiple of  their size.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5181600" y="27432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66FF33"/>
                </a:solidFill>
                <a:latin typeface="Helvetica" pitchFamily="34" charset="0"/>
              </a:rPr>
              <a:t>0, 4, 8, or C</a:t>
            </a:r>
            <a:r>
              <a:rPr lang="en-US" sz="3200" b="1" i="1" baseline="-25000">
                <a:solidFill>
                  <a:srgbClr val="66FF33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5105400" y="1828800"/>
            <a:ext cx="29098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FF"/>
                </a:solidFill>
                <a:latin typeface="Helvetica" pitchFamily="34" charset="0"/>
              </a:rPr>
              <a:t>Last hex digit </a:t>
            </a:r>
            <a:br>
              <a:rPr lang="en-US" sz="3200" b="1">
                <a:solidFill>
                  <a:srgbClr val="0000FF"/>
                </a:solidFill>
                <a:latin typeface="Helvetica" pitchFamily="34" charset="0"/>
              </a:rPr>
            </a:br>
            <a:r>
              <a:rPr lang="en-US" sz="3200" b="1">
                <a:solidFill>
                  <a:srgbClr val="0000FF"/>
                </a:solidFill>
                <a:latin typeface="Helvetica" pitchFamily="34" charset="0"/>
              </a:rPr>
              <a:t>of address is: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5181600" y="32766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1, 5, 9, or D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7" name="Text Box 21"/>
          <p:cNvSpPr txBox="1">
            <a:spLocks noChangeArrowheads="1"/>
          </p:cNvSpPr>
          <p:nvPr/>
        </p:nvSpPr>
        <p:spPr bwMode="auto">
          <a:xfrm>
            <a:off x="5181600" y="3810000"/>
            <a:ext cx="285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2, 6, A, or E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5181600" y="4343400"/>
            <a:ext cx="2830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3, 7, B, or F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28622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>
            <a:off x="36242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4310063" y="19812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2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3717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21578" y="1127181"/>
            <a:ext cx="7855390" cy="51127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will </a:t>
            </a:r>
            <a:r>
              <a:rPr lang="en-US" b="1" dirty="0">
                <a:solidFill>
                  <a:srgbClr val="C00000"/>
                </a:solidFill>
              </a:rPr>
              <a:t>CONTINUE </a:t>
            </a:r>
            <a:r>
              <a:rPr lang="en-US" dirty="0"/>
              <a:t>our coverage on MIPS assembly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We will learn followings today: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Memory vs. Register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MIPS Register Conventions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MIPS Control 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will learn how to write code in MIPS simulator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</a:t>
            </a:r>
            <a:r>
              <a:rPr lang="en-US" b="1" dirty="0">
                <a:solidFill>
                  <a:srgbClr val="C00000"/>
                </a:solidFill>
              </a:rPr>
              <a:t>will have Quiz </a:t>
            </a:r>
            <a:r>
              <a:rPr lang="en-US" b="1" dirty="0" smtClean="0">
                <a:solidFill>
                  <a:srgbClr val="C00000"/>
                </a:solidFill>
              </a:rPr>
              <a:t>5 </a:t>
            </a:r>
            <a:r>
              <a:rPr lang="en-US" b="1" dirty="0" smtClean="0">
                <a:solidFill>
                  <a:srgbClr val="C00000"/>
                </a:solidFill>
              </a:rPr>
              <a:t>today, </a:t>
            </a:r>
            <a:r>
              <a:rPr lang="en-US" b="1" dirty="0">
                <a:solidFill>
                  <a:srgbClr val="C00000"/>
                </a:solidFill>
              </a:rPr>
              <a:t>which will cover lecture </a:t>
            </a:r>
            <a:r>
              <a:rPr lang="en-US" b="1" dirty="0" smtClean="0">
                <a:solidFill>
                  <a:srgbClr val="C00000"/>
                </a:solidFill>
              </a:rPr>
              <a:t>20-24</a:t>
            </a:r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Key for HW </a:t>
            </a:r>
            <a:r>
              <a:rPr lang="en-US" b="1" dirty="0" smtClean="0">
                <a:solidFill>
                  <a:srgbClr val="C00000"/>
                </a:solidFill>
              </a:rPr>
              <a:t>5 is </a:t>
            </a:r>
            <a:r>
              <a:rPr lang="en-US" dirty="0" smtClean="0">
                <a:solidFill>
                  <a:schemeClr val="tx1"/>
                </a:solidFill>
              </a:rPr>
              <a:t>posted on Blackboard  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We will have Exam 2 on Friday, Nov 16 and Quiz 6 will be on Wednesday, Nov 14</a:t>
            </a:r>
            <a:endParaRPr lang="en-US" b="1" dirty="0">
              <a:solidFill>
                <a:srgbClr val="002060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C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2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Program 5</a:t>
            </a:r>
            <a:endParaRPr lang="en-US" b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7924800" cy="4724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3200" dirty="0" smtClean="0"/>
              <a:t>Write a program implementing the following functions.</a:t>
            </a:r>
          </a:p>
          <a:p>
            <a:pPr lvl="1" eaLnBrk="1" hangingPunct="1"/>
            <a:r>
              <a:rPr lang="en-US" sz="2800" dirty="0" smtClean="0"/>
              <a:t>Ask the user to enter a number with the following prompt</a:t>
            </a:r>
          </a:p>
          <a:p>
            <a:pPr lvl="2"/>
            <a:r>
              <a:rPr lang="en-US" sz="2400" dirty="0">
                <a:latin typeface="Courier New" pitchFamily="49" charset="0"/>
                <a:cs typeface="Courier New" pitchFamily="49" charset="0"/>
              </a:rPr>
              <a:t>"enter name, followed by comma-enter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:”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sz="2800" dirty="0" smtClean="0"/>
              <a:t>Type your name followed by comma</a:t>
            </a:r>
            <a:endParaRPr lang="en-US" sz="2800" dirty="0" smtClean="0"/>
          </a:p>
          <a:p>
            <a:pPr lvl="1" eaLnBrk="1" hangingPunct="1"/>
            <a:r>
              <a:rPr lang="en-US" sz="2800" dirty="0" smtClean="0"/>
              <a:t>Print out the result after the following message</a:t>
            </a:r>
          </a:p>
          <a:p>
            <a:pPr lvl="2" eaLnBrk="1" hangingPunct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“Dear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 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Your HW is overdue. Please turn your HW ASAP. Thank you!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5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96201" cy="509693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2663" y="152400"/>
            <a:ext cx="80010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Result of Example Program 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7476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2663" y="152400"/>
            <a:ext cx="80010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Result of Example Program 5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3" y="1152518"/>
            <a:ext cx="7911737" cy="50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The </a:t>
            </a:r>
            <a:r>
              <a:rPr lang="en-US" b="1" dirty="0" smtClean="0"/>
              <a:t>Fifth </a:t>
            </a:r>
            <a:r>
              <a:rPr lang="en-US" b="1" dirty="0" smtClean="0"/>
              <a:t>Program: </a:t>
            </a:r>
            <a:r>
              <a:rPr lang="en-US" b="1" dirty="0" smtClean="0"/>
              <a:t>HW Overdue</a:t>
            </a:r>
            <a:endParaRPr lang="en-US" b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800100" y="1066800"/>
            <a:ext cx="7620000" cy="4640263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300" dirty="0"/>
              <a:t># </a:t>
            </a:r>
            <a:r>
              <a:rPr lang="en-US" sz="1300" dirty="0" smtClean="0"/>
              <a:t>overdue.asm</a:t>
            </a:r>
            <a:endParaRPr lang="en-US" sz="1300" dirty="0"/>
          </a:p>
          <a:p>
            <a:pPr>
              <a:buNone/>
            </a:pPr>
            <a:r>
              <a:rPr lang="en-US" sz="1300" dirty="0"/>
              <a:t>        .text</a:t>
            </a:r>
          </a:p>
          <a:p>
            <a:pPr>
              <a:buNone/>
            </a:pPr>
            <a:r>
              <a:rPr lang="en-US" sz="1300" dirty="0"/>
              <a:t>        .</a:t>
            </a:r>
            <a:r>
              <a:rPr lang="en-US" sz="1300" dirty="0" err="1"/>
              <a:t>globl</a:t>
            </a:r>
            <a:r>
              <a:rPr lang="en-US" sz="1300" dirty="0"/>
              <a:t>  </a:t>
            </a:r>
            <a:r>
              <a:rPr lang="en-US" sz="1300" dirty="0" smtClean="0"/>
              <a:t>main</a:t>
            </a:r>
            <a:endParaRPr lang="en-US" sz="1300" dirty="0"/>
          </a:p>
          <a:p>
            <a:pPr>
              <a:buNone/>
            </a:pPr>
            <a:r>
              <a:rPr lang="en-US" sz="1300" dirty="0"/>
              <a:t>main:   </a:t>
            </a:r>
          </a:p>
          <a:p>
            <a:pPr>
              <a:buNone/>
            </a:pPr>
            <a:r>
              <a:rPr lang="en-US" sz="1300" dirty="0"/>
              <a:t>        # get patron name</a:t>
            </a:r>
          </a:p>
          <a:p>
            <a:pPr>
              <a:buNone/>
            </a:pPr>
            <a:r>
              <a:rPr lang="en-US" sz="1300" dirty="0"/>
              <a:t>        li      $v0,4           # print prompt</a:t>
            </a:r>
          </a:p>
          <a:p>
            <a:pPr>
              <a:buNone/>
            </a:pPr>
            <a:r>
              <a:rPr lang="en-US" sz="1300" dirty="0"/>
              <a:t>        la      $a0,prompt      #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syscall</a:t>
            </a:r>
            <a:endParaRPr lang="en-US" sz="1300" dirty="0"/>
          </a:p>
          <a:p>
            <a:pPr>
              <a:buNone/>
            </a:pPr>
            <a:r>
              <a:rPr lang="en-US" sz="1300" dirty="0"/>
              <a:t>        li      $v0,8           # code 8 == read string</a:t>
            </a:r>
          </a:p>
          <a:p>
            <a:pPr>
              <a:buNone/>
            </a:pPr>
            <a:r>
              <a:rPr lang="en-US" sz="1300" dirty="0"/>
              <a:t>        la      $a0,name        # $a0 == address of buffer</a:t>
            </a:r>
          </a:p>
          <a:p>
            <a:pPr>
              <a:buNone/>
            </a:pPr>
            <a:r>
              <a:rPr lang="en-US" sz="1300" dirty="0"/>
              <a:t>        li      $a1,24          # $a1 == buffer length</a:t>
            </a:r>
          </a:p>
          <a:p>
            <a:pPr>
              <a:buNone/>
            </a:pPr>
            <a:r>
              <a:rPr lang="en-US" sz="1300" dirty="0"/>
              <a:t>        </a:t>
            </a:r>
            <a:r>
              <a:rPr lang="en-US" sz="1300" dirty="0" err="1"/>
              <a:t>syscall</a:t>
            </a:r>
            <a:r>
              <a:rPr lang="en-US" sz="1300" dirty="0"/>
              <a:t>                 # Invoke the operating system.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sz="1300" dirty="0"/>
              <a:t>        # print the letter</a:t>
            </a:r>
          </a:p>
          <a:p>
            <a:pPr>
              <a:buNone/>
            </a:pPr>
            <a:r>
              <a:rPr lang="en-US" sz="1300" dirty="0"/>
              <a:t>        li      $v0,4           # print greeting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la      $a0</a:t>
            </a:r>
            <a:r>
              <a:rPr lang="en-US" sz="1300" b="1" dirty="0" smtClean="0">
                <a:solidFill>
                  <a:srgbClr val="002060"/>
                </a:solidFill>
              </a:rPr>
              <a:t>, letter      </a:t>
            </a:r>
            <a:r>
              <a:rPr lang="en-US" sz="1300" b="1" dirty="0">
                <a:solidFill>
                  <a:srgbClr val="002060"/>
                </a:solidFill>
              </a:rPr>
              <a:t>#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</a:t>
            </a:r>
            <a:r>
              <a:rPr lang="en-US" sz="1300" b="1" dirty="0" err="1">
                <a:solidFill>
                  <a:srgbClr val="002060"/>
                </a:solidFill>
              </a:rPr>
              <a:t>syscall</a:t>
            </a:r>
            <a:endParaRPr lang="en-US" sz="13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li      $v0,4           # print body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la      $a0,body        #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</a:t>
            </a:r>
            <a:r>
              <a:rPr lang="en-US" sz="1300" b="1" dirty="0" err="1" smtClean="0">
                <a:solidFill>
                  <a:srgbClr val="002060"/>
                </a:solidFill>
              </a:rPr>
              <a:t>syscall</a:t>
            </a:r>
            <a:endParaRPr lang="en-US" sz="13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li      $v0,10      # exit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</a:t>
            </a:r>
            <a:r>
              <a:rPr lang="en-US" sz="1300" b="1" dirty="0" err="1" smtClean="0">
                <a:solidFill>
                  <a:srgbClr val="002060"/>
                </a:solidFill>
              </a:rPr>
              <a:t>syscall</a:t>
            </a:r>
            <a:endParaRPr lang="en-US" sz="13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.data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prompt: .</a:t>
            </a:r>
            <a:r>
              <a:rPr lang="en-US" sz="1300" b="1" dirty="0" err="1">
                <a:solidFill>
                  <a:srgbClr val="002060"/>
                </a:solidFill>
              </a:rPr>
              <a:t>asciiz</a:t>
            </a:r>
            <a:r>
              <a:rPr lang="en-US" sz="1300" b="1" dirty="0">
                <a:solidFill>
                  <a:srgbClr val="002060"/>
                </a:solidFill>
              </a:rPr>
              <a:t> "enter name, followed by comma-enter: "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letter: .</a:t>
            </a:r>
            <a:r>
              <a:rPr lang="en-US" sz="1300" b="1" dirty="0" err="1">
                <a:solidFill>
                  <a:srgbClr val="002060"/>
                </a:solidFill>
              </a:rPr>
              <a:t>ascii</a:t>
            </a:r>
            <a:r>
              <a:rPr lang="en-US" sz="1300" b="1" dirty="0">
                <a:solidFill>
                  <a:srgbClr val="002060"/>
                </a:solidFill>
              </a:rPr>
              <a:t>  "\n\</a:t>
            </a:r>
            <a:r>
              <a:rPr lang="en-US" sz="1300" b="1" dirty="0" err="1">
                <a:solidFill>
                  <a:srgbClr val="002060"/>
                </a:solidFill>
              </a:rPr>
              <a:t>nDear</a:t>
            </a:r>
            <a:r>
              <a:rPr lang="en-US" sz="1300" b="1" dirty="0">
                <a:solidFill>
                  <a:srgbClr val="002060"/>
                </a:solidFill>
              </a:rPr>
              <a:t> "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name:   .space  </a:t>
            </a:r>
            <a:r>
              <a:rPr lang="en-US" sz="1300" b="1" dirty="0" smtClean="0">
                <a:solidFill>
                  <a:srgbClr val="002060"/>
                </a:solidFill>
              </a:rPr>
              <a:t>24</a:t>
            </a:r>
            <a:endParaRPr lang="en-US" sz="13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body:   .</a:t>
            </a:r>
            <a:r>
              <a:rPr lang="en-US" sz="1300" b="1" dirty="0" err="1">
                <a:solidFill>
                  <a:srgbClr val="002060"/>
                </a:solidFill>
              </a:rPr>
              <a:t>ascii</a:t>
            </a:r>
            <a:r>
              <a:rPr lang="en-US" sz="1300" b="1" dirty="0">
                <a:solidFill>
                  <a:srgbClr val="002060"/>
                </a:solidFill>
              </a:rPr>
              <a:t>  "\</a:t>
            </a:r>
            <a:r>
              <a:rPr lang="en-US" sz="1300" b="1" dirty="0" err="1">
                <a:solidFill>
                  <a:srgbClr val="002060"/>
                </a:solidFill>
              </a:rPr>
              <a:t>nYour</a:t>
            </a:r>
            <a:r>
              <a:rPr lang="en-US" sz="1300" b="1" dirty="0">
                <a:solidFill>
                  <a:srgbClr val="002060"/>
                </a:solidFill>
              </a:rPr>
              <a:t> HW5 is overdue.\n"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.</a:t>
            </a:r>
            <a:r>
              <a:rPr lang="en-US" sz="1300" b="1" dirty="0" err="1">
                <a:solidFill>
                  <a:srgbClr val="002060"/>
                </a:solidFill>
              </a:rPr>
              <a:t>ascii</a:t>
            </a:r>
            <a:r>
              <a:rPr lang="en-US" sz="1300" b="1" dirty="0">
                <a:solidFill>
                  <a:srgbClr val="002060"/>
                </a:solidFill>
              </a:rPr>
              <a:t>  "Please return your HW ASAP.\n"</a:t>
            </a:r>
          </a:p>
          <a:p>
            <a:pPr>
              <a:buNone/>
            </a:pPr>
            <a:r>
              <a:rPr lang="en-US" sz="1300" b="1" dirty="0">
                <a:solidFill>
                  <a:srgbClr val="002060"/>
                </a:solidFill>
              </a:rPr>
              <a:t>        .</a:t>
            </a:r>
            <a:r>
              <a:rPr lang="en-US" sz="1300" b="1" dirty="0" err="1">
                <a:solidFill>
                  <a:srgbClr val="002060"/>
                </a:solidFill>
              </a:rPr>
              <a:t>asciiz</a:t>
            </a:r>
            <a:r>
              <a:rPr lang="en-US" sz="1300" b="1" dirty="0">
                <a:solidFill>
                  <a:srgbClr val="002060"/>
                </a:solidFill>
              </a:rPr>
              <a:t> "Thank you!.\n\n"</a:t>
            </a:r>
            <a:endParaRPr lang="en-US" sz="13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/>
              <a:t>Review: MIPS Data Transfer Instructions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848600" cy="3444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We learned the following two MIPS data transfer instructions: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Load word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</a:rPr>
              <a:t> $s1, 100($s2)		$s1 = Memory[$s2+100]</a:t>
            </a:r>
          </a:p>
          <a:p>
            <a:pPr eaLnBrk="1" hangingPunct="1"/>
            <a:endParaRPr 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Save word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</a:rPr>
              <a:t> $s1, 100($s2)		Memory[$s2+100] = $s1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3474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01000" cy="1303337"/>
          </a:xfrm>
          <a:noFill/>
        </p:spPr>
        <p:txBody>
          <a:bodyPr/>
          <a:lstStyle/>
          <a:p>
            <a:r>
              <a:rPr lang="en-US" sz="2400" b="1" dirty="0" smtClean="0"/>
              <a:t>MIPS Data Transfer Instructions  Example</a:t>
            </a:r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8458200" cy="502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C code:	</a:t>
            </a:r>
            <a:r>
              <a:rPr lang="en-US" sz="2000" dirty="0" smtClean="0">
                <a:latin typeface="Courier New" pitchFamily="49" charset="0"/>
              </a:rPr>
              <a:t>A[12] = h + A[8];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MIPS code:	</a:t>
            </a:r>
            <a:r>
              <a:rPr lang="en-US" sz="2000" dirty="0" err="1" smtClean="0">
                <a:latin typeface="Courier New" pitchFamily="49" charset="0"/>
              </a:rPr>
              <a:t>lw</a:t>
            </a:r>
            <a:r>
              <a:rPr lang="en-US" sz="2000" dirty="0" smtClean="0">
                <a:latin typeface="Courier New" pitchFamily="49" charset="0"/>
              </a:rPr>
              <a:t> $t0, 32($s3) # load  word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			   add $t0, $s2, $t0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			   </a:t>
            </a:r>
            <a:r>
              <a:rPr lang="en-US" sz="2000" dirty="0" err="1" smtClean="0">
                <a:latin typeface="Courier New" pitchFamily="49" charset="0"/>
              </a:rPr>
              <a:t>sw</a:t>
            </a:r>
            <a:r>
              <a:rPr lang="en-US" sz="2000" dirty="0" smtClean="0">
                <a:latin typeface="Courier New" pitchFamily="49" charset="0"/>
              </a:rPr>
              <a:t> $t0, 48($s3) # store word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$s3: </a:t>
            </a:r>
            <a:r>
              <a:rPr lang="en-US" sz="2400" b="1" dirty="0" smtClean="0">
                <a:solidFill>
                  <a:srgbClr val="C00000"/>
                </a:solidFill>
              </a:rPr>
              <a:t>base address </a:t>
            </a:r>
            <a:r>
              <a:rPr lang="en-US" sz="2400" dirty="0" smtClean="0"/>
              <a:t>(as called </a:t>
            </a:r>
            <a:r>
              <a:rPr lang="en-US" sz="2400" b="1" dirty="0" smtClean="0">
                <a:solidFill>
                  <a:srgbClr val="C00000"/>
                </a:solidFill>
              </a:rPr>
              <a:t>index register</a:t>
            </a:r>
            <a:r>
              <a:rPr lang="en-US" sz="2400" dirty="0" smtClean="0"/>
              <a:t>)	</a:t>
            </a:r>
            <a:r>
              <a:rPr lang="en-US" sz="2000" dirty="0" smtClean="0"/>
              <a:t>		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Can refer to registers by name (e.g., $s2, $t2) instead of number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Store word has destination last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Remember arithmetic operands are registers, not memory!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Can’t write:  	</a:t>
            </a:r>
            <a:r>
              <a:rPr lang="en-US" sz="2000" dirty="0" smtClean="0">
                <a:latin typeface="Courier New" pitchFamily="49" charset="0"/>
              </a:rPr>
              <a:t>add 48($s3), $s2, 32($s3)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4343400" y="12954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257800" y="990600"/>
            <a:ext cx="2070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</a:rPr>
              <a:t>Word Address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191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C00000"/>
                </a:solidFill>
              </a:rPr>
              <a:t>Byte Address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H="1">
            <a:off x="4648200" y="1828800"/>
            <a:ext cx="914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3666"/>
      </p:ext>
    </p:extLst>
  </p:cSld>
  <p:clrMapOvr>
    <a:masterClrMapping/>
  </p:clrMapOvr>
  <p:transition spd="slow"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Exercise: Data Transfer Instructions</a:t>
            </a:r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28800"/>
            <a:ext cx="76962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C code:	</a:t>
            </a:r>
            <a:r>
              <a:rPr lang="en-US" dirty="0" smtClean="0">
                <a:latin typeface="Courier New" pitchFamily="49" charset="0"/>
              </a:rPr>
              <a:t>A[100] = h + A[100];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MIPS code:	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pPr lvl="1" eaLnBrk="1" hangingPunct="1"/>
            <a:r>
              <a:rPr lang="en-US" dirty="0" smtClean="0"/>
              <a:t>$t0: temporary register to store A[100]</a:t>
            </a:r>
          </a:p>
          <a:p>
            <a:pPr lvl="1" eaLnBrk="1" hangingPunct="1"/>
            <a:r>
              <a:rPr lang="en-US" dirty="0" smtClean="0"/>
              <a:t>$t1: index register</a:t>
            </a:r>
          </a:p>
          <a:p>
            <a:pPr lvl="1" eaLnBrk="1" hangingPunct="1"/>
            <a:r>
              <a:rPr lang="en-US" dirty="0" smtClean="0"/>
              <a:t>$s2 corresponds to h</a:t>
            </a:r>
          </a:p>
        </p:txBody>
      </p:sp>
    </p:spTree>
    <p:extLst>
      <p:ext uri="{BB962C8B-B14F-4D97-AF65-F5344CB8AC3E}">
        <p14:creationId xmlns:p14="http://schemas.microsoft.com/office/powerpoint/2010/main" val="4213380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59715</TotalTime>
  <Words>753</Words>
  <Application>Microsoft Office PowerPoint</Application>
  <PresentationFormat>On-screen Show (4:3)</PresentationFormat>
  <Paragraphs>124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Courier</vt:lpstr>
      <vt:lpstr>Courier New</vt:lpstr>
      <vt:lpstr>Garamond</vt:lpstr>
      <vt:lpstr>Helvetica</vt:lpstr>
      <vt:lpstr>Times New Roman</vt:lpstr>
      <vt:lpstr>Trebuchet MS</vt:lpstr>
      <vt:lpstr>Organic</vt:lpstr>
      <vt:lpstr>CSCIU 210 Computer Organization AKM Jahangir A Majumder, PhD</vt:lpstr>
      <vt:lpstr>Review and Learning Outcomes</vt:lpstr>
      <vt:lpstr>Example Program 5</vt:lpstr>
      <vt:lpstr>PowerPoint Presentation</vt:lpstr>
      <vt:lpstr>PowerPoint Presentation</vt:lpstr>
      <vt:lpstr>The Fifth Program: HW Overdue</vt:lpstr>
      <vt:lpstr>Review: MIPS Data Transfer Instructions</vt:lpstr>
      <vt:lpstr>MIPS Data Transfer Instructions  Example</vt:lpstr>
      <vt:lpstr>Exercise: Data Transfer Instructions</vt:lpstr>
      <vt:lpstr>Machine Language Type of Load/Store Instructions</vt:lpstr>
      <vt:lpstr>Pointers v. Values</vt:lpstr>
      <vt:lpstr>Addressing: Byte vs. Word</vt:lpstr>
      <vt:lpstr>Compilation with Memory</vt:lpstr>
      <vt:lpstr>Notes about Memory</vt:lpstr>
      <vt:lpstr>More Notes about Memory: Alignment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1032</cp:revision>
  <cp:lastPrinted>2013-11-25T17:13:45Z</cp:lastPrinted>
  <dcterms:created xsi:type="dcterms:W3CDTF">2012-08-10T22:02:17Z</dcterms:created>
  <dcterms:modified xsi:type="dcterms:W3CDTF">2018-11-02T15:10:19Z</dcterms:modified>
</cp:coreProperties>
</file>