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33" r:id="rId3"/>
    <p:sldId id="281" r:id="rId4"/>
    <p:sldId id="318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35" r:id="rId15"/>
    <p:sldId id="319" r:id="rId16"/>
    <p:sldId id="282" r:id="rId17"/>
    <p:sldId id="284" r:id="rId18"/>
    <p:sldId id="257" r:id="rId19"/>
    <p:sldId id="336" r:id="rId20"/>
    <p:sldId id="337" r:id="rId21"/>
    <p:sldId id="285" r:id="rId22"/>
    <p:sldId id="338" r:id="rId23"/>
    <p:sldId id="339" r:id="rId24"/>
    <p:sldId id="288" r:id="rId25"/>
    <p:sldId id="320" r:id="rId26"/>
    <p:sldId id="289" r:id="rId27"/>
    <p:sldId id="340" r:id="rId28"/>
    <p:sldId id="273" r:id="rId29"/>
    <p:sldId id="325" r:id="rId30"/>
    <p:sldId id="312" r:id="rId31"/>
    <p:sldId id="305" r:id="rId32"/>
    <p:sldId id="329" r:id="rId33"/>
    <p:sldId id="307" r:id="rId34"/>
    <p:sldId id="326" r:id="rId35"/>
    <p:sldId id="342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4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26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A550-1159-5E4A-897B-E65014FF13B6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F8E3-2B7A-F841-82BB-4253B616347C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(sometimes called sub-systems or modules), their relationships and how they are distributed.</a:t>
            </a:r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design, </a:t>
            </a:r>
            <a:r>
              <a:rPr lang="en-GB" dirty="0" smtClean="0"/>
              <a:t>where you take each system component and design how it will operate. </a:t>
            </a:r>
          </a:p>
          <a:p>
            <a:r>
              <a:rPr lang="en-GB" i="1" dirty="0" smtClean="0"/>
              <a:t>Database design, </a:t>
            </a:r>
            <a:r>
              <a:rPr lang="en-GB" dirty="0" smtClean="0"/>
              <a:t>where you design the system data structures and how these are to be represented in a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Testing is the most commonly used V &amp; V activity</a:t>
            </a:r>
            <a:r>
              <a:rPr lang="en-GB" dirty="0" smtClean="0"/>
              <a:t>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May also involve checking and review processes such as code inspections and reviews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Development or 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Acceptance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 is inherently flexible and can change. </a:t>
            </a:r>
          </a:p>
          <a:p>
            <a:r>
              <a:rPr lang="en-GB" dirty="0" smtClean="0"/>
              <a:t>As requirements change through changing business circumstances, the software that supports the business must also evolve and change.</a:t>
            </a:r>
          </a:p>
          <a:p>
            <a:r>
              <a:rPr lang="en-GB" dirty="0" smtClean="0"/>
              <a:t>Costs of maintenance are often several times the initial development costs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processes are complex, and, like all intellectual and creative processes, rely on people making decisions and judgments.</a:t>
            </a:r>
          </a:p>
          <a:p>
            <a:r>
              <a:rPr lang="en-US" dirty="0" smtClean="0"/>
              <a:t>No ideal process for every software system</a:t>
            </a:r>
          </a:p>
          <a:p>
            <a:pPr lvl="1"/>
            <a:r>
              <a:rPr lang="en-US" dirty="0" smtClean="0"/>
              <a:t>i.e. For critical systems, a very structured development process is required, but for business systems with rapidly changing requirements, a less formal, flexible process is likely to be more effective.</a:t>
            </a:r>
          </a:p>
          <a:p>
            <a:r>
              <a:rPr lang="en-US" dirty="0" smtClean="0"/>
              <a:t>Software processes are categorized as either plan-driven or agile.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pPr lvl="1"/>
            <a:r>
              <a:rPr lang="en-GB" dirty="0" smtClean="0"/>
              <a:t>Agile processes are discussed in Chapter 3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Reuse-oriented software engineering</a:t>
            </a:r>
          </a:p>
          <a:p>
            <a:pPr lvl="1"/>
            <a:r>
              <a:rPr lang="en-GB" dirty="0" smtClean="0"/>
              <a:t>The system is assembled from existing components. May be plan-driven or agile.</a:t>
            </a:r>
          </a:p>
          <a:p>
            <a:r>
              <a:rPr lang="en-GB" dirty="0" smtClean="0"/>
              <a:t>In practice, some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2"/>
            <a:r>
              <a:rPr lang="en-GB" dirty="0" smtClean="0"/>
              <a:t>System’s services constraints, and goals are established by consultation with system users.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2"/>
            <a:r>
              <a:rPr lang="en-GB" dirty="0" smtClean="0"/>
              <a:t>Overall system architecture. Describes the hardware and software system abstractions and their relationships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2"/>
            <a:r>
              <a:rPr lang="en-GB" dirty="0" smtClean="0"/>
              <a:t>Individual program units are integrated and tested as a complete system</a:t>
            </a:r>
          </a:p>
          <a:p>
            <a:pPr lvl="1"/>
            <a:r>
              <a:rPr lang="en-GB" dirty="0" smtClean="0"/>
              <a:t>Operation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drawback of the waterfall model is the difficulty of accommodating change after the process is underway. In principle, a phase has to be </a:t>
            </a:r>
            <a:r>
              <a:rPr lang="en-GB" dirty="0" smtClean="0"/>
              <a:t>“complete” (often requiring a document to be approved or “signed off” on) </a:t>
            </a:r>
            <a:r>
              <a:rPr lang="en-GB" dirty="0"/>
              <a:t>before moving onto the next phase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 practice, these stages overlap and feed information to each other</a:t>
            </a:r>
          </a:p>
          <a:p>
            <a:pPr lvl="1"/>
            <a:r>
              <a:rPr lang="en-GB" dirty="0" smtClean="0"/>
              <a:t>i.e. During design, problems with requirements are identified, during coding problems with design are found, etc.</a:t>
            </a:r>
          </a:p>
          <a:p>
            <a:pPr lvl="1"/>
            <a:r>
              <a:rPr lang="en-GB" dirty="0" smtClean="0"/>
              <a:t>Documents from each stage would then have to be modified to reflect the changes made which can be costly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concepts of software processes and software process models</a:t>
            </a:r>
          </a:p>
          <a:p>
            <a:r>
              <a:rPr lang="en-US" dirty="0" smtClean="0"/>
              <a:t>Introduce three generic software process models and when they might be used</a:t>
            </a:r>
          </a:p>
          <a:p>
            <a:r>
              <a:rPr lang="en-US" dirty="0" smtClean="0"/>
              <a:t>Know about the fundamental process activities of software requirements engineering, software development, testing, and evolution</a:t>
            </a:r>
          </a:p>
          <a:p>
            <a:r>
              <a:rPr lang="en-US" dirty="0"/>
              <a:t>Understand why processes should be organized to cope with changes in the software requirements and design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change is costly, often parts of development are “frozen” so the next phase can begin.</a:t>
            </a:r>
          </a:p>
          <a:p>
            <a:pPr lvl="1"/>
            <a:r>
              <a:rPr lang="en-US" dirty="0" smtClean="0"/>
              <a:t>Problems are left for later resolution, ignored, or programmed around</a:t>
            </a:r>
          </a:p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 develops an initial implementation, exposing this to user comment, and develops a software system through several versions</a:t>
            </a:r>
          </a:p>
          <a:p>
            <a:r>
              <a:rPr lang="en-US" dirty="0" smtClean="0"/>
              <a:t>Specification, development, and validation activities are interleaved rather than separate, with rapid feedback across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either plan-driven or agile!</a:t>
            </a:r>
          </a:p>
          <a:p>
            <a:r>
              <a:rPr lang="en-US" dirty="0" smtClean="0"/>
              <a:t>Each </a:t>
            </a:r>
            <a:r>
              <a:rPr lang="en-US" dirty="0"/>
              <a:t>increment or version of the system incorporates some of the functionality needed by the customer.</a:t>
            </a:r>
          </a:p>
          <a:p>
            <a:pPr lvl="1"/>
            <a:r>
              <a:rPr lang="en-US" dirty="0"/>
              <a:t>Generally, the early increments of the system include the most important or most urgently required functionality.</a:t>
            </a:r>
          </a:p>
          <a:p>
            <a:pPr lvl="1"/>
            <a:r>
              <a:rPr lang="en-US" dirty="0"/>
              <a:t>Customers are able to evaluate the system at a relatively early stage in development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  <a:p>
            <a:r>
              <a:rPr lang="en-GB" dirty="0" smtClean="0"/>
              <a:t>Formal documentation upon completion is often a mess and have many missing parts!</a:t>
            </a:r>
          </a:p>
          <a:p>
            <a:pPr lvl="1"/>
            <a:r>
              <a:rPr lang="en-GB" dirty="0"/>
              <a:t>If systems are developed quickly, it is not cost-effective to produce documents that reflect every version of the system. 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systematic reuse where systems are integrated from existing components or COTS (Commercial-off-the-shelf) systems.</a:t>
            </a:r>
          </a:p>
          <a:p>
            <a:r>
              <a:rPr lang="en-GB" dirty="0" smtClean="0"/>
              <a:t>Process stages</a:t>
            </a:r>
          </a:p>
          <a:p>
            <a:pPr lvl="1"/>
            <a:r>
              <a:rPr lang="en-GB" dirty="0" smtClean="0"/>
              <a:t>Component analysis;</a:t>
            </a:r>
          </a:p>
          <a:p>
            <a:pPr lvl="2"/>
            <a:r>
              <a:rPr lang="en-GB" dirty="0" smtClean="0"/>
              <a:t>Searching for components that implement some or all (yeah right </a:t>
            </a:r>
            <a:r>
              <a:rPr lang="en-GB" dirty="0" smtClean="0">
                <a:sym typeface="Wingdings" pitchFamily="2" charset="2"/>
              </a:rPr>
              <a:t>) of the necessary functionality</a:t>
            </a:r>
            <a:endParaRPr lang="en-GB" dirty="0" smtClean="0"/>
          </a:p>
          <a:p>
            <a:pPr lvl="1"/>
            <a:r>
              <a:rPr lang="en-GB" dirty="0" smtClean="0"/>
              <a:t>Requirements modification;</a:t>
            </a:r>
          </a:p>
          <a:p>
            <a:pPr lvl="1"/>
            <a:r>
              <a:rPr lang="en-GB" dirty="0" smtClean="0"/>
              <a:t>System design with reuse;</a:t>
            </a:r>
          </a:p>
          <a:p>
            <a:pPr lvl="1"/>
            <a:r>
              <a:rPr lang="en-GB" dirty="0" smtClean="0"/>
              <a:t>Development and integration.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Reuse-oriented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Obvious advantage of reducing the amount of software to be developed and (hopefully) then reducing costs and risks</a:t>
            </a:r>
          </a:p>
          <a:p>
            <a:pPr lvl="1"/>
            <a:r>
              <a:rPr lang="en-US" dirty="0" smtClean="0"/>
              <a:t>Tends to lead to faster delivery of the software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Not always as flexible, could limit some functionality to provide to the user (or make it much more costly than if it had been implemented from scratch)</a:t>
            </a:r>
          </a:p>
          <a:p>
            <a:pPr lvl="1"/>
            <a:r>
              <a:rPr lang="en-US" dirty="0" smtClean="0"/>
              <a:t>Not always in control of needed or necessary updates to the reusable component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re-analyzing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avoidance,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set of related activities that leads to the production of a  </a:t>
            </a:r>
            <a:br>
              <a:rPr lang="en-GB" dirty="0" smtClean="0"/>
            </a:br>
            <a:r>
              <a:rPr lang="en-GB" dirty="0" smtClean="0"/>
              <a:t>software product. </a:t>
            </a:r>
          </a:p>
          <a:p>
            <a:r>
              <a:rPr lang="en-GB" dirty="0" smtClean="0"/>
              <a:t>Many different software processes but all involve:</a:t>
            </a:r>
          </a:p>
          <a:p>
            <a:pPr lvl="1"/>
            <a:r>
              <a:rPr lang="en-GB" dirty="0" smtClean="0"/>
              <a:t>Specification – defining what the system should do;</a:t>
            </a:r>
          </a:p>
          <a:p>
            <a:pPr lvl="1"/>
            <a:r>
              <a:rPr lang="en-GB" dirty="0" smtClean="0"/>
              <a:t>Design and implementation – defining the organization of the system and implementing the system;</a:t>
            </a:r>
          </a:p>
          <a:p>
            <a:pPr lvl="1"/>
            <a:r>
              <a:rPr lang="en-GB" dirty="0" smtClean="0"/>
              <a:t>Validation – checking that it does what the customer wants;</a:t>
            </a:r>
          </a:p>
          <a:p>
            <a:pPr lvl="1"/>
            <a:r>
              <a:rPr lang="en-GB" dirty="0" smtClean="0"/>
              <a:t>Evolution – changing the system in response to changing customer needs.</a:t>
            </a:r>
          </a:p>
          <a:p>
            <a:r>
              <a:rPr lang="en-GB" dirty="0" smtClean="0"/>
              <a:t>A software process model is an abstract representation of a process.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prototype is an initial version of a system used to demonstrate concepts and try out design options.</a:t>
            </a:r>
          </a:p>
          <a:p>
            <a:r>
              <a:rPr lang="en-US" dirty="0" smtClean="0"/>
              <a:t>Problem is what do you put in? What do you leave out?</a:t>
            </a:r>
            <a:endParaRPr lang="en-US" dirty="0"/>
          </a:p>
          <a:p>
            <a:pPr lvl="1"/>
            <a:r>
              <a:rPr lang="en-US" dirty="0" smtClean="0"/>
              <a:t>In order to accelerate delivery, some functionality may be left out</a:t>
            </a:r>
          </a:p>
          <a:p>
            <a:pPr lvl="1"/>
            <a:r>
              <a:rPr lang="en-US" dirty="0" smtClean="0"/>
              <a:t>Maybe you aren’t so picky on user validation or error handling issues, etc..</a:t>
            </a:r>
          </a:p>
          <a:p>
            <a:r>
              <a:rPr lang="en-US" dirty="0" smtClean="0"/>
              <a:t>Ideally the prototype is meant to be a demo-only and should be “thrown away”</a:t>
            </a:r>
          </a:p>
          <a:p>
            <a:pPr lvl="1"/>
            <a:r>
              <a:rPr lang="en-US" dirty="0" smtClean="0"/>
              <a:t>Probably doesn’t happen in practice</a:t>
            </a:r>
          </a:p>
          <a:p>
            <a:r>
              <a:rPr lang="en-US" dirty="0" smtClean="0"/>
              <a:t>Another form of prototype could be paper mock ups</a:t>
            </a:r>
          </a:p>
          <a:p>
            <a:pPr lvl="1"/>
            <a:r>
              <a:rPr lang="en-US" dirty="0" smtClean="0"/>
              <a:t>MUCH more common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dirty="0" smtClean="0"/>
              <a:t>User requirements are prioritized and the highest priority requirements are included in early increments.</a:t>
            </a:r>
          </a:p>
          <a:p>
            <a:r>
              <a:rPr lang="en-GB" dirty="0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Customer value can be delivered with each increment so system functionality is available earlier.</a:t>
            </a:r>
          </a:p>
          <a:p>
            <a:r>
              <a:rPr lang="en-GB" dirty="0" smtClean="0"/>
              <a:t>Early increments act as a prototype to help elicit requirements for later increments.</a:t>
            </a:r>
          </a:p>
          <a:p>
            <a:r>
              <a:rPr lang="en-GB" dirty="0" smtClean="0"/>
              <a:t>Lower risk of overall project failure.</a:t>
            </a:r>
          </a:p>
          <a:p>
            <a:r>
              <a:rPr lang="en-GB" dirty="0" smtClean="0"/>
              <a:t>The highest priority system services tend to receive the most testing.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Iterative can be difficult when a replacement system is being developed. </a:t>
            </a:r>
          </a:p>
          <a:p>
            <a:pPr lvl="1"/>
            <a:r>
              <a:rPr lang="en-GB" dirty="0" smtClean="0"/>
              <a:t>Users want all of the functionality of the old system and are often unwilling to experiment with an incomplete new system. Therefore, getting useful customer feedback is difficult.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dirty="0" smtClean="0"/>
              <a:t>Process descriptions may also include:</a:t>
            </a:r>
          </a:p>
          <a:p>
            <a:pPr lvl="1"/>
            <a:r>
              <a:rPr lang="en-GB" dirty="0" smtClean="0"/>
              <a:t>Products, which are the </a:t>
            </a:r>
            <a:r>
              <a:rPr lang="en-GB" i="1" dirty="0" smtClean="0"/>
              <a:t>outcomes</a:t>
            </a:r>
            <a:r>
              <a:rPr lang="en-GB" dirty="0" smtClean="0"/>
              <a:t> of a process activity; </a:t>
            </a:r>
          </a:p>
          <a:p>
            <a:pPr lvl="2"/>
            <a:r>
              <a:rPr lang="en-GB" dirty="0" smtClean="0"/>
              <a:t>i.e. outcome of architectural design may be a model of the software architecture</a:t>
            </a:r>
          </a:p>
          <a:p>
            <a:pPr lvl="1"/>
            <a:r>
              <a:rPr lang="en-GB" dirty="0" smtClean="0"/>
              <a:t>Roles, which reflect the responsibilities of the people involved in the process;</a:t>
            </a:r>
          </a:p>
          <a:p>
            <a:pPr lvl="1"/>
            <a:r>
              <a:rPr lang="en-GB" dirty="0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</a:t>
            </a:r>
            <a:r>
              <a:rPr lang="en-GB" dirty="0"/>
              <a:t>S</a:t>
            </a:r>
            <a:r>
              <a:rPr lang="en-GB" dirty="0" smtClean="0"/>
              <a:t>pecification</a:t>
            </a:r>
            <a:endParaRPr lang="en-GB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Aka Requirements Engineering</a:t>
            </a:r>
          </a:p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Critical process because errors at this stage lead to problems in system design and implementation</a:t>
            </a:r>
          </a:p>
          <a:p>
            <a:r>
              <a:rPr lang="en-GB" dirty="0" smtClean="0"/>
              <a:t>Aims to produce an agreed requirements document that specifies a system satisfying stakeholder requirements.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Feasibility study</a:t>
            </a:r>
          </a:p>
          <a:p>
            <a:pPr lvl="2"/>
            <a:r>
              <a:rPr lang="en-GB" dirty="0"/>
              <a:t>Is it technically and financially feasible to build the system</a:t>
            </a:r>
            <a:r>
              <a:rPr lang="en-GB" dirty="0" smtClean="0"/>
              <a:t>?</a:t>
            </a:r>
          </a:p>
          <a:p>
            <a:pPr lvl="2"/>
            <a:r>
              <a:rPr lang="en-GB" dirty="0" smtClean="0"/>
              <a:t>This should be relatively quick and cheap to decide whether or not to build the system</a:t>
            </a:r>
            <a:endParaRPr lang="en-GB" dirty="0"/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 smtClean="0"/>
              <a:t>Translating the findings from analysis into a detailed requirements document</a:t>
            </a:r>
            <a:endParaRPr lang="en-GB" dirty="0"/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</a:t>
            </a:r>
            <a:r>
              <a:rPr lang="en-GB" dirty="0" smtClean="0"/>
              <a:t>requirements (realism, consistency, and completeness)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process of converting the system specification into an executable system.</a:t>
            </a:r>
          </a:p>
          <a:p>
            <a:r>
              <a:rPr lang="en-GB" dirty="0" smtClean="0"/>
              <a:t>Software design</a:t>
            </a:r>
          </a:p>
          <a:p>
            <a:pPr lvl="1"/>
            <a:r>
              <a:rPr lang="en-GB" dirty="0" smtClean="0"/>
              <a:t>Data models, structures, and interfaces used by the system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Translate this structure into an executable program</a:t>
            </a:r>
          </a:p>
          <a:p>
            <a:r>
              <a:rPr lang="en-GB" dirty="0" smtClean="0"/>
              <a:t>The activities of design and implementation are closely related and may be inter-leaved.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11848</TotalTime>
  <Words>2389</Words>
  <Application>Microsoft Office PowerPoint</Application>
  <PresentationFormat>On-screen Show (4:3)</PresentationFormat>
  <Paragraphs>265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Calibri</vt:lpstr>
      <vt:lpstr>Wingdings</vt:lpstr>
      <vt:lpstr>SE9</vt:lpstr>
      <vt:lpstr>Chapter 2 – Software Processes</vt:lpstr>
      <vt:lpstr>Chapter 2 Goals</vt:lpstr>
      <vt:lpstr>The software process</vt:lpstr>
      <vt:lpstr>Software process descriptions</vt:lpstr>
      <vt:lpstr>Process activities</vt:lpstr>
      <vt:lpstr>Software Specification</vt:lpstr>
      <vt:lpstr>Software Specification</vt:lpstr>
      <vt:lpstr>Software design and implementation</vt:lpstr>
      <vt:lpstr>A general model of the design process  </vt:lpstr>
      <vt:lpstr>Design activities</vt:lpstr>
      <vt:lpstr>Software validation</vt:lpstr>
      <vt:lpstr>Testing stages</vt:lpstr>
      <vt:lpstr>Software evolution</vt:lpstr>
      <vt:lpstr>Software process descriptions</vt:lpstr>
      <vt:lpstr>Plan-driven and agile processes</vt:lpstr>
      <vt:lpstr>Software process models</vt:lpstr>
      <vt:lpstr>Waterfall model phases</vt:lpstr>
      <vt:lpstr>The waterfall model </vt:lpstr>
      <vt:lpstr>Waterfall model problems</vt:lpstr>
      <vt:lpstr>Waterfall model problems</vt:lpstr>
      <vt:lpstr>Waterfall model problems</vt:lpstr>
      <vt:lpstr>Incremental development</vt:lpstr>
      <vt:lpstr>Incremental development</vt:lpstr>
      <vt:lpstr>Incremental development benefits</vt:lpstr>
      <vt:lpstr>Incremental development problems</vt:lpstr>
      <vt:lpstr>Reuse-oriented software engineering</vt:lpstr>
      <vt:lpstr>Reuse-oriented software engineering</vt:lpstr>
      <vt:lpstr>Coping with change</vt:lpstr>
      <vt:lpstr>Reducing the costs of rework</vt:lpstr>
      <vt:lpstr>Software prototyping</vt:lpstr>
      <vt:lpstr>Incremental delivery</vt:lpstr>
      <vt:lpstr>Incremental development and delivery</vt:lpstr>
      <vt:lpstr>Incremental delivery advantages</vt:lpstr>
      <vt:lpstr>Incremental delivery problems</vt:lpstr>
      <vt:lpstr>Incremental delivery problems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SCHWARTZ, AMANDA</cp:lastModifiedBy>
  <cp:revision>60</cp:revision>
  <dcterms:created xsi:type="dcterms:W3CDTF">2010-01-06T19:57:16Z</dcterms:created>
  <dcterms:modified xsi:type="dcterms:W3CDTF">2017-08-29T13:55:46Z</dcterms:modified>
</cp:coreProperties>
</file>