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8" r:id="rId1"/>
  </p:sldMasterIdLst>
  <p:notesMasterIdLst>
    <p:notesMasterId r:id="rId31"/>
  </p:notesMasterIdLst>
  <p:handoutMasterIdLst>
    <p:handoutMasterId r:id="rId32"/>
  </p:handoutMasterIdLst>
  <p:sldIdLst>
    <p:sldId id="1204" r:id="rId2"/>
    <p:sldId id="1205" r:id="rId3"/>
    <p:sldId id="1206" r:id="rId4"/>
    <p:sldId id="811" r:id="rId5"/>
    <p:sldId id="812" r:id="rId6"/>
    <p:sldId id="819" r:id="rId7"/>
    <p:sldId id="820" r:id="rId8"/>
    <p:sldId id="821" r:id="rId9"/>
    <p:sldId id="822" r:id="rId10"/>
    <p:sldId id="823" r:id="rId11"/>
    <p:sldId id="825" r:id="rId12"/>
    <p:sldId id="826" r:id="rId13"/>
    <p:sldId id="827" r:id="rId14"/>
    <p:sldId id="828" r:id="rId15"/>
    <p:sldId id="829" r:id="rId16"/>
    <p:sldId id="830" r:id="rId17"/>
    <p:sldId id="831" r:id="rId18"/>
    <p:sldId id="832" r:id="rId19"/>
    <p:sldId id="833" r:id="rId20"/>
    <p:sldId id="834" r:id="rId21"/>
    <p:sldId id="835" r:id="rId22"/>
    <p:sldId id="836" r:id="rId23"/>
    <p:sldId id="837" r:id="rId24"/>
    <p:sldId id="838" r:id="rId25"/>
    <p:sldId id="839" r:id="rId26"/>
    <p:sldId id="1207" r:id="rId27"/>
    <p:sldId id="844" r:id="rId28"/>
    <p:sldId id="845" r:id="rId29"/>
    <p:sldId id="931" r:id="rId30"/>
  </p:sldIdLst>
  <p:sldSz cx="9144000" cy="6858000" type="screen4x3"/>
  <p:notesSz cx="6881813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255" autoAdjust="0"/>
  </p:normalViewPr>
  <p:slideViewPr>
    <p:cSldViewPr>
      <p:cViewPr varScale="1">
        <p:scale>
          <a:sx n="73" d="100"/>
          <a:sy n="73" d="100"/>
        </p:scale>
        <p:origin x="132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06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913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7313" y="0"/>
            <a:ext cx="2982912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0C825F-C7E7-4636-94F1-AC6DDFB96CCE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2982913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7313" y="8829675"/>
            <a:ext cx="2982912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6CDCF2-22E6-45FC-BFFF-F9FE793DA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2443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6434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8102" y="0"/>
            <a:ext cx="2982119" cy="466434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fld id="{CDC545A4-FC33-4A93-9C6A-791085183A95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50963" y="1162050"/>
            <a:ext cx="4179887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46" tIns="46223" rIns="92446" bIns="4622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182" y="4473892"/>
            <a:ext cx="5505450" cy="3660458"/>
          </a:xfrm>
          <a:prstGeom prst="rect">
            <a:avLst/>
          </a:prstGeom>
        </p:spPr>
        <p:txBody>
          <a:bodyPr vert="horz" lIns="92446" tIns="46223" rIns="92446" bIns="46223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82119" cy="466433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8102" y="8829967"/>
            <a:ext cx="2982119" cy="466433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834B4D12-0171-4CB0-80BD-A229CE42D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486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89613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55" rIns="95655"/>
          <a:lstStyle/>
          <a:p>
            <a:pPr eaLnBrk="1" hangingPunct="1"/>
            <a:endParaRPr lang="en-US" smtClean="0"/>
          </a:p>
        </p:txBody>
      </p:sp>
      <p:sp>
        <p:nvSpPr>
          <p:cNvPr id="3072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 cap="flat"/>
        </p:spPr>
      </p:sp>
    </p:spTree>
    <p:extLst>
      <p:ext uri="{BB962C8B-B14F-4D97-AF65-F5344CB8AC3E}">
        <p14:creationId xmlns:p14="http://schemas.microsoft.com/office/powerpoint/2010/main" val="7853068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55" rIns="95655"/>
          <a:lstStyle/>
          <a:p>
            <a:pPr eaLnBrk="1" hangingPunct="1"/>
            <a:endParaRPr lang="en-US" smtClean="0"/>
          </a:p>
        </p:txBody>
      </p:sp>
      <p:sp>
        <p:nvSpPr>
          <p:cNvPr id="3174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 cap="flat"/>
        </p:spPr>
      </p:sp>
    </p:spTree>
    <p:extLst>
      <p:ext uri="{BB962C8B-B14F-4D97-AF65-F5344CB8AC3E}">
        <p14:creationId xmlns:p14="http://schemas.microsoft.com/office/powerpoint/2010/main" val="22714609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55" rIns="95655"/>
          <a:lstStyle/>
          <a:p>
            <a:pPr eaLnBrk="1" hangingPunct="1"/>
            <a:endParaRPr lang="en-US" smtClean="0"/>
          </a:p>
        </p:txBody>
      </p:sp>
      <p:sp>
        <p:nvSpPr>
          <p:cNvPr id="3277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 cap="flat"/>
        </p:spPr>
      </p:sp>
    </p:spTree>
    <p:extLst>
      <p:ext uri="{BB962C8B-B14F-4D97-AF65-F5344CB8AC3E}">
        <p14:creationId xmlns:p14="http://schemas.microsoft.com/office/powerpoint/2010/main" val="19144439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55" rIns="95655"/>
          <a:lstStyle/>
          <a:p>
            <a:pPr eaLnBrk="1" hangingPunct="1"/>
            <a:endParaRPr lang="en-US" smtClean="0"/>
          </a:p>
        </p:txBody>
      </p:sp>
      <p:sp>
        <p:nvSpPr>
          <p:cNvPr id="3379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 cap="flat"/>
        </p:spPr>
      </p:sp>
    </p:spTree>
    <p:extLst>
      <p:ext uri="{BB962C8B-B14F-4D97-AF65-F5344CB8AC3E}">
        <p14:creationId xmlns:p14="http://schemas.microsoft.com/office/powerpoint/2010/main" val="23472732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55" rIns="95655"/>
          <a:lstStyle/>
          <a:p>
            <a:pPr eaLnBrk="1" hangingPunct="1"/>
            <a:endParaRPr lang="en-US" smtClean="0"/>
          </a:p>
        </p:txBody>
      </p:sp>
      <p:sp>
        <p:nvSpPr>
          <p:cNvPr id="3481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 cap="flat"/>
        </p:spPr>
      </p:sp>
    </p:spTree>
    <p:extLst>
      <p:ext uri="{BB962C8B-B14F-4D97-AF65-F5344CB8AC3E}">
        <p14:creationId xmlns:p14="http://schemas.microsoft.com/office/powerpoint/2010/main" val="10444770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55" rIns="95655"/>
          <a:lstStyle/>
          <a:p>
            <a:pPr eaLnBrk="1" hangingPunct="1"/>
            <a:endParaRPr lang="en-US" smtClean="0"/>
          </a:p>
        </p:txBody>
      </p:sp>
      <p:sp>
        <p:nvSpPr>
          <p:cNvPr id="3584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 cap="flat"/>
        </p:spPr>
      </p:sp>
    </p:spTree>
    <p:extLst>
      <p:ext uri="{BB962C8B-B14F-4D97-AF65-F5344CB8AC3E}">
        <p14:creationId xmlns:p14="http://schemas.microsoft.com/office/powerpoint/2010/main" val="25183508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 cap="flat"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55" rIns="95655"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01624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2A2BFDF0-BC6B-4878-B0FE-CBEDACD39006}" type="datetime1">
              <a:rPr lang="en-US" smtClean="0"/>
              <a:t>10/10/2018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3464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0FA8A-9414-419C-A1B6-F05C352D81E6}" type="datetime1">
              <a:rPr lang="en-US" smtClean="0"/>
              <a:t>10/10/2018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750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E28A0-2375-42D0-ACA7-8C47CF48DF50}" type="datetime1">
              <a:rPr lang="en-US" smtClean="0"/>
              <a:t>10/10/2018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24394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3FFED-1387-462E-8FBC-4C0389BAFEDA}" type="datetime1">
              <a:rPr lang="en-US" smtClean="0"/>
              <a:t>10/10/2018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 smtClean="0">
                <a:solidFill>
                  <a:schemeClr val="tx1"/>
                </a:solidFill>
                <a:effectLst/>
              </a:rPr>
              <a:t>“</a:t>
            </a:r>
            <a:endParaRPr lang="en-US" sz="7200" dirty="0">
              <a:solidFill>
                <a:schemeClr val="tx1"/>
              </a:solidFill>
              <a:effectLst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 smtClean="0">
                <a:solidFill>
                  <a:schemeClr val="tx1"/>
                </a:solidFill>
                <a:effectLst/>
              </a:rPr>
              <a:t>”</a:t>
            </a:r>
            <a:endParaRPr lang="en-US" sz="7200" dirty="0">
              <a:solidFill>
                <a:schemeClr val="tx1"/>
              </a:solidFill>
              <a:effectLst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34703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5AB40-E574-487F-9065-39F531F4A021}" type="datetime1">
              <a:rPr lang="en-US" smtClean="0"/>
              <a:t>10/10/2018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7620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D2E67-7AFF-4C70-8D7F-396B1827E89E}" type="datetime1">
              <a:rPr lang="en-US" smtClean="0"/>
              <a:t>10/10/2018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 smtClean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 smtClean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371374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D90C0-120B-4C69-912E-D6B64A5298FB}" type="datetime1">
              <a:rPr lang="en-US" smtClean="0"/>
              <a:t>10/10/2018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987079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BBEF2-5102-4894-BEF1-CEAC36FEC95B}" type="datetime1">
              <a:rPr lang="en-US" smtClean="0"/>
              <a:t>10/10/2018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23938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C9A50-ADBC-4738-B39D-A154D14848BB}" type="datetime1">
              <a:rPr lang="en-US" smtClean="0"/>
              <a:t>10/10/2018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84368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71" b="1" i="0">
                <a:solidFill>
                  <a:srgbClr val="00703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8" name="Holder 4"/>
          <p:cNvSpPr>
            <a:spLocks noGrp="1"/>
          </p:cNvSpPr>
          <p:nvPr>
            <p:ph type="ftr" sz="quarter" idx="5"/>
          </p:nvPr>
        </p:nvSpPr>
        <p:spPr>
          <a:xfrm>
            <a:off x="3048000" y="6457145"/>
            <a:ext cx="2926080" cy="1538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rgbClr val="000000"/>
                </a:solidFill>
                <a:latin typeface="Cambria"/>
                <a:cs typeface="Cambria"/>
              </a:defRPr>
            </a:lvl1pPr>
          </a:lstStyle>
          <a:p>
            <a:r>
              <a:rPr lang="en-US" dirty="0" smtClean="0"/>
              <a:t>Rajasekhar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5570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6003C-4810-4A49-983E-07682957FE21}" type="datetime1">
              <a:rPr lang="en-US" smtClean="0"/>
              <a:t>10/10/2018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24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0C3B7-97CD-4C18-A3B5-B56B24BA388E}" type="datetime1">
              <a:rPr lang="en-US" smtClean="0"/>
              <a:t>10/10/2018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0803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893-D22F-4317-A749-7DC7FB0F08BC}" type="datetime1">
              <a:rPr lang="en-US" smtClean="0"/>
              <a:t>10/10/2018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416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422C0-1D20-477C-A2AA-34CEEACEEB21}" type="datetime1">
              <a:rPr lang="en-US" smtClean="0"/>
              <a:t>10/10/2018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9933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B8912-2D8A-4A49-9DC9-67ECF6C188CA}" type="datetime1">
              <a:rPr lang="en-US" smtClean="0"/>
              <a:t>10/10/2018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0844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F8868-C4DF-4EDE-A4CA-72CE65D3D43B}" type="datetime1">
              <a:rPr lang="en-US" smtClean="0"/>
              <a:t>10/10/2018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574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8FE4D-D92B-4C34-A129-1B2A04785BCB}" type="datetime1">
              <a:rPr lang="en-US" smtClean="0"/>
              <a:t>10/10/2018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9521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635F5-2ED4-456D-9587-1B8A1FE90AD1}" type="datetime1">
              <a:rPr lang="en-US" smtClean="0"/>
              <a:t>10/10/2018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Picture Placeholder 2"/>
          <p:cNvSpPr>
            <a:spLocks noGrp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120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BF79A34-E34C-4FAD-93D2-3707A35D19E6}" type="datetime1">
              <a:rPr lang="en-US" smtClean="0"/>
              <a:t>10/10/2018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448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  <p:sldLayoutId id="2147483820" r:id="rId2"/>
    <p:sldLayoutId id="2147483821" r:id="rId3"/>
    <p:sldLayoutId id="2147483822" r:id="rId4"/>
    <p:sldLayoutId id="2147483823" r:id="rId5"/>
    <p:sldLayoutId id="2147483824" r:id="rId6"/>
    <p:sldLayoutId id="2147483825" r:id="rId7"/>
    <p:sldLayoutId id="2147483826" r:id="rId8"/>
    <p:sldLayoutId id="2147483827" r:id="rId9"/>
    <p:sldLayoutId id="2147483828" r:id="rId10"/>
    <p:sldLayoutId id="2147483829" r:id="rId11"/>
    <p:sldLayoutId id="2147483830" r:id="rId12"/>
    <p:sldLayoutId id="2147483831" r:id="rId13"/>
    <p:sldLayoutId id="2147483832" r:id="rId14"/>
    <p:sldLayoutId id="2147483833" r:id="rId15"/>
    <p:sldLayoutId id="2147483834" r:id="rId16"/>
    <p:sldLayoutId id="2147483835" r:id="rId17"/>
    <p:sldLayoutId id="2147483836" r:id="rId18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5"/>
          <p:cNvSpPr>
            <a:spLocks noGrp="1" noChangeArrowheads="1"/>
          </p:cNvSpPr>
          <p:nvPr>
            <p:ph type="ctrTitle"/>
          </p:nvPr>
        </p:nvSpPr>
        <p:spPr bwMode="auto">
          <a:xfrm>
            <a:off x="609600" y="2286000"/>
            <a:ext cx="7772400" cy="10572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CSCIU 210 Computer Organization</a:t>
            </a:r>
            <a:r>
              <a:rPr lang="en-US" sz="2400" dirty="0" smtClean="0">
                <a:solidFill>
                  <a:schemeClr val="tx1"/>
                </a:solidFill>
              </a:rPr>
              <a:t/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AKM Jahangir A </a:t>
            </a:r>
            <a:r>
              <a:rPr lang="en-US" sz="2400" dirty="0" err="1" smtClean="0">
                <a:solidFill>
                  <a:schemeClr val="tx1"/>
                </a:solidFill>
              </a:rPr>
              <a:t>Majumder,</a:t>
            </a:r>
            <a:r>
              <a:rPr lang="en-US" sz="2400" dirty="0" smtClean="0">
                <a:solidFill>
                  <a:schemeClr val="tx1"/>
                </a:solidFill>
              </a:rPr>
              <a:t> PhD</a:t>
            </a:r>
          </a:p>
        </p:txBody>
      </p:sp>
      <p:sp>
        <p:nvSpPr>
          <p:cNvPr id="12291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3581400"/>
            <a:ext cx="6400800" cy="609600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sz="1800" dirty="0" smtClean="0"/>
              <a:t>Fall 2018 - Lecture </a:t>
            </a:r>
            <a:r>
              <a:rPr lang="en-US" sz="1800" dirty="0" smtClean="0"/>
              <a:t>19</a:t>
            </a:r>
            <a:endParaRPr lang="en-US" sz="1800" dirty="0" smtClean="0"/>
          </a:p>
          <a:p>
            <a:pPr>
              <a:lnSpc>
                <a:spcPct val="80000"/>
              </a:lnSpc>
            </a:pPr>
            <a:r>
              <a:rPr lang="en-US" sz="1800" dirty="0" smtClean="0"/>
              <a:t>October </a:t>
            </a:r>
            <a:r>
              <a:rPr lang="en-US" sz="1800" dirty="0" smtClean="0"/>
              <a:t>10, </a:t>
            </a:r>
            <a:r>
              <a:rPr lang="en-US" sz="1800" dirty="0" smtClean="0"/>
              <a:t>2018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1FA446-8554-4AF8-AA37-8EBC0573AF11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12292" name="Rectangle 6"/>
          <p:cNvSpPr txBox="1">
            <a:spLocks noChangeArrowheads="1"/>
          </p:cNvSpPr>
          <p:nvPr/>
        </p:nvSpPr>
        <p:spPr bwMode="auto">
          <a:xfrm>
            <a:off x="1600200" y="4555278"/>
            <a:ext cx="6096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sz="1600" b="1" i="1" dirty="0"/>
              <a:t>Note:</a:t>
            </a:r>
            <a:r>
              <a:rPr lang="en-US" sz="1600" i="1" dirty="0"/>
              <a:t>  Some slides are adapted from those used by previous instructors </a:t>
            </a:r>
            <a:r>
              <a:rPr lang="en-US" sz="1600" i="1" dirty="0" smtClean="0"/>
              <a:t>and </a:t>
            </a:r>
            <a:r>
              <a:rPr lang="en-US" sz="1600" i="1" dirty="0"/>
              <a:t>some slides include figures from the </a:t>
            </a:r>
            <a:r>
              <a:rPr lang="en-US" sz="1600" i="1" dirty="0" smtClean="0"/>
              <a:t>textbook.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245187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228600"/>
            <a:ext cx="8001000" cy="130333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b="1" dirty="0" smtClean="0">
                <a:solidFill>
                  <a:schemeClr val="tx1"/>
                </a:solidFill>
              </a:rPr>
              <a:t>Review: Functional Block of Full-Adder</a:t>
            </a:r>
          </a:p>
        </p:txBody>
      </p:sp>
      <p:sp>
        <p:nvSpPr>
          <p:cNvPr id="8195" name="AutoShape 3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066800"/>
            <a:ext cx="7772400" cy="4724400"/>
          </a:xfrm>
        </p:spPr>
        <p:txBody>
          <a:bodyPr/>
          <a:lstStyle/>
          <a:p>
            <a:pPr marL="288925" indent="-288925" eaLnBrk="1" hangingPunct="1">
              <a:spcAft>
                <a:spcPts val="600"/>
              </a:spcAft>
            </a:pPr>
            <a:r>
              <a:rPr lang="en-US" sz="2000" dirty="0" smtClean="0"/>
              <a:t>A full adder is similar to a half adder, but includes a carry-in bit from lower stages. Like the half-adder, it computes a sum bit, S and a carry bit, C.</a:t>
            </a:r>
          </a:p>
          <a:p>
            <a:pPr marL="692150" lvl="1" indent="-234950" eaLnBrk="1" hangingPunct="1"/>
            <a:r>
              <a:rPr lang="en-US" sz="2000" dirty="0" smtClean="0"/>
              <a:t>For a carry-in (Z) of 0, it is the same as the half-adder: </a:t>
            </a:r>
          </a:p>
          <a:p>
            <a:pPr marL="692150" lvl="1" indent="-234950" eaLnBrk="1" hangingPunct="1"/>
            <a:endParaRPr lang="en-US" sz="2000" dirty="0" smtClean="0"/>
          </a:p>
          <a:p>
            <a:pPr marL="692150" lvl="1" indent="-234950" eaLnBrk="1" hangingPunct="1"/>
            <a:endParaRPr lang="en-US" dirty="0"/>
          </a:p>
          <a:p>
            <a:pPr marL="692150" lvl="1" indent="-234950" eaLnBrk="1" hangingPunct="1"/>
            <a:endParaRPr lang="en-US" sz="2000" dirty="0" smtClean="0"/>
          </a:p>
          <a:p>
            <a:pPr marL="692150" lvl="1" indent="-234950" eaLnBrk="1" hangingPunct="1"/>
            <a:endParaRPr lang="en-US" dirty="0"/>
          </a:p>
          <a:p>
            <a:pPr marL="692150" lvl="1" indent="-234950" eaLnBrk="1" hangingPunct="1"/>
            <a:r>
              <a:rPr lang="en-US" sz="2000" dirty="0" smtClean="0"/>
              <a:t>For a carry- in (Z) of 1:            </a:t>
            </a:r>
          </a:p>
          <a:p>
            <a:pPr marL="288925" indent="-288925" eaLnBrk="1" hangingPunct="1"/>
            <a:endParaRPr lang="en-US" dirty="0" smtClean="0"/>
          </a:p>
        </p:txBody>
      </p:sp>
      <p:grpSp>
        <p:nvGrpSpPr>
          <p:cNvPr id="8196" name="Group 4"/>
          <p:cNvGrpSpPr>
            <a:grpSpLocks/>
          </p:cNvGrpSpPr>
          <p:nvPr/>
        </p:nvGrpSpPr>
        <p:grpSpPr bwMode="auto">
          <a:xfrm>
            <a:off x="4038600" y="2514600"/>
            <a:ext cx="4170363" cy="1674813"/>
            <a:chOff x="2518" y="1592"/>
            <a:chExt cx="2627" cy="1055"/>
          </a:xfrm>
        </p:grpSpPr>
        <p:sp>
          <p:nvSpPr>
            <p:cNvPr id="8229" name="Rectangle 5"/>
            <p:cNvSpPr>
              <a:spLocks noChangeArrowheads="1"/>
            </p:cNvSpPr>
            <p:nvPr/>
          </p:nvSpPr>
          <p:spPr bwMode="auto">
            <a:xfrm>
              <a:off x="2807" y="1592"/>
              <a:ext cx="89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b="1" dirty="0">
                  <a:solidFill>
                    <a:srgbClr val="C00000"/>
                  </a:solidFill>
                </a:rPr>
                <a:t>Z</a:t>
              </a:r>
            </a:p>
          </p:txBody>
        </p:sp>
        <p:sp>
          <p:nvSpPr>
            <p:cNvPr id="8230" name="Rectangle 6"/>
            <p:cNvSpPr>
              <a:spLocks noChangeArrowheads="1"/>
            </p:cNvSpPr>
            <p:nvPr/>
          </p:nvSpPr>
          <p:spPr bwMode="auto">
            <a:xfrm>
              <a:off x="3368" y="1592"/>
              <a:ext cx="8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b="1" dirty="0">
                  <a:solidFill>
                    <a:srgbClr val="C00000"/>
                  </a:solidFill>
                </a:rPr>
                <a:t>0</a:t>
              </a:r>
            </a:p>
          </p:txBody>
        </p:sp>
        <p:sp>
          <p:nvSpPr>
            <p:cNvPr id="8231" name="Rectangle 7"/>
            <p:cNvSpPr>
              <a:spLocks noChangeArrowheads="1"/>
            </p:cNvSpPr>
            <p:nvPr/>
          </p:nvSpPr>
          <p:spPr bwMode="auto">
            <a:xfrm>
              <a:off x="3945" y="1592"/>
              <a:ext cx="8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b="1" dirty="0">
                  <a:solidFill>
                    <a:srgbClr val="C00000"/>
                  </a:solidFill>
                </a:rPr>
                <a:t>0</a:t>
              </a:r>
            </a:p>
          </p:txBody>
        </p:sp>
        <p:sp>
          <p:nvSpPr>
            <p:cNvPr id="8232" name="Rectangle 8"/>
            <p:cNvSpPr>
              <a:spLocks noChangeArrowheads="1"/>
            </p:cNvSpPr>
            <p:nvPr/>
          </p:nvSpPr>
          <p:spPr bwMode="auto">
            <a:xfrm>
              <a:off x="4497" y="1592"/>
              <a:ext cx="8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b="1" dirty="0">
                  <a:solidFill>
                    <a:srgbClr val="C00000"/>
                  </a:solidFill>
                </a:rPr>
                <a:t>0</a:t>
              </a:r>
            </a:p>
          </p:txBody>
        </p:sp>
        <p:sp>
          <p:nvSpPr>
            <p:cNvPr id="8233" name="Rectangle 9"/>
            <p:cNvSpPr>
              <a:spLocks noChangeArrowheads="1"/>
            </p:cNvSpPr>
            <p:nvPr/>
          </p:nvSpPr>
          <p:spPr bwMode="auto">
            <a:xfrm>
              <a:off x="5037" y="1592"/>
              <a:ext cx="8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b="1" dirty="0">
                  <a:solidFill>
                    <a:srgbClr val="C00000"/>
                  </a:solidFill>
                </a:rPr>
                <a:t>0</a:t>
              </a:r>
            </a:p>
          </p:txBody>
        </p:sp>
        <p:sp>
          <p:nvSpPr>
            <p:cNvPr id="8234" name="Rectangle 10"/>
            <p:cNvSpPr>
              <a:spLocks noChangeArrowheads="1"/>
            </p:cNvSpPr>
            <p:nvPr/>
          </p:nvSpPr>
          <p:spPr bwMode="auto">
            <a:xfrm>
              <a:off x="2785" y="1859"/>
              <a:ext cx="139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</a:rPr>
                <a:t>X</a:t>
              </a:r>
              <a:endParaRPr lang="en-US"/>
            </a:p>
          </p:txBody>
        </p:sp>
        <p:sp>
          <p:nvSpPr>
            <p:cNvPr id="8235" name="Rectangle 11"/>
            <p:cNvSpPr>
              <a:spLocks noChangeArrowheads="1"/>
            </p:cNvSpPr>
            <p:nvPr/>
          </p:nvSpPr>
          <p:spPr bwMode="auto">
            <a:xfrm>
              <a:off x="3368" y="1859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</a:rPr>
                <a:t>0</a:t>
              </a:r>
              <a:endParaRPr lang="en-US"/>
            </a:p>
          </p:txBody>
        </p:sp>
        <p:sp>
          <p:nvSpPr>
            <p:cNvPr id="8236" name="Rectangle 12"/>
            <p:cNvSpPr>
              <a:spLocks noChangeArrowheads="1"/>
            </p:cNvSpPr>
            <p:nvPr/>
          </p:nvSpPr>
          <p:spPr bwMode="auto">
            <a:xfrm>
              <a:off x="3945" y="1859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</a:rPr>
                <a:t>0</a:t>
              </a:r>
              <a:endParaRPr lang="en-US"/>
            </a:p>
          </p:txBody>
        </p:sp>
        <p:sp>
          <p:nvSpPr>
            <p:cNvPr id="8237" name="Rectangle 13"/>
            <p:cNvSpPr>
              <a:spLocks noChangeArrowheads="1"/>
            </p:cNvSpPr>
            <p:nvPr/>
          </p:nvSpPr>
          <p:spPr bwMode="auto">
            <a:xfrm>
              <a:off x="4497" y="1859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</a:rPr>
                <a:t>1</a:t>
              </a:r>
              <a:endParaRPr lang="en-US"/>
            </a:p>
          </p:txBody>
        </p:sp>
        <p:sp>
          <p:nvSpPr>
            <p:cNvPr id="8238" name="Rectangle 14"/>
            <p:cNvSpPr>
              <a:spLocks noChangeArrowheads="1"/>
            </p:cNvSpPr>
            <p:nvPr/>
          </p:nvSpPr>
          <p:spPr bwMode="auto">
            <a:xfrm>
              <a:off x="5037" y="1859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</a:rPr>
                <a:t>1</a:t>
              </a:r>
              <a:endParaRPr lang="en-US"/>
            </a:p>
          </p:txBody>
        </p:sp>
        <p:sp>
          <p:nvSpPr>
            <p:cNvPr id="8239" name="Rectangle 15"/>
            <p:cNvSpPr>
              <a:spLocks noChangeArrowheads="1"/>
            </p:cNvSpPr>
            <p:nvPr/>
          </p:nvSpPr>
          <p:spPr bwMode="auto">
            <a:xfrm>
              <a:off x="2629" y="2125"/>
              <a:ext cx="2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</a:rPr>
                <a:t>+ Y</a:t>
              </a:r>
              <a:endParaRPr lang="en-US"/>
            </a:p>
          </p:txBody>
        </p:sp>
        <p:sp>
          <p:nvSpPr>
            <p:cNvPr id="8240" name="Rectangle 16"/>
            <p:cNvSpPr>
              <a:spLocks noChangeArrowheads="1"/>
            </p:cNvSpPr>
            <p:nvPr/>
          </p:nvSpPr>
          <p:spPr bwMode="auto">
            <a:xfrm>
              <a:off x="2518" y="2344"/>
              <a:ext cx="418" cy="1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41" name="Line 17"/>
            <p:cNvSpPr>
              <a:spLocks noChangeShapeType="1"/>
            </p:cNvSpPr>
            <p:nvPr/>
          </p:nvSpPr>
          <p:spPr bwMode="auto">
            <a:xfrm>
              <a:off x="2518" y="2344"/>
              <a:ext cx="41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42" name="Rectangle 18"/>
            <p:cNvSpPr>
              <a:spLocks noChangeArrowheads="1"/>
            </p:cNvSpPr>
            <p:nvPr/>
          </p:nvSpPr>
          <p:spPr bwMode="auto">
            <a:xfrm>
              <a:off x="3212" y="2125"/>
              <a:ext cx="253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</a:rPr>
                <a:t>+ 0</a:t>
              </a:r>
              <a:endParaRPr lang="en-US"/>
            </a:p>
          </p:txBody>
        </p:sp>
        <p:sp>
          <p:nvSpPr>
            <p:cNvPr id="8243" name="Rectangle 19"/>
            <p:cNvSpPr>
              <a:spLocks noChangeArrowheads="1"/>
            </p:cNvSpPr>
            <p:nvPr/>
          </p:nvSpPr>
          <p:spPr bwMode="auto">
            <a:xfrm>
              <a:off x="3167" y="2344"/>
              <a:ext cx="309" cy="1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44" name="Line 20"/>
            <p:cNvSpPr>
              <a:spLocks noChangeShapeType="1"/>
            </p:cNvSpPr>
            <p:nvPr/>
          </p:nvSpPr>
          <p:spPr bwMode="auto">
            <a:xfrm>
              <a:off x="3167" y="2344"/>
              <a:ext cx="309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45" name="Rectangle 21"/>
            <p:cNvSpPr>
              <a:spLocks noChangeArrowheads="1"/>
            </p:cNvSpPr>
            <p:nvPr/>
          </p:nvSpPr>
          <p:spPr bwMode="auto">
            <a:xfrm>
              <a:off x="3788" y="2125"/>
              <a:ext cx="253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</a:rPr>
                <a:t>+ 1</a:t>
              </a:r>
              <a:endParaRPr lang="en-US"/>
            </a:p>
          </p:txBody>
        </p:sp>
        <p:sp>
          <p:nvSpPr>
            <p:cNvPr id="8246" name="Rectangle 22"/>
            <p:cNvSpPr>
              <a:spLocks noChangeArrowheads="1"/>
            </p:cNvSpPr>
            <p:nvPr/>
          </p:nvSpPr>
          <p:spPr bwMode="auto">
            <a:xfrm>
              <a:off x="3731" y="2344"/>
              <a:ext cx="322" cy="1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47" name="Line 23"/>
            <p:cNvSpPr>
              <a:spLocks noChangeShapeType="1"/>
            </p:cNvSpPr>
            <p:nvPr/>
          </p:nvSpPr>
          <p:spPr bwMode="auto">
            <a:xfrm>
              <a:off x="3731" y="2344"/>
              <a:ext cx="32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48" name="Rectangle 24"/>
            <p:cNvSpPr>
              <a:spLocks noChangeArrowheads="1"/>
            </p:cNvSpPr>
            <p:nvPr/>
          </p:nvSpPr>
          <p:spPr bwMode="auto">
            <a:xfrm>
              <a:off x="4340" y="2125"/>
              <a:ext cx="253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</a:rPr>
                <a:t>+ 0</a:t>
              </a:r>
              <a:endParaRPr lang="en-US"/>
            </a:p>
          </p:txBody>
        </p:sp>
        <p:sp>
          <p:nvSpPr>
            <p:cNvPr id="8249" name="Rectangle 25"/>
            <p:cNvSpPr>
              <a:spLocks noChangeArrowheads="1"/>
            </p:cNvSpPr>
            <p:nvPr/>
          </p:nvSpPr>
          <p:spPr bwMode="auto">
            <a:xfrm>
              <a:off x="4295" y="2344"/>
              <a:ext cx="310" cy="1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50" name="Line 26"/>
            <p:cNvSpPr>
              <a:spLocks noChangeShapeType="1"/>
            </p:cNvSpPr>
            <p:nvPr/>
          </p:nvSpPr>
          <p:spPr bwMode="auto">
            <a:xfrm>
              <a:off x="4295" y="2344"/>
              <a:ext cx="31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51" name="Rectangle 27"/>
            <p:cNvSpPr>
              <a:spLocks noChangeArrowheads="1"/>
            </p:cNvSpPr>
            <p:nvPr/>
          </p:nvSpPr>
          <p:spPr bwMode="auto">
            <a:xfrm>
              <a:off x="4881" y="2125"/>
              <a:ext cx="253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</a:rPr>
                <a:t>+ 1</a:t>
              </a:r>
              <a:endParaRPr lang="en-US"/>
            </a:p>
          </p:txBody>
        </p:sp>
        <p:sp>
          <p:nvSpPr>
            <p:cNvPr id="8252" name="Rectangle 28"/>
            <p:cNvSpPr>
              <a:spLocks noChangeArrowheads="1"/>
            </p:cNvSpPr>
            <p:nvPr/>
          </p:nvSpPr>
          <p:spPr bwMode="auto">
            <a:xfrm>
              <a:off x="4848" y="2344"/>
              <a:ext cx="297" cy="1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53" name="Line 29"/>
            <p:cNvSpPr>
              <a:spLocks noChangeShapeType="1"/>
            </p:cNvSpPr>
            <p:nvPr/>
          </p:nvSpPr>
          <p:spPr bwMode="auto">
            <a:xfrm>
              <a:off x="4848" y="2344"/>
              <a:ext cx="29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54" name="Rectangle 30"/>
            <p:cNvSpPr>
              <a:spLocks noChangeArrowheads="1"/>
            </p:cNvSpPr>
            <p:nvPr/>
          </p:nvSpPr>
          <p:spPr bwMode="auto">
            <a:xfrm>
              <a:off x="2641" y="2417"/>
              <a:ext cx="29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</a:rPr>
                <a:t>C S</a:t>
              </a:r>
              <a:endParaRPr lang="en-US"/>
            </a:p>
          </p:txBody>
        </p:sp>
        <p:sp>
          <p:nvSpPr>
            <p:cNvPr id="8255" name="Rectangle 31"/>
            <p:cNvSpPr>
              <a:spLocks noChangeArrowheads="1"/>
            </p:cNvSpPr>
            <p:nvPr/>
          </p:nvSpPr>
          <p:spPr bwMode="auto">
            <a:xfrm>
              <a:off x="3224" y="2417"/>
              <a:ext cx="14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</a:rPr>
                <a:t>0 </a:t>
              </a:r>
              <a:endParaRPr lang="en-US"/>
            </a:p>
          </p:txBody>
        </p:sp>
        <p:sp>
          <p:nvSpPr>
            <p:cNvPr id="8256" name="Rectangle 32"/>
            <p:cNvSpPr>
              <a:spLocks noChangeArrowheads="1"/>
            </p:cNvSpPr>
            <p:nvPr/>
          </p:nvSpPr>
          <p:spPr bwMode="auto">
            <a:xfrm>
              <a:off x="3368" y="2417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</a:rPr>
                <a:t>0</a:t>
              </a:r>
              <a:endParaRPr lang="en-US"/>
            </a:p>
          </p:txBody>
        </p:sp>
        <p:sp>
          <p:nvSpPr>
            <p:cNvPr id="8257" name="Rectangle 33"/>
            <p:cNvSpPr>
              <a:spLocks noChangeArrowheads="1"/>
            </p:cNvSpPr>
            <p:nvPr/>
          </p:nvSpPr>
          <p:spPr bwMode="auto">
            <a:xfrm>
              <a:off x="3801" y="2417"/>
              <a:ext cx="240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</a:rPr>
                <a:t>0 1</a:t>
              </a:r>
              <a:endParaRPr lang="en-US"/>
            </a:p>
          </p:txBody>
        </p:sp>
        <p:sp>
          <p:nvSpPr>
            <p:cNvPr id="8258" name="Rectangle 34"/>
            <p:cNvSpPr>
              <a:spLocks noChangeArrowheads="1"/>
            </p:cNvSpPr>
            <p:nvPr/>
          </p:nvSpPr>
          <p:spPr bwMode="auto">
            <a:xfrm>
              <a:off x="4353" y="2417"/>
              <a:ext cx="240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</a:rPr>
                <a:t>0 1</a:t>
              </a:r>
              <a:endParaRPr lang="en-US"/>
            </a:p>
          </p:txBody>
        </p:sp>
        <p:sp>
          <p:nvSpPr>
            <p:cNvPr id="8259" name="Rectangle 35"/>
            <p:cNvSpPr>
              <a:spLocks noChangeArrowheads="1"/>
            </p:cNvSpPr>
            <p:nvPr/>
          </p:nvSpPr>
          <p:spPr bwMode="auto">
            <a:xfrm>
              <a:off x="4893" y="2417"/>
              <a:ext cx="240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</a:rPr>
                <a:t>1 0</a:t>
              </a:r>
              <a:endParaRPr lang="en-US"/>
            </a:p>
          </p:txBody>
        </p:sp>
      </p:grpSp>
      <p:grpSp>
        <p:nvGrpSpPr>
          <p:cNvPr id="8197" name="Group 36"/>
          <p:cNvGrpSpPr>
            <a:grpSpLocks/>
          </p:cNvGrpSpPr>
          <p:nvPr/>
        </p:nvGrpSpPr>
        <p:grpSpPr bwMode="auto">
          <a:xfrm>
            <a:off x="4038600" y="4343400"/>
            <a:ext cx="4168775" cy="1674813"/>
            <a:chOff x="2530" y="2793"/>
            <a:chExt cx="2626" cy="1055"/>
          </a:xfrm>
        </p:grpSpPr>
        <p:sp>
          <p:nvSpPr>
            <p:cNvPr id="8198" name="Rectangle 37"/>
            <p:cNvSpPr>
              <a:spLocks noChangeArrowheads="1"/>
            </p:cNvSpPr>
            <p:nvPr/>
          </p:nvSpPr>
          <p:spPr bwMode="auto">
            <a:xfrm>
              <a:off x="2818" y="2793"/>
              <a:ext cx="89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b="1" dirty="0">
                  <a:solidFill>
                    <a:srgbClr val="C00000"/>
                  </a:solidFill>
                </a:rPr>
                <a:t>Z</a:t>
              </a:r>
            </a:p>
          </p:txBody>
        </p:sp>
        <p:sp>
          <p:nvSpPr>
            <p:cNvPr id="8199" name="Rectangle 38"/>
            <p:cNvSpPr>
              <a:spLocks noChangeArrowheads="1"/>
            </p:cNvSpPr>
            <p:nvPr/>
          </p:nvSpPr>
          <p:spPr bwMode="auto">
            <a:xfrm>
              <a:off x="3380" y="2793"/>
              <a:ext cx="8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b="1" dirty="0">
                  <a:solidFill>
                    <a:srgbClr val="C00000"/>
                  </a:solidFill>
                </a:rPr>
                <a:t>1</a:t>
              </a:r>
            </a:p>
          </p:txBody>
        </p:sp>
        <p:sp>
          <p:nvSpPr>
            <p:cNvPr id="8200" name="Rectangle 39"/>
            <p:cNvSpPr>
              <a:spLocks noChangeArrowheads="1"/>
            </p:cNvSpPr>
            <p:nvPr/>
          </p:nvSpPr>
          <p:spPr bwMode="auto">
            <a:xfrm>
              <a:off x="3953" y="2793"/>
              <a:ext cx="8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b="1" dirty="0">
                  <a:solidFill>
                    <a:srgbClr val="C00000"/>
                  </a:solidFill>
                </a:rPr>
                <a:t>1</a:t>
              </a:r>
            </a:p>
          </p:txBody>
        </p:sp>
        <p:sp>
          <p:nvSpPr>
            <p:cNvPr id="8201" name="Rectangle 40"/>
            <p:cNvSpPr>
              <a:spLocks noChangeArrowheads="1"/>
            </p:cNvSpPr>
            <p:nvPr/>
          </p:nvSpPr>
          <p:spPr bwMode="auto">
            <a:xfrm>
              <a:off x="4507" y="2793"/>
              <a:ext cx="8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b="1" dirty="0">
                  <a:solidFill>
                    <a:srgbClr val="C00000"/>
                  </a:solidFill>
                </a:rPr>
                <a:t>1</a:t>
              </a:r>
            </a:p>
          </p:txBody>
        </p:sp>
        <p:sp>
          <p:nvSpPr>
            <p:cNvPr id="8202" name="Rectangle 41"/>
            <p:cNvSpPr>
              <a:spLocks noChangeArrowheads="1"/>
            </p:cNvSpPr>
            <p:nvPr/>
          </p:nvSpPr>
          <p:spPr bwMode="auto">
            <a:xfrm>
              <a:off x="5049" y="2793"/>
              <a:ext cx="8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b="1" dirty="0">
                  <a:solidFill>
                    <a:srgbClr val="C00000"/>
                  </a:solidFill>
                </a:rPr>
                <a:t>1</a:t>
              </a:r>
            </a:p>
          </p:txBody>
        </p:sp>
        <p:sp>
          <p:nvSpPr>
            <p:cNvPr id="8203" name="Rectangle 42"/>
            <p:cNvSpPr>
              <a:spLocks noChangeArrowheads="1"/>
            </p:cNvSpPr>
            <p:nvPr/>
          </p:nvSpPr>
          <p:spPr bwMode="auto">
            <a:xfrm>
              <a:off x="2795" y="3060"/>
              <a:ext cx="139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</a:rPr>
                <a:t>X</a:t>
              </a:r>
              <a:endParaRPr lang="en-US"/>
            </a:p>
          </p:txBody>
        </p:sp>
        <p:sp>
          <p:nvSpPr>
            <p:cNvPr id="8204" name="Rectangle 43"/>
            <p:cNvSpPr>
              <a:spLocks noChangeArrowheads="1"/>
            </p:cNvSpPr>
            <p:nvPr/>
          </p:nvSpPr>
          <p:spPr bwMode="auto">
            <a:xfrm>
              <a:off x="3380" y="3060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</a:rPr>
                <a:t>0</a:t>
              </a:r>
              <a:endParaRPr lang="en-US"/>
            </a:p>
          </p:txBody>
        </p:sp>
        <p:sp>
          <p:nvSpPr>
            <p:cNvPr id="8205" name="Rectangle 44"/>
            <p:cNvSpPr>
              <a:spLocks noChangeArrowheads="1"/>
            </p:cNvSpPr>
            <p:nvPr/>
          </p:nvSpPr>
          <p:spPr bwMode="auto">
            <a:xfrm>
              <a:off x="3953" y="3060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</a:rPr>
                <a:t>0</a:t>
              </a:r>
              <a:endParaRPr lang="en-US"/>
            </a:p>
          </p:txBody>
        </p:sp>
        <p:sp>
          <p:nvSpPr>
            <p:cNvPr id="8206" name="Rectangle 45"/>
            <p:cNvSpPr>
              <a:spLocks noChangeArrowheads="1"/>
            </p:cNvSpPr>
            <p:nvPr/>
          </p:nvSpPr>
          <p:spPr bwMode="auto">
            <a:xfrm>
              <a:off x="4507" y="3060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</a:rPr>
                <a:t>1</a:t>
              </a:r>
              <a:endParaRPr lang="en-US"/>
            </a:p>
          </p:txBody>
        </p:sp>
        <p:sp>
          <p:nvSpPr>
            <p:cNvPr id="8207" name="Rectangle 46"/>
            <p:cNvSpPr>
              <a:spLocks noChangeArrowheads="1"/>
            </p:cNvSpPr>
            <p:nvPr/>
          </p:nvSpPr>
          <p:spPr bwMode="auto">
            <a:xfrm>
              <a:off x="5049" y="3060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</a:rPr>
                <a:t>1</a:t>
              </a:r>
              <a:endParaRPr lang="en-US"/>
            </a:p>
          </p:txBody>
        </p:sp>
        <p:sp>
          <p:nvSpPr>
            <p:cNvPr id="8208" name="Rectangle 47"/>
            <p:cNvSpPr>
              <a:spLocks noChangeArrowheads="1"/>
            </p:cNvSpPr>
            <p:nvPr/>
          </p:nvSpPr>
          <p:spPr bwMode="auto">
            <a:xfrm>
              <a:off x="2640" y="3328"/>
              <a:ext cx="2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</a:rPr>
                <a:t>+ Y</a:t>
              </a:r>
              <a:endParaRPr lang="en-US"/>
            </a:p>
          </p:txBody>
        </p:sp>
        <p:sp>
          <p:nvSpPr>
            <p:cNvPr id="8209" name="Rectangle 48"/>
            <p:cNvSpPr>
              <a:spLocks noChangeArrowheads="1"/>
            </p:cNvSpPr>
            <p:nvPr/>
          </p:nvSpPr>
          <p:spPr bwMode="auto">
            <a:xfrm>
              <a:off x="2530" y="3545"/>
              <a:ext cx="415" cy="1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10" name="Line 49"/>
            <p:cNvSpPr>
              <a:spLocks noChangeShapeType="1"/>
            </p:cNvSpPr>
            <p:nvPr/>
          </p:nvSpPr>
          <p:spPr bwMode="auto">
            <a:xfrm>
              <a:off x="2530" y="3545"/>
              <a:ext cx="41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11" name="Rectangle 50"/>
            <p:cNvSpPr>
              <a:spLocks noChangeArrowheads="1"/>
            </p:cNvSpPr>
            <p:nvPr/>
          </p:nvSpPr>
          <p:spPr bwMode="auto">
            <a:xfrm>
              <a:off x="3225" y="3328"/>
              <a:ext cx="253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</a:rPr>
                <a:t>+ 0</a:t>
              </a:r>
              <a:endParaRPr lang="en-US"/>
            </a:p>
          </p:txBody>
        </p:sp>
        <p:sp>
          <p:nvSpPr>
            <p:cNvPr id="8212" name="Rectangle 51"/>
            <p:cNvSpPr>
              <a:spLocks noChangeArrowheads="1"/>
            </p:cNvSpPr>
            <p:nvPr/>
          </p:nvSpPr>
          <p:spPr bwMode="auto">
            <a:xfrm>
              <a:off x="3180" y="3545"/>
              <a:ext cx="307" cy="1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13" name="Line 52"/>
            <p:cNvSpPr>
              <a:spLocks noChangeShapeType="1"/>
            </p:cNvSpPr>
            <p:nvPr/>
          </p:nvSpPr>
          <p:spPr bwMode="auto">
            <a:xfrm>
              <a:off x="3180" y="3545"/>
              <a:ext cx="30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14" name="Rectangle 53"/>
            <p:cNvSpPr>
              <a:spLocks noChangeArrowheads="1"/>
            </p:cNvSpPr>
            <p:nvPr/>
          </p:nvSpPr>
          <p:spPr bwMode="auto">
            <a:xfrm>
              <a:off x="3798" y="3328"/>
              <a:ext cx="253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</a:rPr>
                <a:t>+ 1</a:t>
              </a:r>
              <a:endParaRPr lang="en-US"/>
            </a:p>
          </p:txBody>
        </p:sp>
        <p:sp>
          <p:nvSpPr>
            <p:cNvPr id="8215" name="Rectangle 54"/>
            <p:cNvSpPr>
              <a:spLocks noChangeArrowheads="1"/>
            </p:cNvSpPr>
            <p:nvPr/>
          </p:nvSpPr>
          <p:spPr bwMode="auto">
            <a:xfrm>
              <a:off x="3742" y="3545"/>
              <a:ext cx="319" cy="1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16" name="Line 55"/>
            <p:cNvSpPr>
              <a:spLocks noChangeShapeType="1"/>
            </p:cNvSpPr>
            <p:nvPr/>
          </p:nvSpPr>
          <p:spPr bwMode="auto">
            <a:xfrm>
              <a:off x="3742" y="3545"/>
              <a:ext cx="319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17" name="Rectangle 56"/>
            <p:cNvSpPr>
              <a:spLocks noChangeArrowheads="1"/>
            </p:cNvSpPr>
            <p:nvPr/>
          </p:nvSpPr>
          <p:spPr bwMode="auto">
            <a:xfrm>
              <a:off x="4352" y="3328"/>
              <a:ext cx="253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</a:rPr>
                <a:t>+ 0</a:t>
              </a:r>
              <a:endParaRPr lang="en-US"/>
            </a:p>
          </p:txBody>
        </p:sp>
        <p:sp>
          <p:nvSpPr>
            <p:cNvPr id="8218" name="Rectangle 57"/>
            <p:cNvSpPr>
              <a:spLocks noChangeArrowheads="1"/>
            </p:cNvSpPr>
            <p:nvPr/>
          </p:nvSpPr>
          <p:spPr bwMode="auto">
            <a:xfrm>
              <a:off x="4306" y="3545"/>
              <a:ext cx="308" cy="1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19" name="Line 58"/>
            <p:cNvSpPr>
              <a:spLocks noChangeShapeType="1"/>
            </p:cNvSpPr>
            <p:nvPr/>
          </p:nvSpPr>
          <p:spPr bwMode="auto">
            <a:xfrm>
              <a:off x="4306" y="3545"/>
              <a:ext cx="30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20" name="Rectangle 59"/>
            <p:cNvSpPr>
              <a:spLocks noChangeArrowheads="1"/>
            </p:cNvSpPr>
            <p:nvPr/>
          </p:nvSpPr>
          <p:spPr bwMode="auto">
            <a:xfrm>
              <a:off x="4894" y="3328"/>
              <a:ext cx="253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dirty="0">
                  <a:solidFill>
                    <a:srgbClr val="000000"/>
                  </a:solidFill>
                </a:rPr>
                <a:t>+ 1</a:t>
              </a:r>
              <a:endParaRPr lang="en-US" dirty="0"/>
            </a:p>
          </p:txBody>
        </p:sp>
        <p:sp>
          <p:nvSpPr>
            <p:cNvPr id="8221" name="Rectangle 60"/>
            <p:cNvSpPr>
              <a:spLocks noChangeArrowheads="1"/>
            </p:cNvSpPr>
            <p:nvPr/>
          </p:nvSpPr>
          <p:spPr bwMode="auto">
            <a:xfrm>
              <a:off x="4860" y="3545"/>
              <a:ext cx="296" cy="1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22" name="Line 61"/>
            <p:cNvSpPr>
              <a:spLocks noChangeShapeType="1"/>
            </p:cNvSpPr>
            <p:nvPr/>
          </p:nvSpPr>
          <p:spPr bwMode="auto">
            <a:xfrm>
              <a:off x="4860" y="3545"/>
              <a:ext cx="29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23" name="Rectangle 62"/>
            <p:cNvSpPr>
              <a:spLocks noChangeArrowheads="1"/>
            </p:cNvSpPr>
            <p:nvPr/>
          </p:nvSpPr>
          <p:spPr bwMode="auto">
            <a:xfrm>
              <a:off x="2651" y="3618"/>
              <a:ext cx="29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</a:rPr>
                <a:t>C S</a:t>
              </a:r>
              <a:endParaRPr lang="en-US"/>
            </a:p>
          </p:txBody>
        </p:sp>
        <p:sp>
          <p:nvSpPr>
            <p:cNvPr id="8224" name="Rectangle 63"/>
            <p:cNvSpPr>
              <a:spLocks noChangeArrowheads="1"/>
            </p:cNvSpPr>
            <p:nvPr/>
          </p:nvSpPr>
          <p:spPr bwMode="auto">
            <a:xfrm>
              <a:off x="3236" y="3618"/>
              <a:ext cx="240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</a:rPr>
                <a:t>0 1</a:t>
              </a:r>
              <a:endParaRPr lang="en-US"/>
            </a:p>
          </p:txBody>
        </p:sp>
        <p:sp>
          <p:nvSpPr>
            <p:cNvPr id="8225" name="Rectangle 64"/>
            <p:cNvSpPr>
              <a:spLocks noChangeArrowheads="1"/>
            </p:cNvSpPr>
            <p:nvPr/>
          </p:nvSpPr>
          <p:spPr bwMode="auto">
            <a:xfrm>
              <a:off x="3809" y="3618"/>
              <a:ext cx="240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</a:rPr>
                <a:t>1 0</a:t>
              </a:r>
              <a:endParaRPr lang="en-US"/>
            </a:p>
          </p:txBody>
        </p:sp>
        <p:sp>
          <p:nvSpPr>
            <p:cNvPr id="8226" name="Rectangle 65"/>
            <p:cNvSpPr>
              <a:spLocks noChangeArrowheads="1"/>
            </p:cNvSpPr>
            <p:nvPr/>
          </p:nvSpPr>
          <p:spPr bwMode="auto">
            <a:xfrm>
              <a:off x="4363" y="3618"/>
              <a:ext cx="240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</a:rPr>
                <a:t>1 0</a:t>
              </a:r>
              <a:endParaRPr lang="en-US"/>
            </a:p>
          </p:txBody>
        </p:sp>
        <p:sp>
          <p:nvSpPr>
            <p:cNvPr id="8227" name="Rectangle 66"/>
            <p:cNvSpPr>
              <a:spLocks noChangeArrowheads="1"/>
            </p:cNvSpPr>
            <p:nvPr/>
          </p:nvSpPr>
          <p:spPr bwMode="auto">
            <a:xfrm>
              <a:off x="4905" y="3618"/>
              <a:ext cx="14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</a:rPr>
                <a:t>1 </a:t>
              </a:r>
              <a:endParaRPr lang="en-US"/>
            </a:p>
          </p:txBody>
        </p:sp>
        <p:sp>
          <p:nvSpPr>
            <p:cNvPr id="8228" name="Rectangle 67"/>
            <p:cNvSpPr>
              <a:spLocks noChangeArrowheads="1"/>
            </p:cNvSpPr>
            <p:nvPr/>
          </p:nvSpPr>
          <p:spPr bwMode="auto">
            <a:xfrm>
              <a:off x="5049" y="3618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00"/>
                  </a:solidFill>
                </a:rPr>
                <a:t>1</a:t>
              </a: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0632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533400"/>
            <a:ext cx="7924800" cy="1303337"/>
          </a:xfrm>
        </p:spPr>
        <p:txBody>
          <a:bodyPr/>
          <a:lstStyle/>
          <a:p>
            <a:pPr eaLnBrk="1" hangingPunct="1"/>
            <a:r>
              <a:rPr lang="en-US" b="1" dirty="0" smtClean="0"/>
              <a:t>1-bit Full Adder Symbol</a:t>
            </a:r>
          </a:p>
        </p:txBody>
      </p:sp>
      <p:pic>
        <p:nvPicPr>
          <p:cNvPr id="12291" name="Picture 5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2438400"/>
            <a:ext cx="281940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0492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225425" y="312738"/>
            <a:ext cx="3144838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28600"/>
            <a:ext cx="8170862" cy="1303337"/>
          </a:xfrm>
          <a:noFill/>
        </p:spPr>
        <p:txBody>
          <a:bodyPr>
            <a:normAutofit/>
          </a:bodyPr>
          <a:lstStyle/>
          <a:p>
            <a:r>
              <a:rPr lang="en-US" sz="2400" b="1" dirty="0" smtClean="0"/>
              <a:t>Building a 32 bit ALU with ‘</a:t>
            </a:r>
            <a:r>
              <a:rPr lang="en-US" sz="2400" b="1" dirty="0" smtClean="0">
                <a:latin typeface="Courier New" pitchFamily="49" charset="0"/>
              </a:rPr>
              <a:t>and</a:t>
            </a:r>
            <a:r>
              <a:rPr lang="en-US" sz="2400" b="1" dirty="0" smtClean="0"/>
              <a:t>,’ ‘</a:t>
            </a:r>
            <a:r>
              <a:rPr lang="en-US" sz="2400" b="1" dirty="0" smtClean="0">
                <a:latin typeface="Courier New" pitchFamily="49" charset="0"/>
              </a:rPr>
              <a:t>or</a:t>
            </a:r>
            <a:r>
              <a:rPr lang="en-US" sz="2400" b="1" dirty="0" smtClean="0"/>
              <a:t>,’ and ‘</a:t>
            </a:r>
            <a:r>
              <a:rPr lang="en-US" sz="2400" b="1" dirty="0" smtClean="0">
                <a:latin typeface="Courier New" pitchFamily="49" charset="0"/>
              </a:rPr>
              <a:t>add</a:t>
            </a:r>
            <a:r>
              <a:rPr lang="en-US" sz="2400" b="1" dirty="0" smtClean="0"/>
              <a:t>’ Functions</a:t>
            </a:r>
          </a:p>
        </p:txBody>
      </p:sp>
      <p:pic>
        <p:nvPicPr>
          <p:cNvPr id="13316" name="Picture 4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752600"/>
            <a:ext cx="3886200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7" name="Picture 5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143000"/>
            <a:ext cx="35052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8" name="Text Box 6"/>
          <p:cNvSpPr txBox="1">
            <a:spLocks noChangeArrowheads="1"/>
          </p:cNvSpPr>
          <p:nvPr/>
        </p:nvSpPr>
        <p:spPr bwMode="auto">
          <a:xfrm>
            <a:off x="1295400" y="5867400"/>
            <a:ext cx="78213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1" dirty="0">
                <a:solidFill>
                  <a:srgbClr val="C00000"/>
                </a:solidFill>
              </a:rPr>
              <a:t>How many bits do we need to represent ‘operation’?</a:t>
            </a:r>
          </a:p>
        </p:txBody>
      </p:sp>
    </p:spTree>
    <p:extLst>
      <p:ext uri="{BB962C8B-B14F-4D97-AF65-F5344CB8AC3E}">
        <p14:creationId xmlns:p14="http://schemas.microsoft.com/office/powerpoint/2010/main" val="58418713"/>
      </p:ext>
    </p:extLst>
  </p:cSld>
  <p:clrMapOvr>
    <a:masterClrMapping/>
  </p:clrMapOvr>
  <p:transition spd="slow" advTm="2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225425" y="312738"/>
            <a:ext cx="4960938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39" name="AutoShap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371600"/>
            <a:ext cx="6799262" cy="3444875"/>
          </a:xfrm>
          <a:noFill/>
        </p:spPr>
        <p:txBody>
          <a:bodyPr>
            <a:normAutofit fontScale="85000" lnSpcReduction="20000"/>
          </a:bodyPr>
          <a:lstStyle/>
          <a:p>
            <a:r>
              <a:rPr lang="en-US" sz="2400" dirty="0" smtClean="0"/>
              <a:t>Two's complement approach:  just negate b and add.</a:t>
            </a:r>
          </a:p>
          <a:p>
            <a:r>
              <a:rPr lang="en-US" sz="2400" dirty="0" smtClean="0"/>
              <a:t>How do we negate?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400" dirty="0" smtClean="0"/>
              <a:t>A very clever solution:</a:t>
            </a:r>
          </a:p>
          <a:p>
            <a:pPr lvl="1"/>
            <a:r>
              <a:rPr lang="en-US" sz="2000" dirty="0" smtClean="0"/>
              <a:t>Invert every bit of bi</a:t>
            </a:r>
          </a:p>
          <a:p>
            <a:pPr lvl="1"/>
            <a:r>
              <a:rPr lang="en-US" sz="2000" dirty="0" smtClean="0"/>
              <a:t>Set Carry in as 1 for the</a:t>
            </a:r>
          </a:p>
          <a:p>
            <a:pPr lvl="1">
              <a:buFontTx/>
              <a:buNone/>
            </a:pPr>
            <a:r>
              <a:rPr lang="en-US" sz="2000" dirty="0" smtClean="0"/>
              <a:t>	</a:t>
            </a:r>
            <a:r>
              <a:rPr lang="en-US" b="1" dirty="0">
                <a:solidFill>
                  <a:srgbClr val="C00000"/>
                </a:solidFill>
              </a:rPr>
              <a:t>L</a:t>
            </a:r>
            <a:r>
              <a:rPr lang="en-US" sz="2000" b="1" dirty="0" smtClean="0">
                <a:solidFill>
                  <a:srgbClr val="C00000"/>
                </a:solidFill>
              </a:rPr>
              <a:t>east </a:t>
            </a:r>
            <a:r>
              <a:rPr lang="en-US" b="1" dirty="0">
                <a:solidFill>
                  <a:srgbClr val="C00000"/>
                </a:solidFill>
              </a:rPr>
              <a:t>S</a:t>
            </a:r>
            <a:r>
              <a:rPr lang="en-US" sz="2000" b="1" dirty="0" smtClean="0">
                <a:solidFill>
                  <a:srgbClr val="C00000"/>
                </a:solidFill>
              </a:rPr>
              <a:t>ignificant </a:t>
            </a:r>
            <a:r>
              <a:rPr lang="en-US" b="1" dirty="0">
                <a:solidFill>
                  <a:srgbClr val="C00000"/>
                </a:solidFill>
              </a:rPr>
              <a:t>B</a:t>
            </a:r>
            <a:r>
              <a:rPr lang="en-US" sz="2000" b="1" dirty="0" smtClean="0">
                <a:solidFill>
                  <a:srgbClr val="C00000"/>
                </a:solidFill>
              </a:rPr>
              <a:t>it (LSB).</a:t>
            </a:r>
          </a:p>
          <a:p>
            <a:r>
              <a:rPr lang="en-US" sz="2400" dirty="0" smtClean="0"/>
              <a:t>We are going to cover </a:t>
            </a:r>
          </a:p>
          <a:p>
            <a:pPr>
              <a:buFontTx/>
              <a:buNone/>
            </a:pPr>
            <a:r>
              <a:rPr lang="en-US" sz="2400" dirty="0" smtClean="0"/>
              <a:t>	how to wire inputs later.</a:t>
            </a:r>
          </a:p>
          <a:p>
            <a:pPr lvl="1">
              <a:buFontTx/>
              <a:buNone/>
            </a:pPr>
            <a:endParaRPr lang="en-US" sz="2000" dirty="0" smtClean="0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304800"/>
            <a:ext cx="8001000" cy="1303337"/>
          </a:xfrm>
          <a:noFill/>
        </p:spPr>
        <p:txBody>
          <a:bodyPr/>
          <a:lstStyle/>
          <a:p>
            <a:r>
              <a:rPr lang="en-US" b="1" dirty="0" smtClean="0"/>
              <a:t>What about subtraction  (a – b)  ?</a:t>
            </a:r>
          </a:p>
        </p:txBody>
      </p:sp>
      <p:pic>
        <p:nvPicPr>
          <p:cNvPr id="14341" name="Picture 5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1752600"/>
            <a:ext cx="4419600" cy="446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3238221"/>
      </p:ext>
    </p:extLst>
  </p:cSld>
  <p:clrMapOvr>
    <a:masterClrMapping/>
  </p:clrMapOvr>
  <p:transition spd="slow" advTm="2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381000"/>
            <a:ext cx="8077200" cy="1303337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700" b="1" dirty="0" smtClean="0"/>
              <a:t>Review: Least Significant Bit and Most Significant Bit</a:t>
            </a:r>
          </a:p>
        </p:txBody>
      </p:sp>
      <p:sp>
        <p:nvSpPr>
          <p:cNvPr id="15363" name="AutoShape 3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371600"/>
            <a:ext cx="8382000" cy="1066800"/>
          </a:xfrm>
        </p:spPr>
        <p:txBody>
          <a:bodyPr/>
          <a:lstStyle/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1000 0011 0011 0011 1101 1010 0011 0011</a:t>
            </a:r>
          </a:p>
        </p:txBody>
      </p:sp>
      <p:sp>
        <p:nvSpPr>
          <p:cNvPr id="15364" name="Line 4"/>
          <p:cNvSpPr>
            <a:spLocks noChangeShapeType="1"/>
          </p:cNvSpPr>
          <p:nvPr/>
        </p:nvSpPr>
        <p:spPr bwMode="auto">
          <a:xfrm flipV="1">
            <a:off x="990600" y="2438400"/>
            <a:ext cx="0" cy="1295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609600" y="4038600"/>
            <a:ext cx="305404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1" dirty="0">
                <a:solidFill>
                  <a:srgbClr val="C00000"/>
                </a:solidFill>
              </a:rPr>
              <a:t>Most Significant Bit</a:t>
            </a:r>
          </a:p>
          <a:p>
            <a:pPr eaLnBrk="1" hangingPunct="1"/>
            <a:r>
              <a:rPr lang="en-US" b="1" dirty="0">
                <a:solidFill>
                  <a:srgbClr val="C00000"/>
                </a:solidFill>
              </a:rPr>
              <a:t>(MSB)</a:t>
            </a:r>
          </a:p>
        </p:txBody>
      </p:sp>
      <p:sp>
        <p:nvSpPr>
          <p:cNvPr id="15366" name="Text Box 6"/>
          <p:cNvSpPr txBox="1">
            <a:spLocks noChangeArrowheads="1"/>
          </p:cNvSpPr>
          <p:nvPr/>
        </p:nvSpPr>
        <p:spPr bwMode="auto">
          <a:xfrm>
            <a:off x="4953000" y="3962400"/>
            <a:ext cx="314060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1" dirty="0">
                <a:solidFill>
                  <a:srgbClr val="C00000"/>
                </a:solidFill>
              </a:rPr>
              <a:t>Least Significant Bit</a:t>
            </a:r>
          </a:p>
          <a:p>
            <a:pPr eaLnBrk="1" hangingPunct="1"/>
            <a:r>
              <a:rPr lang="en-US" b="1" dirty="0">
                <a:solidFill>
                  <a:srgbClr val="C00000"/>
                </a:solidFill>
              </a:rPr>
              <a:t>(LSB)</a:t>
            </a:r>
          </a:p>
        </p:txBody>
      </p:sp>
      <p:sp>
        <p:nvSpPr>
          <p:cNvPr id="15367" name="Line 7"/>
          <p:cNvSpPr>
            <a:spLocks noChangeShapeType="1"/>
          </p:cNvSpPr>
          <p:nvPr/>
        </p:nvSpPr>
        <p:spPr bwMode="auto">
          <a:xfrm flipV="1">
            <a:off x="5943600" y="2362200"/>
            <a:ext cx="0" cy="1371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217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304800"/>
            <a:ext cx="8001000" cy="1303337"/>
          </a:xfrm>
        </p:spPr>
        <p:txBody>
          <a:bodyPr/>
          <a:lstStyle/>
          <a:p>
            <a:pPr eaLnBrk="1" hangingPunct="1"/>
            <a:r>
              <a:rPr lang="en-US" b="1" dirty="0" smtClean="0"/>
              <a:t>Adding a NOR function</a:t>
            </a:r>
          </a:p>
        </p:txBody>
      </p:sp>
      <p:sp>
        <p:nvSpPr>
          <p:cNvPr id="16387" name="AutoShap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295400"/>
            <a:ext cx="8001000" cy="3444875"/>
          </a:xfrm>
        </p:spPr>
        <p:txBody>
          <a:bodyPr/>
          <a:lstStyle/>
          <a:p>
            <a:pPr eaLnBrk="1" hangingPunct="1"/>
            <a:r>
              <a:rPr lang="en-US" dirty="0" smtClean="0"/>
              <a:t>A </a:t>
            </a:r>
            <a:r>
              <a:rPr lang="en-US" dirty="0" smtClean="0">
                <a:latin typeface="Courier New" pitchFamily="49" charset="0"/>
              </a:rPr>
              <a:t>nor</a:t>
            </a:r>
            <a:r>
              <a:rPr lang="en-US" dirty="0" smtClean="0"/>
              <a:t> function can be represented as </a:t>
            </a:r>
            <a:r>
              <a:rPr lang="en-US" b="1" dirty="0" smtClean="0">
                <a:solidFill>
                  <a:srgbClr val="C00000"/>
                </a:solidFill>
              </a:rPr>
              <a:t>(A+B)’=A’</a:t>
            </a:r>
            <a:r>
              <a:rPr lang="en-US" b="1" dirty="0" smtClean="0">
                <a:solidFill>
                  <a:srgbClr val="C00000"/>
                </a:solidFill>
                <a:sym typeface="Symbol" pitchFamily="18" charset="2"/>
              </a:rPr>
              <a:t></a:t>
            </a:r>
            <a:r>
              <a:rPr lang="en-US" b="1" dirty="0" smtClean="0">
                <a:solidFill>
                  <a:srgbClr val="C00000"/>
                </a:solidFill>
              </a:rPr>
              <a:t>B’</a:t>
            </a:r>
            <a:r>
              <a:rPr lang="en-US" dirty="0" smtClean="0"/>
              <a:t> (It is called </a:t>
            </a:r>
            <a:r>
              <a:rPr lang="en-US" b="1" dirty="0" err="1" smtClean="0">
                <a:solidFill>
                  <a:srgbClr val="C00000"/>
                </a:solidFill>
              </a:rPr>
              <a:t>DeMorgan’s</a:t>
            </a:r>
            <a:r>
              <a:rPr lang="en-US" b="1" dirty="0" smtClean="0">
                <a:solidFill>
                  <a:srgbClr val="C00000"/>
                </a:solidFill>
              </a:rPr>
              <a:t> law</a:t>
            </a:r>
            <a:r>
              <a:rPr lang="en-US" dirty="0" smtClean="0"/>
              <a:t>)</a:t>
            </a:r>
          </a:p>
        </p:txBody>
      </p:sp>
      <p:graphicFrame>
        <p:nvGraphicFramePr>
          <p:cNvPr id="713768" name="Group 40"/>
          <p:cNvGraphicFramePr>
            <a:graphicFrameLocks noGrp="1"/>
          </p:cNvGraphicFramePr>
          <p:nvPr>
            <p:extLst/>
          </p:nvPr>
        </p:nvGraphicFramePr>
        <p:xfrm>
          <a:off x="2286000" y="2438400"/>
          <a:ext cx="4648200" cy="3270250"/>
        </p:xfrm>
        <a:graphic>
          <a:graphicData uri="http://schemas.openxmlformats.org/drawingml/2006/table">
            <a:tbl>
              <a:tblPr/>
              <a:tblGrid>
                <a:gridCol w="1162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2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2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2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54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(A+B)’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A’B’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4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4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4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4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2771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457200"/>
            <a:ext cx="8001000" cy="1303337"/>
          </a:xfrm>
        </p:spPr>
        <p:txBody>
          <a:bodyPr/>
          <a:lstStyle/>
          <a:p>
            <a:pPr eaLnBrk="1" hangingPunct="1"/>
            <a:r>
              <a:rPr lang="en-US" b="1" dirty="0" err="1" smtClean="0"/>
              <a:t>DeMorgan’s</a:t>
            </a:r>
            <a:r>
              <a:rPr lang="en-US" b="1" dirty="0" smtClean="0"/>
              <a:t> law</a:t>
            </a:r>
          </a:p>
        </p:txBody>
      </p:sp>
      <p:sp>
        <p:nvSpPr>
          <p:cNvPr id="17411" name="AutoShape 3"/>
          <p:cNvSpPr>
            <a:spLocks noGrp="1" noChangeArrowheads="1"/>
          </p:cNvSpPr>
          <p:nvPr>
            <p:ph type="body" idx="4294967295"/>
          </p:nvPr>
        </p:nvSpPr>
        <p:spPr>
          <a:xfrm>
            <a:off x="762000" y="2133600"/>
            <a:ext cx="6799262" cy="3444875"/>
          </a:xfrm>
        </p:spPr>
        <p:txBody>
          <a:bodyPr/>
          <a:lstStyle/>
          <a:p>
            <a:pPr eaLnBrk="1" hangingPunct="1"/>
            <a:r>
              <a:rPr lang="en-US" dirty="0" smtClean="0"/>
              <a:t>(A+B)’=A’</a:t>
            </a:r>
            <a:r>
              <a:rPr lang="en-US" dirty="0" smtClean="0">
                <a:sym typeface="Symbol" pitchFamily="18" charset="2"/>
              </a:rPr>
              <a:t></a:t>
            </a:r>
            <a:r>
              <a:rPr lang="en-US" dirty="0" smtClean="0"/>
              <a:t>B’</a:t>
            </a:r>
          </a:p>
          <a:p>
            <a:pPr eaLnBrk="1" hangingPunct="1"/>
            <a:r>
              <a:rPr lang="en-US" dirty="0" smtClean="0"/>
              <a:t>(A</a:t>
            </a:r>
            <a:r>
              <a:rPr lang="en-US" dirty="0" smtClean="0">
                <a:sym typeface="Symbol" pitchFamily="18" charset="2"/>
              </a:rPr>
              <a:t></a:t>
            </a:r>
            <a:r>
              <a:rPr lang="en-US" dirty="0" smtClean="0"/>
              <a:t>B)’=A’+B’ </a:t>
            </a:r>
            <a:r>
              <a:rPr lang="en-US" b="1" dirty="0" smtClean="0">
                <a:solidFill>
                  <a:srgbClr val="C00000"/>
                </a:solidFill>
              </a:rPr>
              <a:t>(Prove it with truth table!)</a:t>
            </a:r>
          </a:p>
        </p:txBody>
      </p:sp>
    </p:spTree>
    <p:extLst>
      <p:ext uri="{BB962C8B-B14F-4D97-AF65-F5344CB8AC3E}">
        <p14:creationId xmlns:p14="http://schemas.microsoft.com/office/powerpoint/2010/main" val="625161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533400"/>
            <a:ext cx="7924800" cy="130333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b="1" dirty="0" smtClean="0"/>
              <a:t>The NOR Function Implementation</a:t>
            </a:r>
          </a:p>
        </p:txBody>
      </p:sp>
      <p:sp>
        <p:nvSpPr>
          <p:cNvPr id="18435" name="AutoShape 3"/>
          <p:cNvSpPr>
            <a:spLocks noGrp="1" noChangeArrowheads="1"/>
          </p:cNvSpPr>
          <p:nvPr>
            <p:ph type="body" idx="4294967295"/>
          </p:nvPr>
        </p:nvSpPr>
        <p:spPr>
          <a:xfrm>
            <a:off x="609600" y="1600200"/>
            <a:ext cx="8001000" cy="3444875"/>
          </a:xfrm>
        </p:spPr>
        <p:txBody>
          <a:bodyPr/>
          <a:lstStyle/>
          <a:p>
            <a:pPr eaLnBrk="1" hangingPunct="1"/>
            <a:r>
              <a:rPr lang="en-US" dirty="0" smtClean="0"/>
              <a:t>Suppose that we can also choose to </a:t>
            </a:r>
            <a:r>
              <a:rPr lang="en-US" b="1" dirty="0" smtClean="0">
                <a:solidFill>
                  <a:srgbClr val="C00000"/>
                </a:solidFill>
              </a:rPr>
              <a:t>invert a</a:t>
            </a:r>
            <a:r>
              <a:rPr lang="en-US" dirty="0" smtClean="0"/>
              <a:t>. </a:t>
            </a:r>
            <a:r>
              <a:rPr lang="en-US" b="1" dirty="0" smtClean="0">
                <a:solidFill>
                  <a:srgbClr val="C00000"/>
                </a:solidFill>
              </a:rPr>
              <a:t>How do we get “a NOR b” ?</a:t>
            </a:r>
          </a:p>
        </p:txBody>
      </p:sp>
      <p:pic>
        <p:nvPicPr>
          <p:cNvPr id="1843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13" t="36458" r="29688" b="22917"/>
          <a:stretch>
            <a:fillRect/>
          </a:stretch>
        </p:blipFill>
        <p:spPr bwMode="auto">
          <a:xfrm>
            <a:off x="4724400" y="2438400"/>
            <a:ext cx="3715871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362200"/>
            <a:ext cx="3886200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4614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457200"/>
            <a:ext cx="8153400" cy="1303337"/>
          </a:xfrm>
        </p:spPr>
        <p:txBody>
          <a:bodyPr/>
          <a:lstStyle/>
          <a:p>
            <a:pPr eaLnBrk="1" hangingPunct="1"/>
            <a:r>
              <a:rPr lang="en-US" b="1" dirty="0" smtClean="0"/>
              <a:t>Set-on-less-than (</a:t>
            </a:r>
            <a:r>
              <a:rPr lang="en-US" b="1" dirty="0" err="1" smtClean="0">
                <a:latin typeface="Courier New" pitchFamily="49" charset="0"/>
              </a:rPr>
              <a:t>slt</a:t>
            </a:r>
            <a:r>
              <a:rPr lang="en-US" b="1" dirty="0" smtClean="0"/>
              <a:t>) Function</a:t>
            </a:r>
          </a:p>
        </p:txBody>
      </p:sp>
      <p:sp>
        <p:nvSpPr>
          <p:cNvPr id="19459" name="AutoShap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752600"/>
            <a:ext cx="8001000" cy="3444875"/>
          </a:xfrm>
        </p:spPr>
        <p:txBody>
          <a:bodyPr/>
          <a:lstStyle/>
          <a:p>
            <a:pPr eaLnBrk="1" hangingPunct="1"/>
            <a:r>
              <a:rPr lang="en-US" dirty="0" smtClean="0"/>
              <a:t>Set-on-less-than (</a:t>
            </a:r>
            <a:r>
              <a:rPr lang="en-US" b="0" dirty="0" err="1" smtClean="0">
                <a:latin typeface="Courier New" pitchFamily="49" charset="0"/>
              </a:rPr>
              <a:t>slt</a:t>
            </a:r>
            <a:r>
              <a:rPr lang="en-US" dirty="0" smtClean="0"/>
              <a:t>) is an important MIPS functions.</a:t>
            </a:r>
          </a:p>
          <a:p>
            <a:pPr eaLnBrk="1" hangingPunct="1"/>
            <a:r>
              <a:rPr lang="en-US" dirty="0" smtClean="0"/>
              <a:t>The MIPS command, </a:t>
            </a:r>
          </a:p>
          <a:p>
            <a:pPr eaLnBrk="1" hangingPunct="1">
              <a:buFontTx/>
              <a:buNone/>
            </a:pPr>
            <a:r>
              <a:rPr lang="en-US" dirty="0" smtClean="0">
                <a:latin typeface="Courier New" pitchFamily="49" charset="0"/>
              </a:rPr>
              <a:t>	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</a:rPr>
              <a:t>‘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</a:rPr>
              <a:t>slt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</a:rPr>
              <a:t> $s1, $s2, $s3,’</a:t>
            </a:r>
            <a:r>
              <a:rPr lang="en-US" b="1" dirty="0" smtClean="0">
                <a:solidFill>
                  <a:srgbClr val="C00000"/>
                </a:solidFill>
              </a:rPr>
              <a:t> means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lang="en-US" b="1" dirty="0" smtClean="0">
                <a:solidFill>
                  <a:srgbClr val="C00000"/>
                </a:solidFill>
              </a:rPr>
              <a:t>If ($s2 &lt; $s3), then $s1=1 else $s1=0.</a:t>
            </a:r>
          </a:p>
          <a:p>
            <a:pPr lvl="1"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26790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225425" y="312738"/>
            <a:ext cx="4346575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3" name="AutoShap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752600"/>
            <a:ext cx="7848600" cy="3444875"/>
          </a:xfrm>
          <a:noFill/>
        </p:spPr>
        <p:txBody>
          <a:bodyPr>
            <a:normAutofit fontScale="92500"/>
          </a:bodyPr>
          <a:lstStyle/>
          <a:p>
            <a:pPr>
              <a:lnSpc>
                <a:spcPct val="130000"/>
              </a:lnSpc>
            </a:pPr>
            <a:r>
              <a:rPr lang="en-US" dirty="0" smtClean="0"/>
              <a:t>Our ALU needs to support the set-on-less-than instruction (</a:t>
            </a:r>
            <a:r>
              <a:rPr lang="en-US" b="0" dirty="0" err="1" smtClean="0">
                <a:latin typeface="Courier New" pitchFamily="49" charset="0"/>
              </a:rPr>
              <a:t>slt</a:t>
            </a:r>
            <a:r>
              <a:rPr lang="en-US" dirty="0" smtClean="0"/>
              <a:t>)</a:t>
            </a:r>
          </a:p>
          <a:p>
            <a:pPr lvl="1">
              <a:lnSpc>
                <a:spcPct val="130000"/>
              </a:lnSpc>
            </a:pPr>
            <a:r>
              <a:rPr lang="en-US" b="1" dirty="0" smtClean="0">
                <a:solidFill>
                  <a:srgbClr val="C00000"/>
                </a:solidFill>
              </a:rPr>
              <a:t>remember: 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</a:rPr>
              <a:t>slt</a:t>
            </a:r>
            <a:r>
              <a:rPr lang="en-US" b="1" dirty="0" smtClean="0">
                <a:solidFill>
                  <a:srgbClr val="C00000"/>
                </a:solidFill>
              </a:rPr>
              <a:t> is an arithmetic instruction</a:t>
            </a:r>
          </a:p>
          <a:p>
            <a:pPr lvl="1">
              <a:lnSpc>
                <a:spcPct val="130000"/>
              </a:lnSpc>
            </a:pPr>
            <a:r>
              <a:rPr lang="en-US" b="1" dirty="0" smtClean="0">
                <a:solidFill>
                  <a:srgbClr val="C00000"/>
                </a:solidFill>
              </a:rPr>
              <a:t>produces a 1 if a &lt; b and 0 otherwise</a:t>
            </a:r>
          </a:p>
          <a:p>
            <a:pPr lvl="1">
              <a:lnSpc>
                <a:spcPct val="130000"/>
              </a:lnSpc>
            </a:pPr>
            <a:r>
              <a:rPr lang="en-US" b="1" dirty="0" smtClean="0">
                <a:solidFill>
                  <a:srgbClr val="C00000"/>
                </a:solidFill>
              </a:rPr>
              <a:t>use subtraction:  (a-b) &lt; 0 implies a &lt; b</a:t>
            </a:r>
          </a:p>
          <a:p>
            <a:pPr>
              <a:lnSpc>
                <a:spcPct val="130000"/>
              </a:lnSpc>
            </a:pPr>
            <a:r>
              <a:rPr lang="en-US" dirty="0" smtClean="0"/>
              <a:t>We can also support equality test</a:t>
            </a:r>
          </a:p>
          <a:p>
            <a:pPr lvl="1">
              <a:lnSpc>
                <a:spcPct val="130000"/>
              </a:lnSpc>
            </a:pPr>
            <a:r>
              <a:rPr lang="en-US" b="1" dirty="0" smtClean="0">
                <a:solidFill>
                  <a:srgbClr val="C00000"/>
                </a:solidFill>
              </a:rPr>
              <a:t>use subtraction:  (a-b) = 0 implies a = b</a:t>
            </a:r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533400"/>
            <a:ext cx="8001000" cy="1303337"/>
          </a:xfrm>
          <a:noFill/>
        </p:spPr>
        <p:txBody>
          <a:bodyPr/>
          <a:lstStyle/>
          <a:p>
            <a:r>
              <a:rPr lang="en-US" b="1" dirty="0" err="1" smtClean="0"/>
              <a:t>slt</a:t>
            </a:r>
            <a:r>
              <a:rPr lang="en-US" b="1" dirty="0" smtClean="0"/>
              <a:t> Function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1389973124"/>
      </p:ext>
    </p:extLst>
  </p:cSld>
  <p:clrMapOvr>
    <a:masterClrMapping/>
  </p:clrMapOvr>
  <p:transition spd="slow" advTm="200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0722D8-16D4-475E-9DF6-EE9773C04272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71500" y="152400"/>
            <a:ext cx="8077200" cy="1303338"/>
          </a:xfrm>
        </p:spPr>
        <p:txBody>
          <a:bodyPr>
            <a:normAutofit/>
          </a:bodyPr>
          <a:lstStyle/>
          <a:p>
            <a:r>
              <a:rPr lang="en-US" b="1" dirty="0" smtClean="0"/>
              <a:t>Review and Learning Outcomes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762000" y="1320224"/>
            <a:ext cx="7696200" cy="4953000"/>
          </a:xfrm>
        </p:spPr>
        <p:txBody>
          <a:bodyPr>
            <a:noAutofit/>
          </a:bodyPr>
          <a:lstStyle/>
          <a:p>
            <a:r>
              <a:rPr lang="en-US" sz="2100" dirty="0" smtClean="0"/>
              <a:t>We </a:t>
            </a:r>
            <a:r>
              <a:rPr lang="en-US" sz="2100" dirty="0" smtClean="0"/>
              <a:t>finished our coverage on </a:t>
            </a:r>
            <a:r>
              <a:rPr lang="en-US" sz="2100" dirty="0" smtClean="0"/>
              <a:t>Multiplexer, </a:t>
            </a:r>
            <a:r>
              <a:rPr lang="en-US" sz="2100" dirty="0" err="1" smtClean="0"/>
              <a:t>Demultiplexer</a:t>
            </a:r>
            <a:r>
              <a:rPr lang="en-US" sz="2100" dirty="0" smtClean="0"/>
              <a:t> </a:t>
            </a:r>
            <a:endParaRPr lang="en-US" sz="2100" dirty="0" smtClean="0"/>
          </a:p>
          <a:p>
            <a:r>
              <a:rPr lang="en-US" sz="2100" dirty="0" smtClean="0"/>
              <a:t>We </a:t>
            </a:r>
            <a:r>
              <a:rPr lang="en-US" sz="2100" dirty="0"/>
              <a:t>will start to cover </a:t>
            </a:r>
            <a:r>
              <a:rPr lang="en-US" sz="2100" b="1" dirty="0">
                <a:solidFill>
                  <a:srgbClr val="C00000"/>
                </a:solidFill>
              </a:rPr>
              <a:t>simple ALU design </a:t>
            </a:r>
            <a:r>
              <a:rPr lang="en-US" sz="2100" dirty="0"/>
              <a:t>today. </a:t>
            </a:r>
            <a:endParaRPr lang="en-US" sz="2100" dirty="0" smtClean="0"/>
          </a:p>
          <a:p>
            <a:pPr lvl="1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 a 32-bit ALU 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1800" b="1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and, or, nor, add, subtract, and </a:t>
            </a:r>
            <a:r>
              <a:rPr lang="en-US" sz="1800" b="1" dirty="0" err="1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slt</a:t>
            </a:r>
            <a:r>
              <a:rPr lang="en-US" sz="1800" b="1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(set on less than) </a:t>
            </a:r>
          </a:p>
          <a:p>
            <a:r>
              <a:rPr lang="en-US" sz="2100" dirty="0" smtClean="0"/>
              <a:t>Exam </a:t>
            </a:r>
            <a:r>
              <a:rPr lang="en-US" sz="2100" dirty="0" smtClean="0"/>
              <a:t>1 grades and Keys are posted on Blackboard</a:t>
            </a:r>
          </a:p>
          <a:p>
            <a:pPr algn="just"/>
            <a:r>
              <a:rPr lang="en-US" sz="2100" b="1" dirty="0" smtClean="0">
                <a:solidFill>
                  <a:srgbClr val="C00000"/>
                </a:solidFill>
              </a:rPr>
              <a:t>HW 3 grades are posted on Blackboard </a:t>
            </a:r>
            <a:endParaRPr lang="en-US" sz="2100" b="1" dirty="0" smtClean="0">
              <a:solidFill>
                <a:srgbClr val="C00000"/>
              </a:solidFill>
            </a:endParaRPr>
          </a:p>
          <a:p>
            <a:pPr algn="just"/>
            <a:r>
              <a:rPr lang="en-US" sz="2100" b="1" dirty="0" smtClean="0">
                <a:solidFill>
                  <a:srgbClr val="C00000"/>
                </a:solidFill>
              </a:rPr>
              <a:t>We will have Quiz 4 on Wednesday, October </a:t>
            </a:r>
            <a:r>
              <a:rPr lang="en-US" sz="2100" b="1" dirty="0" smtClean="0">
                <a:solidFill>
                  <a:srgbClr val="C00000"/>
                </a:solidFill>
              </a:rPr>
              <a:t>17, which will cover lecture 16-19</a:t>
            </a:r>
          </a:p>
          <a:p>
            <a:pPr algn="just"/>
            <a:r>
              <a:rPr lang="en-US" sz="2100" b="1" dirty="0" smtClean="0">
                <a:solidFill>
                  <a:srgbClr val="C00000"/>
                </a:solidFill>
              </a:rPr>
              <a:t>HW 4 will post on Blackboard soon </a:t>
            </a:r>
            <a:endParaRPr lang="en-US" sz="2100" b="1" dirty="0" smtClean="0">
              <a:solidFill>
                <a:srgbClr val="C00000"/>
              </a:solidFill>
            </a:endParaRPr>
          </a:p>
          <a:p>
            <a:pPr algn="just"/>
            <a:r>
              <a:rPr lang="en-US" sz="2100" dirty="0" smtClean="0">
                <a:solidFill>
                  <a:schemeClr val="tx1"/>
                </a:solidFill>
              </a:rPr>
              <a:t>No Class on Friday, October 12 </a:t>
            </a:r>
          </a:p>
          <a:p>
            <a:endParaRPr lang="en-US" sz="2100" dirty="0" smtClean="0"/>
          </a:p>
          <a:p>
            <a:pPr lvl="1"/>
            <a:endParaRPr lang="en-US" sz="2100" dirty="0" smtClean="0"/>
          </a:p>
          <a:p>
            <a:pPr lvl="1"/>
            <a:endParaRPr lang="en-US" sz="2100" dirty="0" smtClean="0"/>
          </a:p>
          <a:p>
            <a:pPr lvl="1"/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3001939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152400"/>
            <a:ext cx="8001000" cy="1303337"/>
          </a:xfrm>
        </p:spPr>
        <p:txBody>
          <a:bodyPr/>
          <a:lstStyle/>
          <a:p>
            <a:pPr eaLnBrk="1" hangingPunct="1"/>
            <a:r>
              <a:rPr lang="en-US" b="1" dirty="0" err="1" smtClean="0"/>
              <a:t>Slt</a:t>
            </a:r>
            <a:r>
              <a:rPr lang="en-US" b="1" dirty="0" smtClean="0"/>
              <a:t> Function Implementation</a:t>
            </a:r>
          </a:p>
        </p:txBody>
      </p:sp>
      <p:pic>
        <p:nvPicPr>
          <p:cNvPr id="21507" name="Picture 5" descr="16~Figure_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219200"/>
            <a:ext cx="457200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8" name="Picture 6" descr="15~Figure_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934"/>
          <a:stretch>
            <a:fillRect/>
          </a:stretch>
        </p:blipFill>
        <p:spPr bwMode="auto">
          <a:xfrm>
            <a:off x="4724400" y="3886200"/>
            <a:ext cx="2770188" cy="2482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9" name="Picture 7" descr="15~Figure_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067"/>
          <a:stretch>
            <a:fillRect/>
          </a:stretch>
        </p:blipFill>
        <p:spPr bwMode="auto">
          <a:xfrm>
            <a:off x="4648200" y="1371600"/>
            <a:ext cx="2778125" cy="2335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10" name="Text Box 8"/>
          <p:cNvSpPr txBox="1">
            <a:spLocks noChangeArrowheads="1"/>
          </p:cNvSpPr>
          <p:nvPr/>
        </p:nvSpPr>
        <p:spPr bwMode="auto">
          <a:xfrm>
            <a:off x="6477000" y="990600"/>
            <a:ext cx="523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11</a:t>
            </a:r>
          </a:p>
        </p:txBody>
      </p:sp>
      <p:sp>
        <p:nvSpPr>
          <p:cNvPr id="21511" name="Text Box 10"/>
          <p:cNvSpPr txBox="1">
            <a:spLocks noChangeArrowheads="1"/>
          </p:cNvSpPr>
          <p:nvPr/>
        </p:nvSpPr>
        <p:spPr bwMode="auto">
          <a:xfrm>
            <a:off x="7080250" y="2743200"/>
            <a:ext cx="2063750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buFontTx/>
              <a:buChar char="•"/>
            </a:pPr>
            <a:r>
              <a:rPr lang="en-US" sz="1800" b="1" dirty="0">
                <a:solidFill>
                  <a:srgbClr val="C00000"/>
                </a:solidFill>
                <a:latin typeface="+mj-lt"/>
              </a:rPr>
              <a:t>Perform a-b</a:t>
            </a:r>
          </a:p>
          <a:p>
            <a:pPr algn="l" eaLnBrk="1" hangingPunct="1">
              <a:buFontTx/>
              <a:buChar char="•"/>
            </a:pPr>
            <a:r>
              <a:rPr lang="en-US" sz="1800" b="1" dirty="0">
                <a:solidFill>
                  <a:srgbClr val="C00000"/>
                </a:solidFill>
                <a:latin typeface="+mj-lt"/>
              </a:rPr>
              <a:t>Output MSB from	ALU 31 to ALU 0</a:t>
            </a:r>
          </a:p>
          <a:p>
            <a:pPr algn="l" eaLnBrk="1" hangingPunct="1">
              <a:buFontTx/>
              <a:buChar char="•"/>
            </a:pPr>
            <a:r>
              <a:rPr lang="en-US" sz="1800" b="1" dirty="0">
                <a:solidFill>
                  <a:srgbClr val="C00000"/>
                </a:solidFill>
                <a:latin typeface="+mj-lt"/>
              </a:rPr>
              <a:t>Op ’11’ is used to chose output</a:t>
            </a:r>
          </a:p>
        </p:txBody>
      </p:sp>
      <p:sp>
        <p:nvSpPr>
          <p:cNvPr id="21512" name="Text Box 11"/>
          <p:cNvSpPr txBox="1">
            <a:spLocks noChangeArrowheads="1"/>
          </p:cNvSpPr>
          <p:nvPr/>
        </p:nvSpPr>
        <p:spPr bwMode="auto">
          <a:xfrm>
            <a:off x="5207000" y="990600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0</a:t>
            </a:r>
          </a:p>
        </p:txBody>
      </p:sp>
      <p:sp>
        <p:nvSpPr>
          <p:cNvPr id="21513" name="Text Box 12"/>
          <p:cNvSpPr txBox="1">
            <a:spLocks noChangeArrowheads="1"/>
          </p:cNvSpPr>
          <p:nvPr/>
        </p:nvSpPr>
        <p:spPr bwMode="auto">
          <a:xfrm>
            <a:off x="5486400" y="990600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1</a:t>
            </a:r>
          </a:p>
        </p:txBody>
      </p:sp>
      <p:sp>
        <p:nvSpPr>
          <p:cNvPr id="21514" name="Text Box 13"/>
          <p:cNvSpPr txBox="1">
            <a:spLocks noChangeArrowheads="1"/>
          </p:cNvSpPr>
          <p:nvPr/>
        </p:nvSpPr>
        <p:spPr bwMode="auto">
          <a:xfrm>
            <a:off x="6477000" y="3429000"/>
            <a:ext cx="523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11</a:t>
            </a:r>
          </a:p>
        </p:txBody>
      </p:sp>
      <p:sp>
        <p:nvSpPr>
          <p:cNvPr id="21515" name="Text Box 14"/>
          <p:cNvSpPr txBox="1">
            <a:spLocks noChangeArrowheads="1"/>
          </p:cNvSpPr>
          <p:nvPr/>
        </p:nvSpPr>
        <p:spPr bwMode="auto">
          <a:xfrm>
            <a:off x="5207000" y="3429000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0</a:t>
            </a:r>
          </a:p>
        </p:txBody>
      </p:sp>
      <p:sp>
        <p:nvSpPr>
          <p:cNvPr id="21516" name="Text Box 15"/>
          <p:cNvSpPr txBox="1">
            <a:spLocks noChangeArrowheads="1"/>
          </p:cNvSpPr>
          <p:nvPr/>
        </p:nvSpPr>
        <p:spPr bwMode="auto">
          <a:xfrm>
            <a:off x="5486400" y="3429000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1</a:t>
            </a:r>
          </a:p>
        </p:txBody>
      </p:sp>
      <p:sp>
        <p:nvSpPr>
          <p:cNvPr id="21517" name="Text Box 16"/>
          <p:cNvSpPr txBox="1">
            <a:spLocks noChangeArrowheads="1"/>
          </p:cNvSpPr>
          <p:nvPr/>
        </p:nvSpPr>
        <p:spPr bwMode="auto">
          <a:xfrm>
            <a:off x="7543800" y="5867400"/>
            <a:ext cx="14049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(ALU 31)</a:t>
            </a:r>
          </a:p>
        </p:txBody>
      </p:sp>
      <p:sp>
        <p:nvSpPr>
          <p:cNvPr id="21518" name="Text Box 17"/>
          <p:cNvSpPr txBox="1">
            <a:spLocks noChangeArrowheads="1"/>
          </p:cNvSpPr>
          <p:nvPr/>
        </p:nvSpPr>
        <p:spPr bwMode="auto">
          <a:xfrm>
            <a:off x="7162800" y="1295400"/>
            <a:ext cx="1752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(ALU 0~30)</a:t>
            </a:r>
          </a:p>
        </p:txBody>
      </p:sp>
      <p:sp>
        <p:nvSpPr>
          <p:cNvPr id="21519" name="Line 18"/>
          <p:cNvSpPr>
            <a:spLocks noChangeShapeType="1"/>
          </p:cNvSpPr>
          <p:nvPr/>
        </p:nvSpPr>
        <p:spPr bwMode="auto">
          <a:xfrm flipH="1">
            <a:off x="6934200" y="1752600"/>
            <a:ext cx="5334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520" name="Line 19"/>
          <p:cNvSpPr>
            <a:spLocks noChangeShapeType="1"/>
          </p:cNvSpPr>
          <p:nvPr/>
        </p:nvSpPr>
        <p:spPr bwMode="auto">
          <a:xfrm flipH="1" flipV="1">
            <a:off x="7162800" y="5638800"/>
            <a:ext cx="457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cxnSp>
        <p:nvCxnSpPr>
          <p:cNvPr id="18" name="Straight Connector 17"/>
          <p:cNvCxnSpPr/>
          <p:nvPr/>
        </p:nvCxnSpPr>
        <p:spPr bwMode="auto">
          <a:xfrm>
            <a:off x="1676400" y="1627188"/>
            <a:ext cx="304800" cy="158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588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152400"/>
            <a:ext cx="8077200" cy="130333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b="1" dirty="0" smtClean="0"/>
              <a:t>An 32-bit ALU Supporting </a:t>
            </a:r>
            <a:r>
              <a:rPr lang="en-US" b="1" dirty="0" err="1" smtClean="0">
                <a:latin typeface="Courier New" pitchFamily="49" charset="0"/>
              </a:rPr>
              <a:t>slt</a:t>
            </a:r>
            <a:r>
              <a:rPr lang="en-US" b="1" dirty="0" smtClean="0"/>
              <a:t> function</a:t>
            </a:r>
          </a:p>
        </p:txBody>
      </p:sp>
      <p:pic>
        <p:nvPicPr>
          <p:cNvPr id="22531" name="Picture 5" descr="16~Figure_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295400"/>
            <a:ext cx="457200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Straight Connector 3"/>
          <p:cNvCxnSpPr/>
          <p:nvPr/>
        </p:nvCxnSpPr>
        <p:spPr bwMode="auto">
          <a:xfrm>
            <a:off x="3684588" y="1692275"/>
            <a:ext cx="304800" cy="158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242378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228600"/>
            <a:ext cx="8001000" cy="1303337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000" b="1" dirty="0" smtClean="0"/>
              <a:t>The 1-bit ALU for the Most Significant Bit</a:t>
            </a:r>
          </a:p>
        </p:txBody>
      </p:sp>
      <p:pic>
        <p:nvPicPr>
          <p:cNvPr id="23555" name="Picture 4" descr="15~Figure_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901"/>
          <a:stretch>
            <a:fillRect/>
          </a:stretch>
        </p:blipFill>
        <p:spPr bwMode="auto">
          <a:xfrm>
            <a:off x="1905000" y="1371600"/>
            <a:ext cx="5548313" cy="497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86766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304800"/>
            <a:ext cx="8001000" cy="1303337"/>
          </a:xfrm>
        </p:spPr>
        <p:txBody>
          <a:bodyPr/>
          <a:lstStyle/>
          <a:p>
            <a:pPr eaLnBrk="1" hangingPunct="1"/>
            <a:r>
              <a:rPr lang="en-US" b="1" dirty="0" smtClean="0"/>
              <a:t>The 1-bit ALU for Other Bits</a:t>
            </a:r>
          </a:p>
        </p:txBody>
      </p:sp>
      <p:pic>
        <p:nvPicPr>
          <p:cNvPr id="24579" name="Picture 5" descr="15~Figure_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067"/>
          <a:stretch>
            <a:fillRect/>
          </a:stretch>
        </p:blipFill>
        <p:spPr bwMode="auto">
          <a:xfrm>
            <a:off x="2057400" y="1295401"/>
            <a:ext cx="6105525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4020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228600"/>
            <a:ext cx="8077200" cy="130333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b="1" dirty="0" smtClean="0"/>
              <a:t>Final 32-bit ALU with a Zero Detector</a:t>
            </a:r>
          </a:p>
        </p:txBody>
      </p:sp>
      <p:pic>
        <p:nvPicPr>
          <p:cNvPr id="25603" name="Picture 4" descr="17~Figure_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1256506"/>
            <a:ext cx="4891088" cy="4649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4" name="AutoShape 5"/>
          <p:cNvSpPr>
            <a:spLocks noChangeArrowheads="1"/>
          </p:cNvSpPr>
          <p:nvPr/>
        </p:nvSpPr>
        <p:spPr bwMode="auto">
          <a:xfrm>
            <a:off x="304800" y="1143000"/>
            <a:ext cx="3581400" cy="4876800"/>
          </a:xfrm>
          <a:prstGeom prst="roundRect">
            <a:avLst>
              <a:gd name="adj" fmla="val 1247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342900" indent="-342900" algn="l" eaLnBrk="0" hangingPunct="0">
              <a:spcBef>
                <a:spcPct val="20000"/>
              </a:spcBef>
              <a:buFontTx/>
              <a:buChar char="•"/>
            </a:pPr>
            <a:r>
              <a:rPr lang="en-US" sz="2800" b="1" dirty="0"/>
              <a:t>ALU control lines:</a:t>
            </a:r>
            <a:br>
              <a:rPr lang="en-US" sz="2800" b="1" dirty="0"/>
            </a:br>
            <a:r>
              <a:rPr lang="en-US" sz="2800" b="1" dirty="0"/>
              <a:t/>
            </a:r>
            <a:br>
              <a:rPr lang="en-US" sz="2800" b="1" dirty="0"/>
            </a:br>
            <a:r>
              <a:rPr lang="en-US" b="1" dirty="0">
                <a:solidFill>
                  <a:srgbClr val="C00000"/>
                </a:solidFill>
                <a:latin typeface="Courier New" pitchFamily="49" charset="0"/>
              </a:rPr>
              <a:t>0000 = and</a:t>
            </a:r>
            <a:br>
              <a:rPr lang="en-US" b="1" dirty="0">
                <a:solidFill>
                  <a:srgbClr val="C00000"/>
                </a:solidFill>
                <a:latin typeface="Courier New" pitchFamily="49" charset="0"/>
              </a:rPr>
            </a:br>
            <a:r>
              <a:rPr lang="en-US" b="1" dirty="0">
                <a:solidFill>
                  <a:srgbClr val="C00000"/>
                </a:solidFill>
                <a:latin typeface="Courier New" pitchFamily="49" charset="0"/>
              </a:rPr>
              <a:t>0001 = or</a:t>
            </a:r>
            <a:br>
              <a:rPr lang="en-US" b="1" dirty="0">
                <a:solidFill>
                  <a:srgbClr val="C00000"/>
                </a:solidFill>
                <a:latin typeface="Courier New" pitchFamily="49" charset="0"/>
              </a:rPr>
            </a:br>
            <a:r>
              <a:rPr lang="en-US" b="1" dirty="0">
                <a:solidFill>
                  <a:srgbClr val="C00000"/>
                </a:solidFill>
                <a:latin typeface="Courier New" pitchFamily="49" charset="0"/>
              </a:rPr>
              <a:t>0010 = add</a:t>
            </a:r>
            <a:br>
              <a:rPr lang="en-US" b="1" dirty="0">
                <a:solidFill>
                  <a:srgbClr val="C00000"/>
                </a:solidFill>
                <a:latin typeface="Courier New" pitchFamily="49" charset="0"/>
              </a:rPr>
            </a:br>
            <a:r>
              <a:rPr lang="en-US" b="1" dirty="0">
                <a:solidFill>
                  <a:srgbClr val="C00000"/>
                </a:solidFill>
                <a:latin typeface="Courier New" pitchFamily="49" charset="0"/>
              </a:rPr>
              <a:t>0110 = subtract</a:t>
            </a:r>
            <a:br>
              <a:rPr lang="en-US" b="1" dirty="0">
                <a:solidFill>
                  <a:srgbClr val="C00000"/>
                </a:solidFill>
                <a:latin typeface="Courier New" pitchFamily="49" charset="0"/>
              </a:rPr>
            </a:br>
            <a:r>
              <a:rPr lang="en-US" b="1" dirty="0">
                <a:solidFill>
                  <a:srgbClr val="C00000"/>
                </a:solidFill>
                <a:latin typeface="Courier New" pitchFamily="49" charset="0"/>
              </a:rPr>
              <a:t>0111 =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</a:rPr>
              <a:t>slt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</a:rPr>
              <a:t/>
            </a:r>
            <a:br>
              <a:rPr lang="en-US" b="1" dirty="0">
                <a:solidFill>
                  <a:srgbClr val="C00000"/>
                </a:solidFill>
                <a:latin typeface="Courier New" pitchFamily="49" charset="0"/>
              </a:rPr>
            </a:br>
            <a:r>
              <a:rPr lang="en-US" b="1" dirty="0">
                <a:solidFill>
                  <a:srgbClr val="C00000"/>
                </a:solidFill>
                <a:latin typeface="Courier New" pitchFamily="49" charset="0"/>
              </a:rPr>
              <a:t>1100 = NOR</a:t>
            </a:r>
            <a:r>
              <a:rPr lang="en-US" b="1" dirty="0">
                <a:latin typeface="Courier New" pitchFamily="49" charset="0"/>
              </a:rPr>
              <a:t/>
            </a:r>
            <a:br>
              <a:rPr lang="en-US" b="1" dirty="0">
                <a:latin typeface="Courier New" pitchFamily="49" charset="0"/>
              </a:rPr>
            </a:br>
            <a:r>
              <a:rPr lang="en-US" b="1" dirty="0">
                <a:latin typeface="Courier New" pitchFamily="49" charset="0"/>
              </a:rPr>
              <a:t/>
            </a:r>
            <a:br>
              <a:rPr lang="en-US" b="1" dirty="0">
                <a:latin typeface="Courier New" pitchFamily="49" charset="0"/>
              </a:rPr>
            </a:br>
            <a:endParaRPr lang="en-US" b="1" dirty="0">
              <a:latin typeface="Courier New" pitchFamily="49" charset="0"/>
            </a:endParaRPr>
          </a:p>
        </p:txBody>
      </p:sp>
      <p:sp>
        <p:nvSpPr>
          <p:cNvPr id="25605" name="Rectangle 6"/>
          <p:cNvSpPr>
            <a:spLocks noChangeArrowheads="1"/>
          </p:cNvSpPr>
          <p:nvPr/>
        </p:nvSpPr>
        <p:spPr bwMode="auto">
          <a:xfrm>
            <a:off x="4114800" y="6019800"/>
            <a:ext cx="3668713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>
              <a:spcBef>
                <a:spcPct val="20000"/>
              </a:spcBef>
              <a:buFontTx/>
              <a:buChar char="•"/>
            </a:pPr>
            <a:r>
              <a:rPr lang="en-US" sz="1600" b="1" i="1">
                <a:latin typeface="Times New Roman" pitchFamily="18" charset="0"/>
              </a:rPr>
              <a:t>Note:  zero is a 1 when the result is zero!</a:t>
            </a:r>
          </a:p>
        </p:txBody>
      </p:sp>
    </p:spTree>
    <p:extLst>
      <p:ext uri="{BB962C8B-B14F-4D97-AF65-F5344CB8AC3E}">
        <p14:creationId xmlns:p14="http://schemas.microsoft.com/office/powerpoint/2010/main" val="1866293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228600"/>
            <a:ext cx="8001000" cy="1303337"/>
          </a:xfrm>
        </p:spPr>
        <p:txBody>
          <a:bodyPr/>
          <a:lstStyle/>
          <a:p>
            <a:pPr eaLnBrk="1" hangingPunct="1"/>
            <a:r>
              <a:rPr lang="en-US" b="1" dirty="0" smtClean="0"/>
              <a:t>Our 32-bit ALU Symbol</a:t>
            </a:r>
          </a:p>
        </p:txBody>
      </p:sp>
      <p:pic>
        <p:nvPicPr>
          <p:cNvPr id="26627" name="Picture 5" descr="18~Figure_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1371600"/>
            <a:ext cx="2860675" cy="434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8" name="AutoShape 6"/>
          <p:cNvSpPr>
            <a:spLocks noChangeArrowheads="1"/>
          </p:cNvSpPr>
          <p:nvPr/>
        </p:nvSpPr>
        <p:spPr bwMode="auto">
          <a:xfrm>
            <a:off x="304800" y="1143000"/>
            <a:ext cx="3581400" cy="4876800"/>
          </a:xfrm>
          <a:prstGeom prst="roundRect">
            <a:avLst>
              <a:gd name="adj" fmla="val 1247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342900" indent="-342900" algn="l" eaLnBrk="0" hangingPunct="0">
              <a:spcBef>
                <a:spcPct val="20000"/>
              </a:spcBef>
              <a:buFontTx/>
              <a:buChar char="•"/>
            </a:pPr>
            <a:r>
              <a:rPr lang="en-US" sz="2800" b="1" dirty="0"/>
              <a:t>ALU control lines:</a:t>
            </a:r>
            <a:br>
              <a:rPr lang="en-US" sz="2800" b="1" dirty="0"/>
            </a:br>
            <a:r>
              <a:rPr lang="en-US" sz="2800" b="1" dirty="0"/>
              <a:t/>
            </a:r>
            <a:br>
              <a:rPr lang="en-US" sz="2800" b="1" dirty="0"/>
            </a:br>
            <a:r>
              <a:rPr lang="en-US" b="1" dirty="0">
                <a:solidFill>
                  <a:srgbClr val="C00000"/>
                </a:solidFill>
                <a:latin typeface="Courier New" pitchFamily="49" charset="0"/>
              </a:rPr>
              <a:t>0000 = and</a:t>
            </a:r>
            <a:br>
              <a:rPr lang="en-US" b="1" dirty="0">
                <a:solidFill>
                  <a:srgbClr val="C00000"/>
                </a:solidFill>
                <a:latin typeface="Courier New" pitchFamily="49" charset="0"/>
              </a:rPr>
            </a:br>
            <a:r>
              <a:rPr lang="en-US" b="1" dirty="0">
                <a:solidFill>
                  <a:srgbClr val="C00000"/>
                </a:solidFill>
                <a:latin typeface="Courier New" pitchFamily="49" charset="0"/>
              </a:rPr>
              <a:t>0001 = or</a:t>
            </a:r>
            <a:br>
              <a:rPr lang="en-US" b="1" dirty="0">
                <a:solidFill>
                  <a:srgbClr val="C00000"/>
                </a:solidFill>
                <a:latin typeface="Courier New" pitchFamily="49" charset="0"/>
              </a:rPr>
            </a:br>
            <a:r>
              <a:rPr lang="en-US" b="1" dirty="0">
                <a:solidFill>
                  <a:srgbClr val="C00000"/>
                </a:solidFill>
                <a:latin typeface="Courier New" pitchFamily="49" charset="0"/>
              </a:rPr>
              <a:t>0010 = add</a:t>
            </a:r>
            <a:br>
              <a:rPr lang="en-US" b="1" dirty="0">
                <a:solidFill>
                  <a:srgbClr val="C00000"/>
                </a:solidFill>
                <a:latin typeface="Courier New" pitchFamily="49" charset="0"/>
              </a:rPr>
            </a:br>
            <a:r>
              <a:rPr lang="en-US" b="1" dirty="0">
                <a:solidFill>
                  <a:srgbClr val="C00000"/>
                </a:solidFill>
                <a:latin typeface="Courier New" pitchFamily="49" charset="0"/>
              </a:rPr>
              <a:t>0110 = subtract</a:t>
            </a:r>
            <a:br>
              <a:rPr lang="en-US" b="1" dirty="0">
                <a:solidFill>
                  <a:srgbClr val="C00000"/>
                </a:solidFill>
                <a:latin typeface="Courier New" pitchFamily="49" charset="0"/>
              </a:rPr>
            </a:br>
            <a:r>
              <a:rPr lang="en-US" b="1" dirty="0">
                <a:solidFill>
                  <a:srgbClr val="C00000"/>
                </a:solidFill>
                <a:latin typeface="Courier New" pitchFamily="49" charset="0"/>
              </a:rPr>
              <a:t>0111 =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</a:rPr>
              <a:t>slt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</a:rPr>
              <a:t/>
            </a:r>
            <a:br>
              <a:rPr lang="en-US" b="1" dirty="0">
                <a:solidFill>
                  <a:srgbClr val="C00000"/>
                </a:solidFill>
                <a:latin typeface="Courier New" pitchFamily="49" charset="0"/>
              </a:rPr>
            </a:br>
            <a:r>
              <a:rPr lang="en-US" b="1" dirty="0">
                <a:solidFill>
                  <a:srgbClr val="C00000"/>
                </a:solidFill>
                <a:latin typeface="Courier New" pitchFamily="49" charset="0"/>
              </a:rPr>
              <a:t>1100 = NOR</a:t>
            </a:r>
            <a:r>
              <a:rPr lang="en-US" b="1" dirty="0">
                <a:latin typeface="Courier New" pitchFamily="49" charset="0"/>
              </a:rPr>
              <a:t/>
            </a:r>
            <a:br>
              <a:rPr lang="en-US" b="1" dirty="0">
                <a:latin typeface="Courier New" pitchFamily="49" charset="0"/>
              </a:rPr>
            </a:br>
            <a:r>
              <a:rPr lang="en-US" b="1" dirty="0">
                <a:latin typeface="Courier New" pitchFamily="49" charset="0"/>
              </a:rPr>
              <a:t/>
            </a:r>
            <a:br>
              <a:rPr lang="en-US" b="1" dirty="0">
                <a:latin typeface="Courier New" pitchFamily="49" charset="0"/>
              </a:rPr>
            </a:br>
            <a:endParaRPr lang="en-US" b="1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3058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152400"/>
            <a:ext cx="8077200" cy="1303337"/>
          </a:xfrm>
        </p:spPr>
        <p:txBody>
          <a:bodyPr/>
          <a:lstStyle/>
          <a:p>
            <a:pPr eaLnBrk="1" hangingPunct="1"/>
            <a:r>
              <a:rPr lang="en-US" b="1" dirty="0" smtClean="0"/>
              <a:t>The </a:t>
            </a:r>
            <a:r>
              <a:rPr lang="en-US" b="1" dirty="0" smtClean="0"/>
              <a:t>ALU Diagram</a:t>
            </a:r>
          </a:p>
        </p:txBody>
      </p:sp>
      <p:pic>
        <p:nvPicPr>
          <p:cNvPr id="4099" name="Picture 4" descr="15~Figure_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934"/>
          <a:stretch>
            <a:fillRect/>
          </a:stretch>
        </p:blipFill>
        <p:spPr bwMode="auto">
          <a:xfrm>
            <a:off x="6096000" y="3733800"/>
            <a:ext cx="2770188" cy="2482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5" descr="15~Figure_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067"/>
          <a:stretch>
            <a:fillRect/>
          </a:stretch>
        </p:blipFill>
        <p:spPr bwMode="auto">
          <a:xfrm>
            <a:off x="6019800" y="1143000"/>
            <a:ext cx="2778125" cy="2335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13" descr="17~Figure_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371600"/>
            <a:ext cx="4891088" cy="4649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2" name="AutoShape 14"/>
          <p:cNvSpPr>
            <a:spLocks noChangeArrowheads="1"/>
          </p:cNvSpPr>
          <p:nvPr/>
        </p:nvSpPr>
        <p:spPr bwMode="auto">
          <a:xfrm>
            <a:off x="3352800" y="1066800"/>
            <a:ext cx="2819400" cy="2057400"/>
          </a:xfrm>
          <a:prstGeom prst="roundRect">
            <a:avLst>
              <a:gd name="adj" fmla="val 1247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342900" indent="-342900" eaLnBrk="0" hangingPunct="0">
              <a:spcBef>
                <a:spcPct val="20000"/>
              </a:spcBef>
            </a:pPr>
            <a:r>
              <a:rPr lang="en-US" sz="1800" b="1" dirty="0">
                <a:solidFill>
                  <a:srgbClr val="C00000"/>
                </a:solidFill>
                <a:latin typeface="Arial" pitchFamily="34" charset="0"/>
              </a:rPr>
              <a:t>ALU control lines:</a:t>
            </a:r>
            <a:br>
              <a:rPr lang="en-US" sz="1800" b="1" dirty="0">
                <a:solidFill>
                  <a:srgbClr val="C00000"/>
                </a:solidFill>
                <a:latin typeface="Arial" pitchFamily="34" charset="0"/>
              </a:rPr>
            </a:b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</a:rPr>
              <a:t>0000 = and</a:t>
            </a:r>
            <a:br>
              <a:rPr lang="en-US" sz="1800" b="1" dirty="0">
                <a:solidFill>
                  <a:srgbClr val="C00000"/>
                </a:solidFill>
                <a:latin typeface="Courier New" pitchFamily="49" charset="0"/>
              </a:rPr>
            </a:b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</a:rPr>
              <a:t>0001 = or</a:t>
            </a:r>
            <a:br>
              <a:rPr lang="en-US" sz="1800" b="1" dirty="0">
                <a:solidFill>
                  <a:srgbClr val="C00000"/>
                </a:solidFill>
                <a:latin typeface="Courier New" pitchFamily="49" charset="0"/>
              </a:rPr>
            </a:b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</a:rPr>
              <a:t>0010 = add</a:t>
            </a:r>
            <a:br>
              <a:rPr lang="en-US" sz="1800" b="1" dirty="0">
                <a:solidFill>
                  <a:srgbClr val="C00000"/>
                </a:solidFill>
                <a:latin typeface="Courier New" pitchFamily="49" charset="0"/>
              </a:rPr>
            </a:b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</a:rPr>
              <a:t>0110 = subtract</a:t>
            </a:r>
            <a:br>
              <a:rPr lang="en-US" sz="1800" b="1" dirty="0">
                <a:solidFill>
                  <a:srgbClr val="C00000"/>
                </a:solidFill>
                <a:latin typeface="Courier New" pitchFamily="49" charset="0"/>
              </a:rPr>
            </a:b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</a:rPr>
              <a:t>0111 = </a:t>
            </a:r>
            <a:r>
              <a:rPr lang="en-US" sz="1800" b="1" dirty="0" err="1">
                <a:solidFill>
                  <a:srgbClr val="C00000"/>
                </a:solidFill>
                <a:latin typeface="Courier New" pitchFamily="49" charset="0"/>
              </a:rPr>
              <a:t>slt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</a:rPr>
              <a:t/>
            </a:r>
            <a:br>
              <a:rPr lang="en-US" sz="1800" b="1" dirty="0">
                <a:solidFill>
                  <a:srgbClr val="C00000"/>
                </a:solidFill>
                <a:latin typeface="Courier New" pitchFamily="49" charset="0"/>
              </a:rPr>
            </a:b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</a:rPr>
              <a:t>1100 = NOR</a:t>
            </a:r>
            <a:endParaRPr lang="en-US" sz="2400" b="1" dirty="0">
              <a:solidFill>
                <a:srgbClr val="C00000"/>
              </a:solidFill>
              <a:latin typeface="Courier New" pitchFamily="49" charset="0"/>
            </a:endParaRPr>
          </a:p>
        </p:txBody>
      </p:sp>
      <p:sp>
        <p:nvSpPr>
          <p:cNvPr id="4103" name="Text Box 15"/>
          <p:cNvSpPr txBox="1">
            <a:spLocks noChangeArrowheads="1"/>
          </p:cNvSpPr>
          <p:nvPr/>
        </p:nvSpPr>
        <p:spPr bwMode="auto">
          <a:xfrm>
            <a:off x="7772400" y="3200400"/>
            <a:ext cx="1143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600" dirty="0"/>
              <a:t>ALU 0~30</a:t>
            </a:r>
          </a:p>
        </p:txBody>
      </p:sp>
      <p:sp>
        <p:nvSpPr>
          <p:cNvPr id="4104" name="Text Box 16"/>
          <p:cNvSpPr txBox="1">
            <a:spLocks noChangeArrowheads="1"/>
          </p:cNvSpPr>
          <p:nvPr/>
        </p:nvSpPr>
        <p:spPr bwMode="auto">
          <a:xfrm>
            <a:off x="8382000" y="5257800"/>
            <a:ext cx="10144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600" dirty="0"/>
              <a:t>ALU 31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57400" y="6393762"/>
            <a:ext cx="6038850" cy="461963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1" dirty="0">
                <a:solidFill>
                  <a:srgbClr val="C00000"/>
                </a:solidFill>
                <a:latin typeface="+mn-lt"/>
              </a:rPr>
              <a:t>Can this ALU implement a NAND function?</a:t>
            </a:r>
          </a:p>
        </p:txBody>
      </p:sp>
    </p:spTree>
    <p:extLst>
      <p:ext uri="{BB962C8B-B14F-4D97-AF65-F5344CB8AC3E}">
        <p14:creationId xmlns:p14="http://schemas.microsoft.com/office/powerpoint/2010/main" val="1777766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381000"/>
            <a:ext cx="8001000" cy="1303337"/>
          </a:xfrm>
        </p:spPr>
        <p:txBody>
          <a:bodyPr/>
          <a:lstStyle/>
          <a:p>
            <a:pPr eaLnBrk="1" hangingPunct="1"/>
            <a:r>
              <a:rPr lang="en-US" b="1" dirty="0" smtClean="0"/>
              <a:t>Question regarding ALU</a:t>
            </a:r>
          </a:p>
        </p:txBody>
      </p:sp>
      <p:sp>
        <p:nvSpPr>
          <p:cNvPr id="5123" name="AutoShap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600200"/>
            <a:ext cx="7848600" cy="3444875"/>
          </a:xfrm>
        </p:spPr>
        <p:txBody>
          <a:bodyPr/>
          <a:lstStyle/>
          <a:p>
            <a:pPr eaLnBrk="1" hangingPunct="1"/>
            <a:r>
              <a:rPr lang="en-US" dirty="0" smtClean="0"/>
              <a:t>Among 6 functions </a:t>
            </a:r>
            <a:r>
              <a:rPr lang="en-US" b="1" dirty="0" smtClean="0">
                <a:solidFill>
                  <a:srgbClr val="C00000"/>
                </a:solidFill>
              </a:rPr>
              <a:t>(‘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</a:rPr>
              <a:t>and’, ‘or’, ‘nor’, ‘add’, ‘sub’, and ‘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</a:rPr>
              <a:t>slt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</a:rPr>
              <a:t>’</a:t>
            </a:r>
            <a:r>
              <a:rPr lang="en-US" b="1" dirty="0" smtClean="0">
                <a:solidFill>
                  <a:srgbClr val="C00000"/>
                </a:solidFill>
              </a:rPr>
              <a:t>), </a:t>
            </a:r>
            <a:r>
              <a:rPr lang="en-US" dirty="0" smtClean="0"/>
              <a:t>our simple ALU capable to handle, which one takes the longest time to finish?</a:t>
            </a:r>
          </a:p>
        </p:txBody>
      </p:sp>
    </p:spTree>
    <p:extLst>
      <p:ext uri="{BB962C8B-B14F-4D97-AF65-F5344CB8AC3E}">
        <p14:creationId xmlns:p14="http://schemas.microsoft.com/office/powerpoint/2010/main" val="3873264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152400"/>
            <a:ext cx="8001000" cy="1303337"/>
          </a:xfrm>
        </p:spPr>
        <p:txBody>
          <a:bodyPr/>
          <a:lstStyle/>
          <a:p>
            <a:pPr eaLnBrk="1" hangingPunct="1"/>
            <a:r>
              <a:rPr lang="en-US" b="1" dirty="0" smtClean="0"/>
              <a:t>A MIPS Computer Architecture</a:t>
            </a:r>
            <a:endParaRPr lang="en-US" sz="2000" b="1" dirty="0" smtClean="0"/>
          </a:p>
        </p:txBody>
      </p:sp>
      <p:pic>
        <p:nvPicPr>
          <p:cNvPr id="6147" name="Picture 3" descr="21~Figure_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219200"/>
            <a:ext cx="6783388" cy="508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6912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304800"/>
            <a:ext cx="8077200" cy="1303337"/>
          </a:xfrm>
        </p:spPr>
        <p:txBody>
          <a:bodyPr/>
          <a:lstStyle/>
          <a:p>
            <a:pPr eaLnBrk="1" hangingPunct="1"/>
            <a:r>
              <a:rPr lang="en-US" b="1" dirty="0" smtClean="0"/>
              <a:t>Summary</a:t>
            </a:r>
          </a:p>
        </p:txBody>
      </p:sp>
      <p:sp>
        <p:nvSpPr>
          <p:cNvPr id="3075" name="AutoShape 3"/>
          <p:cNvSpPr>
            <a:spLocks noGrp="1" noChangeArrowheads="1"/>
          </p:cNvSpPr>
          <p:nvPr>
            <p:ph type="body" idx="4294967295"/>
          </p:nvPr>
        </p:nvSpPr>
        <p:spPr>
          <a:xfrm>
            <a:off x="838200" y="1981200"/>
            <a:ext cx="7620000" cy="34448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Today, we started to cover a simple ALU design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08504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533400"/>
            <a:ext cx="8001000" cy="1303337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000" b="1" dirty="0" smtClean="0"/>
              <a:t>Summary of Materials We Covered up to Now</a:t>
            </a:r>
          </a:p>
        </p:txBody>
      </p:sp>
      <p:sp>
        <p:nvSpPr>
          <p:cNvPr id="3075" name="AutoShape 3"/>
          <p:cNvSpPr>
            <a:spLocks noGrp="1" noChangeArrowheads="1"/>
          </p:cNvSpPr>
          <p:nvPr>
            <p:ph type="body" idx="4294967295"/>
          </p:nvPr>
        </p:nvSpPr>
        <p:spPr>
          <a:xfrm>
            <a:off x="473798" y="1600200"/>
            <a:ext cx="8153400" cy="43434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400" dirty="0" smtClean="0"/>
              <a:t>So far, we covered the following important concepts:</a:t>
            </a:r>
          </a:p>
          <a:p>
            <a:pPr lvl="1" eaLnBrk="1" hangingPunct="1"/>
            <a:r>
              <a:rPr lang="en-US" sz="2000" b="1" dirty="0" smtClean="0">
                <a:solidFill>
                  <a:srgbClr val="CC0000"/>
                </a:solidFill>
              </a:rPr>
              <a:t>Fundamental Logic Gates and Some Important Logic Components</a:t>
            </a:r>
          </a:p>
          <a:p>
            <a:pPr lvl="2" eaLnBrk="1" hangingPunct="1"/>
            <a:r>
              <a:rPr lang="en-US" sz="1800" dirty="0" smtClean="0"/>
              <a:t>Decoder and Multiplexer.</a:t>
            </a:r>
          </a:p>
          <a:p>
            <a:pPr lvl="1" eaLnBrk="1" hangingPunct="1"/>
            <a:r>
              <a:rPr lang="en-US" sz="2000" dirty="0" smtClean="0"/>
              <a:t>Boolean Algebra</a:t>
            </a:r>
          </a:p>
          <a:p>
            <a:pPr lvl="1" eaLnBrk="1" hangingPunct="1"/>
            <a:r>
              <a:rPr lang="en-US" sz="2000" dirty="0" smtClean="0"/>
              <a:t>Number Representation with Different Bases</a:t>
            </a:r>
          </a:p>
          <a:p>
            <a:pPr lvl="2" eaLnBrk="1" hangingPunct="1"/>
            <a:r>
              <a:rPr lang="en-US" sz="1800" b="1" dirty="0" smtClean="0">
                <a:solidFill>
                  <a:srgbClr val="CC0000"/>
                </a:solidFill>
              </a:rPr>
              <a:t>Decimal, Binary, Hexadecimal, Octal.</a:t>
            </a:r>
          </a:p>
          <a:p>
            <a:pPr lvl="1" eaLnBrk="1" hangingPunct="1"/>
            <a:r>
              <a:rPr lang="en-US" sz="2000" dirty="0" smtClean="0"/>
              <a:t>Binary Addition and Subtraction with the 2’s complement</a:t>
            </a:r>
          </a:p>
          <a:p>
            <a:pPr lvl="2" eaLnBrk="1" hangingPunct="1"/>
            <a:r>
              <a:rPr lang="en-US" sz="1800" b="1" dirty="0" smtClean="0">
                <a:solidFill>
                  <a:srgbClr val="CC0000"/>
                </a:solidFill>
              </a:rPr>
              <a:t>Overflow Detection</a:t>
            </a:r>
          </a:p>
          <a:p>
            <a:pPr eaLnBrk="1" hangingPunct="1"/>
            <a:r>
              <a:rPr lang="en-US" sz="2400" dirty="0" smtClean="0"/>
              <a:t>We are going to use the concepts we covered up to now to </a:t>
            </a:r>
            <a:r>
              <a:rPr lang="en-US" sz="2400" b="1" dirty="0" smtClean="0">
                <a:solidFill>
                  <a:srgbClr val="CC0000"/>
                </a:solidFill>
              </a:rPr>
              <a:t>build a simple ALU (Arithmetic Logical Unit)</a:t>
            </a:r>
          </a:p>
        </p:txBody>
      </p:sp>
    </p:spTree>
    <p:extLst>
      <p:ext uri="{BB962C8B-B14F-4D97-AF65-F5344CB8AC3E}">
        <p14:creationId xmlns:p14="http://schemas.microsoft.com/office/powerpoint/2010/main" val="3534775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381000"/>
            <a:ext cx="8001000" cy="1303337"/>
          </a:xfrm>
        </p:spPr>
        <p:txBody>
          <a:bodyPr/>
          <a:lstStyle/>
          <a:p>
            <a:pPr eaLnBrk="1" hangingPunct="1"/>
            <a:r>
              <a:rPr lang="en-US" b="1" dirty="0" smtClean="0"/>
              <a:t>ALU Functions</a:t>
            </a:r>
          </a:p>
        </p:txBody>
      </p:sp>
      <p:sp>
        <p:nvSpPr>
          <p:cNvPr id="4099" name="AutoShape 3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524000"/>
            <a:ext cx="8458200" cy="3444875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want to build a 32-bit ALU which can perform the following operations:</a:t>
            </a:r>
          </a:p>
          <a:p>
            <a:pPr lvl="1" eaLnBrk="1" hangingPunct="1"/>
            <a:r>
              <a:rPr lang="en-US" b="1" dirty="0" smtClean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and, or, nor, add, subtract, and </a:t>
            </a:r>
            <a:r>
              <a:rPr lang="en-US" b="1" dirty="0" err="1" smtClean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slt</a:t>
            </a:r>
            <a:r>
              <a:rPr lang="en-US" b="1" dirty="0" smtClean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(set on less than) </a:t>
            </a:r>
          </a:p>
        </p:txBody>
      </p:sp>
      <p:grpSp>
        <p:nvGrpSpPr>
          <p:cNvPr id="4100" name="Group 4"/>
          <p:cNvGrpSpPr>
            <a:grpSpLocks/>
          </p:cNvGrpSpPr>
          <p:nvPr/>
        </p:nvGrpSpPr>
        <p:grpSpPr bwMode="auto">
          <a:xfrm>
            <a:off x="2514600" y="2895600"/>
            <a:ext cx="3752850" cy="2976563"/>
            <a:chOff x="911" y="2323"/>
            <a:chExt cx="2076" cy="1635"/>
          </a:xfrm>
        </p:grpSpPr>
        <p:grpSp>
          <p:nvGrpSpPr>
            <p:cNvPr id="4101" name="Group 5"/>
            <p:cNvGrpSpPr>
              <a:grpSpLocks/>
            </p:cNvGrpSpPr>
            <p:nvPr/>
          </p:nvGrpSpPr>
          <p:grpSpPr bwMode="auto">
            <a:xfrm>
              <a:off x="911" y="2323"/>
              <a:ext cx="2076" cy="1635"/>
              <a:chOff x="911" y="2323"/>
              <a:chExt cx="2076" cy="1635"/>
            </a:xfrm>
          </p:grpSpPr>
          <p:sp>
            <p:nvSpPr>
              <p:cNvPr id="4103" name="Freeform 6"/>
              <p:cNvSpPr>
                <a:spLocks/>
              </p:cNvSpPr>
              <p:nvPr/>
            </p:nvSpPr>
            <p:spPr bwMode="auto">
              <a:xfrm>
                <a:off x="1574" y="2797"/>
                <a:ext cx="388" cy="1099"/>
              </a:xfrm>
              <a:custGeom>
                <a:avLst/>
                <a:gdLst>
                  <a:gd name="T0" fmla="*/ 0 w 388"/>
                  <a:gd name="T1" fmla="*/ 0 h 1099"/>
                  <a:gd name="T2" fmla="*/ 0 w 388"/>
                  <a:gd name="T3" fmla="*/ 427 h 1099"/>
                  <a:gd name="T4" fmla="*/ 111 w 388"/>
                  <a:gd name="T5" fmla="*/ 553 h 1099"/>
                  <a:gd name="T6" fmla="*/ 0 w 388"/>
                  <a:gd name="T7" fmla="*/ 671 h 1099"/>
                  <a:gd name="T8" fmla="*/ 0 w 388"/>
                  <a:gd name="T9" fmla="*/ 1098 h 1099"/>
                  <a:gd name="T10" fmla="*/ 387 w 388"/>
                  <a:gd name="T11" fmla="*/ 790 h 1099"/>
                  <a:gd name="T12" fmla="*/ 387 w 388"/>
                  <a:gd name="T13" fmla="*/ 308 h 1099"/>
                  <a:gd name="T14" fmla="*/ 0 w 388"/>
                  <a:gd name="T15" fmla="*/ 0 h 1099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88"/>
                  <a:gd name="T25" fmla="*/ 0 h 1099"/>
                  <a:gd name="T26" fmla="*/ 388 w 388"/>
                  <a:gd name="T27" fmla="*/ 1099 h 1099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88" h="1099">
                    <a:moveTo>
                      <a:pt x="0" y="0"/>
                    </a:moveTo>
                    <a:lnTo>
                      <a:pt x="0" y="427"/>
                    </a:lnTo>
                    <a:lnTo>
                      <a:pt x="111" y="553"/>
                    </a:lnTo>
                    <a:lnTo>
                      <a:pt x="0" y="671"/>
                    </a:lnTo>
                    <a:lnTo>
                      <a:pt x="0" y="1098"/>
                    </a:lnTo>
                    <a:lnTo>
                      <a:pt x="387" y="790"/>
                    </a:lnTo>
                    <a:lnTo>
                      <a:pt x="387" y="308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4" name="Line 7"/>
              <p:cNvSpPr>
                <a:spLocks noChangeShapeType="1"/>
              </p:cNvSpPr>
              <p:nvPr/>
            </p:nvSpPr>
            <p:spPr bwMode="auto">
              <a:xfrm>
                <a:off x="1051" y="3721"/>
                <a:ext cx="48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5" name="Line 8"/>
              <p:cNvSpPr>
                <a:spLocks noChangeShapeType="1"/>
              </p:cNvSpPr>
              <p:nvPr/>
            </p:nvSpPr>
            <p:spPr bwMode="auto">
              <a:xfrm>
                <a:off x="1975" y="3366"/>
                <a:ext cx="487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6" name="Line 9"/>
              <p:cNvSpPr>
                <a:spLocks noChangeShapeType="1"/>
              </p:cNvSpPr>
              <p:nvPr/>
            </p:nvSpPr>
            <p:spPr bwMode="auto">
              <a:xfrm>
                <a:off x="1787" y="2527"/>
                <a:ext cx="0" cy="4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7" name="Line 10"/>
              <p:cNvSpPr>
                <a:spLocks noChangeShapeType="1"/>
              </p:cNvSpPr>
              <p:nvPr/>
            </p:nvSpPr>
            <p:spPr bwMode="auto">
              <a:xfrm>
                <a:off x="1044" y="3002"/>
                <a:ext cx="487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8" name="Line 11"/>
              <p:cNvSpPr>
                <a:spLocks noChangeShapeType="1"/>
              </p:cNvSpPr>
              <p:nvPr/>
            </p:nvSpPr>
            <p:spPr bwMode="auto">
              <a:xfrm flipH="1">
                <a:off x="1186" y="2945"/>
                <a:ext cx="77" cy="13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9" name="Rectangle 12"/>
              <p:cNvSpPr>
                <a:spLocks noChangeArrowheads="1"/>
              </p:cNvSpPr>
              <p:nvPr/>
            </p:nvSpPr>
            <p:spPr bwMode="auto">
              <a:xfrm>
                <a:off x="1093" y="3073"/>
                <a:ext cx="371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9050" tIns="26988" rIns="19050" bIns="26988"/>
              <a:lstStyle/>
              <a:p>
                <a:pPr algn="l" defTabSz="904875" eaLnBrk="0" hangingPunct="0">
                  <a:lnSpc>
                    <a:spcPts val="1200"/>
                  </a:lnSpc>
                  <a:tabLst>
                    <a:tab pos="452438" algn="l"/>
                    <a:tab pos="904875" algn="l"/>
                    <a:tab pos="1357313" algn="l"/>
                  </a:tabLst>
                </a:pPr>
                <a:r>
                  <a:rPr lang="en-US" sz="1000" b="1">
                    <a:solidFill>
                      <a:srgbClr val="000000"/>
                    </a:solidFill>
                    <a:latin typeface="Times New Roman" pitchFamily="18" charset="0"/>
                  </a:rPr>
                  <a:t>32</a:t>
                </a:r>
              </a:p>
            </p:txBody>
          </p:sp>
          <p:grpSp>
            <p:nvGrpSpPr>
              <p:cNvPr id="4110" name="Group 13"/>
              <p:cNvGrpSpPr>
                <a:grpSpLocks/>
              </p:cNvGrpSpPr>
              <p:nvPr/>
            </p:nvGrpSpPr>
            <p:grpSpPr bwMode="auto">
              <a:xfrm>
                <a:off x="1093" y="3656"/>
                <a:ext cx="371" cy="302"/>
                <a:chOff x="1093" y="3656"/>
                <a:chExt cx="371" cy="302"/>
              </a:xfrm>
            </p:grpSpPr>
            <p:sp>
              <p:nvSpPr>
                <p:cNvPr id="4119" name="Line 14"/>
                <p:cNvSpPr>
                  <a:spLocks noChangeShapeType="1"/>
                </p:cNvSpPr>
                <p:nvPr/>
              </p:nvSpPr>
              <p:spPr bwMode="auto">
                <a:xfrm flipH="1">
                  <a:off x="1186" y="3656"/>
                  <a:ext cx="77" cy="132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20" name="Rectangle 15"/>
                <p:cNvSpPr>
                  <a:spLocks noChangeArrowheads="1"/>
                </p:cNvSpPr>
                <p:nvPr/>
              </p:nvSpPr>
              <p:spPr bwMode="auto">
                <a:xfrm>
                  <a:off x="1093" y="3784"/>
                  <a:ext cx="371" cy="17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19050" tIns="26988" rIns="19050" bIns="26988"/>
                <a:lstStyle/>
                <a:p>
                  <a:pPr algn="l" defTabSz="904875" eaLnBrk="0" hangingPunct="0">
                    <a:lnSpc>
                      <a:spcPts val="1200"/>
                    </a:lnSpc>
                    <a:tabLst>
                      <a:tab pos="452438" algn="l"/>
                      <a:tab pos="904875" algn="l"/>
                      <a:tab pos="1357313" algn="l"/>
                    </a:tabLst>
                  </a:pPr>
                  <a:r>
                    <a:rPr lang="en-US" sz="1000" b="1">
                      <a:solidFill>
                        <a:srgbClr val="000000"/>
                      </a:solidFill>
                      <a:latin typeface="Times New Roman" pitchFamily="18" charset="0"/>
                    </a:rPr>
                    <a:t>32</a:t>
                  </a:r>
                </a:p>
              </p:txBody>
            </p:sp>
          </p:grpSp>
          <p:grpSp>
            <p:nvGrpSpPr>
              <p:cNvPr id="4111" name="Group 16"/>
              <p:cNvGrpSpPr>
                <a:grpSpLocks/>
              </p:cNvGrpSpPr>
              <p:nvPr/>
            </p:nvGrpSpPr>
            <p:grpSpPr bwMode="auto">
              <a:xfrm>
                <a:off x="2087" y="3301"/>
                <a:ext cx="371" cy="302"/>
                <a:chOff x="2087" y="3301"/>
                <a:chExt cx="371" cy="302"/>
              </a:xfrm>
            </p:grpSpPr>
            <p:sp>
              <p:nvSpPr>
                <p:cNvPr id="4117" name="Line 17"/>
                <p:cNvSpPr>
                  <a:spLocks noChangeShapeType="1"/>
                </p:cNvSpPr>
                <p:nvPr/>
              </p:nvSpPr>
              <p:spPr bwMode="auto">
                <a:xfrm flipH="1">
                  <a:off x="2180" y="3301"/>
                  <a:ext cx="77" cy="132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18" name="Rectangle 18"/>
                <p:cNvSpPr>
                  <a:spLocks noChangeArrowheads="1"/>
                </p:cNvSpPr>
                <p:nvPr/>
              </p:nvSpPr>
              <p:spPr bwMode="auto">
                <a:xfrm>
                  <a:off x="2087" y="3429"/>
                  <a:ext cx="371" cy="17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19050" tIns="26988" rIns="19050" bIns="26988"/>
                <a:lstStyle/>
                <a:p>
                  <a:pPr algn="l" defTabSz="904875" eaLnBrk="0" hangingPunct="0">
                    <a:lnSpc>
                      <a:spcPts val="1200"/>
                    </a:lnSpc>
                    <a:tabLst>
                      <a:tab pos="452438" algn="l"/>
                      <a:tab pos="904875" algn="l"/>
                      <a:tab pos="1357313" algn="l"/>
                    </a:tabLst>
                  </a:pPr>
                  <a:r>
                    <a:rPr lang="en-US" sz="1000" b="1">
                      <a:solidFill>
                        <a:srgbClr val="000000"/>
                      </a:solidFill>
                      <a:latin typeface="Times New Roman" pitchFamily="18" charset="0"/>
                    </a:rPr>
                    <a:t>32</a:t>
                  </a:r>
                </a:p>
              </p:txBody>
            </p:sp>
          </p:grpSp>
          <p:sp>
            <p:nvSpPr>
              <p:cNvPr id="4112" name="Line 19"/>
              <p:cNvSpPr>
                <a:spLocks noChangeShapeType="1"/>
              </p:cNvSpPr>
              <p:nvPr/>
            </p:nvSpPr>
            <p:spPr bwMode="auto">
              <a:xfrm>
                <a:off x="1722" y="2645"/>
                <a:ext cx="132" cy="6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3" name="Rectangle 20"/>
              <p:cNvSpPr>
                <a:spLocks noChangeArrowheads="1"/>
              </p:cNvSpPr>
              <p:nvPr/>
            </p:nvSpPr>
            <p:spPr bwMode="auto">
              <a:xfrm>
                <a:off x="1621" y="2323"/>
                <a:ext cx="742" cy="3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9050" tIns="26988" rIns="19050" bIns="26988"/>
              <a:lstStyle/>
              <a:p>
                <a:pPr algn="l" defTabSz="904875" eaLnBrk="0" hangingPunct="0">
                  <a:lnSpc>
                    <a:spcPts val="1800"/>
                  </a:lnSpc>
                  <a:spcBef>
                    <a:spcPts val="600"/>
                  </a:spcBef>
                  <a:spcAft>
                    <a:spcPts val="600"/>
                  </a:spcAft>
                  <a:tabLst>
                    <a:tab pos="452438" algn="l"/>
                    <a:tab pos="904875" algn="l"/>
                    <a:tab pos="1357313" algn="l"/>
                  </a:tabLst>
                </a:pPr>
                <a:r>
                  <a:rPr lang="en-US" sz="1200" b="1">
                    <a:solidFill>
                      <a:srgbClr val="000000"/>
                    </a:solidFill>
                    <a:latin typeface="Times New Roman" pitchFamily="18" charset="0"/>
                  </a:rPr>
                  <a:t>operation</a:t>
                </a:r>
              </a:p>
            </p:txBody>
          </p:sp>
          <p:sp>
            <p:nvSpPr>
              <p:cNvPr id="4114" name="Rectangle 21"/>
              <p:cNvSpPr>
                <a:spLocks noChangeArrowheads="1"/>
              </p:cNvSpPr>
              <p:nvPr/>
            </p:nvSpPr>
            <p:spPr bwMode="auto">
              <a:xfrm>
                <a:off x="2489" y="3216"/>
                <a:ext cx="498" cy="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9050" tIns="26988" rIns="19050" bIns="26988"/>
              <a:lstStyle/>
              <a:p>
                <a:pPr algn="l" defTabSz="904875" eaLnBrk="0" hangingPunct="0">
                  <a:lnSpc>
                    <a:spcPts val="1800"/>
                  </a:lnSpc>
                  <a:spcBef>
                    <a:spcPts val="600"/>
                  </a:spcBef>
                  <a:spcAft>
                    <a:spcPts val="600"/>
                  </a:spcAft>
                  <a:tabLst>
                    <a:tab pos="452438" algn="l"/>
                    <a:tab pos="904875" algn="l"/>
                    <a:tab pos="1357313" algn="l"/>
                  </a:tabLst>
                </a:pPr>
                <a:r>
                  <a:rPr lang="en-US" sz="1200" b="1">
                    <a:solidFill>
                      <a:srgbClr val="000000"/>
                    </a:solidFill>
                    <a:latin typeface="Times New Roman" pitchFamily="18" charset="0"/>
                  </a:rPr>
                  <a:t>result</a:t>
                </a:r>
              </a:p>
            </p:txBody>
          </p:sp>
          <p:sp>
            <p:nvSpPr>
              <p:cNvPr id="4115" name="Rectangle 22"/>
              <p:cNvSpPr>
                <a:spLocks noChangeArrowheads="1"/>
              </p:cNvSpPr>
              <p:nvPr/>
            </p:nvSpPr>
            <p:spPr bwMode="auto">
              <a:xfrm>
                <a:off x="911" y="2844"/>
                <a:ext cx="316" cy="3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9050" tIns="26988" rIns="19050" bIns="26988"/>
              <a:lstStyle/>
              <a:p>
                <a:pPr algn="l" defTabSz="904875" eaLnBrk="0" hangingPunct="0">
                  <a:lnSpc>
                    <a:spcPts val="1800"/>
                  </a:lnSpc>
                  <a:spcBef>
                    <a:spcPts val="600"/>
                  </a:spcBef>
                  <a:spcAft>
                    <a:spcPts val="600"/>
                  </a:spcAft>
                  <a:tabLst>
                    <a:tab pos="452438" algn="l"/>
                    <a:tab pos="904875" algn="l"/>
                    <a:tab pos="1357313" algn="l"/>
                  </a:tabLst>
                </a:pPr>
                <a:r>
                  <a:rPr lang="en-US" sz="1200" b="1">
                    <a:solidFill>
                      <a:srgbClr val="000000"/>
                    </a:solidFill>
                    <a:latin typeface="Times New Roman" pitchFamily="18" charset="0"/>
                  </a:rPr>
                  <a:t>a</a:t>
                </a:r>
              </a:p>
            </p:txBody>
          </p:sp>
          <p:sp>
            <p:nvSpPr>
              <p:cNvPr id="4116" name="Rectangle 23"/>
              <p:cNvSpPr>
                <a:spLocks noChangeArrowheads="1"/>
              </p:cNvSpPr>
              <p:nvPr/>
            </p:nvSpPr>
            <p:spPr bwMode="auto">
              <a:xfrm>
                <a:off x="911" y="3555"/>
                <a:ext cx="316" cy="3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9050" tIns="26988" rIns="19050" bIns="26988"/>
              <a:lstStyle/>
              <a:p>
                <a:pPr algn="l" defTabSz="904875" eaLnBrk="0" hangingPunct="0">
                  <a:lnSpc>
                    <a:spcPts val="1800"/>
                  </a:lnSpc>
                  <a:spcBef>
                    <a:spcPts val="600"/>
                  </a:spcBef>
                  <a:spcAft>
                    <a:spcPts val="600"/>
                  </a:spcAft>
                  <a:tabLst>
                    <a:tab pos="452438" algn="l"/>
                    <a:tab pos="904875" algn="l"/>
                    <a:tab pos="1357313" algn="l"/>
                  </a:tabLst>
                </a:pPr>
                <a:r>
                  <a:rPr lang="en-US" sz="1200" b="1">
                    <a:solidFill>
                      <a:srgbClr val="000000"/>
                    </a:solidFill>
                    <a:latin typeface="Times New Roman" pitchFamily="18" charset="0"/>
                  </a:rPr>
                  <a:t>b</a:t>
                </a:r>
              </a:p>
            </p:txBody>
          </p:sp>
        </p:grpSp>
        <p:sp>
          <p:nvSpPr>
            <p:cNvPr id="4102" name="Rectangle 24"/>
            <p:cNvSpPr>
              <a:spLocks noChangeArrowheads="1"/>
            </p:cNvSpPr>
            <p:nvPr/>
          </p:nvSpPr>
          <p:spPr bwMode="auto">
            <a:xfrm>
              <a:off x="1613" y="3072"/>
              <a:ext cx="450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50" tIns="26988" rIns="19050" bIns="26988"/>
            <a:lstStyle/>
            <a:p>
              <a:pPr algn="l" defTabSz="904875" eaLnBrk="0" hangingPunct="0">
                <a:lnSpc>
                  <a:spcPts val="1600"/>
                </a:lnSpc>
                <a:tabLst>
                  <a:tab pos="452438" algn="l"/>
                  <a:tab pos="904875" algn="l"/>
                  <a:tab pos="1357313" algn="l"/>
                </a:tabLst>
              </a:pPr>
              <a:r>
                <a:rPr lang="en-US" sz="1400" b="1">
                  <a:solidFill>
                    <a:srgbClr val="000000"/>
                  </a:solidFill>
                </a:rPr>
                <a:t>ALU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96359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225425" y="312738"/>
            <a:ext cx="4308475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3" name="AutoShape 3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295400"/>
            <a:ext cx="7696200" cy="4876800"/>
          </a:xfrm>
          <a:noFill/>
        </p:spPr>
        <p:txBody>
          <a:bodyPr/>
          <a:lstStyle/>
          <a:p>
            <a:r>
              <a:rPr lang="en-US" dirty="0" smtClean="0"/>
              <a:t>Let's build an ALU to support the ‘</a:t>
            </a:r>
            <a:r>
              <a:rPr lang="en-US" dirty="0" smtClean="0">
                <a:latin typeface="Courier New" pitchFamily="49" charset="0"/>
              </a:rPr>
              <a:t>and’ </a:t>
            </a:r>
            <a:r>
              <a:rPr lang="en-US" dirty="0" smtClean="0"/>
              <a:t>and  ‘</a:t>
            </a:r>
            <a:r>
              <a:rPr lang="en-US" dirty="0" smtClean="0">
                <a:latin typeface="Courier New" pitchFamily="49" charset="0"/>
              </a:rPr>
              <a:t>or’</a:t>
            </a:r>
            <a:r>
              <a:rPr lang="en-US" dirty="0" smtClean="0"/>
              <a:t> functions</a:t>
            </a:r>
            <a:r>
              <a:rPr lang="en-US" dirty="0" smtClean="0">
                <a:latin typeface="Courier New" pitchFamily="49" charset="0"/>
              </a:rPr>
              <a:t> </a:t>
            </a:r>
            <a:r>
              <a:rPr lang="en-US" dirty="0" smtClean="0"/>
              <a:t>at the first</a:t>
            </a:r>
            <a:r>
              <a:rPr lang="en-US" dirty="0" smtClean="0">
                <a:latin typeface="Courier New" pitchFamily="49" charset="0"/>
              </a:rPr>
              <a:t>.</a:t>
            </a:r>
            <a:endParaRPr lang="en-US" dirty="0" smtClean="0"/>
          </a:p>
          <a:p>
            <a:pPr lvl="1"/>
            <a:r>
              <a:rPr lang="en-US" dirty="0" smtClean="0"/>
              <a:t>we'll just build a 1 bit ALU, and use 32 of them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Possible Implementation (sum-of-products):</a:t>
            </a:r>
          </a:p>
        </p:txBody>
      </p:sp>
      <p:sp>
        <p:nvSpPr>
          <p:cNvPr id="5127" name="Rectangle 76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152400"/>
            <a:ext cx="8001000" cy="1303337"/>
          </a:xfrm>
          <a:noFill/>
        </p:spPr>
        <p:txBody>
          <a:bodyPr/>
          <a:lstStyle/>
          <a:p>
            <a:r>
              <a:rPr lang="en-US" b="1" dirty="0" smtClean="0"/>
              <a:t>An ALU (arithmetic logic unit)</a:t>
            </a:r>
          </a:p>
        </p:txBody>
      </p:sp>
      <p:grpSp>
        <p:nvGrpSpPr>
          <p:cNvPr id="5124" name="Group 77"/>
          <p:cNvGrpSpPr>
            <a:grpSpLocks/>
          </p:cNvGrpSpPr>
          <p:nvPr/>
        </p:nvGrpSpPr>
        <p:grpSpPr bwMode="auto">
          <a:xfrm>
            <a:off x="1295400" y="2743200"/>
            <a:ext cx="3051175" cy="1520825"/>
            <a:chOff x="480" y="1920"/>
            <a:chExt cx="1922" cy="958"/>
          </a:xfrm>
        </p:grpSpPr>
        <p:sp>
          <p:nvSpPr>
            <p:cNvPr id="5188" name="Rectangle 4"/>
            <p:cNvSpPr>
              <a:spLocks noChangeArrowheads="1"/>
            </p:cNvSpPr>
            <p:nvPr/>
          </p:nvSpPr>
          <p:spPr bwMode="auto">
            <a:xfrm>
              <a:off x="480" y="2256"/>
              <a:ext cx="144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50" tIns="26988" rIns="19050" bIns="26988"/>
            <a:lstStyle/>
            <a:p>
              <a:pPr algn="l" defTabSz="904875" eaLnBrk="0" hangingPunct="0">
                <a:lnSpc>
                  <a:spcPts val="2700"/>
                </a:lnSpc>
                <a:spcBef>
                  <a:spcPts val="600"/>
                </a:spcBef>
                <a:spcAft>
                  <a:spcPts val="600"/>
                </a:spcAft>
                <a:tabLst>
                  <a:tab pos="452438" algn="l"/>
                  <a:tab pos="904875" algn="l"/>
                  <a:tab pos="1357313" algn="l"/>
                </a:tabLst>
              </a:pPr>
              <a:r>
                <a:rPr lang="en-US" sz="1800" b="1" dirty="0">
                  <a:solidFill>
                    <a:srgbClr val="000000"/>
                  </a:solidFill>
                </a:rPr>
                <a:t>a</a:t>
              </a:r>
            </a:p>
            <a:p>
              <a:pPr algn="l" defTabSz="904875" eaLnBrk="0" hangingPunct="0">
                <a:lnSpc>
                  <a:spcPts val="2700"/>
                </a:lnSpc>
                <a:spcBef>
                  <a:spcPts val="600"/>
                </a:spcBef>
                <a:spcAft>
                  <a:spcPts val="600"/>
                </a:spcAft>
                <a:tabLst>
                  <a:tab pos="452438" algn="l"/>
                  <a:tab pos="904875" algn="l"/>
                  <a:tab pos="1357313" algn="l"/>
                </a:tabLst>
              </a:pPr>
              <a:r>
                <a:rPr lang="en-US" sz="1800" b="1" dirty="0">
                  <a:solidFill>
                    <a:srgbClr val="000000"/>
                  </a:solidFill>
                </a:rPr>
                <a:t>b</a:t>
              </a:r>
            </a:p>
          </p:txBody>
        </p:sp>
        <p:sp>
          <p:nvSpPr>
            <p:cNvPr id="5189" name="Rectangle 7"/>
            <p:cNvSpPr>
              <a:spLocks noChangeArrowheads="1"/>
            </p:cNvSpPr>
            <p:nvPr/>
          </p:nvSpPr>
          <p:spPr bwMode="auto">
            <a:xfrm>
              <a:off x="1025" y="2239"/>
              <a:ext cx="497" cy="639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ALU</a:t>
              </a:r>
            </a:p>
          </p:txBody>
        </p:sp>
        <p:sp>
          <p:nvSpPr>
            <p:cNvPr id="5190" name="Line 8"/>
            <p:cNvSpPr>
              <a:spLocks noChangeShapeType="1"/>
            </p:cNvSpPr>
            <p:nvPr/>
          </p:nvSpPr>
          <p:spPr bwMode="auto">
            <a:xfrm>
              <a:off x="672" y="2661"/>
              <a:ext cx="345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91" name="Line 9"/>
            <p:cNvSpPr>
              <a:spLocks noChangeShapeType="1"/>
            </p:cNvSpPr>
            <p:nvPr/>
          </p:nvSpPr>
          <p:spPr bwMode="auto">
            <a:xfrm>
              <a:off x="1305" y="2027"/>
              <a:ext cx="0" cy="20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92" name="Rectangle 10"/>
            <p:cNvSpPr>
              <a:spLocks noChangeArrowheads="1"/>
            </p:cNvSpPr>
            <p:nvPr/>
          </p:nvSpPr>
          <p:spPr bwMode="auto">
            <a:xfrm>
              <a:off x="1344" y="1920"/>
              <a:ext cx="83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50" tIns="26988" rIns="19050" bIns="26988"/>
            <a:lstStyle/>
            <a:p>
              <a:pPr algn="l" defTabSz="904875" eaLnBrk="0" hangingPunct="0">
                <a:lnSpc>
                  <a:spcPts val="2700"/>
                </a:lnSpc>
                <a:spcBef>
                  <a:spcPts val="600"/>
                </a:spcBef>
                <a:spcAft>
                  <a:spcPts val="600"/>
                </a:spcAft>
                <a:tabLst>
                  <a:tab pos="452438" algn="l"/>
                  <a:tab pos="904875" algn="l"/>
                  <a:tab pos="1357313" algn="l"/>
                </a:tabLst>
              </a:pPr>
              <a:r>
                <a:rPr lang="en-US" sz="1800" b="1" dirty="0">
                  <a:solidFill>
                    <a:srgbClr val="000000"/>
                  </a:solidFill>
                </a:rPr>
                <a:t>operation</a:t>
              </a:r>
            </a:p>
          </p:txBody>
        </p:sp>
        <p:sp>
          <p:nvSpPr>
            <p:cNvPr id="5193" name="Line 11"/>
            <p:cNvSpPr>
              <a:spLocks noChangeShapeType="1"/>
            </p:cNvSpPr>
            <p:nvPr/>
          </p:nvSpPr>
          <p:spPr bwMode="auto">
            <a:xfrm>
              <a:off x="672" y="2448"/>
              <a:ext cx="345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94" name="Line 12"/>
            <p:cNvSpPr>
              <a:spLocks noChangeShapeType="1"/>
            </p:cNvSpPr>
            <p:nvPr/>
          </p:nvSpPr>
          <p:spPr bwMode="auto">
            <a:xfrm>
              <a:off x="1524" y="2519"/>
              <a:ext cx="345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95" name="Rectangle 13"/>
            <p:cNvSpPr>
              <a:spLocks noChangeArrowheads="1"/>
            </p:cNvSpPr>
            <p:nvPr/>
          </p:nvSpPr>
          <p:spPr bwMode="auto">
            <a:xfrm>
              <a:off x="1897" y="2322"/>
              <a:ext cx="505" cy="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50" tIns="26988" rIns="19050" bIns="26988"/>
            <a:lstStyle/>
            <a:p>
              <a:pPr algn="l" defTabSz="904875" eaLnBrk="0" hangingPunct="0">
                <a:lnSpc>
                  <a:spcPts val="2700"/>
                </a:lnSpc>
                <a:spcBef>
                  <a:spcPts val="600"/>
                </a:spcBef>
                <a:spcAft>
                  <a:spcPts val="600"/>
                </a:spcAft>
                <a:tabLst>
                  <a:tab pos="452438" algn="l"/>
                  <a:tab pos="904875" algn="l"/>
                  <a:tab pos="1357313" algn="l"/>
                </a:tabLst>
              </a:pPr>
              <a:r>
                <a:rPr lang="en-US" sz="1800" b="1">
                  <a:solidFill>
                    <a:srgbClr val="000000"/>
                  </a:solidFill>
                </a:rPr>
                <a:t>result</a:t>
              </a:r>
            </a:p>
          </p:txBody>
        </p:sp>
      </p:grpSp>
      <p:grpSp>
        <p:nvGrpSpPr>
          <p:cNvPr id="5125" name="Group 14"/>
          <p:cNvGrpSpPr>
            <a:grpSpLocks/>
          </p:cNvGrpSpPr>
          <p:nvPr/>
        </p:nvGrpSpPr>
        <p:grpSpPr bwMode="auto">
          <a:xfrm>
            <a:off x="4724400" y="2743200"/>
            <a:ext cx="1816100" cy="2074863"/>
            <a:chOff x="2872" y="1374"/>
            <a:chExt cx="1144" cy="1307"/>
          </a:xfrm>
        </p:grpSpPr>
        <p:sp>
          <p:nvSpPr>
            <p:cNvPr id="5178" name="Line 15"/>
            <p:cNvSpPr>
              <a:spLocks noChangeShapeType="1"/>
            </p:cNvSpPr>
            <p:nvPr/>
          </p:nvSpPr>
          <p:spPr bwMode="auto">
            <a:xfrm>
              <a:off x="3125" y="1499"/>
              <a:ext cx="0" cy="118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79" name="Line 16"/>
            <p:cNvSpPr>
              <a:spLocks noChangeShapeType="1"/>
            </p:cNvSpPr>
            <p:nvPr/>
          </p:nvSpPr>
          <p:spPr bwMode="auto">
            <a:xfrm>
              <a:off x="3338" y="1499"/>
              <a:ext cx="0" cy="118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80" name="Line 17"/>
            <p:cNvSpPr>
              <a:spLocks noChangeShapeType="1"/>
            </p:cNvSpPr>
            <p:nvPr/>
          </p:nvSpPr>
          <p:spPr bwMode="auto">
            <a:xfrm>
              <a:off x="2918" y="1635"/>
              <a:ext cx="84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5181" name="Group 18"/>
            <p:cNvGrpSpPr>
              <a:grpSpLocks/>
            </p:cNvGrpSpPr>
            <p:nvPr/>
          </p:nvGrpSpPr>
          <p:grpSpPr bwMode="auto">
            <a:xfrm>
              <a:off x="3590" y="1499"/>
              <a:ext cx="24" cy="1182"/>
              <a:chOff x="3590" y="1499"/>
              <a:chExt cx="24" cy="1182"/>
            </a:xfrm>
          </p:grpSpPr>
          <p:sp>
            <p:nvSpPr>
              <p:cNvPr id="5186" name="Line 19"/>
              <p:cNvSpPr>
                <a:spLocks noChangeShapeType="1"/>
              </p:cNvSpPr>
              <p:nvPr/>
            </p:nvSpPr>
            <p:spPr bwMode="auto">
              <a:xfrm>
                <a:off x="3590" y="1499"/>
                <a:ext cx="0" cy="118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87" name="Line 20"/>
              <p:cNvSpPr>
                <a:spLocks noChangeShapeType="1"/>
              </p:cNvSpPr>
              <p:nvPr/>
            </p:nvSpPr>
            <p:spPr bwMode="auto">
              <a:xfrm>
                <a:off x="3614" y="1499"/>
                <a:ext cx="0" cy="118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182" name="Rectangle 21"/>
            <p:cNvSpPr>
              <a:spLocks noChangeArrowheads="1"/>
            </p:cNvSpPr>
            <p:nvPr/>
          </p:nvSpPr>
          <p:spPr bwMode="auto">
            <a:xfrm>
              <a:off x="2872" y="1374"/>
              <a:ext cx="347" cy="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50" tIns="26988" rIns="19050" bIns="26988"/>
            <a:lstStyle/>
            <a:p>
              <a:pPr algn="l" defTabSz="904875" eaLnBrk="0" hangingPunct="0">
                <a:lnSpc>
                  <a:spcPts val="2700"/>
                </a:lnSpc>
                <a:spcBef>
                  <a:spcPts val="600"/>
                </a:spcBef>
                <a:spcAft>
                  <a:spcPts val="600"/>
                </a:spcAft>
                <a:tabLst>
                  <a:tab pos="452438" algn="l"/>
                  <a:tab pos="904875" algn="l"/>
                  <a:tab pos="1357313" algn="l"/>
                </a:tabLst>
              </a:pPr>
              <a:r>
                <a:rPr lang="en-US" sz="1800" b="1">
                  <a:solidFill>
                    <a:srgbClr val="000000"/>
                  </a:solidFill>
                </a:rPr>
                <a:t>op</a:t>
              </a:r>
            </a:p>
          </p:txBody>
        </p:sp>
        <p:sp>
          <p:nvSpPr>
            <p:cNvPr id="5183" name="Rectangle 22"/>
            <p:cNvSpPr>
              <a:spLocks noChangeArrowheads="1"/>
            </p:cNvSpPr>
            <p:nvPr/>
          </p:nvSpPr>
          <p:spPr bwMode="auto">
            <a:xfrm>
              <a:off x="3140" y="1374"/>
              <a:ext cx="348" cy="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50" tIns="26988" rIns="19050" bIns="26988"/>
            <a:lstStyle/>
            <a:p>
              <a:pPr algn="l" defTabSz="904875" eaLnBrk="0" hangingPunct="0">
                <a:lnSpc>
                  <a:spcPts val="2700"/>
                </a:lnSpc>
                <a:spcBef>
                  <a:spcPts val="600"/>
                </a:spcBef>
                <a:spcAft>
                  <a:spcPts val="600"/>
                </a:spcAft>
                <a:tabLst>
                  <a:tab pos="452438" algn="l"/>
                  <a:tab pos="904875" algn="l"/>
                  <a:tab pos="1357313" algn="l"/>
                </a:tabLst>
              </a:pPr>
              <a:r>
                <a:rPr lang="en-US" sz="1800" b="1" dirty="0">
                  <a:solidFill>
                    <a:srgbClr val="000000"/>
                  </a:solidFill>
                </a:rPr>
                <a:t>a</a:t>
              </a:r>
            </a:p>
          </p:txBody>
        </p:sp>
        <p:sp>
          <p:nvSpPr>
            <p:cNvPr id="5184" name="Rectangle 23"/>
            <p:cNvSpPr>
              <a:spLocks noChangeArrowheads="1"/>
            </p:cNvSpPr>
            <p:nvPr/>
          </p:nvSpPr>
          <p:spPr bwMode="auto">
            <a:xfrm>
              <a:off x="3409" y="1374"/>
              <a:ext cx="347" cy="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50" tIns="26988" rIns="19050" bIns="26988"/>
            <a:lstStyle/>
            <a:p>
              <a:pPr algn="l" defTabSz="904875" eaLnBrk="0" hangingPunct="0">
                <a:lnSpc>
                  <a:spcPts val="2700"/>
                </a:lnSpc>
                <a:spcBef>
                  <a:spcPts val="600"/>
                </a:spcBef>
                <a:spcAft>
                  <a:spcPts val="600"/>
                </a:spcAft>
                <a:tabLst>
                  <a:tab pos="452438" algn="l"/>
                  <a:tab pos="904875" algn="l"/>
                  <a:tab pos="1357313" algn="l"/>
                </a:tabLst>
              </a:pPr>
              <a:r>
                <a:rPr lang="en-US" sz="1800" b="1">
                  <a:solidFill>
                    <a:srgbClr val="000000"/>
                  </a:solidFill>
                </a:rPr>
                <a:t>b</a:t>
              </a:r>
            </a:p>
          </p:txBody>
        </p:sp>
        <p:sp>
          <p:nvSpPr>
            <p:cNvPr id="5185" name="Rectangle 24"/>
            <p:cNvSpPr>
              <a:spLocks noChangeArrowheads="1"/>
            </p:cNvSpPr>
            <p:nvPr/>
          </p:nvSpPr>
          <p:spPr bwMode="auto">
            <a:xfrm>
              <a:off x="3669" y="1374"/>
              <a:ext cx="347" cy="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50" tIns="26988" rIns="19050" bIns="26988"/>
            <a:lstStyle/>
            <a:p>
              <a:pPr algn="l" defTabSz="904875" eaLnBrk="0" hangingPunct="0">
                <a:lnSpc>
                  <a:spcPts val="2700"/>
                </a:lnSpc>
                <a:spcBef>
                  <a:spcPts val="600"/>
                </a:spcBef>
                <a:spcAft>
                  <a:spcPts val="600"/>
                </a:spcAft>
                <a:tabLst>
                  <a:tab pos="452438" algn="l"/>
                  <a:tab pos="904875" algn="l"/>
                  <a:tab pos="1357313" algn="l"/>
                </a:tabLst>
              </a:pPr>
              <a:r>
                <a:rPr lang="en-US" sz="1800" b="1">
                  <a:solidFill>
                    <a:srgbClr val="000000"/>
                  </a:solidFill>
                </a:rPr>
                <a:t>res</a:t>
              </a:r>
            </a:p>
          </p:txBody>
        </p:sp>
      </p:grpSp>
      <p:grpSp>
        <p:nvGrpSpPr>
          <p:cNvPr id="5126" name="Group 25"/>
          <p:cNvGrpSpPr>
            <a:grpSpLocks/>
          </p:cNvGrpSpPr>
          <p:nvPr/>
        </p:nvGrpSpPr>
        <p:grpSpPr bwMode="auto">
          <a:xfrm>
            <a:off x="7543800" y="1143000"/>
            <a:ext cx="823913" cy="5099050"/>
            <a:chOff x="4758" y="700"/>
            <a:chExt cx="519" cy="3212"/>
          </a:xfrm>
        </p:grpSpPr>
        <p:grpSp>
          <p:nvGrpSpPr>
            <p:cNvPr id="5128" name="Group 26"/>
            <p:cNvGrpSpPr>
              <a:grpSpLocks/>
            </p:cNvGrpSpPr>
            <p:nvPr/>
          </p:nvGrpSpPr>
          <p:grpSpPr bwMode="auto">
            <a:xfrm>
              <a:off x="4758" y="700"/>
              <a:ext cx="519" cy="1364"/>
              <a:chOff x="4758" y="700"/>
              <a:chExt cx="519" cy="1364"/>
            </a:xfrm>
          </p:grpSpPr>
          <p:grpSp>
            <p:nvGrpSpPr>
              <p:cNvPr id="5154" name="Group 27"/>
              <p:cNvGrpSpPr>
                <a:grpSpLocks/>
              </p:cNvGrpSpPr>
              <p:nvPr/>
            </p:nvGrpSpPr>
            <p:grpSpPr bwMode="auto">
              <a:xfrm>
                <a:off x="4758" y="700"/>
                <a:ext cx="519" cy="298"/>
                <a:chOff x="4758" y="700"/>
                <a:chExt cx="519" cy="298"/>
              </a:xfrm>
            </p:grpSpPr>
            <p:sp>
              <p:nvSpPr>
                <p:cNvPr id="5173" name="Rectangle 28"/>
                <p:cNvSpPr>
                  <a:spLocks noChangeArrowheads="1"/>
                </p:cNvSpPr>
                <p:nvPr/>
              </p:nvSpPr>
              <p:spPr bwMode="auto">
                <a:xfrm>
                  <a:off x="4914" y="769"/>
                  <a:ext cx="221" cy="229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74" name="Line 29"/>
                <p:cNvSpPr>
                  <a:spLocks noChangeShapeType="1"/>
                </p:cNvSpPr>
                <p:nvPr/>
              </p:nvSpPr>
              <p:spPr bwMode="auto">
                <a:xfrm>
                  <a:off x="4758" y="923"/>
                  <a:ext cx="148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75" name="Line 30"/>
                <p:cNvSpPr>
                  <a:spLocks noChangeShapeType="1"/>
                </p:cNvSpPr>
                <p:nvPr/>
              </p:nvSpPr>
              <p:spPr bwMode="auto">
                <a:xfrm>
                  <a:off x="5036" y="700"/>
                  <a:ext cx="0" cy="61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76" name="Line 31"/>
                <p:cNvSpPr>
                  <a:spLocks noChangeShapeType="1"/>
                </p:cNvSpPr>
                <p:nvPr/>
              </p:nvSpPr>
              <p:spPr bwMode="auto">
                <a:xfrm>
                  <a:off x="4758" y="844"/>
                  <a:ext cx="148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77" name="Line 32"/>
                <p:cNvSpPr>
                  <a:spLocks noChangeShapeType="1"/>
                </p:cNvSpPr>
                <p:nvPr/>
              </p:nvSpPr>
              <p:spPr bwMode="auto">
                <a:xfrm>
                  <a:off x="5137" y="868"/>
                  <a:ext cx="140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5155" name="Group 33"/>
              <p:cNvGrpSpPr>
                <a:grpSpLocks/>
              </p:cNvGrpSpPr>
              <p:nvPr/>
            </p:nvGrpSpPr>
            <p:grpSpPr bwMode="auto">
              <a:xfrm>
                <a:off x="4758" y="1055"/>
                <a:ext cx="519" cy="298"/>
                <a:chOff x="4758" y="1055"/>
                <a:chExt cx="519" cy="298"/>
              </a:xfrm>
            </p:grpSpPr>
            <p:sp>
              <p:nvSpPr>
                <p:cNvPr id="5168" name="Rectangle 34"/>
                <p:cNvSpPr>
                  <a:spLocks noChangeArrowheads="1"/>
                </p:cNvSpPr>
                <p:nvPr/>
              </p:nvSpPr>
              <p:spPr bwMode="auto">
                <a:xfrm>
                  <a:off x="4914" y="1124"/>
                  <a:ext cx="221" cy="229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69" name="Line 35"/>
                <p:cNvSpPr>
                  <a:spLocks noChangeShapeType="1"/>
                </p:cNvSpPr>
                <p:nvPr/>
              </p:nvSpPr>
              <p:spPr bwMode="auto">
                <a:xfrm>
                  <a:off x="4758" y="1278"/>
                  <a:ext cx="148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70" name="Line 36"/>
                <p:cNvSpPr>
                  <a:spLocks noChangeShapeType="1"/>
                </p:cNvSpPr>
                <p:nvPr/>
              </p:nvSpPr>
              <p:spPr bwMode="auto">
                <a:xfrm>
                  <a:off x="5036" y="1055"/>
                  <a:ext cx="0" cy="61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71" name="Line 37"/>
                <p:cNvSpPr>
                  <a:spLocks noChangeShapeType="1"/>
                </p:cNvSpPr>
                <p:nvPr/>
              </p:nvSpPr>
              <p:spPr bwMode="auto">
                <a:xfrm>
                  <a:off x="4758" y="1199"/>
                  <a:ext cx="148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72" name="Line 38"/>
                <p:cNvSpPr>
                  <a:spLocks noChangeShapeType="1"/>
                </p:cNvSpPr>
                <p:nvPr/>
              </p:nvSpPr>
              <p:spPr bwMode="auto">
                <a:xfrm>
                  <a:off x="5137" y="1223"/>
                  <a:ext cx="140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5156" name="Group 39"/>
              <p:cNvGrpSpPr>
                <a:grpSpLocks/>
              </p:cNvGrpSpPr>
              <p:nvPr/>
            </p:nvGrpSpPr>
            <p:grpSpPr bwMode="auto">
              <a:xfrm>
                <a:off x="4758" y="1411"/>
                <a:ext cx="519" cy="298"/>
                <a:chOff x="4758" y="1411"/>
                <a:chExt cx="519" cy="298"/>
              </a:xfrm>
            </p:grpSpPr>
            <p:sp>
              <p:nvSpPr>
                <p:cNvPr id="5163" name="Rectangle 40"/>
                <p:cNvSpPr>
                  <a:spLocks noChangeArrowheads="1"/>
                </p:cNvSpPr>
                <p:nvPr/>
              </p:nvSpPr>
              <p:spPr bwMode="auto">
                <a:xfrm>
                  <a:off x="4914" y="1480"/>
                  <a:ext cx="221" cy="229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64" name="Line 41"/>
                <p:cNvSpPr>
                  <a:spLocks noChangeShapeType="1"/>
                </p:cNvSpPr>
                <p:nvPr/>
              </p:nvSpPr>
              <p:spPr bwMode="auto">
                <a:xfrm>
                  <a:off x="4758" y="1634"/>
                  <a:ext cx="148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65" name="Line 42"/>
                <p:cNvSpPr>
                  <a:spLocks noChangeShapeType="1"/>
                </p:cNvSpPr>
                <p:nvPr/>
              </p:nvSpPr>
              <p:spPr bwMode="auto">
                <a:xfrm>
                  <a:off x="5036" y="1411"/>
                  <a:ext cx="0" cy="61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66" name="Line 43"/>
                <p:cNvSpPr>
                  <a:spLocks noChangeShapeType="1"/>
                </p:cNvSpPr>
                <p:nvPr/>
              </p:nvSpPr>
              <p:spPr bwMode="auto">
                <a:xfrm>
                  <a:off x="4758" y="1555"/>
                  <a:ext cx="148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67" name="Line 44"/>
                <p:cNvSpPr>
                  <a:spLocks noChangeShapeType="1"/>
                </p:cNvSpPr>
                <p:nvPr/>
              </p:nvSpPr>
              <p:spPr bwMode="auto">
                <a:xfrm>
                  <a:off x="5137" y="1578"/>
                  <a:ext cx="140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5157" name="Group 45"/>
              <p:cNvGrpSpPr>
                <a:grpSpLocks/>
              </p:cNvGrpSpPr>
              <p:nvPr/>
            </p:nvGrpSpPr>
            <p:grpSpPr bwMode="auto">
              <a:xfrm>
                <a:off x="4758" y="1766"/>
                <a:ext cx="519" cy="298"/>
                <a:chOff x="4758" y="1766"/>
                <a:chExt cx="519" cy="298"/>
              </a:xfrm>
            </p:grpSpPr>
            <p:sp>
              <p:nvSpPr>
                <p:cNvPr id="5158" name="Rectangle 46"/>
                <p:cNvSpPr>
                  <a:spLocks noChangeArrowheads="1"/>
                </p:cNvSpPr>
                <p:nvPr/>
              </p:nvSpPr>
              <p:spPr bwMode="auto">
                <a:xfrm>
                  <a:off x="4914" y="1835"/>
                  <a:ext cx="221" cy="229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59" name="Line 47"/>
                <p:cNvSpPr>
                  <a:spLocks noChangeShapeType="1"/>
                </p:cNvSpPr>
                <p:nvPr/>
              </p:nvSpPr>
              <p:spPr bwMode="auto">
                <a:xfrm>
                  <a:off x="4758" y="1989"/>
                  <a:ext cx="148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60" name="Line 48"/>
                <p:cNvSpPr>
                  <a:spLocks noChangeShapeType="1"/>
                </p:cNvSpPr>
                <p:nvPr/>
              </p:nvSpPr>
              <p:spPr bwMode="auto">
                <a:xfrm>
                  <a:off x="5036" y="1766"/>
                  <a:ext cx="0" cy="61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61" name="Line 49"/>
                <p:cNvSpPr>
                  <a:spLocks noChangeShapeType="1"/>
                </p:cNvSpPr>
                <p:nvPr/>
              </p:nvSpPr>
              <p:spPr bwMode="auto">
                <a:xfrm>
                  <a:off x="4758" y="1910"/>
                  <a:ext cx="148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62" name="Line 50"/>
                <p:cNvSpPr>
                  <a:spLocks noChangeShapeType="1"/>
                </p:cNvSpPr>
                <p:nvPr/>
              </p:nvSpPr>
              <p:spPr bwMode="auto">
                <a:xfrm>
                  <a:off x="5137" y="1934"/>
                  <a:ext cx="140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5129" name="Group 51"/>
            <p:cNvGrpSpPr>
              <a:grpSpLocks/>
            </p:cNvGrpSpPr>
            <p:nvPr/>
          </p:nvGrpSpPr>
          <p:grpSpPr bwMode="auto">
            <a:xfrm>
              <a:off x="4758" y="2548"/>
              <a:ext cx="519" cy="1364"/>
              <a:chOff x="4758" y="2548"/>
              <a:chExt cx="519" cy="1364"/>
            </a:xfrm>
          </p:grpSpPr>
          <p:grpSp>
            <p:nvGrpSpPr>
              <p:cNvPr id="5130" name="Group 52"/>
              <p:cNvGrpSpPr>
                <a:grpSpLocks/>
              </p:cNvGrpSpPr>
              <p:nvPr/>
            </p:nvGrpSpPr>
            <p:grpSpPr bwMode="auto">
              <a:xfrm>
                <a:off x="4758" y="2548"/>
                <a:ext cx="519" cy="298"/>
                <a:chOff x="4758" y="2548"/>
                <a:chExt cx="519" cy="298"/>
              </a:xfrm>
            </p:grpSpPr>
            <p:sp>
              <p:nvSpPr>
                <p:cNvPr id="5149" name="Rectangle 53"/>
                <p:cNvSpPr>
                  <a:spLocks noChangeArrowheads="1"/>
                </p:cNvSpPr>
                <p:nvPr/>
              </p:nvSpPr>
              <p:spPr bwMode="auto">
                <a:xfrm>
                  <a:off x="4914" y="2617"/>
                  <a:ext cx="221" cy="229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50" name="Line 54"/>
                <p:cNvSpPr>
                  <a:spLocks noChangeShapeType="1"/>
                </p:cNvSpPr>
                <p:nvPr/>
              </p:nvSpPr>
              <p:spPr bwMode="auto">
                <a:xfrm>
                  <a:off x="4758" y="2771"/>
                  <a:ext cx="148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51" name="Line 55"/>
                <p:cNvSpPr>
                  <a:spLocks noChangeShapeType="1"/>
                </p:cNvSpPr>
                <p:nvPr/>
              </p:nvSpPr>
              <p:spPr bwMode="auto">
                <a:xfrm>
                  <a:off x="5036" y="2548"/>
                  <a:ext cx="0" cy="61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52" name="Line 56"/>
                <p:cNvSpPr>
                  <a:spLocks noChangeShapeType="1"/>
                </p:cNvSpPr>
                <p:nvPr/>
              </p:nvSpPr>
              <p:spPr bwMode="auto">
                <a:xfrm>
                  <a:off x="4758" y="2692"/>
                  <a:ext cx="148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53" name="Line 57"/>
                <p:cNvSpPr>
                  <a:spLocks noChangeShapeType="1"/>
                </p:cNvSpPr>
                <p:nvPr/>
              </p:nvSpPr>
              <p:spPr bwMode="auto">
                <a:xfrm>
                  <a:off x="5137" y="2716"/>
                  <a:ext cx="140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5131" name="Group 58"/>
              <p:cNvGrpSpPr>
                <a:grpSpLocks/>
              </p:cNvGrpSpPr>
              <p:nvPr/>
            </p:nvGrpSpPr>
            <p:grpSpPr bwMode="auto">
              <a:xfrm>
                <a:off x="4758" y="2903"/>
                <a:ext cx="519" cy="298"/>
                <a:chOff x="4758" y="2903"/>
                <a:chExt cx="519" cy="298"/>
              </a:xfrm>
            </p:grpSpPr>
            <p:sp>
              <p:nvSpPr>
                <p:cNvPr id="5144" name="Rectangle 59"/>
                <p:cNvSpPr>
                  <a:spLocks noChangeArrowheads="1"/>
                </p:cNvSpPr>
                <p:nvPr/>
              </p:nvSpPr>
              <p:spPr bwMode="auto">
                <a:xfrm>
                  <a:off x="4914" y="2972"/>
                  <a:ext cx="221" cy="229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45" name="Line 60"/>
                <p:cNvSpPr>
                  <a:spLocks noChangeShapeType="1"/>
                </p:cNvSpPr>
                <p:nvPr/>
              </p:nvSpPr>
              <p:spPr bwMode="auto">
                <a:xfrm>
                  <a:off x="4758" y="3126"/>
                  <a:ext cx="148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46" name="Line 61"/>
                <p:cNvSpPr>
                  <a:spLocks noChangeShapeType="1"/>
                </p:cNvSpPr>
                <p:nvPr/>
              </p:nvSpPr>
              <p:spPr bwMode="auto">
                <a:xfrm>
                  <a:off x="5036" y="2903"/>
                  <a:ext cx="0" cy="61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47" name="Line 62"/>
                <p:cNvSpPr>
                  <a:spLocks noChangeShapeType="1"/>
                </p:cNvSpPr>
                <p:nvPr/>
              </p:nvSpPr>
              <p:spPr bwMode="auto">
                <a:xfrm>
                  <a:off x="4758" y="3047"/>
                  <a:ext cx="148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48" name="Line 63"/>
                <p:cNvSpPr>
                  <a:spLocks noChangeShapeType="1"/>
                </p:cNvSpPr>
                <p:nvPr/>
              </p:nvSpPr>
              <p:spPr bwMode="auto">
                <a:xfrm>
                  <a:off x="5137" y="3071"/>
                  <a:ext cx="140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5132" name="Group 64"/>
              <p:cNvGrpSpPr>
                <a:grpSpLocks/>
              </p:cNvGrpSpPr>
              <p:nvPr/>
            </p:nvGrpSpPr>
            <p:grpSpPr bwMode="auto">
              <a:xfrm>
                <a:off x="4758" y="3259"/>
                <a:ext cx="519" cy="298"/>
                <a:chOff x="4758" y="3259"/>
                <a:chExt cx="519" cy="298"/>
              </a:xfrm>
            </p:grpSpPr>
            <p:sp>
              <p:nvSpPr>
                <p:cNvPr id="5139" name="Rectangle 65"/>
                <p:cNvSpPr>
                  <a:spLocks noChangeArrowheads="1"/>
                </p:cNvSpPr>
                <p:nvPr/>
              </p:nvSpPr>
              <p:spPr bwMode="auto">
                <a:xfrm>
                  <a:off x="4914" y="3328"/>
                  <a:ext cx="221" cy="229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40" name="Line 66"/>
                <p:cNvSpPr>
                  <a:spLocks noChangeShapeType="1"/>
                </p:cNvSpPr>
                <p:nvPr/>
              </p:nvSpPr>
              <p:spPr bwMode="auto">
                <a:xfrm>
                  <a:off x="4758" y="3482"/>
                  <a:ext cx="148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41" name="Line 67"/>
                <p:cNvSpPr>
                  <a:spLocks noChangeShapeType="1"/>
                </p:cNvSpPr>
                <p:nvPr/>
              </p:nvSpPr>
              <p:spPr bwMode="auto">
                <a:xfrm>
                  <a:off x="5036" y="3259"/>
                  <a:ext cx="0" cy="61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42" name="Line 68"/>
                <p:cNvSpPr>
                  <a:spLocks noChangeShapeType="1"/>
                </p:cNvSpPr>
                <p:nvPr/>
              </p:nvSpPr>
              <p:spPr bwMode="auto">
                <a:xfrm>
                  <a:off x="4758" y="3403"/>
                  <a:ext cx="148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43" name="Line 69"/>
                <p:cNvSpPr>
                  <a:spLocks noChangeShapeType="1"/>
                </p:cNvSpPr>
                <p:nvPr/>
              </p:nvSpPr>
              <p:spPr bwMode="auto">
                <a:xfrm>
                  <a:off x="5137" y="3426"/>
                  <a:ext cx="140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5133" name="Group 70"/>
              <p:cNvGrpSpPr>
                <a:grpSpLocks/>
              </p:cNvGrpSpPr>
              <p:nvPr/>
            </p:nvGrpSpPr>
            <p:grpSpPr bwMode="auto">
              <a:xfrm>
                <a:off x="4758" y="3614"/>
                <a:ext cx="519" cy="298"/>
                <a:chOff x="4758" y="3614"/>
                <a:chExt cx="519" cy="298"/>
              </a:xfrm>
            </p:grpSpPr>
            <p:sp>
              <p:nvSpPr>
                <p:cNvPr id="5134" name="Rectangle 71"/>
                <p:cNvSpPr>
                  <a:spLocks noChangeArrowheads="1"/>
                </p:cNvSpPr>
                <p:nvPr/>
              </p:nvSpPr>
              <p:spPr bwMode="auto">
                <a:xfrm>
                  <a:off x="4914" y="3683"/>
                  <a:ext cx="221" cy="229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35" name="Line 72"/>
                <p:cNvSpPr>
                  <a:spLocks noChangeShapeType="1"/>
                </p:cNvSpPr>
                <p:nvPr/>
              </p:nvSpPr>
              <p:spPr bwMode="auto">
                <a:xfrm>
                  <a:off x="4758" y="3837"/>
                  <a:ext cx="148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36" name="Line 73"/>
                <p:cNvSpPr>
                  <a:spLocks noChangeShapeType="1"/>
                </p:cNvSpPr>
                <p:nvPr/>
              </p:nvSpPr>
              <p:spPr bwMode="auto">
                <a:xfrm>
                  <a:off x="5036" y="3614"/>
                  <a:ext cx="0" cy="61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37" name="Line 74"/>
                <p:cNvSpPr>
                  <a:spLocks noChangeShapeType="1"/>
                </p:cNvSpPr>
                <p:nvPr/>
              </p:nvSpPr>
              <p:spPr bwMode="auto">
                <a:xfrm>
                  <a:off x="4758" y="3758"/>
                  <a:ext cx="148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38" name="Line 75"/>
                <p:cNvSpPr>
                  <a:spLocks noChangeShapeType="1"/>
                </p:cNvSpPr>
                <p:nvPr/>
              </p:nvSpPr>
              <p:spPr bwMode="auto">
                <a:xfrm>
                  <a:off x="5137" y="3782"/>
                  <a:ext cx="140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832678673"/>
      </p:ext>
    </p:extLst>
  </p:cSld>
  <p:clrMapOvr>
    <a:masterClrMapping/>
  </p:clrMapOvr>
  <p:transition spd="slow" advTm="200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225425" y="312738"/>
            <a:ext cx="3644900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7" name="AutoShape 3"/>
          <p:cNvSpPr>
            <a:spLocks noGrp="1" noChangeArrowheads="1"/>
          </p:cNvSpPr>
          <p:nvPr>
            <p:ph type="body" idx="4294967295"/>
          </p:nvPr>
        </p:nvSpPr>
        <p:spPr>
          <a:xfrm>
            <a:off x="914400" y="1447800"/>
            <a:ext cx="7772400" cy="5410200"/>
          </a:xfrm>
          <a:noFill/>
        </p:spPr>
        <p:txBody>
          <a:bodyPr>
            <a:normAutofit/>
          </a:bodyPr>
          <a:lstStyle/>
          <a:p>
            <a:r>
              <a:rPr lang="en-US" dirty="0" smtClean="0"/>
              <a:t>Selects one of the  inputs to be the output, based on a control input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Lets build our ALU using a MUX:</a:t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6151" name="Rectangle 16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381000"/>
            <a:ext cx="8001000" cy="1303337"/>
          </a:xfrm>
          <a:noFill/>
        </p:spPr>
        <p:txBody>
          <a:bodyPr/>
          <a:lstStyle/>
          <a:p>
            <a:r>
              <a:rPr lang="en-US" b="1" dirty="0" smtClean="0"/>
              <a:t>Review:  The Multiplexor</a:t>
            </a:r>
          </a:p>
        </p:txBody>
      </p:sp>
      <p:grpSp>
        <p:nvGrpSpPr>
          <p:cNvPr id="6148" name="Group 4"/>
          <p:cNvGrpSpPr>
            <a:grpSpLocks/>
          </p:cNvGrpSpPr>
          <p:nvPr/>
        </p:nvGrpSpPr>
        <p:grpSpPr bwMode="auto">
          <a:xfrm>
            <a:off x="1141413" y="2520950"/>
            <a:ext cx="2366962" cy="1836738"/>
            <a:chOff x="710" y="1052"/>
            <a:chExt cx="1491" cy="1157"/>
          </a:xfrm>
        </p:grpSpPr>
        <p:sp>
          <p:nvSpPr>
            <p:cNvPr id="6153" name="AutoShape 5"/>
            <p:cNvSpPr>
              <a:spLocks noChangeArrowheads="1"/>
            </p:cNvSpPr>
            <p:nvPr/>
          </p:nvSpPr>
          <p:spPr bwMode="auto">
            <a:xfrm>
              <a:off x="1243" y="1545"/>
              <a:ext cx="213" cy="664"/>
            </a:xfrm>
            <a:prstGeom prst="roundRect">
              <a:avLst>
                <a:gd name="adj" fmla="val 46412"/>
              </a:avLst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4" name="Line 6"/>
            <p:cNvSpPr>
              <a:spLocks noChangeShapeType="1"/>
            </p:cNvSpPr>
            <p:nvPr/>
          </p:nvSpPr>
          <p:spPr bwMode="auto">
            <a:xfrm>
              <a:off x="890" y="1968"/>
              <a:ext cx="345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55" name="Line 7"/>
            <p:cNvSpPr>
              <a:spLocks noChangeShapeType="1"/>
            </p:cNvSpPr>
            <p:nvPr/>
          </p:nvSpPr>
          <p:spPr bwMode="auto">
            <a:xfrm>
              <a:off x="1349" y="1326"/>
              <a:ext cx="0" cy="20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56" name="Rectangle 8"/>
            <p:cNvSpPr>
              <a:spLocks noChangeArrowheads="1"/>
            </p:cNvSpPr>
            <p:nvPr/>
          </p:nvSpPr>
          <p:spPr bwMode="auto">
            <a:xfrm>
              <a:off x="1262" y="1052"/>
              <a:ext cx="363" cy="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50" tIns="26988" rIns="19050" bIns="26988"/>
            <a:lstStyle/>
            <a:p>
              <a:pPr algn="l" defTabSz="904875" eaLnBrk="0" hangingPunct="0">
                <a:lnSpc>
                  <a:spcPts val="2700"/>
                </a:lnSpc>
                <a:spcBef>
                  <a:spcPts val="600"/>
                </a:spcBef>
                <a:spcAft>
                  <a:spcPts val="600"/>
                </a:spcAft>
                <a:tabLst>
                  <a:tab pos="452438" algn="l"/>
                  <a:tab pos="904875" algn="l"/>
                  <a:tab pos="1357313" algn="l"/>
                </a:tabLst>
              </a:pPr>
              <a:r>
                <a:rPr lang="en-US" sz="1800" b="1">
                  <a:solidFill>
                    <a:srgbClr val="000000"/>
                  </a:solidFill>
                </a:rPr>
                <a:t>S</a:t>
              </a:r>
            </a:p>
          </p:txBody>
        </p:sp>
        <p:sp>
          <p:nvSpPr>
            <p:cNvPr id="6157" name="Line 9"/>
            <p:cNvSpPr>
              <a:spLocks noChangeShapeType="1"/>
            </p:cNvSpPr>
            <p:nvPr/>
          </p:nvSpPr>
          <p:spPr bwMode="auto">
            <a:xfrm>
              <a:off x="890" y="1755"/>
              <a:ext cx="345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58" name="Line 10"/>
            <p:cNvSpPr>
              <a:spLocks noChangeShapeType="1"/>
            </p:cNvSpPr>
            <p:nvPr/>
          </p:nvSpPr>
          <p:spPr bwMode="auto">
            <a:xfrm>
              <a:off x="1466" y="1881"/>
              <a:ext cx="345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59" name="Rectangle 11"/>
            <p:cNvSpPr>
              <a:spLocks noChangeArrowheads="1"/>
            </p:cNvSpPr>
            <p:nvPr/>
          </p:nvSpPr>
          <p:spPr bwMode="auto">
            <a:xfrm>
              <a:off x="1838" y="1683"/>
              <a:ext cx="363" cy="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50" tIns="26988" rIns="19050" bIns="26988"/>
            <a:lstStyle/>
            <a:p>
              <a:pPr algn="l" defTabSz="904875" eaLnBrk="0" hangingPunct="0">
                <a:lnSpc>
                  <a:spcPts val="2700"/>
                </a:lnSpc>
                <a:spcBef>
                  <a:spcPts val="600"/>
                </a:spcBef>
                <a:spcAft>
                  <a:spcPts val="600"/>
                </a:spcAft>
                <a:tabLst>
                  <a:tab pos="452438" algn="l"/>
                  <a:tab pos="904875" algn="l"/>
                  <a:tab pos="1357313" algn="l"/>
                </a:tabLst>
              </a:pPr>
              <a:r>
                <a:rPr lang="en-US" sz="1800" b="1">
                  <a:solidFill>
                    <a:srgbClr val="000000"/>
                  </a:solidFill>
                </a:rPr>
                <a:t>C</a:t>
              </a:r>
            </a:p>
          </p:txBody>
        </p:sp>
        <p:sp>
          <p:nvSpPr>
            <p:cNvPr id="6160" name="Rectangle 12"/>
            <p:cNvSpPr>
              <a:spLocks noChangeArrowheads="1"/>
            </p:cNvSpPr>
            <p:nvPr/>
          </p:nvSpPr>
          <p:spPr bwMode="auto">
            <a:xfrm>
              <a:off x="710" y="1573"/>
              <a:ext cx="363" cy="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50" tIns="26988" rIns="19050" bIns="26988"/>
            <a:lstStyle/>
            <a:p>
              <a:pPr algn="l" defTabSz="904875" eaLnBrk="0" hangingPunct="0">
                <a:lnSpc>
                  <a:spcPts val="2700"/>
                </a:lnSpc>
                <a:spcBef>
                  <a:spcPts val="600"/>
                </a:spcBef>
                <a:spcAft>
                  <a:spcPts val="600"/>
                </a:spcAft>
                <a:tabLst>
                  <a:tab pos="452438" algn="l"/>
                  <a:tab pos="904875" algn="l"/>
                  <a:tab pos="1357313" algn="l"/>
                </a:tabLst>
              </a:pPr>
              <a:r>
                <a:rPr lang="en-US" sz="1800" b="1">
                  <a:solidFill>
                    <a:srgbClr val="000000"/>
                  </a:solidFill>
                </a:rPr>
                <a:t>A</a:t>
              </a:r>
            </a:p>
          </p:txBody>
        </p:sp>
        <p:sp>
          <p:nvSpPr>
            <p:cNvPr id="6161" name="Rectangle 13"/>
            <p:cNvSpPr>
              <a:spLocks noChangeArrowheads="1"/>
            </p:cNvSpPr>
            <p:nvPr/>
          </p:nvSpPr>
          <p:spPr bwMode="auto">
            <a:xfrm>
              <a:off x="718" y="1794"/>
              <a:ext cx="363" cy="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50" tIns="26988" rIns="19050" bIns="26988"/>
            <a:lstStyle/>
            <a:p>
              <a:pPr algn="l" defTabSz="904875" eaLnBrk="0" hangingPunct="0">
                <a:lnSpc>
                  <a:spcPts val="2700"/>
                </a:lnSpc>
                <a:spcBef>
                  <a:spcPts val="600"/>
                </a:spcBef>
                <a:spcAft>
                  <a:spcPts val="600"/>
                </a:spcAft>
                <a:tabLst>
                  <a:tab pos="452438" algn="l"/>
                  <a:tab pos="904875" algn="l"/>
                  <a:tab pos="1357313" algn="l"/>
                </a:tabLst>
              </a:pPr>
              <a:r>
                <a:rPr lang="en-US" sz="1800" b="1">
                  <a:solidFill>
                    <a:srgbClr val="000000"/>
                  </a:solidFill>
                </a:rPr>
                <a:t>B</a:t>
              </a:r>
            </a:p>
          </p:txBody>
        </p:sp>
      </p:grpSp>
      <p:sp>
        <p:nvSpPr>
          <p:cNvPr id="6149" name="Rectangle 14"/>
          <p:cNvSpPr>
            <a:spLocks noChangeArrowheads="1"/>
          </p:cNvSpPr>
          <p:nvPr/>
        </p:nvSpPr>
        <p:spPr bwMode="auto">
          <a:xfrm>
            <a:off x="2057400" y="3536950"/>
            <a:ext cx="500063" cy="30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9050" tIns="26988" rIns="19050" bIns="26988"/>
          <a:lstStyle/>
          <a:p>
            <a:pPr algn="l" defTabSz="904875" eaLnBrk="0" hangingPunct="0">
              <a:lnSpc>
                <a:spcPts val="1400"/>
              </a:lnSpc>
              <a:tabLst>
                <a:tab pos="452438" algn="l"/>
                <a:tab pos="904875" algn="l"/>
                <a:tab pos="1357313" algn="l"/>
              </a:tabLst>
            </a:pPr>
            <a:r>
              <a:rPr lang="en-US" sz="12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6150" name="Rectangle 15"/>
          <p:cNvSpPr>
            <a:spLocks noChangeArrowheads="1"/>
          </p:cNvSpPr>
          <p:nvPr/>
        </p:nvSpPr>
        <p:spPr bwMode="auto">
          <a:xfrm>
            <a:off x="2057400" y="3886200"/>
            <a:ext cx="500063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9050" tIns="26988" rIns="19050" bIns="26988"/>
          <a:lstStyle/>
          <a:p>
            <a:pPr algn="l" defTabSz="904875" eaLnBrk="0" hangingPunct="0">
              <a:lnSpc>
                <a:spcPts val="1400"/>
              </a:lnSpc>
              <a:tabLst>
                <a:tab pos="452438" algn="l"/>
                <a:tab pos="904875" algn="l"/>
                <a:tab pos="1357313" algn="l"/>
              </a:tabLst>
            </a:pPr>
            <a:r>
              <a:rPr lang="en-US" sz="12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6152" name="Rectangle 17"/>
          <p:cNvSpPr>
            <a:spLocks noChangeArrowheads="1"/>
          </p:cNvSpPr>
          <p:nvPr/>
        </p:nvSpPr>
        <p:spPr bwMode="auto">
          <a:xfrm>
            <a:off x="762000" y="4572000"/>
            <a:ext cx="7239000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/>
          <a:p>
            <a:pPr algn="l" eaLnBrk="0" hangingPunct="0"/>
            <a:r>
              <a:rPr lang="en-US" sz="1800" b="1" i="1" dirty="0">
                <a:latin typeface="Times New Roman" pitchFamily="18" charset="0"/>
              </a:rPr>
              <a:t>note: we call this a 2-input </a:t>
            </a:r>
            <a:r>
              <a:rPr lang="en-US" sz="1800" b="1" i="1" dirty="0" smtClean="0">
                <a:latin typeface="Times New Roman" pitchFamily="18" charset="0"/>
              </a:rPr>
              <a:t>mux </a:t>
            </a:r>
            <a:r>
              <a:rPr lang="en-US" sz="1800" b="1" i="1" dirty="0">
                <a:latin typeface="Times New Roman" pitchFamily="18" charset="0"/>
              </a:rPr>
              <a:t>even though it has 3 inputs!</a:t>
            </a:r>
          </a:p>
        </p:txBody>
      </p:sp>
    </p:spTree>
    <p:extLst>
      <p:ext uri="{BB962C8B-B14F-4D97-AF65-F5344CB8AC3E}">
        <p14:creationId xmlns:p14="http://schemas.microsoft.com/office/powerpoint/2010/main" val="545329590"/>
      </p:ext>
    </p:extLst>
  </p:cSld>
  <p:clrMapOvr>
    <a:masterClrMapping/>
  </p:clrMapOvr>
  <p:transition spd="slow" advTm="200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457200"/>
            <a:ext cx="8077200" cy="1303337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000" b="1" dirty="0" smtClean="0"/>
              <a:t>The one-bit ALU Implementation with a MUX</a:t>
            </a:r>
          </a:p>
        </p:txBody>
      </p:sp>
      <p:sp>
        <p:nvSpPr>
          <p:cNvPr id="7171" name="AutoShape 6"/>
          <p:cNvSpPr>
            <a:spLocks noChangeArrowheads="1"/>
          </p:cNvSpPr>
          <p:nvPr/>
        </p:nvSpPr>
        <p:spPr bwMode="auto">
          <a:xfrm>
            <a:off x="5867400" y="4191000"/>
            <a:ext cx="338138" cy="1054100"/>
          </a:xfrm>
          <a:prstGeom prst="roundRect">
            <a:avLst>
              <a:gd name="adj" fmla="val 46412"/>
            </a:avLst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000"/>
              <a:t>0</a:t>
            </a:r>
          </a:p>
          <a:p>
            <a:r>
              <a:rPr lang="en-US" sz="2000"/>
              <a:t>1</a:t>
            </a:r>
          </a:p>
        </p:txBody>
      </p:sp>
      <p:sp>
        <p:nvSpPr>
          <p:cNvPr id="7172" name="Rectangle 9"/>
          <p:cNvSpPr>
            <a:spLocks noChangeArrowheads="1"/>
          </p:cNvSpPr>
          <p:nvPr/>
        </p:nvSpPr>
        <p:spPr bwMode="auto">
          <a:xfrm>
            <a:off x="5638800" y="2971800"/>
            <a:ext cx="576263" cy="61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9050" tIns="26988" rIns="19050" bIns="26988"/>
          <a:lstStyle/>
          <a:p>
            <a:pPr algn="l" defTabSz="904875" eaLnBrk="0" hangingPunct="0">
              <a:lnSpc>
                <a:spcPts val="2700"/>
              </a:lnSpc>
              <a:spcBef>
                <a:spcPts val="600"/>
              </a:spcBef>
              <a:spcAft>
                <a:spcPts val="600"/>
              </a:spcAft>
              <a:tabLst>
                <a:tab pos="452438" algn="l"/>
                <a:tab pos="904875" algn="l"/>
                <a:tab pos="1357313" algn="l"/>
              </a:tabLst>
            </a:pPr>
            <a:r>
              <a:rPr lang="en-US" sz="1800" b="1" dirty="0">
                <a:solidFill>
                  <a:srgbClr val="000000"/>
                </a:solidFill>
              </a:rPr>
              <a:t>S (Operation)</a:t>
            </a:r>
          </a:p>
        </p:txBody>
      </p:sp>
      <p:sp>
        <p:nvSpPr>
          <p:cNvPr id="7173" name="Line 10"/>
          <p:cNvSpPr>
            <a:spLocks noChangeShapeType="1"/>
          </p:cNvSpPr>
          <p:nvPr/>
        </p:nvSpPr>
        <p:spPr bwMode="auto">
          <a:xfrm>
            <a:off x="5334000" y="4495800"/>
            <a:ext cx="54768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4" name="Line 11"/>
          <p:cNvSpPr>
            <a:spLocks noChangeShapeType="1"/>
          </p:cNvSpPr>
          <p:nvPr/>
        </p:nvSpPr>
        <p:spPr bwMode="auto">
          <a:xfrm>
            <a:off x="6221413" y="4724400"/>
            <a:ext cx="1093787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5" name="Rectangle 12"/>
          <p:cNvSpPr>
            <a:spLocks noChangeArrowheads="1"/>
          </p:cNvSpPr>
          <p:nvPr/>
        </p:nvSpPr>
        <p:spPr bwMode="auto">
          <a:xfrm>
            <a:off x="7391400" y="4495800"/>
            <a:ext cx="576263" cy="61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9050" tIns="26988" rIns="19050" bIns="26988"/>
          <a:lstStyle/>
          <a:p>
            <a:pPr algn="l" defTabSz="904875" eaLnBrk="0" hangingPunct="0">
              <a:lnSpc>
                <a:spcPts val="2700"/>
              </a:lnSpc>
              <a:spcBef>
                <a:spcPts val="600"/>
              </a:spcBef>
              <a:spcAft>
                <a:spcPts val="600"/>
              </a:spcAft>
              <a:tabLst>
                <a:tab pos="452438" algn="l"/>
                <a:tab pos="904875" algn="l"/>
                <a:tab pos="1357313" algn="l"/>
              </a:tabLst>
            </a:pPr>
            <a:r>
              <a:rPr lang="en-US" sz="1800" b="1" dirty="0">
                <a:solidFill>
                  <a:srgbClr val="000000"/>
                </a:solidFill>
              </a:rPr>
              <a:t>C</a:t>
            </a:r>
          </a:p>
        </p:txBody>
      </p:sp>
      <p:sp>
        <p:nvSpPr>
          <p:cNvPr id="7176" name="Freeform 15"/>
          <p:cNvSpPr>
            <a:spLocks/>
          </p:cNvSpPr>
          <p:nvPr/>
        </p:nvSpPr>
        <p:spPr bwMode="auto">
          <a:xfrm>
            <a:off x="3886200" y="4343400"/>
            <a:ext cx="401638" cy="334963"/>
          </a:xfrm>
          <a:custGeom>
            <a:avLst/>
            <a:gdLst>
              <a:gd name="T0" fmla="*/ 0 w 134"/>
              <a:gd name="T1" fmla="*/ 2147483647 h 112"/>
              <a:gd name="T2" fmla="*/ 0 w 134"/>
              <a:gd name="T3" fmla="*/ 0 h 112"/>
              <a:gd name="T4" fmla="*/ 2147483647 w 134"/>
              <a:gd name="T5" fmla="*/ 0 h 112"/>
              <a:gd name="T6" fmla="*/ 2147483647 w 134"/>
              <a:gd name="T7" fmla="*/ 2147483647 h 112"/>
              <a:gd name="T8" fmla="*/ 2147483647 w 134"/>
              <a:gd name="T9" fmla="*/ 2147483647 h 112"/>
              <a:gd name="T10" fmla="*/ 0 w 134"/>
              <a:gd name="T11" fmla="*/ 2147483647 h 11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34"/>
              <a:gd name="T19" fmla="*/ 0 h 112"/>
              <a:gd name="T20" fmla="*/ 134 w 134"/>
              <a:gd name="T21" fmla="*/ 112 h 11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34" h="112">
                <a:moveTo>
                  <a:pt x="0" y="112"/>
                </a:moveTo>
                <a:cubicBezTo>
                  <a:pt x="0" y="0"/>
                  <a:pt x="0" y="0"/>
                  <a:pt x="0" y="0"/>
                </a:cubicBezTo>
                <a:cubicBezTo>
                  <a:pt x="78" y="0"/>
                  <a:pt x="78" y="0"/>
                  <a:pt x="78" y="0"/>
                </a:cubicBezTo>
                <a:cubicBezTo>
                  <a:pt x="108" y="0"/>
                  <a:pt x="134" y="25"/>
                  <a:pt x="134" y="55"/>
                </a:cubicBezTo>
                <a:cubicBezTo>
                  <a:pt x="134" y="86"/>
                  <a:pt x="109" y="111"/>
                  <a:pt x="79" y="112"/>
                </a:cubicBezTo>
                <a:cubicBezTo>
                  <a:pt x="0" y="112"/>
                  <a:pt x="0" y="112"/>
                  <a:pt x="0" y="112"/>
                </a:cubicBezTo>
                <a:close/>
              </a:path>
            </a:pathLst>
          </a:custGeom>
          <a:solidFill>
            <a:srgbClr val="0000FF"/>
          </a:solidFill>
          <a:ln w="2381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77" name="AutoShape 17"/>
          <p:cNvSpPr>
            <a:spLocks noChangeArrowheads="1"/>
          </p:cNvSpPr>
          <p:nvPr/>
        </p:nvSpPr>
        <p:spPr bwMode="auto">
          <a:xfrm rot="10800000">
            <a:off x="3810000" y="4724400"/>
            <a:ext cx="533400" cy="381000"/>
          </a:xfrm>
          <a:prstGeom prst="flowChartOnlineStorage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8" name="Line 18"/>
          <p:cNvSpPr>
            <a:spLocks noChangeShapeType="1"/>
          </p:cNvSpPr>
          <p:nvPr/>
        </p:nvSpPr>
        <p:spPr bwMode="auto">
          <a:xfrm>
            <a:off x="2819400" y="48006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9" name="Line 19"/>
          <p:cNvSpPr>
            <a:spLocks noChangeShapeType="1"/>
          </p:cNvSpPr>
          <p:nvPr/>
        </p:nvSpPr>
        <p:spPr bwMode="auto">
          <a:xfrm>
            <a:off x="2286000" y="50292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0" name="Text Box 20"/>
          <p:cNvSpPr txBox="1">
            <a:spLocks noChangeArrowheads="1"/>
          </p:cNvSpPr>
          <p:nvPr/>
        </p:nvSpPr>
        <p:spPr bwMode="auto">
          <a:xfrm>
            <a:off x="2667000" y="3124200"/>
            <a:ext cx="304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sz="1800" b="1"/>
              <a:t>A</a:t>
            </a:r>
          </a:p>
        </p:txBody>
      </p:sp>
      <p:sp>
        <p:nvSpPr>
          <p:cNvPr id="7181" name="Text Box 21"/>
          <p:cNvSpPr txBox="1">
            <a:spLocks noChangeArrowheads="1"/>
          </p:cNvSpPr>
          <p:nvPr/>
        </p:nvSpPr>
        <p:spPr bwMode="auto">
          <a:xfrm>
            <a:off x="2133600" y="3124200"/>
            <a:ext cx="304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sz="1800" b="1"/>
              <a:t>B</a:t>
            </a:r>
          </a:p>
        </p:txBody>
      </p:sp>
      <p:sp>
        <p:nvSpPr>
          <p:cNvPr id="7182" name="Line 22"/>
          <p:cNvSpPr>
            <a:spLocks noChangeShapeType="1"/>
          </p:cNvSpPr>
          <p:nvPr/>
        </p:nvSpPr>
        <p:spPr bwMode="auto">
          <a:xfrm>
            <a:off x="4343400" y="48768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3" name="Text Box 23"/>
          <p:cNvSpPr txBox="1">
            <a:spLocks noChangeArrowheads="1"/>
          </p:cNvSpPr>
          <p:nvPr/>
        </p:nvSpPr>
        <p:spPr bwMode="auto">
          <a:xfrm>
            <a:off x="4419600" y="4876800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sz="1800"/>
              <a:t>A+B</a:t>
            </a:r>
          </a:p>
        </p:txBody>
      </p:sp>
      <p:sp>
        <p:nvSpPr>
          <p:cNvPr id="7184" name="Line 24"/>
          <p:cNvSpPr>
            <a:spLocks noChangeShapeType="1"/>
          </p:cNvSpPr>
          <p:nvPr/>
        </p:nvSpPr>
        <p:spPr bwMode="auto">
          <a:xfrm flipH="1">
            <a:off x="4267200" y="4495800"/>
            <a:ext cx="1066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185" name="Line 25"/>
          <p:cNvSpPr>
            <a:spLocks noChangeShapeType="1"/>
          </p:cNvSpPr>
          <p:nvPr/>
        </p:nvSpPr>
        <p:spPr bwMode="auto">
          <a:xfrm flipH="1">
            <a:off x="2819400" y="4419600"/>
            <a:ext cx="1066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186" name="Line 26"/>
          <p:cNvSpPr>
            <a:spLocks noChangeShapeType="1"/>
          </p:cNvSpPr>
          <p:nvPr/>
        </p:nvSpPr>
        <p:spPr bwMode="auto">
          <a:xfrm flipV="1">
            <a:off x="2819400" y="3657600"/>
            <a:ext cx="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187" name="Line 27"/>
          <p:cNvSpPr>
            <a:spLocks noChangeShapeType="1"/>
          </p:cNvSpPr>
          <p:nvPr/>
        </p:nvSpPr>
        <p:spPr bwMode="auto">
          <a:xfrm flipH="1">
            <a:off x="2286000" y="4572000"/>
            <a:ext cx="1600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188" name="Line 28"/>
          <p:cNvSpPr>
            <a:spLocks noChangeShapeType="1"/>
          </p:cNvSpPr>
          <p:nvPr/>
        </p:nvSpPr>
        <p:spPr bwMode="auto">
          <a:xfrm flipV="1">
            <a:off x="2286000" y="3657600"/>
            <a:ext cx="0" cy="1371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189" name="Oval 29"/>
          <p:cNvSpPr>
            <a:spLocks noChangeArrowheads="1"/>
          </p:cNvSpPr>
          <p:nvPr/>
        </p:nvSpPr>
        <p:spPr bwMode="auto">
          <a:xfrm>
            <a:off x="2743200" y="4343400"/>
            <a:ext cx="152400" cy="152400"/>
          </a:xfrm>
          <a:prstGeom prst="ellipse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190" name="Text Box 31"/>
          <p:cNvSpPr txBox="1">
            <a:spLocks noChangeArrowheads="1"/>
          </p:cNvSpPr>
          <p:nvPr/>
        </p:nvSpPr>
        <p:spPr bwMode="auto">
          <a:xfrm>
            <a:off x="4419600" y="4114800"/>
            <a:ext cx="762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sz="1800"/>
              <a:t>A</a:t>
            </a:r>
            <a:r>
              <a:rPr lang="en-US" sz="2000" b="1">
                <a:sym typeface="Symbol" pitchFamily="18" charset="2"/>
              </a:rPr>
              <a:t></a:t>
            </a:r>
            <a:r>
              <a:rPr lang="en-US" sz="1800"/>
              <a:t>B</a:t>
            </a:r>
          </a:p>
        </p:txBody>
      </p:sp>
      <p:sp>
        <p:nvSpPr>
          <p:cNvPr id="7191" name="Oval 32"/>
          <p:cNvSpPr>
            <a:spLocks noChangeArrowheads="1"/>
          </p:cNvSpPr>
          <p:nvPr/>
        </p:nvSpPr>
        <p:spPr bwMode="auto">
          <a:xfrm>
            <a:off x="2743200" y="4724400"/>
            <a:ext cx="152400" cy="152400"/>
          </a:xfrm>
          <a:prstGeom prst="ellipse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192" name="Oval 33"/>
          <p:cNvSpPr>
            <a:spLocks noChangeArrowheads="1"/>
          </p:cNvSpPr>
          <p:nvPr/>
        </p:nvSpPr>
        <p:spPr bwMode="auto">
          <a:xfrm>
            <a:off x="2209800" y="4495800"/>
            <a:ext cx="152400" cy="152400"/>
          </a:xfrm>
          <a:prstGeom prst="ellipse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193" name="Oval 34"/>
          <p:cNvSpPr>
            <a:spLocks noChangeArrowheads="1"/>
          </p:cNvSpPr>
          <p:nvPr/>
        </p:nvSpPr>
        <p:spPr bwMode="auto">
          <a:xfrm>
            <a:off x="2209800" y="4953000"/>
            <a:ext cx="152400" cy="152400"/>
          </a:xfrm>
          <a:prstGeom prst="ellipse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194" name="Rectangle 36"/>
          <p:cNvSpPr>
            <a:spLocks noChangeArrowheads="1"/>
          </p:cNvSpPr>
          <p:nvPr/>
        </p:nvSpPr>
        <p:spPr bwMode="auto">
          <a:xfrm>
            <a:off x="1524000" y="3886200"/>
            <a:ext cx="5105400" cy="17526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195" name="Line 37"/>
          <p:cNvSpPr>
            <a:spLocks noChangeShapeType="1"/>
          </p:cNvSpPr>
          <p:nvPr/>
        </p:nvSpPr>
        <p:spPr bwMode="auto">
          <a:xfrm>
            <a:off x="6019800" y="3429000"/>
            <a:ext cx="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196" name="Text Box 38"/>
          <p:cNvSpPr txBox="1">
            <a:spLocks noChangeArrowheads="1"/>
          </p:cNvSpPr>
          <p:nvPr/>
        </p:nvSpPr>
        <p:spPr bwMode="auto">
          <a:xfrm>
            <a:off x="1066800" y="1676400"/>
            <a:ext cx="41910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1" dirty="0">
                <a:solidFill>
                  <a:srgbClr val="C00000"/>
                </a:solidFill>
              </a:rPr>
              <a:t>S=0</a:t>
            </a:r>
            <a:r>
              <a:rPr lang="en-US" b="1" dirty="0">
                <a:solidFill>
                  <a:srgbClr val="C00000"/>
                </a:solidFill>
                <a:sym typeface="Symbol" pitchFamily="18" charset="2"/>
              </a:rPr>
              <a:t> </a:t>
            </a:r>
            <a:r>
              <a:rPr lang="en-US" b="1" dirty="0" smtClean="0">
                <a:solidFill>
                  <a:srgbClr val="C00000"/>
                </a:solidFill>
                <a:sym typeface="Symbol" pitchFamily="18" charset="2"/>
              </a:rPr>
              <a:t> Output, c =(</a:t>
            </a:r>
            <a:r>
              <a:rPr lang="en-US" b="1" dirty="0">
                <a:solidFill>
                  <a:srgbClr val="C00000"/>
                </a:solidFill>
                <a:sym typeface="Symbol" pitchFamily="18" charset="2"/>
              </a:rPr>
              <a:t>AB)</a:t>
            </a:r>
          </a:p>
          <a:p>
            <a:pPr eaLnBrk="1" hangingPunct="1"/>
            <a:r>
              <a:rPr lang="en-US" b="1" dirty="0">
                <a:solidFill>
                  <a:srgbClr val="C00000"/>
                </a:solidFill>
              </a:rPr>
              <a:t>S=1 </a:t>
            </a:r>
            <a:r>
              <a:rPr lang="en-US" b="1" dirty="0">
                <a:solidFill>
                  <a:srgbClr val="C00000"/>
                </a:solidFill>
                <a:sym typeface="Symbol" pitchFamily="18" charset="2"/>
              </a:rPr>
              <a:t> </a:t>
            </a:r>
            <a:r>
              <a:rPr lang="en-US" b="1" dirty="0" smtClean="0">
                <a:solidFill>
                  <a:srgbClr val="C00000"/>
                </a:solidFill>
                <a:sym typeface="Symbol" pitchFamily="18" charset="2"/>
              </a:rPr>
              <a:t>Output, c=(</a:t>
            </a:r>
            <a:r>
              <a:rPr lang="en-US" b="1" dirty="0">
                <a:solidFill>
                  <a:srgbClr val="C00000"/>
                </a:solidFill>
                <a:sym typeface="Symbol" pitchFamily="18" charset="2"/>
              </a:rPr>
              <a:t>A+B)</a:t>
            </a:r>
          </a:p>
        </p:txBody>
      </p:sp>
    </p:spTree>
    <p:extLst>
      <p:ext uri="{BB962C8B-B14F-4D97-AF65-F5344CB8AC3E}">
        <p14:creationId xmlns:p14="http://schemas.microsoft.com/office/powerpoint/2010/main" val="1391066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animBg="1"/>
      <p:bldP spid="7172" grpId="0"/>
      <p:bldP spid="7173" grpId="0" animBg="1"/>
      <p:bldP spid="7174" grpId="0" animBg="1"/>
      <p:bldP spid="7175" grpId="0"/>
      <p:bldP spid="7176" grpId="0" animBg="1"/>
      <p:bldP spid="7177" grpId="0" animBg="1"/>
      <p:bldP spid="7178" grpId="0" animBg="1"/>
      <p:bldP spid="7179" grpId="0" animBg="1"/>
      <p:bldP spid="7180" grpId="0"/>
      <p:bldP spid="7181" grpId="0"/>
      <p:bldP spid="7182" grpId="0" animBg="1"/>
      <p:bldP spid="7183" grpId="0"/>
      <p:bldP spid="7184" grpId="0" animBg="1"/>
      <p:bldP spid="7185" grpId="0" animBg="1"/>
      <p:bldP spid="7186" grpId="0" animBg="1"/>
      <p:bldP spid="7187" grpId="0" animBg="1"/>
      <p:bldP spid="7188" grpId="0" animBg="1"/>
      <p:bldP spid="7189" grpId="0" animBg="1"/>
      <p:bldP spid="7190" grpId="0"/>
      <p:bldP spid="7191" grpId="0" animBg="1"/>
      <p:bldP spid="7192" grpId="0" animBg="1"/>
      <p:bldP spid="7193" grpId="0" animBg="1"/>
      <p:bldP spid="7194" grpId="0" animBg="1"/>
      <p:bldP spid="7195" grpId="0" animBg="1"/>
      <p:bldP spid="719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225425" y="312738"/>
            <a:ext cx="3821113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5" name="AutoShap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752600"/>
            <a:ext cx="8001000" cy="4724400"/>
          </a:xfrm>
          <a:noFill/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 smtClean="0"/>
              <a:t>Not easy to decide the </a:t>
            </a:r>
            <a:r>
              <a:rPr lang="en-US" b="1" dirty="0" smtClean="0">
                <a:solidFill>
                  <a:srgbClr val="C00000"/>
                </a:solidFill>
              </a:rPr>
              <a:t>“best” </a:t>
            </a:r>
            <a:r>
              <a:rPr lang="en-US" dirty="0" smtClean="0"/>
              <a:t>way to build something</a:t>
            </a:r>
          </a:p>
          <a:p>
            <a:pPr lvl="1"/>
            <a:r>
              <a:rPr lang="en-US" dirty="0" smtClean="0"/>
              <a:t>Don't want </a:t>
            </a:r>
            <a:r>
              <a:rPr lang="en-US" b="1" dirty="0" smtClean="0">
                <a:solidFill>
                  <a:srgbClr val="C00000"/>
                </a:solidFill>
              </a:rPr>
              <a:t>too many inputs to a single gate</a:t>
            </a:r>
          </a:p>
          <a:p>
            <a:pPr lvl="1"/>
            <a:r>
              <a:rPr lang="en-US" dirty="0" smtClean="0"/>
              <a:t>Don’t want to have </a:t>
            </a:r>
            <a:r>
              <a:rPr lang="en-US" b="1" dirty="0" smtClean="0">
                <a:solidFill>
                  <a:srgbClr val="C00000"/>
                </a:solidFill>
              </a:rPr>
              <a:t>to go through too many gates</a:t>
            </a:r>
          </a:p>
          <a:p>
            <a:pPr lvl="1"/>
            <a:r>
              <a:rPr lang="en-US" dirty="0" smtClean="0"/>
              <a:t>For our purposes, ease of comprehension is important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Let's look at a 1-bit ALU for addition:</a:t>
            </a:r>
            <a:br>
              <a:rPr lang="en-US" dirty="0" smtClean="0"/>
            </a:br>
            <a:r>
              <a:rPr lang="en-US" dirty="0" smtClean="0"/>
              <a:t>   How could we build a 1-bit ALU for ‘</a:t>
            </a:r>
            <a:r>
              <a:rPr lang="en-US" b="0" dirty="0" smtClean="0">
                <a:latin typeface="Courier New" pitchFamily="49" charset="0"/>
              </a:rPr>
              <a:t>add</a:t>
            </a:r>
            <a:r>
              <a:rPr lang="en-US" dirty="0" smtClean="0"/>
              <a:t>’, ‘</a:t>
            </a:r>
            <a:r>
              <a:rPr lang="en-US" b="0" dirty="0" smtClean="0">
                <a:latin typeface="Courier New" pitchFamily="49" charset="0"/>
              </a:rPr>
              <a:t>and</a:t>
            </a:r>
            <a:r>
              <a:rPr lang="en-US" dirty="0" smtClean="0"/>
              <a:t>’, and ‘</a:t>
            </a:r>
            <a:r>
              <a:rPr lang="en-US" b="0" dirty="0" smtClean="0">
                <a:latin typeface="Courier New" pitchFamily="49" charset="0"/>
              </a:rPr>
              <a:t>or</a:t>
            </a:r>
            <a:r>
              <a:rPr lang="en-US" dirty="0" smtClean="0"/>
              <a:t>’?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How could we build a 32-bit ALU?</a:t>
            </a:r>
            <a:br>
              <a:rPr lang="en-US" dirty="0" smtClean="0"/>
            </a:br>
            <a:r>
              <a:rPr lang="en-US" dirty="0" smtClean="0"/>
              <a:t>	</a:t>
            </a: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457200"/>
            <a:ext cx="8153400" cy="1303337"/>
          </a:xfrm>
          <a:noFill/>
        </p:spPr>
        <p:txBody>
          <a:bodyPr/>
          <a:lstStyle/>
          <a:p>
            <a:r>
              <a:rPr lang="en-US" b="1" dirty="0" smtClean="0"/>
              <a:t>Different Implementations</a:t>
            </a:r>
          </a:p>
        </p:txBody>
      </p:sp>
    </p:spTree>
    <p:extLst>
      <p:ext uri="{BB962C8B-B14F-4D97-AF65-F5344CB8AC3E}">
        <p14:creationId xmlns:p14="http://schemas.microsoft.com/office/powerpoint/2010/main" val="3114407676"/>
      </p:ext>
    </p:extLst>
  </p:cSld>
  <p:clrMapOvr>
    <a:masterClrMapping/>
  </p:clrMapOvr>
  <p:transition spd="slow" advTm="2000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457200"/>
            <a:ext cx="7848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000" b="1" dirty="0" smtClean="0">
                <a:solidFill>
                  <a:schemeClr val="tx1"/>
                </a:solidFill>
              </a:rPr>
              <a:t>Review: 1 bit Full Adder Implementation</a:t>
            </a:r>
          </a:p>
        </p:txBody>
      </p:sp>
      <p:pic>
        <p:nvPicPr>
          <p:cNvPr id="9219" name="Picture 4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>
            <a:lum contras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92" t="31628" r="11127" b="23128"/>
          <a:stretch>
            <a:fillRect/>
          </a:stretch>
        </p:blipFill>
        <p:spPr>
          <a:xfrm>
            <a:off x="609600" y="1295400"/>
            <a:ext cx="7696200" cy="3325813"/>
          </a:xfrm>
          <a:prstGeom prst="rect">
            <a:avLst/>
          </a:prstGeom>
          <a:noFill/>
        </p:spPr>
      </p:pic>
      <p:grpSp>
        <p:nvGrpSpPr>
          <p:cNvPr id="9220" name="Group 5"/>
          <p:cNvGrpSpPr>
            <a:grpSpLocks/>
          </p:cNvGrpSpPr>
          <p:nvPr/>
        </p:nvGrpSpPr>
        <p:grpSpPr bwMode="auto">
          <a:xfrm>
            <a:off x="4343400" y="4876800"/>
            <a:ext cx="2713038" cy="466725"/>
            <a:chOff x="715" y="2038"/>
            <a:chExt cx="1709" cy="294"/>
          </a:xfrm>
        </p:grpSpPr>
        <p:sp>
          <p:nvSpPr>
            <p:cNvPr id="9238" name="Rectangle 6"/>
            <p:cNvSpPr>
              <a:spLocks noChangeArrowheads="1"/>
            </p:cNvSpPr>
            <p:nvPr/>
          </p:nvSpPr>
          <p:spPr bwMode="auto">
            <a:xfrm>
              <a:off x="2198" y="2063"/>
              <a:ext cx="226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2800" b="1">
                  <a:solidFill>
                    <a:srgbClr val="000000"/>
                  </a:solidFill>
                  <a:latin typeface="Times New Roman" pitchFamily="18" charset="0"/>
                </a:rPr>
                <a:t>c</a:t>
              </a:r>
              <a:r>
                <a:rPr lang="en-US" sz="2800" b="1" baseline="-25000">
                  <a:solidFill>
                    <a:srgbClr val="000000"/>
                  </a:solidFill>
                  <a:latin typeface="Times New Roman" pitchFamily="18" charset="0"/>
                </a:rPr>
                <a:t>in</a:t>
              </a:r>
              <a:endParaRPr lang="en-US" baseline="-25000">
                <a:latin typeface="Times New Roman" pitchFamily="18" charset="0"/>
              </a:endParaRPr>
            </a:p>
          </p:txBody>
        </p:sp>
        <p:sp>
          <p:nvSpPr>
            <p:cNvPr id="9239" name="Rectangle 7"/>
            <p:cNvSpPr>
              <a:spLocks noChangeArrowheads="1"/>
            </p:cNvSpPr>
            <p:nvPr/>
          </p:nvSpPr>
          <p:spPr bwMode="auto">
            <a:xfrm>
              <a:off x="1785" y="2063"/>
              <a:ext cx="125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2800" b="1">
                  <a:solidFill>
                    <a:srgbClr val="000000"/>
                  </a:solidFill>
                  <a:latin typeface="Times New Roman" pitchFamily="18" charset="0"/>
                </a:rPr>
                <a:t>b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240" name="Rectangle 8"/>
            <p:cNvSpPr>
              <a:spLocks noChangeArrowheads="1"/>
            </p:cNvSpPr>
            <p:nvPr/>
          </p:nvSpPr>
          <p:spPr bwMode="auto">
            <a:xfrm>
              <a:off x="1365" y="2063"/>
              <a:ext cx="11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2800" b="1">
                  <a:solidFill>
                    <a:srgbClr val="000000"/>
                  </a:solidFill>
                  <a:latin typeface="Times New Roman" pitchFamily="18" charset="0"/>
                </a:rPr>
                <a:t>a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241" name="Rectangle 9"/>
            <p:cNvSpPr>
              <a:spLocks noChangeArrowheads="1"/>
            </p:cNvSpPr>
            <p:nvPr/>
          </p:nvSpPr>
          <p:spPr bwMode="auto">
            <a:xfrm>
              <a:off x="715" y="2038"/>
              <a:ext cx="403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2800" b="1" dirty="0" smtClean="0">
                  <a:solidFill>
                    <a:srgbClr val="000000"/>
                  </a:solidFill>
                  <a:latin typeface="Times New Roman" pitchFamily="18" charset="0"/>
                </a:rPr>
                <a:t>sum</a:t>
              </a:r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9242" name="Rectangle 10"/>
            <p:cNvSpPr>
              <a:spLocks noChangeArrowheads="1"/>
            </p:cNvSpPr>
            <p:nvPr/>
          </p:nvSpPr>
          <p:spPr bwMode="auto">
            <a:xfrm>
              <a:off x="1983" y="2038"/>
              <a:ext cx="17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2800" b="1">
                  <a:solidFill>
                    <a:srgbClr val="000000"/>
                  </a:solidFill>
                  <a:latin typeface="Symbol" pitchFamily="18" charset="2"/>
                </a:rPr>
                <a:t>Å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243" name="Rectangle 11"/>
            <p:cNvSpPr>
              <a:spLocks noChangeArrowheads="1"/>
            </p:cNvSpPr>
            <p:nvPr/>
          </p:nvSpPr>
          <p:spPr bwMode="auto">
            <a:xfrm>
              <a:off x="1569" y="2038"/>
              <a:ext cx="17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2800" b="1" dirty="0">
                  <a:solidFill>
                    <a:srgbClr val="000000"/>
                  </a:solidFill>
                  <a:latin typeface="Symbol" pitchFamily="18" charset="2"/>
                </a:rPr>
                <a:t>Å</a:t>
              </a:r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9244" name="Rectangle 12"/>
            <p:cNvSpPr>
              <a:spLocks noChangeArrowheads="1"/>
            </p:cNvSpPr>
            <p:nvPr/>
          </p:nvSpPr>
          <p:spPr bwMode="auto">
            <a:xfrm>
              <a:off x="1183" y="2038"/>
              <a:ext cx="123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2800" b="1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lang="en-US">
                <a:latin typeface="Times New Roman" pitchFamily="18" charset="0"/>
              </a:endParaRPr>
            </a:p>
          </p:txBody>
        </p:sp>
      </p:grpSp>
      <p:grpSp>
        <p:nvGrpSpPr>
          <p:cNvPr id="9221" name="Group 13"/>
          <p:cNvGrpSpPr>
            <a:grpSpLocks/>
          </p:cNvGrpSpPr>
          <p:nvPr/>
        </p:nvGrpSpPr>
        <p:grpSpPr bwMode="auto">
          <a:xfrm>
            <a:off x="4344200" y="5287967"/>
            <a:ext cx="3512337" cy="512763"/>
            <a:chOff x="954" y="2942"/>
            <a:chExt cx="2062" cy="323"/>
          </a:xfrm>
        </p:grpSpPr>
        <p:sp>
          <p:nvSpPr>
            <p:cNvPr id="9227" name="Rectangle 14"/>
            <p:cNvSpPr>
              <a:spLocks noChangeArrowheads="1"/>
            </p:cNvSpPr>
            <p:nvPr/>
          </p:nvSpPr>
          <p:spPr bwMode="auto">
            <a:xfrm>
              <a:off x="2790" y="2996"/>
              <a:ext cx="226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2800" b="1">
                  <a:solidFill>
                    <a:srgbClr val="000000"/>
                  </a:solidFill>
                  <a:latin typeface="Times New Roman" pitchFamily="18" charset="0"/>
                </a:rPr>
                <a:t>c</a:t>
              </a:r>
              <a:r>
                <a:rPr lang="en-US" sz="2800" b="1" baseline="-25000">
                  <a:solidFill>
                    <a:srgbClr val="000000"/>
                  </a:solidFill>
                  <a:latin typeface="Times New Roman" pitchFamily="18" charset="0"/>
                </a:rPr>
                <a:t>in</a:t>
              </a:r>
              <a:endParaRPr lang="en-US" baseline="-25000">
                <a:latin typeface="Times New Roman" pitchFamily="18" charset="0"/>
              </a:endParaRPr>
            </a:p>
          </p:txBody>
        </p:sp>
        <p:sp>
          <p:nvSpPr>
            <p:cNvPr id="9228" name="Rectangle 15"/>
            <p:cNvSpPr>
              <a:spLocks noChangeArrowheads="1"/>
            </p:cNvSpPr>
            <p:nvPr/>
          </p:nvSpPr>
          <p:spPr bwMode="auto">
            <a:xfrm>
              <a:off x="2686" y="2996"/>
              <a:ext cx="75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2800" b="1">
                  <a:solidFill>
                    <a:srgbClr val="000000"/>
                  </a:solidFill>
                  <a:latin typeface="Times New Roman" pitchFamily="18" charset="0"/>
                </a:rPr>
                <a:t>)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229" name="Rectangle 16"/>
            <p:cNvSpPr>
              <a:spLocks noChangeArrowheads="1"/>
            </p:cNvSpPr>
            <p:nvPr/>
          </p:nvSpPr>
          <p:spPr bwMode="auto">
            <a:xfrm>
              <a:off x="2514" y="2996"/>
              <a:ext cx="125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2800" b="1">
                  <a:solidFill>
                    <a:srgbClr val="000000"/>
                  </a:solidFill>
                  <a:latin typeface="Times New Roman" pitchFamily="18" charset="0"/>
                </a:rPr>
                <a:t>b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230" name="Rectangle 17"/>
            <p:cNvSpPr>
              <a:spLocks noChangeArrowheads="1"/>
            </p:cNvSpPr>
            <p:nvPr/>
          </p:nvSpPr>
          <p:spPr bwMode="auto">
            <a:xfrm>
              <a:off x="2095" y="2996"/>
              <a:ext cx="11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2800" b="1">
                  <a:solidFill>
                    <a:srgbClr val="000000"/>
                  </a:solidFill>
                  <a:latin typeface="Times New Roman" pitchFamily="18" charset="0"/>
                </a:rPr>
                <a:t>a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231" name="Rectangle 18"/>
            <p:cNvSpPr>
              <a:spLocks noChangeArrowheads="1"/>
            </p:cNvSpPr>
            <p:nvPr/>
          </p:nvSpPr>
          <p:spPr bwMode="auto">
            <a:xfrm>
              <a:off x="2007" y="2996"/>
              <a:ext cx="75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2800" b="1">
                  <a:solidFill>
                    <a:srgbClr val="000000"/>
                  </a:solidFill>
                  <a:latin typeface="Times New Roman" pitchFamily="18" charset="0"/>
                </a:rPr>
                <a:t>(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232" name="Rectangle 19"/>
            <p:cNvSpPr>
              <a:spLocks noChangeArrowheads="1"/>
            </p:cNvSpPr>
            <p:nvPr/>
          </p:nvSpPr>
          <p:spPr bwMode="auto">
            <a:xfrm>
              <a:off x="1638" y="2996"/>
              <a:ext cx="125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2800" b="1" dirty="0">
                  <a:solidFill>
                    <a:srgbClr val="000000"/>
                  </a:solidFill>
                  <a:latin typeface="Times New Roman" pitchFamily="18" charset="0"/>
                </a:rPr>
                <a:t>b</a:t>
              </a:r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9233" name="Rectangle 20"/>
            <p:cNvSpPr>
              <a:spLocks noChangeArrowheads="1"/>
            </p:cNvSpPr>
            <p:nvPr/>
          </p:nvSpPr>
          <p:spPr bwMode="auto">
            <a:xfrm>
              <a:off x="1490" y="2990"/>
              <a:ext cx="11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2800" b="1" dirty="0">
                  <a:solidFill>
                    <a:srgbClr val="000000"/>
                  </a:solidFill>
                  <a:latin typeface="Times New Roman" pitchFamily="18" charset="0"/>
                </a:rPr>
                <a:t>a</a:t>
              </a:r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9234" name="Rectangle 21"/>
            <p:cNvSpPr>
              <a:spLocks noChangeArrowheads="1"/>
            </p:cNvSpPr>
            <p:nvPr/>
          </p:nvSpPr>
          <p:spPr bwMode="auto">
            <a:xfrm>
              <a:off x="954" y="2942"/>
              <a:ext cx="311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2800" b="1" dirty="0" err="1">
                  <a:solidFill>
                    <a:srgbClr val="000000"/>
                  </a:solidFill>
                  <a:latin typeface="Times New Roman" pitchFamily="18" charset="0"/>
                </a:rPr>
                <a:t>c</a:t>
              </a:r>
              <a:r>
                <a:rPr lang="en-US" sz="2800" b="1" baseline="-25000" dirty="0" err="1">
                  <a:solidFill>
                    <a:srgbClr val="000000"/>
                  </a:solidFill>
                  <a:latin typeface="Times New Roman" pitchFamily="18" charset="0"/>
                </a:rPr>
                <a:t>out</a:t>
              </a:r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9235" name="Rectangle 22"/>
            <p:cNvSpPr>
              <a:spLocks noChangeArrowheads="1"/>
            </p:cNvSpPr>
            <p:nvPr/>
          </p:nvSpPr>
          <p:spPr bwMode="auto">
            <a:xfrm>
              <a:off x="2299" y="2971"/>
              <a:ext cx="17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2800" b="1" dirty="0">
                  <a:solidFill>
                    <a:srgbClr val="000000"/>
                  </a:solidFill>
                  <a:latin typeface="Symbol" pitchFamily="18" charset="2"/>
                </a:rPr>
                <a:t>Å</a:t>
              </a:r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9236" name="Rectangle 23"/>
            <p:cNvSpPr>
              <a:spLocks noChangeArrowheads="1"/>
            </p:cNvSpPr>
            <p:nvPr/>
          </p:nvSpPr>
          <p:spPr bwMode="auto">
            <a:xfrm>
              <a:off x="1842" y="2971"/>
              <a:ext cx="123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2800" b="1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9237" name="Rectangle 24"/>
            <p:cNvSpPr>
              <a:spLocks noChangeArrowheads="1"/>
            </p:cNvSpPr>
            <p:nvPr/>
          </p:nvSpPr>
          <p:spPr bwMode="auto">
            <a:xfrm>
              <a:off x="1256" y="2971"/>
              <a:ext cx="123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2800" b="1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lang="en-US">
                <a:latin typeface="Times New Roman" pitchFamily="18" charset="0"/>
              </a:endParaRPr>
            </a:p>
          </p:txBody>
        </p:sp>
      </p:grpSp>
      <p:sp>
        <p:nvSpPr>
          <p:cNvPr id="9222" name="Text Box 25"/>
          <p:cNvSpPr txBox="1">
            <a:spLocks noChangeArrowheads="1"/>
          </p:cNvSpPr>
          <p:nvPr/>
        </p:nvSpPr>
        <p:spPr bwMode="auto">
          <a:xfrm>
            <a:off x="228600" y="2133600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a</a:t>
            </a:r>
          </a:p>
        </p:txBody>
      </p:sp>
      <p:sp>
        <p:nvSpPr>
          <p:cNvPr id="9223" name="Text Box 26"/>
          <p:cNvSpPr txBox="1">
            <a:spLocks noChangeArrowheads="1"/>
          </p:cNvSpPr>
          <p:nvPr/>
        </p:nvSpPr>
        <p:spPr bwMode="auto">
          <a:xfrm>
            <a:off x="228600" y="2514600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b</a:t>
            </a:r>
          </a:p>
        </p:txBody>
      </p:sp>
      <p:sp>
        <p:nvSpPr>
          <p:cNvPr id="9224" name="Text Box 27"/>
          <p:cNvSpPr txBox="1">
            <a:spLocks noChangeArrowheads="1"/>
          </p:cNvSpPr>
          <p:nvPr/>
        </p:nvSpPr>
        <p:spPr bwMode="auto">
          <a:xfrm>
            <a:off x="533400" y="4267200"/>
            <a:ext cx="1371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/>
              <a:t>carry in</a:t>
            </a:r>
          </a:p>
        </p:txBody>
      </p:sp>
      <p:sp>
        <p:nvSpPr>
          <p:cNvPr id="9225" name="Text Box 28"/>
          <p:cNvSpPr txBox="1">
            <a:spLocks noChangeArrowheads="1"/>
          </p:cNvSpPr>
          <p:nvPr/>
        </p:nvSpPr>
        <p:spPr bwMode="auto">
          <a:xfrm>
            <a:off x="7543800" y="4038600"/>
            <a:ext cx="1371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carry out</a:t>
            </a:r>
          </a:p>
        </p:txBody>
      </p:sp>
      <p:sp>
        <p:nvSpPr>
          <p:cNvPr id="9226" name="Text Box 29"/>
          <p:cNvSpPr txBox="1">
            <a:spLocks noChangeArrowheads="1"/>
          </p:cNvSpPr>
          <p:nvPr/>
        </p:nvSpPr>
        <p:spPr bwMode="auto">
          <a:xfrm>
            <a:off x="7467600" y="2057400"/>
            <a:ext cx="1371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sum</a:t>
            </a:r>
          </a:p>
        </p:txBody>
      </p:sp>
    </p:spTree>
    <p:extLst>
      <p:ext uri="{BB962C8B-B14F-4D97-AF65-F5344CB8AC3E}">
        <p14:creationId xmlns:p14="http://schemas.microsoft.com/office/powerpoint/2010/main" val="1694599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54109</TotalTime>
  <Words>996</Words>
  <Application>Microsoft Office PowerPoint</Application>
  <PresentationFormat>On-screen Show (4:3)</PresentationFormat>
  <Paragraphs>243</Paragraphs>
  <Slides>29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9" baseType="lpstr">
      <vt:lpstr>Arial</vt:lpstr>
      <vt:lpstr>Calibri</vt:lpstr>
      <vt:lpstr>Cambria</vt:lpstr>
      <vt:lpstr>Courier New</vt:lpstr>
      <vt:lpstr>Garamond</vt:lpstr>
      <vt:lpstr>Symbol</vt:lpstr>
      <vt:lpstr>Times New Roman</vt:lpstr>
      <vt:lpstr>Trebuchet MS</vt:lpstr>
      <vt:lpstr>Wingdings</vt:lpstr>
      <vt:lpstr>Organic</vt:lpstr>
      <vt:lpstr>CSCIU 210 Computer Organization AKM Jahangir A Majumder, PhD</vt:lpstr>
      <vt:lpstr>Review and Learning Outcomes</vt:lpstr>
      <vt:lpstr>Summary of Materials We Covered up to Now</vt:lpstr>
      <vt:lpstr>ALU Functions</vt:lpstr>
      <vt:lpstr>An ALU (arithmetic logic unit)</vt:lpstr>
      <vt:lpstr>Review:  The Multiplexor</vt:lpstr>
      <vt:lpstr>The one-bit ALU Implementation with a MUX</vt:lpstr>
      <vt:lpstr>Different Implementations</vt:lpstr>
      <vt:lpstr>Review: 1 bit Full Adder Implementation</vt:lpstr>
      <vt:lpstr>Review: Functional Block of Full-Adder</vt:lpstr>
      <vt:lpstr>1-bit Full Adder Symbol</vt:lpstr>
      <vt:lpstr>Building a 32 bit ALU with ‘and,’ ‘or,’ and ‘add’ Functions</vt:lpstr>
      <vt:lpstr>What about subtraction  (a – b)  ?</vt:lpstr>
      <vt:lpstr>Review: Least Significant Bit and Most Significant Bit</vt:lpstr>
      <vt:lpstr>Adding a NOR function</vt:lpstr>
      <vt:lpstr>DeMorgan’s law</vt:lpstr>
      <vt:lpstr>The NOR Function Implementation</vt:lpstr>
      <vt:lpstr>Set-on-less-than (slt) Function</vt:lpstr>
      <vt:lpstr>slt Function Implementation</vt:lpstr>
      <vt:lpstr>Slt Function Implementation</vt:lpstr>
      <vt:lpstr>An 32-bit ALU Supporting slt function</vt:lpstr>
      <vt:lpstr>The 1-bit ALU for the Most Significant Bit</vt:lpstr>
      <vt:lpstr>The 1-bit ALU for Other Bits</vt:lpstr>
      <vt:lpstr>Final 32-bit ALU with a Zero Detector</vt:lpstr>
      <vt:lpstr>Our 32-bit ALU Symbol</vt:lpstr>
      <vt:lpstr>The ALU Diagram</vt:lpstr>
      <vt:lpstr>Question regarding ALU</vt:lpstr>
      <vt:lpstr>A MIPS Computer Architecture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Mouny</dc:creator>
  <cp:lastModifiedBy>MAJUMDER, AKM JAHANGIR</cp:lastModifiedBy>
  <cp:revision>976</cp:revision>
  <cp:lastPrinted>2013-11-25T17:13:45Z</cp:lastPrinted>
  <dcterms:created xsi:type="dcterms:W3CDTF">2012-08-10T22:02:17Z</dcterms:created>
  <dcterms:modified xsi:type="dcterms:W3CDTF">2018-10-13T12:26:36Z</dcterms:modified>
</cp:coreProperties>
</file>