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7" r:id="rId6"/>
    <p:sldId id="258" r:id="rId7"/>
    <p:sldId id="260" r:id="rId8"/>
    <p:sldId id="268" r:id="rId9"/>
    <p:sldId id="269" r:id="rId10"/>
    <p:sldId id="264" r:id="rId11"/>
    <p:sldId id="265" r:id="rId12"/>
    <p:sldId id="266" r:id="rId13"/>
    <p:sldId id="263"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WYYvHb03Eog"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technologyreview.com/s/610453/your-next-computer-could-improve-with-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E303F56-AFB2-4B3A-86CE-7D4BEDAFC905}"/>
              </a:ext>
            </a:extLst>
          </p:cNvPr>
          <p:cNvSpPr>
            <a:spLocks noGrp="1"/>
          </p:cNvSpPr>
          <p:nvPr>
            <p:ph type="ctrTitle"/>
          </p:nvPr>
        </p:nvSpPr>
        <p:spPr>
          <a:xfrm>
            <a:off x="2667000" y="2328334"/>
            <a:ext cx="6858000" cy="1367896"/>
          </a:xfrm>
        </p:spPr>
        <p:txBody>
          <a:bodyPr>
            <a:normAutofit/>
          </a:bodyPr>
          <a:lstStyle/>
          <a:p>
            <a:pPr algn="ctr"/>
            <a:r>
              <a:rPr lang="en-US" sz="4400">
                <a:solidFill>
                  <a:srgbClr val="FFFFFF"/>
                </a:solidFill>
              </a:rPr>
              <a:t>Computers that get better with age?</a:t>
            </a:r>
          </a:p>
        </p:txBody>
      </p:sp>
      <p:sp>
        <p:nvSpPr>
          <p:cNvPr id="3" name="Subtitle 2">
            <a:extLst>
              <a:ext uri="{FF2B5EF4-FFF2-40B4-BE49-F238E27FC236}">
                <a16:creationId xmlns:a16="http://schemas.microsoft.com/office/drawing/2014/main" id="{969CC8D4-5006-49F0-B745-88DCC43451EB}"/>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Using machine learning ideas to speed up operating systems.</a:t>
            </a:r>
          </a:p>
        </p:txBody>
      </p:sp>
    </p:spTree>
    <p:extLst>
      <p:ext uri="{BB962C8B-B14F-4D97-AF65-F5344CB8AC3E}">
        <p14:creationId xmlns:p14="http://schemas.microsoft.com/office/powerpoint/2010/main" val="20523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6302-58B1-47C6-8820-A3E2B8DF2A12}"/>
              </a:ext>
            </a:extLst>
          </p:cNvPr>
          <p:cNvSpPr>
            <a:spLocks noGrp="1"/>
          </p:cNvSpPr>
          <p:nvPr>
            <p:ph type="title"/>
          </p:nvPr>
        </p:nvSpPr>
        <p:spPr/>
        <p:txBody>
          <a:bodyPr/>
          <a:lstStyle/>
          <a:p>
            <a:r>
              <a:rPr lang="en-US" dirty="0"/>
              <a:t>Applications of this technology</a:t>
            </a:r>
          </a:p>
        </p:txBody>
      </p:sp>
      <p:sp>
        <p:nvSpPr>
          <p:cNvPr id="3" name="Content Placeholder 2">
            <a:extLst>
              <a:ext uri="{FF2B5EF4-FFF2-40B4-BE49-F238E27FC236}">
                <a16:creationId xmlns:a16="http://schemas.microsoft.com/office/drawing/2014/main" id="{ECF59D12-917D-4913-902E-71D11CF7C853}"/>
              </a:ext>
            </a:extLst>
          </p:cNvPr>
          <p:cNvSpPr>
            <a:spLocks noGrp="1"/>
          </p:cNvSpPr>
          <p:nvPr>
            <p:ph idx="1"/>
          </p:nvPr>
        </p:nvSpPr>
        <p:spPr/>
        <p:txBody>
          <a:bodyPr/>
          <a:lstStyle/>
          <a:p>
            <a:r>
              <a:rPr lang="en-US" dirty="0"/>
              <a:t>Servers (Database)</a:t>
            </a:r>
          </a:p>
          <a:p>
            <a:r>
              <a:rPr lang="en-US" dirty="0"/>
              <a:t>Operating Systems (Computer | Phone)</a:t>
            </a:r>
          </a:p>
          <a:p>
            <a:r>
              <a:rPr lang="en-US" dirty="0"/>
              <a:t>Embedded systems (IoT)</a:t>
            </a:r>
          </a:p>
          <a:p>
            <a:endParaRPr lang="en-US" dirty="0"/>
          </a:p>
          <a:p>
            <a:endParaRPr lang="en-US" dirty="0"/>
          </a:p>
        </p:txBody>
      </p:sp>
    </p:spTree>
    <p:extLst>
      <p:ext uri="{BB962C8B-B14F-4D97-AF65-F5344CB8AC3E}">
        <p14:creationId xmlns:p14="http://schemas.microsoft.com/office/powerpoint/2010/main" val="322420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9E60675D-621D-4D42-8CE5-BD9A483E4040}"/>
              </a:ext>
            </a:extLst>
          </p:cNvPr>
          <p:cNvSpPr>
            <a:spLocks noGrp="1"/>
          </p:cNvSpPr>
          <p:nvPr>
            <p:ph type="title"/>
          </p:nvPr>
        </p:nvSpPr>
        <p:spPr>
          <a:xfrm>
            <a:off x="1141413" y="1082673"/>
            <a:ext cx="2869416" cy="4708528"/>
          </a:xfrm>
        </p:spPr>
        <p:txBody>
          <a:bodyPr>
            <a:normAutofit/>
          </a:bodyPr>
          <a:lstStyle/>
          <a:p>
            <a:pPr algn="r"/>
            <a:r>
              <a:rPr lang="en-US" sz="4000" dirty="0"/>
              <a:t>Basic Concept of how this would work</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53E2FA-6EA4-41F7-B263-506FA3B67258}"/>
              </a:ext>
            </a:extLst>
          </p:cNvPr>
          <p:cNvSpPr>
            <a:spLocks noGrp="1"/>
          </p:cNvSpPr>
          <p:nvPr>
            <p:ph idx="1"/>
          </p:nvPr>
        </p:nvSpPr>
        <p:spPr>
          <a:xfrm>
            <a:off x="5297763" y="1082673"/>
            <a:ext cx="5751237" cy="4708528"/>
          </a:xfrm>
        </p:spPr>
        <p:txBody>
          <a:bodyPr anchor="ctr">
            <a:normAutofit/>
          </a:bodyPr>
          <a:lstStyle/>
          <a:p>
            <a:r>
              <a:rPr lang="en-US" sz="1800" dirty="0"/>
              <a:t>Very early development phase of this idea and how it would actually function.</a:t>
            </a:r>
          </a:p>
          <a:p>
            <a:r>
              <a:rPr lang="en-US" sz="1800" dirty="0"/>
              <a:t>Using Machine Learning, a computer redirect resources to different components as needed.</a:t>
            </a:r>
          </a:p>
          <a:p>
            <a:r>
              <a:rPr lang="en-US" sz="1800" dirty="0"/>
              <a:t>Basically the computer would fine tune it self to current needs of tasks.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23671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2F6C-A308-4848-B368-D6FDD6AE96D9}"/>
              </a:ext>
            </a:extLst>
          </p:cNvPr>
          <p:cNvSpPr>
            <a:spLocks noGrp="1"/>
          </p:cNvSpPr>
          <p:nvPr>
            <p:ph type="title"/>
          </p:nvPr>
        </p:nvSpPr>
        <p:spPr/>
        <p:txBody>
          <a:bodyPr/>
          <a:lstStyle/>
          <a:p>
            <a:r>
              <a:rPr lang="en-US" dirty="0"/>
              <a:t>Current work by google</a:t>
            </a:r>
          </a:p>
        </p:txBody>
      </p:sp>
      <p:sp>
        <p:nvSpPr>
          <p:cNvPr id="3" name="Content Placeholder 2">
            <a:extLst>
              <a:ext uri="{FF2B5EF4-FFF2-40B4-BE49-F238E27FC236}">
                <a16:creationId xmlns:a16="http://schemas.microsoft.com/office/drawing/2014/main" id="{D9FB8AD7-4C9F-469A-85D4-2498C977840E}"/>
              </a:ext>
            </a:extLst>
          </p:cNvPr>
          <p:cNvSpPr>
            <a:spLocks noGrp="1"/>
          </p:cNvSpPr>
          <p:nvPr>
            <p:ph idx="1"/>
          </p:nvPr>
        </p:nvSpPr>
        <p:spPr/>
        <p:txBody>
          <a:bodyPr/>
          <a:lstStyle/>
          <a:p>
            <a:r>
              <a:rPr lang="en-US" dirty="0"/>
              <a:t>Google is currently working on using AI to speed up prefetching</a:t>
            </a:r>
          </a:p>
          <a:p>
            <a:r>
              <a:rPr lang="en-US" dirty="0"/>
              <a:t>Have noted a significant improvement in the prefetching times and process</a:t>
            </a:r>
          </a:p>
          <a:p>
            <a:r>
              <a:rPr lang="en-US" dirty="0"/>
              <a:t>Big issues can arise because a highly optimized AI might fetch too much data, possibly clogging up cache.</a:t>
            </a:r>
          </a:p>
        </p:txBody>
      </p:sp>
    </p:spTree>
    <p:extLst>
      <p:ext uri="{BB962C8B-B14F-4D97-AF65-F5344CB8AC3E}">
        <p14:creationId xmlns:p14="http://schemas.microsoft.com/office/powerpoint/2010/main" val="250914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Apple iPhone X first look">
            <a:hlinkClick r:id="" action="ppaction://media"/>
            <a:extLst>
              <a:ext uri="{FF2B5EF4-FFF2-40B4-BE49-F238E27FC236}">
                <a16:creationId xmlns:a16="http://schemas.microsoft.com/office/drawing/2014/main" id="{B70E7792-64F1-42A2-B8D3-A16AA5A9E828}"/>
              </a:ext>
            </a:extLst>
          </p:cNvPr>
          <p:cNvPicPr>
            <a:picLocks noRot="1" noChangeAspect="1"/>
          </p:cNvPicPr>
          <p:nvPr>
            <a:videoFile r:link="rId1"/>
          </p:nvPr>
        </p:nvPicPr>
        <p:blipFill>
          <a:blip r:embed="rId3"/>
          <a:stretch>
            <a:fillRect/>
          </a:stretch>
        </p:blipFill>
        <p:spPr>
          <a:xfrm>
            <a:off x="1341120" y="707843"/>
            <a:ext cx="9675223" cy="5442313"/>
          </a:xfrm>
          <a:prstGeom prst="rect">
            <a:avLst/>
          </a:prstGeom>
        </p:spPr>
      </p:pic>
    </p:spTree>
    <p:extLst>
      <p:ext uri="{BB962C8B-B14F-4D97-AF65-F5344CB8AC3E}">
        <p14:creationId xmlns:p14="http://schemas.microsoft.com/office/powerpoint/2010/main" val="104560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B2B4-D986-4206-B956-CEDF39A42858}"/>
              </a:ext>
            </a:extLst>
          </p:cNvPr>
          <p:cNvSpPr>
            <a:spLocks noGrp="1"/>
          </p:cNvSpPr>
          <p:nvPr>
            <p:ph type="title"/>
          </p:nvPr>
        </p:nvSpPr>
        <p:spPr/>
        <p:txBody>
          <a:bodyPr/>
          <a:lstStyle/>
          <a:p>
            <a:r>
              <a:rPr lang="en-US" dirty="0" err="1"/>
              <a:t>SourCes</a:t>
            </a:r>
            <a:r>
              <a:rPr lang="en-US" dirty="0"/>
              <a:t>:</a:t>
            </a:r>
          </a:p>
        </p:txBody>
      </p:sp>
      <p:sp>
        <p:nvSpPr>
          <p:cNvPr id="3" name="Content Placeholder 2">
            <a:extLst>
              <a:ext uri="{FF2B5EF4-FFF2-40B4-BE49-F238E27FC236}">
                <a16:creationId xmlns:a16="http://schemas.microsoft.com/office/drawing/2014/main" id="{7DF94D91-AD22-4FF6-82F2-AC3DB52A5AB0}"/>
              </a:ext>
            </a:extLst>
          </p:cNvPr>
          <p:cNvSpPr>
            <a:spLocks noGrp="1"/>
          </p:cNvSpPr>
          <p:nvPr>
            <p:ph idx="1"/>
          </p:nvPr>
        </p:nvSpPr>
        <p:spPr/>
        <p:txBody>
          <a:bodyPr/>
          <a:lstStyle/>
          <a:p>
            <a:r>
              <a:rPr lang="en-US" dirty="0">
                <a:hlinkClick r:id="rId2"/>
              </a:rPr>
              <a:t>https://www.technologyreview.com/s/610453/your-next-computer-could-improve-with-age/</a:t>
            </a:r>
            <a:endParaRPr lang="en-US" dirty="0"/>
          </a:p>
          <a:p>
            <a:r>
              <a:rPr lang="en-US" dirty="0"/>
              <a:t>http://www.digitaljournal.com/tech-and-science/technology/google-uses-machine-learning-to-make-computers-faster-as-they-age/article/517319</a:t>
            </a:r>
          </a:p>
        </p:txBody>
      </p:sp>
    </p:spTree>
    <p:extLst>
      <p:ext uri="{BB962C8B-B14F-4D97-AF65-F5344CB8AC3E}">
        <p14:creationId xmlns:p14="http://schemas.microsoft.com/office/powerpoint/2010/main" val="162316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06759199-FD8C-4B59-88B4-CF9B58A7D5B9}"/>
              </a:ext>
            </a:extLst>
          </p:cNvPr>
          <p:cNvSpPr>
            <a:spLocks noGrp="1"/>
          </p:cNvSpPr>
          <p:nvPr>
            <p:ph type="title"/>
          </p:nvPr>
        </p:nvSpPr>
        <p:spPr>
          <a:xfrm>
            <a:off x="1141411" y="748240"/>
            <a:ext cx="9906000" cy="1117073"/>
          </a:xfrm>
        </p:spPr>
        <p:txBody>
          <a:bodyPr>
            <a:normAutofit/>
          </a:bodyPr>
          <a:lstStyle/>
          <a:p>
            <a:pPr algn="ctr"/>
            <a:r>
              <a:rPr lang="en-US" sz="4000" dirty="0"/>
              <a:t>Quick poll</a:t>
            </a:r>
          </a:p>
        </p:txBody>
      </p:sp>
      <p:sp>
        <p:nvSpPr>
          <p:cNvPr id="3" name="Content Placeholder 2">
            <a:extLst>
              <a:ext uri="{FF2B5EF4-FFF2-40B4-BE49-F238E27FC236}">
                <a16:creationId xmlns:a16="http://schemas.microsoft.com/office/drawing/2014/main" id="{E99C7F18-1D66-4A72-89E7-796B529B0CA8}"/>
              </a:ext>
            </a:extLst>
          </p:cNvPr>
          <p:cNvSpPr>
            <a:spLocks noGrp="1"/>
          </p:cNvSpPr>
          <p:nvPr>
            <p:ph idx="1"/>
          </p:nvPr>
        </p:nvSpPr>
        <p:spPr>
          <a:xfrm>
            <a:off x="1206500" y="2249487"/>
            <a:ext cx="9840911" cy="3541714"/>
          </a:xfrm>
        </p:spPr>
        <p:txBody>
          <a:bodyPr anchor="t">
            <a:normAutofit/>
          </a:bodyPr>
          <a:lstStyle/>
          <a:p>
            <a:r>
              <a:rPr lang="en-US" dirty="0"/>
              <a:t>Students with cellphone that are older than</a:t>
            </a:r>
          </a:p>
          <a:p>
            <a:pPr lvl="1"/>
            <a:r>
              <a:rPr lang="en-US" dirty="0"/>
              <a:t>6 </a:t>
            </a:r>
            <a:r>
              <a:rPr lang="en-US" dirty="0" err="1"/>
              <a:t>mos</a:t>
            </a:r>
            <a:r>
              <a:rPr lang="en-US" dirty="0"/>
              <a:t> old</a:t>
            </a:r>
          </a:p>
          <a:p>
            <a:pPr lvl="1"/>
            <a:r>
              <a:rPr lang="en-US" dirty="0"/>
              <a:t>9 </a:t>
            </a:r>
            <a:r>
              <a:rPr lang="en-US" dirty="0" err="1"/>
              <a:t>mos</a:t>
            </a:r>
            <a:r>
              <a:rPr lang="en-US" dirty="0"/>
              <a:t> old</a:t>
            </a:r>
          </a:p>
          <a:p>
            <a:pPr lvl="1"/>
            <a:r>
              <a:rPr lang="en-US" dirty="0"/>
              <a:t>1 </a:t>
            </a:r>
            <a:r>
              <a:rPr lang="en-US" dirty="0" err="1"/>
              <a:t>yr</a:t>
            </a:r>
            <a:r>
              <a:rPr lang="en-US" dirty="0"/>
              <a:t> old</a:t>
            </a:r>
          </a:p>
          <a:p>
            <a:pPr lvl="1"/>
            <a:r>
              <a:rPr lang="en-US" dirty="0"/>
              <a:t>1.5 </a:t>
            </a:r>
            <a:r>
              <a:rPr lang="en-US" dirty="0" err="1"/>
              <a:t>yr</a:t>
            </a:r>
            <a:r>
              <a:rPr lang="en-US" dirty="0"/>
              <a:t> old </a:t>
            </a:r>
          </a:p>
          <a:p>
            <a:pPr lvl="1"/>
            <a:r>
              <a:rPr lang="en-US" dirty="0"/>
              <a:t>Older than 2 years</a:t>
            </a:r>
          </a:p>
          <a:p>
            <a:r>
              <a:rPr lang="en-US" dirty="0"/>
              <a:t>What are the major deterring factors from upgrading?</a:t>
            </a:r>
          </a:p>
          <a:p>
            <a:pPr marL="0" indent="0">
              <a:buNone/>
            </a:pP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06982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1564-67EC-4251-A32E-41ED5FA8BB88}"/>
              </a:ext>
            </a:extLst>
          </p:cNvPr>
          <p:cNvSpPr>
            <a:spLocks noGrp="1"/>
          </p:cNvSpPr>
          <p:nvPr>
            <p:ph type="ctrTitle"/>
          </p:nvPr>
        </p:nvSpPr>
        <p:spPr/>
        <p:txBody>
          <a:bodyPr/>
          <a:lstStyle/>
          <a:p>
            <a:r>
              <a:rPr lang="en-US" dirty="0"/>
              <a:t>Moore’s law is slowing down!</a:t>
            </a:r>
          </a:p>
        </p:txBody>
      </p:sp>
      <p:sp>
        <p:nvSpPr>
          <p:cNvPr id="3" name="Subtitle 2">
            <a:extLst>
              <a:ext uri="{FF2B5EF4-FFF2-40B4-BE49-F238E27FC236}">
                <a16:creationId xmlns:a16="http://schemas.microsoft.com/office/drawing/2014/main" id="{1F272351-CD2E-433D-B6BB-8499F8E3BDEB}"/>
              </a:ext>
            </a:extLst>
          </p:cNvPr>
          <p:cNvSpPr>
            <a:spLocks noGrp="1"/>
          </p:cNvSpPr>
          <p:nvPr>
            <p:ph type="subTitle" idx="1"/>
          </p:nvPr>
        </p:nvSpPr>
        <p:spPr/>
        <p:txBody>
          <a:bodyPr/>
          <a:lstStyle/>
          <a:p>
            <a:r>
              <a:rPr lang="en-US" dirty="0"/>
              <a:t>Fundamental design of chips has not changed in recent years.</a:t>
            </a:r>
          </a:p>
        </p:txBody>
      </p:sp>
    </p:spTree>
    <p:extLst>
      <p:ext uri="{BB962C8B-B14F-4D97-AF65-F5344CB8AC3E}">
        <p14:creationId xmlns:p14="http://schemas.microsoft.com/office/powerpoint/2010/main" val="287326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6DAA-FF03-4CFE-B48A-45BEDB833E8C}"/>
              </a:ext>
            </a:extLst>
          </p:cNvPr>
          <p:cNvSpPr>
            <a:spLocks noGrp="1"/>
          </p:cNvSpPr>
          <p:nvPr>
            <p:ph type="title"/>
          </p:nvPr>
        </p:nvSpPr>
        <p:spPr/>
        <p:txBody>
          <a:bodyPr/>
          <a:lstStyle/>
          <a:p>
            <a:r>
              <a:rPr lang="en-US" dirty="0"/>
              <a:t>Trend that is going from tall to wide</a:t>
            </a:r>
          </a:p>
        </p:txBody>
      </p:sp>
      <p:sp>
        <p:nvSpPr>
          <p:cNvPr id="3" name="Text Placeholder 2">
            <a:extLst>
              <a:ext uri="{FF2B5EF4-FFF2-40B4-BE49-F238E27FC236}">
                <a16:creationId xmlns:a16="http://schemas.microsoft.com/office/drawing/2014/main" id="{0657726E-1BB4-48E9-B5DA-06D5A08A451C}"/>
              </a:ext>
            </a:extLst>
          </p:cNvPr>
          <p:cNvSpPr>
            <a:spLocks noGrp="1"/>
          </p:cNvSpPr>
          <p:nvPr>
            <p:ph type="body" sz="half" idx="2"/>
          </p:nvPr>
        </p:nvSpPr>
        <p:spPr/>
        <p:txBody>
          <a:bodyPr/>
          <a:lstStyle/>
          <a:p>
            <a:r>
              <a:rPr lang="en-US" dirty="0"/>
              <a:t>Hardware is no longer making the big leaps we used to see 10-20 years ago.  Strong emphasis on power consumption and efficiency.</a:t>
            </a:r>
          </a:p>
          <a:p>
            <a:r>
              <a:rPr lang="en-US" dirty="0"/>
              <a:t>	No longer just about size or raw horsepower of computer components.</a:t>
            </a:r>
          </a:p>
        </p:txBody>
      </p:sp>
    </p:spTree>
    <p:extLst>
      <p:ext uri="{BB962C8B-B14F-4D97-AF65-F5344CB8AC3E}">
        <p14:creationId xmlns:p14="http://schemas.microsoft.com/office/powerpoint/2010/main" val="377172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F390-C1F6-4512-AD30-B8EB3B077CEA}"/>
              </a:ext>
            </a:extLst>
          </p:cNvPr>
          <p:cNvSpPr>
            <a:spLocks noGrp="1"/>
          </p:cNvSpPr>
          <p:nvPr>
            <p:ph type="title"/>
          </p:nvPr>
        </p:nvSpPr>
        <p:spPr/>
        <p:txBody>
          <a:bodyPr/>
          <a:lstStyle/>
          <a:p>
            <a:r>
              <a:rPr lang="en-US" dirty="0"/>
              <a:t>What actually is machine learning?</a:t>
            </a:r>
          </a:p>
        </p:txBody>
      </p:sp>
      <p:sp>
        <p:nvSpPr>
          <p:cNvPr id="3" name="Content Placeholder 2">
            <a:extLst>
              <a:ext uri="{FF2B5EF4-FFF2-40B4-BE49-F238E27FC236}">
                <a16:creationId xmlns:a16="http://schemas.microsoft.com/office/drawing/2014/main" id="{EDBF18F1-E71C-4C87-8BA2-34F6C4DE82D5}"/>
              </a:ext>
            </a:extLst>
          </p:cNvPr>
          <p:cNvSpPr>
            <a:spLocks noGrp="1"/>
          </p:cNvSpPr>
          <p:nvPr>
            <p:ph idx="1"/>
          </p:nvPr>
        </p:nvSpPr>
        <p:spPr/>
        <p:txBody>
          <a:bodyPr/>
          <a:lstStyle/>
          <a:p>
            <a:r>
              <a:rPr lang="en-US" dirty="0"/>
              <a:t>“Machine learning is a subset of AI. One aspect that separates machine </a:t>
            </a:r>
            <a:r>
              <a:rPr lang="en-US" i="1" dirty="0"/>
              <a:t>learning</a:t>
            </a:r>
            <a:r>
              <a:rPr lang="en-US" dirty="0"/>
              <a:t> from the knowledge graphs and expert systems is its ability to modify itself when exposed to more data; i.e. machine learning is </a:t>
            </a:r>
            <a:r>
              <a:rPr lang="en-US" i="1" dirty="0"/>
              <a:t>dynamic</a:t>
            </a:r>
            <a:r>
              <a:rPr lang="en-US" dirty="0"/>
              <a:t> and does not require human intervention to make certain changes. That makes it less brittle, and less reliant on human experts.”</a:t>
            </a:r>
          </a:p>
        </p:txBody>
      </p:sp>
    </p:spTree>
    <p:extLst>
      <p:ext uri="{BB962C8B-B14F-4D97-AF65-F5344CB8AC3E}">
        <p14:creationId xmlns:p14="http://schemas.microsoft.com/office/powerpoint/2010/main" val="364437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E9105BD7-C1A2-4638-96D8-0B9BEA0EB158}"/>
              </a:ext>
            </a:extLst>
          </p:cNvPr>
          <p:cNvSpPr>
            <a:spLocks noGrp="1"/>
          </p:cNvSpPr>
          <p:nvPr>
            <p:ph type="title"/>
          </p:nvPr>
        </p:nvSpPr>
        <p:spPr>
          <a:xfrm>
            <a:off x="1141413" y="1082673"/>
            <a:ext cx="2869416" cy="4708528"/>
          </a:xfrm>
        </p:spPr>
        <p:txBody>
          <a:bodyPr>
            <a:normAutofit/>
          </a:bodyPr>
          <a:lstStyle/>
          <a:p>
            <a:pPr algn="r"/>
            <a:r>
              <a:rPr lang="en-US" sz="3700" dirty="0"/>
              <a:t>prefetching</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433501-3F45-46FC-A984-415391C8F4B6}"/>
              </a:ext>
            </a:extLst>
          </p:cNvPr>
          <p:cNvSpPr>
            <a:spLocks noGrp="1"/>
          </p:cNvSpPr>
          <p:nvPr>
            <p:ph idx="1"/>
          </p:nvPr>
        </p:nvSpPr>
        <p:spPr>
          <a:xfrm>
            <a:off x="5297763" y="1082673"/>
            <a:ext cx="5751237" cy="4708528"/>
          </a:xfrm>
        </p:spPr>
        <p:txBody>
          <a:bodyPr anchor="ctr">
            <a:normAutofit/>
          </a:bodyPr>
          <a:lstStyle/>
          <a:p>
            <a:r>
              <a:rPr lang="en-US" sz="1800"/>
              <a:t>Computers process information much faster than they can pull it from memory to be processed. To avoid bottlenecks, they try to predict which information is likely to be needed and pull it in advance. </a:t>
            </a:r>
          </a:p>
          <a:p>
            <a:pPr lvl="1"/>
            <a:r>
              <a:rPr lang="en-US" sz="1800"/>
              <a:t>As computers get more powerful, this prediction becomes progressively harder.</a:t>
            </a:r>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84658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 name="Rectangle 55">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01" name="Group 59">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61"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62"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8"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9F607E39-5D01-4DF3-AF4A-C299C8C012C7}"/>
              </a:ext>
            </a:extLst>
          </p:cNvPr>
          <p:cNvSpPr>
            <a:spLocks noGrp="1"/>
          </p:cNvSpPr>
          <p:nvPr>
            <p:ph idx="1"/>
          </p:nvPr>
        </p:nvSpPr>
        <p:spPr>
          <a:xfrm>
            <a:off x="1163639" y="1658143"/>
            <a:ext cx="9840911" cy="3541714"/>
          </a:xfrm>
        </p:spPr>
        <p:txBody>
          <a:bodyPr anchor="t">
            <a:normAutofit/>
          </a:bodyPr>
          <a:lstStyle/>
          <a:p>
            <a:r>
              <a:rPr lang="en-US"/>
              <a:t>“We tend to build general-purpose systems and hardware, Machine learning makes it possible that the system is automatically customized, to its core, to the specific data and access patterns of a user.”</a:t>
            </a:r>
          </a:p>
          <a:p>
            <a:pPr marL="457200" lvl="1" indent="0">
              <a:buNone/>
            </a:pPr>
            <a:r>
              <a:rPr lang="en-US"/>
              <a:t>-Tim Krashka (Associate professor, MIT)</a:t>
            </a:r>
            <a:endParaRPr lang="en-US" dirty="0"/>
          </a:p>
        </p:txBody>
      </p:sp>
      <p:grpSp>
        <p:nvGrpSpPr>
          <p:cNvPr id="89" name="Group 88">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90"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21843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7996-062B-4B8F-AFC4-9EC481E4AFB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9A2DCA3-7468-4ACF-8974-2962FB89BADA}"/>
              </a:ext>
            </a:extLst>
          </p:cNvPr>
          <p:cNvSpPr>
            <a:spLocks noGrp="1"/>
          </p:cNvSpPr>
          <p:nvPr>
            <p:ph sz="half" idx="1"/>
          </p:nvPr>
        </p:nvSpPr>
        <p:spPr/>
        <p:txBody>
          <a:bodyPr>
            <a:normAutofit lnSpcReduction="10000"/>
          </a:bodyPr>
          <a:lstStyle/>
          <a:p>
            <a:r>
              <a:rPr lang="en-US" dirty="0"/>
              <a:t>Stride Perfecters (Microarchitectural Data Prefetchers)</a:t>
            </a:r>
          </a:p>
          <a:p>
            <a:pPr lvl="1"/>
            <a:r>
              <a:rPr lang="en-US" dirty="0"/>
              <a:t>Given access pattern that adds for to memory address every </a:t>
            </a:r>
            <a:r>
              <a:rPr lang="en-US"/>
              <a:t>time (</a:t>
            </a:r>
            <a:r>
              <a:rPr lang="en-US" dirty="0"/>
              <a:t>0,4,8,12)</a:t>
            </a:r>
          </a:p>
          <a:p>
            <a:pPr lvl="1"/>
            <a:r>
              <a:rPr lang="en-US" dirty="0"/>
              <a:t>Will learn the delta (∆) and try to prefetch ahead of time of the demand, will open parallel access to potential future address targets (16,20,24) up to specified distance</a:t>
            </a:r>
          </a:p>
        </p:txBody>
      </p:sp>
      <p:sp>
        <p:nvSpPr>
          <p:cNvPr id="4" name="Content Placeholder 3">
            <a:extLst>
              <a:ext uri="{FF2B5EF4-FFF2-40B4-BE49-F238E27FC236}">
                <a16:creationId xmlns:a16="http://schemas.microsoft.com/office/drawing/2014/main" id="{60FE5164-6EC8-4BEE-8F1A-D893CE9FA22E}"/>
              </a:ext>
            </a:extLst>
          </p:cNvPr>
          <p:cNvSpPr>
            <a:spLocks noGrp="1"/>
          </p:cNvSpPr>
          <p:nvPr>
            <p:ph sz="half" idx="2"/>
          </p:nvPr>
        </p:nvSpPr>
        <p:spPr/>
        <p:txBody>
          <a:bodyPr>
            <a:normAutofit lnSpcReduction="10000"/>
          </a:bodyPr>
          <a:lstStyle/>
          <a:p>
            <a:r>
              <a:rPr lang="en-US" dirty="0"/>
              <a:t>Recurrent Neural Networks</a:t>
            </a:r>
          </a:p>
          <a:p>
            <a:pPr lvl="1"/>
            <a:r>
              <a:rPr lang="en-US" dirty="0"/>
              <a:t>Very similar to Neural Networks we studied in AI</a:t>
            </a:r>
          </a:p>
          <a:p>
            <a:pPr lvl="1"/>
            <a:r>
              <a:rPr lang="en-US" dirty="0"/>
              <a:t>Inputs go through NN to produce a desired output.</a:t>
            </a:r>
          </a:p>
          <a:p>
            <a:pPr lvl="1"/>
            <a:r>
              <a:rPr lang="en-US" dirty="0"/>
              <a:t>Long Short Term Memory (LSTM)</a:t>
            </a:r>
          </a:p>
          <a:p>
            <a:pPr lvl="2"/>
            <a:r>
              <a:rPr lang="en-US" dirty="0"/>
              <a:t>Current type being used</a:t>
            </a:r>
          </a:p>
          <a:p>
            <a:pPr lvl="2"/>
            <a:r>
              <a:rPr lang="en-US" dirty="0"/>
              <a:t>Really good at remembering things for long periods of time </a:t>
            </a:r>
          </a:p>
        </p:txBody>
      </p:sp>
    </p:spTree>
    <p:extLst>
      <p:ext uri="{BB962C8B-B14F-4D97-AF65-F5344CB8AC3E}">
        <p14:creationId xmlns:p14="http://schemas.microsoft.com/office/powerpoint/2010/main" val="392497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9"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60C3F8F-8C25-4BFD-AF67-13E6F113AD9D}"/>
              </a:ext>
            </a:extLst>
          </p:cNvPr>
          <p:cNvPicPr>
            <a:picLocks noChangeAspect="1"/>
          </p:cNvPicPr>
          <p:nvPr/>
        </p:nvPicPr>
        <p:blipFill>
          <a:blip r:embed="rId4"/>
          <a:stretch>
            <a:fillRect/>
          </a:stretch>
        </p:blipFill>
        <p:spPr>
          <a:xfrm>
            <a:off x="2753317" y="1136606"/>
            <a:ext cx="6682186" cy="4577297"/>
          </a:xfrm>
          <a:prstGeom prst="rect">
            <a:avLst/>
          </a:prstGeom>
        </p:spPr>
      </p:pic>
    </p:spTree>
    <p:extLst>
      <p:ext uri="{BB962C8B-B14F-4D97-AF65-F5344CB8AC3E}">
        <p14:creationId xmlns:p14="http://schemas.microsoft.com/office/powerpoint/2010/main" val="2975008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TotalTime>
  <Words>463</Words>
  <Application>Microsoft Office PowerPoint</Application>
  <PresentationFormat>Widescreen</PresentationFormat>
  <Paragraphs>47</Paragraphs>
  <Slides>14</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Computers that get better with age?</vt:lpstr>
      <vt:lpstr>Quick poll</vt:lpstr>
      <vt:lpstr>Moore’s law is slowing down!</vt:lpstr>
      <vt:lpstr>Trend that is going from tall to wide</vt:lpstr>
      <vt:lpstr>What actually is machine learning?</vt:lpstr>
      <vt:lpstr>prefetching</vt:lpstr>
      <vt:lpstr>PowerPoint Presentation</vt:lpstr>
      <vt:lpstr>Background</vt:lpstr>
      <vt:lpstr>PowerPoint Presentation</vt:lpstr>
      <vt:lpstr>Applications of this technology</vt:lpstr>
      <vt:lpstr>Basic Concept of how this would work</vt:lpstr>
      <vt:lpstr>Current work by google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 that get better with age?</dc:title>
  <dc:creator>Russ Seaman</dc:creator>
  <cp:lastModifiedBy>Russ Seaman</cp:lastModifiedBy>
  <cp:revision>3</cp:revision>
  <dcterms:created xsi:type="dcterms:W3CDTF">2019-02-19T06:01:32Z</dcterms:created>
  <dcterms:modified xsi:type="dcterms:W3CDTF">2019-02-19T06:07:02Z</dcterms:modified>
</cp:coreProperties>
</file>