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440" r:id="rId3"/>
    <p:sldId id="443" r:id="rId4"/>
    <p:sldId id="457" r:id="rId5"/>
    <p:sldId id="444" r:id="rId6"/>
    <p:sldId id="445" r:id="rId7"/>
    <p:sldId id="453" r:id="rId8"/>
    <p:sldId id="446" r:id="rId9"/>
    <p:sldId id="448" r:id="rId10"/>
    <p:sldId id="454" r:id="rId11"/>
    <p:sldId id="455" r:id="rId12"/>
    <p:sldId id="456" r:id="rId13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28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4" Type="http://schemas.openxmlformats.org/officeDocument/2006/relationships/slide" Target="slides/slide9.xml"/><Relationship Id="rId5" Type="http://schemas.openxmlformats.org/officeDocument/2006/relationships/slide" Target="slides/slide10.xml"/><Relationship Id="rId6" Type="http://schemas.openxmlformats.org/officeDocument/2006/relationships/slide" Target="slides/slide12.xml"/><Relationship Id="rId1" Type="http://schemas.openxmlformats.org/officeDocument/2006/relationships/slide" Target="slides/slide2.xml"/><Relationship Id="rId2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13230075-93DE-1142-A2A8-0879CDBD6395}" type="datetime8">
              <a:rPr lang="en-US"/>
              <a:pPr>
                <a:defRPr/>
              </a:pPr>
              <a:t>3/25/14 12:09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7DCE336E-A67C-0C4C-936D-DB6EEE526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BE1B285C-AFE2-6F48-A219-4E595C2E9C03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F6407DD3-FDB7-0642-8465-E22B71003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688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Breadth-First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91E93B-3E3D-0344-BA37-042EA258640F}" type="datetime8">
              <a:rPr lang="en-US" sz="1300"/>
              <a:pPr eaLnBrk="1" hangingPunct="1"/>
              <a:t>3/25/14 14:45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ACC04E-B30B-7048-9880-96EF3F353CE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EDF7B2-B41D-6B4C-9241-26AA697A3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0D3C391-C1D5-3B40-9EAB-E59E1EFC6BED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6922A9-415D-3B43-B599-8DD90E8DE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A7121D-84AA-4B46-A6E7-FE975BC614B5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049908-5C20-2043-9C3E-1838E2889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FC6AC78F-8779-604F-93AF-4FA9CD56F1FA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2465B-C9AF-FD49-9B52-41270BBEE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E220923D-C26A-2B47-A992-0B1A066B2387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9C8FA2-276D-7147-8321-6A23009C4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1F84E1D-54DB-CB4A-B8E4-A811F0F7465F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7C90EC-D26F-D34E-85A8-892CAE36E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A5F4E83-A088-4342-BC86-AF54A81D903D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0429EA-D088-114A-9AAD-E6668AE76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D3F3ADC-DA8B-5945-B3C2-067121A0C4AB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3A1EFC-C5E9-8742-BE2D-866914EFA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40C134C-9442-CB4B-B430-0A15F84F6176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DE734A-AC1B-D145-B9AA-4A243243E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471C775-54D0-8641-959B-CD9F4DA5DE26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CB9356-ABF5-B249-987B-53FBFA2B5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D1E5CB2-E12C-E44F-90BF-FC02705E3FA4}" type="datetime8">
              <a:rPr lang="en-US"/>
              <a:pPr>
                <a:defRPr/>
              </a:pPr>
              <a:t>3/25/14 11:52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C313A7-C50D-9645-B412-BF0F0998B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36E9C45-5743-4D4C-B30D-839346EB7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9448B-A16D-284C-8AA7-30517D6AA9E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</a:p>
        </p:txBody>
      </p:sp>
      <p:grpSp>
        <p:nvGrpSpPr>
          <p:cNvPr id="15364" name="Group 594"/>
          <p:cNvGrpSpPr>
            <a:grpSpLocks/>
          </p:cNvGrpSpPr>
          <p:nvPr/>
        </p:nvGrpSpPr>
        <p:grpSpPr bwMode="auto"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15365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69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70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71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2" name="AutoShape 602"/>
            <p:cNvCxnSpPr>
              <a:cxnSpLocks noChangeAspect="1" noChangeShapeType="1"/>
              <a:stCxn id="15370" idx="3"/>
              <a:endCxn id="15369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603"/>
            <p:cNvCxnSpPr>
              <a:cxnSpLocks noChangeAspect="1" noChangeShapeType="1"/>
              <a:stCxn id="15371" idx="1"/>
              <a:endCxn id="15369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604"/>
            <p:cNvCxnSpPr>
              <a:cxnSpLocks noChangeAspect="1" noChangeShapeType="1"/>
              <a:stCxn id="15371" idx="7"/>
              <a:endCxn id="15368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605"/>
            <p:cNvCxnSpPr>
              <a:cxnSpLocks noChangeAspect="1" noChangeShapeType="1"/>
              <a:stCxn id="15370" idx="5"/>
              <a:endCxn id="15368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606"/>
            <p:cNvCxnSpPr>
              <a:cxnSpLocks noChangeAspect="1" noChangeShapeType="1"/>
              <a:stCxn id="15369" idx="6"/>
              <a:endCxn id="15368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5378" name="AutoShape 608"/>
            <p:cNvCxnSpPr>
              <a:cxnSpLocks noChangeAspect="1" noChangeShapeType="1"/>
              <a:stCxn id="15383" idx="7"/>
              <a:endCxn id="15377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609"/>
            <p:cNvCxnSpPr>
              <a:cxnSpLocks noChangeAspect="1" noChangeShapeType="1"/>
              <a:stCxn id="15377" idx="1"/>
              <a:endCxn id="15370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5381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5382" name="AutoShape 612"/>
            <p:cNvCxnSpPr>
              <a:cxnSpLocks noChangeAspect="1" noChangeShapeType="1"/>
              <a:stCxn id="15368" idx="6"/>
              <a:endCxn id="15377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3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5384" name="AutoShape 614"/>
            <p:cNvCxnSpPr>
              <a:cxnSpLocks noChangeAspect="1" noChangeShapeType="1"/>
              <a:stCxn id="15368" idx="5"/>
              <a:endCxn id="15383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5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BEFD8E-758C-084B-844F-664F4C333583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Using the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template method pattern</a:t>
            </a:r>
            <a:r>
              <a:rPr lang="en-US" sz="2800">
                <a:latin typeface="Tahoma" charset="0"/>
              </a:rPr>
              <a:t>, we can specialize the BFS traversal of a graph </a:t>
            </a:r>
            <a:r>
              <a:rPr lang="en-US" sz="2800" b="1" i="1">
                <a:latin typeface="Times New Roman" charset="0"/>
              </a:rPr>
              <a:t>G</a:t>
            </a:r>
            <a:r>
              <a:rPr lang="en-US" sz="2800" b="1" i="1">
                <a:latin typeface="Tahoma" charset="0"/>
              </a:rPr>
              <a:t> </a:t>
            </a:r>
            <a:r>
              <a:rPr lang="en-US" sz="2800">
                <a:latin typeface="Tahoma" charset="0"/>
              </a:rPr>
              <a:t>to solve the following problems in </a:t>
            </a:r>
            <a:r>
              <a:rPr lang="en-US" sz="2800" b="1" i="1">
                <a:latin typeface="Times New Roman" charset="0"/>
              </a:rPr>
              <a:t>O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b="1" i="1">
                <a:latin typeface="Times New Roman" charset="0"/>
              </a:rPr>
              <a:t>n </a:t>
            </a:r>
            <a:r>
              <a:rPr lang="en-US" sz="2800">
                <a:latin typeface="Symbol" charset="0"/>
              </a:rPr>
              <a:t>+</a:t>
            </a:r>
            <a:r>
              <a:rPr lang="en-US" sz="2800" b="1" i="1">
                <a:latin typeface="Times New Roman" charset="0"/>
              </a:rPr>
              <a:t> m</a:t>
            </a:r>
            <a:r>
              <a:rPr lang="en-US" sz="2800">
                <a:latin typeface="Times New Roman" charset="0"/>
              </a:rPr>
              <a:t>)</a:t>
            </a:r>
            <a:r>
              <a:rPr lang="en-US" sz="2800">
                <a:latin typeface="Tahoma" charset="0"/>
              </a:rPr>
              <a:t> time</a:t>
            </a:r>
          </a:p>
          <a:p>
            <a:pPr lvl="1" eaLnBrk="1" hangingPunct="1"/>
            <a:r>
              <a:rPr lang="en-US" sz="2400">
                <a:latin typeface="Tahoma" charset="0"/>
              </a:rPr>
              <a:t>Compute the connected components of </a:t>
            </a:r>
            <a:r>
              <a:rPr lang="en-US" sz="2400" b="1" i="1">
                <a:latin typeface="Times New Roman" charset="0"/>
              </a:rPr>
              <a:t>G</a:t>
            </a:r>
            <a:endParaRPr lang="en-US" sz="2400">
              <a:latin typeface="Tahoma" charset="0"/>
            </a:endParaRPr>
          </a:p>
          <a:p>
            <a:pPr lvl="1" eaLnBrk="1" hangingPunct="1"/>
            <a:r>
              <a:rPr lang="en-US" sz="2400">
                <a:latin typeface="Tahoma" charset="0"/>
              </a:rPr>
              <a:t>Compute a spanning forest of </a:t>
            </a:r>
            <a:r>
              <a:rPr lang="en-US" sz="2400" b="1" i="1">
                <a:latin typeface="Times New Roman" charset="0"/>
              </a:rPr>
              <a:t>G</a:t>
            </a:r>
            <a:endParaRPr lang="en-US" sz="2400">
              <a:latin typeface="Tahoma" charset="0"/>
            </a:endParaRPr>
          </a:p>
          <a:p>
            <a:pPr lvl="1" eaLnBrk="1" hangingPunct="1"/>
            <a:r>
              <a:rPr lang="en-US" sz="2400">
                <a:latin typeface="Tahoma" charset="0"/>
              </a:rPr>
              <a:t>Find a simple cycle in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, or report that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is a forest</a:t>
            </a:r>
          </a:p>
          <a:p>
            <a:pPr lvl="1" eaLnBrk="1" hangingPunct="1"/>
            <a:r>
              <a:rPr lang="en-US" sz="2400">
                <a:latin typeface="Tahoma" charset="0"/>
              </a:rPr>
              <a:t>Given two vertices of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, find a path in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between them with the minimum number of edges, or report that no such path exists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D1FC4F-6C0D-544E-80FA-7048CBF2480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</a:t>
            </a:r>
          </a:p>
        </p:txBody>
      </p:sp>
      <p:grpSp>
        <p:nvGrpSpPr>
          <p:cNvPr id="25604" name="Group 41"/>
          <p:cNvGrpSpPr>
            <a:grpSpLocks/>
          </p:cNvGrpSpPr>
          <p:nvPr/>
        </p:nvGrpSpPr>
        <p:grpSpPr bwMode="auto">
          <a:xfrm>
            <a:off x="4708525" y="3841750"/>
            <a:ext cx="3649663" cy="2130425"/>
            <a:chOff x="3116" y="2546"/>
            <a:chExt cx="2299" cy="1342"/>
          </a:xfrm>
        </p:grpSpPr>
        <p:sp>
          <p:nvSpPr>
            <p:cNvPr id="25644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5648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5649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5650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5651" name="AutoShape 11"/>
            <p:cNvCxnSpPr>
              <a:cxnSpLocks noChangeAspect="1" noChangeShapeType="1"/>
              <a:stCxn id="25649" idx="3"/>
              <a:endCxn id="25648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2" name="AutoShape 12"/>
            <p:cNvCxnSpPr>
              <a:cxnSpLocks noChangeAspect="1" noChangeShapeType="1"/>
              <a:stCxn id="25650" idx="1"/>
              <a:endCxn id="25648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3" name="AutoShape 13"/>
            <p:cNvCxnSpPr>
              <a:cxnSpLocks noChangeAspect="1" noChangeShapeType="1"/>
              <a:stCxn id="25650" idx="7"/>
              <a:endCxn id="25647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4" name="AutoShape 14"/>
            <p:cNvCxnSpPr>
              <a:cxnSpLocks noChangeAspect="1" noChangeShapeType="1"/>
              <a:stCxn id="25649" idx="5"/>
              <a:endCxn id="25647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5" name="AutoShape 15"/>
            <p:cNvCxnSpPr>
              <a:cxnSpLocks noChangeAspect="1" noChangeShapeType="1"/>
              <a:stCxn id="25648" idx="6"/>
              <a:endCxn id="25647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6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5657" name="AutoShape 17"/>
            <p:cNvCxnSpPr>
              <a:cxnSpLocks noChangeAspect="1" noChangeShapeType="1"/>
              <a:stCxn id="25662" idx="7"/>
              <a:endCxn id="25656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8" name="AutoShape 18"/>
            <p:cNvCxnSpPr>
              <a:cxnSpLocks noChangeAspect="1" noChangeShapeType="1"/>
              <a:stCxn id="25656" idx="1"/>
              <a:endCxn id="25649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9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5660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5661" name="AutoShape 21"/>
            <p:cNvCxnSpPr>
              <a:cxnSpLocks noChangeAspect="1" noChangeShapeType="1"/>
              <a:stCxn id="25647" idx="6"/>
              <a:endCxn id="25656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2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5663" name="AutoShape 23"/>
            <p:cNvCxnSpPr>
              <a:cxnSpLocks noChangeAspect="1" noChangeShapeType="1"/>
              <a:stCxn id="25647" idx="5"/>
              <a:endCxn id="25662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4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5605" name="Oval 25"/>
          <p:cNvSpPr>
            <a:spLocks noChangeAspect="1" noChangeArrowheads="1"/>
          </p:cNvSpPr>
          <p:nvPr/>
        </p:nvSpPr>
        <p:spPr bwMode="auto">
          <a:xfrm>
            <a:off x="2439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5606" name="Oval 26"/>
          <p:cNvSpPr>
            <a:spLocks noChangeAspect="1" noChangeArrowheads="1"/>
          </p:cNvSpPr>
          <p:nvPr/>
        </p:nvSpPr>
        <p:spPr bwMode="auto">
          <a:xfrm>
            <a:off x="1219200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5607" name="Oval 27"/>
          <p:cNvSpPr>
            <a:spLocks noChangeAspect="1" noChangeArrowheads="1"/>
          </p:cNvSpPr>
          <p:nvPr/>
        </p:nvSpPr>
        <p:spPr bwMode="auto">
          <a:xfrm>
            <a:off x="1847850" y="40830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608" name="Oval 28"/>
          <p:cNvSpPr>
            <a:spLocks noChangeAspect="1" noChangeArrowheads="1"/>
          </p:cNvSpPr>
          <p:nvPr/>
        </p:nvSpPr>
        <p:spPr bwMode="auto">
          <a:xfrm>
            <a:off x="1828800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5609" name="AutoShape 29"/>
          <p:cNvCxnSpPr>
            <a:cxnSpLocks noChangeAspect="1" noChangeShapeType="1"/>
            <a:stCxn id="25607" idx="3"/>
            <a:endCxn id="25606" idx="7"/>
          </p:cNvCxnSpPr>
          <p:nvPr/>
        </p:nvCxnSpPr>
        <p:spPr bwMode="auto">
          <a:xfrm flipH="1">
            <a:off x="1531938" y="441483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30"/>
          <p:cNvCxnSpPr>
            <a:cxnSpLocks noChangeAspect="1" noChangeShapeType="1"/>
            <a:stCxn id="25608" idx="1"/>
            <a:endCxn id="25606" idx="5"/>
          </p:cNvCxnSpPr>
          <p:nvPr/>
        </p:nvCxnSpPr>
        <p:spPr bwMode="auto">
          <a:xfrm flipH="1" flipV="1">
            <a:off x="1531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31"/>
          <p:cNvCxnSpPr>
            <a:cxnSpLocks noChangeAspect="1" noChangeShapeType="1"/>
            <a:stCxn id="25608" idx="7"/>
            <a:endCxn id="25605" idx="3"/>
          </p:cNvCxnSpPr>
          <p:nvPr/>
        </p:nvCxnSpPr>
        <p:spPr bwMode="auto">
          <a:xfrm flipV="1">
            <a:off x="2141538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32"/>
          <p:cNvCxnSpPr>
            <a:cxnSpLocks noChangeAspect="1" noChangeShapeType="1"/>
            <a:stCxn id="25607" idx="5"/>
            <a:endCxn id="25605" idx="1"/>
          </p:cNvCxnSpPr>
          <p:nvPr/>
        </p:nvCxnSpPr>
        <p:spPr bwMode="auto">
          <a:xfrm>
            <a:off x="2160588" y="441483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33"/>
          <p:cNvCxnSpPr>
            <a:cxnSpLocks noChangeAspect="1" noChangeShapeType="1"/>
            <a:stCxn id="25606" idx="6"/>
            <a:endCxn id="25605" idx="2"/>
          </p:cNvCxnSpPr>
          <p:nvPr/>
        </p:nvCxnSpPr>
        <p:spPr bwMode="auto">
          <a:xfrm>
            <a:off x="1603375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Oval 34"/>
          <p:cNvSpPr>
            <a:spLocks noChangeAspect="1" noChangeArrowheads="1"/>
          </p:cNvSpPr>
          <p:nvPr/>
        </p:nvSpPr>
        <p:spPr bwMode="auto">
          <a:xfrm>
            <a:off x="3662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5615" name="AutoShape 35"/>
          <p:cNvCxnSpPr>
            <a:cxnSpLocks noChangeAspect="1" noChangeShapeType="1"/>
            <a:stCxn id="25618" idx="7"/>
            <a:endCxn id="25614" idx="3"/>
          </p:cNvCxnSpPr>
          <p:nvPr/>
        </p:nvCxnSpPr>
        <p:spPr bwMode="auto">
          <a:xfrm flipV="1">
            <a:off x="3363913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36"/>
          <p:cNvCxnSpPr>
            <a:cxnSpLocks noChangeAspect="1" noChangeShapeType="1"/>
            <a:stCxn id="25614" idx="1"/>
            <a:endCxn id="25607" idx="6"/>
          </p:cNvCxnSpPr>
          <p:nvPr/>
        </p:nvCxnSpPr>
        <p:spPr bwMode="auto">
          <a:xfrm flipH="1" flipV="1">
            <a:off x="2232025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37"/>
          <p:cNvCxnSpPr>
            <a:cxnSpLocks noChangeAspect="1" noChangeShapeType="1"/>
            <a:stCxn id="25605" idx="6"/>
            <a:endCxn id="25614" idx="2"/>
          </p:cNvCxnSpPr>
          <p:nvPr/>
        </p:nvCxnSpPr>
        <p:spPr bwMode="auto">
          <a:xfrm>
            <a:off x="2824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8" name="Oval 38"/>
          <p:cNvSpPr>
            <a:spLocks noChangeAspect="1" noChangeArrowheads="1"/>
          </p:cNvSpPr>
          <p:nvPr/>
        </p:nvSpPr>
        <p:spPr bwMode="auto">
          <a:xfrm>
            <a:off x="3051175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5619" name="AutoShape 39"/>
          <p:cNvCxnSpPr>
            <a:cxnSpLocks noChangeAspect="1" noChangeShapeType="1"/>
            <a:stCxn id="25605" idx="5"/>
            <a:endCxn id="25618" idx="1"/>
          </p:cNvCxnSpPr>
          <p:nvPr/>
        </p:nvCxnSpPr>
        <p:spPr bwMode="auto">
          <a:xfrm>
            <a:off x="2752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Text Box 43"/>
          <p:cNvSpPr txBox="1">
            <a:spLocks noChangeArrowheads="1"/>
          </p:cNvSpPr>
          <p:nvPr/>
        </p:nvSpPr>
        <p:spPr bwMode="auto">
          <a:xfrm>
            <a:off x="1828800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5621" name="Text Box 44"/>
          <p:cNvSpPr txBox="1">
            <a:spLocks noChangeArrowheads="1"/>
          </p:cNvSpPr>
          <p:nvPr/>
        </p:nvSpPr>
        <p:spPr bwMode="auto">
          <a:xfrm>
            <a:off x="5738813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/>
        </p:nvGraphicFramePr>
        <p:xfrm>
          <a:off x="1828800" y="1671638"/>
          <a:ext cx="5203825" cy="2139949"/>
        </p:xfrm>
        <a:graphic>
          <a:graphicData uri="http://schemas.openxmlformats.org/drawingml/2006/table">
            <a:tbl>
              <a:tblPr/>
              <a:tblGrid>
                <a:gridCol w="3489325"/>
                <a:gridCol w="874713"/>
                <a:gridCol w="839787"/>
              </a:tblGrid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Biconnected components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BBC598-2990-A948-B034-A88005725790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21177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Back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 </a:t>
            </a:r>
            <a:r>
              <a:rPr lang="en-US" sz="2000">
                <a:latin typeface="Tahoma" charset="0"/>
              </a:rPr>
              <a:t>is an ancestor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in the tree of discovery edges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19335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Cross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is in the same level as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or in the next level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4708525" y="3657600"/>
            <a:ext cx="3649663" cy="2130425"/>
            <a:chOff x="3116" y="2546"/>
            <a:chExt cx="2299" cy="1342"/>
          </a:xfrm>
        </p:grpSpPr>
        <p:sp>
          <p:nvSpPr>
            <p:cNvPr id="26648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6652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6653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6654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6655" name="AutoShape 13"/>
            <p:cNvCxnSpPr>
              <a:cxnSpLocks noChangeAspect="1" noChangeShapeType="1"/>
              <a:stCxn id="26653" idx="3"/>
              <a:endCxn id="26652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6" name="AutoShape 14"/>
            <p:cNvCxnSpPr>
              <a:cxnSpLocks noChangeAspect="1" noChangeShapeType="1"/>
              <a:stCxn id="26654" idx="1"/>
              <a:endCxn id="26652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7" name="AutoShape 15"/>
            <p:cNvCxnSpPr>
              <a:cxnSpLocks noChangeAspect="1" noChangeShapeType="1"/>
              <a:stCxn id="26654" idx="7"/>
              <a:endCxn id="26651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8" name="AutoShape 16"/>
            <p:cNvCxnSpPr>
              <a:cxnSpLocks noChangeAspect="1" noChangeShapeType="1"/>
              <a:stCxn id="26653" idx="5"/>
              <a:endCxn id="26651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9" name="AutoShape 17"/>
            <p:cNvCxnSpPr>
              <a:cxnSpLocks noChangeAspect="1" noChangeShapeType="1"/>
              <a:stCxn id="26652" idx="6"/>
              <a:endCxn id="26651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0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6661" name="AutoShape 19"/>
            <p:cNvCxnSpPr>
              <a:cxnSpLocks noChangeAspect="1" noChangeShapeType="1"/>
              <a:stCxn id="26666" idx="7"/>
              <a:endCxn id="26660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2" name="AutoShape 20"/>
            <p:cNvCxnSpPr>
              <a:cxnSpLocks noChangeAspect="1" noChangeShapeType="1"/>
              <a:stCxn id="26660" idx="1"/>
              <a:endCxn id="26653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3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6664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6665" name="AutoShape 23"/>
            <p:cNvCxnSpPr>
              <a:cxnSpLocks noChangeAspect="1" noChangeShapeType="1"/>
              <a:stCxn id="26651" idx="6"/>
              <a:endCxn id="26660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6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6667" name="AutoShape 25"/>
            <p:cNvCxnSpPr>
              <a:cxnSpLocks noChangeAspect="1" noChangeShapeType="1"/>
              <a:stCxn id="26651" idx="5"/>
              <a:endCxn id="26666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8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6631" name="Oval 28"/>
          <p:cNvSpPr>
            <a:spLocks noChangeAspect="1" noChangeArrowheads="1"/>
          </p:cNvSpPr>
          <p:nvPr/>
        </p:nvSpPr>
        <p:spPr bwMode="auto">
          <a:xfrm>
            <a:off x="2439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632" name="Oval 29"/>
          <p:cNvSpPr>
            <a:spLocks noChangeAspect="1" noChangeArrowheads="1"/>
          </p:cNvSpPr>
          <p:nvPr/>
        </p:nvSpPr>
        <p:spPr bwMode="auto">
          <a:xfrm>
            <a:off x="1219200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6633" name="Oval 30"/>
          <p:cNvSpPr>
            <a:spLocks noChangeAspect="1" noChangeArrowheads="1"/>
          </p:cNvSpPr>
          <p:nvPr/>
        </p:nvSpPr>
        <p:spPr bwMode="auto">
          <a:xfrm>
            <a:off x="1847850" y="38989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6634" name="Oval 31"/>
          <p:cNvSpPr>
            <a:spLocks noChangeAspect="1" noChangeArrowheads="1"/>
          </p:cNvSpPr>
          <p:nvPr/>
        </p:nvSpPr>
        <p:spPr bwMode="auto">
          <a:xfrm>
            <a:off x="1828800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6635" name="AutoShape 32"/>
          <p:cNvCxnSpPr>
            <a:cxnSpLocks noChangeAspect="1" noChangeShapeType="1"/>
            <a:stCxn id="26633" idx="3"/>
            <a:endCxn id="26632" idx="7"/>
          </p:cNvCxnSpPr>
          <p:nvPr/>
        </p:nvCxnSpPr>
        <p:spPr bwMode="auto">
          <a:xfrm flipH="1">
            <a:off x="1531938" y="423068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33"/>
          <p:cNvCxnSpPr>
            <a:cxnSpLocks noChangeAspect="1" noChangeShapeType="1"/>
            <a:stCxn id="26634" idx="1"/>
            <a:endCxn id="26632" idx="5"/>
          </p:cNvCxnSpPr>
          <p:nvPr/>
        </p:nvCxnSpPr>
        <p:spPr bwMode="auto">
          <a:xfrm flipH="1" flipV="1">
            <a:off x="1531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34"/>
          <p:cNvCxnSpPr>
            <a:cxnSpLocks noChangeAspect="1" noChangeShapeType="1"/>
            <a:stCxn id="26634" idx="7"/>
            <a:endCxn id="26631" idx="3"/>
          </p:cNvCxnSpPr>
          <p:nvPr/>
        </p:nvCxnSpPr>
        <p:spPr bwMode="auto">
          <a:xfrm flipV="1">
            <a:off x="2141538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35"/>
          <p:cNvCxnSpPr>
            <a:cxnSpLocks noChangeAspect="1" noChangeShapeType="1"/>
            <a:stCxn id="26633" idx="5"/>
            <a:endCxn id="26631" idx="1"/>
          </p:cNvCxnSpPr>
          <p:nvPr/>
        </p:nvCxnSpPr>
        <p:spPr bwMode="auto">
          <a:xfrm>
            <a:off x="2160588" y="423068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36"/>
          <p:cNvCxnSpPr>
            <a:cxnSpLocks noChangeAspect="1" noChangeShapeType="1"/>
            <a:stCxn id="26632" idx="6"/>
            <a:endCxn id="26631" idx="2"/>
          </p:cNvCxnSpPr>
          <p:nvPr/>
        </p:nvCxnSpPr>
        <p:spPr bwMode="auto">
          <a:xfrm>
            <a:off x="1603375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Oval 37"/>
          <p:cNvSpPr>
            <a:spLocks noChangeAspect="1" noChangeArrowheads="1"/>
          </p:cNvSpPr>
          <p:nvPr/>
        </p:nvSpPr>
        <p:spPr bwMode="auto">
          <a:xfrm>
            <a:off x="3662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6641" name="AutoShape 38"/>
          <p:cNvCxnSpPr>
            <a:cxnSpLocks noChangeAspect="1" noChangeShapeType="1"/>
            <a:stCxn id="26644" idx="7"/>
            <a:endCxn id="26640" idx="3"/>
          </p:cNvCxnSpPr>
          <p:nvPr/>
        </p:nvCxnSpPr>
        <p:spPr bwMode="auto">
          <a:xfrm flipV="1">
            <a:off x="3363913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39"/>
          <p:cNvCxnSpPr>
            <a:cxnSpLocks noChangeAspect="1" noChangeShapeType="1"/>
            <a:stCxn id="26640" idx="1"/>
            <a:endCxn id="26633" idx="6"/>
          </p:cNvCxnSpPr>
          <p:nvPr/>
        </p:nvCxnSpPr>
        <p:spPr bwMode="auto">
          <a:xfrm flipH="1" flipV="1">
            <a:off x="2232025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40"/>
          <p:cNvCxnSpPr>
            <a:cxnSpLocks noChangeAspect="1" noChangeShapeType="1"/>
            <a:stCxn id="26631" idx="6"/>
            <a:endCxn id="26640" idx="2"/>
          </p:cNvCxnSpPr>
          <p:nvPr/>
        </p:nvCxnSpPr>
        <p:spPr bwMode="auto">
          <a:xfrm>
            <a:off x="2824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41"/>
          <p:cNvSpPr>
            <a:spLocks noChangeAspect="1" noChangeArrowheads="1"/>
          </p:cNvSpPr>
          <p:nvPr/>
        </p:nvSpPr>
        <p:spPr bwMode="auto">
          <a:xfrm>
            <a:off x="3051175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645" name="AutoShape 42"/>
          <p:cNvCxnSpPr>
            <a:cxnSpLocks noChangeAspect="1" noChangeShapeType="1"/>
            <a:stCxn id="26631" idx="5"/>
            <a:endCxn id="26644" idx="1"/>
          </p:cNvCxnSpPr>
          <p:nvPr/>
        </p:nvCxnSpPr>
        <p:spPr bwMode="auto">
          <a:xfrm>
            <a:off x="2752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1828800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6647" name="Text Box 44"/>
          <p:cNvSpPr txBox="1">
            <a:spLocks noChangeArrowheads="1"/>
          </p:cNvSpPr>
          <p:nvPr/>
        </p:nvSpPr>
        <p:spPr bwMode="auto">
          <a:xfrm>
            <a:off x="5738813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0A5CE4-55EC-8D4B-A8CC-055B598B21E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Breadth-first search (BFS)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BFS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a spanning forest of G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BFS on a graph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vertices and </a:t>
            </a:r>
            <a:r>
              <a:rPr lang="en-US" sz="2400" b="1" i="1">
                <a:latin typeface="Times New Roman" charset="0"/>
              </a:rPr>
              <a:t>m</a:t>
            </a:r>
            <a:r>
              <a:rPr lang="en-US" sz="2400">
                <a:latin typeface="Tahoma" charset="0"/>
              </a:rPr>
              <a:t> edges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Symbol" charset="0"/>
              </a:rPr>
              <a:t> + </a:t>
            </a:r>
            <a:r>
              <a:rPr lang="en-US" sz="2400" b="1" i="1">
                <a:latin typeface="Times New Roman" charset="0"/>
              </a:rPr>
              <a:t>m</a:t>
            </a:r>
            <a:r>
              <a:rPr lang="en-US" sz="2400">
                <a:latin typeface="Times New Roman" charset="0"/>
              </a:rPr>
              <a:t> 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/>
            <a:r>
              <a:rPr lang="en-US" sz="2400">
                <a:latin typeface="Tahoma" charset="0"/>
              </a:rPr>
              <a:t>BFS can be further extended to solve other graph problems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Find and report a path with the minimum number of edges between two given vertices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Find a simple cycle, if there is 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BA0F61-9F66-464A-8CE1-07BE8C793E44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BFS Algorithm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algorithm uses a mechanism for setting and getting </a:t>
            </a:r>
            <a:r>
              <a:rPr lang="ja-JP" altLang="en-US" sz="1800">
                <a:latin typeface="Tahoma" charset="0"/>
              </a:rPr>
              <a:t>“</a:t>
            </a:r>
            <a:r>
              <a:rPr lang="en-US" altLang="ja-JP" sz="1800">
                <a:latin typeface="Tahoma" charset="0"/>
              </a:rPr>
              <a:t>labels</a:t>
            </a:r>
            <a:r>
              <a:rPr lang="ja-JP" altLang="en-US" sz="1800">
                <a:latin typeface="Tahoma" charset="0"/>
              </a:rPr>
              <a:t>”</a:t>
            </a:r>
            <a:r>
              <a:rPr lang="en-US" altLang="ja-JP" sz="1800">
                <a:latin typeface="Tahoma" charset="0"/>
              </a:rPr>
              <a:t> of vertices and edges</a:t>
            </a:r>
            <a:endParaRPr lang="en-US" sz="1800">
              <a:latin typeface="Tahoma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362450" y="1524000"/>
            <a:ext cx="4419600" cy="478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new empty sequence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s,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VISITED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L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 baseline="-250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18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new empty sequence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L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.elements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DISCOVERY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w,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VISITED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		L</a:t>
            </a:r>
            <a:r>
              <a:rPr lang="en-US" sz="1800" b="1" i="1" baseline="-25000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 baseline="-250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18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CROSS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85800" y="2738438"/>
            <a:ext cx="3505200" cy="3573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graph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labeling of the edges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and partition of the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vertices 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 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Implementation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Breadth-First Search</a:t>
            </a:r>
            <a:endParaRPr 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D48DA2-EDD6-114F-A1AE-2B389CE5C63B}" type="slidenum">
              <a:rPr lang="en-US" sz="1400"/>
              <a:pPr eaLnBrk="1" hangingPunct="1"/>
              <a:t>4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742084" cy="47548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6C3AB7-A2B5-1646-9754-6CE50B1F16C3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9459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2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66" name="AutoShape 8"/>
          <p:cNvCxnSpPr>
            <a:cxnSpLocks noChangeAspect="1" noChangeShapeType="1"/>
            <a:stCxn id="19464" idx="3"/>
            <a:endCxn id="19463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"/>
          <p:cNvCxnSpPr>
            <a:cxnSpLocks noChangeAspect="1" noChangeShapeType="1"/>
            <a:stCxn id="19465" idx="1"/>
            <a:endCxn id="19463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5" idx="7"/>
            <a:endCxn id="19462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4" idx="5"/>
            <a:endCxn id="19462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3" idx="6"/>
            <a:endCxn id="19462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1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472" name="AutoShape 15"/>
          <p:cNvCxnSpPr>
            <a:cxnSpLocks noChangeAspect="1" noChangeShapeType="1"/>
            <a:stCxn id="19487" idx="7"/>
            <a:endCxn id="19471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Aspect="1" noChangeShapeType="1"/>
            <a:stCxn id="19471" idx="1"/>
            <a:endCxn id="19464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4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9475" name="Text Box 60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19476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7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9478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9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19480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19481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1952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2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485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486" name="AutoShape 83"/>
          <p:cNvCxnSpPr>
            <a:cxnSpLocks noChangeAspect="1" noChangeShapeType="1"/>
            <a:stCxn id="19462" idx="6"/>
            <a:endCxn id="19471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7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488" name="AutoShape 85"/>
          <p:cNvCxnSpPr>
            <a:cxnSpLocks noChangeAspect="1" noChangeShapeType="1"/>
            <a:stCxn id="19462" idx="5"/>
            <a:endCxn id="19487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89" name="Group 106"/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19509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9512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9513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9514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9515" name="AutoShape 93"/>
            <p:cNvCxnSpPr>
              <a:cxnSpLocks noChangeAspect="1" noChangeShapeType="1"/>
              <a:stCxn id="19513" idx="3"/>
              <a:endCxn id="19512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6" name="AutoShape 94"/>
            <p:cNvCxnSpPr>
              <a:cxnSpLocks noChangeAspect="1" noChangeShapeType="1"/>
              <a:stCxn id="19514" idx="1"/>
              <a:endCxn id="19512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7" name="AutoShape 95"/>
            <p:cNvCxnSpPr>
              <a:cxnSpLocks noChangeAspect="1" noChangeShapeType="1"/>
              <a:stCxn id="19514" idx="7"/>
              <a:endCxn id="19511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8" name="AutoShape 96"/>
            <p:cNvCxnSpPr>
              <a:cxnSpLocks noChangeAspect="1" noChangeShapeType="1"/>
              <a:stCxn id="19513" idx="5"/>
              <a:endCxn id="19511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9" name="AutoShape 97"/>
            <p:cNvCxnSpPr>
              <a:cxnSpLocks noChangeAspect="1" noChangeShapeType="1"/>
              <a:stCxn id="19512" idx="6"/>
              <a:endCxn id="19511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0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9521" name="AutoShape 99"/>
            <p:cNvCxnSpPr>
              <a:cxnSpLocks noChangeAspect="1" noChangeShapeType="1"/>
              <a:stCxn id="19526" idx="7"/>
              <a:endCxn id="19520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2" name="AutoShape 100"/>
            <p:cNvCxnSpPr>
              <a:cxnSpLocks noChangeAspect="1" noChangeShapeType="1"/>
              <a:stCxn id="19520" idx="1"/>
              <a:endCxn id="19513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3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9524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9525" name="AutoShape 103"/>
            <p:cNvCxnSpPr>
              <a:cxnSpLocks noChangeAspect="1" noChangeShapeType="1"/>
              <a:stCxn id="19511" idx="6"/>
              <a:endCxn id="19520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6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9527" name="AutoShape 105"/>
            <p:cNvCxnSpPr>
              <a:cxnSpLocks noChangeAspect="1" noChangeShapeType="1"/>
              <a:stCxn id="19511" idx="5"/>
              <a:endCxn id="19526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90" name="AutoShape 108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AutoShape 109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110"/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93" name="Oval 111"/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94" name="Oval 112"/>
          <p:cNvSpPr>
            <a:spLocks noChangeAspect="1" noChangeArrowheads="1"/>
          </p:cNvSpPr>
          <p:nvPr/>
        </p:nvSpPr>
        <p:spPr bwMode="auto">
          <a:xfrm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95" name="Oval 113"/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96" name="AutoShape 114"/>
          <p:cNvCxnSpPr>
            <a:cxnSpLocks noChangeAspect="1" noChangeShapeType="1"/>
            <a:stCxn id="19494" idx="3"/>
            <a:endCxn id="19493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115"/>
          <p:cNvCxnSpPr>
            <a:cxnSpLocks noChangeAspect="1" noChangeShapeType="1"/>
            <a:stCxn id="19495" idx="1"/>
            <a:endCxn id="19493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AutoShape 116"/>
          <p:cNvCxnSpPr>
            <a:cxnSpLocks noChangeAspect="1" noChangeShapeType="1"/>
            <a:stCxn id="19495" idx="7"/>
            <a:endCxn id="19492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117"/>
          <p:cNvCxnSpPr>
            <a:cxnSpLocks noChangeAspect="1" noChangeShapeType="1"/>
            <a:stCxn id="19494" idx="5"/>
            <a:endCxn id="19492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118"/>
          <p:cNvCxnSpPr>
            <a:cxnSpLocks noChangeAspect="1" noChangeShapeType="1"/>
            <a:stCxn id="19493" idx="6"/>
            <a:endCxn id="19492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1" name="Oval 119"/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502" name="AutoShape 120"/>
          <p:cNvCxnSpPr>
            <a:cxnSpLocks noChangeAspect="1" noChangeShapeType="1"/>
            <a:stCxn id="19507" idx="7"/>
            <a:endCxn id="19501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AutoShape 121"/>
          <p:cNvCxnSpPr>
            <a:cxnSpLocks noChangeAspect="1" noChangeShapeType="1"/>
            <a:stCxn id="19501" idx="1"/>
            <a:endCxn id="19494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4" name="Text Box 122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505" name="Text Box 123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506" name="AutoShape 124"/>
          <p:cNvCxnSpPr>
            <a:cxnSpLocks noChangeAspect="1" noChangeShapeType="1"/>
            <a:stCxn id="19492" idx="6"/>
            <a:endCxn id="19501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7" name="Oval 125"/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508" name="AutoShape 126"/>
          <p:cNvCxnSpPr>
            <a:cxnSpLocks noChangeAspect="1" noChangeShapeType="1"/>
            <a:stCxn id="19492" idx="5"/>
            <a:endCxn id="19507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B255C4-9D5D-9043-B6C0-A3356346F1B4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20484" name="AutoShape 1079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1081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1101"/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20554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57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58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59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60" name="AutoShape 1088"/>
            <p:cNvCxnSpPr>
              <a:cxnSpLocks noChangeAspect="1" noChangeShapeType="1"/>
              <a:stCxn id="20558" idx="3"/>
              <a:endCxn id="20557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1089"/>
            <p:cNvCxnSpPr>
              <a:cxnSpLocks noChangeAspect="1" noChangeShapeType="1"/>
              <a:stCxn id="20559" idx="1"/>
              <a:endCxn id="20557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2" name="AutoShape 1090"/>
            <p:cNvCxnSpPr>
              <a:cxnSpLocks noChangeAspect="1" noChangeShapeType="1"/>
              <a:stCxn id="20559" idx="7"/>
              <a:endCxn id="20556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3" name="AutoShape 1091"/>
            <p:cNvCxnSpPr>
              <a:cxnSpLocks noChangeAspect="1" noChangeShapeType="1"/>
              <a:stCxn id="20558" idx="5"/>
              <a:endCxn id="20556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4" name="AutoShape 1092"/>
            <p:cNvCxnSpPr>
              <a:cxnSpLocks noChangeAspect="1" noChangeShapeType="1"/>
              <a:stCxn id="20557" idx="6"/>
              <a:endCxn id="20556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5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66" name="AutoShape 1094"/>
            <p:cNvCxnSpPr>
              <a:cxnSpLocks noChangeAspect="1" noChangeShapeType="1"/>
              <a:stCxn id="20571" idx="7"/>
              <a:endCxn id="20565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7" name="AutoShape 1095"/>
            <p:cNvCxnSpPr>
              <a:cxnSpLocks noChangeAspect="1" noChangeShapeType="1"/>
              <a:stCxn id="20565" idx="1"/>
              <a:endCxn id="20558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8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69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70" name="AutoShape 1098"/>
            <p:cNvCxnSpPr>
              <a:cxnSpLocks noChangeAspect="1" noChangeShapeType="1"/>
              <a:stCxn id="20556" idx="6"/>
              <a:endCxn id="20565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71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72" name="AutoShape 1100"/>
            <p:cNvCxnSpPr>
              <a:cxnSpLocks noChangeAspect="1" noChangeShapeType="1"/>
              <a:stCxn id="20556" idx="5"/>
              <a:endCxn id="20571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8" name="Group 1125"/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20533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37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38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39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40" name="AutoShape 1109"/>
            <p:cNvCxnSpPr>
              <a:cxnSpLocks noChangeAspect="1" noChangeShapeType="1"/>
              <a:stCxn id="20538" idx="3"/>
              <a:endCxn id="20537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1" name="AutoShape 1110"/>
            <p:cNvCxnSpPr>
              <a:cxnSpLocks noChangeAspect="1" noChangeShapeType="1"/>
              <a:stCxn id="20539" idx="1"/>
              <a:endCxn id="20537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2" name="AutoShape 1111"/>
            <p:cNvCxnSpPr>
              <a:cxnSpLocks noChangeAspect="1" noChangeShapeType="1"/>
              <a:stCxn id="20539" idx="7"/>
              <a:endCxn id="20536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3" name="AutoShape 1112"/>
            <p:cNvCxnSpPr>
              <a:cxnSpLocks noChangeAspect="1" noChangeShapeType="1"/>
              <a:stCxn id="20538" idx="5"/>
              <a:endCxn id="20536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4" name="AutoShape 1113"/>
            <p:cNvCxnSpPr>
              <a:cxnSpLocks noChangeAspect="1" noChangeShapeType="1"/>
              <a:stCxn id="20537" idx="6"/>
              <a:endCxn id="20536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5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46" name="AutoShape 1115"/>
            <p:cNvCxnSpPr>
              <a:cxnSpLocks noChangeAspect="1" noChangeShapeType="1"/>
              <a:stCxn id="20551" idx="7"/>
              <a:endCxn id="20545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1116"/>
            <p:cNvCxnSpPr>
              <a:cxnSpLocks noChangeAspect="1" noChangeShapeType="1"/>
              <a:stCxn id="20545" idx="1"/>
              <a:endCxn id="20538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8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49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50" name="AutoShape 1119"/>
            <p:cNvCxnSpPr>
              <a:cxnSpLocks noChangeAspect="1" noChangeShapeType="1"/>
              <a:stCxn id="20536" idx="6"/>
              <a:endCxn id="20545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1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52" name="AutoShape 1121"/>
            <p:cNvCxnSpPr>
              <a:cxnSpLocks noChangeAspect="1" noChangeShapeType="1"/>
              <a:stCxn id="20536" idx="5"/>
              <a:endCxn id="20551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3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89" name="Group 1170"/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20512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16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17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18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19" name="AutoShape 1134"/>
            <p:cNvCxnSpPr>
              <a:cxnSpLocks noChangeAspect="1" noChangeShapeType="1"/>
              <a:stCxn id="20517" idx="3"/>
              <a:endCxn id="20516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35"/>
            <p:cNvCxnSpPr>
              <a:cxnSpLocks noChangeAspect="1" noChangeShapeType="1"/>
              <a:stCxn id="20518" idx="1"/>
              <a:endCxn id="20516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6"/>
            <p:cNvCxnSpPr>
              <a:cxnSpLocks noChangeAspect="1" noChangeShapeType="1"/>
              <a:stCxn id="20518" idx="7"/>
              <a:endCxn id="20515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37"/>
            <p:cNvCxnSpPr>
              <a:cxnSpLocks noChangeAspect="1" noChangeShapeType="1"/>
              <a:stCxn id="20517" idx="5"/>
              <a:endCxn id="20515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38"/>
            <p:cNvCxnSpPr>
              <a:cxnSpLocks noChangeAspect="1" noChangeShapeType="1"/>
              <a:stCxn id="20516" idx="6"/>
              <a:endCxn id="20515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4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25" name="AutoShape 1140"/>
            <p:cNvCxnSpPr>
              <a:cxnSpLocks noChangeAspect="1" noChangeShapeType="1"/>
              <a:stCxn id="20530" idx="7"/>
              <a:endCxn id="20524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41"/>
            <p:cNvCxnSpPr>
              <a:cxnSpLocks noChangeAspect="1" noChangeShapeType="1"/>
              <a:stCxn id="20524" idx="1"/>
              <a:endCxn id="20517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7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28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29" name="AutoShape 1144"/>
            <p:cNvCxnSpPr>
              <a:cxnSpLocks noChangeAspect="1" noChangeShapeType="1"/>
              <a:stCxn id="20515" idx="6"/>
              <a:endCxn id="20524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0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31" name="AutoShape 1146"/>
            <p:cNvCxnSpPr>
              <a:cxnSpLocks noChangeAspect="1" noChangeShapeType="1"/>
              <a:stCxn id="20515" idx="5"/>
              <a:endCxn id="20530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2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90" name="Group 1171"/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20491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495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496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497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498" name="AutoShape 1155"/>
            <p:cNvCxnSpPr>
              <a:cxnSpLocks noChangeAspect="1" noChangeShapeType="1"/>
              <a:stCxn id="20496" idx="3"/>
              <a:endCxn id="20495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1156"/>
            <p:cNvCxnSpPr>
              <a:cxnSpLocks noChangeAspect="1" noChangeShapeType="1"/>
              <a:stCxn id="20497" idx="1"/>
              <a:endCxn id="20495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1157"/>
            <p:cNvCxnSpPr>
              <a:cxnSpLocks noChangeAspect="1" noChangeShapeType="1"/>
              <a:stCxn id="20497" idx="7"/>
              <a:endCxn id="20494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AutoShape 1158"/>
            <p:cNvCxnSpPr>
              <a:cxnSpLocks noChangeAspect="1" noChangeShapeType="1"/>
              <a:stCxn id="20496" idx="5"/>
              <a:endCxn id="20494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1159"/>
            <p:cNvCxnSpPr>
              <a:cxnSpLocks noChangeAspect="1" noChangeShapeType="1"/>
              <a:stCxn id="20495" idx="6"/>
              <a:endCxn id="20494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3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04" name="AutoShape 1161"/>
            <p:cNvCxnSpPr>
              <a:cxnSpLocks noChangeAspect="1" noChangeShapeType="1"/>
              <a:stCxn id="20509" idx="7"/>
              <a:endCxn id="20503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1162"/>
            <p:cNvCxnSpPr>
              <a:cxnSpLocks noChangeAspect="1" noChangeShapeType="1"/>
              <a:stCxn id="20503" idx="1"/>
              <a:endCxn id="20496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07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08" name="AutoShape 1165"/>
            <p:cNvCxnSpPr>
              <a:cxnSpLocks noChangeAspect="1" noChangeShapeType="1"/>
              <a:stCxn id="20494" idx="6"/>
              <a:endCxn id="20503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9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10" name="AutoShape 1167"/>
            <p:cNvCxnSpPr>
              <a:cxnSpLocks noChangeAspect="1" noChangeShapeType="1"/>
              <a:stCxn id="20494" idx="5"/>
              <a:endCxn id="20509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1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7F2A51-5DBD-9441-A244-0EA5B44A4F3F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21554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58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59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60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61" name="AutoShape 11"/>
            <p:cNvCxnSpPr>
              <a:cxnSpLocks noChangeAspect="1" noChangeShapeType="1"/>
              <a:stCxn id="21559" idx="3"/>
              <a:endCxn id="21558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2" name="AutoShape 12"/>
            <p:cNvCxnSpPr>
              <a:cxnSpLocks noChangeAspect="1" noChangeShapeType="1"/>
              <a:stCxn id="21560" idx="1"/>
              <a:endCxn id="21558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3" name="AutoShape 13"/>
            <p:cNvCxnSpPr>
              <a:cxnSpLocks noChangeAspect="1" noChangeShapeType="1"/>
              <a:stCxn id="21560" idx="7"/>
              <a:endCxn id="21557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4" name="AutoShape 14"/>
            <p:cNvCxnSpPr>
              <a:cxnSpLocks noChangeAspect="1" noChangeShapeType="1"/>
              <a:stCxn id="21559" idx="5"/>
              <a:endCxn id="21557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5" name="AutoShape 15"/>
            <p:cNvCxnSpPr>
              <a:cxnSpLocks noChangeAspect="1" noChangeShapeType="1"/>
              <a:stCxn id="21558" idx="6"/>
              <a:endCxn id="21557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6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67" name="AutoShape 17"/>
            <p:cNvCxnSpPr>
              <a:cxnSpLocks noChangeAspect="1" noChangeShapeType="1"/>
              <a:stCxn id="21572" idx="7"/>
              <a:endCxn id="21566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8" name="AutoShape 18"/>
            <p:cNvCxnSpPr>
              <a:cxnSpLocks noChangeAspect="1" noChangeShapeType="1"/>
              <a:stCxn id="21566" idx="1"/>
              <a:endCxn id="21559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9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70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71" name="AutoShape 21"/>
            <p:cNvCxnSpPr>
              <a:cxnSpLocks noChangeAspect="1" noChangeShapeType="1"/>
              <a:stCxn id="21557" idx="6"/>
              <a:endCxn id="21566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2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73" name="AutoShape 23"/>
            <p:cNvCxnSpPr>
              <a:cxnSpLocks noChangeAspect="1" noChangeShapeType="1"/>
              <a:stCxn id="21557" idx="5"/>
              <a:endCxn id="21572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4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09" name="AutoShape 2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27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50"/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21533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37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38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39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40" name="AutoShape 36"/>
            <p:cNvCxnSpPr>
              <a:cxnSpLocks noChangeAspect="1" noChangeShapeType="1"/>
              <a:stCxn id="21538" idx="3"/>
              <a:endCxn id="21537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37"/>
            <p:cNvCxnSpPr>
              <a:cxnSpLocks noChangeAspect="1" noChangeShapeType="1"/>
              <a:stCxn id="21539" idx="1"/>
              <a:endCxn id="21537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38"/>
            <p:cNvCxnSpPr>
              <a:cxnSpLocks noChangeAspect="1" noChangeShapeType="1"/>
              <a:stCxn id="21539" idx="7"/>
              <a:endCxn id="21536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39"/>
            <p:cNvCxnSpPr>
              <a:cxnSpLocks noChangeAspect="1" noChangeShapeType="1"/>
              <a:stCxn id="21538" idx="5"/>
              <a:endCxn id="21536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40"/>
            <p:cNvCxnSpPr>
              <a:cxnSpLocks noChangeAspect="1" noChangeShapeType="1"/>
              <a:stCxn id="21537" idx="6"/>
              <a:endCxn id="21536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5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46" name="AutoShape 42"/>
            <p:cNvCxnSpPr>
              <a:cxnSpLocks noChangeAspect="1" noChangeShapeType="1"/>
              <a:stCxn id="21551" idx="7"/>
              <a:endCxn id="21545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43"/>
            <p:cNvCxnSpPr>
              <a:cxnSpLocks noChangeAspect="1" noChangeShapeType="1"/>
              <a:stCxn id="21545" idx="1"/>
              <a:endCxn id="21538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50" name="AutoShape 46"/>
            <p:cNvCxnSpPr>
              <a:cxnSpLocks noChangeAspect="1" noChangeShapeType="1"/>
              <a:stCxn id="21536" idx="6"/>
              <a:endCxn id="21545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1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52" name="AutoShape 48"/>
            <p:cNvCxnSpPr>
              <a:cxnSpLocks noChangeAspect="1" noChangeShapeType="1"/>
              <a:stCxn id="21536" idx="5"/>
              <a:endCxn id="21551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12" name="AutoShape 52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53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54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55"/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1516" name="Oval 56"/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517" name="Oval 57"/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518" name="Oval 58"/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1519" name="AutoShape 59"/>
          <p:cNvCxnSpPr>
            <a:cxnSpLocks noChangeAspect="1" noChangeShapeType="1"/>
            <a:stCxn id="21517" idx="3"/>
            <a:endCxn id="21516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60"/>
          <p:cNvCxnSpPr>
            <a:cxnSpLocks noChangeAspect="1" noChangeShapeType="1"/>
            <a:stCxn id="21518" idx="1"/>
            <a:endCxn id="21516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61"/>
          <p:cNvCxnSpPr>
            <a:cxnSpLocks noChangeAspect="1" noChangeShapeType="1"/>
            <a:stCxn id="21518" idx="7"/>
            <a:endCxn id="21515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62"/>
          <p:cNvCxnSpPr>
            <a:cxnSpLocks noChangeAspect="1" noChangeShapeType="1"/>
            <a:stCxn id="21517" idx="5"/>
            <a:endCxn id="21515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63"/>
          <p:cNvCxnSpPr>
            <a:cxnSpLocks noChangeAspect="1" noChangeShapeType="1"/>
            <a:stCxn id="21516" idx="6"/>
            <a:endCxn id="21515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Oval 64"/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1525" name="AutoShape 65"/>
          <p:cNvCxnSpPr>
            <a:cxnSpLocks noChangeAspect="1" noChangeShapeType="1"/>
            <a:stCxn id="21530" idx="7"/>
            <a:endCxn id="21524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66"/>
          <p:cNvCxnSpPr>
            <a:cxnSpLocks noChangeAspect="1" noChangeShapeType="1"/>
            <a:stCxn id="21524" idx="1"/>
            <a:endCxn id="21517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67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1528" name="Text Box 68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1529" name="AutoShape 69"/>
          <p:cNvCxnSpPr>
            <a:cxnSpLocks noChangeAspect="1" noChangeShapeType="1"/>
            <a:stCxn id="21515" idx="6"/>
            <a:endCxn id="21524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0" name="Oval 70"/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1531" name="AutoShape 71"/>
          <p:cNvCxnSpPr>
            <a:cxnSpLocks noChangeAspect="1" noChangeShapeType="1"/>
            <a:stCxn id="21515" idx="5"/>
            <a:endCxn id="21530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72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6C8F3D-7365-184F-9256-EADBEA2B2E2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45751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: connected component of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</a:t>
            </a:r>
            <a:r>
              <a:rPr lang="en-US" sz="2000" b="1" i="1">
                <a:latin typeface="Times New Roman" charset="0"/>
              </a:rPr>
              <a:t>BFS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s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visits all the vertices and edges 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The discovery edges labeled by </a:t>
            </a:r>
            <a:r>
              <a:rPr lang="en-US" sz="2000" b="1" i="1">
                <a:latin typeface="Times New Roman" charset="0"/>
              </a:rPr>
              <a:t>BFS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s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form a spanning tree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3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For each vertex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 b="1" i="1" baseline="-25000">
                <a:latin typeface="Times New Roman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>
                <a:latin typeface="Tahoma" charset="0"/>
              </a:rPr>
              <a:t>The path of 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 b="1" i="1" baseline="-25000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 </a:t>
            </a:r>
            <a:r>
              <a:rPr lang="en-US" sz="1800">
                <a:latin typeface="Tahoma" charset="0"/>
              </a:rPr>
              <a:t>to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>
                <a:latin typeface="Tahoma" charset="0"/>
              </a:rPr>
              <a:t>has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>
                <a:latin typeface="Tahoma" charset="0"/>
              </a:rPr>
              <a:t>Every path from </a:t>
            </a:r>
            <a:r>
              <a:rPr lang="en-US" sz="1800" b="1" i="1">
                <a:latin typeface="Times New Roman" charset="0"/>
              </a:rPr>
              <a:t>s </a:t>
            </a:r>
            <a:r>
              <a:rPr lang="en-US" sz="1800">
                <a:latin typeface="Tahoma" charset="0"/>
              </a:rPr>
              <a:t>to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>
                <a:latin typeface="Tahoma" charset="0"/>
              </a:rPr>
              <a:t>in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 b="1" i="1" baseline="-25000">
                <a:latin typeface="Times New Roman" charset="0"/>
              </a:rPr>
              <a:t>s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has at least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edges</a:t>
            </a:r>
          </a:p>
        </p:txBody>
      </p:sp>
      <p:sp>
        <p:nvSpPr>
          <p:cNvPr id="22533" name="AutoShape 18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19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20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21"/>
          <p:cNvSpPr>
            <a:spLocks noChangeAspect="1" noChangeArrowheads="1"/>
          </p:cNvSpPr>
          <p:nvPr/>
        </p:nvSpPr>
        <p:spPr bwMode="auto">
          <a:xfrm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7" name="Oval 22"/>
          <p:cNvSpPr>
            <a:spLocks noChangeAspect="1" noChangeArrowheads="1"/>
          </p:cNvSpPr>
          <p:nvPr/>
        </p:nvSpPr>
        <p:spPr bwMode="auto">
          <a:xfrm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8" name="Oval 23"/>
          <p:cNvSpPr>
            <a:spLocks noChangeAspect="1" noChangeArrowheads="1"/>
          </p:cNvSpPr>
          <p:nvPr/>
        </p:nvSpPr>
        <p:spPr bwMode="auto">
          <a:xfrm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39" name="Oval 24"/>
          <p:cNvSpPr>
            <a:spLocks noChangeAspect="1" noChangeArrowheads="1"/>
          </p:cNvSpPr>
          <p:nvPr/>
        </p:nvSpPr>
        <p:spPr bwMode="auto">
          <a:xfrm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40" name="AutoShape 25"/>
          <p:cNvCxnSpPr>
            <a:cxnSpLocks noChangeAspect="1" noChangeShapeType="1"/>
            <a:stCxn id="22538" idx="3"/>
            <a:endCxn id="22537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26"/>
          <p:cNvCxnSpPr>
            <a:cxnSpLocks noChangeAspect="1" noChangeShapeType="1"/>
            <a:stCxn id="22539" idx="1"/>
            <a:endCxn id="22537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27"/>
          <p:cNvCxnSpPr>
            <a:cxnSpLocks noChangeAspect="1" noChangeShapeType="1"/>
            <a:stCxn id="22539" idx="7"/>
            <a:endCxn id="22536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28"/>
          <p:cNvCxnSpPr>
            <a:cxnSpLocks noChangeAspect="1" noChangeShapeType="1"/>
            <a:stCxn id="22538" idx="5"/>
            <a:endCxn id="22536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9"/>
          <p:cNvCxnSpPr>
            <a:cxnSpLocks noChangeAspect="1" noChangeShapeType="1"/>
            <a:stCxn id="22537" idx="6"/>
            <a:endCxn id="22536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30"/>
          <p:cNvSpPr>
            <a:spLocks noChangeAspect="1" noChangeArrowheads="1"/>
          </p:cNvSpPr>
          <p:nvPr/>
        </p:nvSpPr>
        <p:spPr bwMode="auto">
          <a:xfrm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6" name="AutoShape 31"/>
          <p:cNvCxnSpPr>
            <a:cxnSpLocks noChangeAspect="1" noChangeShapeType="1"/>
            <a:stCxn id="22551" idx="7"/>
            <a:endCxn id="22545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32"/>
          <p:cNvCxnSpPr>
            <a:cxnSpLocks noChangeAspect="1" noChangeShapeType="1"/>
            <a:stCxn id="22545" idx="1"/>
            <a:endCxn id="22538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49" name="Text Box 34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2550" name="AutoShape 35"/>
          <p:cNvCxnSpPr>
            <a:cxnSpLocks noChangeAspect="1" noChangeShapeType="1"/>
            <a:stCxn id="22536" idx="6"/>
            <a:endCxn id="22545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Oval 36"/>
          <p:cNvSpPr>
            <a:spLocks noChangeAspect="1" noChangeArrowheads="1"/>
          </p:cNvSpPr>
          <p:nvPr/>
        </p:nvSpPr>
        <p:spPr bwMode="auto">
          <a:xfrm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52" name="AutoShape 37"/>
          <p:cNvCxnSpPr>
            <a:cxnSpLocks noChangeAspect="1" noChangeShapeType="1"/>
            <a:stCxn id="22536" idx="5"/>
            <a:endCxn id="22551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3" name="Text Box 38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54" name="Oval 40"/>
          <p:cNvSpPr>
            <a:spLocks noChangeAspect="1" noChangeArrowheads="1"/>
          </p:cNvSpPr>
          <p:nvPr/>
        </p:nvSpPr>
        <p:spPr bwMode="auto">
          <a:xfrm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55" name="Oval 41"/>
          <p:cNvSpPr>
            <a:spLocks noChangeAspect="1" noChangeArrowheads="1"/>
          </p:cNvSpPr>
          <p:nvPr/>
        </p:nvSpPr>
        <p:spPr bwMode="auto">
          <a:xfrm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56" name="Oval 42"/>
          <p:cNvSpPr>
            <a:spLocks noChangeAspect="1" noChangeArrowheads="1"/>
          </p:cNvSpPr>
          <p:nvPr/>
        </p:nvSpPr>
        <p:spPr bwMode="auto">
          <a:xfrm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57" name="Oval 43"/>
          <p:cNvSpPr>
            <a:spLocks noChangeAspect="1" noChangeArrowheads="1"/>
          </p:cNvSpPr>
          <p:nvPr/>
        </p:nvSpPr>
        <p:spPr bwMode="auto">
          <a:xfrm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58" name="AutoShape 44"/>
          <p:cNvCxnSpPr>
            <a:cxnSpLocks noChangeAspect="1" noChangeShapeType="1"/>
            <a:stCxn id="22556" idx="3"/>
            <a:endCxn id="22555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45"/>
          <p:cNvCxnSpPr>
            <a:cxnSpLocks noChangeAspect="1" noChangeShapeType="1"/>
            <a:stCxn id="22557" idx="1"/>
            <a:endCxn id="22555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46"/>
          <p:cNvCxnSpPr>
            <a:cxnSpLocks noChangeAspect="1" noChangeShapeType="1"/>
            <a:stCxn id="22557" idx="7"/>
            <a:endCxn id="22554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47"/>
          <p:cNvCxnSpPr>
            <a:cxnSpLocks noChangeAspect="1" noChangeShapeType="1"/>
            <a:stCxn id="22556" idx="5"/>
            <a:endCxn id="22554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AutoShape 48"/>
          <p:cNvCxnSpPr>
            <a:cxnSpLocks noChangeAspect="1" noChangeShapeType="1"/>
            <a:stCxn id="22555" idx="6"/>
            <a:endCxn id="22554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3" name="Oval 49"/>
          <p:cNvSpPr>
            <a:spLocks noChangeAspect="1" noChangeArrowheads="1"/>
          </p:cNvSpPr>
          <p:nvPr/>
        </p:nvSpPr>
        <p:spPr bwMode="auto">
          <a:xfrm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64" name="AutoShape 50"/>
          <p:cNvCxnSpPr>
            <a:cxnSpLocks noChangeAspect="1" noChangeShapeType="1"/>
            <a:stCxn id="22567" idx="7"/>
            <a:endCxn id="22563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51"/>
          <p:cNvCxnSpPr>
            <a:cxnSpLocks noChangeAspect="1" noChangeShapeType="1"/>
            <a:stCxn id="22563" idx="1"/>
            <a:endCxn id="22556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6" name="AutoShape 52"/>
          <p:cNvCxnSpPr>
            <a:cxnSpLocks noChangeAspect="1" noChangeShapeType="1"/>
            <a:stCxn id="22554" idx="6"/>
            <a:endCxn id="22563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7" name="Oval 53"/>
          <p:cNvSpPr>
            <a:spLocks noChangeAspect="1" noChangeArrowheads="1"/>
          </p:cNvSpPr>
          <p:nvPr/>
        </p:nvSpPr>
        <p:spPr bwMode="auto">
          <a:xfrm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68" name="AutoShape 54"/>
          <p:cNvCxnSpPr>
            <a:cxnSpLocks noChangeAspect="1" noChangeShapeType="1"/>
            <a:stCxn id="22554" idx="5"/>
            <a:endCxn id="22567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82F5A8-F335-914E-8A80-1587997F5500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Setting/getting a vertex/edge label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DISCOVERY</a:t>
            </a:r>
            <a:r>
              <a:rPr lang="en-US" sz="2000">
                <a:latin typeface="Tahoma" charset="0"/>
              </a:rPr>
              <a:t> or 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CROSS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inserted once into a sequence </a:t>
            </a:r>
            <a:r>
              <a:rPr lang="en-US" sz="2400" b="1" i="1">
                <a:latin typeface="Times New Roman" charset="0"/>
              </a:rPr>
              <a:t>L</a:t>
            </a:r>
            <a:r>
              <a:rPr lang="en-US" sz="2400" b="1" i="1" baseline="-25000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BFS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m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that </a:t>
            </a:r>
            <a:r>
              <a:rPr lang="en-US" sz="2800" b="1">
                <a:latin typeface="Symbol" charset="0"/>
              </a:rPr>
              <a:t>S</a:t>
            </a:r>
            <a:r>
              <a:rPr lang="en-US" sz="2000" b="1" i="1" baseline="-25000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7439</TotalTime>
  <Words>658</Words>
  <Application>Microsoft Macintosh PowerPoint</Application>
  <PresentationFormat>On-screen Show (4:3)</PresentationFormat>
  <Paragraphs>269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Blueprint</vt:lpstr>
      <vt:lpstr>Breadth-First Search</vt:lpstr>
      <vt:lpstr>Breadth-First Search</vt:lpstr>
      <vt:lpstr>BFS Algorithm</vt:lpstr>
      <vt:lpstr>Java Implementation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Michael Goodrich</cp:lastModifiedBy>
  <cp:revision>1445</cp:revision>
  <dcterms:created xsi:type="dcterms:W3CDTF">2002-01-21T02:22:10Z</dcterms:created>
  <dcterms:modified xsi:type="dcterms:W3CDTF">2014-03-25T23:16:09Z</dcterms:modified>
</cp:coreProperties>
</file>