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6" r:id="rId9"/>
    <p:sldId id="262" r:id="rId10"/>
    <p:sldId id="263" r:id="rId11"/>
    <p:sldId id="267" r:id="rId12"/>
    <p:sldId id="264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92" r:id="rId24"/>
    <p:sldId id="278" r:id="rId25"/>
    <p:sldId id="279" r:id="rId26"/>
    <p:sldId id="280" r:id="rId27"/>
    <p:sldId id="281" r:id="rId28"/>
    <p:sldId id="283" r:id="rId29"/>
    <p:sldId id="282" r:id="rId30"/>
    <p:sldId id="284" r:id="rId31"/>
    <p:sldId id="285" r:id="rId32"/>
    <p:sldId id="286" r:id="rId33"/>
    <p:sldId id="287" r:id="rId34"/>
    <p:sldId id="293" r:id="rId35"/>
    <p:sldId id="288" r:id="rId36"/>
    <p:sldId id="289" r:id="rId37"/>
    <p:sldId id="290" r:id="rId38"/>
    <p:sldId id="291" r:id="rId39"/>
    <p:sldId id="294" r:id="rId40"/>
    <p:sldId id="29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9"/>
    <p:restoredTop sz="94662"/>
  </p:normalViewPr>
  <p:slideViewPr>
    <p:cSldViewPr snapToGrid="0" snapToObjects="1">
      <p:cViewPr varScale="1">
        <p:scale>
          <a:sx n="90" d="100"/>
          <a:sy n="90" d="100"/>
        </p:scale>
        <p:origin x="232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AB20-A799-C946-9401-32B99AA32423}" type="datetimeFigureOut">
              <a:rPr lang="en-US" smtClean="0"/>
              <a:t>5/4/18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216D-5ADB-CF42-A015-9053D9229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06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AB20-A799-C946-9401-32B99AA32423}" type="datetimeFigureOut">
              <a:rPr lang="en-US" smtClean="0"/>
              <a:t>5/4/18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216D-5ADB-CF42-A015-9053D9229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3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AB20-A799-C946-9401-32B99AA32423}" type="datetimeFigureOut">
              <a:rPr lang="en-US" smtClean="0"/>
              <a:t>5/4/18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216D-5ADB-CF42-A015-9053D9229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13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AB20-A799-C946-9401-32B99AA32423}" type="datetimeFigureOut">
              <a:rPr lang="en-US" smtClean="0"/>
              <a:t>5/4/18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216D-5ADB-CF42-A015-9053D9229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9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AB20-A799-C946-9401-32B99AA32423}" type="datetimeFigureOut">
              <a:rPr lang="en-US" smtClean="0"/>
              <a:t>5/4/18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216D-5ADB-CF42-A015-9053D9229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AB20-A799-C946-9401-32B99AA32423}" type="datetimeFigureOut">
              <a:rPr lang="en-US" smtClean="0"/>
              <a:t>5/4/18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216D-5ADB-CF42-A015-9053D9229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3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AB20-A799-C946-9401-32B99AA32423}" type="datetimeFigureOut">
              <a:rPr lang="en-US" smtClean="0"/>
              <a:t>5/4/18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216D-5ADB-CF42-A015-9053D9229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5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AB20-A799-C946-9401-32B99AA32423}" type="datetimeFigureOut">
              <a:rPr lang="en-US" smtClean="0"/>
              <a:t>5/4/18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216D-5ADB-CF42-A015-9053D9229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07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AB20-A799-C946-9401-32B99AA32423}" type="datetimeFigureOut">
              <a:rPr lang="en-US" smtClean="0"/>
              <a:t>5/4/18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216D-5ADB-CF42-A015-9053D9229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01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AB20-A799-C946-9401-32B99AA32423}" type="datetimeFigureOut">
              <a:rPr lang="en-US" smtClean="0"/>
              <a:t>5/4/18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216D-5ADB-CF42-A015-9053D9229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AB20-A799-C946-9401-32B99AA32423}" type="datetimeFigureOut">
              <a:rPr lang="en-US" smtClean="0"/>
              <a:t>5/4/18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216D-5ADB-CF42-A015-9053D9229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5AB20-A799-C946-9401-32B99AA32423}" type="datetimeFigureOut">
              <a:rPr lang="en-US" smtClean="0"/>
              <a:t>5/4/18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0216D-5ADB-CF42-A015-9053D9229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25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Struct_(C_programming_language)" TargetMode="Externa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.rust-lang.org/std/option/enum.Option.html" TargetMode="External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ust-lang.org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rs/futures/0.1/futures/sync/index.html" TargetMode="External"/><Relationship Id="rId4" Type="http://schemas.openxmlformats.org/officeDocument/2006/relationships/hyperlink" Target="https://docs.rs/futures/0.1/futures/sync/oneshot/index.html" TargetMode="External"/><Relationship Id="rId5" Type="http://schemas.openxmlformats.org/officeDocument/2006/relationships/hyperlink" Target="https://docs.rs/futures/0.1/futures/sync/mpsc/index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rs/futures/0.1/futures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okio-rs/website/blob/master/content/docs/getting-started/futures.m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threading and futures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 Kent Marete</a:t>
            </a:r>
          </a:p>
          <a:p>
            <a:r>
              <a:rPr lang="en-US" sz="1200" dirty="0" err="1" smtClean="0"/>
              <a:t>Github</a:t>
            </a:r>
            <a:r>
              <a:rPr lang="en-US" sz="1200" dirty="0" smtClean="0"/>
              <a:t>: </a:t>
            </a:r>
            <a:r>
              <a:rPr lang="en-US" sz="1200" dirty="0" err="1" smtClean="0"/>
              <a:t>maretekent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7494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62" y="1690688"/>
            <a:ext cx="8694964" cy="3381375"/>
          </a:xfrm>
        </p:spPr>
      </p:pic>
      <p:sp>
        <p:nvSpPr>
          <p:cNvPr id="4" name="TextBox 3"/>
          <p:cNvSpPr txBox="1"/>
          <p:nvPr/>
        </p:nvSpPr>
        <p:spPr>
          <a:xfrm>
            <a:off x="838200" y="5354052"/>
            <a:ext cx="10382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Immutable borrow is active and cannot mutate the collection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85611" y="658574"/>
            <a:ext cx="6338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Common mistake languages like C++ make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867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6057"/>
            <a:ext cx="10515600" cy="820738"/>
          </a:xfrm>
        </p:spPr>
        <p:txBody>
          <a:bodyPr/>
          <a:lstStyle/>
          <a:p>
            <a:r>
              <a:rPr lang="en-US" dirty="0" smtClean="0"/>
              <a:t>Things to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4811"/>
            <a:ext cx="10515600" cy="4691063"/>
          </a:xfrm>
        </p:spPr>
        <p:txBody>
          <a:bodyPr/>
          <a:lstStyle/>
          <a:p>
            <a:r>
              <a:rPr lang="en-US" dirty="0" smtClean="0"/>
              <a:t>Rust is statically type language </a:t>
            </a:r>
            <a:r>
              <a:rPr lang="mr-IN" dirty="0" smtClean="0"/>
              <a:t>–</a:t>
            </a:r>
            <a:r>
              <a:rPr lang="en-US" dirty="0" smtClean="0"/>
              <a:t> every value is of specific type</a:t>
            </a:r>
          </a:p>
          <a:p>
            <a:r>
              <a:rPr lang="en-US" sz="3200" b="1" dirty="0" smtClean="0"/>
              <a:t>Variables</a:t>
            </a:r>
            <a:r>
              <a:rPr lang="en-US" dirty="0" smtClean="0"/>
              <a:t>: type annotations are optional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3200" b="1" dirty="0" smtClean="0"/>
              <a:t>Functions</a:t>
            </a:r>
            <a:r>
              <a:rPr lang="en-US" dirty="0" smtClean="0"/>
              <a:t> : type annotations not often required, but must be explicit about their types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113" y="2001837"/>
            <a:ext cx="5130800" cy="14152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822" y="4042610"/>
            <a:ext cx="5917634" cy="252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6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note: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29" y="1314450"/>
            <a:ext cx="9955509" cy="5222792"/>
          </a:xfrm>
        </p:spPr>
      </p:pic>
    </p:spTree>
    <p:extLst>
      <p:ext uri="{BB962C8B-B14F-4D97-AF65-F5344CB8AC3E}">
        <p14:creationId xmlns:p14="http://schemas.microsoft.com/office/powerpoint/2010/main" val="122741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note: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3947"/>
            <a:ext cx="5213684" cy="4673016"/>
          </a:xfrm>
        </p:spPr>
        <p:txBody>
          <a:bodyPr/>
          <a:lstStyle/>
          <a:p>
            <a:pPr marL="0" indent="0">
              <a:buNone/>
            </a:pPr>
            <a:r>
              <a:rPr lang="en-US" sz="5400" b="1" dirty="0" err="1" smtClean="0"/>
              <a:t>Structs</a:t>
            </a:r>
            <a:endParaRPr lang="en-US" sz="5400" b="1" dirty="0" smtClean="0"/>
          </a:p>
          <a:p>
            <a:pPr marL="0" indent="0">
              <a:buNone/>
            </a:pPr>
            <a:r>
              <a:rPr lang="en-US" dirty="0" smtClean="0"/>
              <a:t>Types:</a:t>
            </a:r>
          </a:p>
          <a:p>
            <a:r>
              <a:rPr lang="en-US" dirty="0"/>
              <a:t>Tuple </a:t>
            </a:r>
            <a:r>
              <a:rPr lang="en-US" dirty="0" err="1"/>
              <a:t>structs</a:t>
            </a:r>
            <a:r>
              <a:rPr lang="en-US" dirty="0"/>
              <a:t>, which are,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basically</a:t>
            </a:r>
            <a:r>
              <a:rPr lang="en-US" dirty="0"/>
              <a:t>, named tuples.</a:t>
            </a:r>
          </a:p>
          <a:p>
            <a:r>
              <a:rPr lang="en-US" dirty="0"/>
              <a:t>The classic </a:t>
            </a:r>
            <a:r>
              <a:rPr lang="en-US" dirty="0">
                <a:hlinkClick r:id="rId2"/>
              </a:rPr>
              <a:t>C structs</a:t>
            </a:r>
            <a:endParaRPr lang="en-US" dirty="0"/>
          </a:p>
          <a:p>
            <a:r>
              <a:rPr lang="en-US" dirty="0"/>
              <a:t>Unit </a:t>
            </a:r>
            <a:r>
              <a:rPr lang="en-US" dirty="0" err="1"/>
              <a:t>structs</a:t>
            </a:r>
            <a:r>
              <a:rPr lang="en-US" dirty="0"/>
              <a:t>, which are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field-less</a:t>
            </a:r>
            <a:r>
              <a:rPr lang="en-US" dirty="0"/>
              <a:t>, are useful for generics.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6568"/>
            <a:ext cx="5181600" cy="635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0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note: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748088" cy="4351338"/>
          </a:xfrm>
        </p:spPr>
        <p:txBody>
          <a:bodyPr/>
          <a:lstStyle/>
          <a:p>
            <a:r>
              <a:rPr lang="en-US" b="1" dirty="0" err="1" smtClean="0"/>
              <a:t>Enums</a:t>
            </a:r>
            <a:r>
              <a:rPr lang="en-US" b="1" dirty="0" smtClean="0"/>
              <a:t>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261" y="1825625"/>
            <a:ext cx="8691933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66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note: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3709737" cy="4351338"/>
          </a:xfrm>
        </p:spPr>
        <p:txBody>
          <a:bodyPr/>
          <a:lstStyle/>
          <a:p>
            <a:r>
              <a:rPr lang="en-US" b="1" dirty="0" smtClean="0"/>
              <a:t>Options</a:t>
            </a:r>
            <a:r>
              <a:rPr lang="en-US" dirty="0" smtClean="0"/>
              <a:t>:</a:t>
            </a:r>
          </a:p>
          <a:p>
            <a:r>
              <a:rPr lang="en-US" dirty="0"/>
              <a:t>used when absence is a </a:t>
            </a:r>
            <a:r>
              <a:rPr lang="en-US" dirty="0" smtClean="0"/>
              <a:t>possibility</a:t>
            </a:r>
          </a:p>
          <a:p>
            <a:endParaRPr lang="en-US" dirty="0" smtClean="0"/>
          </a:p>
          <a:p>
            <a:r>
              <a:rPr lang="en-US" dirty="0" smtClean="0"/>
              <a:t>May return some value</a:t>
            </a:r>
          </a:p>
          <a:p>
            <a:r>
              <a:rPr lang="en-US" dirty="0" smtClean="0"/>
              <a:t>Or no value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936" y="660400"/>
            <a:ext cx="7459914" cy="541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4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862" y="165099"/>
            <a:ext cx="4876800" cy="1325563"/>
          </a:xfrm>
        </p:spPr>
        <p:txBody>
          <a:bodyPr/>
          <a:lstStyle/>
          <a:p>
            <a:r>
              <a:rPr lang="en-US" dirty="0" smtClean="0"/>
              <a:t>Things to note: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94" y="1645485"/>
            <a:ext cx="3493168" cy="4351338"/>
          </a:xfrm>
        </p:spPr>
        <p:txBody>
          <a:bodyPr>
            <a:normAutofit fontScale="85000" lnSpcReduction="10000"/>
          </a:bodyPr>
          <a:lstStyle/>
          <a:p>
            <a:r>
              <a:rPr lang="en-US" sz="3500" b="1" dirty="0" smtClean="0"/>
              <a:t>Result</a:t>
            </a:r>
            <a:r>
              <a:rPr lang="en-US" b="1" dirty="0" smtClean="0"/>
              <a:t>:</a:t>
            </a:r>
          </a:p>
          <a:p>
            <a:r>
              <a:rPr lang="en-US" dirty="0"/>
              <a:t>richer version of the </a:t>
            </a:r>
            <a:r>
              <a:rPr lang="en-US" dirty="0">
                <a:hlinkClick r:id="rId2"/>
              </a:rPr>
              <a:t>Option</a:t>
            </a:r>
            <a:r>
              <a:rPr lang="en-US" dirty="0"/>
              <a:t> </a:t>
            </a:r>
            <a:r>
              <a:rPr lang="en-US" dirty="0" smtClean="0"/>
              <a:t>type</a:t>
            </a:r>
          </a:p>
          <a:p>
            <a:endParaRPr lang="en-US" dirty="0"/>
          </a:p>
          <a:p>
            <a:r>
              <a:rPr lang="en-US" dirty="0"/>
              <a:t>Result&lt;T, E&gt; could have one of two outcomes: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Ok&lt;T&gt;: An element T was found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Err&lt;E&gt;: An error was found with element 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779" y="1083092"/>
            <a:ext cx="8761996" cy="399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95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46163"/>
          </a:xfrm>
        </p:spPr>
        <p:txBody>
          <a:bodyPr/>
          <a:lstStyle/>
          <a:p>
            <a:r>
              <a:rPr lang="en-US" b="1" dirty="0" smtClean="0"/>
              <a:t>Generics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helps us avoid duplication in writing structures of diff types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874" y="2341562"/>
            <a:ext cx="6511926" cy="17790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4232386"/>
            <a:ext cx="100345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b="1" dirty="0" smtClean="0"/>
              <a:t>Traits</a:t>
            </a:r>
            <a:r>
              <a:rPr lang="en-US" sz="2800" dirty="0" smtClean="0"/>
              <a:t>  </a:t>
            </a:r>
            <a:r>
              <a:rPr lang="en-US" sz="2800" dirty="0"/>
              <a:t>- interfaces in java, type class in </a:t>
            </a:r>
            <a:r>
              <a:rPr lang="en-US" sz="2800" dirty="0" err="1"/>
              <a:t>haskell</a:t>
            </a:r>
            <a:r>
              <a:rPr lang="en-US" sz="2800" dirty="0"/>
              <a:t> - collection of types that all implement a calling interface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5" y="5186493"/>
            <a:ext cx="7106598" cy="15065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63167" y="622106"/>
            <a:ext cx="2896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Advanced features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686800" y="2846290"/>
            <a:ext cx="3606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cannot be applied to type T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59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trike="sngStrike" dirty="0" smtClean="0"/>
              <a:t>What is concurrency</a:t>
            </a:r>
            <a:r>
              <a:rPr lang="en-US" dirty="0" smtClean="0"/>
              <a:t>?</a:t>
            </a:r>
          </a:p>
          <a:p>
            <a:r>
              <a:rPr lang="en-US" strike="sngStrike" dirty="0" smtClean="0"/>
              <a:t>Threads?</a:t>
            </a:r>
          </a:p>
          <a:p>
            <a:r>
              <a:rPr lang="en-US" strike="sngStrike" dirty="0" smtClean="0"/>
              <a:t>Rust base concepts and fundamentals</a:t>
            </a:r>
          </a:p>
          <a:p>
            <a:r>
              <a:rPr lang="en-US" strike="sngStrike" dirty="0" smtClean="0"/>
              <a:t>Rust data structures</a:t>
            </a:r>
          </a:p>
          <a:p>
            <a:r>
              <a:rPr lang="en-US" dirty="0" smtClean="0"/>
              <a:t>Introduction to threading in Rust</a:t>
            </a:r>
          </a:p>
          <a:p>
            <a:r>
              <a:rPr lang="en-US" dirty="0" smtClean="0"/>
              <a:t>Single threading and multi-threading</a:t>
            </a:r>
          </a:p>
          <a:p>
            <a:r>
              <a:rPr lang="en-US" dirty="0" smtClean="0"/>
              <a:t>Build a simple webserver and a daemon</a:t>
            </a:r>
          </a:p>
          <a:p>
            <a:r>
              <a:rPr lang="en-US" dirty="0" smtClean="0"/>
              <a:t>Talk about MIO and </a:t>
            </a:r>
            <a:r>
              <a:rPr lang="en-US" dirty="0" err="1" smtClean="0"/>
              <a:t>tokio</a:t>
            </a:r>
            <a:endParaRPr lang="en-US" dirty="0" smtClean="0"/>
          </a:p>
          <a:p>
            <a:r>
              <a:rPr lang="en-US" dirty="0" smtClean="0"/>
              <a:t>Introduction to futures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1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threading in Rust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0138"/>
            <a:ext cx="10515600" cy="5076825"/>
          </a:xfrm>
        </p:spPr>
        <p:txBody>
          <a:bodyPr/>
          <a:lstStyle/>
          <a:p>
            <a:r>
              <a:rPr lang="en-US" dirty="0" smtClean="0"/>
              <a:t>Rust uses OS threads and this helps lower runtime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68463"/>
            <a:ext cx="7543800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19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is concurrency?</a:t>
            </a:r>
          </a:p>
          <a:p>
            <a:r>
              <a:rPr lang="en-US" dirty="0" smtClean="0"/>
              <a:t>Threads?</a:t>
            </a:r>
          </a:p>
          <a:p>
            <a:r>
              <a:rPr lang="en-US" dirty="0" smtClean="0"/>
              <a:t>Rust base concepts and fundamentals</a:t>
            </a:r>
          </a:p>
          <a:p>
            <a:r>
              <a:rPr lang="en-US" dirty="0" smtClean="0"/>
              <a:t>Rust data structures</a:t>
            </a:r>
          </a:p>
          <a:p>
            <a:r>
              <a:rPr lang="en-US" dirty="0" smtClean="0"/>
              <a:t>Introduction to threading in Rust</a:t>
            </a:r>
          </a:p>
          <a:p>
            <a:r>
              <a:rPr lang="en-US" dirty="0" smtClean="0"/>
              <a:t>Single threading and multi-threading</a:t>
            </a:r>
          </a:p>
          <a:p>
            <a:r>
              <a:rPr lang="en-US" dirty="0" smtClean="0"/>
              <a:t>Build a simple webserver and a daemon</a:t>
            </a:r>
          </a:p>
          <a:p>
            <a:r>
              <a:rPr lang="en-US" dirty="0" smtClean="0"/>
              <a:t>Talk about MIO and </a:t>
            </a:r>
            <a:r>
              <a:rPr lang="en-US" dirty="0" err="1" smtClean="0"/>
              <a:t>tokio</a:t>
            </a:r>
            <a:endParaRPr lang="en-US" dirty="0" smtClean="0"/>
          </a:p>
          <a:p>
            <a:r>
              <a:rPr lang="en-US" dirty="0" smtClean="0"/>
              <a:t>Introduction to futures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16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threading in Rust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Running pieces of codes </a:t>
            </a:r>
            <a:r>
              <a:rPr lang="en-US" dirty="0" err="1" smtClean="0"/>
              <a:t>simultenously</a:t>
            </a:r>
            <a:endParaRPr lang="en-US" dirty="0" smtClean="0"/>
          </a:p>
          <a:p>
            <a:r>
              <a:rPr lang="en-US" dirty="0"/>
              <a:t>thread::sleep</a:t>
            </a:r>
            <a:r>
              <a:rPr lang="en-US" dirty="0"/>
              <a:t> force a thread to stop its execution for a short duration, which allows a different thread to </a:t>
            </a:r>
            <a:r>
              <a:rPr lang="en-US" dirty="0" smtClean="0"/>
              <a:t>run</a:t>
            </a:r>
          </a:p>
          <a:p>
            <a:r>
              <a:rPr lang="en-US" dirty="0"/>
              <a:t>thread::spawn </a:t>
            </a:r>
            <a:r>
              <a:rPr lang="en-US" dirty="0" smtClean="0"/>
              <a:t> - function used to </a:t>
            </a:r>
            <a:r>
              <a:rPr lang="en-US" dirty="0"/>
              <a:t>create a new </a:t>
            </a:r>
            <a:r>
              <a:rPr lang="en-US" dirty="0" smtClean="0"/>
              <a:t>thread and </a:t>
            </a:r>
            <a:r>
              <a:rPr lang="en-US" dirty="0"/>
              <a:t>pass it a </a:t>
            </a:r>
            <a:r>
              <a:rPr lang="en-US" dirty="0" smtClean="0"/>
              <a:t>closure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08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r>
              <a:rPr lang="en-US" dirty="0"/>
              <a:t>to threading in Rust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9" y="1428750"/>
            <a:ext cx="8120714" cy="4748213"/>
          </a:xfrm>
        </p:spPr>
      </p:pic>
    </p:spTree>
    <p:extLst>
      <p:ext uri="{BB962C8B-B14F-4D97-AF65-F5344CB8AC3E}">
        <p14:creationId xmlns:p14="http://schemas.microsoft.com/office/powerpoint/2010/main" val="143053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threading in Rust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Join handle</a:t>
            </a:r>
            <a:r>
              <a:rPr lang="en-US" dirty="0"/>
              <a:t> from </a:t>
            </a:r>
            <a:r>
              <a:rPr lang="en-US" dirty="0"/>
              <a:t>thread::spawn</a:t>
            </a:r>
            <a:r>
              <a:rPr lang="en-US" dirty="0"/>
              <a:t> to guarantee the thread is run to </a:t>
            </a:r>
            <a:r>
              <a:rPr lang="en-US" dirty="0" smtClean="0"/>
              <a:t>completion</a:t>
            </a:r>
          </a:p>
          <a:p>
            <a:r>
              <a:rPr lang="en-US" dirty="0"/>
              <a:t>Calling </a:t>
            </a:r>
            <a:r>
              <a:rPr lang="en-US" dirty="0"/>
              <a:t>join</a:t>
            </a:r>
            <a:r>
              <a:rPr lang="en-US" dirty="0"/>
              <a:t> on the handle blocks the thread currently running until the thread represented by the </a:t>
            </a:r>
            <a:r>
              <a:rPr lang="en-US" dirty="0" smtClean="0"/>
              <a:t>handle terminates</a:t>
            </a:r>
          </a:p>
          <a:p>
            <a:endParaRPr lang="en-US" dirty="0"/>
          </a:p>
          <a:p>
            <a:r>
              <a:rPr lang="en-US" dirty="0" smtClean="0"/>
              <a:t>Using move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94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threading in Rust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Sync &amp; send</a:t>
            </a:r>
          </a:p>
          <a:p>
            <a:endParaRPr lang="en-US" dirty="0"/>
          </a:p>
          <a:p>
            <a:r>
              <a:rPr lang="en-US" dirty="0" smtClean="0"/>
              <a:t>Sync - Types for </a:t>
            </a:r>
            <a:r>
              <a:rPr lang="en-US" dirty="0"/>
              <a:t>which it is safe to share references between threads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Send </a:t>
            </a:r>
            <a:r>
              <a:rPr lang="mr-IN" dirty="0" smtClean="0"/>
              <a:t>–</a:t>
            </a:r>
            <a:r>
              <a:rPr lang="en-US" dirty="0" smtClean="0"/>
              <a:t> Types for which it is safe to send references to another thread</a:t>
            </a:r>
          </a:p>
          <a:p>
            <a:endParaRPr lang="en-US" dirty="0"/>
          </a:p>
          <a:p>
            <a:r>
              <a:rPr lang="en-US" dirty="0"/>
              <a:t>Send and Sync are fundamental to Rust's concurrency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25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threading in Rust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Message passing - ensures </a:t>
            </a:r>
            <a:r>
              <a:rPr lang="en-US" dirty="0"/>
              <a:t>safe concurrency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channel in programming </a:t>
            </a:r>
            <a:r>
              <a:rPr lang="en-US" dirty="0" smtClean="0"/>
              <a:t>: </a:t>
            </a:r>
            <a:r>
              <a:rPr lang="en-US" dirty="0"/>
              <a:t>a transmitter and a </a:t>
            </a:r>
            <a:r>
              <a:rPr lang="en-US" dirty="0" smtClean="0"/>
              <a:t>receiver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524" y="3376612"/>
            <a:ext cx="5178425" cy="215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97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threading in Rust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Shared state concurrency</a:t>
            </a:r>
          </a:p>
          <a:p>
            <a:r>
              <a:rPr lang="en-US" dirty="0" err="1" smtClean="0"/>
              <a:t>Mutex</a:t>
            </a:r>
            <a:endParaRPr lang="en-US" dirty="0" smtClean="0"/>
          </a:p>
          <a:p>
            <a:r>
              <a:rPr lang="en-US" dirty="0" smtClean="0"/>
              <a:t>Multiple threads ownership of </a:t>
            </a:r>
            <a:r>
              <a:rPr lang="en-US" dirty="0" err="1" smtClean="0"/>
              <a:t>mutex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75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933950" cy="1325563"/>
          </a:xfrm>
        </p:spPr>
        <p:txBody>
          <a:bodyPr/>
          <a:lstStyle/>
          <a:p>
            <a:r>
              <a:rPr lang="en-US" dirty="0"/>
              <a:t>Introduction to threading in Rust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088" y="114300"/>
            <a:ext cx="6629400" cy="6582711"/>
          </a:xfrm>
        </p:spPr>
      </p:pic>
      <p:sp>
        <p:nvSpPr>
          <p:cNvPr id="5" name="TextBox 4"/>
          <p:cNvSpPr txBox="1"/>
          <p:nvPr/>
        </p:nvSpPr>
        <p:spPr>
          <a:xfrm>
            <a:off x="838200" y="2200275"/>
            <a:ext cx="3390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Rc</a:t>
            </a:r>
            <a:r>
              <a:rPr lang="en-US" sz="2400" dirty="0"/>
              <a:t>&lt;T&gt; to allow multiple threads to own the </a:t>
            </a:r>
            <a:r>
              <a:rPr lang="en-US" sz="2400" dirty="0" err="1"/>
              <a:t>Mutex</a:t>
            </a:r>
            <a:r>
              <a:rPr lang="en-US" sz="2400" dirty="0"/>
              <a:t>&lt;T&gt;</a:t>
            </a:r>
          </a:p>
        </p:txBody>
      </p:sp>
    </p:spTree>
    <p:extLst>
      <p:ext uri="{BB962C8B-B14F-4D97-AF65-F5344CB8AC3E}">
        <p14:creationId xmlns:p14="http://schemas.microsoft.com/office/powerpoint/2010/main" val="52070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548313" cy="1325563"/>
          </a:xfrm>
        </p:spPr>
        <p:txBody>
          <a:bodyPr/>
          <a:lstStyle/>
          <a:p>
            <a:r>
              <a:rPr lang="en-US" dirty="0"/>
              <a:t>Introduction to threading in Rust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475" y="142875"/>
            <a:ext cx="5698404" cy="6472238"/>
          </a:xfrm>
        </p:spPr>
      </p:pic>
      <p:sp>
        <p:nvSpPr>
          <p:cNvPr id="5" name="TextBox 4"/>
          <p:cNvSpPr txBox="1"/>
          <p:nvPr/>
        </p:nvSpPr>
        <p:spPr>
          <a:xfrm>
            <a:off x="628651" y="2670879"/>
            <a:ext cx="5272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Using an </a:t>
            </a:r>
            <a:r>
              <a:rPr lang="en-US" sz="2400" dirty="0"/>
              <a:t>Arc&lt;T&gt;</a:t>
            </a:r>
            <a:r>
              <a:rPr lang="en-US" sz="2400" dirty="0"/>
              <a:t> to wrap the </a:t>
            </a:r>
            <a:r>
              <a:rPr lang="en-US" sz="2400" dirty="0" err="1"/>
              <a:t>Mutex</a:t>
            </a:r>
            <a:r>
              <a:rPr lang="en-US" sz="2400" dirty="0"/>
              <a:t>&lt;T&gt;</a:t>
            </a:r>
            <a:r>
              <a:rPr lang="en-US" sz="2400" dirty="0"/>
              <a:t> to be able to share ownership across multiple threads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481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trike="sngStrike" dirty="0" smtClean="0"/>
              <a:t>What is concurrency</a:t>
            </a:r>
            <a:r>
              <a:rPr lang="en-US" dirty="0" smtClean="0"/>
              <a:t>?</a:t>
            </a:r>
          </a:p>
          <a:p>
            <a:r>
              <a:rPr lang="en-US" strike="sngStrike" dirty="0" smtClean="0"/>
              <a:t>Threads?</a:t>
            </a:r>
          </a:p>
          <a:p>
            <a:r>
              <a:rPr lang="en-US" strike="sngStrike" dirty="0" smtClean="0"/>
              <a:t>Rust base concepts and fundamentals</a:t>
            </a:r>
          </a:p>
          <a:p>
            <a:r>
              <a:rPr lang="en-US" strike="sngStrike" dirty="0" smtClean="0"/>
              <a:t>Rust data structures</a:t>
            </a:r>
          </a:p>
          <a:p>
            <a:r>
              <a:rPr lang="en-US" strike="sngStrike" dirty="0" smtClean="0"/>
              <a:t>Introduction to threading in Rust</a:t>
            </a:r>
          </a:p>
          <a:p>
            <a:r>
              <a:rPr lang="en-US" dirty="0" smtClean="0"/>
              <a:t>Single threading and multi-threading</a:t>
            </a:r>
          </a:p>
          <a:p>
            <a:r>
              <a:rPr lang="en-US" dirty="0" smtClean="0"/>
              <a:t>Build a simple webserver and a daemon</a:t>
            </a:r>
          </a:p>
          <a:p>
            <a:r>
              <a:rPr lang="en-US" dirty="0" smtClean="0"/>
              <a:t>Talk about MIO and </a:t>
            </a:r>
            <a:r>
              <a:rPr lang="en-US" dirty="0" err="1" smtClean="0"/>
              <a:t>tokio</a:t>
            </a:r>
            <a:endParaRPr lang="en-US" dirty="0" smtClean="0"/>
          </a:p>
          <a:p>
            <a:r>
              <a:rPr lang="en-US" dirty="0" smtClean="0"/>
              <a:t>Introduction to futures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5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threaded  -- single threaded 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a little bit about TCP and HTTP</a:t>
            </a:r>
          </a:p>
          <a:p>
            <a:r>
              <a:rPr lang="en-US" dirty="0"/>
              <a:t>Listen for TCP connections on a socket</a:t>
            </a:r>
          </a:p>
          <a:p>
            <a:r>
              <a:rPr lang="en-US" dirty="0"/>
              <a:t>Parse a tiny number of HTTP requests</a:t>
            </a:r>
          </a:p>
          <a:p>
            <a:r>
              <a:rPr lang="en-US" dirty="0"/>
              <a:t>Create a proper HTTP response</a:t>
            </a:r>
          </a:p>
          <a:p>
            <a:r>
              <a:rPr lang="en-US" dirty="0"/>
              <a:t>Improve the throughput of our server with a thread pool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29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rust?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 </a:t>
            </a:r>
            <a:r>
              <a:rPr lang="en-US" dirty="0" smtClean="0">
                <a:hlinkClick r:id="rId2"/>
              </a:rPr>
              <a:t>Rust</a:t>
            </a:r>
            <a:r>
              <a:rPr lang="en-US" dirty="0" smtClean="0"/>
              <a:t> is a systems language pursuing the trifecta: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	safety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concurrency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speed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Focus today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8800" i="1" dirty="0" smtClean="0">
                <a:solidFill>
                  <a:schemeClr val="accent5">
                    <a:lumMod val="75000"/>
                  </a:schemeClr>
                </a:solidFill>
              </a:rPr>
              <a:t>con</a:t>
            </a:r>
            <a:r>
              <a:rPr lang="en-US" sz="8800" i="1" dirty="0" smtClean="0">
                <a:solidFill>
                  <a:srgbClr val="FF0000"/>
                </a:solidFill>
              </a:rPr>
              <a:t>cur</a:t>
            </a:r>
            <a:r>
              <a:rPr lang="en-US" sz="8800" i="1" dirty="0" smtClean="0">
                <a:solidFill>
                  <a:schemeClr val="accent6">
                    <a:lumMod val="75000"/>
                  </a:schemeClr>
                </a:solidFill>
              </a:rPr>
              <a:t>ren</a:t>
            </a:r>
            <a:r>
              <a:rPr lang="en-US" sz="8800" i="1" dirty="0" smtClean="0"/>
              <a:t>cy</a:t>
            </a:r>
            <a:endParaRPr lang="en-US" sz="8800" i="1" dirty="0"/>
          </a:p>
        </p:txBody>
      </p:sp>
    </p:spTree>
    <p:extLst>
      <p:ext uri="{BB962C8B-B14F-4D97-AF65-F5344CB8AC3E}">
        <p14:creationId xmlns:p14="http://schemas.microsoft.com/office/powerpoint/2010/main" val="180796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threaded  -- single threaded web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Hypertext Transfer Protocol</a:t>
            </a:r>
            <a:r>
              <a:rPr lang="en-US" dirty="0"/>
              <a:t> (</a:t>
            </a:r>
            <a:r>
              <a:rPr lang="en-US" i="1" dirty="0"/>
              <a:t>HTTP</a:t>
            </a:r>
            <a:r>
              <a:rPr lang="en-US" dirty="0" smtClean="0"/>
              <a:t>) </a:t>
            </a:r>
            <a:r>
              <a:rPr lang="mr-IN" dirty="0" smtClean="0"/>
              <a:t>–</a:t>
            </a:r>
            <a:r>
              <a:rPr lang="en-US" dirty="0" smtClean="0"/>
              <a:t> powers web</a:t>
            </a:r>
          </a:p>
          <a:p>
            <a:r>
              <a:rPr lang="en-US" i="1" dirty="0"/>
              <a:t>Transmission Control Protocol</a:t>
            </a:r>
            <a:r>
              <a:rPr lang="en-US" dirty="0"/>
              <a:t> (</a:t>
            </a:r>
            <a:r>
              <a:rPr lang="en-US" i="1" dirty="0"/>
              <a:t>TCP</a:t>
            </a:r>
            <a:r>
              <a:rPr lang="en-US" dirty="0"/>
              <a:t>) - reliable byte-stream channel (in order, all arrive, no duplicates)</a:t>
            </a:r>
            <a:endParaRPr lang="en-US" dirty="0" smtClean="0"/>
          </a:p>
          <a:p>
            <a:r>
              <a:rPr lang="en-US" dirty="0"/>
              <a:t>Protocol is an </a:t>
            </a:r>
            <a:r>
              <a:rPr lang="en-US" dirty="0" smtClean="0"/>
              <a:t>agreement</a:t>
            </a:r>
          </a:p>
          <a:p>
            <a:r>
              <a:rPr lang="en-US" dirty="0"/>
              <a:t>Stands for</a:t>
            </a:r>
            <a:r>
              <a:rPr lang="en-US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meaning </a:t>
            </a:r>
            <a:r>
              <a:rPr lang="en-US" dirty="0"/>
              <a:t>of packets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structure </a:t>
            </a:r>
            <a:r>
              <a:rPr lang="en-US" dirty="0"/>
              <a:t>and size of </a:t>
            </a:r>
            <a:r>
              <a:rPr lang="en-US" dirty="0" smtClean="0"/>
              <a:t>packets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04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threaded  -- single threaded web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TCP/IP provides end-to-end connectivity specifying how data should be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formatted,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addressed,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transmitted,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routed, and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received </a:t>
            </a:r>
            <a:r>
              <a:rPr lang="en-US" dirty="0"/>
              <a:t>at the destination</a:t>
            </a:r>
          </a:p>
        </p:txBody>
      </p:sp>
    </p:spTree>
    <p:extLst>
      <p:ext uri="{BB962C8B-B14F-4D97-AF65-F5344CB8AC3E}">
        <p14:creationId xmlns:p14="http://schemas.microsoft.com/office/powerpoint/2010/main" val="108229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552825" cy="1325563"/>
          </a:xfrm>
        </p:spPr>
        <p:txBody>
          <a:bodyPr/>
          <a:lstStyle/>
          <a:p>
            <a:r>
              <a:rPr lang="en-US"/>
              <a:t>Single threaded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613" y="2139950"/>
            <a:ext cx="2719388" cy="3917950"/>
          </a:xfrm>
        </p:spPr>
        <p:txBody>
          <a:bodyPr/>
          <a:lstStyle/>
          <a:p>
            <a:r>
              <a:rPr lang="en-US" dirty="0" err="1"/>
              <a:t>TcpListener</a:t>
            </a:r>
            <a:r>
              <a:rPr lang="en-US" dirty="0"/>
              <a:t> allows us to listen for TCP connections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025" y="68262"/>
            <a:ext cx="7620000" cy="661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60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threaded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io</a:t>
            </a:r>
            <a:r>
              <a:rPr lang="en-US" dirty="0"/>
              <a:t>::prelude</a:t>
            </a:r>
            <a:r>
              <a:rPr lang="en-US" dirty="0"/>
              <a:t> </a:t>
            </a:r>
            <a:r>
              <a:rPr lang="en-US" dirty="0" smtClean="0"/>
              <a:t>- To bring </a:t>
            </a:r>
            <a:r>
              <a:rPr lang="en-US" dirty="0"/>
              <a:t>traits into scope that let us read from and write to the </a:t>
            </a:r>
            <a:r>
              <a:rPr lang="en-US" dirty="0" smtClean="0"/>
              <a:t>stream</a:t>
            </a:r>
          </a:p>
          <a:p>
            <a:endParaRPr lang="en-US" dirty="0"/>
          </a:p>
          <a:p>
            <a:r>
              <a:rPr lang="en-US" dirty="0" smtClean="0"/>
              <a:t>Response </a:t>
            </a:r>
            <a:r>
              <a:rPr lang="mr-IN" dirty="0" smtClean="0"/>
              <a:t>–</a:t>
            </a:r>
            <a:r>
              <a:rPr lang="en-US" dirty="0" smtClean="0"/>
              <a:t> html, 404 page</a:t>
            </a:r>
          </a:p>
          <a:p>
            <a:endParaRPr lang="en-US" dirty="0"/>
          </a:p>
          <a:p>
            <a:r>
              <a:rPr lang="en-US" dirty="0" smtClean="0"/>
              <a:t>Slow connection</a:t>
            </a:r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/>
              <a:t>A </a:t>
            </a:r>
            <a:r>
              <a:rPr lang="en-US" i="1" dirty="0"/>
              <a:t>thread pool</a:t>
            </a:r>
            <a:r>
              <a:rPr lang="en-US" dirty="0"/>
              <a:t> is a group of spawned threads that are ready to handle some task.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3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35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future is a value that represents the completion of an asynchronous </a:t>
            </a:r>
            <a:r>
              <a:rPr lang="en-US" dirty="0" smtClean="0"/>
              <a:t>computation</a:t>
            </a:r>
          </a:p>
          <a:p>
            <a:endParaRPr lang="en-US" dirty="0"/>
          </a:p>
          <a:p>
            <a:r>
              <a:rPr lang="en-US" b="1" dirty="0"/>
              <a:t>A database query</a:t>
            </a:r>
            <a:r>
              <a:rPr lang="en-US" dirty="0"/>
              <a:t> that’s executing in a thread pool. When the query finishes, the future is completed, and its value is the result of the query.</a:t>
            </a:r>
          </a:p>
          <a:p>
            <a:r>
              <a:rPr lang="en-US" b="1" dirty="0"/>
              <a:t>An RPC invocation</a:t>
            </a:r>
            <a:r>
              <a:rPr lang="en-US" dirty="0"/>
              <a:t> to a server. When the server replies, the future is completed, and its value is the server’s response.</a:t>
            </a:r>
          </a:p>
          <a:p>
            <a:r>
              <a:rPr lang="en-US" b="1" dirty="0"/>
              <a:t>A timeout</a:t>
            </a:r>
            <a:r>
              <a:rPr lang="en-US" dirty="0"/>
              <a:t>. When time is up, the future is completed, and its value is ().</a:t>
            </a:r>
          </a:p>
          <a:p>
            <a:r>
              <a:rPr lang="en-US" b="1" dirty="0"/>
              <a:t>A long-running CPU-intensive task</a:t>
            </a:r>
            <a:r>
              <a:rPr lang="en-US" dirty="0"/>
              <a:t>, running on a thread pool. When the task finishes, the future is completed, and its value is the return value of the task.</a:t>
            </a:r>
          </a:p>
          <a:p>
            <a:r>
              <a:rPr lang="en-US" b="1" dirty="0"/>
              <a:t>Reading bytes from a socket</a:t>
            </a:r>
            <a:r>
              <a:rPr lang="en-US" dirty="0"/>
              <a:t>. When the bytes are ready, the future is completed – and depending on the buffering strategy, the bytes might be returned directly, or written as a side-effect into some existing buffer.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53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64773"/>
            <a:ext cx="10515600" cy="3473042"/>
          </a:xfrm>
        </p:spPr>
      </p:pic>
    </p:spTree>
    <p:extLst>
      <p:ext uri="{BB962C8B-B14F-4D97-AF65-F5344CB8AC3E}">
        <p14:creationId xmlns:p14="http://schemas.microsoft.com/office/powerpoint/2010/main" val="152496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Futures  --Task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595" y="1825625"/>
            <a:ext cx="3444809" cy="4351338"/>
          </a:xfrm>
        </p:spPr>
      </p:pic>
    </p:spTree>
    <p:extLst>
      <p:ext uri="{BB962C8B-B14F-4D97-AF65-F5344CB8AC3E}">
        <p14:creationId xmlns:p14="http://schemas.microsoft.com/office/powerpoint/2010/main" val="202434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Futures -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>
                <a:hlinkClick r:id="rId2"/>
              </a:rPr>
              <a:t>futures</a:t>
            </a:r>
            <a:r>
              <a:rPr lang="en-US" dirty="0"/>
              <a:t> crate provides a </a:t>
            </a:r>
            <a:r>
              <a:rPr lang="en-US" dirty="0">
                <a:hlinkClick r:id="rId3"/>
              </a:rPr>
              <a:t>sync</a:t>
            </a:r>
            <a:r>
              <a:rPr lang="en-US" dirty="0"/>
              <a:t> module which contains some channel types that are ideal for message passing across tasks.</a:t>
            </a:r>
          </a:p>
          <a:p>
            <a:r>
              <a:rPr lang="en-US" dirty="0">
                <a:hlinkClick r:id="rId4"/>
              </a:rPr>
              <a:t>oneshot</a:t>
            </a:r>
            <a:r>
              <a:rPr lang="en-US" dirty="0"/>
              <a:t> is a channel for sending exactly one value.</a:t>
            </a:r>
          </a:p>
          <a:p>
            <a:r>
              <a:rPr lang="en-US" dirty="0">
                <a:hlinkClick r:id="rId5"/>
              </a:rPr>
              <a:t>mpsc</a:t>
            </a:r>
            <a:r>
              <a:rPr lang="en-US" dirty="0"/>
              <a:t> is a channel for sending many (zero or more) values.</a:t>
            </a:r>
          </a:p>
          <a:p>
            <a:endParaRPr lang="en-US" dirty="0" smtClean="0"/>
          </a:p>
          <a:p>
            <a:r>
              <a:rPr lang="en-US" dirty="0" smtClean="0"/>
              <a:t>Streams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3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content: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github.com/tokio-rs/website/blob/master/content/docs/getting-started/futures.md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612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Concurrency addresses how to create threads to run multiple pieces of code at the same time</a:t>
            </a:r>
          </a:p>
          <a:p>
            <a:r>
              <a:rPr lang="en-US" dirty="0" smtClean="0"/>
              <a:t>Memory safety bugs and concurrency bugs often come down to code accessing data when it shouldn’t. Rust’s secret weapon is </a:t>
            </a:r>
            <a:r>
              <a:rPr lang="en-US" b="1" i="1" dirty="0" smtClean="0"/>
              <a:t>ownership</a:t>
            </a:r>
            <a:r>
              <a:rPr lang="en-US" dirty="0" smtClean="0"/>
              <a:t>, a discipline for access control that systems programmers try to follow, but the Rust’s compiler checks statically for you.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16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747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dirty="0" smtClean="0"/>
              <a:t>END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532143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</a:t>
            </a:r>
            <a:r>
              <a:rPr lang="en-US" dirty="0" smtClean="0"/>
              <a:t>asic building blocks of concurrency is threads. </a:t>
            </a:r>
          </a:p>
          <a:p>
            <a:r>
              <a:rPr lang="en-US" dirty="0" smtClean="0"/>
              <a:t>There are 2 types of threads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OS threads </a:t>
            </a:r>
            <a:r>
              <a:rPr lang="en-US" dirty="0" smtClean="0"/>
              <a:t>-- offered by OS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green threads </a:t>
            </a:r>
            <a:r>
              <a:rPr lang="en-US" dirty="0" smtClean="0"/>
              <a:t>-- sits on top of OS (abstraction of OS )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you may set 10 green threads per every OS threads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974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448925" cy="820738"/>
          </a:xfrm>
        </p:spPr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39" y="1185864"/>
            <a:ext cx="8507998" cy="4991100"/>
          </a:xfrm>
        </p:spPr>
      </p:pic>
    </p:spTree>
    <p:extLst>
      <p:ext uri="{BB962C8B-B14F-4D97-AF65-F5344CB8AC3E}">
        <p14:creationId xmlns:p14="http://schemas.microsoft.com/office/powerpoint/2010/main" val="159625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495" y="765300"/>
            <a:ext cx="6426867" cy="525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-- force </a:t>
            </a:r>
            <a:r>
              <a:rPr lang="en-US" dirty="0" smtClean="0"/>
              <a:t>all threads to wait to resolve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736" y="1517150"/>
            <a:ext cx="8178800" cy="493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12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6136"/>
            <a:ext cx="10904621" cy="4535906"/>
          </a:xfrm>
        </p:spPr>
        <p:txBody>
          <a:bodyPr>
            <a:normAutofit/>
          </a:bodyPr>
          <a:lstStyle/>
          <a:p>
            <a:r>
              <a:rPr lang="en-US" sz="3500" b="1" dirty="0" smtClean="0"/>
              <a:t>move</a:t>
            </a:r>
            <a:r>
              <a:rPr lang="en-US" sz="3500" dirty="0" smtClean="0"/>
              <a:t> </a:t>
            </a:r>
            <a:r>
              <a:rPr lang="en-US" sz="3500" dirty="0"/>
              <a:t>- to force closure to take ownership of the </a:t>
            </a:r>
            <a:r>
              <a:rPr lang="en-US" sz="3500" dirty="0" smtClean="0"/>
              <a:t>vector</a:t>
            </a:r>
          </a:p>
          <a:p>
            <a:pPr marL="0" indent="0">
              <a:buNone/>
            </a:pPr>
            <a:endParaRPr lang="en-US" sz="3500" dirty="0"/>
          </a:p>
          <a:p>
            <a:r>
              <a:rPr lang="en-US" sz="3500" dirty="0"/>
              <a:t>it helps us capture the value rather than by reference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Mutability: - something can change</a:t>
            </a:r>
          </a:p>
          <a:p>
            <a:pPr marL="0" indent="0">
              <a:buNone/>
            </a:pPr>
            <a:r>
              <a:rPr lang="en-US" dirty="0" smtClean="0"/>
              <a:t>- By default everything is immutable</a:t>
            </a:r>
          </a:p>
          <a:p>
            <a:r>
              <a:rPr lang="en-US" dirty="0" smtClean="0"/>
              <a:t>Ownership &amp; Borrowing: - who owns the data and who gets it lend to</a:t>
            </a:r>
          </a:p>
          <a:p>
            <a:pPr marL="0" indent="0">
              <a:buNone/>
            </a:pPr>
            <a:r>
              <a:rPr lang="en-US" dirty="0" smtClean="0"/>
              <a:t>	- Every data piece can be owned and passed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when data reaches end of scope its destructed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you can borrow mutably once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or multiple times immutably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we can not have both mutable and immutable borrow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36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1928</TotalTime>
  <Words>702</Words>
  <Application>Microsoft Macintosh PowerPoint</Application>
  <PresentationFormat>Widescreen</PresentationFormat>
  <Paragraphs>189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Calibri</vt:lpstr>
      <vt:lpstr>Calibri Light</vt:lpstr>
      <vt:lpstr>Mangal</vt:lpstr>
      <vt:lpstr>Arial</vt:lpstr>
      <vt:lpstr>Office Theme</vt:lpstr>
      <vt:lpstr>Introduction to threading and futures</vt:lpstr>
      <vt:lpstr>contents</vt:lpstr>
      <vt:lpstr>What’s rust?</vt:lpstr>
      <vt:lpstr>Concurrency</vt:lpstr>
      <vt:lpstr>Threads</vt:lpstr>
      <vt:lpstr>Threads</vt:lpstr>
      <vt:lpstr>Threads</vt:lpstr>
      <vt:lpstr>Threads</vt:lpstr>
      <vt:lpstr>Base concepts</vt:lpstr>
      <vt:lpstr>Problem:</vt:lpstr>
      <vt:lpstr>Things to note</vt:lpstr>
      <vt:lpstr>Things to note:</vt:lpstr>
      <vt:lpstr>Things to note:</vt:lpstr>
      <vt:lpstr>Things to note:</vt:lpstr>
      <vt:lpstr>Things to note:</vt:lpstr>
      <vt:lpstr>Things to note:</vt:lpstr>
      <vt:lpstr>Data structures</vt:lpstr>
      <vt:lpstr>contents</vt:lpstr>
      <vt:lpstr>Introduction to threading in Rust </vt:lpstr>
      <vt:lpstr>Introduction to threading in Rust</vt:lpstr>
      <vt:lpstr>Introduction to threading in Rust</vt:lpstr>
      <vt:lpstr>Introduction to threading in Rust</vt:lpstr>
      <vt:lpstr>Introduction to threading in Rust</vt:lpstr>
      <vt:lpstr>Introduction to threading in Rust</vt:lpstr>
      <vt:lpstr>Introduction to threading in Rust</vt:lpstr>
      <vt:lpstr>Introduction to threading in Rust</vt:lpstr>
      <vt:lpstr>Introduction to threading in Rust</vt:lpstr>
      <vt:lpstr>contents</vt:lpstr>
      <vt:lpstr>Single threaded  -- single threaded web server</vt:lpstr>
      <vt:lpstr>Single threaded  -- single threaded web server</vt:lpstr>
      <vt:lpstr>Single threaded  -- single threaded web server</vt:lpstr>
      <vt:lpstr>Single threaded</vt:lpstr>
      <vt:lpstr>Single threaded</vt:lpstr>
      <vt:lpstr>locks</vt:lpstr>
      <vt:lpstr>Futures</vt:lpstr>
      <vt:lpstr>PowerPoint Presentation</vt:lpstr>
      <vt:lpstr>Futures  --Task</vt:lpstr>
      <vt:lpstr>Futures - Task</vt:lpstr>
      <vt:lpstr>More…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threading and futures</dc:title>
  <dc:creator>Kenneth Marete</dc:creator>
  <cp:lastModifiedBy>Kenneth Marete</cp:lastModifiedBy>
  <cp:revision>97</cp:revision>
  <dcterms:created xsi:type="dcterms:W3CDTF">2018-05-03T20:10:25Z</dcterms:created>
  <dcterms:modified xsi:type="dcterms:W3CDTF">2018-05-05T13:17:33Z</dcterms:modified>
</cp:coreProperties>
</file>