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0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21.05.2021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21.05.2021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Ensemble Voting – Machine Learning’s Biggest Heroes United</a:t>
            </a:r>
            <a:endParaRPr lang="ru-RU" dirty="0"/>
          </a:p>
        </p:txBody>
      </p:sp>
      <p:sp>
        <p:nvSpPr>
          <p:cNvPr id="3" name="Содержимое 2"/>
          <p:cNvSpPr>
            <a:spLocks noGrp="1"/>
          </p:cNvSpPr>
          <p:nvPr>
            <p:ph idx="1"/>
          </p:nvPr>
        </p:nvSpPr>
        <p:spPr>
          <a:xfrm>
            <a:off x="457200" y="1600200"/>
            <a:ext cx="8229600" cy="4757758"/>
          </a:xfrm>
        </p:spPr>
        <p:txBody>
          <a:bodyPr>
            <a:normAutofit/>
          </a:bodyPr>
          <a:lstStyle/>
          <a:p>
            <a:pPr>
              <a:buNone/>
            </a:pPr>
            <a:r>
              <a:rPr lang="ru-RU" dirty="0" smtClean="0"/>
              <a:t>		</a:t>
            </a:r>
            <a:r>
              <a:rPr lang="en-US" sz="1900" dirty="0" smtClean="0"/>
              <a:t>Unlike Bagging/Boosting, where similar types of multiple classifiers are used for majority voting, a voting classifier allows us to combine predictions from multiple machine learning algorithms of various types by majority voting.</a:t>
            </a:r>
            <a:endParaRPr lang="ru-RU" sz="1900" dirty="0" smtClean="0"/>
          </a:p>
          <a:p>
            <a:pPr>
              <a:buNone/>
            </a:pPr>
            <a:r>
              <a:rPr lang="ru-RU" sz="1900" dirty="0" smtClean="0"/>
              <a:t>		</a:t>
            </a:r>
            <a:r>
              <a:rPr lang="en-US" sz="1900" dirty="0" smtClean="0"/>
              <a:t>To begin, you can use your training dataset to build multiple stand-alone models. When asked to make predictions for new data, a voting classifier can be used to wrap the models and average the predictions of the </a:t>
            </a:r>
            <a:r>
              <a:rPr lang="en-US" sz="1900" dirty="0" err="1" smtClean="0"/>
              <a:t>submodels</a:t>
            </a:r>
            <a:r>
              <a:rPr lang="en-US" sz="1900" dirty="0" smtClean="0"/>
              <a:t>. Sub-model predictions can be weighted, but manually or heuristically determining the weights for classifiers is difficult.</a:t>
            </a:r>
            <a:r>
              <a:rPr lang="ru-RU" sz="1900" dirty="0" smtClean="0"/>
              <a:t> </a:t>
            </a:r>
            <a:r>
              <a:rPr lang="en-US" sz="1900" dirty="0" smtClean="0"/>
              <a:t>Advanced methods can learn how to best weight the predictions from sub-models, but this is referred to as stacking (stacked aggregation) and is not currently available in </a:t>
            </a:r>
            <a:r>
              <a:rPr lang="en-US" sz="1900" dirty="0" err="1" smtClean="0"/>
              <a:t>scikit</a:t>
            </a:r>
            <a:r>
              <a:rPr lang="en-US" sz="1900" dirty="0" smtClean="0"/>
              <a:t>-learn.</a:t>
            </a:r>
            <a:endParaRPr lang="ru-RU" sz="1900" dirty="0" smtClean="0"/>
          </a:p>
          <a:p>
            <a:pPr>
              <a:buNone/>
            </a:pPr>
            <a:r>
              <a:rPr lang="ru-RU" sz="1900" dirty="0" smtClean="0"/>
              <a:t>		</a:t>
            </a:r>
            <a:r>
              <a:rPr lang="en-US" sz="1900" dirty="0" smtClean="0"/>
              <a:t>Let's construct individual models on the Pima diabetes dataset and use the voting classifier to compare the shift in accuracy.</a:t>
            </a:r>
            <a:endParaRPr lang="ru-RU"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Hyperparameter</a:t>
            </a:r>
            <a:r>
              <a:rPr lang="en-US" dirty="0" smtClean="0"/>
              <a:t> Tuning</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		</a:t>
            </a:r>
            <a:r>
              <a:rPr lang="en-US" sz="2400" dirty="0" smtClean="0"/>
              <a:t>Improving the output score based on data trends and observed evidence is one of the key goals and challenges in the machine learning process. To achieve this goal, almost all machine learning algorithms require the estimation of a particular set of parameters from the dataset in order to optimize the output score.</a:t>
            </a:r>
            <a:r>
              <a:rPr lang="ru-RU" sz="2400" dirty="0" smtClean="0"/>
              <a:t> </a:t>
            </a:r>
            <a:r>
              <a:rPr lang="en-US" sz="2400" dirty="0" smtClean="0"/>
              <a:t>Assume that these parameters are knobs that must be adjusted to various values in order to find the right combination of parameters for the best model accuracy. The easiest way to select a good </a:t>
            </a:r>
            <a:r>
              <a:rPr lang="en-US" sz="2400" dirty="0" err="1" smtClean="0"/>
              <a:t>hyperparameter</a:t>
            </a:r>
            <a:r>
              <a:rPr lang="en-US" sz="2400" dirty="0" smtClean="0"/>
              <a:t> is to try all possible combinations of parameter values by trial and error.</a:t>
            </a:r>
            <a:r>
              <a:rPr lang="ru-RU" sz="2400" dirty="0" smtClean="0"/>
              <a:t> </a:t>
            </a:r>
            <a:r>
              <a:rPr lang="en-US" sz="2400" dirty="0" err="1" smtClean="0"/>
              <a:t>GridSearchCV</a:t>
            </a:r>
            <a:r>
              <a:rPr lang="en-US" sz="2400" dirty="0" smtClean="0"/>
              <a:t> and </a:t>
            </a:r>
            <a:r>
              <a:rPr lang="en-US" sz="2400" dirty="0" err="1" smtClean="0"/>
              <a:t>RandomSearchCV</a:t>
            </a:r>
            <a:r>
              <a:rPr lang="en-US" sz="2400" dirty="0" smtClean="0"/>
              <a:t> functions in </a:t>
            </a:r>
            <a:r>
              <a:rPr lang="en-US" sz="2400" dirty="0" err="1" smtClean="0"/>
              <a:t>Scikit</a:t>
            </a:r>
            <a:r>
              <a:rPr lang="en-US" sz="2400" dirty="0" smtClean="0"/>
              <a:t>-learn allow for an automated and repeatable approach to </a:t>
            </a:r>
            <a:r>
              <a:rPr lang="en-US" sz="2400" dirty="0" err="1" smtClean="0"/>
              <a:t>hyperparameter</a:t>
            </a:r>
            <a:r>
              <a:rPr lang="en-US" sz="2400" dirty="0" smtClean="0"/>
              <a:t> tuning.</a:t>
            </a:r>
            <a:endParaRPr lang="ru-R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857224" y="1857364"/>
            <a:ext cx="7620926" cy="303293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GridSearch</a:t>
            </a:r>
            <a:endParaRPr lang="ru-RU" dirty="0"/>
          </a:p>
        </p:txBody>
      </p:sp>
      <p:sp>
        <p:nvSpPr>
          <p:cNvPr id="3" name="Содержимое 2"/>
          <p:cNvSpPr>
            <a:spLocks noGrp="1"/>
          </p:cNvSpPr>
          <p:nvPr>
            <p:ph idx="1"/>
          </p:nvPr>
        </p:nvSpPr>
        <p:spPr>
          <a:xfrm>
            <a:off x="214282" y="1428736"/>
            <a:ext cx="8643998" cy="5000660"/>
          </a:xfrm>
        </p:spPr>
        <p:txBody>
          <a:bodyPr>
            <a:normAutofit/>
          </a:bodyPr>
          <a:lstStyle/>
          <a:p>
            <a:pPr>
              <a:buNone/>
            </a:pPr>
            <a:r>
              <a:rPr lang="ru-RU" sz="2000" dirty="0" smtClean="0"/>
              <a:t>		</a:t>
            </a:r>
            <a:r>
              <a:rPr lang="en-US" sz="2400" dirty="0" smtClean="0"/>
              <a:t>You can specify a collection of parameter values that you'd like to try for a given model. Models are then constructed for all possible combinations of a preset list of </a:t>
            </a:r>
            <a:r>
              <a:rPr lang="en-US" sz="2400" dirty="0" err="1" smtClean="0"/>
              <a:t>hyperparameter</a:t>
            </a:r>
            <a:r>
              <a:rPr lang="en-US" sz="2400" dirty="0" smtClean="0"/>
              <a:t> values given by you, using </a:t>
            </a:r>
            <a:r>
              <a:rPr lang="en-US" sz="2400" dirty="0" err="1" smtClean="0"/>
              <a:t>scikit-GridSearchCV</a:t>
            </a:r>
            <a:r>
              <a:rPr lang="en-US" sz="2400" dirty="0" smtClean="0"/>
              <a:t> </a:t>
            </a:r>
            <a:r>
              <a:rPr lang="en-US" sz="2400" dirty="0" err="1" smtClean="0"/>
              <a:t>learn's</a:t>
            </a:r>
            <a:r>
              <a:rPr lang="en-US" sz="2400" dirty="0" smtClean="0"/>
              <a:t> feature, and the best combination is chosen based on the cross-validation score. </a:t>
            </a:r>
            <a:r>
              <a:rPr lang="en-US" sz="2400" dirty="0" err="1" smtClean="0"/>
              <a:t>GridSearchCV</a:t>
            </a:r>
            <a:r>
              <a:rPr lang="en-US" sz="2400" dirty="0" smtClean="0"/>
              <a:t> has two drawbacks that you should be aware of.</a:t>
            </a:r>
            <a:r>
              <a:rPr lang="ru-RU" sz="2400" dirty="0" smtClean="0"/>
              <a:t> </a:t>
            </a:r>
          </a:p>
          <a:p>
            <a:pPr>
              <a:buNone/>
            </a:pPr>
            <a:r>
              <a:rPr lang="ru-RU" sz="2400" dirty="0" smtClean="0"/>
              <a:t>		</a:t>
            </a:r>
            <a:r>
              <a:rPr lang="en-US" sz="2400" dirty="0" smtClean="0"/>
              <a:t>1. </a:t>
            </a:r>
            <a:r>
              <a:rPr lang="en-US" sz="2400" dirty="0" err="1" smtClean="0"/>
              <a:t>GridSearch</a:t>
            </a:r>
            <a:r>
              <a:rPr lang="en-US" sz="2400" dirty="0" smtClean="0"/>
              <a:t> is computationally expensive: With more parameter values, it is clear that </a:t>
            </a:r>
            <a:r>
              <a:rPr lang="en-US" sz="2400" dirty="0" err="1" smtClean="0"/>
              <a:t>GridSearch</a:t>
            </a:r>
            <a:r>
              <a:rPr lang="en-US" sz="2400" dirty="0" smtClean="0"/>
              <a:t> would be computationally expensive. Consider the following scenario: you have five parameters and you want to try five different values for each of them, resulting in 5**5 = 3125 possible combinations.</a:t>
            </a:r>
            <a:endParaRPr lang="ru-RU" sz="2400" dirty="0" smtClean="0"/>
          </a:p>
          <a:p>
            <a:pPr>
              <a:buNone/>
            </a:pPr>
            <a:r>
              <a:rPr lang="ru-RU" sz="2000" dirty="0" smtClean="0"/>
              <a:t>		</a:t>
            </a:r>
            <a:endParaRPr lang="ru-RU"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1785926"/>
            <a:ext cx="8229600" cy="4340237"/>
          </a:xfrm>
        </p:spPr>
        <p:txBody>
          <a:bodyPr/>
          <a:lstStyle/>
          <a:p>
            <a:pPr>
              <a:buNone/>
            </a:pPr>
            <a:r>
              <a:rPr lang="ru-RU" dirty="0" smtClean="0"/>
              <a:t>		</a:t>
            </a:r>
            <a:r>
              <a:rPr lang="en-US" dirty="0" smtClean="0"/>
              <a:t> </a:t>
            </a:r>
            <a:r>
              <a:rPr lang="en-US" sz="2400" dirty="0" smtClean="0"/>
              <a:t>2. Near-optimal but not ideal parameters: Grid Search will look at the fixed points you have for the numerical parameters, so there's a good chance you'll miss the optimal point that lies between them.</a:t>
            </a:r>
            <a:r>
              <a:rPr lang="ru-RU" sz="2400" dirty="0"/>
              <a:t> </a:t>
            </a:r>
            <a:r>
              <a:rPr lang="en-US" sz="2400" dirty="0" smtClean="0"/>
              <a:t>For example, suppose you want to try the fixed points for ‘n estimators': [100, 250, 500, 750, 1000] for a decision tree model; there's a possibility the optimal point lies somewhere between the two fixed points, but </a:t>
            </a:r>
            <a:r>
              <a:rPr lang="en-US" sz="2400" dirty="0" err="1" smtClean="0"/>
              <a:t>GridSearch</a:t>
            </a:r>
            <a:r>
              <a:rPr lang="en-US" sz="2400" dirty="0" smtClean="0"/>
              <a:t> isn't built to search between fixed points.</a:t>
            </a:r>
            <a:endParaRPr lang="ru-RU"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428596" y="1428736"/>
            <a:ext cx="3927437" cy="2428892"/>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714877" y="1428736"/>
            <a:ext cx="4142616" cy="407196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RandomSearch</a:t>
            </a:r>
            <a:endParaRPr lang="ru-RU" dirty="0"/>
          </a:p>
        </p:txBody>
      </p:sp>
      <p:sp>
        <p:nvSpPr>
          <p:cNvPr id="3" name="Содержимое 2"/>
          <p:cNvSpPr>
            <a:spLocks noGrp="1"/>
          </p:cNvSpPr>
          <p:nvPr>
            <p:ph idx="1"/>
          </p:nvPr>
        </p:nvSpPr>
        <p:spPr/>
        <p:txBody>
          <a:bodyPr/>
          <a:lstStyle/>
          <a:p>
            <a:pPr>
              <a:buNone/>
            </a:pPr>
            <a:r>
              <a:rPr lang="ru-RU" dirty="0" smtClean="0"/>
              <a:t>		</a:t>
            </a:r>
            <a:r>
              <a:rPr lang="en-US" dirty="0" smtClean="0"/>
              <a:t> </a:t>
            </a:r>
            <a:r>
              <a:rPr lang="en-US" sz="2000" dirty="0" smtClean="0"/>
              <a:t>The </a:t>
            </a:r>
            <a:r>
              <a:rPr lang="en-US" sz="2000" dirty="0" err="1" smtClean="0"/>
              <a:t>RandomSearch</a:t>
            </a:r>
            <a:r>
              <a:rPr lang="en-US" sz="2000" dirty="0" smtClean="0"/>
              <a:t> algorithm, as its name implies, seeks random combinations of a set of parameters' values. A number of numerical parameters may be defined (unlike fixed values in </a:t>
            </a:r>
            <a:r>
              <a:rPr lang="en-US" sz="2000" dirty="0" err="1" smtClean="0"/>
              <a:t>GridSearch</a:t>
            </a:r>
            <a:r>
              <a:rPr lang="en-US" sz="2000" dirty="0" smtClean="0"/>
              <a:t>). You have complete control over the amount of random search iterations you want to run. When compared to </a:t>
            </a:r>
            <a:r>
              <a:rPr lang="en-US" sz="2000" dirty="0" err="1" smtClean="0"/>
              <a:t>GridSearch</a:t>
            </a:r>
            <a:r>
              <a:rPr lang="en-US" sz="2000" dirty="0" smtClean="0"/>
              <a:t>, it is known to find a really good combination in a lot less time. However, you must carefully choose the parameter range and the number of random search iterations, as fewer iterations or smaller ranges can result in missing the best parameter combination.</a:t>
            </a:r>
          </a:p>
          <a:p>
            <a:pPr>
              <a:buNone/>
            </a:pPr>
            <a:r>
              <a:rPr lang="en-US" sz="2000" dirty="0"/>
              <a:t>	</a:t>
            </a:r>
            <a:r>
              <a:rPr lang="en-US" sz="2000" dirty="0" smtClean="0"/>
              <a:t>	Let's try </a:t>
            </a:r>
            <a:r>
              <a:rPr lang="en-US" sz="2000" dirty="0" err="1" smtClean="0"/>
              <a:t>RandomSearchCV</a:t>
            </a:r>
            <a:r>
              <a:rPr lang="en-US" sz="2000" dirty="0" smtClean="0"/>
              <a:t> with the same parameters as </a:t>
            </a:r>
            <a:r>
              <a:rPr lang="en-US" sz="2000" dirty="0" err="1" smtClean="0"/>
              <a:t>GridSearch</a:t>
            </a:r>
            <a:r>
              <a:rPr lang="en-US" sz="2000" dirty="0" smtClean="0"/>
              <a:t> to see how fast and accurate it is.</a:t>
            </a:r>
            <a:endParaRPr lang="ru-RU"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285984" y="357166"/>
            <a:ext cx="5100255" cy="3286124"/>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2285984" y="3643314"/>
            <a:ext cx="5286412" cy="278585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14290"/>
            <a:ext cx="8229600" cy="5911873"/>
          </a:xfrm>
        </p:spPr>
        <p:txBody>
          <a:bodyPr/>
          <a:lstStyle/>
          <a:p>
            <a:pPr>
              <a:buNone/>
            </a:pPr>
            <a:r>
              <a:rPr lang="en-US" dirty="0" smtClean="0"/>
              <a:t>		</a:t>
            </a:r>
            <a:r>
              <a:rPr lang="en-US" sz="2000" dirty="0" smtClean="0"/>
              <a:t>It's worth noting that in this case, we were able to obtain similar accuracy results with 100 fits as we did with 1000 fits with </a:t>
            </a:r>
            <a:r>
              <a:rPr lang="en-US" sz="2000" dirty="0" err="1" smtClean="0"/>
              <a:t>GridSearchCV.Figure</a:t>
            </a:r>
            <a:r>
              <a:rPr lang="en-US" sz="2000" dirty="0" smtClean="0"/>
              <a:t> 4-16 shows how the effects of grid search vs. random search vary (it's not the real representation) when two parameters are compared. Assume that the best area for max depth is between 3 and 5 (blue shade), and that the best area for n estimators is between 500 and 700. (amber shade). Where the individual regions converge will be the desired equilibrium value for combined parameters. Both methods would be able to find a parameter that is nearly optimal, but not exactly the perfect optimal point.</a:t>
            </a:r>
            <a:endParaRPr lang="ru-RU" sz="2000" dirty="0"/>
          </a:p>
        </p:txBody>
      </p:sp>
      <p:pic>
        <p:nvPicPr>
          <p:cNvPr id="11267" name="Picture 3"/>
          <p:cNvPicPr>
            <a:picLocks noChangeAspect="1" noChangeArrowheads="1"/>
          </p:cNvPicPr>
          <p:nvPr/>
        </p:nvPicPr>
        <p:blipFill>
          <a:blip r:embed="rId2"/>
          <a:srcRect/>
          <a:stretch>
            <a:fillRect/>
          </a:stretch>
        </p:blipFill>
        <p:spPr bwMode="auto">
          <a:xfrm>
            <a:off x="1428728" y="3571876"/>
            <a:ext cx="6324600" cy="28860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Endnotes</a:t>
            </a:r>
            <a:endParaRPr lang="ru-RU" dirty="0"/>
          </a:p>
        </p:txBody>
      </p:sp>
      <p:sp>
        <p:nvSpPr>
          <p:cNvPr id="3" name="Содержимое 2"/>
          <p:cNvSpPr>
            <a:spLocks noGrp="1"/>
          </p:cNvSpPr>
          <p:nvPr>
            <p:ph idx="1"/>
          </p:nvPr>
        </p:nvSpPr>
        <p:spPr>
          <a:xfrm>
            <a:off x="457200" y="1285860"/>
            <a:ext cx="8229600" cy="4840303"/>
          </a:xfrm>
        </p:spPr>
        <p:txBody>
          <a:bodyPr/>
          <a:lstStyle/>
          <a:p>
            <a:pPr>
              <a:buNone/>
            </a:pPr>
            <a:r>
              <a:rPr lang="en-US" dirty="0" smtClean="0"/>
              <a:t>	</a:t>
            </a:r>
            <a:r>
              <a:rPr lang="en-US" sz="2000" dirty="0" smtClean="0"/>
              <a:t>	We learned about various common issues that can impair model accuracy in this process, such as not selecting the best probability cutoff point for class formation, variance, and bias. We also took a quick look at some of the more popular model tuning techniques, such as bagging, boosting, ensemble voting, and </a:t>
            </a:r>
            <a:r>
              <a:rPr lang="en-US" sz="2000" dirty="0" err="1" smtClean="0"/>
              <a:t>hyperparameter</a:t>
            </a:r>
            <a:r>
              <a:rPr lang="en-US" sz="2000" dirty="0" smtClean="0"/>
              <a:t> tuning with grid search/random search. To keep it simple, we just looked at the most important aspect of each of the above topics to get you started. However, there are more tuning options for each algorithm, and each of these techniques has been rapidly evolving. As a result, I recommend that you keep an eye on their official website and </a:t>
            </a:r>
            <a:r>
              <a:rPr lang="en-US" sz="2000" dirty="0" err="1" smtClean="0"/>
              <a:t>github</a:t>
            </a:r>
            <a:r>
              <a:rPr lang="en-US" sz="2000" dirty="0" smtClean="0"/>
              <a:t> repository.</a:t>
            </a:r>
            <a:endParaRPr lang="ru-RU"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2928934"/>
            <a:ext cx="8229600" cy="3571900"/>
          </a:xfrm>
        </p:spPr>
        <p:txBody>
          <a:bodyPr/>
          <a:lstStyle/>
          <a:p>
            <a:pPr>
              <a:buNone/>
            </a:pPr>
            <a:r>
              <a:rPr lang="en-US" dirty="0" smtClean="0"/>
              <a:t>		</a:t>
            </a:r>
            <a:r>
              <a:rPr lang="en-US" sz="2400" dirty="0" smtClean="0"/>
              <a:t>We've completed phase 4, which means you've completed half of your machine learning journey. We'll learn text mining techniques and the basics of the recommender method in the next chapter.</a:t>
            </a:r>
            <a:endParaRPr lang="ru-RU" sz="2400" dirty="0"/>
          </a:p>
        </p:txBody>
      </p:sp>
      <p:pic>
        <p:nvPicPr>
          <p:cNvPr id="13314" name="Picture 2"/>
          <p:cNvPicPr>
            <a:picLocks noChangeAspect="1" noChangeArrowheads="1"/>
          </p:cNvPicPr>
          <p:nvPr/>
        </p:nvPicPr>
        <p:blipFill>
          <a:blip r:embed="rId2"/>
          <a:srcRect/>
          <a:stretch>
            <a:fillRect/>
          </a:stretch>
        </p:blipFill>
        <p:spPr bwMode="auto">
          <a:xfrm>
            <a:off x="1285852" y="1285860"/>
            <a:ext cx="6229350" cy="14859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Ensemble model</a:t>
            </a:r>
            <a:endParaRPr lang="ru-RU" dirty="0"/>
          </a:p>
        </p:txBody>
      </p:sp>
      <p:pic>
        <p:nvPicPr>
          <p:cNvPr id="1026" name="Picture 2"/>
          <p:cNvPicPr>
            <a:picLocks noGrp="1" noChangeAspect="1" noChangeArrowheads="1"/>
          </p:cNvPicPr>
          <p:nvPr>
            <p:ph idx="1"/>
          </p:nvPr>
        </p:nvPicPr>
        <p:blipFill>
          <a:blip r:embed="rId2"/>
          <a:srcRect/>
          <a:stretch>
            <a:fillRect/>
          </a:stretch>
        </p:blipFill>
        <p:spPr bwMode="auto">
          <a:xfrm>
            <a:off x="428596" y="1643050"/>
            <a:ext cx="1143008" cy="27276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357158" y="1928802"/>
            <a:ext cx="3500462" cy="351314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786314" y="1214422"/>
            <a:ext cx="3146920" cy="2286016"/>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4786314" y="3500438"/>
            <a:ext cx="3214710" cy="305133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Hard Voting vs. Soft Voting</a:t>
            </a:r>
            <a:endParaRPr lang="ru-RU" dirty="0"/>
          </a:p>
        </p:txBody>
      </p:sp>
      <p:sp>
        <p:nvSpPr>
          <p:cNvPr id="3" name="Содержимое 2"/>
          <p:cNvSpPr>
            <a:spLocks noGrp="1"/>
          </p:cNvSpPr>
          <p:nvPr>
            <p:ph idx="1"/>
          </p:nvPr>
        </p:nvSpPr>
        <p:spPr/>
        <p:txBody>
          <a:bodyPr>
            <a:normAutofit/>
          </a:bodyPr>
          <a:lstStyle/>
          <a:p>
            <a:pPr>
              <a:buNone/>
            </a:pPr>
            <a:r>
              <a:rPr lang="ru-RU" sz="1800" dirty="0" smtClean="0"/>
              <a:t>		</a:t>
            </a:r>
            <a:r>
              <a:rPr lang="en-US" sz="1800" dirty="0" smtClean="0"/>
              <a:t>Hard voting is another name for majority voting. Soft voting is the </a:t>
            </a:r>
            <a:r>
              <a:rPr lang="en-US" sz="1800" dirty="0" err="1" smtClean="0"/>
              <a:t>argmax</a:t>
            </a:r>
            <a:r>
              <a:rPr lang="en-US" sz="1800" dirty="0" smtClean="0"/>
              <a:t> of the number of expected probabilities. The parameter ‘weights' can be used to give classifiers individual weights. Each classifier's expected class probabilities are multiplied by the classifier weight and summed. The highest average likelihood class label is then used to generate the final class label.</a:t>
            </a:r>
            <a:endParaRPr lang="ru-RU" sz="1800" dirty="0" smtClean="0"/>
          </a:p>
          <a:p>
            <a:pPr>
              <a:buNone/>
            </a:pPr>
            <a:endParaRPr lang="ru-RU" sz="1800" dirty="0"/>
          </a:p>
        </p:txBody>
      </p:sp>
      <p:pic>
        <p:nvPicPr>
          <p:cNvPr id="2051" name="Picture 3"/>
          <p:cNvPicPr>
            <a:picLocks noChangeAspect="1" noChangeArrowheads="1"/>
          </p:cNvPicPr>
          <p:nvPr/>
        </p:nvPicPr>
        <p:blipFill>
          <a:blip r:embed="rId2"/>
          <a:srcRect/>
          <a:stretch>
            <a:fillRect/>
          </a:stretch>
        </p:blipFill>
        <p:spPr bwMode="auto">
          <a:xfrm>
            <a:off x="1357290" y="3214686"/>
            <a:ext cx="6400800" cy="24860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357290" y="714356"/>
            <a:ext cx="6496050" cy="53911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Stacking</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	</a:t>
            </a:r>
            <a:r>
              <a:rPr lang="ru-RU" sz="2400" dirty="0" smtClean="0"/>
              <a:t>	</a:t>
            </a:r>
            <a:r>
              <a:rPr lang="en-US" sz="2400" dirty="0" smtClean="0"/>
              <a:t>In his publication with the journal Neural Networks in 1992, </a:t>
            </a:r>
            <a:r>
              <a:rPr lang="en-US" sz="2400" dirty="0" err="1" smtClean="0"/>
              <a:t>Wolpert</a:t>
            </a:r>
            <a:r>
              <a:rPr lang="en-US" sz="2400" dirty="0" smtClean="0"/>
              <a:t> David H introduced the principle of stacked generalization, more commonly known as "stacking." Stacking involves training several base models of various types on training and test datasets. Mixing models that function in various ways (</a:t>
            </a:r>
            <a:r>
              <a:rPr lang="en-US" sz="2400" dirty="0" err="1" smtClean="0"/>
              <a:t>kNN</a:t>
            </a:r>
            <a:r>
              <a:rPr lang="en-US" sz="2400" dirty="0" smtClean="0"/>
              <a:t>, bagging, boosting, etc.) is desirable so that it can learn a portion of the problem.</a:t>
            </a:r>
            <a:r>
              <a:rPr lang="ru-RU" sz="2400" dirty="0" smtClean="0"/>
              <a:t> </a:t>
            </a:r>
            <a:r>
              <a:rPr lang="en-US" sz="2400" dirty="0" smtClean="0"/>
              <a:t>At level 1, use the expected values from base models as features and train a model known as a meta-model, which improves accuracy by integrating the learning of individual models. This is a basic level 1 stacking, and you can stack several levels of various types of models in the same way.</a:t>
            </a:r>
            <a:endParaRPr lang="ru-RU"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357290" y="1357298"/>
            <a:ext cx="6457950" cy="31908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857356" y="428604"/>
            <a:ext cx="4556296" cy="2643206"/>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1785918" y="3143248"/>
            <a:ext cx="5674576" cy="3286148"/>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000100" y="428604"/>
            <a:ext cx="6391275" cy="27051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928662" y="3214686"/>
            <a:ext cx="6752643" cy="264320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643174" y="1428736"/>
            <a:ext cx="3781440" cy="414924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22</Words>
  <PresentationFormat>Экран (4:3)</PresentationFormat>
  <Paragraphs>23</Paragraphs>
  <Slides>19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Тема Office</vt:lpstr>
      <vt:lpstr>Ensemble Voting – Machine Learning’s Biggest Heroes United</vt:lpstr>
      <vt:lpstr>Ensemble model</vt:lpstr>
      <vt:lpstr>Hard Voting vs. Soft Voting</vt:lpstr>
      <vt:lpstr>Слайд 4</vt:lpstr>
      <vt:lpstr>Stacking</vt:lpstr>
      <vt:lpstr>Слайд 6</vt:lpstr>
      <vt:lpstr>Слайд 7</vt:lpstr>
      <vt:lpstr>Слайд 8</vt:lpstr>
      <vt:lpstr>Слайд 9</vt:lpstr>
      <vt:lpstr>Hyperparameter Tuning</vt:lpstr>
      <vt:lpstr>Слайд 11</vt:lpstr>
      <vt:lpstr>GridSearch</vt:lpstr>
      <vt:lpstr>Слайд 13</vt:lpstr>
      <vt:lpstr>Слайд 14</vt:lpstr>
      <vt:lpstr>RandomSearch</vt:lpstr>
      <vt:lpstr>Слайд 16</vt:lpstr>
      <vt:lpstr>Слайд 17</vt:lpstr>
      <vt:lpstr>Endnotes</vt:lpstr>
      <vt:lpstr>Слайд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777</dc:creator>
  <cp:lastModifiedBy>777</cp:lastModifiedBy>
  <cp:revision>9</cp:revision>
  <dcterms:created xsi:type="dcterms:W3CDTF">2021-05-21T13:40:35Z</dcterms:created>
  <dcterms:modified xsi:type="dcterms:W3CDTF">2021-05-21T15:00:52Z</dcterms:modified>
</cp:coreProperties>
</file>