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316" r:id="rId2"/>
    <p:sldId id="319" r:id="rId3"/>
    <p:sldId id="317" r:id="rId4"/>
    <p:sldId id="318" r:id="rId5"/>
    <p:sldId id="342" r:id="rId6"/>
    <p:sldId id="320" r:id="rId7"/>
    <p:sldId id="321" r:id="rId8"/>
    <p:sldId id="322" r:id="rId9"/>
    <p:sldId id="323" r:id="rId10"/>
    <p:sldId id="344" r:id="rId11"/>
    <p:sldId id="324" r:id="rId12"/>
    <p:sldId id="334" r:id="rId13"/>
    <p:sldId id="331" r:id="rId14"/>
    <p:sldId id="343" r:id="rId15"/>
    <p:sldId id="335" r:id="rId16"/>
    <p:sldId id="341" r:id="rId17"/>
    <p:sldId id="332" r:id="rId18"/>
    <p:sldId id="346" r:id="rId19"/>
    <p:sldId id="349" r:id="rId20"/>
    <p:sldId id="351" r:id="rId21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600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e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8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w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wmf"/><Relationship Id="rId2" Type="http://schemas.openxmlformats.org/officeDocument/2006/relationships/image" Target="../media/image88.emf"/><Relationship Id="rId16" Type="http://schemas.openxmlformats.org/officeDocument/2006/relationships/image" Target="../media/image102.w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e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4" Type="http://schemas.openxmlformats.org/officeDocument/2006/relationships/image" Target="../media/image90.e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9" Type="http://schemas.openxmlformats.org/officeDocument/2006/relationships/image" Target="../media/image86.png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3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8.wmf"/><Relationship Id="rId32" Type="http://schemas.openxmlformats.org/officeDocument/2006/relationships/image" Target="../media/image82.wmf"/><Relationship Id="rId37" Type="http://schemas.openxmlformats.org/officeDocument/2006/relationships/oleObject" Target="../embeddings/oleObject83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0.wmf"/><Relationship Id="rId36" Type="http://schemas.openxmlformats.org/officeDocument/2006/relationships/image" Target="../media/image84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1.wmf"/><Relationship Id="rId35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4.e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102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e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9.w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image" Target="NULL"/><Relationship Id="rId21" Type="http://schemas.openxmlformats.org/officeDocument/2006/relationships/image" Target="../media/image111.wmf"/><Relationship Id="rId34" Type="http://schemas.openxmlformats.org/officeDocument/2006/relationships/image" Target="NUL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9.wmf"/><Relationship Id="rId25" Type="http://schemas.openxmlformats.org/officeDocument/2006/relationships/image" Target="../media/image113.wmf"/><Relationship Id="rId33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12.bin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10.wmf"/><Relationship Id="rId31" Type="http://schemas.openxmlformats.org/officeDocument/2006/relationships/image" Target="../media/image116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Bookman Old Style" pitchFamily="18" charset="0"/>
              </a:rPr>
              <a:t>Презентация 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r>
              <a:rPr lang="ru-RU" sz="1600" dirty="0">
                <a:latin typeface="Bookman Old Style" pitchFamily="18" charset="0"/>
              </a:rPr>
              <a:t/>
            </a:r>
            <a:br>
              <a:rPr lang="ru-RU" sz="1600" dirty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10/20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5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6 – Ребра на внутренней</a:t>
            </a:r>
          </a:p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(21)</a:t>
            </a: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(22)</a:t>
            </a: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/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характеристики ребер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148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634" y="375322"/>
            <a:ext cx="9143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ru-RU" alt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аэродинамики обтекания снаряда</a:t>
            </a:r>
            <a:endParaRPr lang="ru-RU" altLang="ru-RU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8295784" y="2570981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872820" y="666372"/>
            <a:ext cx="4546949" cy="3594705"/>
            <a:chOff x="1262106" y="538956"/>
            <a:chExt cx="4546949" cy="3594705"/>
          </a:xfrm>
        </p:grpSpPr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262107" y="538956"/>
              <a:ext cx="4546948" cy="728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>
                <a:spcAft>
                  <a:spcPts val="450"/>
                </a:spcAft>
              </a:pPr>
              <a:r>
                <a:rPr lang="ru-RU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Основные допущения</a:t>
              </a:r>
              <a:r>
                <a:rPr lang="ru-RU" sz="11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Режим обтекания предполагается квазистационарным;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Параметры атмосферы учитываются через число Маха.</a:t>
              </a:r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78937"/>
                </p:ext>
              </p:extLst>
            </p:nvPr>
          </p:nvGraphicFramePr>
          <p:xfrm>
            <a:off x="1756645" y="1672056"/>
            <a:ext cx="1611313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" name="Формула" r:id="rId3" imgW="1955520" imgH="241200" progId="Equation.3">
                    <p:embed/>
                  </p:oleObj>
                </mc:Choice>
                <mc:Fallback>
                  <p:oleObj name="Формула" r:id="rId3" imgW="1955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645" y="1672056"/>
                          <a:ext cx="1611313" cy="198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678597"/>
                </p:ext>
              </p:extLst>
            </p:nvPr>
          </p:nvGraphicFramePr>
          <p:xfrm>
            <a:off x="1731555" y="1921473"/>
            <a:ext cx="66992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8" name="Формула" r:id="rId5" imgW="812520" imgH="444240" progId="Equation.3">
                    <p:embed/>
                  </p:oleObj>
                </mc:Choice>
                <mc:Fallback>
                  <p:oleObj name="Формула" r:id="rId5" imgW="8125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555" y="1921473"/>
                          <a:ext cx="66992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160958"/>
                </p:ext>
              </p:extLst>
            </p:nvPr>
          </p:nvGraphicFramePr>
          <p:xfrm>
            <a:off x="2434817" y="1884961"/>
            <a:ext cx="7556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9" name="Формула" r:id="rId7" imgW="914400" imgH="520560" progId="Equation.3">
                    <p:embed/>
                  </p:oleObj>
                </mc:Choice>
                <mc:Fallback>
                  <p:oleObj name="Формула" r:id="rId7" imgW="914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817" y="1884961"/>
                          <a:ext cx="75565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291701"/>
                </p:ext>
              </p:extLst>
            </p:nvPr>
          </p:nvGraphicFramePr>
          <p:xfrm>
            <a:off x="1685160" y="3493959"/>
            <a:ext cx="1865709" cy="398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name="Уравнение" r:id="rId9" imgW="2260440" imgH="482400" progId="Equation.3">
                    <p:embed/>
                  </p:oleObj>
                </mc:Choice>
                <mc:Fallback>
                  <p:oleObj name="Уравнение" r:id="rId9" imgW="22604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160" y="3493959"/>
                          <a:ext cx="1865709" cy="398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941372"/>
                </p:ext>
              </p:extLst>
            </p:nvPr>
          </p:nvGraphicFramePr>
          <p:xfrm>
            <a:off x="1681389" y="3934826"/>
            <a:ext cx="912019" cy="198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1" name="Уравнение" r:id="rId11" imgW="1104840" imgH="241200" progId="Equation.3">
                    <p:embed/>
                  </p:oleObj>
                </mc:Choice>
                <mc:Fallback>
                  <p:oleObj name="Уравнение" r:id="rId11" imgW="1104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389" y="3934826"/>
                          <a:ext cx="912019" cy="198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442059"/>
                </p:ext>
              </p:extLst>
            </p:nvPr>
          </p:nvGraphicFramePr>
          <p:xfrm>
            <a:off x="1719580" y="2479568"/>
            <a:ext cx="419100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2" name="Уравнение" r:id="rId13" imgW="507960" imgH="241200" progId="Equation.3">
                    <p:embed/>
                  </p:oleObj>
                </mc:Choice>
                <mc:Fallback>
                  <p:oleObj name="Уравнение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580" y="2479568"/>
                          <a:ext cx="419100" cy="197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697780"/>
                </p:ext>
              </p:extLst>
            </p:nvPr>
          </p:nvGraphicFramePr>
          <p:xfrm>
            <a:off x="3026757" y="2491190"/>
            <a:ext cx="566737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3" name="Формула" r:id="rId15" imgW="685800" imgH="215640" progId="Equation.3">
                    <p:embed/>
                  </p:oleObj>
                </mc:Choice>
                <mc:Fallback>
                  <p:oleObj name="Формула" r:id="rId15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757" y="2491190"/>
                          <a:ext cx="566737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195286"/>
                </p:ext>
              </p:extLst>
            </p:nvPr>
          </p:nvGraphicFramePr>
          <p:xfrm>
            <a:off x="2229832" y="2443565"/>
            <a:ext cx="7747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4" name="Equation" r:id="rId17" imgW="939600" imgH="304560" progId="Equation.DSMT4">
                    <p:embed/>
                  </p:oleObj>
                </mc:Choice>
                <mc:Fallback>
                  <p:oleObj name="Equation" r:id="rId17" imgW="939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832" y="2443565"/>
                          <a:ext cx="7747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553813"/>
                </p:ext>
              </p:extLst>
            </p:nvPr>
          </p:nvGraphicFramePr>
          <p:xfrm>
            <a:off x="1388725" y="2802035"/>
            <a:ext cx="1036823" cy="26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5" name="Уравнение" r:id="rId19" imgW="1256755" imgH="317362" progId="Equation.3">
                    <p:embed/>
                  </p:oleObj>
                </mc:Choice>
                <mc:Fallback>
                  <p:oleObj name="Уравнение" r:id="rId19" imgW="1256755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725" y="2802035"/>
                          <a:ext cx="1036823" cy="261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518325" y="2786528"/>
              <a:ext cx="2852672" cy="510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– скорость на поверхности вращающегося тела;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262106" y="1308504"/>
              <a:ext cx="140775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Граничные условия: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363589" y="1624196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292104" y="2414271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1292104" y="3503503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113" y="513821"/>
            <a:ext cx="4164434" cy="3843116"/>
            <a:chOff x="4719665" y="630702"/>
            <a:chExt cx="4164434" cy="3843116"/>
          </a:xfrm>
        </p:grpSpPr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467408"/>
                </p:ext>
              </p:extLst>
            </p:nvPr>
          </p:nvGraphicFramePr>
          <p:xfrm>
            <a:off x="4961850" y="630702"/>
            <a:ext cx="3326159" cy="214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6" name="Picture" r:id="rId21" imgW="5153051" imgH="3320371" progId="Word.Picture.8">
                    <p:embed/>
                  </p:oleObj>
                </mc:Choice>
                <mc:Fallback>
                  <p:oleObj name="Picture" r:id="rId21" imgW="5153051" imgH="332037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850" y="630702"/>
                          <a:ext cx="3326159" cy="2143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82619" y="2801339"/>
              <a:ext cx="28324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7 – Схема расчетной области</a:t>
              </a: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015889"/>
                </p:ext>
              </p:extLst>
            </p:nvPr>
          </p:nvGraphicFramePr>
          <p:xfrm>
            <a:off x="6013688" y="3347486"/>
            <a:ext cx="932260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" name="Уравнение" r:id="rId23" imgW="1130040" imgH="457200" progId="Equation.3">
                    <p:embed/>
                  </p:oleObj>
                </mc:Choice>
                <mc:Fallback>
                  <p:oleObj name="Уравнение" r:id="rId23" imgW="1130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688" y="3347486"/>
                          <a:ext cx="932260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940581"/>
                </p:ext>
              </p:extLst>
            </p:nvPr>
          </p:nvGraphicFramePr>
          <p:xfrm>
            <a:off x="5494575" y="3718961"/>
            <a:ext cx="1969294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" name="Уравнение" r:id="rId25" imgW="2387520" imgH="457200" progId="Equation.3">
                    <p:embed/>
                  </p:oleObj>
                </mc:Choice>
                <mc:Fallback>
                  <p:oleObj name="Уравнение" r:id="rId25" imgW="23875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575" y="3718961"/>
                          <a:ext cx="1969294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146486"/>
                </p:ext>
              </p:extLst>
            </p:nvPr>
          </p:nvGraphicFramePr>
          <p:xfrm>
            <a:off x="5082619" y="4096389"/>
            <a:ext cx="2944416" cy="377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" name="Уравнение" r:id="rId27" imgW="3568680" imgH="457200" progId="Equation.3">
                    <p:embed/>
                  </p:oleObj>
                </mc:Choice>
                <mc:Fallback>
                  <p:oleObj name="Уравнение" r:id="rId27" imgW="3568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619" y="4096389"/>
                          <a:ext cx="2944416" cy="377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719665" y="3100198"/>
              <a:ext cx="41408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 уравнений Навье-Стокса осредненных по </a:t>
              </a:r>
              <a:r>
                <a:rPr lang="ru-RU" sz="11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Фавру</a:t>
              </a: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FANS)</a:t>
              </a:r>
              <a:endPara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8396181" y="3763204"/>
              <a:ext cx="4879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(23)</a:t>
              </a:r>
            </a:p>
          </p:txBody>
        </p:sp>
      </p:grp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69282" y="4479309"/>
            <a:ext cx="44038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Применялась 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турбулентности</a:t>
            </a:r>
          </a:p>
        </p:txBody>
      </p:sp>
    </p:spTree>
    <p:extLst>
      <p:ext uri="{BB962C8B-B14F-4D97-AF65-F5344CB8AC3E}">
        <p14:creationId xmlns:p14="http://schemas.microsoft.com/office/powerpoint/2010/main" val="2867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ЧИСЛЕННЫЕ МЕТОДЫ РЕШЕНИЯ ДИФФЕРЕНЦИАЛЬНЫХ УРАВНЕНИЙ </a:t>
            </a:r>
          </a:p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ВНУТРЕННЕЙ И ВНЕШНЕЙ БАЛЛИСТИКИ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="" xmlns:a16="http://schemas.microsoft.com/office/drawing/2014/main" id="{7A63793F-A4C7-4812-A360-98308B6C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989"/>
            <a:ext cx="91440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дифференциальных уравнений внутренней и внешней баллистики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решается методом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ru-RU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Рунге-Кутты 4-го порядка точности.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="" xmlns:a16="http://schemas.microsoft.com/office/drawing/2014/main" id="{FB05227E-8ACE-49BF-89BC-8F67A48AB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4390"/>
              </p:ext>
            </p:extLst>
          </p:nvPr>
        </p:nvGraphicFramePr>
        <p:xfrm>
          <a:off x="1045634" y="146765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634" y="1467653"/>
                        <a:ext cx="812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FB94CD96-19E0-43E2-8519-B3EF1FDD1B05}"/>
              </a:ext>
            </a:extLst>
          </p:cNvPr>
          <p:cNvSpPr/>
          <p:nvPr/>
        </p:nvSpPr>
        <p:spPr>
          <a:xfrm>
            <a:off x="115417" y="1920804"/>
            <a:ext cx="33399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данного метода имеет следующий вид: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789FD3AE-DD81-4B14-A513-ABEBF21CD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66397"/>
              </p:ext>
            </p:extLst>
          </p:nvPr>
        </p:nvGraphicFramePr>
        <p:xfrm>
          <a:off x="150284" y="2277992"/>
          <a:ext cx="34163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5" imgW="3416040" imgH="1739880" progId="Equation.DSMT4">
                  <p:embed/>
                </p:oleObj>
              </mc:Choice>
              <mc:Fallback>
                <p:oleObj name="Equation" r:id="rId5" imgW="341604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284" y="2277992"/>
                        <a:ext cx="34163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F10DDAE-7D75-4826-8B05-FDB8C2B07A79}"/>
              </a:ext>
            </a:extLst>
          </p:cNvPr>
          <p:cNvSpPr txBox="1"/>
          <p:nvPr/>
        </p:nvSpPr>
        <p:spPr>
          <a:xfrm>
            <a:off x="4570678" y="1149837"/>
            <a:ext cx="42402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заданной точности разностного решения, расчеты проводились в соответствии с </a:t>
            </a:r>
            <a:r>
              <a:rPr lang="ru-RU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принципом Рунге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6" name="Объект 45">
            <a:extLst>
              <a:ext uri="{FF2B5EF4-FFF2-40B4-BE49-F238E27FC236}">
                <a16:creationId xmlns="" xmlns:a16="http://schemas.microsoft.com/office/drawing/2014/main" id="{B80CCD92-09ED-4348-8084-5DEF0AD6E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86175"/>
              </p:ext>
            </p:extLst>
          </p:nvPr>
        </p:nvGraphicFramePr>
        <p:xfrm>
          <a:off x="5810250" y="1678633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7" imgW="1562040" imgH="609480" progId="Equation.DSMT4">
                  <p:embed/>
                </p:oleObj>
              </mc:Choice>
              <mc:Fallback>
                <p:oleObj name="Equation" r:id="rId7" imgW="1562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0250" y="1678633"/>
                        <a:ext cx="1562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740F37E-0ACA-4760-AE9A-FB8156EC83CB}"/>
              </a:ext>
            </a:extLst>
          </p:cNvPr>
          <p:cNvSpPr txBox="1"/>
          <p:nvPr/>
        </p:nvSpPr>
        <p:spPr>
          <a:xfrm>
            <a:off x="4572000" y="2448574"/>
            <a:ext cx="38989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                   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значения решения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точке </a:t>
            </a:r>
            <a:r>
              <a:rPr lang="en-US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T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сетках с шагами          и        соответственно.</a:t>
            </a:r>
          </a:p>
        </p:txBody>
      </p:sp>
      <p:graphicFrame>
        <p:nvGraphicFramePr>
          <p:cNvPr id="47" name="Объект 46">
            <a:extLst>
              <a:ext uri="{FF2B5EF4-FFF2-40B4-BE49-F238E27FC236}">
                <a16:creationId xmlns="" xmlns:a16="http://schemas.microsoft.com/office/drawing/2014/main" id="{60ED92F3-C99B-4CE6-825D-839D7D811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82786"/>
              </p:ext>
            </p:extLst>
          </p:nvPr>
        </p:nvGraphicFramePr>
        <p:xfrm>
          <a:off x="4925219" y="2425620"/>
          <a:ext cx="78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9" imgW="787320" imgH="304560" progId="Equation.DSMT4">
                  <p:embed/>
                </p:oleObj>
              </mc:Choice>
              <mc:Fallback>
                <p:oleObj name="Equation" r:id="rId9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5219" y="2425620"/>
                        <a:ext cx="787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>
            <a:extLst>
              <a:ext uri="{FF2B5EF4-FFF2-40B4-BE49-F238E27FC236}">
                <a16:creationId xmlns="" xmlns:a16="http://schemas.microsoft.com/office/drawing/2014/main" id="{2A2A780E-C1B4-4AA8-8A52-DA256DE6E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54264"/>
              </p:ext>
            </p:extLst>
          </p:nvPr>
        </p:nvGraphicFramePr>
        <p:xfrm>
          <a:off x="6660355" y="2686121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1" imgW="304560" imgH="215640" progId="Equation.DSMT4">
                  <p:embed/>
                </p:oleObj>
              </mc:Choice>
              <mc:Fallback>
                <p:oleObj name="Equation" r:id="rId11" imgW="304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60355" y="2686121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>
            <a:extLst>
              <a:ext uri="{FF2B5EF4-FFF2-40B4-BE49-F238E27FC236}">
                <a16:creationId xmlns="" xmlns:a16="http://schemas.microsoft.com/office/drawing/2014/main" id="{CE9B6945-1996-42BA-B2A3-886BAFDCF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40543"/>
              </p:ext>
            </p:extLst>
          </p:nvPr>
        </p:nvGraphicFramePr>
        <p:xfrm>
          <a:off x="7083425" y="269414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13" imgW="215640" imgH="215640" progId="Equation.DSMT4">
                  <p:embed/>
                </p:oleObj>
              </mc:Choice>
              <mc:Fallback>
                <p:oleObj name="Equation" r:id="rId13" imgW="215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3425" y="2694145"/>
                        <a:ext cx="215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B9B44F-04D9-4907-8D98-67B1F9A8CC21}"/>
              </a:ext>
            </a:extLst>
          </p:cNvPr>
          <p:cNvSpPr txBox="1"/>
          <p:nvPr/>
        </p:nvSpPr>
        <p:spPr>
          <a:xfrm>
            <a:off x="4572000" y="2950345"/>
            <a:ext cx="43164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			        , 	         , где </a:t>
            </a:r>
            <a:r>
              <a:rPr lang="en-US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порядковый номер расчета, при котором первый раз выполняется условие,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– 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порядок метода.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Объект 53">
            <a:extLst>
              <a:ext uri="{FF2B5EF4-FFF2-40B4-BE49-F238E27FC236}">
                <a16:creationId xmlns="" xmlns:a16="http://schemas.microsoft.com/office/drawing/2014/main" id="{8D06A97D-C39E-4F10-861B-90DFFF6C7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7413"/>
              </p:ext>
            </p:extLst>
          </p:nvPr>
        </p:nvGraphicFramePr>
        <p:xfrm>
          <a:off x="5274469" y="2968565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4469" y="2968565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>
            <a:extLst>
              <a:ext uri="{FF2B5EF4-FFF2-40B4-BE49-F238E27FC236}">
                <a16:creationId xmlns="" xmlns:a16="http://schemas.microsoft.com/office/drawing/2014/main" id="{83033080-C9CB-4517-B302-9B9B6B0B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68253"/>
              </p:ext>
            </p:extLst>
          </p:nvPr>
        </p:nvGraphicFramePr>
        <p:xfrm>
          <a:off x="6184900" y="2967887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17" imgW="825480" imgH="215640" progId="Equation.DSMT4">
                  <p:embed/>
                </p:oleObj>
              </mc:Choice>
              <mc:Fallback>
                <p:oleObj name="Equation" r:id="rId17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84900" y="2967887"/>
                        <a:ext cx="825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>
            <a:extLst>
              <a:ext uri="{FF2B5EF4-FFF2-40B4-BE49-F238E27FC236}">
                <a16:creationId xmlns="" xmlns:a16="http://schemas.microsoft.com/office/drawing/2014/main" id="{1774457E-A55B-4016-9DFE-969B279C2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89109"/>
              </p:ext>
            </p:extLst>
          </p:nvPr>
        </p:nvGraphicFramePr>
        <p:xfrm>
          <a:off x="7083425" y="295549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19" imgW="622080" imgH="241200" progId="Equation.DSMT4">
                  <p:embed/>
                </p:oleObj>
              </mc:Choice>
              <mc:Fallback>
                <p:oleObj name="Equation" r:id="rId19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3425" y="2955490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01D21DB-4177-4D46-AA0C-E3DB359C37CC}"/>
              </a:ext>
            </a:extLst>
          </p:cNvPr>
          <p:cNvSpPr txBox="1"/>
          <p:nvPr/>
        </p:nvSpPr>
        <p:spPr>
          <a:xfrm>
            <a:off x="411428" y="1141829"/>
            <a:ext cx="3043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дифференциальных уравнений:</a:t>
            </a:r>
            <a:endParaRPr lang="ru-RU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21">
            <a:extLst>
              <a:ext uri="{FF2B5EF4-FFF2-40B4-BE49-F238E27FC236}">
                <a16:creationId xmlns="" xmlns:a16="http://schemas.microsoft.com/office/drawing/2014/main" id="{E7E9801D-41DC-4234-B829-2982DF0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145" y="1500851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(25)</a:t>
            </a:r>
          </a:p>
        </p:txBody>
      </p:sp>
      <p:sp>
        <p:nvSpPr>
          <p:cNvPr id="70" name="Rectangle 21">
            <a:extLst>
              <a:ext uri="{FF2B5EF4-FFF2-40B4-BE49-F238E27FC236}">
                <a16:creationId xmlns="" xmlns:a16="http://schemas.microsoft.com/office/drawing/2014/main" id="{3FB3C5F1-C6AE-446A-998C-90D67592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314" y="2817905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(26)</a:t>
            </a:r>
          </a:p>
        </p:txBody>
      </p:sp>
      <p:sp>
        <p:nvSpPr>
          <p:cNvPr id="71" name="Rectangle 21">
            <a:extLst>
              <a:ext uri="{FF2B5EF4-FFF2-40B4-BE49-F238E27FC236}">
                <a16:creationId xmlns="" xmlns:a16="http://schemas.microsoft.com/office/drawing/2014/main" id="{064CC344-C15D-40CC-ADE2-CD5636B96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91" y="1801654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</a:t>
            </a:r>
          </a:p>
        </p:txBody>
      </p:sp>
    </p:spTree>
    <p:extLst>
      <p:ext uri="{BB962C8B-B14F-4D97-AF65-F5344CB8AC3E}">
        <p14:creationId xmlns:p14="http://schemas.microsoft.com/office/powerpoint/2010/main" val="1624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2. Задача комплексной оптимизации параметров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4224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87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14/20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масса камеры сгорания 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19063" y="3651250"/>
          <a:ext cx="7953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9" imgW="799920" imgH="228600" progId="Equation.3">
                  <p:embed/>
                </p:oleObj>
              </mc:Choice>
              <mc:Fallback>
                <p:oleObj name="Equation" r:id="rId9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3651250"/>
                        <a:ext cx="7953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длина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под массу 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 длина сопла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из 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93307" y="31681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5924580" y="56774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80" y="56774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5454187" y="926740"/>
          <a:ext cx="1143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tion" r:id="rId19" imgW="1143000" imgH="241200" progId="Equation.3">
                  <p:embed/>
                </p:oleObj>
              </mc:Choice>
              <mc:Fallback>
                <p:oleObj name="Equation" r:id="rId1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187" y="926740"/>
                        <a:ext cx="11430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5431721" y="122510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22510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5431721" y="154821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54821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63811" y="151385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571444" y="1897222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5179097" y="2191791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97" y="2191791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52397" y="119269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532666" y="91636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528225" y="4275665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8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42861" y="2732610"/>
            <a:ext cx="45598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момента:</a:t>
            </a:r>
            <a:endParaRPr lang="ru-RU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6067306" y="3016961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27" imgW="1333440" imgH="431640" progId="Equation.3">
                  <p:embed/>
                </p:oleObj>
              </mc:Choice>
              <mc:Fallback>
                <p:oleObj name="Equation" r:id="rId27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06" y="3016961"/>
                        <a:ext cx="13350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113131" y="2759201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29" imgW="1955520" imgH="393480" progId="Equation.3">
                  <p:embed/>
                </p:oleObj>
              </mc:Choice>
              <mc:Fallback>
                <p:oleObj name="Equation" r:id="rId29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Equation" r:id="rId37" imgW="647640" imgH="228600" progId="Equation.3">
                  <p:embed/>
                </p:oleObj>
              </mc:Choice>
              <mc:Fallback>
                <p:oleObj name="Equation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85755" y="5905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(28)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85755" y="302679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90823" y="42090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(30)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38417" y="57695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38417" y="216561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90710" y="308732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(33)</a:t>
            </a:r>
          </a:p>
        </p:txBody>
      </p:sp>
      <p:sp>
        <p:nvSpPr>
          <p:cNvPr id="6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3689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</a:p>
        </p:txBody>
      </p:sp>
      <p:pic>
        <p:nvPicPr>
          <p:cNvPr id="64" name="Рисунок 63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1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6" name="Text Box 39">
            <a:extLst>
              <a:ext uri="{FF2B5EF4-FFF2-40B4-BE49-F238E27FC236}">
                <a16:creationId xmlns="" xmlns:a16="http://schemas.microsoft.com/office/drawing/2014/main" id="{EA108B10-7F05-4F96-BBAE-AB79450A6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1" y="536891"/>
            <a:ext cx="8618092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Aft>
                <a:spcPts val="450"/>
              </a:spcAft>
            </a:pPr>
            <a:r>
              <a:rPr lang="ru-RU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допущения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45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Рассматривался активно-реактивный снаряд классической формы</a:t>
            </a: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Задавались геометрические ограничения исходя из минимальной длины снаряда, при оптимальной массе топлива двигателя;</a:t>
            </a: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Ограничения, связанные с внутренним устройством снаряда, и влияние формы на массу снаряда не учитывались.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4444B80D-E5EA-4DF6-97D0-F1B342D9E367}"/>
              </a:ext>
            </a:extLst>
          </p:cNvPr>
          <p:cNvGrpSpPr/>
          <p:nvPr/>
        </p:nvGrpSpPr>
        <p:grpSpPr>
          <a:xfrm>
            <a:off x="5216555" y="1569017"/>
            <a:ext cx="3761439" cy="1065369"/>
            <a:chOff x="4722484" y="2474106"/>
            <a:chExt cx="3761439" cy="1065369"/>
          </a:xfrm>
        </p:grpSpPr>
        <p:sp>
          <p:nvSpPr>
            <p:cNvPr id="44" name="Прямая соединительная линия 13">
              <a:extLst>
                <a:ext uri="{FF2B5EF4-FFF2-40B4-BE49-F238E27FC236}">
                  <a16:creationId xmlns="" xmlns:a16="http://schemas.microsoft.com/office/drawing/2014/main" id="{EF9F8340-C1B0-4591-B6D4-49730A80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1041" y="2613904"/>
              <a:ext cx="4315" cy="687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Прямая соединительная линия 19">
              <a:extLst>
                <a:ext uri="{FF2B5EF4-FFF2-40B4-BE49-F238E27FC236}">
                  <a16:creationId xmlns="" xmlns:a16="http://schemas.microsoft.com/office/drawing/2014/main" id="{93AB7028-C825-4A6E-BB99-3C70828E8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6187" y="2671721"/>
              <a:ext cx="145311" cy="488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46" name="Объект 45">
              <a:extLst>
                <a:ext uri="{FF2B5EF4-FFF2-40B4-BE49-F238E27FC236}">
                  <a16:creationId xmlns="" xmlns:a16="http://schemas.microsoft.com/office/drawing/2014/main" id="{0F66F110-8157-4395-B445-5B346CF543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311124"/>
                </p:ext>
              </p:extLst>
            </p:nvPr>
          </p:nvGraphicFramePr>
          <p:xfrm>
            <a:off x="7408592" y="2949863"/>
            <a:ext cx="2000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4" name="Equation" r:id="rId3" imgW="199815" imgH="216368" progId="Equation.DSMT4">
                    <p:embed/>
                  </p:oleObj>
                </mc:Choice>
                <mc:Fallback>
                  <p:oleObj name="Equation" r:id="rId3" imgW="199815" imgH="216368" progId="Equation.DSMT4">
                    <p:embed/>
                    <p:pic>
                      <p:nvPicPr>
                        <p:cNvPr id="34" name="Объект 33">
                          <a:extLst>
                            <a:ext uri="{FF2B5EF4-FFF2-40B4-BE49-F238E27FC236}">
                              <a16:creationId xmlns="" xmlns:a16="http://schemas.microsoft.com/office/drawing/2014/main" id="{88B5994F-A55C-469D-922B-AE9583FF16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8592" y="2949863"/>
                          <a:ext cx="200025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Группа 46">
              <a:extLst>
                <a:ext uri="{FF2B5EF4-FFF2-40B4-BE49-F238E27FC236}">
                  <a16:creationId xmlns="" xmlns:a16="http://schemas.microsoft.com/office/drawing/2014/main" id="{8D149587-F3FF-40FF-AA1B-CF60E5594FE3}"/>
                </a:ext>
              </a:extLst>
            </p:cNvPr>
            <p:cNvGrpSpPr/>
            <p:nvPr/>
          </p:nvGrpSpPr>
          <p:grpSpPr>
            <a:xfrm>
              <a:off x="4722484" y="2474106"/>
              <a:ext cx="3761439" cy="1065369"/>
              <a:chOff x="4722484" y="2474106"/>
              <a:chExt cx="3761439" cy="1065369"/>
            </a:xfrm>
          </p:grpSpPr>
          <p:grpSp>
            <p:nvGrpSpPr>
              <p:cNvPr id="49" name="Группа 48">
                <a:extLst>
                  <a:ext uri="{FF2B5EF4-FFF2-40B4-BE49-F238E27FC236}">
                    <a16:creationId xmlns="" xmlns:a16="http://schemas.microsoft.com/office/drawing/2014/main" id="{5AEA663E-4F96-4799-B75D-8EAAF33F5F94}"/>
                  </a:ext>
                </a:extLst>
              </p:cNvPr>
              <p:cNvGrpSpPr/>
              <p:nvPr/>
            </p:nvGrpSpPr>
            <p:grpSpPr>
              <a:xfrm>
                <a:off x="4808543" y="2474106"/>
                <a:ext cx="3675380" cy="1065369"/>
                <a:chOff x="4808543" y="2474106"/>
                <a:chExt cx="3675380" cy="1065369"/>
              </a:xfrm>
            </p:grpSpPr>
            <p:grpSp>
              <p:nvGrpSpPr>
                <p:cNvPr id="55" name="Полотно 160">
                  <a:extLst>
                    <a:ext uri="{FF2B5EF4-FFF2-40B4-BE49-F238E27FC236}">
                      <a16:creationId xmlns="" xmlns:a16="http://schemas.microsoft.com/office/drawing/2014/main" id="{91DCEBAF-EB27-40CA-8544-0EF3CB807A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08543" y="2474106"/>
                  <a:ext cx="3675380" cy="1060704"/>
                  <a:chOff x="0" y="0"/>
                  <a:chExt cx="4594225" cy="1325880"/>
                </a:xfrm>
              </p:grpSpPr>
              <p:sp>
                <p:nvSpPr>
                  <p:cNvPr id="64" name="Прямоугольник 63">
                    <a:extLst>
                      <a:ext uri="{FF2B5EF4-FFF2-40B4-BE49-F238E27FC236}">
                        <a16:creationId xmlns="" xmlns:a16="http://schemas.microsoft.com/office/drawing/2014/main" id="{E7B7E07E-20F5-467E-BE9F-355C74C4094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4594225" cy="1325880"/>
                  </a:xfrm>
                  <a:prstGeom prst="rect">
                    <a:avLst/>
                  </a:prstGeom>
                </p:spPr>
              </p:sp>
              <p:cxnSp>
                <p:nvCxnSpPr>
                  <p:cNvPr id="65" name="Прямая соединительная линия 64">
                    <a:extLst>
                      <a:ext uri="{FF2B5EF4-FFF2-40B4-BE49-F238E27FC236}">
                        <a16:creationId xmlns="" xmlns:a16="http://schemas.microsoft.com/office/drawing/2014/main" id="{0B0437E1-2BE2-46A2-9FDB-4600ED2DAC1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274105" y="186680"/>
                    <a:ext cx="1396365" cy="63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Прямая соединительная линия 65">
                    <a:extLst>
                      <a:ext uri="{FF2B5EF4-FFF2-40B4-BE49-F238E27FC236}">
                        <a16:creationId xmlns="" xmlns:a16="http://schemas.microsoft.com/office/drawing/2014/main" id="{8C6B395E-0F5A-40D9-9508-797149F32E8D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16550" y="193030"/>
                    <a:ext cx="756920" cy="104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Прямая соединительная линия 66">
                    <a:extLst>
                      <a:ext uri="{FF2B5EF4-FFF2-40B4-BE49-F238E27FC236}">
                        <a16:creationId xmlns="" xmlns:a16="http://schemas.microsoft.com/office/drawing/2014/main" id="{D28600FC-0A48-46E7-8D47-3A6509CA459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1274105" y="911215"/>
                    <a:ext cx="1396365" cy="38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Прямая соединительная линия 67">
                    <a:extLst>
                      <a:ext uri="{FF2B5EF4-FFF2-40B4-BE49-F238E27FC236}">
                        <a16:creationId xmlns="" xmlns:a16="http://schemas.microsoft.com/office/drawing/2014/main" id="{72D2C039-9099-4FD4-96E7-F6E2DA0C20F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515915" y="836285"/>
                    <a:ext cx="757555" cy="742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Прямая соединительная линия 68">
                    <a:extLst>
                      <a:ext uri="{FF2B5EF4-FFF2-40B4-BE49-F238E27FC236}">
                        <a16:creationId xmlns="" xmlns:a16="http://schemas.microsoft.com/office/drawing/2014/main" id="{BA16DA59-D2E8-4E25-9B1C-0934AF59D78D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5440" y="557520"/>
                    <a:ext cx="3808730" cy="127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70" name="Полилиния 68">
                    <a:extLst>
                      <a:ext uri="{FF2B5EF4-FFF2-40B4-BE49-F238E27FC236}">
                        <a16:creationId xmlns="" xmlns:a16="http://schemas.microsoft.com/office/drawing/2014/main" id="{AFE61FD3-C6B2-4891-9D3D-7D1A4CAD57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684440" y="186680"/>
                    <a:ext cx="1649730" cy="370840"/>
                  </a:xfrm>
                  <a:custGeom>
                    <a:avLst/>
                    <a:gdLst>
                      <a:gd name="T0" fmla="*/ 0 w 1143000"/>
                      <a:gd name="T1" fmla="*/ 257175 h 266700"/>
                      <a:gd name="T2" fmla="*/ 581025 w 1143000"/>
                      <a:gd name="T3" fmla="*/ 55109 h 266700"/>
                      <a:gd name="T4" fmla="*/ 1143000 w 1143000"/>
                      <a:gd name="T5" fmla="*/ 0 h 2667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43000" h="266700">
                        <a:moveTo>
                          <a:pt x="0" y="266700"/>
                        </a:moveTo>
                        <a:cubicBezTo>
                          <a:pt x="195262" y="184150"/>
                          <a:pt x="390525" y="101600"/>
                          <a:pt x="581025" y="57150"/>
                        </a:cubicBezTo>
                        <a:cubicBezTo>
                          <a:pt x="771525" y="12700"/>
                          <a:pt x="1052513" y="6350"/>
                          <a:pt x="114300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Полилиния 69">
                    <a:extLst>
                      <a:ext uri="{FF2B5EF4-FFF2-40B4-BE49-F238E27FC236}">
                        <a16:creationId xmlns="" xmlns:a16="http://schemas.microsoft.com/office/drawing/2014/main" id="{36FF17BE-A324-4D08-84C3-A4854099A4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2684440" y="557520"/>
                    <a:ext cx="1649730" cy="356870"/>
                  </a:xfrm>
                  <a:custGeom>
                    <a:avLst/>
                    <a:gdLst>
                      <a:gd name="T0" fmla="*/ 0 w 1143000"/>
                      <a:gd name="T1" fmla="*/ 247649 h 266700"/>
                      <a:gd name="T2" fmla="*/ 581025 w 1143000"/>
                      <a:gd name="T3" fmla="*/ 53068 h 266700"/>
                      <a:gd name="T4" fmla="*/ 1143000 w 1143000"/>
                      <a:gd name="T5" fmla="*/ 0 h 2667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43000" h="266700">
                        <a:moveTo>
                          <a:pt x="0" y="266700"/>
                        </a:moveTo>
                        <a:cubicBezTo>
                          <a:pt x="195262" y="184150"/>
                          <a:pt x="390525" y="101600"/>
                          <a:pt x="581025" y="57150"/>
                        </a:cubicBezTo>
                        <a:cubicBezTo>
                          <a:pt x="771525" y="12700"/>
                          <a:pt x="1052513" y="6350"/>
                          <a:pt x="114300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72" name="Прямая соединительная линия 71">
                    <a:extLst>
                      <a:ext uri="{FF2B5EF4-FFF2-40B4-BE49-F238E27FC236}">
                        <a16:creationId xmlns="" xmlns:a16="http://schemas.microsoft.com/office/drawing/2014/main" id="{42B8C908-A047-464B-8586-42E9468C21A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5280" y="385435"/>
                    <a:ext cx="33464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3" name="Прямая соединительная линия 72">
                    <a:extLst>
                      <a:ext uri="{FF2B5EF4-FFF2-40B4-BE49-F238E27FC236}">
                        <a16:creationId xmlns="" xmlns:a16="http://schemas.microsoft.com/office/drawing/2014/main" id="{E320F6D4-23F1-42CE-B83B-2294AD43901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850560" y="385435"/>
                    <a:ext cx="17335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Прямая соединительная линия 73">
                    <a:extLst>
                      <a:ext uri="{FF2B5EF4-FFF2-40B4-BE49-F238E27FC236}">
                        <a16:creationId xmlns="" xmlns:a16="http://schemas.microsoft.com/office/drawing/2014/main" id="{63CBBC33-C84C-484D-BA8D-277AA6BF9F9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023915" y="385435"/>
                    <a:ext cx="1416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Прямая соединительная линия 74">
                    <a:extLst>
                      <a:ext uri="{FF2B5EF4-FFF2-40B4-BE49-F238E27FC236}">
                        <a16:creationId xmlns="" xmlns:a16="http://schemas.microsoft.com/office/drawing/2014/main" id="{2F22D121-7A77-4614-B322-D6F6036E04A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166155" y="385435"/>
                    <a:ext cx="0" cy="3556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Прямая соединительная линия 75">
                    <a:extLst>
                      <a:ext uri="{FF2B5EF4-FFF2-40B4-BE49-F238E27FC236}">
                        <a16:creationId xmlns="" xmlns:a16="http://schemas.microsoft.com/office/drawing/2014/main" id="{C00DA344-DFA0-4FC9-A56B-D32E254ED21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280" y="652770"/>
                    <a:ext cx="33464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Прямая соединительная линия 76">
                    <a:extLst>
                      <a:ext uri="{FF2B5EF4-FFF2-40B4-BE49-F238E27FC236}">
                        <a16:creationId xmlns="" xmlns:a16="http://schemas.microsoft.com/office/drawing/2014/main" id="{AAF147D6-6E41-4094-BC67-D15B477D161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850560" y="652770"/>
                    <a:ext cx="173355" cy="88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Прямая соединительная линия 77">
                    <a:extLst>
                      <a:ext uri="{FF2B5EF4-FFF2-40B4-BE49-F238E27FC236}">
                        <a16:creationId xmlns="" xmlns:a16="http://schemas.microsoft.com/office/drawing/2014/main" id="{914BBFAE-69BB-44C5-AE33-BCF04417095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023915" y="741035"/>
                    <a:ext cx="14160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Прямая соединительная линия 78">
                    <a:extLst>
                      <a:ext uri="{FF2B5EF4-FFF2-40B4-BE49-F238E27FC236}">
                        <a16:creationId xmlns="" xmlns:a16="http://schemas.microsoft.com/office/drawing/2014/main" id="{BD14E08A-A535-4944-B939-38A6B621DF57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915" y="292090"/>
                    <a:ext cx="0" cy="9525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Прямая соединительная линия 79">
                    <a:extLst>
                      <a:ext uri="{FF2B5EF4-FFF2-40B4-BE49-F238E27FC236}">
                        <a16:creationId xmlns="" xmlns:a16="http://schemas.microsoft.com/office/drawing/2014/main" id="{EA0247D7-48A8-47DA-88C2-F3F7129617D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15280" y="385435"/>
                    <a:ext cx="635" cy="40449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Прямая соединительная линия 80">
                    <a:extLst>
                      <a:ext uri="{FF2B5EF4-FFF2-40B4-BE49-F238E27FC236}">
                        <a16:creationId xmlns="" xmlns:a16="http://schemas.microsoft.com/office/drawing/2014/main" id="{B7FA3EE8-3151-4107-AFE2-90727E5CF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0995" y="562600"/>
                    <a:ext cx="0" cy="46528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Прямая соединительная линия 81">
                    <a:extLst>
                      <a:ext uri="{FF2B5EF4-FFF2-40B4-BE49-F238E27FC236}">
                        <a16:creationId xmlns="" xmlns:a16="http://schemas.microsoft.com/office/drawing/2014/main" id="{466FD221-4EF3-4A5C-857F-BC07682D6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15280" y="857875"/>
                    <a:ext cx="0" cy="18600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Прямая соединительная линия 82">
                    <a:extLst>
                      <a:ext uri="{FF2B5EF4-FFF2-40B4-BE49-F238E27FC236}">
                        <a16:creationId xmlns="" xmlns:a16="http://schemas.microsoft.com/office/drawing/2014/main" id="{883940D3-58A1-473F-99AA-1570338B1B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273470" y="193030"/>
                    <a:ext cx="0" cy="8508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84" name="Надпись 15">
                    <a:extLst>
                      <a:ext uri="{FF2B5EF4-FFF2-40B4-BE49-F238E27FC236}">
                        <a16:creationId xmlns="" xmlns:a16="http://schemas.microsoft.com/office/drawing/2014/main" id="{2A1033D9-2386-460E-A6A1-348D4BACBC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46" y="415390"/>
                    <a:ext cx="392352" cy="30777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РД</a:t>
                    </a:r>
                  </a:p>
                </p:txBody>
              </p:sp>
              <p:sp>
                <p:nvSpPr>
                  <p:cNvPr id="85" name="Надпись 15">
                    <a:extLst>
                      <a:ext uri="{FF2B5EF4-FFF2-40B4-BE49-F238E27FC236}">
                        <a16:creationId xmlns="" xmlns:a16="http://schemas.microsoft.com/office/drawing/2014/main" id="{3CDA3FC5-C303-4E24-A969-A728941B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546" y="261605"/>
                    <a:ext cx="274434" cy="30777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</a:t>
                    </a:r>
                    <a:endParaRPr lang="ru-RU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6" name="Прямая со стрелкой 55">
                  <a:extLst>
                    <a:ext uri="{FF2B5EF4-FFF2-40B4-BE49-F238E27FC236}">
                      <a16:creationId xmlns="" xmlns:a16="http://schemas.microsoft.com/office/drawing/2014/main" id="{2588235C-C734-42F2-AF5B-966F5F8E6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2512" y="3293189"/>
                  <a:ext cx="1320827" cy="74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 стрелкой 56">
                  <a:extLst>
                    <a:ext uri="{FF2B5EF4-FFF2-40B4-BE49-F238E27FC236}">
                      <a16:creationId xmlns="" xmlns:a16="http://schemas.microsoft.com/office/drawing/2014/main" id="{6DEAF8FB-F26F-4318-AED2-29ED451BD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6016" y="3300244"/>
                  <a:ext cx="1128776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="" xmlns:a16="http://schemas.microsoft.com/office/drawing/2014/main" id="{F39150F2-94B8-4BF7-A9FF-4CE808C06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8895" y="3293620"/>
                  <a:ext cx="598424" cy="55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>
                  <a:extLst>
                    <a:ext uri="{FF2B5EF4-FFF2-40B4-BE49-F238E27FC236}">
                      <a16:creationId xmlns="" xmlns:a16="http://schemas.microsoft.com/office/drawing/2014/main" id="{479C7D8A-5495-4C45-8321-5DEDBC597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2713" y="2623450"/>
                  <a:ext cx="0" cy="59107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1" name="Объект 60">
                  <a:extLst>
                    <a:ext uri="{FF2B5EF4-FFF2-40B4-BE49-F238E27FC236}">
                      <a16:creationId xmlns="" xmlns:a16="http://schemas.microsoft.com/office/drawing/2014/main" id="{D55805DE-B6F6-4D46-9E6C-622DB53436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11186557"/>
                    </p:ext>
                  </p:extLst>
                </p:nvPr>
              </p:nvGraphicFramePr>
              <p:xfrm>
                <a:off x="5456215" y="3288889"/>
                <a:ext cx="157163" cy="2254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5" name="Equation" r:id="rId5" imgW="156972" imgH="225728" progId="Equation.DSMT4">
                        <p:embed/>
                      </p:oleObj>
                    </mc:Choice>
                    <mc:Fallback>
                      <p:oleObj name="Equation" r:id="rId5" imgW="156972" imgH="225728" progId="Equation.DSMT4">
                        <p:embed/>
                        <p:pic>
                          <p:nvPicPr>
                            <p:cNvPr id="27" name="Объект 26">
                              <a:extLst>
                                <a:ext uri="{FF2B5EF4-FFF2-40B4-BE49-F238E27FC236}">
                                  <a16:creationId xmlns="" xmlns:a16="http://schemas.microsoft.com/office/drawing/2014/main" id="{1BA2B237-05DB-4C01-BF06-75B6ADCB54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56215" y="3288889"/>
                              <a:ext cx="157163" cy="225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Объект 61">
                  <a:extLst>
                    <a:ext uri="{FF2B5EF4-FFF2-40B4-BE49-F238E27FC236}">
                      <a16:creationId xmlns="" xmlns:a16="http://schemas.microsoft.com/office/drawing/2014/main" id="{BB4D33DD-6DFF-4346-9E81-64C8262A39A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984323"/>
                    </p:ext>
                  </p:extLst>
                </p:nvPr>
              </p:nvGraphicFramePr>
              <p:xfrm>
                <a:off x="6377197" y="3302539"/>
                <a:ext cx="185737" cy="227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6" name="Equation" r:id="rId7" imgW="186134" imgH="227168" progId="Equation.DSMT4">
                        <p:embed/>
                      </p:oleObj>
                    </mc:Choice>
                    <mc:Fallback>
                      <p:oleObj name="Equation" r:id="rId7" imgW="186134" imgH="227168" progId="Equation.DSMT4">
                        <p:embed/>
                        <p:pic>
                          <p:nvPicPr>
                            <p:cNvPr id="28" name="Объект 27">
                              <a:extLst>
                                <a:ext uri="{FF2B5EF4-FFF2-40B4-BE49-F238E27FC236}">
                                  <a16:creationId xmlns="" xmlns:a16="http://schemas.microsoft.com/office/drawing/2014/main" id="{DC623C15-0342-470D-A3FA-AA92E3BC50E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77197" y="3302539"/>
                              <a:ext cx="185737" cy="2270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Объект 62">
                  <a:extLst>
                    <a:ext uri="{FF2B5EF4-FFF2-40B4-BE49-F238E27FC236}">
                      <a16:creationId xmlns="" xmlns:a16="http://schemas.microsoft.com/office/drawing/2014/main" id="{996DCAEF-5BBB-4606-AFAB-4CDBD99C15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0619183"/>
                    </p:ext>
                  </p:extLst>
                </p:nvPr>
              </p:nvGraphicFramePr>
              <p:xfrm>
                <a:off x="7550854" y="3325162"/>
                <a:ext cx="173037" cy="214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7" name="Equation" r:id="rId9" imgW="172453" imgH="214928" progId="Equation.DSMT4">
                        <p:embed/>
                      </p:oleObj>
                    </mc:Choice>
                    <mc:Fallback>
                      <p:oleObj name="Equation" r:id="rId9" imgW="172453" imgH="214928" progId="Equation.DSMT4">
                        <p:embed/>
                        <p:pic>
                          <p:nvPicPr>
                            <p:cNvPr id="31" name="Объект 30">
                              <a:extLst>
                                <a:ext uri="{FF2B5EF4-FFF2-40B4-BE49-F238E27FC236}">
                                  <a16:creationId xmlns="" xmlns:a16="http://schemas.microsoft.com/office/drawing/2014/main" id="{C1223E73-EB8A-49E1-97F2-B4EB214B7B2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0854" y="3325162"/>
                              <a:ext cx="173037" cy="2143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0" name="Объект 49">
                <a:extLst>
                  <a:ext uri="{FF2B5EF4-FFF2-40B4-BE49-F238E27FC236}">
                    <a16:creationId xmlns="" xmlns:a16="http://schemas.microsoft.com/office/drawing/2014/main" id="{52A1AF2A-97A4-491E-9CE6-C99EF687D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3436837"/>
                  </p:ext>
                </p:extLst>
              </p:nvPr>
            </p:nvGraphicFramePr>
            <p:xfrm>
              <a:off x="4741524" y="2595706"/>
              <a:ext cx="178732" cy="190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8" name="Equation" r:id="rId11" imgW="213496" imgH="227168" progId="Equation.DSMT4">
                      <p:embed/>
                    </p:oleObj>
                  </mc:Choice>
                  <mc:Fallback>
                    <p:oleObj name="Equation" r:id="rId11" imgW="213496" imgH="227168" progId="Equation.DSMT4">
                      <p:embed/>
                      <p:pic>
                        <p:nvPicPr>
                          <p:cNvPr id="32" name="Объект 31">
                            <a:extLst>
                              <a:ext uri="{FF2B5EF4-FFF2-40B4-BE49-F238E27FC236}">
                                <a16:creationId xmlns="" xmlns:a16="http://schemas.microsoft.com/office/drawing/2014/main" id="{D859313E-2FAB-4B54-9325-4698C9F255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741524" y="2595706"/>
                            <a:ext cx="178732" cy="1907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Прямая соединительная линия 17">
                <a:extLst>
                  <a:ext uri="{FF2B5EF4-FFF2-40B4-BE49-F238E27FC236}">
                    <a16:creationId xmlns="" xmlns:a16="http://schemas.microsoft.com/office/drawing/2014/main" id="{53904344-91C8-4522-84D6-AD6CC4FF2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2484" y="2624286"/>
                <a:ext cx="1109183" cy="174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52" name="Прямая соединительная линия 18">
                <a:extLst>
                  <a:ext uri="{FF2B5EF4-FFF2-40B4-BE49-F238E27FC236}">
                    <a16:creationId xmlns="" xmlns:a16="http://schemas.microsoft.com/office/drawing/2014/main" id="{86148348-B674-45F2-8CB2-12A9E4219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3455" y="2631837"/>
                <a:ext cx="1029612" cy="154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Полилиния 24">
                <a:extLst>
                  <a:ext uri="{FF2B5EF4-FFF2-40B4-BE49-F238E27FC236}">
                    <a16:creationId xmlns="" xmlns:a16="http://schemas.microsoft.com/office/drawing/2014/main" id="{BB3AB0CB-822E-4665-9A5E-7C965429F0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47831" y="2637521"/>
                <a:ext cx="45719" cy="107752"/>
              </a:xfrm>
              <a:custGeom>
                <a:avLst/>
                <a:gdLst>
                  <a:gd name="T0" fmla="*/ 28575 w 31324"/>
                  <a:gd name="T1" fmla="*/ 0 h 133350"/>
                  <a:gd name="T2" fmla="*/ 28575 w 31324"/>
                  <a:gd name="T3" fmla="*/ 76200 h 133350"/>
                  <a:gd name="T4" fmla="*/ 0 w 31324"/>
                  <a:gd name="T5" fmla="*/ 133350 h 1333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324" h="133350">
                    <a:moveTo>
                      <a:pt x="28575" y="0"/>
                    </a:moveTo>
                    <a:cubicBezTo>
                      <a:pt x="30956" y="26987"/>
                      <a:pt x="33338" y="53975"/>
                      <a:pt x="28575" y="76200"/>
                    </a:cubicBezTo>
                    <a:cubicBezTo>
                      <a:pt x="23812" y="98425"/>
                      <a:pt x="11906" y="115887"/>
                      <a:pt x="0" y="13335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aphicFrame>
        <p:nvGraphicFramePr>
          <p:cNvPr id="3" name="Объект 2">
            <a:extLst>
              <a:ext uri="{FF2B5EF4-FFF2-40B4-BE49-F238E27FC236}">
                <a16:creationId xmlns="" xmlns:a16="http://schemas.microsoft.com/office/drawing/2014/main" id="{17A32D5F-925C-42F5-BDFA-DFD48A0BC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60853"/>
              </p:ext>
            </p:extLst>
          </p:nvPr>
        </p:nvGraphicFramePr>
        <p:xfrm>
          <a:off x="566707" y="2016668"/>
          <a:ext cx="194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3" imgW="1942920" imgH="253800" progId="Equation.DSMT4">
                  <p:embed/>
                </p:oleObj>
              </mc:Choice>
              <mc:Fallback>
                <p:oleObj name="Equation" r:id="rId13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707" y="2016668"/>
                        <a:ext cx="1943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A8B6DBAB-3B2D-4EB6-B8C9-2004FB980751}"/>
              </a:ext>
            </a:extLst>
          </p:cNvPr>
          <p:cNvSpPr txBox="1"/>
          <p:nvPr/>
        </p:nvSpPr>
        <p:spPr>
          <a:xfrm>
            <a:off x="5039833" y="2631201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9 – Схема формы активно – реактивного снаряда</a:t>
            </a:r>
            <a:endParaRPr lang="ru-RU" sz="1100" dirty="0"/>
          </a:p>
        </p:txBody>
      </p:sp>
      <p:grpSp>
        <p:nvGrpSpPr>
          <p:cNvPr id="96" name="Группа 95">
            <a:extLst>
              <a:ext uri="{FF2B5EF4-FFF2-40B4-BE49-F238E27FC236}">
                <a16:creationId xmlns="" xmlns:a16="http://schemas.microsoft.com/office/drawing/2014/main" id="{41230251-6158-4F77-8D87-DA57D77DA056}"/>
              </a:ext>
            </a:extLst>
          </p:cNvPr>
          <p:cNvGrpSpPr/>
          <p:nvPr/>
        </p:nvGrpSpPr>
        <p:grpSpPr>
          <a:xfrm>
            <a:off x="3270645" y="2361915"/>
            <a:ext cx="1912606" cy="1250637"/>
            <a:chOff x="3917383" y="3433437"/>
            <a:chExt cx="1912606" cy="1250637"/>
          </a:xfrm>
        </p:grpSpPr>
        <p:graphicFrame>
          <p:nvGraphicFramePr>
            <p:cNvPr id="4" name="Объект 3">
              <a:extLst>
                <a:ext uri="{FF2B5EF4-FFF2-40B4-BE49-F238E27FC236}">
                  <a16:creationId xmlns="" xmlns:a16="http://schemas.microsoft.com/office/drawing/2014/main" id="{637B189A-1765-4D86-A791-88124CAC7F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251091"/>
                </p:ext>
              </p:extLst>
            </p:nvPr>
          </p:nvGraphicFramePr>
          <p:xfrm>
            <a:off x="4008143" y="4000801"/>
            <a:ext cx="1519237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" name="Equation" r:id="rId15" imgW="1519673" imgH="444976" progId="Equation.DSMT4">
                    <p:embed/>
                  </p:oleObj>
                </mc:Choice>
                <mc:Fallback>
                  <p:oleObj name="Equation" r:id="rId15" imgW="1519673" imgH="44497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08143" y="4000801"/>
                          <a:ext cx="1519237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>
              <a:extLst>
                <a:ext uri="{FF2B5EF4-FFF2-40B4-BE49-F238E27FC236}">
                  <a16:creationId xmlns="" xmlns:a16="http://schemas.microsoft.com/office/drawing/2014/main" id="{C4091A6D-EB7F-4D4A-9A9D-8964E17EB9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677989"/>
                </p:ext>
              </p:extLst>
            </p:nvPr>
          </p:nvGraphicFramePr>
          <p:xfrm>
            <a:off x="4023888" y="3769581"/>
            <a:ext cx="9032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" name="Equation" r:id="rId17" imgW="904027" imgH="228608" progId="Equation.DSMT4">
                    <p:embed/>
                  </p:oleObj>
                </mc:Choice>
                <mc:Fallback>
                  <p:oleObj name="Equation" r:id="rId17" imgW="904027" imgH="22860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23888" y="3769581"/>
                          <a:ext cx="9032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>
              <a:extLst>
                <a:ext uri="{FF2B5EF4-FFF2-40B4-BE49-F238E27FC236}">
                  <a16:creationId xmlns="" xmlns:a16="http://schemas.microsoft.com/office/drawing/2014/main" id="{C6D1320D-6878-4FBF-8C3F-CA29002BEE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23135"/>
                </p:ext>
              </p:extLst>
            </p:nvPr>
          </p:nvGraphicFramePr>
          <p:xfrm>
            <a:off x="4005216" y="4465286"/>
            <a:ext cx="457164" cy="194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Уравнение" r:id="rId19" imgW="507960" imgH="215640" progId="Equation.3">
                    <p:embed/>
                  </p:oleObj>
                </mc:Choice>
                <mc:Fallback>
                  <p:oleObj name="Уравнение" r:id="rId19" imgW="507960" imgH="215640" progId="Equation.3">
                    <p:embed/>
                    <p:pic>
                      <p:nvPicPr>
                        <p:cNvPr id="10" name="Объект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216" y="4465286"/>
                          <a:ext cx="457164" cy="1940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>
              <a:extLst>
                <a:ext uri="{FF2B5EF4-FFF2-40B4-BE49-F238E27FC236}">
                  <a16:creationId xmlns="" xmlns:a16="http://schemas.microsoft.com/office/drawing/2014/main" id="{433323E0-A458-4318-926B-F0E0982875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440389"/>
                </p:ext>
              </p:extLst>
            </p:nvPr>
          </p:nvGraphicFramePr>
          <p:xfrm>
            <a:off x="4602883" y="4455654"/>
            <a:ext cx="594216" cy="22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Equation" r:id="rId21" imgW="660240" imgH="253800" progId="Equation.DSMT4">
                    <p:embed/>
                  </p:oleObj>
                </mc:Choice>
                <mc:Fallback>
                  <p:oleObj name="Equation" r:id="rId21" imgW="660240" imgH="253800" progId="Equation.DSMT4">
                    <p:embed/>
                    <p:pic>
                      <p:nvPicPr>
                        <p:cNvPr id="11" name="Объект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883" y="4455654"/>
                          <a:ext cx="594216" cy="228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45CC4FFD-54B9-4AC7-890F-82D356A4187C}"/>
                </a:ext>
              </a:extLst>
            </p:cNvPr>
            <p:cNvSpPr txBox="1"/>
            <p:nvPr/>
          </p:nvSpPr>
          <p:spPr>
            <a:xfrm>
              <a:off x="3917383" y="3433437"/>
              <a:ext cx="1912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200" dirty="0">
                  <a:latin typeface="Times New Roman" pitchFamily="18" charset="0"/>
                  <a:cs typeface="Times New Roman" pitchFamily="18" charset="0"/>
                </a:rPr>
                <a:t>Основные </a:t>
              </a:r>
              <a:r>
                <a:rPr lang="ru-RU" sz="1200" b="1" dirty="0">
                  <a:latin typeface="Times New Roman" pitchFamily="18" charset="0"/>
                  <a:cs typeface="Times New Roman" pitchFamily="18" charset="0"/>
                </a:rPr>
                <a:t>ограничения</a:t>
              </a:r>
              <a:r>
                <a:rPr lang="ru-RU" sz="1200" dirty="0">
                  <a:latin typeface="Times New Roman" pitchFamily="18" charset="0"/>
                  <a:cs typeface="Times New Roman" pitchFamily="18" charset="0"/>
                </a:rPr>
                <a:t>: </a:t>
              </a:r>
            </a:p>
          </p:txBody>
        </p:sp>
      </p:grp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BF88104A-EC87-42D9-9194-A81066931DAB}"/>
              </a:ext>
            </a:extLst>
          </p:cNvPr>
          <p:cNvSpPr/>
          <p:nvPr/>
        </p:nvSpPr>
        <p:spPr>
          <a:xfrm>
            <a:off x="440741" y="1745072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Целевая функция:</a:t>
            </a:r>
            <a:endParaRPr lang="en-US" sz="1200" b="1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pSp>
        <p:nvGrpSpPr>
          <p:cNvPr id="95" name="Группа 94">
            <a:extLst>
              <a:ext uri="{FF2B5EF4-FFF2-40B4-BE49-F238E27FC236}">
                <a16:creationId xmlns="" xmlns:a16="http://schemas.microsoft.com/office/drawing/2014/main" id="{390C516F-DA13-4065-A7B4-2D37BECC2510}"/>
              </a:ext>
            </a:extLst>
          </p:cNvPr>
          <p:cNvGrpSpPr/>
          <p:nvPr/>
        </p:nvGrpSpPr>
        <p:grpSpPr>
          <a:xfrm>
            <a:off x="489345" y="2342518"/>
            <a:ext cx="3439858" cy="1572931"/>
            <a:chOff x="616382" y="2282687"/>
            <a:chExt cx="3439858" cy="1572931"/>
          </a:xfrm>
        </p:grpSpPr>
        <p:sp>
          <p:nvSpPr>
            <p:cNvPr id="90" name="Прямоугольник 89">
              <a:extLst>
                <a:ext uri="{FF2B5EF4-FFF2-40B4-BE49-F238E27FC236}">
                  <a16:creationId xmlns="" xmlns:a16="http://schemas.microsoft.com/office/drawing/2014/main" id="{C281D655-6D52-494F-AA66-67A6802BAFCE}"/>
                </a:ext>
              </a:extLst>
            </p:cNvPr>
            <p:cNvSpPr/>
            <p:nvPr/>
          </p:nvSpPr>
          <p:spPr>
            <a:xfrm>
              <a:off x="616382" y="2282687"/>
              <a:ext cx="3439858" cy="1572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ru-RU" sz="1200" b="1" dirty="0">
                  <a:latin typeface="Times New Roman" pitchFamily="18" charset="0"/>
                  <a:cs typeface="Times New Roman" pitchFamily="18" charset="0"/>
                </a:rPr>
                <a:t>Обозначения: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коэффициент сопротивления воздуха;</a:t>
              </a: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i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головной части;</a:t>
              </a:r>
              <a:r>
                <a:rPr lang="en-US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</a:t>
              </a:r>
              <a:endParaRPr lang="ru-RU" sz="1100" dirty="0">
                <a:latin typeface="Times New Roman" pitchFamily="18" charset="0"/>
                <a:ea typeface="Cambria Math"/>
                <a:cs typeface="Times New Roman" pitchFamily="18" charset="0"/>
              </a:endParaRP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цилиндрической части; 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длина донной части;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радиус головной части</a:t>
              </a:r>
            </a:p>
            <a:p>
              <a:pPr algn="just">
                <a:lnSpc>
                  <a:spcPct val="125000"/>
                </a:lnSpc>
              </a:pP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      </a:t>
              </a: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ru-RU" sz="1100" dirty="0">
                  <a:latin typeface="Times New Roman" pitchFamily="18" charset="0"/>
                  <a:ea typeface="Cambria Math"/>
                  <a:cs typeface="Times New Roman" pitchFamily="18" charset="0"/>
                </a:rPr>
                <a:t>угол сужения донной части. </a:t>
              </a:r>
            </a:p>
          </p:txBody>
        </p:sp>
        <p:graphicFrame>
          <p:nvGraphicFramePr>
            <p:cNvPr id="10" name="Объект 9">
              <a:extLst>
                <a:ext uri="{FF2B5EF4-FFF2-40B4-BE49-F238E27FC236}">
                  <a16:creationId xmlns="" xmlns:a16="http://schemas.microsoft.com/office/drawing/2014/main" id="{A934EA08-BB24-4911-A615-41A654889B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69029"/>
                </p:ext>
              </p:extLst>
            </p:nvPr>
          </p:nvGraphicFramePr>
          <p:xfrm>
            <a:off x="729695" y="2736671"/>
            <a:ext cx="127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Equation" r:id="rId23" imgW="126720" imgH="228600" progId="Equation.DSMT4">
                    <p:embed/>
                  </p:oleObj>
                </mc:Choice>
                <mc:Fallback>
                  <p:oleObj name="Equation" r:id="rId23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9695" y="2736671"/>
                          <a:ext cx="127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>
              <a:extLst>
                <a:ext uri="{FF2B5EF4-FFF2-40B4-BE49-F238E27FC236}">
                  <a16:creationId xmlns="" xmlns:a16="http://schemas.microsoft.com/office/drawing/2014/main" id="{71AC8B37-AEEE-4384-80EA-595DBE9BAE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522999"/>
                </p:ext>
              </p:extLst>
            </p:nvPr>
          </p:nvGraphicFramePr>
          <p:xfrm>
            <a:off x="697945" y="253449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Equation" r:id="rId25" imgW="190440" imgH="228600" progId="Equation.DSMT4">
                    <p:embed/>
                  </p:oleObj>
                </mc:Choice>
                <mc:Fallback>
                  <p:oleObj name="Equation" r:id="rId25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97945" y="253449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>
              <a:extLst>
                <a:ext uri="{FF2B5EF4-FFF2-40B4-BE49-F238E27FC236}">
                  <a16:creationId xmlns="" xmlns:a16="http://schemas.microsoft.com/office/drawing/2014/main" id="{E59E983F-4957-4AAB-8198-383173F66A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240856"/>
                </p:ext>
              </p:extLst>
            </p:nvPr>
          </p:nvGraphicFramePr>
          <p:xfrm>
            <a:off x="723345" y="2953626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" name="Equation" r:id="rId27" imgW="139680" imgH="228600" progId="Equation.DSMT4">
                    <p:embed/>
                  </p:oleObj>
                </mc:Choice>
                <mc:Fallback>
                  <p:oleObj name="Equation" r:id="rId27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23345" y="2953626"/>
                          <a:ext cx="1397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>
              <a:extLst>
                <a:ext uri="{FF2B5EF4-FFF2-40B4-BE49-F238E27FC236}">
                  <a16:creationId xmlns="" xmlns:a16="http://schemas.microsoft.com/office/drawing/2014/main" id="{3C5811E6-2A0A-4990-B623-8FC310F7EE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41392"/>
                </p:ext>
              </p:extLst>
            </p:nvPr>
          </p:nvGraphicFramePr>
          <p:xfrm>
            <a:off x="734696" y="3150737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Equation" r:id="rId29" imgW="139680" imgH="228600" progId="Equation.DSMT4">
                    <p:embed/>
                  </p:oleObj>
                </mc:Choice>
                <mc:Fallback>
                  <p:oleObj name="Equation" r:id="rId29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34696" y="3150737"/>
                          <a:ext cx="1397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Объект 92">
              <a:extLst>
                <a:ext uri="{FF2B5EF4-FFF2-40B4-BE49-F238E27FC236}">
                  <a16:creationId xmlns="" xmlns:a16="http://schemas.microsoft.com/office/drawing/2014/main" id="{5EB85EB2-6029-40F5-8361-CF4D411F72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341304"/>
                </p:ext>
              </p:extLst>
            </p:nvPr>
          </p:nvGraphicFramePr>
          <p:xfrm>
            <a:off x="715646" y="3385041"/>
            <a:ext cx="177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" name="Equation" r:id="rId31" imgW="177480" imgH="228600" progId="Equation.DSMT4">
                    <p:embed/>
                  </p:oleObj>
                </mc:Choice>
                <mc:Fallback>
                  <p:oleObj name="Equation" r:id="rId3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15646" y="3385041"/>
                          <a:ext cx="177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Объект 93">
              <a:extLst>
                <a:ext uri="{FF2B5EF4-FFF2-40B4-BE49-F238E27FC236}">
                  <a16:creationId xmlns="" xmlns:a16="http://schemas.microsoft.com/office/drawing/2014/main" id="{6EDFD805-2F3F-454A-A019-EEA3910837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889013"/>
                </p:ext>
              </p:extLst>
            </p:nvPr>
          </p:nvGraphicFramePr>
          <p:xfrm>
            <a:off x="718691" y="3574682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" name="Equation" r:id="rId33" imgW="190440" imgH="228600" progId="Equation.DSMT4">
                    <p:embed/>
                  </p:oleObj>
                </mc:Choice>
                <mc:Fallback>
                  <p:oleObj name="Equation" r:id="rId3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18691" y="3574682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09EAA3A6-70B5-45A6-8493-FA5F1020C7EA}"/>
              </a:ext>
            </a:extLst>
          </p:cNvPr>
          <p:cNvSpPr txBox="1"/>
          <p:nvPr/>
        </p:nvSpPr>
        <p:spPr>
          <a:xfrm>
            <a:off x="2724734" y="198803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(34)</a:t>
            </a:r>
          </a:p>
        </p:txBody>
      </p:sp>
    </p:spTree>
    <p:extLst>
      <p:ext uri="{BB962C8B-B14F-4D97-AF65-F5344CB8AC3E}">
        <p14:creationId xmlns:p14="http://schemas.microsoft.com/office/powerpoint/2010/main" val="210543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87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16/20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максимальное время полёта снаряда.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10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/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/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4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/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5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/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6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/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7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/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8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/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359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−</a:t>
                </a:r>
                <a:r>
                  <a:rPr lang="ru-RU" sz="1100" dirty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орудия;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время старта Р.Д.;</a:t>
                </a:r>
                <a:r>
                  <a:rPr lang="en-US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</p:spTree>
    <p:extLst>
      <p:ext uri="{BB962C8B-B14F-4D97-AF65-F5344CB8AC3E}">
        <p14:creationId xmlns:p14="http://schemas.microsoft.com/office/powerpoint/2010/main" val="12463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17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3. Разработка программного комплекса моделирования внутренней и внешней баллистики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37851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 МОДЕЛИРОВАНИЯ ВНУТРЕННЕЙ И ВНЕШНЕЙ БАЛЛИСТИКИ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18/20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5" name="Rectangle 2" descr="Контурные ромбики">
            <a:extLst>
              <a:ext uri="{FF2B5EF4-FFF2-40B4-BE49-F238E27FC236}">
                <a16:creationId xmlns="" xmlns:a16="http://schemas.microsoft.com/office/drawing/2014/main" id="{1690F94A-B735-4BF5-BFAA-B00A074E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19" y="1219200"/>
            <a:ext cx="8656561" cy="34211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72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 descr="Контурные ромбики">
            <a:extLst>
              <a:ext uri="{FF2B5EF4-FFF2-40B4-BE49-F238E27FC236}">
                <a16:creationId xmlns="" xmlns:a16="http://schemas.microsoft.com/office/drawing/2014/main" id="{DDD14A20-2CC8-4D9D-8460-EF33732E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26" y="1392196"/>
            <a:ext cx="2410930" cy="2889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72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Входные данные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4D23C2D9-1130-47DA-8ED3-A647A1EE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1920618"/>
            <a:ext cx="2061018" cy="4450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Параметры снаряда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AFAED8BA-43AE-4A90-B7B3-749A8983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2470554"/>
            <a:ext cx="2061018" cy="478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орудия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" descr="Контурные ромбики">
            <a:extLst>
              <a:ext uri="{FF2B5EF4-FFF2-40B4-BE49-F238E27FC236}">
                <a16:creationId xmlns="" xmlns:a16="http://schemas.microsoft.com/office/drawing/2014/main" id="{7E50BAEA-6ADF-4A96-9E1F-44D37745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172" y="1392195"/>
            <a:ext cx="2418023" cy="2889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36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Расчетные модули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E414A59E-3803-4EBC-860B-ADCA970C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1942131"/>
            <a:ext cx="2061018" cy="423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Прямая задача внешней баллистики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8FBAA4E6-020D-4413-B0D2-64CE5A26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2470553"/>
            <a:ext cx="2061018" cy="4631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100"/>
              </a:spcBef>
              <a:spcAft>
                <a:spcPts val="1000"/>
              </a:spcAf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Внутренняя баллистика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F2EB7B76-2CB0-4A38-8A00-35CAF78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2" y="3054236"/>
            <a:ext cx="2061018" cy="436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заряда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5" descr="Контурные ромбики">
            <a:extLst>
              <a:ext uri="{FF2B5EF4-FFF2-40B4-BE49-F238E27FC236}">
                <a16:creationId xmlns="" xmlns:a16="http://schemas.microsoft.com/office/drawing/2014/main" id="{7F1116D9-DD6B-4F05-9EF3-F062809C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501" y="1960479"/>
            <a:ext cx="2595254" cy="15299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000" tIns="36000" rIns="18000" bIns="1800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chemeClr val="tx1"/>
                </a:solidFill>
                <a:latin typeface="Bookman Old Style" pitchFamily="18" charset="0"/>
                <a:cs typeface="Arial" pitchFamily="34" charset="0"/>
              </a:rPr>
              <a:t>Выходные данные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10052500-684F-4731-BB2B-8E3226AB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7" y="2368624"/>
            <a:ext cx="2230255" cy="4375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Визуализация расчетов в виде графиков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65C8CC62-6EAC-4123-887F-646998FD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30" y="3590808"/>
            <a:ext cx="2061018" cy="510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Параметры РДТТ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69156A45-D5F5-4F00-A4D3-FCB09994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7" y="2890911"/>
            <a:ext cx="2230255" cy="4375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Таблица с данными расчетов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4BF5D8BD-DA51-4600-9BD2-9DE98FB3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3037372"/>
            <a:ext cx="2061018" cy="453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Bookman Old Style" pitchFamily="18" charset="0"/>
                <a:cs typeface="Arial" pitchFamily="34" charset="0"/>
              </a:rPr>
              <a:t>Задача оптимизации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4AD3175F-8E6E-4293-A6D0-5BABA35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712" y="3592264"/>
            <a:ext cx="2061018" cy="453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cs typeface="Arial" pitchFamily="34" charset="0"/>
              </a:rPr>
              <a:t>Внутренняя баллистика РДТТ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="" xmlns:a16="http://schemas.microsoft.com/office/drawing/2014/main" id="{DC419FA5-E7F4-4F7C-AE12-76FA1CB98377}"/>
              </a:ext>
            </a:extLst>
          </p:cNvPr>
          <p:cNvCxnSpPr>
            <a:cxnSpLocks/>
          </p:cNvCxnSpPr>
          <p:nvPr/>
        </p:nvCxnSpPr>
        <p:spPr>
          <a:xfrm>
            <a:off x="2891056" y="2743200"/>
            <a:ext cx="3891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="" xmlns:a16="http://schemas.microsoft.com/office/drawing/2014/main" id="{A083B013-573E-4404-A80E-98E5656D9683}"/>
              </a:ext>
            </a:extLst>
          </p:cNvPr>
          <p:cNvCxnSpPr>
            <a:cxnSpLocks/>
          </p:cNvCxnSpPr>
          <p:nvPr/>
        </p:nvCxnSpPr>
        <p:spPr>
          <a:xfrm>
            <a:off x="5685385" y="2743200"/>
            <a:ext cx="3891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7832082-E374-43DC-961A-05B162C98A0E}"/>
              </a:ext>
            </a:extLst>
          </p:cNvPr>
          <p:cNvSpPr txBox="1"/>
          <p:nvPr/>
        </p:nvSpPr>
        <p:spPr>
          <a:xfrm>
            <a:off x="1497248" y="421658"/>
            <a:ext cx="6149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Программно-вычислительный комплекс</a:t>
            </a:r>
            <a:b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</a:br>
            <a:r>
              <a:rPr lang="ru-RU" altLang="ru-RU" sz="14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моделирования внутренней и внешней баллистики                                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89394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384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 МОДЕЛИРОВАНИЯ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27546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19/20</a:t>
            </a: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93615531-2008-4532-8C2D-91775C0C4C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940" y="334175"/>
            <a:ext cx="7136040" cy="361404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7A9A5DBA-647E-40E2-A328-97BD495DE816}"/>
              </a:ext>
            </a:extLst>
          </p:cNvPr>
          <p:cNvSpPr/>
          <p:nvPr/>
        </p:nvSpPr>
        <p:spPr>
          <a:xfrm>
            <a:off x="2815774" y="3962073"/>
            <a:ext cx="32976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Результаты расчетов в виде графиков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4288082"/>
            <a:ext cx="91439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Свидетельство о государственной регистрации программы для ЭВМ №2023666109 Российская Федерация. Программа для решения задачи оптимизации параметров внутренней и внешней баллистики активно-реактивного снаряда с целью повышения дальности стрельбы: №2023664816: </a:t>
            </a:r>
            <a:r>
              <a:rPr lang="ru-RU" sz="1100" dirty="0" err="1">
                <a:latin typeface="Times New Roman" pitchFamily="18" charset="0"/>
                <a:cs typeface="Times New Roman" pitchFamily="18" charset="0"/>
              </a:rPr>
              <a:t>заявл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. 12.07.2023: опубл. 26.07.2023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 Русяк, С.А., Р.Р.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Мансуров.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АНАЛИТИЧЕСКИЙ ОБЗОР РАБОТ ПО ТЕМЕ ДИССЕРТАЦИОННОГО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91595"/>
            <a:ext cx="9134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Дмитриевский А.А., Лысенко Л.Н.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Внешняя баллистика. - Москва: Изд-во «Машиностроение», 1972. – 584с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Балаганский И.А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Основы баллистики и аэродинамики: учебное пособие. – Новосибирск : Изд-во НГТУ, 2017. – 200с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А.А., Комочков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В.А.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Баллистика ракетного и ствольного оружия: учебник для вузов.– Волгоград, 2010. – 472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С.А., Липанов А.М., Русяк И.Г.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Исследование путей повышения дальности стрельбы ствольной артиллерии // Вестник Ижевского гос. </a:t>
            </a:r>
            <a:r>
              <a:rPr lang="ru-RU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техн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ун-та им. М.Т. Калашникова. 2018. №3. Т. 21. С. 185-191.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Русяк И. Г., Липанов А. М., Ушаков В. М.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Физические основы и газовая динамика горения порохов в артиллерийских системах. М. – Ижевск: Институт компьютерных исследований, 2016. 456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А. В. Алиев, Г. Н. Амарантов, В. Ф. </a:t>
            </a:r>
            <a:r>
              <a:rPr lang="ru-RU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Ахмадеев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Внутренняя баллистика РДТТ – Москва: Научно-техническое издательство "Машиностроение", 2007. – 504 с.</a:t>
            </a:r>
            <a:endParaRPr lang="en-US" altLang="ru-RU" sz="11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Jelic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Z.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Optimization of design parameters for modular range enhanced projectile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Cranfield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University 2015. – 322 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Balon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R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Komenda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J.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Analysis of the 155 mm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erfb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/bb projectile trajectory, Advances in MT, 10 / 2006, pp 91 – 114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Tshokotsha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M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Internal Ballistic Modelling of Solid Rocket Motors Using Level Set Methods for Simulating Grain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Burnback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, Serbia, Stellenbosch University, 125 p.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Cavallini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Modeling and Numerical Simulation of Solid Rocket Motors Internal Ballistics, PhD, Sapienza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Universita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di Roma, 203 p.</a:t>
            </a:r>
          </a:p>
          <a:p>
            <a:pPr algn="just">
              <a:spcAft>
                <a:spcPts val="600"/>
              </a:spcAft>
            </a:pPr>
            <a:endParaRPr lang="ru-RU" altLang="ru-RU" sz="1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20/20</a:t>
            </a:r>
            <a:endParaRPr lang="ru-RU" sz="12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-1" y="391699"/>
            <a:ext cx="91393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Сформулированы математические модели внутри- и внешнебаллистических процессов активно-реактивного снаряда: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орудия, модель внутренней баллистики РДТТ,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внешней баллистики активно-реактивного снаряда, модель аэродинамики обтекания снаряда.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. Сформулированы задачи оптимизации: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задача оптимизации аэродинамической формы снаряда, задача оптимизации баллистических характеристик снаряда.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3. Создан программный комплекс для решения задачи оптимизации параметров внутренней и внешней баллистики активно-реактивного снаряда.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4. Апробация работы за 2023 год, в том числе 1 патент на ЭВМ, 2 публикации в материалах конференций, 2 выступления с докладом на конференциях всероссийского уровня: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1. Диплом за лучший доклад «Методика баллистического проектирования активно-реактивного снаряда», 20- я Всероссийская научно-техническая конференция. – Нижний Тагил: Нижнетагильский технологический институт (филиал) федерального государственного автономного образовательного учреждения высшего образования "Уральский федеральный университет имени первого Президента России Б.Н. Ельцина", 28–31 сентября 2023 г.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2. Диплом за лучший доклад представленный на XII всероссийской научной конференции «Фундаментальные и прикладные проблемы современной механики». Секция 2 «Внутренняя и внешняя баллистика», Томский Государственный Университет, 20-22 сентября 2023 г.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3. Мансуров, Р. Р. Повышение дальности стрельбы активно-реактивным снарядом на основе математического моделирования и комплексной оптимизации / Р. Р. Мансуров // II Липановские научные чтения: материалы Всероссийской школы-семинара молодых ученых и студентов, Ижевск, 14–16 июня 2023 года. – Ижевск: Ижевский государственный технический университет имени М.Т. Калашникова, 2023. – С. 71-80.</a:t>
            </a:r>
          </a:p>
          <a:p>
            <a:pPr algn="just">
              <a:spcAft>
                <a:spcPts val="600"/>
              </a:spcAft>
            </a:pP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4. Королев, С. А. Исследование пределов повышения дальности стрельбы активно-реактивным снарядом / С. А. Королев, Р. Р. Мансуров // Проектирование систем вооружения и измерительных комплексов: Труды 19- й Всероссийской научно-технической конференции, Нижний Тагил, 29–30 сентября 2022 года. – Нижний Тагил: Нижнетагильский технологический институт (филиал) федерального государственного автономного образовательного учреждения высшего образования "Уральский федеральный университет имени первого Президента России Б.Н. Ельцина", 2023. – С. 159-170.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7338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86" y="1003048"/>
            <a:ext cx="913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20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341089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86" y="1863796"/>
            <a:ext cx="90707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факторов, влияющих на дальность и точность стрельбы активно-реактивным снарядом.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математической модели внешней баллистики активно-реактивного снаряда с учетом аэродинамики обтекания и условия устойчивости на всей траектории.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коррекции активно-реактивного снаряда.</a:t>
            </a: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комплексной оптимизации баллистических процессов активно-реактивного снаряда.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математических моделей и алгоритмов в виде программного комплекса для решения задачи повышения дальности и точности стрельбы.</a:t>
            </a: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26046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СТРУКТУРА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29245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42C5044-EDCD-4C9F-8165-3CC21DD5B489}"/>
              </a:ext>
            </a:extLst>
          </p:cNvPr>
          <p:cNvSpPr txBox="1"/>
          <p:nvPr/>
        </p:nvSpPr>
        <p:spPr>
          <a:xfrm>
            <a:off x="81160" y="604994"/>
            <a:ext cx="4881825" cy="41847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лава 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Внутренняя баллистика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нутренняя баллистика реактивного двигателя на твердом топливе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Внешняя баллистика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Задача коррекции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Численные методы решения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Задача комплексной оптимизации параметров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Постановка задачи оптимизации аэродинамической формы 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птимизации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Постановка задачи оптимизации параметров реактивного двигателя на твердом 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C3383FF-0142-4918-99B6-C11C02CCE683}"/>
              </a:ext>
            </a:extLst>
          </p:cNvPr>
          <p:cNvSpPr txBox="1"/>
          <p:nvPr/>
        </p:nvSpPr>
        <p:spPr>
          <a:xfrm>
            <a:off x="4805330" y="596905"/>
            <a:ext cx="4273189" cy="39615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 Визуализация результатов моделирования</a:t>
            </a:r>
          </a:p>
          <a:p>
            <a:pPr>
              <a:spcAft>
                <a:spcPts val="800"/>
              </a:spcAft>
            </a:pPr>
            <a:endParaRPr lang="ru-RU" sz="1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Решение задачи коррекции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 Результаты решения задачи комплексной оптимизации баллистических параметров активно-реактивного снаряда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9A6509C-8C23-4C09-A330-51FC6BD92A52}"/>
              </a:ext>
            </a:extLst>
          </p:cNvPr>
          <p:cNvSpPr txBox="1"/>
          <p:nvPr/>
        </p:nvSpPr>
        <p:spPr>
          <a:xfrm>
            <a:off x="81160" y="289128"/>
            <a:ext cx="913421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1 – Способы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 формы снаряда</a:t>
            </a: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Математические модели </a:t>
            </a:r>
          </a:p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баллистических процессов</a:t>
            </a:r>
          </a:p>
          <a:p>
            <a:pPr algn="ctr">
              <a:spcAft>
                <a:spcPts val="600"/>
              </a:spcAft>
            </a:pPr>
            <a:r>
              <a:rPr lang="en-US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34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/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(7)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8/20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54172"/>
              </p:ext>
            </p:extLst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решения нелинейного 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(8)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(9)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(11)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(12)</a:t>
            </a: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(14)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Горение топлива торцевое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7105" y="3005908"/>
            <a:ext cx="392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Рисунок 4 – Движение снаряда по траектории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Внешнебаллистические параметры снаряда определяются из решения следующих уравнений: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(15)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(16)</a:t>
            </a: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(17)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(18)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(19)</a:t>
            </a: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составляющих аэродинамической силы по 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(20)</a:t>
            </a: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начальная угловая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19595</TotalTime>
  <Words>2325</Words>
  <Application>Microsoft Office PowerPoint</Application>
  <PresentationFormat>Экран (16:9)</PresentationFormat>
  <Paragraphs>333</Paragraphs>
  <Slides>20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Мансуров Рустам Ренатович  Презентация диссертации на тему:  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695</cp:revision>
  <dcterms:created xsi:type="dcterms:W3CDTF">2021-06-11T06:02:05Z</dcterms:created>
  <dcterms:modified xsi:type="dcterms:W3CDTF">2024-01-16T09:07:56Z</dcterms:modified>
</cp:coreProperties>
</file>