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sldIdLst>
    <p:sldId id="256" r:id="rId2"/>
    <p:sldId id="305" r:id="rId3"/>
    <p:sldId id="294" r:id="rId4"/>
    <p:sldId id="295" r:id="rId5"/>
    <p:sldId id="292" r:id="rId6"/>
    <p:sldId id="283" r:id="rId7"/>
    <p:sldId id="285" r:id="rId8"/>
    <p:sldId id="300" r:id="rId9"/>
    <p:sldId id="304" r:id="rId10"/>
    <p:sldId id="262" r:id="rId11"/>
    <p:sldId id="260" r:id="rId12"/>
    <p:sldId id="288" r:id="rId13"/>
    <p:sldId id="296" r:id="rId14"/>
    <p:sldId id="301" r:id="rId15"/>
    <p:sldId id="264" r:id="rId16"/>
    <p:sldId id="265" r:id="rId17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>
        <p:scale>
          <a:sx n="150" d="100"/>
          <a:sy n="150" d="100"/>
        </p:scale>
        <p:origin x="396" y="13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17" Type="http://schemas.openxmlformats.org/officeDocument/2006/relationships/image" Target="../media/image23.w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e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18" Type="http://schemas.openxmlformats.org/officeDocument/2006/relationships/image" Target="../media/image5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17" Type="http://schemas.openxmlformats.org/officeDocument/2006/relationships/image" Target="../media/image55.wmf"/><Relationship Id="rId2" Type="http://schemas.openxmlformats.org/officeDocument/2006/relationships/image" Target="../media/image40.wmf"/><Relationship Id="rId16" Type="http://schemas.openxmlformats.org/officeDocument/2006/relationships/image" Target="../media/image54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5" Type="http://schemas.openxmlformats.org/officeDocument/2006/relationships/image" Target="../media/image5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Relationship Id="rId14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5" Type="http://schemas.openxmlformats.org/officeDocument/2006/relationships/image" Target="../media/image7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emf"/><Relationship Id="rId14" Type="http://schemas.openxmlformats.org/officeDocument/2006/relationships/image" Target="../media/image7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5" Type="http://schemas.openxmlformats.org/officeDocument/2006/relationships/image" Target="../media/image8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Relationship Id="rId14" Type="http://schemas.openxmlformats.org/officeDocument/2006/relationships/image" Target="../media/image8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65.wmf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20" Type="http://schemas.openxmlformats.org/officeDocument/2006/relationships/image" Target="../media/image66.emf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68.wmf"/><Relationship Id="rId32" Type="http://schemas.openxmlformats.org/officeDocument/2006/relationships/image" Target="../media/image72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70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7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" Type="http://schemas.openxmlformats.org/officeDocument/2006/relationships/image" Target="../media/image88.png"/><Relationship Id="rId21" Type="http://schemas.openxmlformats.org/officeDocument/2006/relationships/image" Target="../media/image81.wmf"/><Relationship Id="rId34" Type="http://schemas.openxmlformats.org/officeDocument/2006/relationships/image" Target="../media/image90.png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9.wmf"/><Relationship Id="rId25" Type="http://schemas.openxmlformats.org/officeDocument/2006/relationships/image" Target="../media/image83.wmf"/><Relationship Id="rId33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29" Type="http://schemas.openxmlformats.org/officeDocument/2006/relationships/image" Target="../media/image85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6.wmf"/><Relationship Id="rId24" Type="http://schemas.openxmlformats.org/officeDocument/2006/relationships/oleObject" Target="../embeddings/oleObject73.bin"/><Relationship Id="rId32" Type="http://schemas.openxmlformats.org/officeDocument/2006/relationships/oleObject" Target="../embeddings/oleObject77.bin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23" Type="http://schemas.openxmlformats.org/officeDocument/2006/relationships/image" Target="../media/image82.wmf"/><Relationship Id="rId28" Type="http://schemas.openxmlformats.org/officeDocument/2006/relationships/oleObject" Target="../embeddings/oleObject75.bin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80.wmf"/><Relationship Id="rId31" Type="http://schemas.openxmlformats.org/officeDocument/2006/relationships/image" Target="../media/image86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84.wmf"/><Relationship Id="rId30" Type="http://schemas.openxmlformats.org/officeDocument/2006/relationships/oleObject" Target="../embeddings/oleObject7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96.emf"/><Relationship Id="rId4" Type="http://schemas.openxmlformats.org/officeDocument/2006/relationships/image" Target="../media/image91.wmf"/><Relationship Id="rId9" Type="http://schemas.openxmlformats.org/officeDocument/2006/relationships/image" Target="../media/image9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103.wmf"/><Relationship Id="rId17" Type="http://schemas.openxmlformats.org/officeDocument/2006/relationships/image" Target="../media/image10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10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22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20.emf"/><Relationship Id="rId35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28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4.wmf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6.wmf"/><Relationship Id="rId26" Type="http://schemas.openxmlformats.org/officeDocument/2006/relationships/image" Target="../media/image50.wmf"/><Relationship Id="rId39" Type="http://schemas.openxmlformats.org/officeDocument/2006/relationships/image" Target="../media/image56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34" Type="http://schemas.openxmlformats.org/officeDocument/2006/relationships/oleObject" Target="../embeddings/oleObject45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image" Target="../media/image53.wmf"/><Relationship Id="rId38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29" Type="http://schemas.openxmlformats.org/officeDocument/2006/relationships/image" Target="../media/image5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9.wmf"/><Relationship Id="rId32" Type="http://schemas.openxmlformats.org/officeDocument/2006/relationships/oleObject" Target="../embeddings/oleObject44.bin"/><Relationship Id="rId37" Type="http://schemas.openxmlformats.org/officeDocument/2006/relationships/image" Target="../media/image55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oleObject" Target="../embeddings/oleObject42.bin"/><Relationship Id="rId36" Type="http://schemas.openxmlformats.org/officeDocument/2006/relationships/oleObject" Target="../embeddings/oleObject46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38.bin"/><Relationship Id="rId31" Type="http://schemas.openxmlformats.org/officeDocument/2006/relationships/image" Target="../media/image5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Relationship Id="rId27" Type="http://schemas.openxmlformats.org/officeDocument/2006/relationships/image" Target="../media/image57.emf"/><Relationship Id="rId30" Type="http://schemas.openxmlformats.org/officeDocument/2006/relationships/oleObject" Target="../embeddings/oleObject43.bin"/><Relationship Id="rId35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683567" y="4254"/>
            <a:ext cx="8251885" cy="3019205"/>
          </a:xfrm>
        </p:spPr>
        <p:txBody>
          <a:bodyPr>
            <a:noAutofit/>
          </a:bodyPr>
          <a:lstStyle/>
          <a:p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ФГБОУ  ВО «ИЖГТУ  имени М.Т. Калашникова»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«Прикладная математика </a:t>
            </a:r>
            <a:br>
              <a:rPr lang="ru-RU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и информационные технологии»</a:t>
            </a: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>«Повышение дальности стрельбы активно-реактивным снарядом на основе математического моделирования и комплексной оптимизации»</a:t>
            </a: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79004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6">
            <a:extLst>
              <a:ext uri="{FF2B5EF4-FFF2-40B4-BE49-F238E27FC236}">
                <a16:creationId xmlns:a16="http://schemas.microsoft.com/office/drawing/2014/main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8" y="3978099"/>
            <a:ext cx="8714735" cy="732116"/>
          </a:xfrm>
        </p:spPr>
        <p:txBody>
          <a:bodyPr>
            <a:noAutofit/>
          </a:bodyPr>
          <a:lstStyle/>
          <a:p>
            <a:pPr algn="just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</a:t>
            </a:r>
            <a:r>
              <a:rPr lang="ru-RU" sz="1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Королев С.А.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6">
            <a:extLst>
              <a:ext uri="{FF2B5EF4-FFF2-40B4-BE49-F238E27FC236}">
                <a16:creationId xmlns:a16="http://schemas.microsoft.com/office/drawing/2014/main" id="{6F08C3E7-B433-41C9-883D-917A98689EE1}"/>
              </a:ext>
            </a:extLst>
          </p:cNvPr>
          <p:cNvSpPr txBox="1">
            <a:spLocks/>
          </p:cNvSpPr>
          <p:nvPr/>
        </p:nvSpPr>
        <p:spPr>
          <a:xfrm>
            <a:off x="220717" y="3329611"/>
            <a:ext cx="8714735" cy="7321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</a:t>
            </a:r>
            <a:endParaRPr lang="ru-RU" sz="1400" b="1" dirty="0" smtClean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руппы М21-181-1                                                            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Мансуров Р.Р.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2213" y="3069222"/>
            <a:ext cx="2948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17 – Траектория снаряда </a:t>
            </a:r>
            <a:endParaRPr lang="ru-RU" sz="1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3130"/>
              </p:ext>
            </p:extLst>
          </p:nvPr>
        </p:nvGraphicFramePr>
        <p:xfrm>
          <a:off x="34925" y="1155700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2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55700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909"/>
              </p:ext>
            </p:extLst>
          </p:nvPr>
        </p:nvGraphicFramePr>
        <p:xfrm>
          <a:off x="1391066" y="1164974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3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66" y="1164974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391"/>
              </p:ext>
            </p:extLst>
          </p:nvPr>
        </p:nvGraphicFramePr>
        <p:xfrm>
          <a:off x="2407066" y="1162654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4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66" y="1162654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5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6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7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8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9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508952"/>
              </p:ext>
            </p:extLst>
          </p:nvPr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0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61450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1" name="Формула" r:id="rId21" imgW="1879560" imgH="228600" progId="Equation.3">
                  <p:embed/>
                </p:oleObj>
              </mc:Choice>
              <mc:Fallback>
                <p:oleObj name="Формула" r:id="rId21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2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6036"/>
              </p:ext>
            </p:extLst>
          </p:nvPr>
        </p:nvGraphicFramePr>
        <p:xfrm>
          <a:off x="23813" y="3768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3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768725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76079"/>
              </p:ext>
            </p:extLst>
          </p:nvPr>
        </p:nvGraphicFramePr>
        <p:xfrm>
          <a:off x="66675" y="4457700"/>
          <a:ext cx="6921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4" name="Формула" r:id="rId27" imgW="698400" imgH="419040" progId="Equation.3">
                  <p:embed/>
                </p:oleObj>
              </mc:Choice>
              <mc:Fallback>
                <p:oleObj name="Формула" r:id="rId27" imgW="698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457700"/>
                        <a:ext cx="6921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94101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5" name="Формула" r:id="rId29" imgW="164880" imgH="228600" progId="Equation.3">
                  <p:embed/>
                </p:oleObj>
              </mc:Choice>
              <mc:Fallback>
                <p:oleObj name="Формула" r:id="rId29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6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60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197458" y="2145545"/>
            <a:ext cx="35862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18</a:t>
            </a:r>
            <a:r>
              <a:rPr lang="en-US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16418"/>
              </p:ext>
            </p:extLst>
          </p:nvPr>
        </p:nvGraphicFramePr>
        <p:xfrm>
          <a:off x="4749195" y="313674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825122"/>
              </p:ext>
            </p:extLst>
          </p:nvPr>
        </p:nvGraphicFramePr>
        <p:xfrm>
          <a:off x="4976751" y="3183239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61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751" y="3183239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003275"/>
              </p:ext>
            </p:extLst>
          </p:nvPr>
        </p:nvGraphicFramePr>
        <p:xfrm>
          <a:off x="5952722" y="3168414"/>
          <a:ext cx="4492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62" name="Формула" r:id="rId8" imgW="406080" imgH="215640" progId="Equation.3">
                  <p:embed/>
                </p:oleObj>
              </mc:Choice>
              <mc:Fallback>
                <p:oleObj name="Формула" r:id="rId8" imgW="40608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2722" y="3168414"/>
                        <a:ext cx="4492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055945"/>
              </p:ext>
            </p:extLst>
          </p:nvPr>
        </p:nvGraphicFramePr>
        <p:xfrm>
          <a:off x="6910982" y="3154797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63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982" y="3154797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483273"/>
              </p:ext>
            </p:extLst>
          </p:nvPr>
        </p:nvGraphicFramePr>
        <p:xfrm>
          <a:off x="7981547" y="31652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64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547" y="31652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682521" y="2832718"/>
            <a:ext cx="44614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65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66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67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68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569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570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571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46572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3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895324"/>
              </p:ext>
            </p:extLst>
          </p:nvPr>
        </p:nvGraphicFramePr>
        <p:xfrm>
          <a:off x="210317" y="855454"/>
          <a:ext cx="1892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4" name="Формула" r:id="rId32" imgW="1892160" imgH="228600" progId="Equation.3">
                  <p:embed/>
                </p:oleObj>
              </mc:Choice>
              <mc:Fallback>
                <p:oleObj name="Формула" r:id="rId32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17" y="855454"/>
                        <a:ext cx="1892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 rotWithShape="0"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19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0354" y="45551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Результаты решения задачи внутренней баллистики</a:t>
            </a:r>
          </a:p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в стволе орудия</a:t>
            </a:r>
            <a:endParaRPr lang="ru-RU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712124"/>
                  </p:ext>
                </p:extLst>
              </p:nvPr>
            </p:nvGraphicFramePr>
            <p:xfrm>
              <a:off x="4873739" y="966082"/>
              <a:ext cx="3503596" cy="6944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53902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i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кг</a:t>
                          </a:r>
                          <a:endParaRPr lang="en-US" sz="1100" i="1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0536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ru-RU" sz="11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, м</a:t>
                          </a:r>
                          <a:endParaRPr lang="ru-RU" sz="11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23536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40258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65391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712124"/>
                  </p:ext>
                </p:extLst>
              </p:nvPr>
            </p:nvGraphicFramePr>
            <p:xfrm>
              <a:off x="4873739" y="966082"/>
              <a:ext cx="3503596" cy="6944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</a:tblGrid>
                  <a:tr h="35390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94" t="-11864" r="-300694" b="-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405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94" t="-117857" r="-300694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23536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40258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65391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Прямоугольник 15"/>
          <p:cNvSpPr/>
          <p:nvPr/>
        </p:nvSpPr>
        <p:spPr>
          <a:xfrm>
            <a:off x="4771383" y="45139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5. Результаты решения задачи внешней баллистики</a:t>
            </a:r>
          </a:p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с учетом реактивного двигателя</a:t>
            </a:r>
            <a:endParaRPr lang="ru-RU" sz="1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1" y="2287083"/>
            <a:ext cx="3894208" cy="20769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00" y="2240968"/>
            <a:ext cx="4656474" cy="2007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557281"/>
                  </p:ext>
                </p:extLst>
              </p:nvPr>
            </p:nvGraphicFramePr>
            <p:xfrm>
              <a:off x="260360" y="970401"/>
              <a:ext cx="3503596" cy="685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37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Σ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b="0" dirty="0" smtClean="0"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, кг</a:t>
                          </a:r>
                          <a:endParaRPr lang="ru-RU" sz="1100" b="0" dirty="0"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55,6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66,6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5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</a:t>
                          </a:r>
                          <a:r>
                            <a:rPr lang="ru-RU" sz="1100" i="1" baseline="-25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r>
                            <a:rPr lang="en-US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м/с</a:t>
                          </a:r>
                          <a:endParaRPr lang="en-US" sz="1100" i="1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5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ru-RU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Мпа</a:t>
                          </a:r>
                          <a:endParaRPr lang="en-US" sz="1100" i="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187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557281"/>
                  </p:ext>
                </p:extLst>
              </p:nvPr>
            </p:nvGraphicFramePr>
            <p:xfrm>
              <a:off x="260360" y="970401"/>
              <a:ext cx="3503596" cy="685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167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94" t="-25000" r="-301389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55,6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66,6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</a:t>
                          </a:r>
                          <a:r>
                            <a:rPr lang="ru-RU" sz="1100" i="1" baseline="-25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r>
                            <a:rPr lang="en-US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м/с</a:t>
                          </a:r>
                          <a:endParaRPr lang="en-US" sz="1100" i="1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94" t="-179070" r="-301389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187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1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565694" y="3219834"/>
            <a:ext cx="451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Изменение условия устойчивости при раскручивающимся двигателе</a:t>
            </a:r>
            <a:endParaRPr lang="ru-RU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80720"/>
            <a:ext cx="4513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Изменение угловой скорости при раскручивающимся двигателе</a:t>
            </a:r>
            <a:endParaRPr lang="ru-RU" sz="10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73260"/>
              </p:ext>
            </p:extLst>
          </p:nvPr>
        </p:nvGraphicFramePr>
        <p:xfrm>
          <a:off x="297260" y="1097536"/>
          <a:ext cx="651240" cy="39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2" name="Формула" r:id="rId5" imgW="723600" imgH="444240" progId="Equation.3">
                  <p:embed/>
                </p:oleObj>
              </mc:Choice>
              <mc:Fallback>
                <p:oleObj name="Формула" r:id="rId5" imgW="7236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260" y="1097536"/>
                        <a:ext cx="651240" cy="399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74242"/>
              </p:ext>
            </p:extLst>
          </p:nvPr>
        </p:nvGraphicFramePr>
        <p:xfrm>
          <a:off x="309563" y="1587900"/>
          <a:ext cx="8112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3" name="Формула" r:id="rId7" imgW="901440" imgH="469800" progId="Equation.3">
                  <p:embed/>
                </p:oleObj>
              </mc:Choice>
              <mc:Fallback>
                <p:oleObj name="Формула" r:id="rId7" imgW="9014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563" y="1587900"/>
                        <a:ext cx="811212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377879" y="1109241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374569" y="1596599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5694" y="746673"/>
            <a:ext cx="4512549" cy="2486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26" y="2171467"/>
            <a:ext cx="4406902" cy="236944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4" name="Уравнение" r:id="rId11" imgW="812520" imgH="203040" progId="Equation.3">
                  <p:embed/>
                </p:oleObj>
              </mc:Choice>
              <mc:Fallback>
                <p:oleObj name="Уравнение" r:id="rId11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5339" y="3542620"/>
            <a:ext cx="438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Изменение условия устойчивости</a:t>
            </a:r>
          </a:p>
          <a:p>
            <a:pPr algn="ctr"/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при моменте вращения двигателя =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10%</a:t>
            </a:r>
            <a:endParaRPr lang="ru-RU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3578288"/>
            <a:ext cx="438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15 – Изменение условия устойчивости</a:t>
            </a:r>
          </a:p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при моменте вращения двигателя = 5%</a:t>
            </a:r>
            <a:endParaRPr lang="ru-RU" sz="1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-4056"/>
          <a:stretch/>
        </p:blipFill>
        <p:spPr>
          <a:xfrm>
            <a:off x="4618816" y="977061"/>
            <a:ext cx="4399060" cy="252282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321136"/>
            <a:ext cx="9144000" cy="336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Выбор значения коэффициента вращения: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4" y="1116638"/>
            <a:ext cx="4322700" cy="23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ПРЯМОЙ ЗАДАЧИ ДЛЯ АРС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– 21  График траектории полёта снаряда при различных параметрах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31720"/>
              </p:ext>
            </p:extLst>
          </p:nvPr>
        </p:nvGraphicFramePr>
        <p:xfrm>
          <a:off x="4844955" y="901787"/>
          <a:ext cx="3830625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64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55946"/>
                  </a:ext>
                </a:extLst>
              </a:tr>
              <a:tr h="24164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30856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33105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33752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32208</a:t>
                      </a:r>
                      <a:endParaRPr lang="ru-RU" sz="11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6. </a:t>
            </a:r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Начальные данные активно – реактивного снаряда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34309"/>
              </p:ext>
            </p:extLst>
          </p:nvPr>
        </p:nvGraphicFramePr>
        <p:xfrm>
          <a:off x="219445" y="886161"/>
          <a:ext cx="4379495" cy="777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516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</a:t>
                      </a: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65019"/>
              </p:ext>
            </p:extLst>
          </p:nvPr>
        </p:nvGraphicFramePr>
        <p:xfrm>
          <a:off x="1252538" y="963613"/>
          <a:ext cx="46831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2" name="Формула" r:id="rId3" imgW="419040" imgH="215640" progId="Equation.3">
                  <p:embed/>
                </p:oleObj>
              </mc:Choice>
              <mc:Fallback>
                <p:oleObj name="Формула" r:id="rId3" imgW="419040" imgH="21564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963613"/>
                        <a:ext cx="468312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33836"/>
              </p:ext>
            </p:extLst>
          </p:nvPr>
        </p:nvGraphicFramePr>
        <p:xfrm>
          <a:off x="2149475" y="966788"/>
          <a:ext cx="47307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3" name="Equation" r:id="rId5" imgW="419040" imgH="215640" progId="Equation.3">
                  <p:embed/>
                </p:oleObj>
              </mc:Choice>
              <mc:Fallback>
                <p:oleObj name="Equation" r:id="rId5" imgW="419040" imgH="2156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966788"/>
                        <a:ext cx="473075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800304"/>
              </p:ext>
            </p:extLst>
          </p:nvPr>
        </p:nvGraphicFramePr>
        <p:xfrm>
          <a:off x="3005527" y="950950"/>
          <a:ext cx="6016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4" name="Equation" r:id="rId7" imgW="571320" imgH="215640" progId="Equation.3">
                  <p:embed/>
                </p:oleObj>
              </mc:Choice>
              <mc:Fallback>
                <p:oleObj name="Equation" r:id="rId7" imgW="571320" imgH="2156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527" y="950950"/>
                        <a:ext cx="601662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19706"/>
              </p:ext>
            </p:extLst>
          </p:nvPr>
        </p:nvGraphicFramePr>
        <p:xfrm>
          <a:off x="3905250" y="968375"/>
          <a:ext cx="4826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5" name="Equation" r:id="rId9" imgW="380880" imgH="215640" progId="Equation.3">
                  <p:embed/>
                </p:oleObj>
              </mc:Choice>
              <mc:Fallback>
                <p:oleObj name="Equation" r:id="rId9" imgW="380880" imgH="2156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968375"/>
                        <a:ext cx="482600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96249"/>
              </p:ext>
            </p:extLst>
          </p:nvPr>
        </p:nvGraphicFramePr>
        <p:xfrm>
          <a:off x="4899837" y="889108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6" name="Формула" r:id="rId11" imgW="266400" imgH="228600" progId="Equation.3">
                  <p:embed/>
                </p:oleObj>
              </mc:Choice>
              <mc:Fallback>
                <p:oleObj name="Формула" r:id="rId11" imgW="2664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837" y="889108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229931"/>
              </p:ext>
            </p:extLst>
          </p:nvPr>
        </p:nvGraphicFramePr>
        <p:xfrm>
          <a:off x="4884892" y="1177763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7" name="Формула" r:id="rId13" imgW="558720" imgH="228600" progId="Equation.3">
                  <p:embed/>
                </p:oleObj>
              </mc:Choice>
              <mc:Fallback>
                <p:oleObj name="Формула" r:id="rId13" imgW="558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892" y="1177763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48601"/>
              </p:ext>
            </p:extLst>
          </p:nvPr>
        </p:nvGraphicFramePr>
        <p:xfrm>
          <a:off x="4869431" y="1391281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4" name="Формула" r:id="rId15" imgW="330057" imgH="203112" progId="">
                  <p:embed/>
                </p:oleObj>
              </mc:Choice>
              <mc:Fallback>
                <p:oleObj name="Формула" r:id="rId15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431" y="1391281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 Дальность стрельбы при различных параметрах</a:t>
            </a:r>
            <a:endParaRPr lang="ru-RU" sz="11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431" y="1753933"/>
            <a:ext cx="7166838" cy="27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16/16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30330" y="729406"/>
            <a:ext cx="84833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66,6 кг скорость снаряда меняется от 983 до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776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получен суммарный импульс и время работы реактивного двигателя.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 счёт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реактивного двигателя дальность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полёта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снаряда увеличивается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83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 сравнению со снарядом без двигателя.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внешней баллистики 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оптимизации, при оптимальном подборе параметров дальность стрельбы активно-реактивным снарядом дополнительно увеличивается 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14%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Найдены оптимальные значения угла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8°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времени старта реактивного двигателя = 22с.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2528" y="341141"/>
            <a:ext cx="8519368" cy="45910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работы: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моделей, вычислительных алгоритмов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программы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для решения задачи повышения дальности стрельбы артиллерийскими снарядами. 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Объект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Способы повышения дальности стрельбы артиллерийским снарядом. </a:t>
            </a: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Предмет 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Математическое моделирование и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снаряда и выстрела.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Состав задач: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Анализ факторов, влияющих на дальность стрельбы артиллерийскими снарядами.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Разработка математической модели внешней баллистики активно-реактивного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снаряда и устойчивости его движения на траектории.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математической модели внутренней баллистики в стволе орудия и реактивного двигателя твердого топлива.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алгоритма оптимизации баллистических условий стрельбы активно-реактивным снарядом с учетом условия устойчивости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 и алгоритмов в виде расчетной программы решения задачи повышения дальности стрельбы.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Исследование пределов повышения дальности стрельбы за счет оптимизации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снаряда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выстрела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  ЦЕЛЬ И СОСТАВ ЗАДАЧ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4973"/>
            <a:ext cx="836755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дальности стрельбы активно-реактивным снарядом на основе математического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0932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АКТУАЛЬНОЙ ТЕХНИКИ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7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80883"/>
              </p:ext>
            </p:extLst>
          </p:nvPr>
        </p:nvGraphicFramePr>
        <p:xfrm>
          <a:off x="5153645" y="748400"/>
          <a:ext cx="3990354" cy="3942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69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Орудия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Калибр, мм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147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«Гиацинт-Б», Россия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152,</a:t>
                      </a:r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-фугасный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147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М777, 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155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948"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147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, Франция</a:t>
                      </a:r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155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37" y="1658040"/>
            <a:ext cx="2355677" cy="149710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" y="2962397"/>
            <a:ext cx="2355677" cy="14874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43500" y="417757"/>
            <a:ext cx="400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орудий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2237" y="3162531"/>
            <a:ext cx="2355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2. 155-мм гаубица М777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67" y="1933862"/>
            <a:ext cx="236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152-мм пушка 2а36 «Гиацинт-Б»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675" y="4468299"/>
            <a:ext cx="2355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3. 155-мм САУ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“CAESAR”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59588" y="417757"/>
            <a:ext cx="2354400" cy="14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0932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АКТУАЛЬНОЙ ТЕХНИКИ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7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7119"/>
              </p:ext>
            </p:extLst>
          </p:nvPr>
        </p:nvGraphicFramePr>
        <p:xfrm>
          <a:off x="381000" y="888398"/>
          <a:ext cx="4687920" cy="3531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398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Орудия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(Индекс)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Масса ВВ, кг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06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«Гиацинт-Б»,</a:t>
                      </a:r>
                    </a:p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err="1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6,42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4,88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33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3ОФ39 «</a:t>
                      </a:r>
                      <a:r>
                        <a:rPr lang="ru-RU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Краснополь</a:t>
                      </a:r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»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6,50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06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10,80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45,50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9,10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336"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M712 «Copper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-</a:t>
                      </a:r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head»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62,0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6,70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45,54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6,85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8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4,5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545650"/>
            <a:ext cx="4686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Характеристики снарядов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64" y="477150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76464" y="1436395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4. «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Краснополь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5724630" y="1905261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20442" y="2665986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5. М982 «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Excalibur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5720442" y="3031078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69833" y="3984219"/>
            <a:ext cx="271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ru-RU" sz="1000" dirty="0" smtClean="0">
                <a:latin typeface="Bookman Old Style" panose="02050604050505020204" pitchFamily="18" charset="0"/>
              </a:rPr>
              <a:t> – 6.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66712" y="1667203"/>
            <a:ext cx="377936" cy="7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2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3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4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5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6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020921"/>
              </p:ext>
            </p:extLst>
          </p:nvPr>
        </p:nvGraphicFramePr>
        <p:xfrm>
          <a:off x="2579628" y="1650006"/>
          <a:ext cx="131286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7" name="Формула" r:id="rId13" imgW="1307880" imgH="241200" progId="Equation.3">
                  <p:embed/>
                </p:oleObj>
              </mc:Choice>
              <mc:Fallback>
                <p:oleObj name="Формула" r:id="rId13" imgW="1307880" imgH="241200" progId="Equation.3">
                  <p:embed/>
                  <p:pic>
                    <p:nvPicPr>
                      <p:cNvPr id="0" name="Picture 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28" y="1650006"/>
                        <a:ext cx="1312862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8" name="Формула" r:id="rId15" imgW="1130040" imgH="431640" progId="Equation.3">
                  <p:embed/>
                </p:oleObj>
              </mc:Choice>
              <mc:Fallback>
                <p:oleObj name="Формула" r:id="rId15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9" name="Формула" r:id="rId17" imgW="1447560" imgH="495000" progId="Equation.3">
                  <p:embed/>
                </p:oleObj>
              </mc:Choice>
              <mc:Fallback>
                <p:oleObj name="Формула" r:id="rId17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0" name="Формула" r:id="rId19" imgW="749160" imgH="241200" progId="Equation.3">
                  <p:embed/>
                </p:oleObj>
              </mc:Choice>
              <mc:Fallback>
                <p:oleObj name="Формула" r:id="rId19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1" name="Формула" r:id="rId21" imgW="1206360" imgH="241200" progId="Equation.3">
                  <p:embed/>
                </p:oleObj>
              </mc:Choice>
              <mc:Fallback>
                <p:oleObj name="Формула" r:id="rId21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34389"/>
              </p:ext>
            </p:extLst>
          </p:nvPr>
        </p:nvGraphicFramePr>
        <p:xfrm>
          <a:off x="1835150" y="2770188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2" name="Формула" r:id="rId23" imgW="634680" imgH="393480" progId="Equation.3">
                  <p:embed/>
                </p:oleObj>
              </mc:Choice>
              <mc:Fallback>
                <p:oleObj name="Формула" r:id="rId23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70188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595914"/>
              </p:ext>
            </p:extLst>
          </p:nvPr>
        </p:nvGraphicFramePr>
        <p:xfrm>
          <a:off x="96199" y="3532241"/>
          <a:ext cx="45640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3" name="Формула" r:id="rId25" imgW="4356000" imgH="457200" progId="Equation.3">
                  <p:embed/>
                </p:oleObj>
              </mc:Choice>
              <mc:Fallback>
                <p:oleObj name="Формула" r:id="rId25" imgW="4356000" imgH="4572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3532241"/>
                        <a:ext cx="4564063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4" name="Формула" r:id="rId27" imgW="2946240" imgH="431640" progId="Equation.3">
                  <p:embed/>
                </p:oleObj>
              </mc:Choice>
              <mc:Fallback>
                <p:oleObj name="Формула" r:id="rId27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5" name="Picture" r:id="rId29" imgW="5861465" imgH="2543447" progId="Word.Picture.8">
                  <p:embed/>
                </p:oleObj>
              </mc:Choice>
              <mc:Fallback>
                <p:oleObj name="Picture" r:id="rId29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343064" y="2073215"/>
            <a:ext cx="33057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92725"/>
              </p:ext>
            </p:extLst>
          </p:nvPr>
        </p:nvGraphicFramePr>
        <p:xfrm>
          <a:off x="5245358" y="2614845"/>
          <a:ext cx="31623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6" name="Формула" r:id="rId31" imgW="3162240" imgH="838080" progId="Equation.3">
                  <p:embed/>
                </p:oleObj>
              </mc:Choice>
              <mc:Fallback>
                <p:oleObj name="Формула" r:id="rId31" imgW="3162240" imgH="83808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358" y="2614845"/>
                        <a:ext cx="3162300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276798"/>
              </p:ext>
            </p:extLst>
          </p:nvPr>
        </p:nvGraphicFramePr>
        <p:xfrm>
          <a:off x="6096146" y="3653140"/>
          <a:ext cx="158432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7" name="Формула" r:id="rId33" imgW="1574640" imgH="228600" progId="Equation.3">
                  <p:embed/>
                </p:oleObj>
              </mc:Choice>
              <mc:Fallback>
                <p:oleObj name="Формула" r:id="rId33" imgW="1574640" imgH="2286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146" y="3653140"/>
                        <a:ext cx="1584325" cy="21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657653"/>
              </p:ext>
            </p:extLst>
          </p:nvPr>
        </p:nvGraphicFramePr>
        <p:xfrm>
          <a:off x="68263" y="2767013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" name="Формула" r:id="rId35" imgW="1790640" imgH="393480" progId="Equation.3">
                  <p:embed/>
                </p:oleObj>
              </mc:Choice>
              <mc:Fallback>
                <p:oleObj name="Формула" r:id="rId35" imgW="17906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3" y="2767013"/>
                        <a:ext cx="1790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787555" y="1584889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38548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2481" y="362493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804" y="4258024"/>
            <a:ext cx="3994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Физические 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Сечение сопла с ребрами на внутренней поверхности</a:t>
            </a:r>
            <a:endParaRPr lang="ru-RU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Ребра на внутренней</a:t>
            </a:r>
          </a:p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27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473654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28" name="Формула" r:id="rId5" imgW="1079280" imgH="241200" progId="Equation.3">
                  <p:embed/>
                </p:oleObj>
              </mc:Choice>
              <mc:Fallback>
                <p:oleObj name="Формула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3. Параметрические характеристики ребер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6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7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8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9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0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1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2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3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4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5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6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7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7"/>
          <a:srcRect t="23817" b="34976"/>
          <a:stretch/>
        </p:blipFill>
        <p:spPr>
          <a:xfrm>
            <a:off x="4617643" y="3423389"/>
            <a:ext cx="4657166" cy="9595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600364" y="4241829"/>
            <a:ext cx="441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10 – Схема активно – реактивного снаряда</a:t>
            </a:r>
            <a:endParaRPr lang="ru-RU" sz="10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8" name="Уравнение" r:id="rId28" imgW="1307880" imgH="431640" progId="Equation.3">
                  <p:embed/>
                </p:oleObj>
              </mc:Choice>
              <mc:Fallback>
                <p:oleObj name="Уравнение" r:id="rId28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9" name="Формула" r:id="rId30" imgW="1955520" imgH="393480" progId="Equation.3">
                  <p:embed/>
                </p:oleObj>
              </mc:Choice>
              <mc:Fallback>
                <p:oleObj name="Формула" r:id="rId30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0" name="Формула" r:id="rId32" imgW="2844720" imgH="393480" progId="Equation.3">
                  <p:embed/>
                </p:oleObj>
              </mc:Choice>
              <mc:Fallback>
                <p:oleObj name="Формула" r:id="rId32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1" name="Уравнение" r:id="rId34" imgW="1460160" imgH="393480" progId="Equation.3">
                  <p:embed/>
                </p:oleObj>
              </mc:Choice>
              <mc:Fallback>
                <p:oleObj name="Уравнение" r:id="rId34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2" name="Формула" r:id="rId36" imgW="1346040" imgH="393480" progId="Equation.3">
                  <p:embed/>
                </p:oleObj>
              </mc:Choice>
              <mc:Fallback>
                <p:oleObj name="Формула" r:id="rId36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3" name="Формула" r:id="rId38" imgW="647640" imgH="228600" progId="Equation.3">
                  <p:embed/>
                </p:oleObj>
              </mc:Choice>
              <mc:Fallback>
                <p:oleObj name="Формула" r:id="rId38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16914</TotalTime>
  <Words>1686</Words>
  <Application>Microsoft Office PowerPoint</Application>
  <PresentationFormat>Экран (16:9)</PresentationFormat>
  <Paragraphs>386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6</vt:i4>
      </vt:variant>
      <vt:variant>
        <vt:lpstr>Заголовки слайдов</vt:lpstr>
      </vt:variant>
      <vt:variant>
        <vt:i4>16</vt:i4>
      </vt:variant>
    </vt:vector>
  </HeadingPairs>
  <TitlesOfParts>
    <vt:vector size="29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Picture</vt:lpstr>
      <vt:lpstr>Документ Microsoft Word</vt:lpstr>
      <vt:lpstr>Уравнение</vt:lpstr>
      <vt:lpstr>Microsoft Equation 3.0</vt:lpstr>
      <vt:lpstr>Equation</vt:lpstr>
      <vt:lpstr>Министерство науки и высшего образования российской федерации ФГБОУ  ВО «ИЖГТУ  имени М.Т. Калашникова» Кафедра «Прикладная математика  и информационные технологии»      «Повышение дальности стрельбы активно-реактивным снарядом на основе математического моделирования и комплексной оптимизации»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Рустам</cp:lastModifiedBy>
  <cp:revision>560</cp:revision>
  <dcterms:created xsi:type="dcterms:W3CDTF">2021-06-11T06:02:05Z</dcterms:created>
  <dcterms:modified xsi:type="dcterms:W3CDTF">2023-04-11T20:06:12Z</dcterms:modified>
</cp:coreProperties>
</file>