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sldIdLst>
    <p:sldId id="927" r:id="rId2"/>
    <p:sldId id="929" r:id="rId3"/>
    <p:sldId id="930" r:id="rId4"/>
    <p:sldId id="278" r:id="rId5"/>
    <p:sldId id="928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2523" autoAdjust="0"/>
  </p:normalViewPr>
  <p:slideViewPr>
    <p:cSldViewPr snapToGrid="0">
      <p:cViewPr varScale="1">
        <p:scale>
          <a:sx n="92" d="100"/>
          <a:sy n="92" d="100"/>
        </p:scale>
        <p:origin x="106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18" Type="http://schemas.openxmlformats.org/officeDocument/2006/relationships/image" Target="../media/image43.wmf"/><Relationship Id="rId3" Type="http://schemas.openxmlformats.org/officeDocument/2006/relationships/image" Target="../media/image28.wmf"/><Relationship Id="rId21" Type="http://schemas.openxmlformats.org/officeDocument/2006/relationships/image" Target="../media/image46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17" Type="http://schemas.openxmlformats.org/officeDocument/2006/relationships/image" Target="../media/image42.wmf"/><Relationship Id="rId2" Type="http://schemas.openxmlformats.org/officeDocument/2006/relationships/image" Target="../media/image27.wmf"/><Relationship Id="rId16" Type="http://schemas.openxmlformats.org/officeDocument/2006/relationships/image" Target="../media/image41.wmf"/><Relationship Id="rId20" Type="http://schemas.openxmlformats.org/officeDocument/2006/relationships/image" Target="../media/image45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5" Type="http://schemas.openxmlformats.org/officeDocument/2006/relationships/image" Target="../media/image40.wmf"/><Relationship Id="rId10" Type="http://schemas.openxmlformats.org/officeDocument/2006/relationships/image" Target="../media/image35.wmf"/><Relationship Id="rId19" Type="http://schemas.openxmlformats.org/officeDocument/2006/relationships/image" Target="../media/image44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5/18/2022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4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4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5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58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58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58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58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58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58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58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58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58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58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58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58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58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emf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7.wmf"/><Relationship Id="rId25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29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2.svg"/><Relationship Id="rId15" Type="http://schemas.openxmlformats.org/officeDocument/2006/relationships/image" Target="../media/image16.wmf"/><Relationship Id="rId23" Type="http://schemas.openxmlformats.org/officeDocument/2006/relationships/image" Target="../media/image20.wmf"/><Relationship Id="rId28" Type="http://schemas.openxmlformats.org/officeDocument/2006/relationships/oleObject" Target="../embeddings/oleObject20.bin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8.wmf"/><Relationship Id="rId31" Type="http://schemas.openxmlformats.org/officeDocument/2006/relationships/image" Target="../media/image24.wmf"/><Relationship Id="rId4" Type="http://schemas.openxmlformats.org/officeDocument/2006/relationships/image" Target="../media/image25.png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22.wmf"/><Relationship Id="rId30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w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9" Type="http://schemas.openxmlformats.org/officeDocument/2006/relationships/oleObject" Target="../embeddings/oleObject40.bin"/><Relationship Id="rId21" Type="http://schemas.openxmlformats.org/officeDocument/2006/relationships/image" Target="../media/image34.wmf"/><Relationship Id="rId34" Type="http://schemas.openxmlformats.org/officeDocument/2006/relationships/oleObject" Target="../embeddings/oleObject37.bin"/><Relationship Id="rId42" Type="http://schemas.openxmlformats.org/officeDocument/2006/relationships/image" Target="../media/image44.wmf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8.bin"/><Relationship Id="rId29" Type="http://schemas.openxmlformats.org/officeDocument/2006/relationships/image" Target="../media/image38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9.wmf"/><Relationship Id="rId24" Type="http://schemas.openxmlformats.org/officeDocument/2006/relationships/oleObject" Target="../embeddings/oleObject32.bin"/><Relationship Id="rId32" Type="http://schemas.openxmlformats.org/officeDocument/2006/relationships/oleObject" Target="../embeddings/oleObject36.bin"/><Relationship Id="rId37" Type="http://schemas.openxmlformats.org/officeDocument/2006/relationships/image" Target="../media/image42.wmf"/><Relationship Id="rId40" Type="http://schemas.openxmlformats.org/officeDocument/2006/relationships/image" Target="../media/image43.wmf"/><Relationship Id="rId45" Type="http://schemas.openxmlformats.org/officeDocument/2006/relationships/oleObject" Target="../embeddings/oleObject43.bin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23" Type="http://schemas.openxmlformats.org/officeDocument/2006/relationships/image" Target="../media/image35.wmf"/><Relationship Id="rId28" Type="http://schemas.openxmlformats.org/officeDocument/2006/relationships/oleObject" Target="../embeddings/oleObject34.bin"/><Relationship Id="rId36" Type="http://schemas.openxmlformats.org/officeDocument/2006/relationships/oleObject" Target="../embeddings/oleObject38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3.wmf"/><Relationship Id="rId31" Type="http://schemas.openxmlformats.org/officeDocument/2006/relationships/image" Target="../media/image39.wmf"/><Relationship Id="rId44" Type="http://schemas.openxmlformats.org/officeDocument/2006/relationships/image" Target="../media/image45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37.wmf"/><Relationship Id="rId30" Type="http://schemas.openxmlformats.org/officeDocument/2006/relationships/oleObject" Target="../embeddings/oleObject35.bin"/><Relationship Id="rId35" Type="http://schemas.openxmlformats.org/officeDocument/2006/relationships/image" Target="../media/image41.wmf"/><Relationship Id="rId43" Type="http://schemas.openxmlformats.org/officeDocument/2006/relationships/oleObject" Target="../embeddings/oleObject42.bin"/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5.xml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2.wmf"/><Relationship Id="rId25" Type="http://schemas.openxmlformats.org/officeDocument/2006/relationships/image" Target="../media/image36.wmf"/><Relationship Id="rId33" Type="http://schemas.openxmlformats.org/officeDocument/2006/relationships/image" Target="../media/image40.wmf"/><Relationship Id="rId38" Type="http://schemas.openxmlformats.org/officeDocument/2006/relationships/oleObject" Target="../embeddings/oleObject39.bin"/><Relationship Id="rId46" Type="http://schemas.openxmlformats.org/officeDocument/2006/relationships/image" Target="../media/image46.wmf"/><Relationship Id="rId20" Type="http://schemas.openxmlformats.org/officeDocument/2006/relationships/oleObject" Target="../embeddings/oleObject30.bin"/><Relationship Id="rId41" Type="http://schemas.openxmlformats.org/officeDocument/2006/relationships/oleObject" Target="../embeddings/oleObject4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336345" y="111549"/>
            <a:ext cx="7519308" cy="166814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МИНИСТЕРСТВО НАУКИ И ВЫСШЕГО ОБРАЗОВАНИЯ</a:t>
            </a:r>
            <a:b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ФГБОУ ВО “ИЖЕВСКИЙ ГОСУДАРСТВЕННЫЙ ТЕХНИЧЕСКИЙ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/>
            </a:r>
            <a:b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УНИВЕРСИТЕТ ИМЕНИ М.Т. КАЛАШНИКОВА”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Кафедра «Прикладная математика</a:t>
            </a:r>
            <a:br>
              <a:rPr lang="ru-RU" alt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altLang="ru-RU" sz="16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информационные технологии»</a:t>
            </a: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altLang="ru-RU" sz="18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2022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6" name="Заголовок 16">
            <a:extLst>
              <a:ext uri="{FF2B5EF4-FFF2-40B4-BE49-F238E27FC236}">
                <a16:creationId xmlns:a16="http://schemas.microsoft.com/office/drawing/2014/main" xmlns="" id="{85FFDCB6-DCBF-4F9C-90C4-2AB70E81D8A0}"/>
              </a:ext>
            </a:extLst>
          </p:cNvPr>
          <p:cNvSpPr txBox="1">
            <a:spLocks/>
          </p:cNvSpPr>
          <p:nvPr/>
        </p:nvSpPr>
        <p:spPr>
          <a:xfrm>
            <a:off x="0" y="3663742"/>
            <a:ext cx="12191999" cy="316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i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</a:t>
            </a:r>
            <a:r>
              <a:rPr lang="ru-RU" sz="2000" i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люкин</a:t>
            </a:r>
            <a:r>
              <a:rPr lang="ru-RU" sz="2000" i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Д</a:t>
            </a:r>
            <a:r>
              <a:rPr lang="ru-RU" sz="2000" i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аниил</a:t>
            </a:r>
            <a:r>
              <a:rPr lang="ru-RU" sz="2000" i="1" cap="all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А</a:t>
            </a:r>
            <a:r>
              <a:rPr lang="ru-RU" sz="2000" i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натольевич</a:t>
            </a:r>
            <a:endParaRPr lang="ru-RU" sz="2000" i="1" dirty="0"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9CF103-AC91-48FF-AA34-D8B9DB5E2763}"/>
              </a:ext>
            </a:extLst>
          </p:cNvPr>
          <p:cNvSpPr txBox="1"/>
          <p:nvPr/>
        </p:nvSpPr>
        <p:spPr>
          <a:xfrm>
            <a:off x="1129139" y="4426585"/>
            <a:ext cx="99337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600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Направление: 01.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04</a:t>
            </a:r>
            <a:r>
              <a:rPr lang="ru-RU" sz="1600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.0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4</a:t>
            </a:r>
            <a:r>
              <a:rPr lang="ru-RU" sz="1600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 – «Прикладная математика»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Bookman Old Style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600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Программа – «Разработка программного обеспечения и математических методов решения инженерных и экономических задач»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69CF103-AC91-48FF-AA34-D8B9DB5E2763}"/>
              </a:ext>
            </a:extLst>
          </p:cNvPr>
          <p:cNvSpPr txBox="1"/>
          <p:nvPr/>
        </p:nvSpPr>
        <p:spPr>
          <a:xfrm>
            <a:off x="1129142" y="2370672"/>
            <a:ext cx="99337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600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Ответы на вопросы по дисциплинам</a:t>
            </a:r>
            <a:r>
              <a:rPr lang="ru-RU" sz="1600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:</a:t>
            </a:r>
          </a:p>
          <a:p>
            <a:pPr algn="ctr">
              <a:spcBef>
                <a:spcPct val="0"/>
              </a:spcBef>
            </a:pPr>
            <a:r>
              <a:rPr lang="ru-RU" sz="1600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«Принципы построения математических моделей»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600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и</a:t>
            </a:r>
            <a:endParaRPr lang="ru-RU" sz="1600" b="1" dirty="0">
              <a:solidFill>
                <a:schemeClr val="tx2">
                  <a:lumMod val="50000"/>
                </a:schemeClr>
              </a:solidFill>
              <a:latin typeface="Bookman Old Style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600" b="1" dirty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«Методы оптимизации и теория оптимального управления</a:t>
            </a:r>
            <a:r>
              <a:rPr lang="ru-RU" sz="1600" b="1" dirty="0" smtClean="0">
                <a:solidFill>
                  <a:schemeClr val="tx2">
                    <a:lumMod val="50000"/>
                  </a:schemeClr>
                </a:solidFill>
                <a:latin typeface="Bookman Old Style" pitchFamily="18" charset="0"/>
              </a:rPr>
              <a:t>»</a:t>
            </a:r>
            <a:endParaRPr lang="ru-RU" sz="1600" b="1" dirty="0">
              <a:solidFill>
                <a:schemeClr val="tx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7" name="Заголовок 16">
            <a:extLst>
              <a:ext uri="{FF2B5EF4-FFF2-40B4-BE49-F238E27FC236}">
                <a16:creationId xmlns:a16="http://schemas.microsoft.com/office/drawing/2014/main" xmlns="" id="{00B113A3-4A38-44F4-8FDE-3CF2561C426F}"/>
              </a:ext>
            </a:extLst>
          </p:cNvPr>
          <p:cNvSpPr txBox="1">
            <a:spLocks/>
          </p:cNvSpPr>
          <p:nvPr/>
        </p:nvSpPr>
        <p:spPr>
          <a:xfrm>
            <a:off x="-5" y="3994916"/>
            <a:ext cx="12191999" cy="316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студент гр.</a:t>
            </a:r>
            <a:r>
              <a:rPr lang="ru-RU" sz="1600" i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М20-181-1</a:t>
            </a:r>
            <a:endParaRPr lang="ru-RU" sz="1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469901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altLang="ru-RU" sz="2000" b="1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ППММ, 4. Этапы построения модели. Основные требования к хорошей модели.</a:t>
            </a:r>
            <a:endParaRPr lang="ru-RU" sz="2000" b="1" dirty="0">
              <a:solidFill>
                <a:schemeClr val="tx1">
                  <a:lumMod val="85000"/>
                  <a:lumOff val="1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76266"/>
            <a:ext cx="11277600" cy="469901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363538"/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Клюкин Д.А. 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ППММ вопрос № 4, </a:t>
            </a:r>
            <a:r>
              <a:rPr lang="ru-RU" sz="1600" dirty="0" err="1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вопрос № 4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2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6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xmlns="" id="{2FF07871-D155-4B37-97D3-376094EC2C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788149"/>
              </p:ext>
            </p:extLst>
          </p:nvPr>
        </p:nvGraphicFramePr>
        <p:xfrm>
          <a:off x="288759" y="469900"/>
          <a:ext cx="5148618" cy="6006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Picture" r:id="rId4" imgW="4219346" imgH="4928006" progId="Word.Picture.8">
                  <p:embed/>
                </p:oleObj>
              </mc:Choice>
              <mc:Fallback>
                <p:oleObj name="Picture" r:id="rId4" imgW="4219346" imgH="4928006" progId="Word.Picture.8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59" y="469900"/>
                        <a:ext cx="5148618" cy="60067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8EEFBF96-DBB9-4D67-80AC-677477760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79" y="6058306"/>
            <a:ext cx="50395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altLang="en-US" sz="1400" b="1" dirty="0" smtClean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400" b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Этапы построения</a:t>
            </a:r>
            <a:r>
              <a:rPr kumimoji="0" lang="ru-RU" alt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математической модели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xmlns="" id="{BDAF3524-1AB2-4681-9A84-61018740D8CC}"/>
              </a:ext>
            </a:extLst>
          </p:cNvPr>
          <p:cNvSpPr/>
          <p:nvPr/>
        </p:nvSpPr>
        <p:spPr>
          <a:xfrm>
            <a:off x="6216522" y="1349601"/>
            <a:ext cx="49840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требования к хорошей модели следующие:</a:t>
            </a:r>
          </a:p>
          <a:p>
            <a:pPr algn="just">
              <a:spcAft>
                <a:spcPts val="600"/>
              </a:spcAft>
            </a:pP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простая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понятная</a:t>
            </a:r>
            <a:r>
              <a:rPr lang="en-US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srgbClr val="292929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надежная 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отсутствие абсурдных результатов</a:t>
            </a:r>
            <a:r>
              <a:rPr lang="en-US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srgbClr val="292929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адекватная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отражает заданные свойства с приемлемой точностью</a:t>
            </a:r>
            <a:r>
              <a:rPr lang="en-US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srgbClr val="292929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универсальная 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позволяющая переходить к другим данным</a:t>
            </a:r>
            <a:r>
              <a:rPr lang="en-US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srgbClr val="292929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совершенствуемая 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допускающая постепенные </a:t>
            </a: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уточнения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доработки</a:t>
            </a:r>
            <a:r>
              <a:rPr lang="en-US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srgbClr val="292929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6) </a:t>
            </a: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экономичная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приемлемые затраты на реализацию, вычисления и объём памяти машины.</a:t>
            </a:r>
          </a:p>
        </p:txBody>
      </p:sp>
    </p:spTree>
    <p:extLst>
      <p:ext uri="{BB962C8B-B14F-4D97-AF65-F5344CB8AC3E}">
        <p14:creationId xmlns:p14="http://schemas.microsoft.com/office/powerpoint/2010/main" val="41964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854977"/>
              </p:ext>
            </p:extLst>
          </p:nvPr>
        </p:nvGraphicFramePr>
        <p:xfrm>
          <a:off x="6118658" y="1081701"/>
          <a:ext cx="5910263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Уравнение" r:id="rId4" imgW="5892480" imgH="1143000" progId="Equation.3">
                  <p:embed/>
                </p:oleObj>
              </mc:Choice>
              <mc:Fallback>
                <p:oleObj name="Уравнение" r:id="rId4" imgW="58924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658" y="1081701"/>
                        <a:ext cx="5910263" cy="115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03587BA2-175E-47E0-A120-AC8C019C17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430" b="838"/>
          <a:stretch/>
        </p:blipFill>
        <p:spPr>
          <a:xfrm>
            <a:off x="6087375" y="2606327"/>
            <a:ext cx="5305216" cy="345701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8C8C004-C76D-4565-A991-5F76C2D12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6470" y="2685148"/>
            <a:ext cx="4007990" cy="3479593"/>
          </a:xfrm>
          <a:prstGeom prst="rect">
            <a:avLst/>
          </a:prstGeom>
        </p:spPr>
      </p:pic>
      <p:sp>
        <p:nvSpPr>
          <p:cNvPr id="32" name="Rectangle 3">
            <a:extLst>
              <a:ext uri="{FF2B5EF4-FFF2-40B4-BE49-F238E27FC236}">
                <a16:creationId xmlns:a16="http://schemas.microsoft.com/office/drawing/2014/main" xmlns="" id="{43CD6044-C585-4B61-967B-04066FF63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658" y="5919964"/>
            <a:ext cx="52739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400" b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altLang="en-US" sz="1400" b="1" dirty="0" smtClean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1400" b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sz="1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Распределение давлений и скорость снаряда</a:t>
            </a:r>
            <a:br>
              <a:rPr lang="ru-RU" altLang="ru-RU" sz="1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выстреле из 30 мм пушки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469901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altLang="ru-RU" sz="2000" b="1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ППММ, 4. Этапы построения модели. Основные требования к хорошей модели.</a:t>
            </a:r>
            <a:endParaRPr lang="ru-RU" sz="2000" b="1" dirty="0">
              <a:solidFill>
                <a:schemeClr val="tx1">
                  <a:lumMod val="85000"/>
                  <a:lumOff val="1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76266"/>
            <a:ext cx="11277600" cy="469901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363538"/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Клюкин Д.А. 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ППММ вопрос № </a:t>
            </a:r>
            <a:r>
              <a:rPr lang="ru-RU" sz="1600" dirty="0" smtClean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4, </a:t>
            </a:r>
            <a:r>
              <a:rPr lang="ru-RU" sz="1600" dirty="0" err="1" smtClean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600" dirty="0" smtClean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 № </a:t>
            </a:r>
            <a:r>
              <a:rPr lang="ru-RU" sz="1600" dirty="0" smtClean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endParaRPr lang="ru-RU" sz="1600" dirty="0">
              <a:solidFill>
                <a:srgbClr val="292929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3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6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FA9844A1-F81C-491A-8E34-EF11E8000D22}"/>
              </a:ext>
            </a:extLst>
          </p:cNvPr>
          <p:cNvSpPr/>
          <p:nvPr/>
        </p:nvSpPr>
        <p:spPr>
          <a:xfrm>
            <a:off x="93699" y="520429"/>
            <a:ext cx="577309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модели внутренней баллистики</a:t>
            </a:r>
          </a:p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Этап 1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Содержательная постановка.</a:t>
            </a:r>
          </a:p>
          <a:p>
            <a:pPr algn="just">
              <a:spcAft>
                <a:spcPts val="600"/>
              </a:spcAft>
            </a:pP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Задача: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определить дульную скорость при одиночном выстреле из 30-мм пушки.</a:t>
            </a:r>
            <a:endParaRPr lang="ru-RU" sz="1600" dirty="0">
              <a:solidFill>
                <a:srgbClr val="292929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DAEBD2DF-848D-4848-8D07-C9883ADA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32" y="2913004"/>
            <a:ext cx="43360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altLang="en-US" sz="1400" b="1" dirty="0" smtClean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400" b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30</a:t>
            </a:r>
            <a:r>
              <a:rPr kumimoji="0" lang="ru-RU" alt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-мм</a:t>
            </a: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автоматическая пушка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9C8BBEE6-C31E-4C83-B5DF-360CC75FEB0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1" y="1863620"/>
            <a:ext cx="5622989" cy="1049384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F46E0863-A9A6-419B-B2DC-6539182EC25B}"/>
              </a:ext>
            </a:extLst>
          </p:cNvPr>
          <p:cNvSpPr/>
          <p:nvPr/>
        </p:nvSpPr>
        <p:spPr>
          <a:xfrm>
            <a:off x="3593671" y="1851786"/>
            <a:ext cx="23289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Сталь: 30ХН2МФА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4B001416-FE25-47EB-A617-48BE3ACEED39}"/>
              </a:ext>
            </a:extLst>
          </p:cNvPr>
          <p:cNvSpPr/>
          <p:nvPr/>
        </p:nvSpPr>
        <p:spPr>
          <a:xfrm>
            <a:off x="93699" y="3206811"/>
            <a:ext cx="5773091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Этап 2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Концептуальная постановка.</a:t>
            </a:r>
          </a:p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Воспламенение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горение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движение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снаряда.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C6D56D3F-3D98-47FA-BFF3-984768CF77EA}"/>
              </a:ext>
            </a:extLst>
          </p:cNvPr>
          <p:cNvSpPr/>
          <p:nvPr/>
        </p:nvSpPr>
        <p:spPr>
          <a:xfrm>
            <a:off x="93699" y="3810182"/>
            <a:ext cx="5773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Этап 3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Математическая постановка.</a:t>
            </a: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xmlns="" id="{D255974F-25D2-45CC-B990-1C4C0758DB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029649"/>
              </p:ext>
            </p:extLst>
          </p:nvPr>
        </p:nvGraphicFramePr>
        <p:xfrm>
          <a:off x="93699" y="4162338"/>
          <a:ext cx="31750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9" imgW="3174840" imgH="1993680" progId="Equation.3">
                  <p:embed/>
                </p:oleObj>
              </mc:Choice>
              <mc:Fallback>
                <p:oleObj name="Equation" r:id="rId9" imgW="3174840" imgH="1993680" progId="Equation.3">
                  <p:embed/>
                  <p:pic>
                    <p:nvPicPr>
                      <p:cNvPr id="49" name="Объект 48">
                        <a:extLst>
                          <a:ext uri="{FF2B5EF4-FFF2-40B4-BE49-F238E27FC236}">
                            <a16:creationId xmlns:a16="http://schemas.microsoft.com/office/drawing/2014/main" xmlns="" id="{87259FA7-D754-43C5-BAE6-1B936E74DE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99" y="4162338"/>
                        <a:ext cx="3175000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1CEEC22A-9957-4B00-A423-0D231EBE5ABE}"/>
              </a:ext>
            </a:extLst>
          </p:cNvPr>
          <p:cNvSpPr/>
          <p:nvPr/>
        </p:nvSpPr>
        <p:spPr>
          <a:xfrm>
            <a:off x="2597150" y="4233885"/>
            <a:ext cx="20986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</a:rPr>
              <a:t>Начальные</a:t>
            </a:r>
            <a:r>
              <a:rPr lang="ru-RU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условия:</a:t>
            </a:r>
            <a:endParaRPr lang="ru-RU" sz="1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xmlns="" id="{384D4BC4-F2A4-44CE-B4D1-2624124B7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37734"/>
              </p:ext>
            </p:extLst>
          </p:nvPr>
        </p:nvGraphicFramePr>
        <p:xfrm>
          <a:off x="2867356" y="4824376"/>
          <a:ext cx="2298600" cy="71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11" imgW="2298600" imgH="711000" progId="Equation.3">
                  <p:embed/>
                </p:oleObj>
              </mc:Choice>
              <mc:Fallback>
                <p:oleObj name="Equation" r:id="rId11" imgW="2298600" imgH="711000" progId="Equation.3">
                  <p:embed/>
                  <p:pic>
                    <p:nvPicPr>
                      <p:cNvPr id="13321" name="Объект 13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356" y="4824376"/>
                        <a:ext cx="2298600" cy="71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xmlns="" id="{B7F4478E-7EFD-4A03-875C-A68455B132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026249"/>
              </p:ext>
            </p:extLst>
          </p:nvPr>
        </p:nvGraphicFramePr>
        <p:xfrm>
          <a:off x="2891178" y="4579530"/>
          <a:ext cx="275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13" imgW="2755800" imgH="241200" progId="Equation.3">
                  <p:embed/>
                </p:oleObj>
              </mc:Choice>
              <mc:Fallback>
                <p:oleObj name="Equation" r:id="rId13" imgW="2755800" imgH="241200" progId="Equation.3">
                  <p:embed/>
                  <p:pic>
                    <p:nvPicPr>
                      <p:cNvPr id="13327" name="Объект 13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178" y="4579530"/>
                        <a:ext cx="27559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F77F1D3B-744E-463E-868A-9B4CED68D003}"/>
              </a:ext>
            </a:extLst>
          </p:cNvPr>
          <p:cNvSpPr/>
          <p:nvPr/>
        </p:nvSpPr>
        <p:spPr>
          <a:xfrm>
            <a:off x="5961709" y="509086"/>
            <a:ext cx="5773091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Этап 4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Метод решения.</a:t>
            </a:r>
          </a:p>
          <a:p>
            <a:pPr algn="just">
              <a:spcAft>
                <a:spcPts val="600"/>
              </a:spcAft>
            </a:pP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Рунге-Кутта 4-го порядка</a:t>
            </a:r>
          </a:p>
        </p:txBody>
      </p:sp>
      <p:graphicFrame>
        <p:nvGraphicFramePr>
          <p:cNvPr id="21" name="Объект 20">
            <a:extLst>
              <a:ext uri="{FF2B5EF4-FFF2-40B4-BE49-F238E27FC236}">
                <a16:creationId xmlns:a16="http://schemas.microsoft.com/office/drawing/2014/main" xmlns="" id="{2645CA6B-C48C-49E5-BB02-AA51EDDEB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120033"/>
              </p:ext>
            </p:extLst>
          </p:nvPr>
        </p:nvGraphicFramePr>
        <p:xfrm>
          <a:off x="8843352" y="593557"/>
          <a:ext cx="1076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15" imgW="1079280" imgH="457200" progId="Equation.3">
                  <p:embed/>
                </p:oleObj>
              </mc:Choice>
              <mc:Fallback>
                <p:oleObj name="Equation" r:id="rId15" imgW="1079280" imgH="45720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3352" y="593557"/>
                        <a:ext cx="10763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xmlns="" id="{F1EEA81D-D96B-47D3-8621-F0B93D1FA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624721"/>
              </p:ext>
            </p:extLst>
          </p:nvPr>
        </p:nvGraphicFramePr>
        <p:xfrm>
          <a:off x="10021887" y="701507"/>
          <a:ext cx="125571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17" imgW="1244520" imgH="241200" progId="Equation.3">
                  <p:embed/>
                </p:oleObj>
              </mc:Choice>
              <mc:Fallback>
                <p:oleObj name="Equation" r:id="rId17" imgW="1244520" imgH="24120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1887" y="701507"/>
                        <a:ext cx="1255713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xmlns="" id="{72DE6F33-D40D-4277-83C3-811945BE5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938714"/>
              </p:ext>
            </p:extLst>
          </p:nvPr>
        </p:nvGraphicFramePr>
        <p:xfrm>
          <a:off x="11328906" y="647532"/>
          <a:ext cx="765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19" imgW="774360" imgH="291960" progId="Equation.3">
                  <p:embed/>
                </p:oleObj>
              </mc:Choice>
              <mc:Fallback>
                <p:oleObj name="Equation" r:id="rId19" imgW="774360" imgH="291960" progId="Equation.3">
                  <p:embed/>
                  <p:pic>
                    <p:nvPicPr>
                      <p:cNvPr id="27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8906" y="647532"/>
                        <a:ext cx="7651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xmlns="" id="{33E15F67-246D-4786-82EA-12DBB5B26644}"/>
              </a:ext>
            </a:extLst>
          </p:cNvPr>
          <p:cNvSpPr/>
          <p:nvPr/>
        </p:nvSpPr>
        <p:spPr>
          <a:xfrm>
            <a:off x="5961709" y="2073575"/>
            <a:ext cx="57730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Этапы 5-7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Разработка программы, тестирование и получение результатов.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xmlns="" id="{1637B194-75F6-4319-94E9-7B431D273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6714" y="6067310"/>
            <a:ext cx="43360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altLang="en-US" sz="1400" b="1" dirty="0" smtClean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1400" b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Интерфейс</a:t>
            </a:r>
            <a:r>
              <a:rPr kumimoji="0" lang="ru-RU" alt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программного комплекса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xmlns="" id="{4FB4FC87-9842-419F-B2CB-E2DC9D3FF0F3}"/>
              </a:ext>
            </a:extLst>
          </p:cNvPr>
          <p:cNvSpPr/>
          <p:nvPr/>
        </p:nvSpPr>
        <p:spPr>
          <a:xfrm>
            <a:off x="2206103" y="4990011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Bookman Old Style" panose="02050604050505020204" pitchFamily="18" charset="0"/>
              </a:rPr>
              <a:t>(</a:t>
            </a:r>
            <a:r>
              <a:rPr lang="ru-RU" sz="1600" b="1" dirty="0" smtClean="0">
                <a:latin typeface="Bookman Old Style" panose="02050604050505020204" pitchFamily="18" charset="0"/>
              </a:rPr>
              <a:t>1)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822F8DA0-6458-40D4-8D38-77767701FA57}"/>
              </a:ext>
            </a:extLst>
          </p:cNvPr>
          <p:cNvSpPr/>
          <p:nvPr/>
        </p:nvSpPr>
        <p:spPr>
          <a:xfrm>
            <a:off x="5550405" y="4989626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(</a:t>
            </a:r>
            <a:r>
              <a:rPr lang="ru-RU" sz="1600" b="1" dirty="0">
                <a:latin typeface="Bookman Old Style" panose="02050604050505020204" pitchFamily="18" charset="0"/>
              </a:rPr>
              <a:t>2</a:t>
            </a:r>
            <a:r>
              <a:rPr lang="ru-RU" sz="1600" b="1" dirty="0" smtClean="0">
                <a:latin typeface="Bookman Old Style" panose="02050604050505020204" pitchFamily="18" charset="0"/>
              </a:rPr>
              <a:t>)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xmlns="" id="{822F8DA0-6458-40D4-8D38-77767701FA57}"/>
              </a:ext>
            </a:extLst>
          </p:cNvPr>
          <p:cNvSpPr/>
          <p:nvPr/>
        </p:nvSpPr>
        <p:spPr>
          <a:xfrm>
            <a:off x="11711493" y="1813179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(3)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1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B7EF8D72-32F7-479A-9D28-C56694FD2E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46808" y="-955639"/>
            <a:ext cx="7920000" cy="7920000"/>
          </a:xfrm>
          <a:prstGeom prst="rect">
            <a:avLst/>
          </a:prstGeom>
        </p:spPr>
      </p:pic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xmlns="" id="{1D79C859-E1B9-4D1D-9540-DE9E79C1ED55}"/>
              </a:ext>
            </a:extLst>
          </p:cNvPr>
          <p:cNvSpPr/>
          <p:nvPr/>
        </p:nvSpPr>
        <p:spPr>
          <a:xfrm>
            <a:off x="235541" y="5780223"/>
            <a:ext cx="5134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где     – заданная точность.</a:t>
            </a: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469901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altLang="ru-RU" sz="2000" b="1" dirty="0" err="1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МОиТОУ</a:t>
            </a:r>
            <a:r>
              <a:rPr lang="ru-RU" altLang="ru-RU" sz="2000" b="1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4. 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Градиентные методы безусловной многомерной оптимизации</a:t>
            </a:r>
            <a:endParaRPr lang="ru-RU" sz="2000" b="1" dirty="0">
              <a:solidFill>
                <a:schemeClr val="tx1">
                  <a:lumMod val="85000"/>
                  <a:lumOff val="1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76266"/>
            <a:ext cx="11277600" cy="469901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363538"/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Клюкин Д.А. 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ППММ вопрос № 4, </a:t>
            </a:r>
            <a:r>
              <a:rPr lang="ru-RU" sz="1600" dirty="0" err="1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вопрос № 4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4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6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96" name="Объект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621772"/>
              </p:ext>
            </p:extLst>
          </p:nvPr>
        </p:nvGraphicFramePr>
        <p:xfrm>
          <a:off x="9015533" y="4077536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name="Equation" r:id="rId6" imgW="164880" imgH="190440" progId="Equation.3">
                  <p:embed/>
                </p:oleObj>
              </mc:Choice>
              <mc:Fallback>
                <p:oleObj name="Equation" r:id="rId6" imgW="1648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5533" y="4077536"/>
                        <a:ext cx="1651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6898040" y="5354078"/>
            <a:ext cx="4571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altLang="en-US" sz="1400" b="1" dirty="0" smtClean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1400" b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ru-RU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п</a:t>
            </a:r>
            <a:r>
              <a:rPr lang="ru-RU" altLang="en-US" sz="140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оиска </a:t>
            </a:r>
            <a:r>
              <a:rPr lang="ru-RU" altLang="en-US" sz="1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глобального минимума </a:t>
            </a:r>
            <a:r>
              <a:rPr lang="ru-RU" altLang="en-US" sz="1400" dirty="0" smtClean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методом градиентного спуска для функции</a:t>
            </a:r>
            <a:endParaRPr kumimoji="0" lang="ru-RU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9" name="Объект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670162"/>
              </p:ext>
            </p:extLst>
          </p:nvPr>
        </p:nvGraphicFramePr>
        <p:xfrm>
          <a:off x="8507413" y="5813425"/>
          <a:ext cx="1346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8" imgW="1346040" imgH="304560" progId="Equation.3">
                  <p:embed/>
                </p:oleObj>
              </mc:Choice>
              <mc:Fallback>
                <p:oleObj name="Equation" r:id="rId8" imgW="13460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7413" y="5813425"/>
                        <a:ext cx="1346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Прямоугольник 99"/>
          <p:cNvSpPr/>
          <p:nvPr/>
        </p:nvSpPr>
        <p:spPr>
          <a:xfrm>
            <a:off x="245935" y="767508"/>
            <a:ext cx="5750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Задача</a:t>
            </a: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 безусловной многомерной минимизации</a:t>
            </a:r>
            <a:endParaRPr lang="ru-RU" sz="1600" dirty="0">
              <a:solidFill>
                <a:srgbClr val="292929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101" name="Объект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285253"/>
              </p:ext>
            </p:extLst>
          </p:nvPr>
        </p:nvGraphicFramePr>
        <p:xfrm>
          <a:off x="1776413" y="1147763"/>
          <a:ext cx="17049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Equation" r:id="rId10" imgW="1701720" imgH="279360" progId="Equation.3">
                  <p:embed/>
                </p:oleObj>
              </mc:Choice>
              <mc:Fallback>
                <p:oleObj name="Equation" r:id="rId10" imgW="1701720" imgH="27936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147763"/>
                        <a:ext cx="1704975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Прямоугольник 102"/>
          <p:cNvSpPr/>
          <p:nvPr/>
        </p:nvSpPr>
        <p:spPr>
          <a:xfrm>
            <a:off x="5050134" y="1121156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(4)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104" name="Прямоугольник 103"/>
          <p:cNvSpPr/>
          <p:nvPr/>
        </p:nvSpPr>
        <p:spPr>
          <a:xfrm>
            <a:off x="245935" y="2483860"/>
            <a:ext cx="269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6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Рекуррентная формула</a:t>
            </a:r>
            <a:r>
              <a:rPr lang="en-US" sz="16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  <a:endParaRPr lang="ru-RU" sz="1200" dirty="0"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06" name="Прямоугольник 105"/>
          <p:cNvSpPr/>
          <p:nvPr/>
        </p:nvSpPr>
        <p:spPr>
          <a:xfrm>
            <a:off x="5050264" y="2785829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(6)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07" name="Объект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235147"/>
              </p:ext>
            </p:extLst>
          </p:nvPr>
        </p:nvGraphicFramePr>
        <p:xfrm>
          <a:off x="2616200" y="2846388"/>
          <a:ext cx="223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Equation" r:id="rId12" imgW="2234880" imgH="317160" progId="Equation.3">
                  <p:embed/>
                </p:oleObj>
              </mc:Choice>
              <mc:Fallback>
                <p:oleObj name="Equation" r:id="rId12" imgW="2234880" imgH="31716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846388"/>
                        <a:ext cx="2235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Прямоугольник 108"/>
          <p:cNvSpPr/>
          <p:nvPr/>
        </p:nvSpPr>
        <p:spPr>
          <a:xfrm>
            <a:off x="235541" y="3218568"/>
            <a:ext cx="5760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где       </a:t>
            </a:r>
            <a:r>
              <a:rPr lang="ru-RU" sz="1600" dirty="0">
                <a:latin typeface="Bookman Old Style" panose="02050604050505020204" pitchFamily="18" charset="0"/>
              </a:rPr>
              <a:t>– направление поиска точки        </a:t>
            </a:r>
          </a:p>
          <a:p>
            <a:pPr algn="just"/>
            <a:r>
              <a:rPr lang="ru-RU" sz="1600" dirty="0">
                <a:latin typeface="Bookman Old Style" panose="02050604050505020204" pitchFamily="18" charset="0"/>
              </a:rPr>
              <a:t>из точки            – величина шага.</a:t>
            </a:r>
            <a:r>
              <a:rPr lang="ru-RU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08" name="Объект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522365"/>
              </p:ext>
            </p:extLst>
          </p:nvPr>
        </p:nvGraphicFramePr>
        <p:xfrm>
          <a:off x="804991" y="3218846"/>
          <a:ext cx="24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Equation" r:id="rId14" imgW="241200" imgH="304560" progId="Equation.3">
                  <p:embed/>
                </p:oleObj>
              </mc:Choice>
              <mc:Fallback>
                <p:oleObj name="Equation" r:id="rId14" imgW="24120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4991" y="3218846"/>
                        <a:ext cx="241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Объект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069954"/>
              </p:ext>
            </p:extLst>
          </p:nvPr>
        </p:nvGraphicFramePr>
        <p:xfrm>
          <a:off x="4150930" y="3219300"/>
          <a:ext cx="368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Equation" r:id="rId16" imgW="368280" imgH="253800" progId="Equation.3">
                  <p:embed/>
                </p:oleObj>
              </mc:Choice>
              <mc:Fallback>
                <p:oleObj name="Equation" r:id="rId16" imgW="3682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50930" y="3219300"/>
                        <a:ext cx="3683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Объект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618568"/>
              </p:ext>
            </p:extLst>
          </p:nvPr>
        </p:nvGraphicFramePr>
        <p:xfrm>
          <a:off x="1337369" y="3462588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Equation" r:id="rId18" imgW="304560" imgH="291960" progId="Equation.3">
                  <p:embed/>
                </p:oleObj>
              </mc:Choice>
              <mc:Fallback>
                <p:oleObj name="Equation" r:id="rId18" imgW="30456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37369" y="3462588"/>
                        <a:ext cx="304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Объект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884923"/>
              </p:ext>
            </p:extLst>
          </p:nvPr>
        </p:nvGraphicFramePr>
        <p:xfrm>
          <a:off x="1701867" y="3496523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Equation" r:id="rId20" imgW="253800" imgH="279360" progId="Equation.3">
                  <p:embed/>
                </p:oleObj>
              </mc:Choice>
              <mc:Fallback>
                <p:oleObj name="Equation" r:id="rId20" imgW="25380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01867" y="3496523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Прямоугольник 120"/>
          <p:cNvSpPr/>
          <p:nvPr/>
        </p:nvSpPr>
        <p:spPr>
          <a:xfrm>
            <a:off x="235541" y="4849335"/>
            <a:ext cx="5269391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Критерий остановки </a:t>
            </a:r>
            <a:r>
              <a:rPr lang="ru-RU" sz="1600" dirty="0">
                <a:latin typeface="Bookman Old Style" panose="02050604050505020204" pitchFamily="18" charset="0"/>
              </a:rPr>
              <a:t>итерационного процесса:</a:t>
            </a:r>
          </a:p>
        </p:txBody>
      </p:sp>
      <p:graphicFrame>
        <p:nvGraphicFramePr>
          <p:cNvPr id="123" name="Объект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76440"/>
              </p:ext>
            </p:extLst>
          </p:nvPr>
        </p:nvGraphicFramePr>
        <p:xfrm>
          <a:off x="3109929" y="5330581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22" imgW="977760" imgH="380880" progId="Equation.3">
                  <p:embed/>
                </p:oleObj>
              </mc:Choice>
              <mc:Fallback>
                <p:oleObj name="Equation" r:id="rId22" imgW="9777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29" y="5330581"/>
                        <a:ext cx="977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Объект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794931"/>
              </p:ext>
            </p:extLst>
          </p:nvPr>
        </p:nvGraphicFramePr>
        <p:xfrm>
          <a:off x="771986" y="5886062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24" imgW="126720" imgH="164880" progId="Equation.3">
                  <p:embed/>
                </p:oleObj>
              </mc:Choice>
              <mc:Fallback>
                <p:oleObj name="Equation" r:id="rId24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986" y="5886062"/>
                        <a:ext cx="127000" cy="16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Объект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561118"/>
              </p:ext>
            </p:extLst>
          </p:nvPr>
        </p:nvGraphicFramePr>
        <p:xfrm>
          <a:off x="347663" y="1457325"/>
          <a:ext cx="419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Equation" r:id="rId26" imgW="419040" imgH="266400" progId="Equation.3">
                  <p:embed/>
                </p:oleObj>
              </mc:Choice>
              <mc:Fallback>
                <p:oleObj name="Equation" r:id="rId26" imgW="4190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1457325"/>
                        <a:ext cx="4191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xmlns="" id="{9E04601C-F75E-4D02-B7C1-8148ED14A96C}"/>
              </a:ext>
            </a:extLst>
          </p:cNvPr>
          <p:cNvSpPr/>
          <p:nvPr/>
        </p:nvSpPr>
        <p:spPr>
          <a:xfrm>
            <a:off x="235541" y="1821251"/>
            <a:ext cx="52164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Связь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 задачи </a:t>
            </a: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максимизации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 и </a:t>
            </a: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минимизации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60" name="Объект 59">
            <a:extLst>
              <a:ext uri="{FF2B5EF4-FFF2-40B4-BE49-F238E27FC236}">
                <a16:creationId xmlns:a16="http://schemas.microsoft.com/office/drawing/2014/main" xmlns="" id="{62BE88C9-C789-4057-8C19-58DB0B2B5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565999"/>
              </p:ext>
            </p:extLst>
          </p:nvPr>
        </p:nvGraphicFramePr>
        <p:xfrm>
          <a:off x="1338263" y="2220913"/>
          <a:ext cx="254635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Equation" r:id="rId28" imgW="2539800" imgH="253800" progId="Equation.3">
                  <p:embed/>
                </p:oleObj>
              </mc:Choice>
              <mc:Fallback>
                <p:oleObj name="Equation" r:id="rId28" imgW="2539800" imgH="253800" progId="Equation.3">
                  <p:embed/>
                  <p:pic>
                    <p:nvPicPr>
                      <p:cNvPr id="101" name="Объект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2220913"/>
                        <a:ext cx="254635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xmlns="" id="{BA375C04-7193-4E74-B73E-2B7297F77D3F}"/>
              </a:ext>
            </a:extLst>
          </p:cNvPr>
          <p:cNvSpPr/>
          <p:nvPr/>
        </p:nvSpPr>
        <p:spPr>
          <a:xfrm>
            <a:off x="5056320" y="2203049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(5)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xmlns="" id="{23F8C41C-099D-4853-BF5C-501C4132AEA3}"/>
              </a:ext>
            </a:extLst>
          </p:cNvPr>
          <p:cNvSpPr/>
          <p:nvPr/>
        </p:nvSpPr>
        <p:spPr>
          <a:xfrm>
            <a:off x="755871" y="1394741"/>
            <a:ext cx="4095993" cy="364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</a:rPr>
              <a:t>– дифференцируема в каждой точке.</a:t>
            </a:r>
            <a:endParaRPr lang="ru-RU" sz="1600" dirty="0">
              <a:latin typeface="Bookman Old Style" panose="02050604050505020204" pitchFamily="18" charset="0"/>
            </a:endParaRPr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xmlns="" id="{109A6BA9-58C6-4207-AE17-602FA3B679AB}"/>
              </a:ext>
            </a:extLst>
          </p:cNvPr>
          <p:cNvSpPr/>
          <p:nvPr/>
        </p:nvSpPr>
        <p:spPr>
          <a:xfrm>
            <a:off x="5041550" y="5306208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(7)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16" name="Объект 115">
            <a:extLst>
              <a:ext uri="{FF2B5EF4-FFF2-40B4-BE49-F238E27FC236}">
                <a16:creationId xmlns:a16="http://schemas.microsoft.com/office/drawing/2014/main" xmlns="" id="{FA059448-60CD-4F7B-B433-B3604A28E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916448"/>
              </p:ext>
            </p:extLst>
          </p:nvPr>
        </p:nvGraphicFramePr>
        <p:xfrm>
          <a:off x="348051" y="3824672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Equation" r:id="rId30" imgW="253800" imgH="279360" progId="Equation.3">
                  <p:embed/>
                </p:oleObj>
              </mc:Choice>
              <mc:Fallback>
                <p:oleObj name="Equation" r:id="rId30" imgW="253800" imgH="279360" progId="Equation.3">
                  <p:embed/>
                  <p:pic>
                    <p:nvPicPr>
                      <p:cNvPr id="115" name="Объект 11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48051" y="3824672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xmlns="" id="{147DA117-881B-4376-8F68-AEED724593E4}"/>
              </a:ext>
            </a:extLst>
          </p:cNvPr>
          <p:cNvSpPr/>
          <p:nvPr/>
        </p:nvSpPr>
        <p:spPr>
          <a:xfrm>
            <a:off x="678906" y="3790174"/>
            <a:ext cx="57606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выбирается: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постоянным</a:t>
            </a:r>
            <a:r>
              <a:rPr lang="en-US" sz="16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дробным</a:t>
            </a:r>
            <a:r>
              <a:rPr lang="en-US" sz="16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(</a:t>
            </a:r>
            <a:r>
              <a:rPr lang="ru-RU" sz="16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делится на </a:t>
            </a:r>
            <a:r>
              <a:rPr lang="ru-RU" sz="16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число </a:t>
            </a:r>
            <a:r>
              <a:rPr lang="ru-RU" sz="16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 ходе решения</a:t>
            </a:r>
            <a:r>
              <a:rPr lang="en-US" sz="16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);</a:t>
            </a:r>
            <a:endParaRPr lang="ru-RU" sz="16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из решения одномерной задачи оптимизации</a:t>
            </a:r>
            <a:r>
              <a:rPr lang="en-US" sz="16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ru-RU" sz="1600" dirty="0"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EF8C4905-228A-4205-BD2F-7A2AFE8EF6E7}"/>
              </a:ext>
            </a:extLst>
          </p:cNvPr>
          <p:cNvSpPr/>
          <p:nvPr/>
        </p:nvSpPr>
        <p:spPr>
          <a:xfrm>
            <a:off x="11118021" y="3864125"/>
            <a:ext cx="100247" cy="100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14286" decel="8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-0.04271 0.00695 L -0.10456 0.02269 C -0.12188 0.02523 -0.13907 0.03056 -0.15625 0.0331 C -0.16849 0.03542 -0.17644 0.03773 -0.18842 0.03982 " pathEditMode="relative" rAng="0" ptsTypes="AAAAA">
                                      <p:cBhvr>
                                        <p:cTn id="6" dur="7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Группа 94">
            <a:extLst>
              <a:ext uri="{FF2B5EF4-FFF2-40B4-BE49-F238E27FC236}">
                <a16:creationId xmlns:a16="http://schemas.microsoft.com/office/drawing/2014/main" xmlns="" id="{7E260CCE-1FBC-4CFA-89C4-2EF31AB02ADA}"/>
              </a:ext>
            </a:extLst>
          </p:cNvPr>
          <p:cNvGrpSpPr/>
          <p:nvPr/>
        </p:nvGrpSpPr>
        <p:grpSpPr>
          <a:xfrm>
            <a:off x="6464153" y="408461"/>
            <a:ext cx="5715534" cy="5662560"/>
            <a:chOff x="6191250" y="469900"/>
            <a:chExt cx="5715534" cy="5662560"/>
          </a:xfrm>
        </p:grpSpPr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xmlns="" id="{0BFD4746-2A1E-4049-826F-2B0E6ED9E5A9}"/>
                </a:ext>
              </a:extLst>
            </p:cNvPr>
            <p:cNvGrpSpPr/>
            <p:nvPr/>
          </p:nvGrpSpPr>
          <p:grpSpPr>
            <a:xfrm>
              <a:off x="6191250" y="469900"/>
              <a:ext cx="5715534" cy="5662560"/>
              <a:chOff x="-5196" y="478422"/>
              <a:chExt cx="5715534" cy="5662560"/>
            </a:xfrm>
          </p:grpSpPr>
          <p:grpSp>
            <p:nvGrpSpPr>
              <p:cNvPr id="107" name="Группа 106">
                <a:extLst>
                  <a:ext uri="{FF2B5EF4-FFF2-40B4-BE49-F238E27FC236}">
                    <a16:creationId xmlns:a16="http://schemas.microsoft.com/office/drawing/2014/main" xmlns="" id="{6B376FCA-4080-408A-953F-159576C34A12}"/>
                  </a:ext>
                </a:extLst>
              </p:cNvPr>
              <p:cNvGrpSpPr/>
              <p:nvPr/>
            </p:nvGrpSpPr>
            <p:grpSpPr>
              <a:xfrm>
                <a:off x="-5196" y="478422"/>
                <a:ext cx="5715534" cy="5662560"/>
                <a:chOff x="-5196" y="478422"/>
                <a:chExt cx="5715534" cy="5662560"/>
              </a:xfrm>
            </p:grpSpPr>
            <p:grpSp>
              <p:nvGrpSpPr>
                <p:cNvPr id="123" name="Полотно 1">
                  <a:extLst>
                    <a:ext uri="{FF2B5EF4-FFF2-40B4-BE49-F238E27FC236}">
                      <a16:creationId xmlns:a16="http://schemas.microsoft.com/office/drawing/2014/main" xmlns="" id="{7AB81697-BC5C-4E9B-BB62-ED0F4A3838E3}"/>
                    </a:ext>
                  </a:extLst>
                </p:cNvPr>
                <p:cNvGrpSpPr/>
                <p:nvPr/>
              </p:nvGrpSpPr>
              <p:grpSpPr>
                <a:xfrm>
                  <a:off x="0" y="478422"/>
                  <a:ext cx="5710338" cy="5662560"/>
                  <a:chOff x="-223938" y="0"/>
                  <a:chExt cx="5710338" cy="7334250"/>
                </a:xfrm>
              </p:grpSpPr>
              <p:sp>
                <p:nvSpPr>
                  <p:cNvPr id="132" name="Прямоугольник 131">
                    <a:extLst>
                      <a:ext uri="{FF2B5EF4-FFF2-40B4-BE49-F238E27FC236}">
                        <a16:creationId xmlns:a16="http://schemas.microsoft.com/office/drawing/2014/main" xmlns="" id="{51C33F8C-E928-42BA-8F5D-F2136070BF95}"/>
                      </a:ext>
                    </a:extLst>
                  </p:cNvPr>
                  <p:cNvSpPr/>
                  <p:nvPr/>
                </p:nvSpPr>
                <p:spPr>
                  <a:xfrm>
                    <a:off x="-223938" y="0"/>
                    <a:ext cx="5710338" cy="7334250"/>
                  </a:xfrm>
                  <a:prstGeom prst="rect">
                    <a:avLst/>
                  </a:prstGeom>
                  <a:solidFill>
                    <a:prstClr val="white"/>
                  </a:solidFill>
                </p:spPr>
              </p:sp>
              <p:sp>
                <p:nvSpPr>
                  <p:cNvPr id="133" name="Блок-схема: знак завершения 132">
                    <a:extLst>
                      <a:ext uri="{FF2B5EF4-FFF2-40B4-BE49-F238E27FC236}">
                        <a16:creationId xmlns:a16="http://schemas.microsoft.com/office/drawing/2014/main" xmlns="" id="{CA0FBDFF-3F64-456C-99C7-395C958E7CB3}"/>
                      </a:ext>
                    </a:extLst>
                  </p:cNvPr>
                  <p:cNvSpPr/>
                  <p:nvPr/>
                </p:nvSpPr>
                <p:spPr>
                  <a:xfrm>
                    <a:off x="35788" y="168159"/>
                    <a:ext cx="1905000" cy="498072"/>
                  </a:xfrm>
                  <a:prstGeom prst="flowChartTerminator">
                    <a:avLst/>
                  </a:prstGeom>
                  <a:ln w="38100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ru-RU" sz="14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Начало</a:t>
                    </a:r>
                    <a:endParaRPr lang="ru-RU" sz="14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" name="Блок-схема: данные 133">
                    <a:extLst>
                      <a:ext uri="{FF2B5EF4-FFF2-40B4-BE49-F238E27FC236}">
                        <a16:creationId xmlns:a16="http://schemas.microsoft.com/office/drawing/2014/main" xmlns="" id="{8BB5AE21-F90A-404E-A212-A99A7A18D3C8}"/>
                      </a:ext>
                    </a:extLst>
                  </p:cNvPr>
                  <p:cNvSpPr/>
                  <p:nvPr/>
                </p:nvSpPr>
                <p:spPr>
                  <a:xfrm>
                    <a:off x="35788" y="920155"/>
                    <a:ext cx="1905000" cy="749313"/>
                  </a:xfrm>
                  <a:prstGeom prst="flowChartInputOutput">
                    <a:avLst/>
                  </a:prstGeom>
                  <a:ln w="38100"/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ru-RU" sz="1400" dirty="0">
                      <a:latin typeface="Bookman Old Style" panose="02050604050505020204" pitchFamily="18" charset="0"/>
                    </a:endParaRPr>
                  </a:p>
                </p:txBody>
              </p:sp>
            </p:grpSp>
            <p:sp>
              <p:nvSpPr>
                <p:cNvPr id="124" name="Блок-схема: процесс 123">
                  <a:extLst>
                    <a:ext uri="{FF2B5EF4-FFF2-40B4-BE49-F238E27FC236}">
                      <a16:creationId xmlns:a16="http://schemas.microsoft.com/office/drawing/2014/main" xmlns="" id="{2810CA23-B75D-40C3-98BA-0D7BD2258947}"/>
                    </a:ext>
                  </a:extLst>
                </p:cNvPr>
                <p:cNvSpPr/>
                <p:nvPr/>
              </p:nvSpPr>
              <p:spPr>
                <a:xfrm>
                  <a:off x="-5196" y="2831714"/>
                  <a:ext cx="2434844" cy="407041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Блок-схема: процесс 124">
                  <a:extLst>
                    <a:ext uri="{FF2B5EF4-FFF2-40B4-BE49-F238E27FC236}">
                      <a16:creationId xmlns:a16="http://schemas.microsoft.com/office/drawing/2014/main" xmlns="" id="{84A25D2A-A837-43AE-9194-44B0D2B7CA61}"/>
                    </a:ext>
                  </a:extLst>
                </p:cNvPr>
                <p:cNvSpPr/>
                <p:nvPr/>
              </p:nvSpPr>
              <p:spPr>
                <a:xfrm>
                  <a:off x="-5196" y="3612743"/>
                  <a:ext cx="2434844" cy="407041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Блок-схема: решение 125">
                  <a:extLst>
                    <a:ext uri="{FF2B5EF4-FFF2-40B4-BE49-F238E27FC236}">
                      <a16:creationId xmlns:a16="http://schemas.microsoft.com/office/drawing/2014/main" xmlns="" id="{582B4571-518F-4448-8408-6D210A9C356F}"/>
                    </a:ext>
                  </a:extLst>
                </p:cNvPr>
                <p:cNvSpPr/>
                <p:nvPr/>
              </p:nvSpPr>
              <p:spPr>
                <a:xfrm>
                  <a:off x="377863" y="4243577"/>
                  <a:ext cx="1673699" cy="930463"/>
                </a:xfrm>
                <a:prstGeom prst="flowChartDecision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7" name="Блок-схема: процесс 126">
                  <a:extLst>
                    <a:ext uri="{FF2B5EF4-FFF2-40B4-BE49-F238E27FC236}">
                      <a16:creationId xmlns:a16="http://schemas.microsoft.com/office/drawing/2014/main" xmlns="" id="{5487EC7E-ACE5-41D5-80BD-205734EF8718}"/>
                    </a:ext>
                  </a:extLst>
                </p:cNvPr>
                <p:cNvSpPr/>
                <p:nvPr/>
              </p:nvSpPr>
              <p:spPr>
                <a:xfrm>
                  <a:off x="-2710" y="5413826"/>
                  <a:ext cx="2434844" cy="407041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8" name="Блок-схема: знак завершения 127">
                  <a:extLst>
                    <a:ext uri="{FF2B5EF4-FFF2-40B4-BE49-F238E27FC236}">
                      <a16:creationId xmlns:a16="http://schemas.microsoft.com/office/drawing/2014/main" xmlns="" id="{344F9CDD-5826-4A52-B858-30B88BF2F63A}"/>
                    </a:ext>
                  </a:extLst>
                </p:cNvPr>
                <p:cNvSpPr/>
                <p:nvPr/>
              </p:nvSpPr>
              <p:spPr>
                <a:xfrm>
                  <a:off x="2960980" y="5422229"/>
                  <a:ext cx="1905000" cy="384547"/>
                </a:xfrm>
                <a:prstGeom prst="flowChartTerminator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ru-RU" sz="1400" b="1" dirty="0">
                      <a:effectLst/>
                      <a:latin typeface="Bookman Old Style" panose="0205060405050502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Конец</a:t>
                  </a:r>
                  <a:endPara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Блок-схема: решение 128">
                  <a:extLst>
                    <a:ext uri="{FF2B5EF4-FFF2-40B4-BE49-F238E27FC236}">
                      <a16:creationId xmlns:a16="http://schemas.microsoft.com/office/drawing/2014/main" xmlns="" id="{8AC17BE3-1D33-482F-B3DC-4FC509A7E8A2}"/>
                    </a:ext>
                  </a:extLst>
                </p:cNvPr>
                <p:cNvSpPr/>
                <p:nvPr/>
              </p:nvSpPr>
              <p:spPr>
                <a:xfrm>
                  <a:off x="3076631" y="4335825"/>
                  <a:ext cx="1673699" cy="728910"/>
                </a:xfrm>
                <a:prstGeom prst="flowChartDecision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0" name="Блок-схема: процесс 129">
                  <a:extLst>
                    <a:ext uri="{FF2B5EF4-FFF2-40B4-BE49-F238E27FC236}">
                      <a16:creationId xmlns:a16="http://schemas.microsoft.com/office/drawing/2014/main" xmlns="" id="{C6829144-9F30-4BD8-8225-77A350EA2294}"/>
                    </a:ext>
                  </a:extLst>
                </p:cNvPr>
                <p:cNvSpPr/>
                <p:nvPr/>
              </p:nvSpPr>
              <p:spPr>
                <a:xfrm>
                  <a:off x="2704109" y="2481542"/>
                  <a:ext cx="2434844" cy="1107384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1" name="Блок-схема: процесс 130">
                  <a:extLst>
                    <a:ext uri="{FF2B5EF4-FFF2-40B4-BE49-F238E27FC236}">
                      <a16:creationId xmlns:a16="http://schemas.microsoft.com/office/drawing/2014/main" xmlns="" id="{F32295A8-DC29-4345-B0BE-F798743BE92E}"/>
                    </a:ext>
                  </a:extLst>
                </p:cNvPr>
                <p:cNvSpPr/>
                <p:nvPr/>
              </p:nvSpPr>
              <p:spPr>
                <a:xfrm>
                  <a:off x="0" y="1937378"/>
                  <a:ext cx="2434844" cy="407041"/>
                </a:xfrm>
                <a:prstGeom prst="flowChartProcess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aphicFrame>
            <p:nvGraphicFramePr>
              <p:cNvPr id="109" name="Объект 108">
                <a:extLst>
                  <a:ext uri="{FF2B5EF4-FFF2-40B4-BE49-F238E27FC236}">
                    <a16:creationId xmlns:a16="http://schemas.microsoft.com/office/drawing/2014/main" xmlns="" id="{FE4D6B9C-F3F4-4237-A71D-FD30D56C48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4337254"/>
                  </p:ext>
                </p:extLst>
              </p:nvPr>
            </p:nvGraphicFramePr>
            <p:xfrm>
              <a:off x="656939" y="1319324"/>
              <a:ext cx="11811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6" name="Equation" r:id="rId4" imgW="1180800" imgH="317160" progId="Equation.3">
                      <p:embed/>
                    </p:oleObj>
                  </mc:Choice>
                  <mc:Fallback>
                    <p:oleObj name="Equation" r:id="rId4" imgW="1180800" imgH="317160" progId="Equation.3">
                      <p:embed/>
                      <p:pic>
                        <p:nvPicPr>
                          <p:cNvPr id="64" name="Объект 63">
                            <a:extLst>
                              <a:ext uri="{FF2B5EF4-FFF2-40B4-BE49-F238E27FC236}">
                                <a16:creationId xmlns:a16="http://schemas.microsoft.com/office/drawing/2014/main" xmlns="" id="{365E5035-D0A4-415E-BA96-8B290F40784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6939" y="1319324"/>
                            <a:ext cx="1181100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0" name="Объект 109">
                <a:extLst>
                  <a:ext uri="{FF2B5EF4-FFF2-40B4-BE49-F238E27FC236}">
                    <a16:creationId xmlns:a16="http://schemas.microsoft.com/office/drawing/2014/main" xmlns="" id="{07FF220E-9DD3-4C80-9A81-B9F7723B4C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3987954"/>
                  </p:ext>
                </p:extLst>
              </p:nvPr>
            </p:nvGraphicFramePr>
            <p:xfrm>
              <a:off x="167989" y="2884599"/>
              <a:ext cx="2087562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7" name="Equation" r:id="rId6" imgW="2082600" imgH="304560" progId="Equation.3">
                      <p:embed/>
                    </p:oleObj>
                  </mc:Choice>
                  <mc:Fallback>
                    <p:oleObj name="Equation" r:id="rId6" imgW="2082600" imgH="304560" progId="Equation.3">
                      <p:embed/>
                      <p:pic>
                        <p:nvPicPr>
                          <p:cNvPr id="65" name="Объект 64">
                            <a:extLst>
                              <a:ext uri="{FF2B5EF4-FFF2-40B4-BE49-F238E27FC236}">
                                <a16:creationId xmlns:a16="http://schemas.microsoft.com/office/drawing/2014/main" xmlns="" id="{EFA8DE78-E257-4A32-A8C6-EDFD8FFE813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989" y="2884599"/>
                            <a:ext cx="2087562" cy="304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1" name="Объект 110">
                <a:extLst>
                  <a:ext uri="{FF2B5EF4-FFF2-40B4-BE49-F238E27FC236}">
                    <a16:creationId xmlns:a16="http://schemas.microsoft.com/office/drawing/2014/main" xmlns="" id="{391A260E-0393-4C12-9CFB-13B2690F40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0621487"/>
                  </p:ext>
                </p:extLst>
              </p:nvPr>
            </p:nvGraphicFramePr>
            <p:xfrm>
              <a:off x="512476" y="3662474"/>
              <a:ext cx="14097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8" name="Equation" r:id="rId8" imgW="1409400" imgH="317160" progId="Equation.3">
                      <p:embed/>
                    </p:oleObj>
                  </mc:Choice>
                  <mc:Fallback>
                    <p:oleObj name="Equation" r:id="rId8" imgW="1409400" imgH="317160" progId="Equation.3">
                      <p:embed/>
                      <p:pic>
                        <p:nvPicPr>
                          <p:cNvPr id="67" name="Объект 66">
                            <a:extLst>
                              <a:ext uri="{FF2B5EF4-FFF2-40B4-BE49-F238E27FC236}">
                                <a16:creationId xmlns:a16="http://schemas.microsoft.com/office/drawing/2014/main" xmlns="" id="{5F176AFA-F977-486B-995E-7C4046CD0CB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476" y="3662474"/>
                            <a:ext cx="1409700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" name="Объект 111">
                <a:extLst>
                  <a:ext uri="{FF2B5EF4-FFF2-40B4-BE49-F238E27FC236}">
                    <a16:creationId xmlns:a16="http://schemas.microsoft.com/office/drawing/2014/main" xmlns="" id="{B239A333-E596-4D8A-BEE3-5BD58A3D48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54019"/>
                  </p:ext>
                </p:extLst>
              </p:nvPr>
            </p:nvGraphicFramePr>
            <p:xfrm>
              <a:off x="722026" y="4511786"/>
              <a:ext cx="10668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9" name="Equation" r:id="rId10" imgW="1066680" imgH="380880" progId="Equation.3">
                      <p:embed/>
                    </p:oleObj>
                  </mc:Choice>
                  <mc:Fallback>
                    <p:oleObj name="Equation" r:id="rId10" imgW="1066680" imgH="380880" progId="Equation.3">
                      <p:embed/>
                      <p:pic>
                        <p:nvPicPr>
                          <p:cNvPr id="68" name="Объект 67">
                            <a:extLst>
                              <a:ext uri="{FF2B5EF4-FFF2-40B4-BE49-F238E27FC236}">
                                <a16:creationId xmlns:a16="http://schemas.microsoft.com/office/drawing/2014/main" xmlns="" id="{8F152F0C-AFBB-4B04-A752-FF7FC156950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2026" y="4511786"/>
                            <a:ext cx="1066800" cy="381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" name="Объект 112">
                <a:extLst>
                  <a:ext uri="{FF2B5EF4-FFF2-40B4-BE49-F238E27FC236}">
                    <a16:creationId xmlns:a16="http://schemas.microsoft.com/office/drawing/2014/main" xmlns="" id="{42C1C198-00ED-468A-A2B2-2121405684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3965999"/>
                  </p:ext>
                </p:extLst>
              </p:nvPr>
            </p:nvGraphicFramePr>
            <p:xfrm>
              <a:off x="308487" y="5441279"/>
              <a:ext cx="17526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0" name="Equation" r:id="rId12" imgW="1752480" imgH="304560" progId="Equation.3">
                      <p:embed/>
                    </p:oleObj>
                  </mc:Choice>
                  <mc:Fallback>
                    <p:oleObj name="Equation" r:id="rId12" imgW="1752480" imgH="304560" progId="Equation.3">
                      <p:embed/>
                      <p:pic>
                        <p:nvPicPr>
                          <p:cNvPr id="70" name="Объект 69">
                            <a:extLst>
                              <a:ext uri="{FF2B5EF4-FFF2-40B4-BE49-F238E27FC236}">
                                <a16:creationId xmlns:a16="http://schemas.microsoft.com/office/drawing/2014/main" xmlns="" id="{59E0E60E-F8D1-40D9-B4FD-26E481338FE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487" y="5441279"/>
                            <a:ext cx="1752600" cy="304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4" name="Прямоугольник 113">
                <a:extLst>
                  <a:ext uri="{FF2B5EF4-FFF2-40B4-BE49-F238E27FC236}">
                    <a16:creationId xmlns:a16="http://schemas.microsoft.com/office/drawing/2014/main" xmlns="" id="{A17DDE54-953C-42C5-8D7A-487E2F0988AE}"/>
                  </a:ext>
                </a:extLst>
              </p:cNvPr>
              <p:cNvSpPr/>
              <p:nvPr/>
            </p:nvSpPr>
            <p:spPr>
              <a:xfrm>
                <a:off x="2027215" y="4406117"/>
                <a:ext cx="530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sz="1600" dirty="0">
                    <a:latin typeface="Bookman Old Style" panose="02050604050505020204" pitchFamily="18" charset="0"/>
                    <a:ea typeface="Times New Roman" panose="02020603050405020304" pitchFamily="18" charset="0"/>
                  </a:rPr>
                  <a:t>нет</a:t>
                </a:r>
                <a:endParaRPr lang="ru-RU" sz="1200" dirty="0"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xmlns="" id="{A1F166E6-F3BC-4095-B912-13E7DA349676}"/>
                  </a:ext>
                </a:extLst>
              </p:cNvPr>
              <p:cNvSpPr/>
              <p:nvPr/>
            </p:nvSpPr>
            <p:spPr>
              <a:xfrm>
                <a:off x="724687" y="5045263"/>
                <a:ext cx="530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sz="1600" dirty="0">
                    <a:latin typeface="Bookman Old Style" panose="02050604050505020204" pitchFamily="18" charset="0"/>
                    <a:ea typeface="Times New Roman" panose="02020603050405020304" pitchFamily="18" charset="0"/>
                  </a:rPr>
                  <a:t>да</a:t>
                </a:r>
                <a:endParaRPr lang="ru-RU" sz="1200" dirty="0"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6" name="Прямоугольник 115">
                <a:extLst>
                  <a:ext uri="{FF2B5EF4-FFF2-40B4-BE49-F238E27FC236}">
                    <a16:creationId xmlns:a16="http://schemas.microsoft.com/office/drawing/2014/main" xmlns="" id="{03829063-5F4C-469C-AB34-6C0BC455B0B9}"/>
                  </a:ext>
                </a:extLst>
              </p:cNvPr>
              <p:cNvSpPr/>
              <p:nvPr/>
            </p:nvSpPr>
            <p:spPr>
              <a:xfrm>
                <a:off x="3411056" y="4001536"/>
                <a:ext cx="530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sz="1600" dirty="0">
                    <a:latin typeface="Bookman Old Style" panose="02050604050505020204" pitchFamily="18" charset="0"/>
                    <a:ea typeface="Times New Roman" panose="02020603050405020304" pitchFamily="18" charset="0"/>
                  </a:rPr>
                  <a:t>нет</a:t>
                </a:r>
                <a:endParaRPr lang="ru-RU" sz="1200" dirty="0"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7" name="Прямоугольник 116">
                <a:extLst>
                  <a:ext uri="{FF2B5EF4-FFF2-40B4-BE49-F238E27FC236}">
                    <a16:creationId xmlns:a16="http://schemas.microsoft.com/office/drawing/2014/main" xmlns="" id="{23572F04-3C77-4967-A313-865CF4EDBE3D}"/>
                  </a:ext>
                </a:extLst>
              </p:cNvPr>
              <p:cNvSpPr/>
              <p:nvPr/>
            </p:nvSpPr>
            <p:spPr>
              <a:xfrm>
                <a:off x="4675124" y="4351448"/>
                <a:ext cx="530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ru-RU" sz="1600" dirty="0">
                    <a:latin typeface="Bookman Old Style" panose="02050604050505020204" pitchFamily="18" charset="0"/>
                    <a:ea typeface="Times New Roman" panose="02020603050405020304" pitchFamily="18" charset="0"/>
                  </a:rPr>
                  <a:t>да</a:t>
                </a:r>
                <a:endParaRPr lang="ru-RU" sz="1200" dirty="0">
                  <a:effectLst/>
                  <a:latin typeface="Bookman Old Style" panose="02050604050505020204" pitchFamily="18" charset="0"/>
                  <a:ea typeface="Times New Roman" panose="02020603050405020304" pitchFamily="18" charset="0"/>
                </a:endParaRPr>
              </a:p>
            </p:txBody>
          </p:sp>
          <p:graphicFrame>
            <p:nvGraphicFramePr>
              <p:cNvPr id="118" name="Объект 117">
                <a:extLst>
                  <a:ext uri="{FF2B5EF4-FFF2-40B4-BE49-F238E27FC236}">
                    <a16:creationId xmlns:a16="http://schemas.microsoft.com/office/drawing/2014/main" xmlns="" id="{27C55DB2-3030-461B-BDEF-73A8A56C08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1924422"/>
                  </p:ext>
                </p:extLst>
              </p:nvPr>
            </p:nvGraphicFramePr>
            <p:xfrm>
              <a:off x="2812060" y="2530586"/>
              <a:ext cx="2273300" cy="433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1" name="Equation" r:id="rId14" imgW="2273040" imgH="431640" progId="Equation.3">
                      <p:embed/>
                    </p:oleObj>
                  </mc:Choice>
                  <mc:Fallback>
                    <p:oleObj name="Equation" r:id="rId14" imgW="2273040" imgH="431640" progId="Equation.3">
                      <p:embed/>
                      <p:pic>
                        <p:nvPicPr>
                          <p:cNvPr id="82" name="Объект 81">
                            <a:extLst>
                              <a:ext uri="{FF2B5EF4-FFF2-40B4-BE49-F238E27FC236}">
                                <a16:creationId xmlns:a16="http://schemas.microsoft.com/office/drawing/2014/main" xmlns="" id="{56A2172C-4776-4452-8A59-7A1E316977F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2060" y="2530586"/>
                            <a:ext cx="2273300" cy="4333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" name="Объект 118">
                <a:extLst>
                  <a:ext uri="{FF2B5EF4-FFF2-40B4-BE49-F238E27FC236}">
                    <a16:creationId xmlns:a16="http://schemas.microsoft.com/office/drawing/2014/main" xmlns="" id="{3A6D64B7-E93E-4BF9-AD3A-E8C691F67E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1752063"/>
                  </p:ext>
                </p:extLst>
              </p:nvPr>
            </p:nvGraphicFramePr>
            <p:xfrm>
              <a:off x="2843463" y="2954628"/>
              <a:ext cx="2028825" cy="322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2" name="Equation" r:id="rId16" imgW="2031840" imgH="317160" progId="Equation.3">
                      <p:embed/>
                    </p:oleObj>
                  </mc:Choice>
                  <mc:Fallback>
                    <p:oleObj name="Equation" r:id="rId16" imgW="2031840" imgH="317160" progId="Equation.3">
                      <p:embed/>
                      <p:pic>
                        <p:nvPicPr>
                          <p:cNvPr id="83" name="Объект 82">
                            <a:extLst>
                              <a:ext uri="{FF2B5EF4-FFF2-40B4-BE49-F238E27FC236}">
                                <a16:creationId xmlns:a16="http://schemas.microsoft.com/office/drawing/2014/main" xmlns="" id="{CD195180-76C0-4901-BB8A-292C1A71B31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463" y="2954628"/>
                            <a:ext cx="2028825" cy="3222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0" name="Объект 119">
                <a:extLst>
                  <a:ext uri="{FF2B5EF4-FFF2-40B4-BE49-F238E27FC236}">
                    <a16:creationId xmlns:a16="http://schemas.microsoft.com/office/drawing/2014/main" xmlns="" id="{B9F3F024-7F20-4792-8249-7F1905A319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0332114"/>
                  </p:ext>
                </p:extLst>
              </p:nvPr>
            </p:nvGraphicFramePr>
            <p:xfrm>
              <a:off x="523589" y="1989249"/>
              <a:ext cx="1447800" cy="304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3" name="Equation" r:id="rId18" imgW="1447560" imgH="304560" progId="Equation.3">
                      <p:embed/>
                    </p:oleObj>
                  </mc:Choice>
                  <mc:Fallback>
                    <p:oleObj name="Equation" r:id="rId18" imgW="1447560" imgH="304560" progId="Equation.3">
                      <p:embed/>
                      <p:pic>
                        <p:nvPicPr>
                          <p:cNvPr id="85" name="Объект 84">
                            <a:extLst>
                              <a:ext uri="{FF2B5EF4-FFF2-40B4-BE49-F238E27FC236}">
                                <a16:creationId xmlns:a16="http://schemas.microsoft.com/office/drawing/2014/main" xmlns="" id="{1F39AE0D-CD29-4D17-9644-AE8750F8993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589" y="1989249"/>
                            <a:ext cx="1447800" cy="304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1" name="Объект 120">
                <a:extLst>
                  <a:ext uri="{FF2B5EF4-FFF2-40B4-BE49-F238E27FC236}">
                    <a16:creationId xmlns:a16="http://schemas.microsoft.com/office/drawing/2014/main" xmlns="" id="{E54F639E-D1F7-4CF0-8712-8871DD67DD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6549575"/>
                  </p:ext>
                </p:extLst>
              </p:nvPr>
            </p:nvGraphicFramePr>
            <p:xfrm>
              <a:off x="3515131" y="4592330"/>
              <a:ext cx="812800" cy="215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4" name="Уравнение" r:id="rId20" imgW="812520" imgH="215640" progId="Equation.3">
                      <p:embed/>
                    </p:oleObj>
                  </mc:Choice>
                  <mc:Fallback>
                    <p:oleObj name="Уравнение" r:id="rId20" imgW="812520" imgH="215640" progId="Equation.3">
                      <p:embed/>
                      <p:pic>
                        <p:nvPicPr>
                          <p:cNvPr id="109" name="Объект 108">
                            <a:extLst>
                              <a:ext uri="{FF2B5EF4-FFF2-40B4-BE49-F238E27FC236}">
                                <a16:creationId xmlns:a16="http://schemas.microsoft.com/office/drawing/2014/main" xmlns="" id="{40D341D2-76B1-40C9-9F88-8BA249E0285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5131" y="4592330"/>
                            <a:ext cx="812800" cy="2159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" name="Объект 121">
                <a:extLst>
                  <a:ext uri="{FF2B5EF4-FFF2-40B4-BE49-F238E27FC236}">
                    <a16:creationId xmlns:a16="http://schemas.microsoft.com/office/drawing/2014/main" xmlns="" id="{49A3C0C9-63C2-4CAD-82F0-1120506C0C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29342897"/>
                  </p:ext>
                </p:extLst>
              </p:nvPr>
            </p:nvGraphicFramePr>
            <p:xfrm>
              <a:off x="2844514" y="3271949"/>
              <a:ext cx="711200" cy="215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35" name="Equation" r:id="rId22" imgW="711000" imgH="215640" progId="Equation.3">
                      <p:embed/>
                    </p:oleObj>
                  </mc:Choice>
                  <mc:Fallback>
                    <p:oleObj name="Equation" r:id="rId22" imgW="711000" imgH="215640" progId="Equation.3">
                      <p:embed/>
                      <p:pic>
                        <p:nvPicPr>
                          <p:cNvPr id="113" name="Объект 112">
                            <a:extLst>
                              <a:ext uri="{FF2B5EF4-FFF2-40B4-BE49-F238E27FC236}">
                                <a16:creationId xmlns:a16="http://schemas.microsoft.com/office/drawing/2014/main" xmlns="" id="{7A5DE64A-6FC9-423E-80BE-F094300DD5C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514" y="3271949"/>
                            <a:ext cx="711200" cy="2159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97" name="Соединитель: уступ 96">
              <a:extLst>
                <a:ext uri="{FF2B5EF4-FFF2-40B4-BE49-F238E27FC236}">
                  <a16:creationId xmlns:a16="http://schemas.microsoft.com/office/drawing/2014/main" xmlns="" id="{B88213B9-DF97-4AE8-91AF-28CD66EBE65B}"/>
                </a:ext>
              </a:extLst>
            </p:cNvPr>
            <p:cNvCxnSpPr>
              <a:cxnSpLocks/>
              <a:stCxn id="129" idx="3"/>
              <a:endCxn id="68" idx="3"/>
            </p:cNvCxnSpPr>
            <p:nvPr/>
          </p:nvCxnSpPr>
          <p:spPr>
            <a:xfrm flipV="1">
              <a:off x="10946776" y="2126668"/>
              <a:ext cx="388623" cy="2565090"/>
            </a:xfrm>
            <a:prstGeom prst="bentConnector3">
              <a:avLst>
                <a:gd name="adj1" fmla="val 1588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xmlns="" id="{50BE942C-BF26-4C2A-A0E9-7B950AE6AA0E}"/>
                </a:ext>
              </a:extLst>
            </p:cNvPr>
            <p:cNvCxnSpPr>
              <a:cxnSpLocks/>
              <a:stCxn id="129" idx="0"/>
              <a:endCxn id="130" idx="2"/>
            </p:cNvCxnSpPr>
            <p:nvPr/>
          </p:nvCxnSpPr>
          <p:spPr>
            <a:xfrm flipV="1">
              <a:off x="10109927" y="3580404"/>
              <a:ext cx="8050" cy="746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>
              <a:extLst>
                <a:ext uri="{FF2B5EF4-FFF2-40B4-BE49-F238E27FC236}">
                  <a16:creationId xmlns:a16="http://schemas.microsoft.com/office/drawing/2014/main" xmlns="" id="{91843B24-FEE4-4DF5-9BAD-9AC54DFF6C70}"/>
                </a:ext>
              </a:extLst>
            </p:cNvPr>
            <p:cNvCxnSpPr>
              <a:cxnSpLocks/>
              <a:stCxn id="133" idx="2"/>
              <a:endCxn id="134" idx="1"/>
            </p:cNvCxnSpPr>
            <p:nvPr/>
          </p:nvCxnSpPr>
          <p:spPr>
            <a:xfrm>
              <a:off x="7408672" y="984278"/>
              <a:ext cx="0" cy="196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xmlns="" id="{A6E9D95C-B330-4288-97B0-7C176866ACB6}"/>
                </a:ext>
              </a:extLst>
            </p:cNvPr>
            <p:cNvCxnSpPr>
              <a:cxnSpLocks/>
              <a:stCxn id="134" idx="4"/>
              <a:endCxn id="131" idx="0"/>
            </p:cNvCxnSpPr>
            <p:nvPr/>
          </p:nvCxnSpPr>
          <p:spPr>
            <a:xfrm>
              <a:off x="7408672" y="1758848"/>
              <a:ext cx="5196" cy="170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xmlns="" id="{31A3E19C-D77B-48F2-8706-805E8937104A}"/>
                </a:ext>
              </a:extLst>
            </p:cNvPr>
            <p:cNvCxnSpPr>
              <a:cxnSpLocks/>
              <a:stCxn id="131" idx="2"/>
              <a:endCxn id="124" idx="0"/>
            </p:cNvCxnSpPr>
            <p:nvPr/>
          </p:nvCxnSpPr>
          <p:spPr>
            <a:xfrm flipH="1">
              <a:off x="7408672" y="2335897"/>
              <a:ext cx="5196" cy="487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xmlns="" id="{BA1B11A5-041A-4F56-BD3B-45BA21D9F172}"/>
                </a:ext>
              </a:extLst>
            </p:cNvPr>
            <p:cNvCxnSpPr>
              <a:cxnSpLocks/>
              <a:stCxn id="124" idx="2"/>
              <a:endCxn id="125" idx="0"/>
            </p:cNvCxnSpPr>
            <p:nvPr/>
          </p:nvCxnSpPr>
          <p:spPr>
            <a:xfrm>
              <a:off x="7408672" y="3230233"/>
              <a:ext cx="0" cy="3739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xmlns="" id="{D5FA96B8-7AD9-4D82-B62B-6C1E0591ACFA}"/>
                </a:ext>
              </a:extLst>
            </p:cNvPr>
            <p:cNvCxnSpPr>
              <a:cxnSpLocks/>
              <a:stCxn id="125" idx="2"/>
              <a:endCxn id="126" idx="0"/>
            </p:cNvCxnSpPr>
            <p:nvPr/>
          </p:nvCxnSpPr>
          <p:spPr>
            <a:xfrm>
              <a:off x="7408672" y="4011262"/>
              <a:ext cx="2487" cy="223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xmlns="" id="{3156BDD2-6F43-4E69-A1A7-502C7BD76651}"/>
                </a:ext>
              </a:extLst>
            </p:cNvPr>
            <p:cNvCxnSpPr>
              <a:cxnSpLocks/>
              <a:stCxn id="126" idx="2"/>
              <a:endCxn id="127" idx="0"/>
            </p:cNvCxnSpPr>
            <p:nvPr/>
          </p:nvCxnSpPr>
          <p:spPr>
            <a:xfrm flipH="1">
              <a:off x="7411158" y="5165518"/>
              <a:ext cx="1" cy="239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xmlns="" id="{5FC4A434-1FAF-4761-9F0F-78993914F56E}"/>
                </a:ext>
              </a:extLst>
            </p:cNvPr>
            <p:cNvCxnSpPr>
              <a:cxnSpLocks/>
              <a:stCxn id="127" idx="3"/>
              <a:endCxn id="128" idx="1"/>
            </p:cNvCxnSpPr>
            <p:nvPr/>
          </p:nvCxnSpPr>
          <p:spPr>
            <a:xfrm flipV="1">
              <a:off x="8628580" y="5605981"/>
              <a:ext cx="528846" cy="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xmlns="" id="{46F4D82D-F2CC-4E4C-B944-5AF500598DE4}"/>
                </a:ext>
              </a:extLst>
            </p:cNvPr>
            <p:cNvCxnSpPr>
              <a:cxnSpLocks/>
              <a:stCxn id="126" idx="3"/>
              <a:endCxn id="129" idx="1"/>
            </p:cNvCxnSpPr>
            <p:nvPr/>
          </p:nvCxnSpPr>
          <p:spPr>
            <a:xfrm flipV="1">
              <a:off x="8248008" y="4691758"/>
              <a:ext cx="1025069" cy="8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469901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altLang="ru-RU" sz="2000" b="1" dirty="0" err="1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МОиТОУ</a:t>
            </a:r>
            <a:r>
              <a:rPr lang="ru-RU" altLang="ru-RU" sz="2000" b="1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4. 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Градиентные методы безусловной многомерной оптимизации</a:t>
            </a:r>
            <a:endParaRPr lang="ru-RU" sz="2000" b="1" dirty="0">
              <a:solidFill>
                <a:schemeClr val="tx1">
                  <a:lumMod val="85000"/>
                  <a:lumOff val="15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76266"/>
            <a:ext cx="11277600" cy="469901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363538"/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Клюкин Д.А. 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ППММ вопрос № 4, </a:t>
            </a:r>
            <a:r>
              <a:rPr lang="ru-RU" sz="1600" dirty="0" err="1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вопрос № 4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5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6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13545" y="576814"/>
            <a:ext cx="4709944" cy="53565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1600" b="1" dirty="0">
              <a:solidFill>
                <a:srgbClr val="292929"/>
              </a:solidFill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Методы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Градиентного спуска</a:t>
            </a:r>
            <a:r>
              <a:rPr lang="en-US" sz="1600" dirty="0">
                <a:solidFill>
                  <a:srgbClr val="292929"/>
                </a:solidFill>
                <a:latin typeface="Bookman Old Style" panose="02050604050505020204" pitchFamily="18" charset="0"/>
              </a:rPr>
              <a:t>:</a:t>
            </a: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>		</a:t>
            </a:r>
            <a:r>
              <a:rPr lang="ru-RU" sz="1600" dirty="0">
                <a:latin typeface="Bookman Old Style" panose="02050604050505020204" pitchFamily="18" charset="0"/>
              </a:rPr>
              <a:t>направление поиска</a:t>
            </a:r>
            <a:br>
              <a:rPr lang="ru-RU" sz="1600" dirty="0">
                <a:latin typeface="Bookman Old Style" panose="02050604050505020204" pitchFamily="18" charset="0"/>
              </a:rPr>
            </a:br>
            <a:r>
              <a:rPr lang="ru-RU" sz="1600" dirty="0">
                <a:latin typeface="Bookman Old Style" panose="02050604050505020204" pitchFamily="18" charset="0"/>
              </a:rPr>
              <a:t>		шаг      определяется из условия: 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ru-RU" sz="16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Наискорейшего спуска</a:t>
            </a:r>
            <a:r>
              <a:rPr lang="en-US" sz="1600" dirty="0">
                <a:solidFill>
                  <a:srgbClr val="292929"/>
                </a:solidFill>
                <a:latin typeface="Bookman Old Style" panose="02050604050505020204" pitchFamily="18" charset="0"/>
              </a:rPr>
              <a:t>:</a:t>
            </a: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>		</a:t>
            </a:r>
            <a:r>
              <a:rPr lang="ru-RU" sz="1600" dirty="0">
                <a:latin typeface="Bookman Old Style" panose="02050604050505020204" pitchFamily="18" charset="0"/>
              </a:rPr>
              <a:t>направление поиска</a:t>
            </a: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>		</a:t>
            </a:r>
            <a:r>
              <a:rPr lang="ru-RU" sz="1600" dirty="0">
                <a:latin typeface="Bookman Old Style" panose="02050604050505020204" pitchFamily="18" charset="0"/>
              </a:rPr>
              <a:t>шаг      определяется из решения:</a:t>
            </a:r>
            <a:br>
              <a:rPr lang="ru-RU" sz="1600" dirty="0">
                <a:latin typeface="Bookman Old Style" panose="02050604050505020204" pitchFamily="18" charset="0"/>
              </a:rPr>
            </a:br>
            <a:endParaRPr lang="en-US" sz="16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Сопряженных градиентов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</a:rPr>
              <a:t>:</a:t>
            </a:r>
            <a:r>
              <a:rPr lang="ru-RU" sz="1600" dirty="0">
                <a:latin typeface="Bookman Old Style" panose="02050604050505020204" pitchFamily="18" charset="0"/>
              </a:rPr>
              <a:t/>
            </a:r>
            <a:br>
              <a:rPr lang="ru-RU" sz="1600" dirty="0">
                <a:latin typeface="Bookman Old Style" panose="02050604050505020204" pitchFamily="18" charset="0"/>
              </a:rPr>
            </a:br>
            <a:r>
              <a:rPr lang="ru-RU" sz="1600" dirty="0">
                <a:latin typeface="Bookman Old Style" panose="02050604050505020204" pitchFamily="18" charset="0"/>
              </a:rPr>
              <a:t>		направление поиска</a:t>
            </a:r>
            <a:r>
              <a:rPr lang="en-US" sz="1600" dirty="0">
                <a:latin typeface="Bookman Old Style" panose="02050604050505020204" pitchFamily="18" charset="0"/>
              </a:rPr>
              <a:t/>
            </a:r>
            <a:br>
              <a:rPr lang="en-US" sz="1600" dirty="0">
                <a:latin typeface="Bookman Old Style" panose="02050604050505020204" pitchFamily="18" charset="0"/>
              </a:rPr>
            </a:br>
            <a:r>
              <a:rPr lang="en-US" sz="1600" dirty="0">
                <a:latin typeface="Bookman Old Style" panose="02050604050505020204" pitchFamily="18" charset="0"/>
              </a:rPr>
              <a:t>		</a:t>
            </a:r>
            <a:r>
              <a:rPr lang="ru-RU" sz="1600" dirty="0">
                <a:latin typeface="Bookman Old Style" panose="02050604050505020204" pitchFamily="18" charset="0"/>
              </a:rPr>
              <a:t>		</a:t>
            </a:r>
            <a:br>
              <a:rPr lang="ru-RU" sz="1600" dirty="0">
                <a:latin typeface="Bookman Old Style" panose="02050604050505020204" pitchFamily="18" charset="0"/>
              </a:rPr>
            </a:br>
            <a:r>
              <a:rPr lang="ru-RU" sz="1600" dirty="0">
                <a:latin typeface="Bookman Old Style" panose="02050604050505020204" pitchFamily="18" charset="0"/>
              </a:rPr>
              <a:t>		шаг       определяется из решения:</a:t>
            </a:r>
            <a:br>
              <a:rPr lang="ru-RU" sz="1600" dirty="0">
                <a:latin typeface="Bookman Old Style" panose="02050604050505020204" pitchFamily="18" charset="0"/>
              </a:rPr>
            </a:br>
            <a:r>
              <a:rPr lang="ru-RU" sz="1600" dirty="0">
                <a:latin typeface="Bookman Old Style" panose="02050604050505020204" pitchFamily="18" charset="0"/>
              </a:rPr>
              <a:t> 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</a:rPr>
              <a:t>Ньютона</a:t>
            </a:r>
            <a:r>
              <a:rPr lang="en-US" sz="1600" dirty="0">
                <a:solidFill>
                  <a:srgbClr val="292929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30000"/>
              </a:lnSpc>
            </a:pPr>
            <a:endParaRPr lang="en-US" sz="16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695215"/>
              </p:ext>
            </p:extLst>
          </p:nvPr>
        </p:nvGraphicFramePr>
        <p:xfrm>
          <a:off x="3554413" y="1416050"/>
          <a:ext cx="1117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" name="Equation" r:id="rId24" imgW="1117440" imgH="304560" progId="Equation.3">
                  <p:embed/>
                </p:oleObj>
              </mc:Choice>
              <mc:Fallback>
                <p:oleObj name="Equation" r:id="rId24" imgW="111744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554413" y="1416050"/>
                        <a:ext cx="1117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197085"/>
              </p:ext>
            </p:extLst>
          </p:nvPr>
        </p:nvGraphicFramePr>
        <p:xfrm>
          <a:off x="3551238" y="2676525"/>
          <a:ext cx="1117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" name="Equation" r:id="rId26" imgW="1117440" imgH="304560" progId="Equation.3">
                  <p:embed/>
                </p:oleObj>
              </mc:Choice>
              <mc:Fallback>
                <p:oleObj name="Equation" r:id="rId26" imgW="111744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551238" y="2676525"/>
                        <a:ext cx="1117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761550"/>
              </p:ext>
            </p:extLst>
          </p:nvPr>
        </p:nvGraphicFramePr>
        <p:xfrm>
          <a:off x="1810714" y="3046907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8" name="Equation" r:id="rId28" imgW="253800" imgH="279360" progId="Equation.3">
                  <p:embed/>
                </p:oleObj>
              </mc:Choice>
              <mc:Fallback>
                <p:oleObj name="Equation" r:id="rId28" imgW="25380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810714" y="3046907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733393"/>
              </p:ext>
            </p:extLst>
          </p:nvPr>
        </p:nvGraphicFramePr>
        <p:xfrm>
          <a:off x="2262188" y="3346450"/>
          <a:ext cx="17272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" name="Equation" r:id="rId30" imgW="1726920" imgH="304560" progId="Equation.3">
                  <p:embed/>
                </p:oleObj>
              </mc:Choice>
              <mc:Fallback>
                <p:oleObj name="Equation" r:id="rId30" imgW="1726920" imgH="304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3346450"/>
                        <a:ext cx="1727200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623586"/>
              </p:ext>
            </p:extLst>
          </p:nvPr>
        </p:nvGraphicFramePr>
        <p:xfrm>
          <a:off x="1799471" y="1778578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0" name="Equation" r:id="rId32" imgW="253800" imgH="279360" progId="Equation.3">
                  <p:embed/>
                </p:oleObj>
              </mc:Choice>
              <mc:Fallback>
                <p:oleObj name="Equation" r:id="rId32" imgW="25380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799471" y="1778578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75590"/>
              </p:ext>
            </p:extLst>
          </p:nvPr>
        </p:nvGraphicFramePr>
        <p:xfrm>
          <a:off x="2211855" y="2039238"/>
          <a:ext cx="14097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" name="Equation" r:id="rId34" imgW="1409400" imgH="304560" progId="Equation.3">
                  <p:embed/>
                </p:oleObj>
              </mc:Choice>
              <mc:Fallback>
                <p:oleObj name="Equation" r:id="rId34" imgW="1409400" imgH="304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855" y="2039238"/>
                        <a:ext cx="14097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786781"/>
              </p:ext>
            </p:extLst>
          </p:nvPr>
        </p:nvGraphicFramePr>
        <p:xfrm>
          <a:off x="3550949" y="3933595"/>
          <a:ext cx="2027238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2" name="Equation" r:id="rId36" imgW="2031840" imgH="317160" progId="Equation.3">
                  <p:embed/>
                </p:oleObj>
              </mc:Choice>
              <mc:Fallback>
                <p:oleObj name="Equation" r:id="rId36" imgW="2031840" imgH="317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949" y="3933595"/>
                        <a:ext cx="2027238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166075"/>
              </p:ext>
            </p:extLst>
          </p:nvPr>
        </p:nvGraphicFramePr>
        <p:xfrm>
          <a:off x="1822299" y="4634202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3" name="Equation" r:id="rId38" imgW="253800" imgH="279360" progId="Equation.3">
                  <p:embed/>
                </p:oleObj>
              </mc:Choice>
              <mc:Fallback>
                <p:oleObj name="Equation" r:id="rId38" imgW="25380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822299" y="4634202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554124"/>
              </p:ext>
            </p:extLst>
          </p:nvPr>
        </p:nvGraphicFramePr>
        <p:xfrm>
          <a:off x="2374900" y="4232275"/>
          <a:ext cx="22733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4" name="Equation" r:id="rId39" imgW="2273040" imgH="431640" progId="Equation.3">
                  <p:embed/>
                </p:oleObj>
              </mc:Choice>
              <mc:Fallback>
                <p:oleObj name="Equation" r:id="rId39" imgW="2273040" imgH="431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4232275"/>
                        <a:ext cx="22733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128509"/>
              </p:ext>
            </p:extLst>
          </p:nvPr>
        </p:nvGraphicFramePr>
        <p:xfrm>
          <a:off x="2527300" y="4914900"/>
          <a:ext cx="17319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" name="Equation" r:id="rId41" imgW="1726920" imgH="304560" progId="Equation.3">
                  <p:embed/>
                </p:oleObj>
              </mc:Choice>
              <mc:Fallback>
                <p:oleObj name="Equation" r:id="rId41" imgW="1726920" imgH="3045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4914900"/>
                        <a:ext cx="17319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058609"/>
              </p:ext>
            </p:extLst>
          </p:nvPr>
        </p:nvGraphicFramePr>
        <p:xfrm>
          <a:off x="1905366" y="5553703"/>
          <a:ext cx="314801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" name="Equation" r:id="rId43" imgW="3149280" imgH="304560" progId="Equation.3">
                  <p:embed/>
                </p:oleObj>
              </mc:Choice>
              <mc:Fallback>
                <p:oleObj name="Equation" r:id="rId43" imgW="3149280" imgH="3045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366" y="5553703"/>
                        <a:ext cx="3148012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5658055" y="1416050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(8)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659200" y="2026095"/>
            <a:ext cx="452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(9)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5659200" y="3302677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(10)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5659200" y="3925426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(11)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5659200" y="4281487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Bookman Old Style" panose="02050604050505020204" pitchFamily="18" charset="0"/>
              </a:rPr>
              <a:t>(12)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5589927" y="4881771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Bookman Old Style" panose="02050604050505020204" pitchFamily="18" charset="0"/>
              </a:rPr>
              <a:t>(</a:t>
            </a:r>
            <a:r>
              <a:rPr lang="ru-RU" sz="1600" b="1" dirty="0" smtClean="0">
                <a:latin typeface="Bookman Old Style" panose="02050604050505020204" pitchFamily="18" charset="0"/>
              </a:rPr>
              <a:t>13)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5589927" y="5512780"/>
            <a:ext cx="5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>
                <a:latin typeface="Bookman Old Style" panose="02050604050505020204" pitchFamily="18" charset="0"/>
              </a:rPr>
              <a:t>(</a:t>
            </a:r>
            <a:r>
              <a:rPr lang="ru-RU" sz="1600" b="1" dirty="0" smtClean="0">
                <a:latin typeface="Bookman Old Style" panose="02050604050505020204" pitchFamily="18" charset="0"/>
              </a:rPr>
              <a:t>14)</a:t>
            </a:r>
            <a:endParaRPr lang="ru-RU" sz="1600" b="1" dirty="0">
              <a:latin typeface="Bookman Old Style" panose="02050604050505020204" pitchFamily="18" charset="0"/>
            </a:endParaRPr>
          </a:p>
        </p:txBody>
      </p:sp>
      <p:sp>
        <p:nvSpPr>
          <p:cNvPr id="135" name="Rectangle 3">
            <a:extLst>
              <a:ext uri="{FF2B5EF4-FFF2-40B4-BE49-F238E27FC236}">
                <a16:creationId xmlns:a16="http://schemas.microsoft.com/office/drawing/2014/main" xmlns="" id="{247F8492-C82D-4DA3-8E9D-145ED8031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400" y="5863184"/>
            <a:ext cx="519958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400" b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altLang="en-US" sz="1400" b="1" dirty="0" smtClean="0">
                <a:solidFill>
                  <a:srgbClr val="292929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n-US" altLang="en-US" sz="1400" b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Алгоритм метода сопряженных градиентов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xmlns="" id="{50BE942C-BF26-4C2A-A0E9-7B950AE6AA0E}"/>
              </a:ext>
            </a:extLst>
          </p:cNvPr>
          <p:cNvCxnSpPr>
            <a:cxnSpLocks/>
            <a:stCxn id="130" idx="1"/>
            <a:endCxn id="124" idx="3"/>
          </p:cNvCxnSpPr>
          <p:nvPr/>
        </p:nvCxnSpPr>
        <p:spPr>
          <a:xfrm flipH="1">
            <a:off x="8898997" y="2965273"/>
            <a:ext cx="2744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процесс 67">
            <a:extLst>
              <a:ext uri="{FF2B5EF4-FFF2-40B4-BE49-F238E27FC236}">
                <a16:creationId xmlns:a16="http://schemas.microsoft.com/office/drawing/2014/main" xmlns="" id="{F32295A8-DC29-4345-B0BE-F798743BE92E}"/>
              </a:ext>
            </a:extLst>
          </p:cNvPr>
          <p:cNvSpPr/>
          <p:nvPr/>
        </p:nvSpPr>
        <p:spPr>
          <a:xfrm>
            <a:off x="9173458" y="1861708"/>
            <a:ext cx="2434844" cy="407041"/>
          </a:xfrm>
          <a:prstGeom prst="flowChartProcess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71" name="Объект 70">
            <a:extLst>
              <a:ext uri="{FF2B5EF4-FFF2-40B4-BE49-F238E27FC236}">
                <a16:creationId xmlns:a16="http://schemas.microsoft.com/office/drawing/2014/main" xmlns="" id="{391A260E-0393-4C12-9CFB-13B2690F40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36556"/>
              </p:ext>
            </p:extLst>
          </p:nvPr>
        </p:nvGraphicFramePr>
        <p:xfrm>
          <a:off x="9339263" y="1931988"/>
          <a:ext cx="2146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" name="Equation" r:id="rId45" imgW="2145960" imgH="304560" progId="Equation.3">
                  <p:embed/>
                </p:oleObj>
              </mc:Choice>
              <mc:Fallback>
                <p:oleObj name="Equation" r:id="rId45" imgW="2145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9263" y="1931988"/>
                        <a:ext cx="2146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xmlns="" id="{50BE942C-BF26-4C2A-A0E9-7B950AE6AA0E}"/>
              </a:ext>
            </a:extLst>
          </p:cNvPr>
          <p:cNvCxnSpPr>
            <a:cxnSpLocks/>
            <a:stCxn id="68" idx="1"/>
            <a:endCxn id="131" idx="3"/>
          </p:cNvCxnSpPr>
          <p:nvPr/>
        </p:nvCxnSpPr>
        <p:spPr>
          <a:xfrm flipH="1">
            <a:off x="8904193" y="2065229"/>
            <a:ext cx="269265" cy="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3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7482497" y="4469284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524000" y="2806368"/>
            <a:ext cx="9144000" cy="1017872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140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sz="3600" b="1" dirty="0"/>
              <a:t>Спасибо за внимание!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1588" y="6505575"/>
            <a:ext cx="9142412" cy="358775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marL="363538"/>
            <a:r>
              <a:rPr lang="ru-RU" sz="1600" b="1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Клюкин Д.А. 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ППММ вопрос № 4, </a:t>
            </a:r>
            <a:r>
              <a:rPr lang="ru-RU" sz="1600" dirty="0" err="1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600" dirty="0">
                <a:solidFill>
                  <a:srgbClr val="292929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вопрос № 4</a:t>
            </a:r>
          </a:p>
        </p:txBody>
      </p:sp>
    </p:spTree>
    <p:extLst>
      <p:ext uri="{BB962C8B-B14F-4D97-AF65-F5344CB8AC3E}">
        <p14:creationId xmlns:p14="http://schemas.microsoft.com/office/powerpoint/2010/main" val="11228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10540</TotalTime>
  <Words>484</Words>
  <Application>Microsoft Office PowerPoint</Application>
  <PresentationFormat>Широкоэкранный</PresentationFormat>
  <Paragraphs>94</Paragraphs>
  <Slides>6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Times New Roman</vt:lpstr>
      <vt:lpstr>Тема Office</vt:lpstr>
      <vt:lpstr>Picture</vt:lpstr>
      <vt:lpstr>Уравнение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411</cp:revision>
  <dcterms:modified xsi:type="dcterms:W3CDTF">2022-05-18T13:59:55Z</dcterms:modified>
</cp:coreProperties>
</file>