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3" r:id="rId5"/>
    <p:sldId id="274" r:id="rId6"/>
    <p:sldId id="275" r:id="rId7"/>
    <p:sldId id="276" r:id="rId8"/>
    <p:sldId id="277" r:id="rId9"/>
    <p:sldId id="284" r:id="rId10"/>
    <p:sldId id="285" r:id="rId11"/>
    <p:sldId id="278" r:id="rId12"/>
    <p:sldId id="279" r:id="rId13"/>
    <p:sldId id="280" r:id="rId14"/>
    <p:sldId id="281" r:id="rId15"/>
    <p:sldId id="282" r:id="rId16"/>
    <p:sldId id="283"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7" autoAdjust="0"/>
  </p:normalViewPr>
  <p:slideViewPr>
    <p:cSldViewPr>
      <p:cViewPr varScale="1">
        <p:scale>
          <a:sx n="108" d="100"/>
          <a:sy n="108" d="100"/>
        </p:scale>
        <p:origin x="67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5B106E36-FD25-4E2D-B0AA-010F637433A0}" type="datetimeFigureOut">
              <a:rPr lang="ru-RU" smtClean="0"/>
              <a:t>06.01.2024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t>06.01.2024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t>06.01.2024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t>06.01.2024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t>06.01.2024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5B106E36-FD25-4E2D-B0AA-010F637433A0}" type="datetimeFigureOut">
              <a:rPr lang="ru-RU" smtClean="0"/>
              <a:t>06.01.2024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B106E36-FD25-4E2D-B0AA-010F637433A0}" type="datetimeFigureOut">
              <a:rPr lang="ru-RU" smtClean="0"/>
              <a:t>06.01.2024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B106E36-FD25-4E2D-B0AA-010F637433A0}" type="datetimeFigureOut">
              <a:rPr lang="ru-RU" smtClean="0"/>
              <a:t>06.01.2024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t>06.01.2024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t>06.01.2024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t>06.01.2024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t>06.01.2024</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2187" y="1683845"/>
            <a:ext cx="9144000" cy="1790700"/>
          </a:xfrm>
        </p:spPr>
        <p:txBody>
          <a:bodyPr>
            <a:noAutofit/>
          </a:bodyPr>
          <a:lstStyle/>
          <a:p>
            <a:r>
              <a:rPr lang="ru-RU" sz="3000" dirty="0">
                <a:latin typeface="Bookman Old Style" panose="02050604050505020204" pitchFamily="18" charset="0"/>
              </a:rPr>
              <a:t>Основы системного анализа</a:t>
            </a:r>
            <a:br>
              <a:rPr lang="ru-RU" sz="3000" dirty="0">
                <a:latin typeface="Bookman Old Style" panose="02050604050505020204" pitchFamily="18" charset="0"/>
              </a:rPr>
            </a:br>
            <a:br>
              <a:rPr lang="ru-RU" sz="3000" dirty="0">
                <a:latin typeface="Bookman Old Style" panose="02050604050505020204" pitchFamily="18" charset="0"/>
              </a:rPr>
            </a:br>
            <a:r>
              <a:rPr lang="ru-RU" sz="2100" dirty="0">
                <a:latin typeface="Bookman Old Style" panose="02050604050505020204" pitchFamily="18" charset="0"/>
              </a:rPr>
              <a:t>Лекция №1.  Принципы системного подхода</a:t>
            </a:r>
          </a:p>
        </p:txBody>
      </p:sp>
      <p:sp>
        <p:nvSpPr>
          <p:cNvPr id="4" name="TextBox 3"/>
          <p:cNvSpPr txBox="1"/>
          <p:nvPr/>
        </p:nvSpPr>
        <p:spPr>
          <a:xfrm>
            <a:off x="-21813" y="229339"/>
            <a:ext cx="12192000" cy="830997"/>
          </a:xfrm>
          <a:prstGeom prst="rect">
            <a:avLst/>
          </a:prstGeom>
          <a:noFill/>
        </p:spPr>
        <p:txBody>
          <a:bodyPr wrap="square" rtlCol="0">
            <a:spAutoFit/>
          </a:bodyPr>
          <a:lstStyle/>
          <a:p>
            <a:pPr algn="ctr"/>
            <a:r>
              <a:rPr lang="ru-RU" sz="1600" dirty="0">
                <a:latin typeface="Bookman Old Style" panose="02050604050505020204" pitchFamily="18" charset="0"/>
              </a:rPr>
              <a:t>ФГБОУ ВО «Ижевский государственный технический университет имени М.Т. Калашникова»</a:t>
            </a:r>
          </a:p>
          <a:p>
            <a:pPr algn="ctr"/>
            <a:r>
              <a:rPr lang="ru-RU" sz="1600" dirty="0">
                <a:latin typeface="Bookman Old Style" panose="02050604050505020204" pitchFamily="18" charset="0"/>
              </a:rPr>
              <a:t>Факультет «Математика и естественные науки»</a:t>
            </a:r>
          </a:p>
          <a:p>
            <a:pPr algn="ctr"/>
            <a:r>
              <a:rPr lang="ru-RU" sz="1600" dirty="0">
                <a:latin typeface="Bookman Old Style" panose="02050604050505020204" pitchFamily="18" charset="0"/>
              </a:rPr>
              <a:t>Кафедра «Прикладная математика и естественные науки»</a:t>
            </a:r>
          </a:p>
        </p:txBody>
      </p:sp>
      <p:sp>
        <p:nvSpPr>
          <p:cNvPr id="5" name="TextBox 4"/>
          <p:cNvSpPr txBox="1"/>
          <p:nvPr/>
        </p:nvSpPr>
        <p:spPr>
          <a:xfrm>
            <a:off x="0" y="6475734"/>
            <a:ext cx="12192000" cy="369332"/>
          </a:xfrm>
          <a:prstGeom prst="rect">
            <a:avLst/>
          </a:prstGeom>
          <a:noFill/>
          <a:ln>
            <a:noFill/>
          </a:ln>
        </p:spPr>
        <p:txBody>
          <a:bodyPr wrap="square" rtlCol="0">
            <a:spAutoFit/>
          </a:bodyPr>
          <a:lstStyle/>
          <a:p>
            <a:pPr algn="ctr"/>
            <a:r>
              <a:rPr lang="ru-RU" dirty="0">
                <a:latin typeface="Bookman Old Style" panose="02050604050505020204" pitchFamily="18" charset="0"/>
              </a:rPr>
              <a:t>Ижевск - 2024</a:t>
            </a:r>
          </a:p>
        </p:txBody>
      </p:sp>
      <p:cxnSp>
        <p:nvCxnSpPr>
          <p:cNvPr id="7" name="Прямая соединительная линия 6"/>
          <p:cNvCxnSpPr/>
          <p:nvPr/>
        </p:nvCxnSpPr>
        <p:spPr>
          <a:xfrm>
            <a:off x="-24680" y="1141186"/>
            <a:ext cx="12216680" cy="55566"/>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0" y="6457834"/>
            <a:ext cx="12192000" cy="179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Подзаголовок 2"/>
          <p:cNvSpPr>
            <a:spLocks noGrp="1"/>
          </p:cNvSpPr>
          <p:nvPr>
            <p:ph type="subTitle" idx="1"/>
          </p:nvPr>
        </p:nvSpPr>
        <p:spPr>
          <a:xfrm>
            <a:off x="1513093" y="4578409"/>
            <a:ext cx="9122188" cy="1254775"/>
          </a:xfrm>
        </p:spPr>
        <p:txBody>
          <a:bodyPr vert="horz" lIns="91440" tIns="45720" rIns="91440" bIns="45720" rtlCol="0" anchor="ctr">
            <a:noAutofit/>
          </a:bodyPr>
          <a:lstStyle/>
          <a:p>
            <a:pPr>
              <a:spcBef>
                <a:spcPct val="0"/>
              </a:spcBef>
            </a:pPr>
            <a:r>
              <a:rPr lang="ru-RU" sz="2100" dirty="0">
                <a:solidFill>
                  <a:schemeClr val="tx1"/>
                </a:solidFill>
                <a:latin typeface="Bookman Old Style" panose="02050604050505020204" pitchFamily="18" charset="0"/>
                <a:ea typeface="+mj-ea"/>
                <a:cs typeface="+mj-cs"/>
              </a:rPr>
              <a:t>направление подготовки 01.03.04</a:t>
            </a:r>
            <a:br>
              <a:rPr lang="ru-RU" sz="2100" dirty="0">
                <a:solidFill>
                  <a:schemeClr val="tx1"/>
                </a:solidFill>
                <a:latin typeface="Bookman Old Style" panose="02050604050505020204" pitchFamily="18" charset="0"/>
                <a:ea typeface="+mj-ea"/>
                <a:cs typeface="+mj-cs"/>
              </a:rPr>
            </a:br>
            <a:r>
              <a:rPr lang="ru-RU" sz="2100" dirty="0">
                <a:solidFill>
                  <a:schemeClr val="tx1"/>
                </a:solidFill>
                <a:latin typeface="Bookman Old Style" panose="02050604050505020204" pitchFamily="18" charset="0"/>
                <a:ea typeface="+mj-ea"/>
                <a:cs typeface="+mj-cs"/>
              </a:rPr>
              <a:t> «Применение математических методов и программных средств для решения инженерных и экономических задач»</a:t>
            </a:r>
          </a:p>
          <a:p>
            <a:pPr>
              <a:spcBef>
                <a:spcPct val="0"/>
              </a:spcBef>
            </a:pPr>
            <a:endParaRPr lang="ru-RU" sz="2100" dirty="0">
              <a:solidFill>
                <a:schemeClr val="tx1"/>
              </a:solidFill>
              <a:latin typeface="Bookman Old Style" panose="02050604050505020204" pitchFamily="18" charset="0"/>
              <a:ea typeface="+mj-ea"/>
              <a:cs typeface="+mj-cs"/>
            </a:endParaRPr>
          </a:p>
          <a:p>
            <a:pPr>
              <a:spcBef>
                <a:spcPct val="0"/>
              </a:spcBef>
            </a:pPr>
            <a:r>
              <a:rPr lang="ru-RU" sz="2100" dirty="0">
                <a:solidFill>
                  <a:schemeClr val="tx1"/>
                </a:solidFill>
                <a:latin typeface="Bookman Old Style" panose="02050604050505020204" pitchFamily="18" charset="0"/>
                <a:ea typeface="+mj-ea"/>
                <a:cs typeface="+mj-cs"/>
              </a:rPr>
              <a:t>Преподаватель:  Аспирант, ассистент каф. ПМиИТ Мансуров Р.Р.</a:t>
            </a:r>
          </a:p>
        </p:txBody>
      </p:sp>
    </p:spTree>
    <p:extLst>
      <p:ext uri="{BB962C8B-B14F-4D97-AF65-F5344CB8AC3E}">
        <p14:creationId xmlns:p14="http://schemas.microsoft.com/office/powerpoint/2010/main" val="298693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1595461"/>
            <a:ext cx="12072663" cy="3637300"/>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Улучшение системы - процесс, обеспечивающий работу системы согласно ожиданиям (проект системы определен и установлен).</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 процессе улучшения решаются следующие проблемы: </a:t>
            </a:r>
            <a:br>
              <a:rPr lang="ru-RU" sz="1800" dirty="0">
                <a:latin typeface="Bookman Old Style" panose="02050604050505020204" pitchFamily="18" charset="0"/>
              </a:rPr>
            </a:br>
            <a:r>
              <a:rPr lang="ru-RU" sz="1800" dirty="0">
                <a:latin typeface="Bookman Old Style" panose="02050604050505020204" pitchFamily="18" charset="0"/>
              </a:rPr>
              <a:t>- система не соответствует поставленным целям; </a:t>
            </a:r>
            <a:br>
              <a:rPr lang="ru-RU" sz="1800" dirty="0">
                <a:latin typeface="Bookman Old Style" panose="02050604050505020204" pitchFamily="18" charset="0"/>
              </a:rPr>
            </a:br>
            <a:r>
              <a:rPr lang="ru-RU" sz="1800" dirty="0">
                <a:latin typeface="Bookman Old Style" panose="02050604050505020204" pitchFamily="18" charset="0"/>
              </a:rPr>
              <a:t>- система не обеспечивает прогнозирование результатов;</a:t>
            </a:r>
            <a:br>
              <a:rPr lang="ru-RU" sz="1800" dirty="0">
                <a:latin typeface="Bookman Old Style" panose="02050604050505020204" pitchFamily="18" charset="0"/>
              </a:rPr>
            </a:br>
            <a:r>
              <a:rPr lang="ru-RU" sz="1800" dirty="0">
                <a:latin typeface="Bookman Old Style" panose="02050604050505020204" pitchFamily="18" charset="0"/>
              </a:rPr>
              <a:t>- система не работает так, как первоначально предполагалось.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Процесс улучшения систем характеризуется следующими шагами: </a:t>
            </a:r>
            <a:br>
              <a:rPr lang="ru-RU" sz="1800" dirty="0">
                <a:latin typeface="Bookman Old Style" panose="02050604050505020204" pitchFamily="18" charset="0"/>
              </a:rPr>
            </a:br>
            <a:r>
              <a:rPr lang="ru-RU" sz="1800" dirty="0">
                <a:latin typeface="Bookman Old Style" panose="02050604050505020204" pitchFamily="18" charset="0"/>
              </a:rPr>
              <a:t>1) определяется задача и устанавливаются система и составляющие ее подсистемы; </a:t>
            </a:r>
            <a:br>
              <a:rPr lang="ru-RU" sz="1800" dirty="0">
                <a:latin typeface="Bookman Old Style" panose="02050604050505020204" pitchFamily="18" charset="0"/>
              </a:rPr>
            </a:br>
            <a:r>
              <a:rPr lang="ru-RU" sz="1800" dirty="0">
                <a:latin typeface="Bookman Old Style" panose="02050604050505020204" pitchFamily="18" charset="0"/>
              </a:rPr>
              <a:t>2) путем наблюдения определяются реальные состояния, условия работы или поведение систем;</a:t>
            </a:r>
            <a:br>
              <a:rPr lang="ru-RU" sz="1800" dirty="0">
                <a:latin typeface="Bookman Old Style" panose="02050604050505020204" pitchFamily="18" charset="0"/>
              </a:rPr>
            </a:br>
            <a:r>
              <a:rPr lang="ru-RU" sz="1800" dirty="0">
                <a:latin typeface="Bookman Old Style" panose="02050604050505020204" pitchFamily="18" charset="0"/>
              </a:rPr>
              <a:t>3) реальные и ожидаемые условия работы систем сравниваются, чтобы определить степень отклонения (это предполагает наличие стандарта или спецификации); </a:t>
            </a:r>
            <a:br>
              <a:rPr lang="ru-RU" sz="1800" dirty="0">
                <a:latin typeface="Bookman Old Style" panose="02050604050505020204" pitchFamily="18" charset="0"/>
              </a:rPr>
            </a:br>
            <a:r>
              <a:rPr lang="ru-RU" sz="1800" dirty="0">
                <a:latin typeface="Bookman Old Style" panose="02050604050505020204" pitchFamily="18" charset="0"/>
              </a:rPr>
              <a:t>4) в рамках подсистем строятся гипотезы относительно причин этого отклонения; </a:t>
            </a:r>
            <a:br>
              <a:rPr lang="ru-RU" sz="1800" dirty="0">
                <a:latin typeface="Bookman Old Style" panose="02050604050505020204" pitchFamily="18" charset="0"/>
              </a:rPr>
            </a:br>
            <a:r>
              <a:rPr lang="ru-RU" sz="1800" dirty="0">
                <a:latin typeface="Bookman Old Style" panose="02050604050505020204" pitchFamily="18" charset="0"/>
              </a:rPr>
              <a:t>5) из известных фактов методом дедукции делаются выводы, большая проблема разбивается на подпроблемы путем редукции. </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Системная парадигма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10</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88267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Сравнение двух методологий</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11</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graphicFrame>
        <p:nvGraphicFramePr>
          <p:cNvPr id="8" name="Таблица 10">
            <a:extLst>
              <a:ext uri="{FF2B5EF4-FFF2-40B4-BE49-F238E27FC236}">
                <a16:creationId xmlns:a16="http://schemas.microsoft.com/office/drawing/2014/main" id="{40433CE3-C618-468D-B353-E5434C5A6C2D}"/>
              </a:ext>
            </a:extLst>
          </p:cNvPr>
          <p:cNvGraphicFramePr>
            <a:graphicFrameLocks noGrp="1"/>
          </p:cNvGraphicFramePr>
          <p:nvPr>
            <p:extLst>
              <p:ext uri="{D42A27DB-BD31-4B8C-83A1-F6EECF244321}">
                <p14:modId xmlns:p14="http://schemas.microsoft.com/office/powerpoint/2010/main" val="136902113"/>
              </p:ext>
            </p:extLst>
          </p:nvPr>
        </p:nvGraphicFramePr>
        <p:xfrm>
          <a:off x="289992" y="1354520"/>
          <a:ext cx="11749642" cy="5062686"/>
        </p:xfrm>
        <a:graphic>
          <a:graphicData uri="http://schemas.openxmlformats.org/drawingml/2006/table">
            <a:tbl>
              <a:tblPr firstRow="1" bandRow="1">
                <a:tableStyleId>{5940675A-B579-460E-94D1-54222C63F5DA}</a:tableStyleId>
              </a:tblPr>
              <a:tblGrid>
                <a:gridCol w="2656254">
                  <a:extLst>
                    <a:ext uri="{9D8B030D-6E8A-4147-A177-3AD203B41FA5}">
                      <a16:colId xmlns:a16="http://schemas.microsoft.com/office/drawing/2014/main" val="297817400"/>
                    </a:ext>
                  </a:extLst>
                </a:gridCol>
                <a:gridCol w="3745198">
                  <a:extLst>
                    <a:ext uri="{9D8B030D-6E8A-4147-A177-3AD203B41FA5}">
                      <a16:colId xmlns:a16="http://schemas.microsoft.com/office/drawing/2014/main" val="2596069337"/>
                    </a:ext>
                  </a:extLst>
                </a:gridCol>
                <a:gridCol w="5348190">
                  <a:extLst>
                    <a:ext uri="{9D8B030D-6E8A-4147-A177-3AD203B41FA5}">
                      <a16:colId xmlns:a16="http://schemas.microsoft.com/office/drawing/2014/main" val="491336023"/>
                    </a:ext>
                  </a:extLst>
                </a:gridCol>
              </a:tblGrid>
              <a:tr h="523784">
                <a:tc>
                  <a:txBody>
                    <a:bodyPr/>
                    <a:lstStyle/>
                    <a:p>
                      <a:pPr algn="l"/>
                      <a:r>
                        <a:rPr lang="ru-RU" dirty="0">
                          <a:latin typeface="Bookman Old Style" panose="02050604050505020204" pitchFamily="18" charset="0"/>
                        </a:rPr>
                        <a:t>Параметры сравнения</a:t>
                      </a:r>
                    </a:p>
                  </a:txBody>
                  <a:tcPr/>
                </a:tc>
                <a:tc>
                  <a:txBody>
                    <a:bodyPr/>
                    <a:lstStyle/>
                    <a:p>
                      <a:pPr algn="l"/>
                      <a:r>
                        <a:rPr lang="ru-RU" dirty="0">
                          <a:latin typeface="Bookman Old Style" panose="02050604050505020204" pitchFamily="18" charset="0"/>
                        </a:rPr>
                        <a:t>Улучшение систем</a:t>
                      </a:r>
                    </a:p>
                  </a:txBody>
                  <a:tcPr/>
                </a:tc>
                <a:tc>
                  <a:txBody>
                    <a:bodyPr/>
                    <a:lstStyle/>
                    <a:p>
                      <a:pPr algn="l"/>
                      <a:r>
                        <a:rPr lang="ru-RU" dirty="0">
                          <a:latin typeface="Bookman Old Style" panose="02050604050505020204" pitchFamily="18" charset="0"/>
                        </a:rPr>
                        <a:t>Проектирование систем</a:t>
                      </a:r>
                    </a:p>
                  </a:txBody>
                  <a:tcPr/>
                </a:tc>
                <a:extLst>
                  <a:ext uri="{0D108BD9-81ED-4DB2-BD59-A6C34878D82A}">
                    <a16:rowId xmlns:a16="http://schemas.microsoft.com/office/drawing/2014/main" val="813790407"/>
                  </a:ext>
                </a:extLst>
              </a:tr>
              <a:tr h="523784">
                <a:tc>
                  <a:txBody>
                    <a:bodyPr/>
                    <a:lstStyle/>
                    <a:p>
                      <a:pPr algn="l"/>
                      <a:r>
                        <a:rPr lang="ru-RU" dirty="0">
                          <a:latin typeface="Bookman Old Style" panose="02050604050505020204" pitchFamily="18" charset="0"/>
                        </a:rPr>
                        <a:t>Условие работы системы</a:t>
                      </a:r>
                    </a:p>
                  </a:txBody>
                  <a:tcPr/>
                </a:tc>
                <a:tc>
                  <a:txBody>
                    <a:bodyPr/>
                    <a:lstStyle/>
                    <a:p>
                      <a:pPr algn="l"/>
                      <a:r>
                        <a:rPr lang="ru-RU" dirty="0">
                          <a:latin typeface="Bookman Old Style" panose="02050604050505020204" pitchFamily="18" charset="0"/>
                        </a:rPr>
                        <a:t>Проект принят</a:t>
                      </a:r>
                    </a:p>
                  </a:txBody>
                  <a:tcPr/>
                </a:tc>
                <a:tc>
                  <a:txBody>
                    <a:bodyPr/>
                    <a:lstStyle/>
                    <a:p>
                      <a:pPr algn="l"/>
                      <a:r>
                        <a:rPr lang="ru-RU" dirty="0">
                          <a:latin typeface="Bookman Old Style" panose="02050604050505020204" pitchFamily="18" charset="0"/>
                        </a:rPr>
                        <a:t>Проект под вопросом</a:t>
                      </a:r>
                    </a:p>
                  </a:txBody>
                  <a:tcPr/>
                </a:tc>
                <a:extLst>
                  <a:ext uri="{0D108BD9-81ED-4DB2-BD59-A6C34878D82A}">
                    <a16:rowId xmlns:a16="http://schemas.microsoft.com/office/drawing/2014/main" val="1327650675"/>
                  </a:ext>
                </a:extLst>
              </a:tr>
              <a:tr h="523784">
                <a:tc>
                  <a:txBody>
                    <a:bodyPr/>
                    <a:lstStyle/>
                    <a:p>
                      <a:pPr algn="l"/>
                      <a:r>
                        <a:rPr lang="ru-RU" dirty="0">
                          <a:latin typeface="Bookman Old Style" panose="02050604050505020204" pitchFamily="18" charset="0"/>
                        </a:rPr>
                        <a:t>Объекты исследования</a:t>
                      </a:r>
                    </a:p>
                  </a:txBody>
                  <a:tcPr/>
                </a:tc>
                <a:tc>
                  <a:txBody>
                    <a:bodyPr/>
                    <a:lstStyle/>
                    <a:p>
                      <a:pPr algn="l"/>
                      <a:r>
                        <a:rPr lang="ru-RU" dirty="0">
                          <a:latin typeface="Bookman Old Style" panose="02050604050505020204" pitchFamily="18" charset="0"/>
                        </a:rPr>
                        <a:t>Субстанция, содержание, структура и причины</a:t>
                      </a:r>
                    </a:p>
                  </a:txBody>
                  <a:tcPr/>
                </a:tc>
                <a:tc>
                  <a:txBody>
                    <a:bodyPr/>
                    <a:lstStyle/>
                    <a:p>
                      <a:pPr algn="l"/>
                      <a:r>
                        <a:rPr lang="ru-RU" dirty="0">
                          <a:latin typeface="Bookman Old Style" panose="02050604050505020204" pitchFamily="18" charset="0"/>
                        </a:rPr>
                        <a:t>Цель и функция</a:t>
                      </a:r>
                    </a:p>
                  </a:txBody>
                  <a:tcPr/>
                </a:tc>
                <a:extLst>
                  <a:ext uri="{0D108BD9-81ED-4DB2-BD59-A6C34878D82A}">
                    <a16:rowId xmlns:a16="http://schemas.microsoft.com/office/drawing/2014/main" val="4099764098"/>
                  </a:ext>
                </a:extLst>
              </a:tr>
              <a:tr h="303462">
                <a:tc>
                  <a:txBody>
                    <a:bodyPr/>
                    <a:lstStyle/>
                    <a:p>
                      <a:pPr algn="l"/>
                      <a:r>
                        <a:rPr lang="ru-RU" dirty="0">
                          <a:latin typeface="Bookman Old Style" panose="02050604050505020204" pitchFamily="18" charset="0"/>
                        </a:rPr>
                        <a:t>Парадигма</a:t>
                      </a:r>
                    </a:p>
                  </a:txBody>
                  <a:tcPr/>
                </a:tc>
                <a:tc>
                  <a:txBody>
                    <a:bodyPr/>
                    <a:lstStyle/>
                    <a:p>
                      <a:pPr algn="l"/>
                      <a:r>
                        <a:rPr lang="ru-RU" dirty="0">
                          <a:latin typeface="Bookman Old Style" panose="02050604050505020204" pitchFamily="18" charset="0"/>
                        </a:rPr>
                        <a:t>Анализ системы и подсистем</a:t>
                      </a:r>
                    </a:p>
                  </a:txBody>
                  <a:tcPr/>
                </a:tc>
                <a:tc>
                  <a:txBody>
                    <a:bodyPr/>
                    <a:lstStyle/>
                    <a:p>
                      <a:pPr algn="l"/>
                      <a:r>
                        <a:rPr lang="ru-RU" dirty="0">
                          <a:latin typeface="Bookman Old Style" panose="02050604050505020204" pitchFamily="18" charset="0"/>
                        </a:rPr>
                        <a:t>Индукция и синтез</a:t>
                      </a:r>
                    </a:p>
                  </a:txBody>
                  <a:tcPr/>
                </a:tc>
                <a:extLst>
                  <a:ext uri="{0D108BD9-81ED-4DB2-BD59-A6C34878D82A}">
                    <a16:rowId xmlns:a16="http://schemas.microsoft.com/office/drawing/2014/main" val="1763371592"/>
                  </a:ext>
                </a:extLst>
              </a:tr>
              <a:tr h="303462">
                <a:tc>
                  <a:txBody>
                    <a:bodyPr/>
                    <a:lstStyle/>
                    <a:p>
                      <a:pPr algn="l"/>
                      <a:r>
                        <a:rPr lang="ru-RU" dirty="0">
                          <a:latin typeface="Bookman Old Style" panose="02050604050505020204" pitchFamily="18" charset="0"/>
                        </a:rPr>
                        <a:t>Метод рассуждений</a:t>
                      </a:r>
                    </a:p>
                  </a:txBody>
                  <a:tcPr/>
                </a:tc>
                <a:tc>
                  <a:txBody>
                    <a:bodyPr/>
                    <a:lstStyle/>
                    <a:p>
                      <a:pPr algn="l"/>
                      <a:r>
                        <a:rPr lang="ru-RU" dirty="0">
                          <a:latin typeface="Bookman Old Style" panose="02050604050505020204" pitchFamily="18" charset="0"/>
                        </a:rPr>
                        <a:t>Дедукция и редукция</a:t>
                      </a:r>
                    </a:p>
                  </a:txBody>
                  <a:tcPr/>
                </a:tc>
                <a:tc>
                  <a:txBody>
                    <a:bodyPr/>
                    <a:lstStyle/>
                    <a:p>
                      <a:pPr algn="l"/>
                      <a:r>
                        <a:rPr lang="ru-RU" dirty="0">
                          <a:latin typeface="Bookman Old Style" panose="02050604050505020204" pitchFamily="18" charset="0"/>
                        </a:rPr>
                        <a:t>Оптимизация системы</a:t>
                      </a:r>
                    </a:p>
                  </a:txBody>
                  <a:tcPr/>
                </a:tc>
                <a:extLst>
                  <a:ext uri="{0D108BD9-81ED-4DB2-BD59-A6C34878D82A}">
                    <a16:rowId xmlns:a16="http://schemas.microsoft.com/office/drawing/2014/main" val="3563930161"/>
                  </a:ext>
                </a:extLst>
              </a:tr>
              <a:tr h="748263">
                <a:tc>
                  <a:txBody>
                    <a:bodyPr/>
                    <a:lstStyle/>
                    <a:p>
                      <a:pPr algn="l"/>
                      <a:r>
                        <a:rPr lang="ru-RU" dirty="0">
                          <a:latin typeface="Bookman Old Style" panose="02050604050505020204" pitchFamily="18" charset="0"/>
                        </a:rPr>
                        <a:t>Результат</a:t>
                      </a:r>
                    </a:p>
                  </a:txBody>
                  <a:tcPr/>
                </a:tc>
                <a:tc>
                  <a:txBody>
                    <a:bodyPr/>
                    <a:lstStyle/>
                    <a:p>
                      <a:pPr algn="l"/>
                      <a:r>
                        <a:rPr lang="ru-RU" dirty="0">
                          <a:latin typeface="Bookman Old Style" panose="02050604050505020204" pitchFamily="18" charset="0"/>
                        </a:rPr>
                        <a:t>Улучшение существующей системы</a:t>
                      </a:r>
                    </a:p>
                  </a:txBody>
                  <a:tcPr/>
                </a:tc>
                <a:tc>
                  <a:txBody>
                    <a:bodyPr/>
                    <a:lstStyle/>
                    <a:p>
                      <a:pPr algn="l"/>
                      <a:r>
                        <a:rPr lang="ru-RU" dirty="0">
                          <a:latin typeface="Bookman Old Style" panose="02050604050505020204" pitchFamily="18" charset="0"/>
                        </a:rPr>
                        <a:t>Определение различий между реальным и оптимальным проектами</a:t>
                      </a:r>
                    </a:p>
                  </a:txBody>
                  <a:tcPr/>
                </a:tc>
                <a:extLst>
                  <a:ext uri="{0D108BD9-81ED-4DB2-BD59-A6C34878D82A}">
                    <a16:rowId xmlns:a16="http://schemas.microsoft.com/office/drawing/2014/main" val="1741762302"/>
                  </a:ext>
                </a:extLst>
              </a:tr>
              <a:tr h="748263">
                <a:tc>
                  <a:txBody>
                    <a:bodyPr/>
                    <a:lstStyle/>
                    <a:p>
                      <a:pPr algn="l"/>
                      <a:r>
                        <a:rPr lang="ru-RU" dirty="0">
                          <a:latin typeface="Bookman Old Style" panose="02050604050505020204" pitchFamily="18" charset="0"/>
                        </a:rPr>
                        <a:t>Методика</a:t>
                      </a:r>
                    </a:p>
                  </a:txBody>
                  <a:tcPr/>
                </a:tc>
                <a:tc>
                  <a:txBody>
                    <a:bodyPr/>
                    <a:lstStyle/>
                    <a:p>
                      <a:pPr algn="l"/>
                      <a:r>
                        <a:rPr lang="ru-RU" dirty="0">
                          <a:latin typeface="Bookman Old Style" panose="02050604050505020204" pitchFamily="18" charset="0"/>
                        </a:rPr>
                        <a:t>Определение причин отклонений реальной работы системы от запланированной</a:t>
                      </a:r>
                    </a:p>
                  </a:txBody>
                  <a:tcPr/>
                </a:tc>
                <a:tc>
                  <a:txBody>
                    <a:bodyPr/>
                    <a:lstStyle/>
                    <a:p>
                      <a:pPr algn="l"/>
                      <a:r>
                        <a:rPr lang="ru-RU" dirty="0">
                          <a:latin typeface="Bookman Old Style" panose="02050604050505020204" pitchFamily="18" charset="0"/>
                        </a:rPr>
                        <a:t>Прогнозирования будущих результатов</a:t>
                      </a:r>
                    </a:p>
                  </a:txBody>
                  <a:tcPr/>
                </a:tc>
                <a:extLst>
                  <a:ext uri="{0D108BD9-81ED-4DB2-BD59-A6C34878D82A}">
                    <a16:rowId xmlns:a16="http://schemas.microsoft.com/office/drawing/2014/main" val="2364507642"/>
                  </a:ext>
                </a:extLst>
              </a:tr>
              <a:tr h="748263">
                <a:tc>
                  <a:txBody>
                    <a:bodyPr/>
                    <a:lstStyle/>
                    <a:p>
                      <a:pPr algn="l"/>
                      <a:r>
                        <a:rPr lang="ru-RU" dirty="0">
                          <a:latin typeface="Bookman Old Style" panose="02050604050505020204" pitchFamily="18" charset="0"/>
                        </a:rPr>
                        <a:t>Подход</a:t>
                      </a:r>
                    </a:p>
                  </a:txBody>
                  <a:tcPr/>
                </a:tc>
                <a:tc>
                  <a:txBody>
                    <a:bodyPr/>
                    <a:lstStyle/>
                    <a:p>
                      <a:pPr algn="l"/>
                      <a:r>
                        <a:rPr lang="ru-RU" dirty="0">
                          <a:latin typeface="Bookman Old Style" panose="02050604050505020204" pitchFamily="18" charset="0"/>
                        </a:rPr>
                        <a:t>Интроспективный от системы внутрь</a:t>
                      </a:r>
                    </a:p>
                  </a:txBody>
                  <a:tcPr/>
                </a:tc>
                <a:tc>
                  <a:txBody>
                    <a:bodyPr/>
                    <a:lstStyle/>
                    <a:p>
                      <a:pPr algn="l"/>
                      <a:r>
                        <a:rPr lang="ru-RU" dirty="0">
                          <a:latin typeface="Bookman Old Style" panose="02050604050505020204" pitchFamily="18" charset="0"/>
                        </a:rPr>
                        <a:t>Экстроспективный от системы наружу</a:t>
                      </a:r>
                    </a:p>
                    <a:p>
                      <a:pPr algn="l"/>
                      <a:endParaRPr lang="ru-RU" dirty="0">
                        <a:latin typeface="Bookman Old Style" panose="02050604050505020204" pitchFamily="18" charset="0"/>
                      </a:endParaRPr>
                    </a:p>
                  </a:txBody>
                  <a:tcPr/>
                </a:tc>
                <a:extLst>
                  <a:ext uri="{0D108BD9-81ED-4DB2-BD59-A6C34878D82A}">
                    <a16:rowId xmlns:a16="http://schemas.microsoft.com/office/drawing/2014/main" val="293183797"/>
                  </a:ext>
                </a:extLst>
              </a:tr>
            </a:tbl>
          </a:graphicData>
        </a:graphic>
      </p:graphicFrame>
      <p:sp>
        <p:nvSpPr>
          <p:cNvPr id="15" name="TextBox 14">
            <a:extLst>
              <a:ext uri="{FF2B5EF4-FFF2-40B4-BE49-F238E27FC236}">
                <a16:creationId xmlns:a16="http://schemas.microsoft.com/office/drawing/2014/main" id="{A695CA3C-0597-468F-AC25-85E38200241E}"/>
              </a:ext>
            </a:extLst>
          </p:cNvPr>
          <p:cNvSpPr txBox="1"/>
          <p:nvPr/>
        </p:nvSpPr>
        <p:spPr>
          <a:xfrm>
            <a:off x="263352" y="859560"/>
            <a:ext cx="11665296" cy="415498"/>
          </a:xfrm>
          <a:prstGeom prst="rect">
            <a:avLst/>
          </a:prstGeom>
          <a:noFill/>
        </p:spPr>
        <p:txBody>
          <a:bodyPr wrap="square" rtlCol="0">
            <a:spAutoFit/>
          </a:bodyPr>
          <a:lstStyle/>
          <a:p>
            <a:pPr algn="ctr"/>
            <a:r>
              <a:rPr lang="ru-RU" sz="2100" b="1" dirty="0">
                <a:latin typeface="Bookman Old Style" panose="02050604050505020204" pitchFamily="18" charset="0"/>
              </a:rPr>
              <a:t>Сравнение двух методологий: Улучшение систем и проектирования систем</a:t>
            </a:r>
          </a:p>
        </p:txBody>
      </p:sp>
    </p:spTree>
    <p:extLst>
      <p:ext uri="{BB962C8B-B14F-4D97-AF65-F5344CB8AC3E}">
        <p14:creationId xmlns:p14="http://schemas.microsoft.com/office/powerpoint/2010/main" val="32232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12</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60843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13</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69953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14</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06062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15</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46628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16</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07203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1412777"/>
            <a:ext cx="11809312" cy="4455005"/>
          </a:xfrm>
        </p:spPr>
        <p:txBody>
          <a:bodyPr>
            <a:noAutofit/>
          </a:bodyPr>
          <a:lstStyle/>
          <a:p>
            <a:pPr algn="l"/>
            <a:r>
              <a:rPr lang="ru-RU" sz="1800" b="1" dirty="0">
                <a:latin typeface="Bookman Old Style" panose="02050604050505020204" pitchFamily="18" charset="0"/>
                <a:cs typeface="Times New Roman" panose="02020603050405020304" pitchFamily="18" charset="0"/>
              </a:rPr>
              <a:t>Системный анализ </a:t>
            </a:r>
            <a:r>
              <a:rPr lang="ru-RU" sz="1800" dirty="0">
                <a:latin typeface="Bookman Old Style" panose="02050604050505020204" pitchFamily="18" charset="0"/>
                <a:cs typeface="Times New Roman" panose="02020603050405020304" pitchFamily="18" charset="0"/>
              </a:rPr>
              <a:t>в современном понимании — это синтез идей и принципов общей теории систем, кибернетики с возможностями современной вычислительной техники, и имеет своим предметом изучение и моделирование объектов сложной природы (систем</a:t>
            </a:r>
            <a:r>
              <a:rPr lang="en-US" sz="1800" dirty="0">
                <a:latin typeface="Bookman Old Style" panose="02050604050505020204" pitchFamily="18" charset="0"/>
                <a:cs typeface="Times New Roman" panose="02020603050405020304" pitchFamily="18" charset="0"/>
              </a:rPr>
              <a:t>).</a:t>
            </a:r>
            <a:br>
              <a:rPr lang="ru-RU" sz="1800" dirty="0">
                <a:latin typeface="Bookman Old Style" panose="02050604050505020204" pitchFamily="18" charset="0"/>
                <a:cs typeface="Times New Roman" panose="02020603050405020304" pitchFamily="18" charset="0"/>
              </a:rPr>
            </a:br>
            <a:br>
              <a:rPr lang="en-US" sz="1800" dirty="0">
                <a:latin typeface="Bookman Old Style" panose="02050604050505020204" pitchFamily="18" charset="0"/>
                <a:cs typeface="Times New Roman" panose="02020603050405020304" pitchFamily="18" charset="0"/>
              </a:rPr>
            </a:br>
            <a:r>
              <a:rPr lang="ru-RU" sz="1800" dirty="0">
                <a:latin typeface="Bookman Old Style" panose="02050604050505020204" pitchFamily="18" charset="0"/>
                <a:cs typeface="Times New Roman" panose="02020603050405020304" pitchFamily="18" charset="0"/>
              </a:rPr>
              <a:t>Математические основы теории систем были сформулированы М.Месаровичем в 60х годах 20 века, исходя из предположения, что любую систему можно представить в виде отношения, определенного на семействе множеств.</a:t>
            </a:r>
            <a:br>
              <a:rPr lang="ru-RU" sz="1800" dirty="0">
                <a:latin typeface="Bookman Old Style" panose="02050604050505020204" pitchFamily="18" charset="0"/>
                <a:cs typeface="Times New Roman" panose="02020603050405020304" pitchFamily="18" charset="0"/>
              </a:rPr>
            </a:br>
            <a:br>
              <a:rPr lang="ru-RU" sz="1800" dirty="0">
                <a:latin typeface="Bookman Old Style" panose="02050604050505020204" pitchFamily="18" charset="0"/>
                <a:cs typeface="Times New Roman" panose="02020603050405020304" pitchFamily="18" charset="0"/>
              </a:rPr>
            </a:br>
            <a:r>
              <a:rPr lang="ru-RU" sz="1800" dirty="0">
                <a:latin typeface="Bookman Old Style" panose="02050604050505020204" pitchFamily="18" charset="0"/>
                <a:cs typeface="Times New Roman" panose="02020603050405020304" pitchFamily="18" charset="0"/>
              </a:rPr>
              <a:t>Из других терминов, имеющих сходное содержание, получили распространение: "</a:t>
            </a:r>
            <a:r>
              <a:rPr lang="ru-RU" sz="1800" b="1" dirty="0">
                <a:latin typeface="Bookman Old Style" panose="02050604050505020204" pitchFamily="18" charset="0"/>
                <a:cs typeface="Times New Roman" panose="02020603050405020304" pitchFamily="18" charset="0"/>
              </a:rPr>
              <a:t>системный подход</a:t>
            </a:r>
            <a:r>
              <a:rPr lang="ru-RU" sz="1800" dirty="0">
                <a:latin typeface="Bookman Old Style" panose="02050604050505020204" pitchFamily="18" charset="0"/>
                <a:cs typeface="Times New Roman" panose="02020603050405020304" pitchFamily="18" charset="0"/>
              </a:rPr>
              <a:t>" и "</a:t>
            </a:r>
            <a:r>
              <a:rPr lang="ru-RU" sz="1800" b="1" dirty="0" err="1">
                <a:latin typeface="Bookman Old Style" panose="02050604050505020204" pitchFamily="18" charset="0"/>
                <a:cs typeface="Times New Roman" panose="02020603050405020304" pitchFamily="18" charset="0"/>
              </a:rPr>
              <a:t>системология</a:t>
            </a:r>
            <a:r>
              <a:rPr lang="ru-RU" sz="1800" dirty="0">
                <a:latin typeface="Bookman Old Style" panose="02050604050505020204" pitchFamily="18" charset="0"/>
                <a:cs typeface="Times New Roman" panose="02020603050405020304" pitchFamily="18" charset="0"/>
              </a:rPr>
              <a:t>". Первый из них отражает наметившуюся в современном мире тенденцию изучения явлений во всей полноте и взаимосвязи с другими явлениями, т.е. на основе наиболее общих принципов теории систем. Второй применяется для обозначения системной методологии при анализе и синтезе систем, а также для обозначения науки о системах. </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определения</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2</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98447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a:t>
            </a:r>
            <a:r>
              <a:rPr lang="ru-RU" sz="1800" i="1" dirty="0">
                <a:latin typeface="Bookman Old Style" panose="02050604050505020204" pitchFamily="18" charset="0"/>
              </a:rPr>
              <a:t>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a:t>
            </a:r>
            <a:r>
              <a:rPr lang="ru-RU" sz="1800" dirty="0">
                <a:latin typeface="Bookman Old Style" panose="02050604050505020204" pitchFamily="18" charset="0"/>
              </a:rPr>
              <a:t>.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3</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90997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344" y="1160051"/>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2</a:t>
            </a:r>
            <a:r>
              <a:rPr lang="ru-RU" sz="1800" dirty="0">
                <a:latin typeface="Bookman Old Style" panose="02050604050505020204" pitchFamily="18" charset="0"/>
              </a:rPr>
              <a:t>. </a:t>
            </a:r>
            <a:r>
              <a:rPr lang="ru-RU" sz="1800" i="1" dirty="0">
                <a:latin typeface="Bookman Old Style" panose="02050604050505020204" pitchFamily="18" charset="0"/>
              </a:rPr>
              <a:t>При изучении сложного объекта приоритет отдается его целям и функциям, из которых выводится структура (но не наоборот), т.е. системный анализ – это подход функциональный</a:t>
            </a:r>
            <a:r>
              <a:rPr lang="ru-RU" sz="900" dirty="0"/>
              <a:t>.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 жизни часто приходится сталкиваться с обратной ситуацией: есть структура, она наделяется какой-то функцией, при этом ожидаемые результаты трудно прогнозировать. Когда речь идет о технических системах, назначение которых заранее известно, такой подход не приводит к серьезным просчетам.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Но когда мы имеем дело со сложными системами такими, как человек или организация людей, то традиционный подход может привести к значительным ошибкам. Дело в том, что назначение таких систем нам изначально точно не известно, и эта неопределенность создает дополнительные трудности в управлении ими.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анализ предлагает другой подход: есть цель (функция), какая нужна структура, чтобы достичь ее наилучшим образом. Такой подход позволяет вырабатывать оптимальные решения, исключая параллелизм и дублирование функций (мы не затрагиваем здесь социальные аспекты, проблему занятости, и т.п.; системный подход позволяет учесть также и эти ограничения).</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4</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99417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344" y="1261352"/>
            <a:ext cx="11809312" cy="3761116"/>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3</a:t>
            </a:r>
            <a:r>
              <a:rPr lang="ru-RU" sz="1800" dirty="0">
                <a:latin typeface="Bookman Old Style" panose="02050604050505020204" pitchFamily="18" charset="0"/>
              </a:rPr>
              <a:t>. </a:t>
            </a:r>
            <a:r>
              <a:rPr lang="ru-RU" sz="1800" i="1" dirty="0">
                <a:latin typeface="Bookman Old Style" panose="02050604050505020204" pitchFamily="18" charset="0"/>
              </a:rPr>
              <a:t>При решении проблем, связанных с системами, следует сопоставлять необходимое и возможное, желаемое и достижимое, эффект и имеющиеся для этого ресурсы. Иными словами следует всегда учитывать, какую "цену" придется заплатить за получение требуемого результата. </a:t>
            </a:r>
            <a:br>
              <a:rPr lang="ru-RU" sz="1800" dirty="0">
                <a:latin typeface="Bookman Old Style" panose="02050604050505020204" pitchFamily="18" charset="0"/>
              </a:rPr>
            </a:br>
            <a:br>
              <a:rPr lang="ru-RU" sz="1800" dirty="0">
                <a:latin typeface="Bookman Old Style" panose="02050604050505020204" pitchFamily="18" charset="0"/>
              </a:rPr>
            </a:b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Мы все ставим различные цели и многого хотим, однако, если мы не оцениваем предварительно имеющиеся в наличии ресурсы: физические, интеллектуальные, материальные, энергетические, информационные, финансовые, временные и т.п., то мы не сможем реализовать наши желания и цели.</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Забвение этого приводит (что часто наблюдается в жизни) к неосуществимым проектам, многочисленным долгосрочным программам, которые не дают реальных результатов, не говоря уже о моральных последствиях такого прожектерства.</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5</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38606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6" y="1024749"/>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i="1" dirty="0">
                <a:latin typeface="Bookman Old Style" panose="02050604050505020204" pitchFamily="18" charset="0"/>
              </a:rPr>
              <a:t>Идея 4</a:t>
            </a:r>
            <a:r>
              <a:rPr lang="ru-RU" sz="1800" dirty="0">
                <a:latin typeface="Bookman Old Style" panose="02050604050505020204" pitchFamily="18" charset="0"/>
              </a:rPr>
              <a:t>. </a:t>
            </a:r>
            <a:r>
              <a:rPr lang="ru-RU" sz="1800" i="1" dirty="0">
                <a:latin typeface="Bookman Old Style" panose="02050604050505020204" pitchFamily="18" charset="0"/>
              </a:rPr>
              <a:t>При принятии решения в системах следует учитывать последствия решения для всех систем, которые оно затрагивает.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На практике часто наблюдается иная картина; кажется, что нет ничего легче, как принять решение на любом уровне, при этом рассуждают так: а зачем считаться с интересами других, если мне этого не хочется?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Однако при реализации такого решения системы, интересы которых не учтены, начинают сопротивляться этому решению, и последнее не выполняется, причем последствия оказываются плачевными для того, кто принял решение.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учет различных интересов и привлечение других систем к выработке решения, что позволяет получить наилучшее решение для большой системы и одновременно наилучшие возможные решения для составляющих систем.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Плодотворность такого подхода можно подтвердить следующим фактом. В Японии, где системный подход получил широкое распространение, как и в других развитых странах, при принятии решения 90% времени тратится на его согласование со всеми, кого оно затрагивает, и 10% на его реализацию. </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6</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90653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Заголовок 1"/>
              <p:cNvSpPr>
                <a:spLocks noGrp="1"/>
              </p:cNvSpPr>
              <p:nvPr>
                <p:ph type="ctrTitle"/>
              </p:nvPr>
            </p:nvSpPr>
            <p:spPr>
              <a:xfrm>
                <a:off x="20714" y="995010"/>
                <a:ext cx="11809312" cy="5005453"/>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Среди задач, возникающих в связи с проектированием систем, важное место занимает проблема сочетания </a:t>
                </a:r>
                <a:r>
                  <a:rPr lang="ru-RU" sz="1800" b="1" dirty="0">
                    <a:latin typeface="Bookman Old Style" panose="02050604050505020204" pitchFamily="18" charset="0"/>
                  </a:rPr>
                  <a:t>структурных</a:t>
                </a:r>
                <a:r>
                  <a:rPr lang="ru-RU" sz="1800" dirty="0">
                    <a:latin typeface="Bookman Old Style" panose="02050604050505020204" pitchFamily="18" charset="0"/>
                  </a:rPr>
                  <a:t> и</a:t>
                </a:r>
                <a:r>
                  <a:rPr lang="ru-RU" sz="1800" b="1" dirty="0">
                    <a:latin typeface="Bookman Old Style" panose="02050604050505020204" pitchFamily="18" charset="0"/>
                  </a:rPr>
                  <a:t> функциональных </a:t>
                </a:r>
                <a:r>
                  <a:rPr lang="ru-RU" sz="1800" dirty="0">
                    <a:latin typeface="Bookman Old Style" panose="02050604050505020204" pitchFamily="18" charset="0"/>
                  </a:rPr>
                  <a:t>аспектов.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Один из трудных вопросов относится к проблемам проектирования иерархической организации. Любые более или менее сложные системы организованы по иерархическому принципу.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Это связано с тем, что централизованные обработка информации и принятие решений часто невозможны из-за большого объема информации, задержек и искажений. Чтобы показать преимущества иерархической организации сложных систем, можно привести следующий пример:</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"Два мастера собирают конструкцию из 1000 деталей, каждый своим методом. Первый – последовательно, при этом если он не собрал конструкцию полностью и сделал перерыв, то она распадается и он должен начинать сначала. Второй делит конструкцию на 10 частей, а каждую из них еще на 10, поэтому он теряет при сборке только ту часть, над которой работает.</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Пусть вероятность прерывания работы для них равна </a:t>
                </a:r>
                <a14:m>
                  <m:oMath xmlns:m="http://schemas.openxmlformats.org/officeDocument/2006/math">
                    <m:r>
                      <a:rPr lang="en-US" sz="1800" i="1">
                        <a:latin typeface="Cambria Math" panose="02040503050406030204" pitchFamily="18" charset="0"/>
                      </a:rPr>
                      <m:t>𝑝</m:t>
                    </m:r>
                  </m:oMath>
                </a14:m>
                <a:r>
                  <a:rPr lang="en-US" sz="1800" dirty="0">
                    <a:latin typeface="Bookman Old Style" panose="02050604050505020204" pitchFamily="18" charset="0"/>
                  </a:rPr>
                  <a:t>. </a:t>
                </a:r>
                <a:r>
                  <a:rPr lang="ru-RU" sz="1800" dirty="0">
                    <a:latin typeface="Bookman Old Style" panose="02050604050505020204" pitchFamily="18" charset="0"/>
                  </a:rPr>
                  <a:t>Тогда вероятность успешно завершить работу для первого мастера равна </a:t>
                </a:r>
                <a14:m>
                  <m:oMath xmlns:m="http://schemas.openxmlformats.org/officeDocument/2006/math">
                    <m:sSup>
                      <m:sSupPr>
                        <m:ctrlPr>
                          <a:rPr lang="en-US" sz="1800" b="0" i="1" smtClean="0">
                            <a:latin typeface="Cambria Math" panose="02040503050406030204" pitchFamily="18" charset="0"/>
                          </a:rPr>
                        </m:ctrlPr>
                      </m:sSupPr>
                      <m:e>
                        <m:d>
                          <m:dPr>
                            <m:ctrlPr>
                              <a:rPr lang="ru-RU" sz="1800" b="0" i="1" smtClean="0">
                                <a:latin typeface="Cambria Math" panose="02040503050406030204" pitchFamily="18" charset="0"/>
                              </a:rPr>
                            </m:ctrlPr>
                          </m:dPr>
                          <m:e>
                            <m:r>
                              <a:rPr lang="ru-RU"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1000</m:t>
                        </m:r>
                      </m:sup>
                    </m:sSup>
                  </m:oMath>
                </a14:m>
                <a:r>
                  <a:rPr lang="ru-RU" sz="1800" dirty="0">
                    <a:latin typeface="Bookman Old Style" panose="02050604050505020204" pitchFamily="18" charset="0"/>
                    <a:cs typeface="Times New Roman" panose="02020603050405020304" pitchFamily="18" charset="0"/>
                  </a:rPr>
                  <a:t>, а для второго </a:t>
                </a:r>
                <a14:m>
                  <m:oMath xmlns:m="http://schemas.openxmlformats.org/officeDocument/2006/math">
                    <m:sSup>
                      <m:sSupPr>
                        <m:ctrlPr>
                          <a:rPr lang="en-US" sz="1800" i="1">
                            <a:latin typeface="Cambria Math" panose="02040503050406030204" pitchFamily="18" charset="0"/>
                          </a:rPr>
                        </m:ctrlPr>
                      </m:sSupPr>
                      <m:e>
                        <m:d>
                          <m:dPr>
                            <m:ctrlPr>
                              <a:rPr lang="ru-RU" sz="1800" i="1">
                                <a:latin typeface="Cambria Math" panose="02040503050406030204" pitchFamily="18" charset="0"/>
                              </a:rPr>
                            </m:ctrlPr>
                          </m:dPr>
                          <m:e>
                            <m:r>
                              <a:rPr lang="ru-RU" sz="1800" i="1">
                                <a:latin typeface="Cambria Math" panose="02040503050406030204" pitchFamily="18" charset="0"/>
                              </a:rPr>
                              <m:t>1−</m:t>
                            </m:r>
                            <m:r>
                              <a:rPr lang="en-US" sz="1800" i="1">
                                <a:latin typeface="Cambria Math" panose="02040503050406030204" pitchFamily="18" charset="0"/>
                              </a:rPr>
                              <m:t>𝑝</m:t>
                            </m:r>
                          </m:e>
                        </m:d>
                      </m:e>
                      <m:sup>
                        <m:r>
                          <a:rPr lang="en-US" sz="1800" i="1">
                            <a:latin typeface="Cambria Math" panose="02040503050406030204" pitchFamily="18" charset="0"/>
                          </a:rPr>
                          <m:t>10</m:t>
                        </m:r>
                      </m:sup>
                    </m:sSup>
                  </m:oMath>
                </a14:m>
                <a:r>
                  <a:rPr lang="ru-RU" sz="1800" dirty="0">
                    <a:latin typeface="Bookman Old Style" panose="02050604050505020204" pitchFamily="18" charset="0"/>
                    <a:cs typeface="Times New Roman" panose="02020603050405020304" pitchFamily="18" charset="0"/>
                  </a:rPr>
                  <a:t>. При </a:t>
                </a:r>
                <a14:m>
                  <m:oMath xmlns:m="http://schemas.openxmlformats.org/officeDocument/2006/math">
                    <m:r>
                      <a:rPr lang="en-US" sz="1800" i="1">
                        <a:latin typeface="Cambria Math" panose="02040503050406030204" pitchFamily="18" charset="0"/>
                      </a:rPr>
                      <m:t>𝑝</m:t>
                    </m:r>
                    <m:r>
                      <a:rPr lang="en-US" sz="1800" i="1">
                        <a:latin typeface="Cambria Math" panose="02040503050406030204" pitchFamily="18" charset="0"/>
                      </a:rPr>
                      <m:t> </m:t>
                    </m:r>
                  </m:oMath>
                </a14:m>
                <a:r>
                  <a:rPr lang="ru-RU" sz="1800" dirty="0">
                    <a:latin typeface="Bookman Old Style" panose="02050604050505020204" pitchFamily="18" charset="0"/>
                    <a:cs typeface="Times New Roman" panose="02020603050405020304" pitchFamily="18" charset="0"/>
                  </a:rPr>
                  <a:t>= 0,01 в среднем первый мастер должен затратить в 20 000 раз больше времени, чем второй.</a:t>
                </a:r>
                <a:endParaRPr lang="ru-RU" sz="1800" i="1" dirty="0">
                  <a:latin typeface="Bookman Old Style" panose="02050604050505020204" pitchFamily="18" charset="0"/>
                  <a:cs typeface="Times New Roman" panose="02020603050405020304" pitchFamily="18" charset="0"/>
                </a:endParaRPr>
              </a:p>
            </p:txBody>
          </p:sp>
        </mc:Choice>
        <mc:Fallback>
          <p:sp>
            <p:nvSpPr>
              <p:cNvPr id="2" name="Заголовок 1"/>
              <p:cNvSpPr>
                <a:spLocks noGrp="1" noRot="1" noChangeAspect="1" noMove="1" noResize="1" noEditPoints="1" noAdjustHandles="1" noChangeArrowheads="1" noChangeShapeType="1" noTextEdit="1"/>
              </p:cNvSpPr>
              <p:nvPr>
                <p:ph type="ctrTitle"/>
              </p:nvPr>
            </p:nvSpPr>
            <p:spPr>
              <a:xfrm>
                <a:off x="20714" y="995010"/>
                <a:ext cx="11809312" cy="5005453"/>
              </a:xfrm>
              <a:blipFill>
                <a:blip r:embed="rId3"/>
                <a:stretch>
                  <a:fillRect l="-413" r="-877" b="-7795"/>
                </a:stretch>
              </a:blipFill>
            </p:spPr>
            <p:txBody>
              <a:bodyPr/>
              <a:lstStyle/>
              <a:p>
                <a:r>
                  <a:rPr lang="ru-RU">
                    <a:noFill/>
                  </a:rPr>
                  <a:t> </a:t>
                </a:r>
              </a:p>
            </p:txBody>
          </p:sp>
        </mc:Fallback>
      </mc:AlternateContent>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Задачи, решаемые системным анализом</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7</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graphicFrame>
        <p:nvGraphicFramePr>
          <p:cNvPr id="3" name="Объект 2">
            <a:extLst>
              <a:ext uri="{FF2B5EF4-FFF2-40B4-BE49-F238E27FC236}">
                <a16:creationId xmlns:a16="http://schemas.microsoft.com/office/drawing/2014/main" id="{4E289BF5-20D5-47B0-A808-4F0D690DE54B}"/>
              </a:ext>
            </a:extLst>
          </p:cNvPr>
          <p:cNvGraphicFramePr>
            <a:graphicFrameLocks noChangeAspect="1"/>
          </p:cNvGraphicFramePr>
          <p:nvPr>
            <p:extLst>
              <p:ext uri="{D42A27DB-BD31-4B8C-83A1-F6EECF244321}">
                <p14:modId xmlns:p14="http://schemas.microsoft.com/office/powerpoint/2010/main" val="2356374337"/>
              </p:ext>
            </p:extLst>
          </p:nvPr>
        </p:nvGraphicFramePr>
        <p:xfrm>
          <a:off x="6146800" y="3352800"/>
          <a:ext cx="914400" cy="215900"/>
        </p:xfrm>
        <a:graphic>
          <a:graphicData uri="http://schemas.openxmlformats.org/presentationml/2006/ole">
            <mc:AlternateContent xmlns:mc="http://schemas.openxmlformats.org/markup-compatibility/2006">
              <mc:Choice xmlns:v="urn:schemas-microsoft-com:vml" Requires="v">
                <p:oleObj spid="_x0000_s1027" name="Equation" r:id="rId4" imgW="914400" imgH="216000" progId="Equation.DSMT4">
                  <p:embed/>
                </p:oleObj>
              </mc:Choice>
              <mc:Fallback>
                <p:oleObj name="Equation" r:id="rId4" imgW="914400" imgH="216000" progId="Equation.DSMT4">
                  <p:embed/>
                  <p:pic>
                    <p:nvPicPr>
                      <p:cNvPr id="0" name=""/>
                      <p:cNvPicPr/>
                      <p:nvPr/>
                    </p:nvPicPr>
                    <p:blipFill>
                      <a:blip r:embed="rId5"/>
                      <a:stretch>
                        <a:fillRect/>
                      </a:stretch>
                    </p:blipFill>
                    <p:spPr>
                      <a:xfrm>
                        <a:off x="6146800" y="3352800"/>
                        <a:ext cx="914400" cy="215900"/>
                      </a:xfrm>
                      <a:prstGeom prst="rect">
                        <a:avLst/>
                      </a:prstGeom>
                    </p:spPr>
                  </p:pic>
                </p:oleObj>
              </mc:Fallback>
            </mc:AlternateContent>
          </a:graphicData>
        </a:graphic>
      </p:graphicFrame>
    </p:spTree>
    <p:extLst>
      <p:ext uri="{BB962C8B-B14F-4D97-AF65-F5344CB8AC3E}">
        <p14:creationId xmlns:p14="http://schemas.microsoft.com/office/powerpoint/2010/main" val="22279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5253" y="1254010"/>
            <a:ext cx="12072663" cy="3637300"/>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При решении проблем, связанных с системами, различают два подхода: </a:t>
            </a:r>
            <a:r>
              <a:rPr lang="ru-RU" sz="1800" b="1" dirty="0">
                <a:latin typeface="Bookman Old Style" panose="02050604050505020204" pitchFamily="18" charset="0"/>
              </a:rPr>
              <a:t>улучшение систем </a:t>
            </a:r>
            <a:r>
              <a:rPr lang="ru-RU" sz="1800" dirty="0">
                <a:latin typeface="Bookman Old Style" panose="02050604050505020204" pitchFamily="18" charset="0"/>
              </a:rPr>
              <a:t>и </a:t>
            </a:r>
            <a:r>
              <a:rPr lang="ru-RU" sz="1800" b="1" dirty="0">
                <a:latin typeface="Bookman Old Style" panose="02050604050505020204" pitchFamily="18" charset="0"/>
              </a:rPr>
              <a:t>проектирование систем</a:t>
            </a:r>
            <a:r>
              <a:rPr lang="ru-RU" sz="1800" dirty="0">
                <a:latin typeface="Bookman Old Style" panose="02050604050505020204" pitchFamily="18" charset="0"/>
              </a:rPr>
              <a:t>.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Улучшение означает преобразование или изменение, которое приближает систему к стандартным, или нормальным, условиям работы. При этом предполагается, что система уже создана и порядок работы ее установлен.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Процесс системного проектирования также включает преобразование и изменение, но отличается от улучшения в целях, масштабах, методологии и результатах.</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Методы, используемые для улучшения систем, базируются на аналитическом методе, и их называют аналитической парадигмой.</a:t>
            </a:r>
            <a:br>
              <a:rPr lang="ru-RU" sz="1800" dirty="0">
                <a:latin typeface="Bookman Old Style" panose="02050604050505020204" pitchFamily="18" charset="0"/>
              </a:rPr>
            </a:b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Методы, применяемые для проектирования систем, имеют основой теорию систем, и их называют системной парадигмой. </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Системная парадигма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8</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124215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1595461"/>
            <a:ext cx="12072663" cy="3637300"/>
          </a:xfrm>
        </p:spPr>
        <p:txBody>
          <a:bodyPr>
            <a:noAutofit/>
          </a:bodyPr>
          <a:lstStyle/>
          <a:p>
            <a:pPr algn="l"/>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Улучшение системы - процесс, обеспечивающий работу системы согласно ожиданиям (проект системы определен и установлен).</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В процессе улучшения решаются следующие проблемы: - система не соответствует поставленным целям; - система не обеспечивает прогнозирование результатов; - система не работает так, как первоначально предполагалось.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Процесс улучшения систем характеризуется следующими шагами: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1) определяется задача и устанавливаются система и составляющие ее подсистемы;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2) путем наблюдения определяются реальные состояния, условия работы или поведение систем;</a:t>
            </a:r>
            <a:br>
              <a:rPr lang="ru-RU" sz="1800" dirty="0">
                <a:latin typeface="Bookman Old Style" panose="02050604050505020204" pitchFamily="18" charset="0"/>
              </a:rPr>
            </a:b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3) реальные и ожидаемые условия работы систем сравниваются, чтобы определить степень отклонения (это предполагает наличие стандарта или спецификации);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4) в рамках подсистем строятся гипотезы относительно причин этого отклонения; </a:t>
            </a:r>
            <a:br>
              <a:rPr lang="ru-RU" sz="1800" dirty="0">
                <a:latin typeface="Bookman Old Style" panose="02050604050505020204" pitchFamily="18" charset="0"/>
              </a:rPr>
            </a:br>
            <a:br>
              <a:rPr lang="ru-RU" sz="1800" dirty="0">
                <a:latin typeface="Bookman Old Style" panose="02050604050505020204" pitchFamily="18" charset="0"/>
              </a:rPr>
            </a:br>
            <a:r>
              <a:rPr lang="ru-RU" sz="1800" dirty="0">
                <a:latin typeface="Bookman Old Style" panose="02050604050505020204" pitchFamily="18" charset="0"/>
              </a:rPr>
              <a:t>5) из известных фактов методом дедукции делаются выводы, большая проблема разбивается на подпроблемы путем редукции. </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Системная парадигма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9</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41694823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2804</Words>
  <Application>Microsoft Office PowerPoint</Application>
  <PresentationFormat>Широкоэкранный</PresentationFormat>
  <Paragraphs>92</Paragraphs>
  <Slides>16</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16</vt:i4>
      </vt:variant>
    </vt:vector>
  </HeadingPairs>
  <TitlesOfParts>
    <vt:vector size="22" baseType="lpstr">
      <vt:lpstr>Arial</vt:lpstr>
      <vt:lpstr>Bookman Old Style</vt:lpstr>
      <vt:lpstr>Calibri</vt:lpstr>
      <vt:lpstr>Cambria Math</vt:lpstr>
      <vt:lpstr>Тема Office</vt:lpstr>
      <vt:lpstr>MathType 7.0 Equation</vt:lpstr>
      <vt:lpstr>Основы системного анализа  Лекция №1.  Принципы системного подхода</vt:lpstr>
      <vt:lpstr>Системный анализ в современном понимании — это синтез идей и принципов общей теории систем, кибернетики с возможностями современной вычислительной техники, и имеет своим предметом изучение и моделирование объектов сложной природы (систем).  Математические основы теории систем были сформулированы М.Месаровичем в 60х годах 20 века, исходя из предположения, что любую систему можно представить в виде отношения, определенного на семействе множеств.  Из других терминов, имеющих сходное содержание, получили распространение: "системный подход" и "системология". Первый из них отражает наметившуюся в современном мире тенденцию изучения явлений во всей полноте и взаимосвязи с другими явлениями, т.е. на основе наиболее общих принципов теории систем. Второй применяется для обозначения системной методологии при анализе и синтезе систем, а также для обозначения науки о системах. </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решению, которое придется постоянно пересматривать и корректировать до бесконечности</vt:lpstr>
      <vt:lpstr>  Идея 2. При изучении сложного объекта приоритет отдается его целям и функциям, из которых выводится структура (но не наоборот), т.е. системный анализ – это подход функциональный.   В жизни часто приходится сталкиваться с обратной ситуацией: есть структура, она наделяется какой-то функцией, при этом ожидаемые результаты трудно прогнозировать. Когда речь идет о технических системах, назначение которых заранее известно, такой подход не приводит к серьезным просчетам.   Но когда мы имеем дело со сложными системами такими, как человек или организация людей, то традиционный подход может привести к значительным ошибкам. Дело в том, что назначение таких систем нам изначально точно не известно, и эта неопределенность создает дополнительные трудности в управлении ими.   Системный анализ предлагает другой подход: есть цель (функция), какая нужна структура, чтобы достичь ее наилучшим образом. Такой подход позволяет вырабатывать оптимальные решения, исключая параллелизм и дублирование функций (мы не затрагиваем здесь социальные аспекты, проблему занятости, и т.п.; системный подход позволяет учесть также и эти ограничения).</vt:lpstr>
      <vt:lpstr>  Идея 3. При решении проблем, связанных с системами, следует сопоставлять необходимое и возможное, желаемое и достижимое, эффект и имеющиеся для этого ресурсы. Иными словами следует всегда учитывать, какую "цену" придется заплатить за получение требуемого результата.     Мы все ставим различные цели и многого хотим, однако, если мы не оцениваем предварительно имеющиеся в наличии ресурсы: физические, интеллектуальные, материальные, энергетические, информационные, финансовые, временные и т.п., то мы не сможем реализовать наши желания и цели.  Забвение этого приводит (что часто наблюдается в жизни) к неосуществимым проектам, многочисленным долгосрочным программам, которые не дают реальных результатов, не говоря уже о моральных последствиях такого прожектерства.</vt:lpstr>
      <vt:lpstr>  Идея 4. При принятии решения в системах следует учитывать последствия решения для всех систем, которые оно затрагивает.   На практике часто наблюдается иная картина; кажется, что нет ничего легче, как принять решение на любом уровне, при этом рассуждают так: а зачем считаться с интересами других, если мне этого не хочется?   Однако при реализации такого решения системы, интересы которых не учтены, начинают сопротивляться этому решению, и последнее не выполняется, причем последствия оказываются плачевными для того, кто принял решение.   Системный подход предусматривает учет различных интересов и привлечение других систем к выработке решения, что позволяет получить наилучшее решение для большой системы и одновременно наилучшие возможные решения для составляющих систем.   Плодотворность такого подхода можно подтвердить следующим фактом. В Японии, где системный подход получил широкое распространение, как и в других развитых странах, при принятии решения 90% времени тратится на его согласование со всеми, кого оно затрагивает, и 10% на его реализацию. </vt:lpstr>
      <vt:lpstr>  Среди задач, возникающих в связи с проектированием систем, важное место занимает проблема сочетания структурных и функциональных аспектов.   Один из трудных вопросов относится к проблемам проектирования иерархической организации. Любые более или менее сложные системы организованы по иерархическому принципу.   Это связано с тем, что централизованные обработка информации и принятие решений часто невозможны из-за большого объема информации, задержек и искажений. Чтобы показать преимущества иерархической организации сложных систем, можно привести следующий пример:  "Два мастера собирают конструкцию из 1000 деталей, каждый своим методом. Первый – последовательно, при этом если он не собрал конструкцию полностью и сделал перерыв, то она распадается и он должен начинать сначала. Второй делит конструкцию на 10 частей, а каждую из них еще на 10, поэтому он теряет при сборке только ту часть, над которой работает.  Пусть вероятность прерывания работы для них равна p. Тогда вероятность успешно завершить работу для первого мастера равна (1-p)^1000, а для второго (1-p)^10. При p = 0,01 в среднем первый мастер должен затратить в 20 000 раз больше времени, чем второй.</vt:lpstr>
      <vt:lpstr>  При решении проблем, связанных с системами, различают два подхода: улучшение систем и проектирование систем.   Улучшение означает преобразование или изменение, которое приближает систему к стандартным, или нормальным, условиям работы. При этом предполагается, что система уже создана и порядок работы ее установлен.   Процесс системного проектирования также включает преобразование и изменение, но отличается от улучшения в целях, масштабах, методологии и результатах.  Методы, используемые для улучшения систем, базируются на аналитическом методе, и их называют аналитической парадигмой.   Методы, применяемые для проектирования систем, имеют основой теорию систем, и их называют системной парадигмой. </vt:lpstr>
      <vt:lpstr>  Улучшение системы - процесс, обеспечивающий работу системы согласно ожиданиям (проект системы определен и установлен).  В процессе улучшения решаются следующие проблемы: - система не соответствует поставленным целям; - система не обеспечивает прогнозирование результатов; - система не работает так, как первоначально предполагалось.   Процесс улучшения систем характеризуется следующими шагами:   1) определяется задача и устанавливаются система и составляющие ее подсистемы;   2) путем наблюдения определяются реальные состояния, условия работы или поведение систем;   3) реальные и ожидаемые условия работы систем сравниваются, чтобы определить степень отклонения (это предполагает наличие стандарта или спецификации);   4) в рамках подсистем строятся гипотезы относительно причин этого отклонения;   5) из известных фактов методом дедукции делаются выводы, большая проблема разбивается на подпроблемы путем редукции. </vt:lpstr>
      <vt:lpstr>  Улучшение системы - процесс, обеспечивающий работу системы согласно ожиданиям (проект системы определен и установлен).  В процессе улучшения решаются следующие проблемы:  - система не соответствует поставленным целям;  - система не обеспечивает прогнозирование результатов; - система не работает так, как первоначально предполагалось.   Процесс улучшения систем характеризуется следующими шагами:  1) определяется задача и устанавливаются система и составляющие ее подсистемы;  2) путем наблюдения определяются реальные состояния, условия работы или поведение систем; 3) реальные и ожидаемые условия работы систем сравниваются, чтобы определить степень отклонения (это предполагает наличие стандарта или спецификации);  4) в рамках подсистем строятся гипотезы относительно причин этого отклонения;  5) из известных фактов методом дедукции делаются выводы, большая проблема разбивается на подпроблемы путем редукции. </vt:lpstr>
      <vt:lpstr>Презентация PowerPoint</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проектной деятельности  Лекция №1.  Общие представления о проектной деятельности</dc:title>
  <dc:creator>Admin</dc:creator>
  <cp:lastModifiedBy>rustammanasurov@gmail.com</cp:lastModifiedBy>
  <cp:revision>13</cp:revision>
  <dcterms:created xsi:type="dcterms:W3CDTF">2023-12-27T05:26:51Z</dcterms:created>
  <dcterms:modified xsi:type="dcterms:W3CDTF">2024-01-06T15:44:32Z</dcterms:modified>
</cp:coreProperties>
</file>