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sldIdLst>
    <p:sldId id="306" r:id="rId2"/>
    <p:sldId id="264" r:id="rId3"/>
    <p:sldId id="307" r:id="rId4"/>
    <p:sldId id="308" r:id="rId5"/>
    <p:sldId id="309" r:id="rId6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15" autoAdjust="0"/>
    <p:restoredTop sz="95977" autoAdjust="0"/>
  </p:normalViewPr>
  <p:slideViewPr>
    <p:cSldViewPr snapToGrid="0">
      <p:cViewPr varScale="1">
        <p:scale>
          <a:sx n="154" d="100"/>
          <a:sy n="154" d="100"/>
        </p:scale>
        <p:origin x="-432" y="-90"/>
      </p:cViewPr>
      <p:guideLst>
        <p:guide orient="horz" pos="1620"/>
        <p:guide orient="horz" pos="1720"/>
        <p:guide pos="288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3.wmf"/><Relationship Id="rId1" Type="http://schemas.openxmlformats.org/officeDocument/2006/relationships/image" Target="../media/image17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574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12.05.2023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12.05.2023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12.05.2023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52259" y="83662"/>
            <a:ext cx="5639481" cy="125111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indent="190500" algn="ctr">
              <a:spcBef>
                <a:spcPct val="2000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b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“ИЖЕВСКИЙ ГОСУДАРСТВЕННЫЙ ТЕХНИЧЕСКИЙ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ИМЕНИ М.Т. КАЛАШНИКОВА”</a:t>
            </a:r>
          </a:p>
          <a:p>
            <a:pPr indent="190500" algn="ctr">
              <a:spcBef>
                <a:spcPct val="20000"/>
              </a:spcBef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«Прикладная математика</a:t>
            </a:r>
            <a:b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информационные технологии»</a:t>
            </a:r>
          </a:p>
        </p:txBody>
      </p:sp>
      <p:sp>
        <p:nvSpPr>
          <p:cNvPr id="6" name="Заголовок 16">
            <a:extLst>
              <a:ext uri="{FF2B5EF4-FFF2-40B4-BE49-F238E27FC236}">
                <a16:creationId xmlns="" xmlns:a16="http://schemas.microsoft.com/office/drawing/2014/main" id="{85FFDCB6-DCBF-4F9C-90C4-2AB70E81D8A0}"/>
              </a:ext>
            </a:extLst>
          </p:cNvPr>
          <p:cNvSpPr txBox="1">
            <a:spLocks/>
          </p:cNvSpPr>
          <p:nvPr/>
        </p:nvSpPr>
        <p:spPr>
          <a:xfrm>
            <a:off x="1" y="2747807"/>
            <a:ext cx="9143999" cy="2372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Рустам Ренатович</a:t>
            </a:r>
            <a:endParaRPr lang="ru-RU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69CF103-AC91-48FF-AA34-D8B9DB5E2763}"/>
              </a:ext>
            </a:extLst>
          </p:cNvPr>
          <p:cNvSpPr txBox="1"/>
          <p:nvPr/>
        </p:nvSpPr>
        <p:spPr>
          <a:xfrm>
            <a:off x="846855" y="3319939"/>
            <a:ext cx="745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Направление: 01.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«Прикладная математика»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– «Разработка программного обеспечения и математических методов решения инженерных и экономических задач»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69CF103-AC91-48FF-AA34-D8B9DB5E2763}"/>
              </a:ext>
            </a:extLst>
          </p:cNvPr>
          <p:cNvSpPr txBox="1"/>
          <p:nvPr/>
        </p:nvSpPr>
        <p:spPr>
          <a:xfrm>
            <a:off x="846857" y="1778004"/>
            <a:ext cx="74502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Ответы на вопросы по дисциплинам:</a:t>
            </a:r>
          </a:p>
          <a:p>
            <a:pPr algn="ctr">
              <a:spcBef>
                <a:spcPct val="0"/>
              </a:spcBef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«Принципы построения математических моделей»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«Методы оптимизации и теория оптимального управления»</a:t>
            </a:r>
          </a:p>
        </p:txBody>
      </p:sp>
      <p:sp>
        <p:nvSpPr>
          <p:cNvPr id="7" name="Заголовок 16">
            <a:extLst>
              <a:ext uri="{FF2B5EF4-FFF2-40B4-BE49-F238E27FC236}">
                <a16:creationId xmlns="" xmlns:a16="http://schemas.microsoft.com/office/drawing/2014/main" id="{00B113A3-4A38-44F4-8FDE-3CF2561C426F}"/>
              </a:ext>
            </a:extLst>
          </p:cNvPr>
          <p:cNvSpPr txBox="1">
            <a:spLocks/>
          </p:cNvSpPr>
          <p:nvPr/>
        </p:nvSpPr>
        <p:spPr>
          <a:xfrm>
            <a:off x="-3" y="2996188"/>
            <a:ext cx="9143999" cy="2372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</a:t>
            </a:r>
            <a:r>
              <a:rPr lang="ru-RU" sz="12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М21-181-1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81527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64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ППММ, 1. Модели и моделирование. Понятие модели, определение модели, цели моделирования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5020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это виртуальный математический или физический объект, позволяющий проводить имитационные исследования реальных объектов.</a:t>
            </a:r>
            <a:endParaRPr lang="ru-RU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моделирования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‑ анализ явления, описание поведения объекта, или системы, выявление закономерностей и механизмов такого поведения с целью прогнозировать, предсказывать поведение объекта, или системы, в различных ситуациях, не прибегая к экспериментам на реальном объекте или системе.</a:t>
            </a:r>
            <a:endParaRPr lang="ru-RU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1008"/>
          <p:cNvSpPr>
            <a:spLocks noChangeArrowheads="1"/>
          </p:cNvSpPr>
          <p:nvPr/>
        </p:nvSpPr>
        <p:spPr bwMode="auto">
          <a:xfrm>
            <a:off x="4795804" y="2495496"/>
            <a:ext cx="4348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ис. </a:t>
            </a:r>
            <a:r>
              <a:rPr lang="en-US" alt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Классификация моделей в зависимости от целей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27614216"/>
              </p:ext>
            </p:extLst>
          </p:nvPr>
        </p:nvGraphicFramePr>
        <p:xfrm>
          <a:off x="3815254" y="464488"/>
          <a:ext cx="6305550" cy="1885950"/>
        </p:xfrm>
        <a:graphic>
          <a:graphicData uri="http://schemas.openxmlformats.org/presentationml/2006/ole">
            <p:oleObj spid="_x0000_s37879" name="Picture" r:id="rId3" imgW="6316539" imgH="1960844" progId="Word.Picture.8">
              <p:embed/>
            </p:oleObj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40376320"/>
              </p:ext>
            </p:extLst>
          </p:nvPr>
        </p:nvGraphicFramePr>
        <p:xfrm>
          <a:off x="185438" y="2464719"/>
          <a:ext cx="4219575" cy="1495425"/>
        </p:xfrm>
        <a:graphic>
          <a:graphicData uri="http://schemas.openxmlformats.org/presentationml/2006/ole">
            <p:oleObj spid="_x0000_s37880" name="Picture" r:id="rId4" imgW="4205011" imgH="2051527" progId="Word.Picture.8">
              <p:embed/>
            </p:oleObj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604708" y="3904831"/>
            <a:ext cx="35076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kern="0" dirty="0">
                <a:latin typeface="Times New Roman" panose="02020603050405020304" pitchFamily="18" charset="0"/>
              </a:rPr>
              <a:t>Рис. </a:t>
            </a:r>
            <a:r>
              <a:rPr lang="ru-RU" sz="1200" kern="0" dirty="0" smtClean="0">
                <a:latin typeface="Times New Roman" panose="02020603050405020304" pitchFamily="18" charset="0"/>
              </a:rPr>
              <a:t>1. </a:t>
            </a:r>
            <a:r>
              <a:rPr lang="ru-RU" sz="1200" kern="0" dirty="0">
                <a:latin typeface="Times New Roman" panose="02020603050405020304" pitchFamily="18" charset="0"/>
              </a:rPr>
              <a:t>Существующие подходы к моделированию</a:t>
            </a:r>
            <a:endParaRPr lang="ru-RU" sz="1200" kern="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ППММ, 1. Модели и моделирование. Понятие модели, определение модели, цели моделирования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8736" y="350207"/>
            <a:ext cx="79057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03595736"/>
              </p:ext>
            </p:extLst>
          </p:nvPr>
        </p:nvGraphicFramePr>
        <p:xfrm>
          <a:off x="302697" y="385998"/>
          <a:ext cx="3682826" cy="3004032"/>
        </p:xfrm>
        <a:graphic>
          <a:graphicData uri="http://schemas.openxmlformats.org/presentationml/2006/ole">
            <p:oleObj spid="_x0000_s54276" name="Picture" r:id="rId3" imgW="5809137" imgH="4722362" progId="Word.Picture.8">
              <p:embed/>
            </p:oleObj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02697" y="3390030"/>
            <a:ext cx="36828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Взаимоотношение моделей</a:t>
            </a:r>
          </a:p>
        </p:txBody>
      </p:sp>
    </p:spTree>
    <p:extLst>
      <p:ext uri="{BB962C8B-B14F-4D97-AF65-F5344CB8AC3E}">
        <p14:creationId xmlns="" xmlns:p14="http://schemas.microsoft.com/office/powerpoint/2010/main" val="22276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err="1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, 3. Прямые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методы безусловной многомерной минимизации.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91322021"/>
              </p:ext>
            </p:extLst>
          </p:nvPr>
        </p:nvGraphicFramePr>
        <p:xfrm>
          <a:off x="1257300" y="838200"/>
          <a:ext cx="1397000" cy="228600"/>
        </p:xfrm>
        <a:graphic>
          <a:graphicData uri="http://schemas.openxmlformats.org/presentationml/2006/ole">
            <p:oleObj spid="_x0000_s53359" name="Формула" r:id="rId3" imgW="1396800" imgH="241200" progId="Equation.3">
              <p:embed/>
            </p:oleObj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15508682"/>
              </p:ext>
            </p:extLst>
          </p:nvPr>
        </p:nvGraphicFramePr>
        <p:xfrm>
          <a:off x="1155700" y="2082800"/>
          <a:ext cx="1600200" cy="241300"/>
        </p:xfrm>
        <a:graphic>
          <a:graphicData uri="http://schemas.openxmlformats.org/presentationml/2006/ole">
            <p:oleObj spid="_x0000_s53360" name="Формула" r:id="rId4" imgW="1600200" imgH="25380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41284083"/>
              </p:ext>
            </p:extLst>
          </p:nvPr>
        </p:nvGraphicFramePr>
        <p:xfrm>
          <a:off x="4929188" y="1329624"/>
          <a:ext cx="2590800" cy="695325"/>
        </p:xfrm>
        <a:graphic>
          <a:graphicData uri="http://schemas.openxmlformats.org/presentationml/2006/ole">
            <p:oleObj spid="_x0000_s53361" name="Формула" r:id="rId5" imgW="2590560" imgH="698400" progId="Equation.3">
              <p:embed/>
            </p:oleObj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3442" y="513831"/>
            <a:ext cx="43000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безусловной оптимизации: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13341" y="1203831"/>
            <a:ext cx="421975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числ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енн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 решения задачи безусловной оптимизации в основном используют 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итерационные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процедуры вида: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572000" y="548145"/>
            <a:ext cx="408951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итерационные процедуры при определенных условиях позволяют построить 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оследовательность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вида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491" y="2444526"/>
            <a:ext cx="4214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следующие условия 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остановки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(критерий окончания) итерационного процесса: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93643490"/>
              </p:ext>
            </p:extLst>
          </p:nvPr>
        </p:nvGraphicFramePr>
        <p:xfrm>
          <a:off x="1504950" y="3062288"/>
          <a:ext cx="1450975" cy="296862"/>
        </p:xfrm>
        <a:graphic>
          <a:graphicData uri="http://schemas.openxmlformats.org/presentationml/2006/ole">
            <p:oleObj spid="_x0000_s53363" name="Формула" r:id="rId6" imgW="1460160" imgH="291960" progId="Equation.3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90242238"/>
              </p:ext>
            </p:extLst>
          </p:nvPr>
        </p:nvGraphicFramePr>
        <p:xfrm>
          <a:off x="3200400" y="3048000"/>
          <a:ext cx="939800" cy="292100"/>
        </p:xfrm>
        <a:graphic>
          <a:graphicData uri="http://schemas.openxmlformats.org/presentationml/2006/ole">
            <p:oleObj spid="_x0000_s53364" name="Формула" r:id="rId7" imgW="939600" imgH="291960" progId="Equation.3">
              <p:embed/>
            </p:oleObj>
          </a:graphicData>
        </a:graphic>
      </p:graphicFrame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03063" y="3392221"/>
            <a:ext cx="33792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 </a:t>
            </a:r>
            <a:r>
              <a:rPr kumimoji="0" lang="el-GR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заданная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(погрешность).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4577868" y="1942495"/>
            <a:ext cx="4433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Вычислительные алгоритмы простейших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процедур, основаны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рекуррентных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формулах вида:</a:t>
            </a: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42042625"/>
              </p:ext>
            </p:extLst>
          </p:nvPr>
        </p:nvGraphicFramePr>
        <p:xfrm>
          <a:off x="5853113" y="2674890"/>
          <a:ext cx="1666875" cy="242887"/>
        </p:xfrm>
        <a:graphic>
          <a:graphicData uri="http://schemas.openxmlformats.org/presentationml/2006/ole">
            <p:oleObj spid="_x0000_s53368" name="Формула" r:id="rId8" imgW="1841400" imgH="253800" progId="Equation.3">
              <p:embed/>
            </p:oleObj>
          </a:graphicData>
        </a:graphic>
      </p:graphicFrame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4572000" y="3061192"/>
            <a:ext cx="6537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Здесь:</a:t>
            </a:r>
          </a:p>
        </p:txBody>
      </p: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16606929"/>
              </p:ext>
            </p:extLst>
          </p:nvPr>
        </p:nvGraphicFramePr>
        <p:xfrm>
          <a:off x="5175014" y="3066969"/>
          <a:ext cx="215900" cy="266700"/>
        </p:xfrm>
        <a:graphic>
          <a:graphicData uri="http://schemas.openxmlformats.org/presentationml/2006/ole">
            <p:oleObj spid="_x0000_s53369" name="Формула" r:id="rId9" imgW="241195" imgH="279279" progId="Equation.3">
              <p:embed/>
            </p:oleObj>
          </a:graphicData>
        </a:graphic>
      </p:graphicFrame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5329723" y="3061192"/>
            <a:ext cx="27341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аправление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поиска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точки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48571150"/>
              </p:ext>
            </p:extLst>
          </p:nvPr>
        </p:nvGraphicFramePr>
        <p:xfrm>
          <a:off x="7588014" y="3106657"/>
          <a:ext cx="276225" cy="214312"/>
        </p:xfrm>
        <a:graphic>
          <a:graphicData uri="http://schemas.openxmlformats.org/presentationml/2006/ole">
            <p:oleObj spid="_x0000_s53370" name="Формула" r:id="rId10" imgW="279360" imgH="215640" progId="Equation.3">
              <p:embed/>
            </p:oleObj>
          </a:graphicData>
        </a:graphic>
      </p:graphicFrame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7849713" y="3081052"/>
            <a:ext cx="8433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точки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96597751"/>
              </p:ext>
            </p:extLst>
          </p:nvPr>
        </p:nvGraphicFramePr>
        <p:xfrm>
          <a:off x="8604014" y="3105069"/>
          <a:ext cx="250825" cy="238125"/>
        </p:xfrm>
        <a:graphic>
          <a:graphicData uri="http://schemas.openxmlformats.org/presentationml/2006/ole">
            <p:oleObj spid="_x0000_s53371" name="Формула" r:id="rId11" imgW="253800" imgH="241200" progId="Equation.3">
              <p:embed/>
            </p:oleObj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95419951"/>
              </p:ext>
            </p:extLst>
          </p:nvPr>
        </p:nvGraphicFramePr>
        <p:xfrm>
          <a:off x="4660747" y="3475814"/>
          <a:ext cx="238125" cy="238125"/>
        </p:xfrm>
        <a:graphic>
          <a:graphicData uri="http://schemas.openxmlformats.org/presentationml/2006/ole">
            <p:oleObj spid="_x0000_s53372" name="Формула" r:id="rId12" imgW="228600" imgH="241300" progId="Equation.3">
              <p:embed/>
            </p:oleObj>
          </a:graphicData>
        </a:graphic>
      </p:graphicFrame>
      <p:sp>
        <p:nvSpPr>
          <p:cNvPr id="58" name="Прямоугольник 57"/>
          <p:cNvSpPr/>
          <p:nvPr/>
        </p:nvSpPr>
        <p:spPr>
          <a:xfrm>
            <a:off x="4572000" y="3468934"/>
            <a:ext cx="4249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– величина шага, которая выбирается так, чтобы выполнялось 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95234762"/>
              </p:ext>
            </p:extLst>
          </p:nvPr>
        </p:nvGraphicFramePr>
        <p:xfrm>
          <a:off x="6380163" y="3736488"/>
          <a:ext cx="1139825" cy="241300"/>
        </p:xfrm>
        <a:graphic>
          <a:graphicData uri="http://schemas.openxmlformats.org/presentationml/2006/ole">
            <p:oleObj spid="_x0000_s53373" name="Формула" r:id="rId13" imgW="1130040" imgH="253800" progId="Equation.3">
              <p:embed/>
            </p:oleObj>
          </a:graphicData>
        </a:graphic>
      </p:graphicFrame>
      <p:sp>
        <p:nvSpPr>
          <p:cNvPr id="61" name="Прямоугольник 60">
            <a:extLst>
              <a:ext uri="{FF2B5EF4-FFF2-40B4-BE49-F238E27FC236}">
                <a16:creationId xmlns="" xmlns:a16="http://schemas.microsoft.com/office/drawing/2014/main" id="{9E04601C-F75E-4D02-B7C1-8148ED14A96C}"/>
              </a:ext>
            </a:extLst>
          </p:cNvPr>
          <p:cNvSpPr/>
          <p:nvPr/>
        </p:nvSpPr>
        <p:spPr>
          <a:xfrm>
            <a:off x="2396007" y="4238423"/>
            <a:ext cx="3779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задачи </a:t>
            </a: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максимизации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минимизации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52919225"/>
              </p:ext>
            </p:extLst>
          </p:nvPr>
        </p:nvGraphicFramePr>
        <p:xfrm>
          <a:off x="3226604" y="4600717"/>
          <a:ext cx="2212975" cy="215900"/>
        </p:xfrm>
        <a:graphic>
          <a:graphicData uri="http://schemas.openxmlformats.org/presentationml/2006/ole">
            <p:oleObj spid="_x0000_s53374" name="Формула" r:id="rId14" imgW="2197080" imgH="228600" progId="Equation.3">
              <p:embed/>
            </p:oleObj>
          </a:graphicData>
        </a:graphic>
      </p:graphicFrame>
      <p:graphicFrame>
        <p:nvGraphicFramePr>
          <p:cNvPr id="53375" name="Object 127"/>
          <p:cNvGraphicFramePr>
            <a:graphicFrameLocks noChangeAspect="1"/>
          </p:cNvGraphicFramePr>
          <p:nvPr/>
        </p:nvGraphicFramePr>
        <p:xfrm>
          <a:off x="320675" y="3065463"/>
          <a:ext cx="1016000" cy="292100"/>
        </p:xfrm>
        <a:graphic>
          <a:graphicData uri="http://schemas.openxmlformats.org/presentationml/2006/ole">
            <p:oleObj spid="_x0000_s53375" name="Формула" r:id="rId15" imgW="1015920" imgH="2919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3301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, 4. Прямые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методы безусловной многомерной минимизации.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5/5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" y="344029"/>
            <a:ext cx="53161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циклического покоординатного спуска: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итерационная формула: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из условия:</a:t>
            </a:r>
            <a:endParaRPr lang="ru-RU" b="1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Метод Хука-Дживса: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итерационная формула: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с помощью алгоритма 			исследующего покоординатного поиска.</a:t>
            </a:r>
          </a:p>
          <a:p>
            <a:endParaRPr lang="ru-RU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Метод случайного поиска: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итерационная формула: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здесь                         - некоторая реализация </a:t>
            </a:r>
            <a:r>
              <a:rPr lang="en-US" i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мерного 	случайного вектора </a:t>
            </a:r>
            <a:r>
              <a:rPr lang="el-GR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из условия:</a:t>
            </a:r>
            <a:endParaRPr lang="ru-RU" dirty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23798456"/>
              </p:ext>
            </p:extLst>
          </p:nvPr>
        </p:nvGraphicFramePr>
        <p:xfrm>
          <a:off x="2654300" y="876300"/>
          <a:ext cx="1524000" cy="241300"/>
        </p:xfrm>
        <a:graphic>
          <a:graphicData uri="http://schemas.openxmlformats.org/presentationml/2006/ole">
            <p:oleObj spid="_x0000_s52251" name="Формула" r:id="rId3" imgW="1523880" imgH="253800" progId="Equation.3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46147925"/>
              </p:ext>
            </p:extLst>
          </p:nvPr>
        </p:nvGraphicFramePr>
        <p:xfrm>
          <a:off x="1111807" y="1204486"/>
          <a:ext cx="238125" cy="238125"/>
        </p:xfrm>
        <a:graphic>
          <a:graphicData uri="http://schemas.openxmlformats.org/presentationml/2006/ole">
            <p:oleObj spid="_x0000_s52252" name="Формула" r:id="rId4" imgW="228600" imgH="241300" progId="Equation.3">
              <p:embed/>
            </p:oleObj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93305834"/>
              </p:ext>
            </p:extLst>
          </p:nvPr>
        </p:nvGraphicFramePr>
        <p:xfrm>
          <a:off x="1128710" y="1487061"/>
          <a:ext cx="2409825" cy="266700"/>
        </p:xfrm>
        <a:graphic>
          <a:graphicData uri="http://schemas.openxmlformats.org/presentationml/2006/ole">
            <p:oleObj spid="_x0000_s52253" name="Формула" r:id="rId5" imgW="2425700" imgH="279400" progId="Equation.3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52468921"/>
              </p:ext>
            </p:extLst>
          </p:nvPr>
        </p:nvGraphicFramePr>
        <p:xfrm>
          <a:off x="2638425" y="2187794"/>
          <a:ext cx="2047875" cy="242888"/>
        </p:xfrm>
        <a:graphic>
          <a:graphicData uri="http://schemas.openxmlformats.org/presentationml/2006/ole">
            <p:oleObj spid="_x0000_s52254" name="Формула" r:id="rId6" imgW="2044440" imgH="253800" progId="Equation.3">
              <p:embed/>
            </p:oleObj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62720993"/>
              </p:ext>
            </p:extLst>
          </p:nvPr>
        </p:nvGraphicFramePr>
        <p:xfrm>
          <a:off x="1139029" y="2503024"/>
          <a:ext cx="203200" cy="206375"/>
        </p:xfrm>
        <a:graphic>
          <a:graphicData uri="http://schemas.openxmlformats.org/presentationml/2006/ole">
            <p:oleObj spid="_x0000_s52255" name="Формула" r:id="rId7" imgW="203040" imgH="215640" progId="Equation.3">
              <p:embed/>
            </p:oleObj>
          </a:graphicData>
        </a:graphic>
      </p:graphicFrame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72600534"/>
              </p:ext>
            </p:extLst>
          </p:nvPr>
        </p:nvGraphicFramePr>
        <p:xfrm>
          <a:off x="2583417" y="3448560"/>
          <a:ext cx="1933575" cy="485775"/>
        </p:xfrm>
        <a:graphic>
          <a:graphicData uri="http://schemas.openxmlformats.org/presentationml/2006/ole">
            <p:oleObj spid="_x0000_s52256" name="Формула" r:id="rId8" imgW="1930400" imgH="508000" progId="Equation.3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75349577"/>
              </p:ext>
            </p:extLst>
          </p:nvPr>
        </p:nvGraphicFramePr>
        <p:xfrm>
          <a:off x="1111807" y="4460957"/>
          <a:ext cx="223838" cy="238125"/>
        </p:xfrm>
        <a:graphic>
          <a:graphicData uri="http://schemas.openxmlformats.org/presentationml/2006/ole">
            <p:oleObj spid="_x0000_s52257" name="Формула" r:id="rId9" imgW="215640" imgH="241200" progId="Equation.3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0792018"/>
              </p:ext>
            </p:extLst>
          </p:nvPr>
        </p:nvGraphicFramePr>
        <p:xfrm>
          <a:off x="3351125" y="4430858"/>
          <a:ext cx="533400" cy="238125"/>
        </p:xfrm>
        <a:graphic>
          <a:graphicData uri="http://schemas.openxmlformats.org/presentationml/2006/ole">
            <p:oleObj spid="_x0000_s52258" name="Формула" r:id="rId10" imgW="508000" imgH="241300" progId="Equation.3">
              <p:embed/>
            </p:oleObj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50927479"/>
              </p:ext>
            </p:extLst>
          </p:nvPr>
        </p:nvGraphicFramePr>
        <p:xfrm>
          <a:off x="1230488" y="3891723"/>
          <a:ext cx="1038225" cy="238125"/>
        </p:xfrm>
        <a:graphic>
          <a:graphicData uri="http://schemas.openxmlformats.org/presentationml/2006/ole">
            <p:oleObj spid="_x0000_s52259" name="Формула" r:id="rId11" imgW="1016000" imgH="2413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678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16886</TotalTime>
  <Words>357</Words>
  <Application>Microsoft Office PowerPoint</Application>
  <PresentationFormat>Экран (16:9)</PresentationFormat>
  <Paragraphs>57</Paragraphs>
  <Slides>5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Тема Office</vt:lpstr>
      <vt:lpstr>Picture</vt:lpstr>
      <vt:lpstr>Формула</vt:lpstr>
      <vt:lpstr>Microsoft Equation 3.0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krolik</cp:lastModifiedBy>
  <cp:revision>560</cp:revision>
  <dcterms:created xsi:type="dcterms:W3CDTF">2021-06-11T06:02:05Z</dcterms:created>
  <dcterms:modified xsi:type="dcterms:W3CDTF">2023-05-12T12:16:15Z</dcterms:modified>
</cp:coreProperties>
</file>