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7"/>
  </p:notesMasterIdLst>
  <p:sldIdLst>
    <p:sldId id="315" r:id="rId2"/>
    <p:sldId id="308" r:id="rId3"/>
    <p:sldId id="292" r:id="rId4"/>
    <p:sldId id="283" r:id="rId5"/>
    <p:sldId id="285" r:id="rId6"/>
    <p:sldId id="300" r:id="rId7"/>
    <p:sldId id="304" r:id="rId8"/>
    <p:sldId id="262" r:id="rId9"/>
    <p:sldId id="260" r:id="rId10"/>
    <p:sldId id="313" r:id="rId11"/>
    <p:sldId id="314" r:id="rId12"/>
    <p:sldId id="296" r:id="rId13"/>
    <p:sldId id="288" r:id="rId14"/>
    <p:sldId id="264" r:id="rId15"/>
    <p:sldId id="265" r:id="rId1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14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e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e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67.e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8.wmf"/><Relationship Id="rId11" Type="http://schemas.openxmlformats.org/officeDocument/2006/relationships/image" Target="../media/image91.png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9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9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2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image" Target="../media/image52.png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46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63.w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5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5.bin"/><Relationship Id="rId31" Type="http://schemas.openxmlformats.org/officeDocument/2006/relationships/oleObject" Target="../embeddings/oleObject61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9.bin"/><Relationship Id="rId30" Type="http://schemas.openxmlformats.org/officeDocument/2006/relationships/image" Target="../media/image6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83.png"/><Relationship Id="rId21" Type="http://schemas.openxmlformats.org/officeDocument/2006/relationships/image" Target="../media/image76.wmf"/><Relationship Id="rId34" Type="http://schemas.openxmlformats.org/officeDocument/2006/relationships/image" Target="../media/image84.png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6.bin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7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5"/>
          <p:cNvSpPr>
            <a:spLocks noGrp="1"/>
          </p:cNvSpPr>
          <p:nvPr>
            <p:ph type="ctrTitle"/>
          </p:nvPr>
        </p:nvSpPr>
        <p:spPr>
          <a:xfrm>
            <a:off x="532473" y="0"/>
            <a:ext cx="8251885" cy="3512557"/>
          </a:xfrm>
        </p:spPr>
        <p:txBody>
          <a:bodyPr>
            <a:noAutofit/>
          </a:bodyPr>
          <a:lstStyle/>
          <a:p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ФГБОУ  ВО «ИЖГТУ  имени М.Т. Калашникова»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Кафедра «Прикладная математика </a:t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cap="all" dirty="0" smtClean="0">
                <a:latin typeface="Times New Roman" pitchFamily="18" charset="0"/>
                <a:cs typeface="Times New Roman" pitchFamily="18" charset="0"/>
              </a:rPr>
              <a:t>и информационные технологии</a:t>
            </a:r>
            <a:br>
              <a:rPr lang="ru-RU" sz="14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Мансуров Рустам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Ренатович</a:t>
            </a: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cap="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cap="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cap="all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cap="all" dirty="0">
                <a:latin typeface="Times New Roman" pitchFamily="18" charset="0"/>
                <a:cs typeface="Times New Roman" pitchFamily="18" charset="0"/>
              </a:rPr>
              <a:t>ПОВЫШЕНИЕ ДАЛЬНОСТИ СТРЕЛЬБЫ АКТИВНО-РЕАКТИВНЫМ СНАРЯДОМ НА ОСНОВЕ МАТЕМАТИЧЕСКОГО МОДЕЛИРОВАНИЯ И КОМПЛЕКСНОЙ ОПТИМИЗАЦИИ»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48734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II</a:t>
            </a:r>
            <a:r>
              <a:rPr lang="ru-RU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 </a:t>
            </a: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школа-семинар молодых ученых и студентов «</a:t>
            </a:r>
            <a:r>
              <a:rPr lang="ru-RU" sz="1200" dirty="0" err="1">
                <a:solidFill>
                  <a:schemeClr val="tx2"/>
                </a:solidFill>
                <a:latin typeface="Bookman Old Style" panose="02050604050505020204" pitchFamily="18" charset="0"/>
              </a:rPr>
              <a:t>Липановские</a:t>
            </a: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 чтения</a:t>
            </a:r>
            <a:r>
              <a:rPr lang="ru-RU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»</a:t>
            </a:r>
          </a:p>
          <a:p>
            <a:pPr algn="ctr">
              <a:spcBef>
                <a:spcPct val="0"/>
              </a:spcBef>
            </a:pPr>
            <a:r>
              <a:rPr lang="ru-RU" sz="1200" dirty="0" smtClean="0">
                <a:solidFill>
                  <a:schemeClr val="tx2"/>
                </a:solidFill>
                <a:latin typeface="Bookman Old Style" panose="02050604050505020204" pitchFamily="18" charset="0"/>
              </a:rPr>
              <a:t>14 </a:t>
            </a:r>
            <a:r>
              <a:rPr lang="ru-RU" sz="1200" dirty="0">
                <a:solidFill>
                  <a:schemeClr val="tx2"/>
                </a:solidFill>
                <a:latin typeface="Bookman Old Style" panose="02050604050505020204" pitchFamily="18" charset="0"/>
              </a:rPr>
              <a:t>– 16 июня, 2023г., Ижевск</a:t>
            </a:r>
            <a:endParaRPr lang="ru-RU" sz="1200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МОДЕЛИРУЕМОЕ ОРУДИЕ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274820" y="405643"/>
            <a:ext cx="47493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5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пороха для орудия 2а36</a:t>
            </a:r>
            <a:endParaRPr lang="ru-RU" sz="1100" dirty="0"/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00622"/>
              </p:ext>
            </p:extLst>
          </p:nvPr>
        </p:nvGraphicFramePr>
        <p:xfrm>
          <a:off x="4274820" y="672903"/>
          <a:ext cx="4749364" cy="41466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r>
                        <a:rPr lang="en-US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пороха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ω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каналов в пороховом элементе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Максимальное давление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0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МПа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Плотность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δ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кг/м</a:t>
                      </a:r>
                      <a:r>
                        <a:rPr lang="ru-RU" sz="1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Длина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Внешний диаметр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0,0115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Диаметр канала порохового элемента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en-US" sz="10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Толщина горящего свода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647700" algn="ctr"/>
                          <a:tab pos="1295400" algn="r"/>
                        </a:tabLst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000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0,00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Прямоугольник 16"/>
          <p:cNvSpPr/>
          <p:nvPr/>
        </p:nvSpPr>
        <p:spPr>
          <a:xfrm>
            <a:off x="49226" y="3355128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Характеристики орудия 2а36</a:t>
            </a:r>
            <a:endParaRPr lang="ru-RU" sz="11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7247"/>
              </p:ext>
            </p:extLst>
          </p:nvPr>
        </p:nvGraphicFramePr>
        <p:xfrm>
          <a:off x="49226" y="3645842"/>
          <a:ext cx="4010836" cy="1173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2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ствола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7,562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baseline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sz="1100" i="0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Диаметр каморы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ru-RU" sz="11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км</a:t>
                      </a:r>
                      <a:endParaRPr lang="ru-RU" sz="11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0,214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"/>
          <a:stretch/>
        </p:blipFill>
        <p:spPr>
          <a:xfrm>
            <a:off x="138564" y="678533"/>
            <a:ext cx="3706739" cy="235110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48183" y="3064414"/>
            <a:ext cx="345268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12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152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-мм пушка 2а36  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МОДЕЛИРУЕМЫЙ СНАРЯД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673737" y="3343685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ОФ снаряд</a:t>
            </a:r>
            <a:endParaRPr lang="ru-RU" sz="1100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36337"/>
              </p:ext>
            </p:extLst>
          </p:nvPr>
        </p:nvGraphicFramePr>
        <p:xfrm>
          <a:off x="4673737" y="3665254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14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20806" y="367059"/>
            <a:ext cx="4010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Моделируемый АРС снаряд</a:t>
            </a:r>
            <a:endParaRPr lang="ru-RU" sz="11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88984"/>
              </p:ext>
            </p:extLst>
          </p:nvPr>
        </p:nvGraphicFramePr>
        <p:xfrm>
          <a:off x="161188" y="641857"/>
          <a:ext cx="4010836" cy="1188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0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70530" algn="ctr"/>
                          <a:tab pos="5941060" algn="r"/>
                        </a:tabLs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9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Масса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200" i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Дульная скорость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м/с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7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i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l-GR" sz="1200" i="1" baseline="-25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Σ</a:t>
                      </a:r>
                      <a:endParaRPr lang="ru-RU" sz="12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мм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" y="1740855"/>
            <a:ext cx="4100426" cy="26604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9451" y="4360853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13 – Траектория полёта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334" y="383596"/>
            <a:ext cx="3827362" cy="248778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65435" y="2805998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14 – Изменение скорости снаряда: 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1 – осколочно-фугасный снаряд, 2 – активно-реактивный снаряда.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7275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УСТОЙЧИВОСТИ НА ТРАЕКТОРИИ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1" y="335656"/>
            <a:ext cx="4256690" cy="36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Условия устойчивости снаряда на траектории:</a:t>
            </a:r>
            <a:endParaRPr lang="en-US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6776"/>
              </p:ext>
            </p:extLst>
          </p:nvPr>
        </p:nvGraphicFramePr>
        <p:xfrm>
          <a:off x="1855788" y="647700"/>
          <a:ext cx="903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5" name="Уравнение" r:id="rId3" imgW="812520" imgH="482400" progId="Equation.3">
                  <p:embed/>
                </p:oleObj>
              </mc:Choice>
              <mc:Fallback>
                <p:oleObj name="Уравнение" r:id="rId3" imgW="812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647700"/>
                        <a:ext cx="903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642365" y="3391677"/>
            <a:ext cx="4512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16 – Изменение условия устойчивости при раскручивающимся двигателе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526" y="4558812"/>
            <a:ext cx="4819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15 – Изменение угловой скорости при раскручивающимся двигателе</a:t>
            </a:r>
            <a:endParaRPr lang="ru-RU" sz="11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0" y="742795"/>
            <a:ext cx="207350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Критерий устойчивости: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490900"/>
              </p:ext>
            </p:extLst>
          </p:nvPr>
        </p:nvGraphicFramePr>
        <p:xfrm>
          <a:off x="298450" y="1075076"/>
          <a:ext cx="708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6" name="Уравнение" r:id="rId5" imgW="787320" imgH="507960" progId="Equation.3">
                  <p:embed/>
                </p:oleObj>
              </mc:Choice>
              <mc:Fallback>
                <p:oleObj name="Уравнение" r:id="rId5" imgW="78732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" y="1075076"/>
                        <a:ext cx="708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01713"/>
              </p:ext>
            </p:extLst>
          </p:nvPr>
        </p:nvGraphicFramePr>
        <p:xfrm>
          <a:off x="298450" y="1619250"/>
          <a:ext cx="879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7" name="Уравнение" r:id="rId7" imgW="977760" imgH="520560" progId="Equation.3">
                  <p:embed/>
                </p:oleObj>
              </mc:Choice>
              <mc:Fallback>
                <p:oleObj name="Уравнение" r:id="rId7" imgW="97776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8450" y="1619250"/>
                        <a:ext cx="879475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1236023" y="1039515"/>
            <a:ext cx="31001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 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гироскопического 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76363" y="1533565"/>
            <a:ext cx="33400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- коэффициент</a:t>
            </a:r>
          </a:p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</a:t>
            </a:r>
            <a:r>
              <a:rPr lang="ru-RU" sz="1200" dirty="0">
                <a:latin typeface="Times New Roman" pitchFamily="18" charset="0"/>
                <a:ea typeface="Cambria Math"/>
                <a:cs typeface="Times New Roman" pitchFamily="18" charset="0"/>
              </a:rPr>
              <a:t>аэродинамического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момента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60453"/>
              </p:ext>
            </p:extLst>
          </p:nvPr>
        </p:nvGraphicFramePr>
        <p:xfrm>
          <a:off x="2853563" y="809625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8" name="Уравнение" r:id="rId9" imgW="812520" imgH="203040" progId="Equation.3">
                  <p:embed/>
                </p:oleObj>
              </mc:Choice>
              <mc:Fallback>
                <p:oleObj name="Уравнение" r:id="rId9" imgW="812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53563" y="809625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929" y="2353218"/>
            <a:ext cx="4461520" cy="22157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4862" y="990461"/>
            <a:ext cx="4649812" cy="23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ВНУТРЕННЕЙ БАЛЛИСТИКИ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051" y="4511584"/>
            <a:ext cx="4343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17  Зависимость начальной скорости от массы снаряда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873739" y="4516642"/>
            <a:ext cx="371320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Рисунок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18</a:t>
            </a:r>
            <a:r>
              <a:rPr kumimoji="0" lang="ru-RU" sz="11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sz="11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Зависимос</a:t>
            </a:r>
            <a:r>
              <a:rPr kumimoji="0" 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ть дальности от массы топлива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07020" y="61471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Изменение начальной скорости в зависимости от массы</a:t>
            </a:r>
            <a:endParaRPr lang="ru-RU" sz="11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43371"/>
              </p:ext>
            </p:extLst>
          </p:nvPr>
        </p:nvGraphicFramePr>
        <p:xfrm>
          <a:off x="4873738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ru-RU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</a:t>
                      </a:r>
                      <a:endParaRPr lang="en-US" sz="120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28500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59208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945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89236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4873738" y="62170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9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Зависимость дальности от массы топлива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14636"/>
              </p:ext>
            </p:extLst>
          </p:nvPr>
        </p:nvGraphicFramePr>
        <p:xfrm>
          <a:off x="207020" y="886404"/>
          <a:ext cx="3503596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0" i="1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</a:t>
                      </a:r>
                      <a:r>
                        <a:rPr lang="el-GR" sz="1200" b="0" i="0" baseline="-250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Σ</a:t>
                      </a:r>
                      <a:r>
                        <a:rPr lang="ru-RU" sz="1200" b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кг</a:t>
                      </a:r>
                      <a:endParaRPr lang="ru-RU" sz="1200" b="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55,6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66,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д</a:t>
                      </a:r>
                      <a:r>
                        <a:rPr lang="en-US" sz="1200" i="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2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200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м/с</a:t>
                      </a:r>
                      <a:endParaRPr lang="en-US" sz="1200" i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983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851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776</a:t>
                      </a:r>
                      <a:endParaRPr lang="ru-RU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855" y="1976284"/>
            <a:ext cx="4023362" cy="2613390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" y="1976284"/>
            <a:ext cx="4464518" cy="252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08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РЕЗУЛЬТАТЫ РЕШЕНИЯ ЗАДАЧИ ОПТИМИЗАЦИИ АКТИВНО – 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80" y="4505058"/>
            <a:ext cx="861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– 19  График траектории полёта снаряда при различных параметрах</a:t>
            </a:r>
            <a:endParaRPr lang="ru-RU" sz="11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55692"/>
              </p:ext>
            </p:extLst>
          </p:nvPr>
        </p:nvGraphicFramePr>
        <p:xfrm>
          <a:off x="4788569" y="879987"/>
          <a:ext cx="3830625" cy="9006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355946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9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34813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36982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37923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635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 Оптимальные характеристики для задачи оптимизации</a:t>
            </a:r>
            <a:endParaRPr lang="ru-RU" sz="1100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2013"/>
              </p:ext>
            </p:extLst>
          </p:nvPr>
        </p:nvGraphicFramePr>
        <p:xfrm>
          <a:off x="136359" y="879987"/>
          <a:ext cx="4379495" cy="900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261">
                <a:tc>
                  <a:txBody>
                    <a:bodyPr/>
                    <a:lstStyle/>
                    <a:p>
                      <a:pPr algn="ctr"/>
                      <a:r>
                        <a:rPr lang="en-US" sz="11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11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кг</a:t>
                      </a:r>
                      <a:endParaRPr lang="en-US" sz="11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ru-RU" sz="12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град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2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</a:t>
                      </a:r>
                      <a:endParaRPr lang="en-US" sz="1200" b="0" i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ru-RU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183065"/>
                  </a:ext>
                </a:extLst>
              </a:tr>
              <a:tr h="388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0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735303"/>
              </p:ext>
            </p:extLst>
          </p:nvPr>
        </p:nvGraphicFramePr>
        <p:xfrm>
          <a:off x="4861412" y="886209"/>
          <a:ext cx="409658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2" name="Формула" r:id="rId3" imgW="266400" imgH="228600" progId="Equation.3">
                  <p:embed/>
                </p:oleObj>
              </mc:Choice>
              <mc:Fallback>
                <p:oleObj name="Формула" r:id="rId3" imgW="2664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412" y="886209"/>
                        <a:ext cx="409658" cy="261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322972"/>
              </p:ext>
            </p:extLst>
          </p:nvPr>
        </p:nvGraphicFramePr>
        <p:xfrm>
          <a:off x="4855178" y="1226331"/>
          <a:ext cx="727075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3" name="Формула" r:id="rId5" imgW="558720" imgH="228600" progId="Equation.3">
                  <p:embed/>
                </p:oleObj>
              </mc:Choice>
              <mc:Fallback>
                <p:oleObj name="Формула" r:id="rId5" imgW="55872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226331"/>
                        <a:ext cx="727075" cy="207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2236"/>
              </p:ext>
            </p:extLst>
          </p:nvPr>
        </p:nvGraphicFramePr>
        <p:xfrm>
          <a:off x="4855178" y="1547094"/>
          <a:ext cx="454317" cy="19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Формула" r:id="rId7" imgW="330057" imgH="203112" progId="">
                  <p:embed/>
                </p:oleObj>
              </mc:Choice>
              <mc:Fallback>
                <p:oleObj name="Формула" r:id="rId7" imgW="330057" imgH="203112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178" y="1547094"/>
                        <a:ext cx="454317" cy="1970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4788569" y="49729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Таблица – </a:t>
            </a:r>
            <a:r>
              <a:rPr lang="en-US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11</a:t>
            </a:r>
            <a:r>
              <a:rPr lang="ru-RU" sz="11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Дальность стрельбы при различных параметрах</a:t>
            </a:r>
            <a:endParaRPr lang="ru-RU" sz="11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4863" y="1979510"/>
            <a:ext cx="5836386" cy="2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cap="small" dirty="0" smtClean="0">
                <a:solidFill>
                  <a:schemeClr val="tx1"/>
                </a:solidFill>
                <a:latin typeface="Bookman Old Style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cap="small" dirty="0">
              <a:solidFill>
                <a:schemeClr val="tx1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2670" y="4891676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-1" y="4891676"/>
            <a:ext cx="8377335" cy="12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15/15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0" y="670961"/>
            <a:ext cx="8813669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комплексная математическая модель внутренней и внешней баллистики активно – реактивного снаряда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математическая постановка задачи оптимизации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параметров внутренней и внешней баллистики с целью повышения дальности стрельбы. 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в стволе орудия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найдена зависимость начальной скорости от массы снаряда. При изменении массы от 40 кг до 70 кг скорость снаряда меняется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1001,4 м/с до 777,1 м/с.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внутренней баллистики реактивного двигателя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время работы реактивного двигателя при массе топлива равной 5,0 кг составило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2,6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секунд, при этом суммарный импульс реактивного двигателя составил 11,56 кПа. Суммарный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прирост скорости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 участке работы РД составил 215 м/с. Удалось установить, что за счёт добавления в конструкцию реактивного двигателя дальность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увеличилась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на 31%, по сравнению со штатным осколочно-фугасным снарядом.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задача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внешней баллистики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активно-реактивного снаряда с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контролем устойчивости движения по траектории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Устойчивость снаряда обеспечена за счёт момента вращения двигателя (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%).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Решена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задача оптимизации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дальности полёта активно-реактивного снаряда. Найден оптимальный угол наклона орудия θ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58° и время старта двигателя на траектории t</a:t>
            </a:r>
            <a:r>
              <a:rPr lang="ru-RU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= 22 с. При данных параметрах дальность полёта снаряда составила 37,9 км, что на 4,9 км больше штатного активно-реактивного снаряда 3ОФ30.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</a:rPr>
              <a:t>СРАВНЕНИЕ АКТУАЛЬНЫХ СНАРЯДОВ РАЗЛИЧНЫХ СТРАН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0036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65684"/>
              </p:ext>
            </p:extLst>
          </p:nvPr>
        </p:nvGraphicFramePr>
        <p:xfrm>
          <a:off x="52594" y="1117313"/>
          <a:ext cx="6091428" cy="300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7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871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Орудия, </a:t>
                      </a:r>
                      <a:endParaRPr lang="ru-RU" sz="1000" baseline="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страна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Тип 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Модель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снаряда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Масса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снаряда, кг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Начальная скорость,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м</a:t>
                      </a:r>
                      <a:r>
                        <a:rPr lang="en-US" sz="1000" baseline="0" dirty="0" smtClean="0">
                          <a:latin typeface="Bookman Old Style" panose="02050604050505020204" pitchFamily="18" charset="0"/>
                        </a:rPr>
                        <a:t>/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с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Длина 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снаряда, мм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альность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стрельбы,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 км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2а36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Россия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</a:t>
                      </a:r>
                      <a:r>
                        <a:rPr lang="ru-RU" sz="1000" baseline="0" dirty="0" smtClean="0">
                          <a:latin typeface="Bookman Old Style" panose="02050604050505020204" pitchFamily="18" charset="0"/>
                        </a:rPr>
                        <a:t> -фугасный 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3ОФ29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945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660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28,5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3ОФ30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44,63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939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740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33,1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М777,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США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М795</a:t>
                      </a:r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46,70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830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838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2</a:t>
                      </a:r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3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,5</a:t>
                      </a: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just"/>
                      <a:endParaRPr lang="ru-RU" sz="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M982 Excalibur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800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996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40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206">
                <a:tc rowSpan="2">
                  <a:txBody>
                    <a:bodyPr/>
                    <a:lstStyle/>
                    <a:p>
                      <a:pPr algn="ctr"/>
                      <a:endParaRPr lang="ru-RU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CAESAR</a:t>
                      </a:r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,</a:t>
                      </a:r>
                    </a:p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Франция</a:t>
                      </a:r>
                      <a:endParaRPr lang="en-US" sz="1000" dirty="0" smtClean="0">
                        <a:latin typeface="Bookman Old Style" panose="02050604050505020204" pitchFamily="18" charset="0"/>
                      </a:endParaRPr>
                    </a:p>
                    <a:p>
                      <a:pPr algn="ctr"/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Осколочно-фугасный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ERFB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44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950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980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32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206">
                <a:tc vMerge="1">
                  <a:txBody>
                    <a:bodyPr/>
                    <a:lstStyle/>
                    <a:p>
                      <a:pPr algn="ctr"/>
                      <a:endParaRPr lang="ru-RU" sz="9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Bookman Old Style" panose="02050604050505020204" pitchFamily="18" charset="0"/>
                        </a:rPr>
                        <a:t>Активно-реактивный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V-LAP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48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34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smtClean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930</a:t>
                      </a:r>
                      <a:endParaRPr lang="ru-RU" sz="10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985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Bookman Old Style" panose="02050604050505020204" pitchFamily="18" charset="0"/>
                        </a:rPr>
                        <a:t>54</a:t>
                      </a:r>
                      <a:endParaRPr lang="ru-RU" sz="1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896" y="736274"/>
            <a:ext cx="5934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1. Характеристики снарядов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603" y="706279"/>
            <a:ext cx="2643630" cy="9841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12603" y="1665524"/>
            <a:ext cx="2643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1. «Краснополь»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" t="29316" r="760" b="23193"/>
          <a:stretch/>
        </p:blipFill>
        <p:spPr>
          <a:xfrm>
            <a:off x="6360769" y="2134390"/>
            <a:ext cx="2406650" cy="736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56581" y="2895115"/>
            <a:ext cx="2410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2. М982 «</a:t>
            </a:r>
            <a:r>
              <a:rPr lang="en-US" sz="1000" dirty="0" smtClean="0">
                <a:latin typeface="Bookman Old Style" panose="02050604050505020204" pitchFamily="18" charset="0"/>
              </a:rPr>
              <a:t>Excalibur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5624" r="1692" b="3868"/>
          <a:stretch/>
        </p:blipFill>
        <p:spPr>
          <a:xfrm flipV="1">
            <a:off x="6356581" y="3260207"/>
            <a:ext cx="2712056" cy="10688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56581" y="4194519"/>
            <a:ext cx="2317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 smtClean="0">
                <a:latin typeface="Bookman Old Style" panose="02050604050505020204" pitchFamily="18" charset="0"/>
              </a:rPr>
              <a:t>Рисунок – 3. «</a:t>
            </a:r>
            <a:r>
              <a:rPr lang="en-US" sz="1000" dirty="0" smtClean="0">
                <a:latin typeface="Bookman Old Style" panose="02050604050505020204" pitchFamily="18" charset="0"/>
              </a:rPr>
              <a:t>V-LAP</a:t>
            </a:r>
            <a:r>
              <a:rPr lang="ru-RU" sz="1000" dirty="0" smtClean="0">
                <a:latin typeface="Bookman Old Style" panose="02050604050505020204" pitchFamily="18" charset="0"/>
              </a:rPr>
              <a:t>»</a:t>
            </a:r>
            <a:endParaRPr lang="ru-RU" sz="1000" dirty="0">
              <a:latin typeface="Bookman Old Style" panose="020506040505050202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367550" y="489093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1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67549" y="4887608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КЛАССИФИКАЦИЯ СПОСОБОВ ПОВЫШЕНИЯ ДАЛЬНОСТИ СТРЕЛЬБЫ СНАРЯДОМ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69"/>
            <a:ext cx="766665" cy="241300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5994" y="4576366"/>
            <a:ext cx="4647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 4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пособы повышения дальности стрельбы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35994" y="512908"/>
            <a:ext cx="329183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повышения дальности стрельбы снарядом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1676" y="1397947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дополнительного ускорителя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0741" y="2237549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Реактивный двигатель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5534" y="3550640"/>
            <a:ext cx="123184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времени старта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75" y="2237548"/>
            <a:ext cx="121096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Газогенератор</a:t>
            </a:r>
          </a:p>
          <a:p>
            <a:pPr algn="ctr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82432" y="3550640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горения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45009" y="1397946"/>
            <a:ext cx="208525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массы снаряда</a:t>
            </a:r>
          </a:p>
          <a:p>
            <a:pPr algn="ct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10523" y="2237548"/>
            <a:ext cx="125233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дульной скорости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85455" y="2237548"/>
            <a:ext cx="129078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массы топлива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67861" y="1397948"/>
            <a:ext cx="218780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баллистических</a:t>
            </a:r>
          </a:p>
          <a:p>
            <a:pPr algn="ctr"/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 стрельбы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39624" y="2237552"/>
            <a:ext cx="1574724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оптимального угла наклона орудия</a:t>
            </a:r>
          </a:p>
        </p:txBody>
      </p:sp>
      <p:cxnSp>
        <p:nvCxnSpPr>
          <p:cNvPr id="57" name="Соединительная линия уступом 56"/>
          <p:cNvCxnSpPr>
            <a:stCxn id="11" idx="1"/>
            <a:endCxn id="37" idx="0"/>
          </p:cNvCxnSpPr>
          <p:nvPr/>
        </p:nvCxnSpPr>
        <p:spPr>
          <a:xfrm rot="10800000" flipV="1">
            <a:off x="1474304" y="743741"/>
            <a:ext cx="1161691" cy="654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" idx="3"/>
            <a:endCxn id="50" idx="0"/>
          </p:cNvCxnSpPr>
          <p:nvPr/>
        </p:nvCxnSpPr>
        <p:spPr>
          <a:xfrm>
            <a:off x="5927833" y="743741"/>
            <a:ext cx="1533932" cy="654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7" idx="2"/>
            <a:endCxn id="38" idx="0"/>
          </p:cNvCxnSpPr>
          <p:nvPr/>
        </p:nvCxnSpPr>
        <p:spPr>
          <a:xfrm rot="5400000">
            <a:off x="921295" y="1684540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7" idx="2"/>
            <a:endCxn id="43" idx="0"/>
          </p:cNvCxnSpPr>
          <p:nvPr/>
        </p:nvCxnSpPr>
        <p:spPr>
          <a:xfrm rot="16200000" flipH="1">
            <a:off x="1666712" y="1667203"/>
            <a:ext cx="377936" cy="76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stCxn id="38" idx="2"/>
            <a:endCxn id="40" idx="0"/>
          </p:cNvCxnSpPr>
          <p:nvPr/>
        </p:nvCxnSpPr>
        <p:spPr>
          <a:xfrm>
            <a:off x="746223" y="2668436"/>
            <a:ext cx="15236" cy="8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44" idx="0"/>
          </p:cNvCxnSpPr>
          <p:nvPr/>
        </p:nvCxnSpPr>
        <p:spPr>
          <a:xfrm>
            <a:off x="2237057" y="2668435"/>
            <a:ext cx="0" cy="88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3739" y="2238304"/>
            <a:ext cx="16261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устойчивости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Соединительная линия уступом 69"/>
          <p:cNvCxnSpPr>
            <a:stCxn id="50" idx="2"/>
            <a:endCxn id="51" idx="0"/>
          </p:cNvCxnSpPr>
          <p:nvPr/>
        </p:nvCxnSpPr>
        <p:spPr>
          <a:xfrm rot="16200000" flipH="1">
            <a:off x="7705406" y="1615971"/>
            <a:ext cx="377939" cy="86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0" idx="2"/>
            <a:endCxn id="35" idx="0"/>
          </p:cNvCxnSpPr>
          <p:nvPr/>
        </p:nvCxnSpPr>
        <p:spPr>
          <a:xfrm rot="5400000">
            <a:off x="6844945" y="1621483"/>
            <a:ext cx="378691" cy="85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11" idx="2"/>
            <a:endCxn id="45" idx="0"/>
          </p:cNvCxnSpPr>
          <p:nvPr/>
        </p:nvCxnSpPr>
        <p:spPr>
          <a:xfrm>
            <a:off x="4281914" y="974573"/>
            <a:ext cx="5722" cy="42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/>
          <p:nvPr/>
        </p:nvCxnSpPr>
        <p:spPr>
          <a:xfrm rot="5400000">
            <a:off x="3720121" y="1678518"/>
            <a:ext cx="377937" cy="728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166"/>
          <p:cNvCxnSpPr/>
          <p:nvPr/>
        </p:nvCxnSpPr>
        <p:spPr>
          <a:xfrm rot="16200000" flipH="1">
            <a:off x="4506499" y="1620219"/>
            <a:ext cx="377937" cy="844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545049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990424" y="354682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общей массы снаряда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5030848" y="2668435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6223" y="3553525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длины камеры сгорания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Прямая со стрелкой 52"/>
          <p:cNvCxnSpPr>
            <a:stCxn id="35" idx="2"/>
          </p:cNvCxnSpPr>
          <p:nvPr/>
        </p:nvCxnSpPr>
        <p:spPr>
          <a:xfrm>
            <a:off x="6606815" y="2669191"/>
            <a:ext cx="14559" cy="8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52190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сопла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336290" y="2666923"/>
            <a:ext cx="0" cy="8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361" y="3544287"/>
            <a:ext cx="110925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задачи оптимизации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-17367" y="4891228"/>
            <a:ext cx="8394702" cy="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В СТВОЛЕ ОРУДИЯ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3590" y="4886606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16999"/>
              </p:ext>
            </p:extLst>
          </p:nvPr>
        </p:nvGraphicFramePr>
        <p:xfrm>
          <a:off x="2722549" y="878955"/>
          <a:ext cx="303213" cy="1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4" name="Формула" r:id="rId3" imgW="317160" imgH="164880" progId="Equation.3">
                  <p:embed/>
                </p:oleObj>
              </mc:Choice>
              <mc:Fallback>
                <p:oleObj name="Формула" r:id="rId3" imgW="317160" imgH="16488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49" y="878955"/>
                        <a:ext cx="303213" cy="15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304556"/>
              </p:ext>
            </p:extLst>
          </p:nvPr>
        </p:nvGraphicFramePr>
        <p:xfrm>
          <a:off x="3360002" y="825190"/>
          <a:ext cx="13033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5" name="Формула" r:id="rId5" imgW="1307880" imgH="241200" progId="Equation.3">
                  <p:embed/>
                </p:oleObj>
              </mc:Choice>
              <mc:Fallback>
                <p:oleObj name="Формула" r:id="rId5" imgW="1307880" imgH="241200" progId="Equation.3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02" y="825190"/>
                        <a:ext cx="1303338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528383"/>
              </p:ext>
            </p:extLst>
          </p:nvPr>
        </p:nvGraphicFramePr>
        <p:xfrm>
          <a:off x="141418" y="1157464"/>
          <a:ext cx="593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6" name="Формула" r:id="rId7" imgW="596880" imgH="431640" progId="Equation.3">
                  <p:embed/>
                </p:oleObj>
              </mc:Choice>
              <mc:Fallback>
                <p:oleObj name="Формула" r:id="rId7" imgW="596880" imgH="431640" progId="Equation.3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8" y="1157464"/>
                        <a:ext cx="5937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40518"/>
              </p:ext>
            </p:extLst>
          </p:nvPr>
        </p:nvGraphicFramePr>
        <p:xfrm>
          <a:off x="775170" y="1162874"/>
          <a:ext cx="10318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7" name="Формула" r:id="rId9" imgW="1028520" imgH="431640" progId="Equation.3">
                  <p:embed/>
                </p:oleObj>
              </mc:Choice>
              <mc:Fallback>
                <p:oleObj name="Формула" r:id="rId9" imgW="1028520" imgH="431640" progId="Equation.3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70" y="1162874"/>
                        <a:ext cx="10318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65151"/>
              </p:ext>
            </p:extLst>
          </p:nvPr>
        </p:nvGraphicFramePr>
        <p:xfrm>
          <a:off x="1841926" y="1263891"/>
          <a:ext cx="12620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8" name="Формула" r:id="rId11" imgW="1282680" imgH="228600" progId="Equation.3">
                  <p:embed/>
                </p:oleObj>
              </mc:Choice>
              <mc:Fallback>
                <p:oleObj name="Формула" r:id="rId11" imgW="1282680" imgH="228600" progId="Equation.3">
                  <p:embed/>
                  <p:pic>
                    <p:nvPicPr>
                      <p:cNvPr id="0" name="Picture 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926" y="1263891"/>
                        <a:ext cx="126206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006586"/>
              </p:ext>
            </p:extLst>
          </p:nvPr>
        </p:nvGraphicFramePr>
        <p:xfrm>
          <a:off x="96199" y="1959018"/>
          <a:ext cx="11287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Формула" r:id="rId13" imgW="1130040" imgH="431640" progId="Equation.3">
                  <p:embed/>
                </p:oleObj>
              </mc:Choice>
              <mc:Fallback>
                <p:oleObj name="Формула" r:id="rId13" imgW="1130040" imgH="431640" progId="Equation.3">
                  <p:embed/>
                  <p:pic>
                    <p:nvPicPr>
                      <p:cNvPr id="0" name="Picture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99" y="1959018"/>
                        <a:ext cx="11287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60705"/>
              </p:ext>
            </p:extLst>
          </p:nvPr>
        </p:nvGraphicFramePr>
        <p:xfrm>
          <a:off x="1191254" y="1910438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Формула" r:id="rId15" imgW="1447560" imgH="495000" progId="Equation.3">
                  <p:embed/>
                </p:oleObj>
              </mc:Choice>
              <mc:Fallback>
                <p:oleObj name="Формула" r:id="rId15" imgW="1447560" imgH="495000" progId="Equation.3">
                  <p:embed/>
                  <p:pic>
                    <p:nvPicPr>
                      <p:cNvPr id="0" name="Picture 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54" y="1910438"/>
                        <a:ext cx="1447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955045"/>
              </p:ext>
            </p:extLst>
          </p:nvPr>
        </p:nvGraphicFramePr>
        <p:xfrm>
          <a:off x="2679467" y="2029063"/>
          <a:ext cx="7286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1" name="Формула" r:id="rId17" imgW="749160" imgH="241200" progId="Equation.3">
                  <p:embed/>
                </p:oleObj>
              </mc:Choice>
              <mc:Fallback>
                <p:oleObj name="Формула" r:id="rId17" imgW="749160" imgH="241200" progId="Equation.3">
                  <p:embed/>
                  <p:pic>
                    <p:nvPicPr>
                      <p:cNvPr id="0" name="Picture 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467" y="2029063"/>
                        <a:ext cx="72866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965074"/>
              </p:ext>
            </p:extLst>
          </p:nvPr>
        </p:nvGraphicFramePr>
        <p:xfrm>
          <a:off x="3438398" y="2025353"/>
          <a:ext cx="12001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2" name="Формула" r:id="rId19" imgW="1206360" imgH="241200" progId="Equation.3">
                  <p:embed/>
                </p:oleObj>
              </mc:Choice>
              <mc:Fallback>
                <p:oleObj name="Формула" r:id="rId19" imgW="1206360" imgH="241200" progId="Equation.3">
                  <p:embed/>
                  <p:pic>
                    <p:nvPicPr>
                      <p:cNvPr id="0" name="Picture 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398" y="2025353"/>
                        <a:ext cx="1200150" cy="246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083731"/>
              </p:ext>
            </p:extLst>
          </p:nvPr>
        </p:nvGraphicFramePr>
        <p:xfrm>
          <a:off x="1350859" y="2769884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3" name="Формула" r:id="rId21" imgW="634680" imgH="393480" progId="Equation.3">
                  <p:embed/>
                </p:oleObj>
              </mc:Choice>
              <mc:Fallback>
                <p:oleObj name="Формула" r:id="rId21" imgW="634680" imgH="393480" progId="Equation.3">
                  <p:embed/>
                  <p:pic>
                    <p:nvPicPr>
                      <p:cNvPr id="0" name="Picture 574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859" y="2769884"/>
                        <a:ext cx="63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549206"/>
              </p:ext>
            </p:extLst>
          </p:nvPr>
        </p:nvGraphicFramePr>
        <p:xfrm>
          <a:off x="96838" y="3519488"/>
          <a:ext cx="45640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4" name="Уравнение" r:id="rId23" imgW="4356000" imgH="482400" progId="Equation.3">
                  <p:embed/>
                </p:oleObj>
              </mc:Choice>
              <mc:Fallback>
                <p:oleObj name="Уравнение" r:id="rId23" imgW="4356000" imgH="482400" progId="Equation.3">
                  <p:embed/>
                  <p:pic>
                    <p:nvPicPr>
                      <p:cNvPr id="0" name="Picture 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3519488"/>
                        <a:ext cx="4564062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1702"/>
              </p:ext>
            </p:extLst>
          </p:nvPr>
        </p:nvGraphicFramePr>
        <p:xfrm>
          <a:off x="132647" y="4392767"/>
          <a:ext cx="27860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5" name="Формула" r:id="rId25" imgW="2946240" imgH="431640" progId="Equation.3">
                  <p:embed/>
                </p:oleObj>
              </mc:Choice>
              <mc:Fallback>
                <p:oleObj name="Формула" r:id="rId25" imgW="2946240" imgH="431640" progId="Equation.3">
                  <p:embed/>
                  <p:pic>
                    <p:nvPicPr>
                      <p:cNvPr id="0" name="Picture 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47" y="4392767"/>
                        <a:ext cx="278606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68"/>
          <p:cNvSpPr>
            <a:spLocks noChangeArrowheads="1"/>
          </p:cNvSpPr>
          <p:nvPr/>
        </p:nvSpPr>
        <p:spPr bwMode="auto">
          <a:xfrm>
            <a:off x="-8246" y="649760"/>
            <a:ext cx="4188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горения: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до фазы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2944196" y="805267"/>
            <a:ext cx="4635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>
            <a:off x="169" y="1625961"/>
            <a:ext cx="270035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после распада пороховых элементов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78"/>
          <p:cNvSpPr>
            <a:spLocks noChangeArrowheads="1"/>
          </p:cNvSpPr>
          <p:nvPr/>
        </p:nvSpPr>
        <p:spPr bwMode="auto">
          <a:xfrm>
            <a:off x="96199" y="2336621"/>
            <a:ext cx="40233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Уравнения движения и перемещения снаряда: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0"/>
          <p:cNvSpPr>
            <a:spLocks noChangeArrowheads="1"/>
          </p:cNvSpPr>
          <p:nvPr/>
        </p:nvSpPr>
        <p:spPr bwMode="auto">
          <a:xfrm>
            <a:off x="138564" y="3252328"/>
            <a:ext cx="3407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энергии: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81"/>
          <p:cNvSpPr>
            <a:spLocks noChangeArrowheads="1"/>
          </p:cNvSpPr>
          <p:nvPr/>
        </p:nvSpPr>
        <p:spPr bwMode="auto">
          <a:xfrm>
            <a:off x="118233" y="4043041"/>
            <a:ext cx="2464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Уравнение состояния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404908"/>
              </p:ext>
            </p:extLst>
          </p:nvPr>
        </p:nvGraphicFramePr>
        <p:xfrm>
          <a:off x="4930087" y="324539"/>
          <a:ext cx="4253940" cy="180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6" name="Picture" r:id="rId27" imgW="5861465" imgH="2543447" progId="Word.Picture.8">
                  <p:embed/>
                </p:oleObj>
              </mc:Choice>
              <mc:Fallback>
                <p:oleObj name="Picture" r:id="rId27" imgW="5861465" imgH="2543447" progId="Word.Picture.8">
                  <p:embed/>
                  <p:pic>
                    <p:nvPicPr>
                      <p:cNvPr id="0" name="Picture 5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931" t="-2371"/>
                      <a:stretch>
                        <a:fillRect/>
                      </a:stretch>
                    </p:blipFill>
                    <p:spPr bwMode="auto">
                      <a:xfrm>
                        <a:off x="4930087" y="324539"/>
                        <a:ext cx="4253940" cy="180008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Прямоугольник 48"/>
          <p:cNvSpPr/>
          <p:nvPr/>
        </p:nvSpPr>
        <p:spPr>
          <a:xfrm>
            <a:off x="5177153" y="2073215"/>
            <a:ext cx="36375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5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задачи внутренней баллистики ствола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Rectangle 86"/>
          <p:cNvSpPr>
            <a:spLocks noChangeArrowheads="1"/>
          </p:cNvSpPr>
          <p:nvPr/>
        </p:nvSpPr>
        <p:spPr bwMode="auto">
          <a:xfrm>
            <a:off x="4504452" y="2335415"/>
            <a:ext cx="452958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Дополнительные соотношения:</a:t>
            </a:r>
            <a:endParaRPr kumimoji="0" lang="ru-RU" altLang="ru-RU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43618"/>
              </p:ext>
            </p:extLst>
          </p:nvPr>
        </p:nvGraphicFramePr>
        <p:xfrm>
          <a:off x="5029200" y="2552700"/>
          <a:ext cx="35941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7" name="Уравнение" r:id="rId29" imgW="3593880" imgH="965160" progId="Equation.3">
                  <p:embed/>
                </p:oleObj>
              </mc:Choice>
              <mc:Fallback>
                <p:oleObj name="Уравнение" r:id="rId29" imgW="3593880" imgH="965160" progId="Equation.3">
                  <p:embed/>
                  <p:pic>
                    <p:nvPicPr>
                      <p:cNvPr id="0" name="Picture 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52700"/>
                        <a:ext cx="359410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338049"/>
              </p:ext>
            </p:extLst>
          </p:nvPr>
        </p:nvGraphicFramePr>
        <p:xfrm>
          <a:off x="6121207" y="3642177"/>
          <a:ext cx="1749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8" name="Уравнение" r:id="rId31" imgW="1739880" imgH="241200" progId="Equation.3">
                  <p:embed/>
                </p:oleObj>
              </mc:Choice>
              <mc:Fallback>
                <p:oleObj name="Уравнение" r:id="rId31" imgW="1739880" imgH="241200" progId="Equation.3">
                  <p:embed/>
                  <p:pic>
                    <p:nvPicPr>
                      <p:cNvPr id="0" name="Picture 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207" y="3642177"/>
                        <a:ext cx="17494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090"/>
              </p:ext>
            </p:extLst>
          </p:nvPr>
        </p:nvGraphicFramePr>
        <p:xfrm>
          <a:off x="114911" y="2752571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9" name="Уравнение" r:id="rId33" imgW="1130040" imgH="393480" progId="Equation.3">
                  <p:embed/>
                </p:oleObj>
              </mc:Choice>
              <mc:Fallback>
                <p:oleObj name="Уравнение" r:id="rId33" imgW="1130040" imgH="393480" progId="Equation.3">
                  <p:embed/>
                  <p:pic>
                    <p:nvPicPr>
                      <p:cNvPr id="0" name="Picture 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11" y="2752571"/>
                        <a:ext cx="1130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473162" y="1622993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89378" y="787810"/>
            <a:ext cx="3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89897" y="1221177"/>
            <a:ext cx="41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7658" y="2010400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63340" y="282219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68302" y="3597452"/>
            <a:ext cx="465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63340" y="439984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526171" y="2816229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18684" y="3588159"/>
            <a:ext cx="476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(7)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80"/>
          <p:cNvSpPr>
            <a:spLocks noChangeArrowheads="1"/>
          </p:cNvSpPr>
          <p:nvPr/>
        </p:nvSpPr>
        <p:spPr bwMode="auto">
          <a:xfrm>
            <a:off x="0" y="342212"/>
            <a:ext cx="91189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ствола включает в себя следующие уравнения</a:t>
            </a:r>
            <a:r>
              <a:rPr kumimoji="0" lang="ru-RU" altLang="ru-RU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1804" y="4258024"/>
            <a:ext cx="3994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Физические основы и газовая динамика горения порохов в артиллерийских системах М.-Ижевск: Институт компьютерных исследований, 2016. 456 с</a:t>
            </a:r>
          </a:p>
        </p:txBody>
      </p:sp>
    </p:spTree>
    <p:extLst>
      <p:ext uri="{BB962C8B-B14F-4D97-AF65-F5344CB8AC3E}">
        <p14:creationId xmlns:p14="http://schemas.microsoft.com/office/powerpoint/2010/main" val="16610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95130" y="4892483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ПОСТАНОВКА ЗАДАЧИ ВНУТРЕННЕЙ БАЛЛИСТИКИ РДТТ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95129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Rectangle 77"/>
          <p:cNvSpPr>
            <a:spLocks noChangeArrowheads="1"/>
          </p:cNvSpPr>
          <p:nvPr/>
        </p:nvSpPr>
        <p:spPr bwMode="auto">
          <a:xfrm>
            <a:off x="8924068" y="2982040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45074"/>
              </p:ext>
            </p:extLst>
          </p:nvPr>
        </p:nvGraphicFramePr>
        <p:xfrm>
          <a:off x="331557" y="2402025"/>
          <a:ext cx="539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0" name="Формула" r:id="rId3" imgW="545760" imgH="241200" progId="Equation.3">
                  <p:embed/>
                </p:oleObj>
              </mc:Choice>
              <mc:Fallback>
                <p:oleObj name="Формула" r:id="rId3" imgW="545760" imgH="241200" progId="Equation.3">
                  <p:embed/>
                  <p:pic>
                    <p:nvPicPr>
                      <p:cNvPr id="0" name="Picture 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57" y="2402025"/>
                        <a:ext cx="5397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140119" y="2068638"/>
            <a:ext cx="21251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горения топлива: 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136340" y="2717899"/>
            <a:ext cx="29451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Расчёт давления в камере сгорания:</a:t>
            </a:r>
            <a:endParaRPr kumimoji="0" lang="en-US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767"/>
              </p:ext>
            </p:extLst>
          </p:nvPr>
        </p:nvGraphicFramePr>
        <p:xfrm>
          <a:off x="281906" y="2995557"/>
          <a:ext cx="14716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1" name="Формула" r:id="rId5" imgW="1485720" imgH="609480" progId="Equation.3">
                  <p:embed/>
                </p:oleObj>
              </mc:Choice>
              <mc:Fallback>
                <p:oleObj name="Формула" r:id="rId5" imgW="1485720" imgH="60948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06" y="2995557"/>
                        <a:ext cx="14716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8228"/>
              </p:ext>
            </p:extLst>
          </p:nvPr>
        </p:nvGraphicFramePr>
        <p:xfrm>
          <a:off x="4312635" y="532163"/>
          <a:ext cx="4490796" cy="225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2" name="Документ" r:id="rId7" imgW="5046662" imgH="2540557" progId="Word.Document.12">
                  <p:embed/>
                </p:oleObj>
              </mc:Choice>
              <mc:Fallback>
                <p:oleObj name="Документ" r:id="rId7" imgW="5046662" imgH="2540557" progId="Word.Document.12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 l="2013" t="-2371" b="13002"/>
                      <a:stretch>
                        <a:fillRect/>
                      </a:stretch>
                    </p:blipFill>
                    <p:spPr bwMode="auto">
                      <a:xfrm>
                        <a:off x="4312635" y="532163"/>
                        <a:ext cx="4490796" cy="22531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964229" y="2316821"/>
            <a:ext cx="54020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6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расчета внутренней баллистики реактивного двигателя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18130"/>
              </p:ext>
            </p:extLst>
          </p:nvPr>
        </p:nvGraphicFramePr>
        <p:xfrm>
          <a:off x="264702" y="3975056"/>
          <a:ext cx="1309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3" name="Формула" r:id="rId9" imgW="1307880" imgH="482400" progId="Equation.3">
                  <p:embed/>
                </p:oleObj>
              </mc:Choice>
              <mc:Fallback>
                <p:oleObj name="Формула" r:id="rId9" imgW="1307880" imgH="48240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2" y="3975056"/>
                        <a:ext cx="13096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19136" y="3615452"/>
            <a:ext cx="27951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 продуктов горения через сопло: 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70128"/>
              </p:ext>
            </p:extLst>
          </p:nvPr>
        </p:nvGraphicFramePr>
        <p:xfrm>
          <a:off x="4079650" y="4496979"/>
          <a:ext cx="17256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4" name="Формула" r:id="rId11" imgW="1726920" imgH="266400" progId="Equation.3">
                  <p:embed/>
                </p:oleObj>
              </mc:Choice>
              <mc:Fallback>
                <p:oleObj name="Формула" r:id="rId11" imgW="1726920" imgH="26640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650" y="4496979"/>
                        <a:ext cx="1725613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0308"/>
              </p:ext>
            </p:extLst>
          </p:nvPr>
        </p:nvGraphicFramePr>
        <p:xfrm>
          <a:off x="3866995" y="2926636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5" name="Формула" r:id="rId13" imgW="2044440" imgH="520560" progId="Equation.3">
                  <p:embed/>
                </p:oleObj>
              </mc:Choice>
              <mc:Fallback>
                <p:oleObj name="Формула" r:id="rId13" imgW="2044440" imgH="5205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95" y="2926636"/>
                        <a:ext cx="2032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275839"/>
              </p:ext>
            </p:extLst>
          </p:nvPr>
        </p:nvGraphicFramePr>
        <p:xfrm>
          <a:off x="6859432" y="2994898"/>
          <a:ext cx="1041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6" name="Формула" r:id="rId15" imgW="1041120" imgH="444240" progId="Equation.3">
                  <p:embed/>
                </p:oleObj>
              </mc:Choice>
              <mc:Fallback>
                <p:oleObj name="Формула" r:id="rId15" imgW="1041120" imgH="44424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432" y="2994898"/>
                        <a:ext cx="1041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458762"/>
              </p:ext>
            </p:extLst>
          </p:nvPr>
        </p:nvGraphicFramePr>
        <p:xfrm>
          <a:off x="4441819" y="3637671"/>
          <a:ext cx="25130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7" name="Формула" r:id="rId17" imgW="2501640" imgH="533160" progId="Equation.3">
                  <p:embed/>
                </p:oleObj>
              </mc:Choice>
              <mc:Fallback>
                <p:oleObj name="Формула" r:id="rId17" imgW="2501640" imgH="5331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19" y="3637671"/>
                        <a:ext cx="25130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951101" y="4180619"/>
            <a:ext cx="27922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Сила тяги реактивного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24"/>
          <p:cNvSpPr>
            <a:spLocks noChangeArrowheads="1"/>
          </p:cNvSpPr>
          <p:nvPr/>
        </p:nvSpPr>
        <p:spPr bwMode="auto">
          <a:xfrm>
            <a:off x="3428825" y="2534315"/>
            <a:ext cx="57151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Параметры в выходном сечении сопла определяются</a:t>
            </a:r>
            <a:r>
              <a:rPr kumimoji="0" lang="ru-RU" altLang="ru-RU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</a:t>
            </a:r>
            <a:r>
              <a:rPr lang="en-US" altLang="ru-RU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газодинамических функций: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3932496" y="3427610"/>
            <a:ext cx="49915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Приведенная скорость определяется из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нелинейного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уравнения: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32405" y="2272822"/>
            <a:ext cx="4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98747" y="446655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25935" y="318190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11500" y="397566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565861" y="309579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58894" y="376859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0" y="367393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Математическая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внутренней баллистики РДТТ включает в себя следующие уравнения: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615450"/>
              </p:ext>
            </p:extLst>
          </p:nvPr>
        </p:nvGraphicFramePr>
        <p:xfrm>
          <a:off x="6064095" y="3106023"/>
          <a:ext cx="700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8" name="Формула" r:id="rId19" imgW="698400" imgH="241200" progId="Equation.3">
                  <p:embed/>
                </p:oleObj>
              </mc:Choice>
              <mc:Fallback>
                <p:oleObj name="Формула" r:id="rId19" imgW="698400" imgH="241200" progId="Equation.3">
                  <p:embed/>
                  <p:pic>
                    <p:nvPicPr>
                      <p:cNvPr id="77" name="Объект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095" y="3106023"/>
                        <a:ext cx="700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82186"/>
              </p:ext>
            </p:extLst>
          </p:nvPr>
        </p:nvGraphicFramePr>
        <p:xfrm>
          <a:off x="7341723" y="44671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9" name="Формула" r:id="rId21" imgW="825480" imgH="330120" progId="Equation.3">
                  <p:embed/>
                </p:oleObj>
              </mc:Choice>
              <mc:Fallback>
                <p:oleObj name="Формула" r:id="rId21" imgW="825480" imgH="330120" progId="Equation.3">
                  <p:embed/>
                  <p:pic>
                    <p:nvPicPr>
                      <p:cNvPr id="0" name="Object 5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23" y="4467100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6522244" y="4152801"/>
            <a:ext cx="28440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Суммарный импульс</a:t>
            </a:r>
            <a:r>
              <a:rPr kumimoji="0" lang="ru-RU" altLang="ru-RU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тяги двигателя:</a:t>
            </a:r>
            <a:endParaRPr kumimoji="0" lang="ru-RU" altLang="ru-RU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23097" y="4486680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(14)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38564" y="802661"/>
            <a:ext cx="43875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допущения</a:t>
            </a:r>
            <a:r>
              <a:rPr lang="en-US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Горение топлива торцевое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Давление в камере сгорания постоянно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Топливо сгорает равномерно.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1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ХАРАКТЕРИСТИ РЕБЕР НА ВНУТРЕННЕЙ ПОВЕРХНОСТИ СОПЛА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1170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84668" y="2986831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7 – Сечение сопла с ребрами на внутренней поверхности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6459344" y="2998142"/>
            <a:ext cx="2948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8 – Ребра на внутренней</a:t>
            </a:r>
          </a:p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 поверхности сопла</a:t>
            </a:r>
            <a:endParaRPr lang="ru-RU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2440871" y="4268816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(15)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3194"/>
              </p:ext>
            </p:extLst>
          </p:nvPr>
        </p:nvGraphicFramePr>
        <p:xfrm>
          <a:off x="6019115" y="4315089"/>
          <a:ext cx="1268413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1" name="Формула" r:id="rId3" imgW="1409400" imgH="215640" progId="Equation.3">
                  <p:embed/>
                </p:oleObj>
              </mc:Choice>
              <mc:Fallback>
                <p:oleObj name="Формула" r:id="rId3" imgW="1409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115" y="4315089"/>
                        <a:ext cx="1268413" cy="19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00187"/>
              </p:ext>
            </p:extLst>
          </p:nvPr>
        </p:nvGraphicFramePr>
        <p:xfrm>
          <a:off x="1265273" y="4329650"/>
          <a:ext cx="9699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2" name="Уравнение" r:id="rId5" imgW="1079280" imgH="241200" progId="Equation.3">
                  <p:embed/>
                </p:oleObj>
              </mc:Choice>
              <mc:Fallback>
                <p:oleObj name="Уравнение" r:id="rId5" imgW="1079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5273" y="4329650"/>
                        <a:ext cx="969962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Прямоугольник 55"/>
          <p:cNvSpPr/>
          <p:nvPr/>
        </p:nvSpPr>
        <p:spPr>
          <a:xfrm>
            <a:off x="867582" y="3965520"/>
            <a:ext cx="219101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Момент вращения двигателя: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432214" y="3982967"/>
            <a:ext cx="450761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Сила тяги реактивного двигателя</a:t>
            </a:r>
            <a:r>
              <a:rPr lang="en-US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 c </a:t>
            </a:r>
            <a:r>
              <a:rPr lang="ru-RU" sz="1200" dirty="0" smtClean="0">
                <a:latin typeface="Times New Roman" pitchFamily="18" charset="0"/>
                <a:ea typeface="Cambria Math"/>
                <a:cs typeface="Times New Roman" pitchFamily="18" charset="0"/>
              </a:rPr>
              <a:t>учетом доли тяги на вращение: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641267" y="4281012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(16)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80"/>
          <p:cNvSpPr>
            <a:spLocks noChangeArrowheads="1"/>
          </p:cNvSpPr>
          <p:nvPr/>
        </p:nvSpPr>
        <p:spPr bwMode="auto">
          <a:xfrm>
            <a:off x="10002" y="337239"/>
            <a:ext cx="9123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70100" algn="l"/>
                <a:tab pos="5491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070100" algn="l"/>
                <a:tab pos="5491163" algn="l"/>
              </a:tabLst>
            </a:pPr>
            <a:r>
              <a:rPr lang="ru-RU" altLang="ru-RU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параметрические характеристики сопла с ребрами на внутренней поверхности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7"/>
          <a:srcRect l="6743" t="7361" r="1936"/>
          <a:stretch/>
        </p:blipFill>
        <p:spPr>
          <a:xfrm>
            <a:off x="4506647" y="1019350"/>
            <a:ext cx="1939202" cy="19736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9433" y="1151491"/>
            <a:ext cx="1940400" cy="187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диаметр выходного сечения 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Площадь выходного сечения</a:t>
                          </a:r>
                          <a:r>
                            <a:rPr lang="ru-RU" sz="1000" baseline="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 </a:t>
                          </a: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сопла,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в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Радиус расположения ребер сопла</a:t>
                          </a:r>
                          <a:r>
                            <a:rPr lang="en-US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00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1000" b="0" i="1" smtClean="0"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  <m:t>е</m:t>
                                  </m:r>
                                </m:sub>
                              </m:sSub>
                            </m:oMath>
                          </a14:m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232210"/>
                  </p:ext>
                </p:extLst>
              </p:nvPr>
            </p:nvGraphicFramePr>
            <p:xfrm>
              <a:off x="203876" y="1151491"/>
              <a:ext cx="3699612" cy="2621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79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1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Характеристики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Значение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Высота ребер на внутренней поверхности сопла, </a:t>
                          </a:r>
                          <a:r>
                            <a:rPr lang="en-US" sz="1000" i="1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h</a:t>
                          </a:r>
                          <a:endParaRPr lang="en-US" sz="1000" dirty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2,4 мм.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208197" r="-6095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308197" r="-6095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0,00785 м²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Угол наклона ребер к оси снаряда, </a:t>
                          </a:r>
                          <a:r>
                            <a:rPr lang="el-GR" sz="1000" dirty="0" smtClean="0">
                              <a:latin typeface="Times New Roman" pitchFamily="18" charset="0"/>
                              <a:ea typeface="Cambria Math"/>
                              <a:cs typeface="Times New Roman" pitchFamily="18" charset="0"/>
                            </a:rPr>
                            <a:t>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 градусов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9"/>
                          <a:stretch>
                            <a:fillRect l="-264" t="-508197" r="-6095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05</a:t>
                          </a:r>
                          <a:r>
                            <a:rPr lang="ru-RU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м.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Доля тяги на вращательный момент, </a:t>
                          </a:r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ν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5%</a:t>
                          </a:r>
                          <a:endParaRPr lang="ru-RU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49155" y="880351"/>
            <a:ext cx="38278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– 2. Параметрические характеристики ребер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РАСЧЕТА МОМЕНТОВ ИНЕРЦИИ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30849"/>
              </p:ext>
            </p:extLst>
          </p:nvPr>
        </p:nvGraphicFramePr>
        <p:xfrm>
          <a:off x="113131" y="641129"/>
          <a:ext cx="20986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Формула" r:id="rId3" imgW="2095200" imgH="228600" progId="Equation.3">
                  <p:embed/>
                </p:oleObj>
              </mc:Choice>
              <mc:Fallback>
                <p:oleObj name="Формула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31" y="641129"/>
                        <a:ext cx="20986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121675"/>
              </p:ext>
            </p:extLst>
          </p:nvPr>
        </p:nvGraphicFramePr>
        <p:xfrm>
          <a:off x="105514" y="914113"/>
          <a:ext cx="728662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Формула" r:id="rId5" imgW="736560" imgH="228600" progId="Equation.3">
                  <p:embed/>
                </p:oleObj>
              </mc:Choice>
              <mc:Fallback>
                <p:oleObj name="Формула" r:id="rId5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14" y="914113"/>
                        <a:ext cx="728662" cy="225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997539" y="1166066"/>
            <a:ext cx="2123466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камеры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сгорания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РД;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1563976" y="1978809"/>
            <a:ext cx="1968552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топливного заряда;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2930060" y="1567452"/>
            <a:ext cx="1830373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соплового блока;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Прямоугольник 120"/>
          <p:cNvSpPr/>
          <p:nvPr/>
        </p:nvSpPr>
        <p:spPr>
          <a:xfrm>
            <a:off x="1350658" y="2407091"/>
            <a:ext cx="1777474" cy="289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заглушки сопла.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143243" y="376646"/>
            <a:ext cx="1808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Общая масса снаряда: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2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31634" y="871157"/>
            <a:ext cx="19509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масса снаряда;</a:t>
            </a:r>
            <a:endParaRPr lang="ru-RU" sz="1200" dirty="0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19794"/>
              </p:ext>
            </p:extLst>
          </p:nvPr>
        </p:nvGraphicFramePr>
        <p:xfrm>
          <a:off x="111273" y="3074557"/>
          <a:ext cx="11414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Формула" r:id="rId7" imgW="1143000" imgH="228600" progId="Equation.3">
                  <p:embed/>
                </p:oleObj>
              </mc:Choice>
              <mc:Fallback>
                <p:oleObj name="Формула" r:id="rId7" imgW="1143000" imgH="228600" progId="Equation.3">
                  <p:embed/>
                  <p:pic>
                    <p:nvPicPr>
                      <p:cNvPr id="128" name="Объект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73" y="3074557"/>
                        <a:ext cx="1141413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313064"/>
              </p:ext>
            </p:extLst>
          </p:nvPr>
        </p:nvGraphicFramePr>
        <p:xfrm>
          <a:off x="113303" y="3651747"/>
          <a:ext cx="808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Формула" r:id="rId9" imgW="812520" imgH="228600" progId="Equation.3">
                  <p:embed/>
                </p:oleObj>
              </mc:Choice>
              <mc:Fallback>
                <p:oleObj name="Формула" r:id="rId9" imgW="812520" imgH="22860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03" y="3651747"/>
                        <a:ext cx="808037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364396"/>
              </p:ext>
            </p:extLst>
          </p:nvPr>
        </p:nvGraphicFramePr>
        <p:xfrm>
          <a:off x="110158" y="3353781"/>
          <a:ext cx="254000" cy="20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Формула" r:id="rId11" imgW="253800" imgH="228600" progId="Equation.3">
                  <p:embed/>
                </p:oleObj>
              </mc:Choice>
              <mc:Fallback>
                <p:oleObj name="Формула" r:id="rId11" imgW="253800" imgH="228600" progId="Equation.3">
                  <p:embed/>
                  <p:pic>
                    <p:nvPicPr>
                      <p:cNvPr id="133" name="Объект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58" y="3353781"/>
                        <a:ext cx="254000" cy="20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Прямоугольник 30"/>
          <p:cNvSpPr/>
          <p:nvPr/>
        </p:nvSpPr>
        <p:spPr>
          <a:xfrm>
            <a:off x="255397" y="3344744"/>
            <a:ext cx="40796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длина камеры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подбирается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под массу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топливного заряда;</a:t>
            </a:r>
            <a:endParaRPr lang="ru-RU" sz="1200" dirty="0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863168"/>
              </p:ext>
            </p:extLst>
          </p:nvPr>
        </p:nvGraphicFramePr>
        <p:xfrm>
          <a:off x="124020" y="3908963"/>
          <a:ext cx="244475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Формула" r:id="rId13" imgW="241200" imgH="228600" progId="Equation.3">
                  <p:embed/>
                </p:oleObj>
              </mc:Choice>
              <mc:Fallback>
                <p:oleObj name="Формула" r:id="rId13" imgW="241200" imgH="228600" progId="Equation.3">
                  <p:embed/>
                  <p:pic>
                    <p:nvPicPr>
                      <p:cNvPr id="137" name="Объект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0" y="3908963"/>
                        <a:ext cx="244475" cy="22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99165"/>
              </p:ext>
            </p:extLst>
          </p:nvPr>
        </p:nvGraphicFramePr>
        <p:xfrm>
          <a:off x="1292383" y="4119657"/>
          <a:ext cx="1450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Формула" r:id="rId15" imgW="1447560" imgH="482400" progId="Equation.3">
                  <p:embed/>
                </p:oleObj>
              </mc:Choice>
              <mc:Fallback>
                <p:oleObj name="Формула" r:id="rId15" imgW="1447560" imgH="482400" progId="Equation.3">
                  <p:embed/>
                  <p:pic>
                    <p:nvPicPr>
                      <p:cNvPr id="138" name="Объект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383" y="4119657"/>
                        <a:ext cx="1450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279489" y="3874616"/>
            <a:ext cx="38829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длина сопла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определяется 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из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условия                  , где  </a:t>
            </a:r>
            <a:endParaRPr lang="ru-RU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795305" y="3624829"/>
            <a:ext cx="36512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длина снаряда без дополнительного ускорителя;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4760433" y="380679"/>
            <a:ext cx="3902671" cy="280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Аксиальный момент для осесимметричного 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снаряда:</a:t>
            </a:r>
            <a:endParaRPr lang="ru-RU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57091"/>
              </p:ext>
            </p:extLst>
          </p:nvPr>
        </p:nvGraphicFramePr>
        <p:xfrm>
          <a:off x="5891706" y="631603"/>
          <a:ext cx="14208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Уравнение" r:id="rId17" imgW="1422360" imgH="241200" progId="Equation.3">
                  <p:embed/>
                </p:oleObj>
              </mc:Choice>
              <mc:Fallback>
                <p:oleObj name="Уравнение" r:id="rId17" imgW="1422360" imgH="241200" progId="Equation.3">
                  <p:embed/>
                  <p:pic>
                    <p:nvPicPr>
                      <p:cNvPr id="144" name="Объект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706" y="631603"/>
                        <a:ext cx="1420813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39515"/>
              </p:ext>
            </p:extLst>
          </p:nvPr>
        </p:nvGraphicFramePr>
        <p:xfrm>
          <a:off x="5409292" y="978366"/>
          <a:ext cx="1168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Формула" r:id="rId19" imgW="1168200" imgH="266400" progId="Equation.3">
                  <p:embed/>
                </p:oleObj>
              </mc:Choice>
              <mc:Fallback>
                <p:oleObj name="Формула" r:id="rId19" imgW="1168200" imgH="2664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292" y="978366"/>
                        <a:ext cx="1168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3451"/>
              </p:ext>
            </p:extLst>
          </p:nvPr>
        </p:nvGraphicFramePr>
        <p:xfrm>
          <a:off x="5398847" y="1288969"/>
          <a:ext cx="330200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Уравнение" r:id="rId21" imgW="330120" imgH="241200" progId="Equation.3">
                  <p:embed/>
                </p:oleObj>
              </mc:Choice>
              <mc:Fallback>
                <p:oleObj name="Уравнение" r:id="rId21" imgW="330120" imgH="241200" progId="Equation.3">
                  <p:embed/>
                  <p:pic>
                    <p:nvPicPr>
                      <p:cNvPr id="149" name="Объект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288969"/>
                        <a:ext cx="330200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12240"/>
              </p:ext>
            </p:extLst>
          </p:nvPr>
        </p:nvGraphicFramePr>
        <p:xfrm>
          <a:off x="5398847" y="1612073"/>
          <a:ext cx="8509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Формула" r:id="rId23" imgW="850680" imgH="241200" progId="Equation.3">
                  <p:embed/>
                </p:oleObj>
              </mc:Choice>
              <mc:Fallback>
                <p:oleObj name="Формула" r:id="rId23" imgW="850680" imgH="241200" progId="Equation.3">
                  <p:embed/>
                  <p:pic>
                    <p:nvPicPr>
                      <p:cNvPr id="155" name="Объект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847" y="1612073"/>
                        <a:ext cx="8509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6230937" y="1577719"/>
            <a:ext cx="2531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соплового блока.</a:t>
            </a:r>
            <a:endParaRPr lang="ru-RU" sz="1200" dirty="0"/>
          </a:p>
        </p:txBody>
      </p:sp>
      <p:sp>
        <p:nvSpPr>
          <p:cNvPr id="44" name="Rectangle 156"/>
          <p:cNvSpPr>
            <a:spLocks noChangeArrowheads="1"/>
          </p:cNvSpPr>
          <p:nvPr/>
        </p:nvSpPr>
        <p:spPr bwMode="auto">
          <a:xfrm>
            <a:off x="5700796" y="1917604"/>
            <a:ext cx="23362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Экваториальный момент:</a:t>
            </a:r>
            <a:endParaRPr kumimoji="0" lang="ru-RU" altLang="ru-RU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86568"/>
              </p:ext>
            </p:extLst>
          </p:nvPr>
        </p:nvGraphicFramePr>
        <p:xfrm>
          <a:off x="5308449" y="2212173"/>
          <a:ext cx="345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Формула" r:id="rId25" imgW="3454200" imgH="253800" progId="Equation.3">
                  <p:embed/>
                </p:oleObj>
              </mc:Choice>
              <mc:Fallback>
                <p:oleObj name="Формула" r:id="rId25" imgW="3454200" imgH="253800" progId="Equation.3">
                  <p:embed/>
                  <p:pic>
                    <p:nvPicPr>
                      <p:cNvPr id="158" name="Объект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449" y="2212173"/>
                        <a:ext cx="345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Прямоугольник 46"/>
          <p:cNvSpPr/>
          <p:nvPr/>
        </p:nvSpPr>
        <p:spPr>
          <a:xfrm>
            <a:off x="5719523" y="1256554"/>
            <a:ext cx="1952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камеры;</a:t>
            </a:r>
            <a:endParaRPr lang="ru-RU" sz="12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6499792" y="980223"/>
            <a:ext cx="19770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момент инерции снаряда;</a:t>
            </a:r>
            <a:endParaRPr lang="ru-RU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600364" y="4241829"/>
            <a:ext cx="441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9 – Схема активно – реактивного снаряда</a:t>
            </a:r>
            <a:endParaRPr lang="ru-RU" sz="11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4952790" y="2698774"/>
            <a:ext cx="4322019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 аэродинамического опрокидывающего </a:t>
            </a:r>
            <a:r>
              <a:rPr lang="ru-RU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момента: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11343"/>
              </p:ext>
            </p:extLst>
          </p:nvPr>
        </p:nvGraphicFramePr>
        <p:xfrm>
          <a:off x="5990890" y="2992783"/>
          <a:ext cx="130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Уравнение" r:id="rId27" imgW="1307880" imgH="431640" progId="Equation.3">
                  <p:embed/>
                </p:oleObj>
              </mc:Choice>
              <mc:Fallback>
                <p:oleObj name="Уравнение" r:id="rId27" imgW="1307880" imgH="43164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890" y="2992783"/>
                        <a:ext cx="13096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Прямоугольник 58"/>
          <p:cNvSpPr/>
          <p:nvPr/>
        </p:nvSpPr>
        <p:spPr>
          <a:xfrm>
            <a:off x="244576" y="2800373"/>
            <a:ext cx="21519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12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бщая длина снаряда:</a:t>
            </a:r>
            <a:endParaRPr lang="ru-RU" sz="1200" b="1" dirty="0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301697"/>
              </p:ext>
            </p:extLst>
          </p:nvPr>
        </p:nvGraphicFramePr>
        <p:xfrm>
          <a:off x="106271" y="1126358"/>
          <a:ext cx="1958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Формула" r:id="rId29" imgW="1955520" imgH="393480" progId="Equation.3">
                  <p:embed/>
                </p:oleObj>
              </mc:Choice>
              <mc:Fallback>
                <p:oleObj name="Формула" r:id="rId29" imgW="1955520" imgH="393480" progId="Equation.3">
                  <p:embed/>
                  <p:pic>
                    <p:nvPicPr>
                      <p:cNvPr id="0" name="Object 4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71" y="1126358"/>
                        <a:ext cx="19589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340126"/>
              </p:ext>
            </p:extLst>
          </p:nvPr>
        </p:nvGraphicFramePr>
        <p:xfrm>
          <a:off x="99337" y="1524367"/>
          <a:ext cx="28400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Формула" r:id="rId31" imgW="2844720" imgH="393480" progId="Equation.3">
                  <p:embed/>
                </p:oleObj>
              </mc:Choice>
              <mc:Fallback>
                <p:oleObj name="Формула" r:id="rId31" imgW="2844720" imgH="393480" progId="Equation.3">
                  <p:embed/>
                  <p:pic>
                    <p:nvPicPr>
                      <p:cNvPr id="0" name="Object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1524367"/>
                        <a:ext cx="28400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589390"/>
              </p:ext>
            </p:extLst>
          </p:nvPr>
        </p:nvGraphicFramePr>
        <p:xfrm>
          <a:off x="125878" y="1920886"/>
          <a:ext cx="1463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Уравнение" r:id="rId33" imgW="1460160" imgH="393480" progId="Equation.3">
                  <p:embed/>
                </p:oleObj>
              </mc:Choice>
              <mc:Fallback>
                <p:oleObj name="Уравнение" r:id="rId33" imgW="1460160" imgH="393480" progId="Equation.3">
                  <p:embed/>
                  <p:pic>
                    <p:nvPicPr>
                      <p:cNvPr id="0" name="Object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78" y="1920886"/>
                        <a:ext cx="14636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3105"/>
              </p:ext>
            </p:extLst>
          </p:nvPr>
        </p:nvGraphicFramePr>
        <p:xfrm>
          <a:off x="99337" y="2305935"/>
          <a:ext cx="1346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2" name="Формула" r:id="rId35" imgW="1346040" imgH="393480" progId="Equation.3">
                  <p:embed/>
                </p:oleObj>
              </mc:Choice>
              <mc:Fallback>
                <p:oleObj name="Формула" r:id="rId35" imgW="1346040" imgH="393480" progId="Equation.3">
                  <p:embed/>
                  <p:pic>
                    <p:nvPicPr>
                      <p:cNvPr id="0" name="Object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7" y="2305935"/>
                        <a:ext cx="1346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13401"/>
              </p:ext>
            </p:extLst>
          </p:nvPr>
        </p:nvGraphicFramePr>
        <p:xfrm>
          <a:off x="3036794" y="3910676"/>
          <a:ext cx="6492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Формула" r:id="rId37" imgW="647640" imgH="228600" progId="Equation.3">
                  <p:embed/>
                </p:oleObj>
              </mc:Choice>
              <mc:Fallback>
                <p:oleObj name="Формула" r:id="rId37" imgW="647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794" y="3910676"/>
                        <a:ext cx="649288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Рисунок 48"/>
          <p:cNvPicPr/>
          <p:nvPr/>
        </p:nvPicPr>
        <p:blipFill>
          <a:blip r:embed="rId39"/>
          <a:stretch>
            <a:fillRect/>
          </a:stretch>
        </p:blipFill>
        <p:spPr>
          <a:xfrm>
            <a:off x="4591237" y="3387849"/>
            <a:ext cx="4528965" cy="9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Arial" charset="0"/>
              <a:buNone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69"/>
            <a:ext cx="8377334" cy="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/>
            <a:r>
              <a:rPr lang="ru-RU" sz="12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2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МЕТОДИКА РАСЧЁТА ТРАЕКТОРИИ СНАРЯДОВ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429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ru-RU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42346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68910" y="3001489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Рисунок 10 – Траектория снаряда </a:t>
            </a:r>
            <a:endParaRPr lang="ru-RU" sz="11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27540" y="340382"/>
            <a:ext cx="9144000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Внешнебаллистические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параметры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снаряда определяются из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решения следующих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уравнений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343130"/>
              </p:ext>
            </p:extLst>
          </p:nvPr>
        </p:nvGraphicFramePr>
        <p:xfrm>
          <a:off x="34925" y="1155700"/>
          <a:ext cx="1431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9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155700"/>
                        <a:ext cx="1431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32909"/>
              </p:ext>
            </p:extLst>
          </p:nvPr>
        </p:nvGraphicFramePr>
        <p:xfrm>
          <a:off x="1391066" y="1164974"/>
          <a:ext cx="10160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0" name="Формула" r:id="rId5" imgW="1015920" imgH="393480" progId="Equation.3">
                  <p:embed/>
                </p:oleObj>
              </mc:Choice>
              <mc:Fallback>
                <p:oleObj name="Формула" r:id="rId5" imgW="1015920" imgH="39348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066" y="1164974"/>
                        <a:ext cx="10160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391"/>
              </p:ext>
            </p:extLst>
          </p:nvPr>
        </p:nvGraphicFramePr>
        <p:xfrm>
          <a:off x="2407066" y="1162654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1" name="Формула" r:id="rId7" imgW="1384200" imgH="393480" progId="Equation.3">
                  <p:embed/>
                </p:oleObj>
              </mc:Choice>
              <mc:Fallback>
                <p:oleObj name="Формула" r:id="rId7" imgW="1384200" imgH="393480" progId="Equation.3">
                  <p:embed/>
                  <p:pic>
                    <p:nvPicPr>
                      <p:cNvPr id="0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7066" y="1162654"/>
                        <a:ext cx="138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0509"/>
              </p:ext>
            </p:extLst>
          </p:nvPr>
        </p:nvGraphicFramePr>
        <p:xfrm>
          <a:off x="107950" y="2940050"/>
          <a:ext cx="18494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2" name="Формула" r:id="rId9" imgW="1866600" imgH="469800" progId="Equation.3">
                  <p:embed/>
                </p:oleObj>
              </mc:Choice>
              <mc:Fallback>
                <p:oleObj name="Формула" r:id="rId9" imgW="1866600" imgH="4698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40050"/>
                        <a:ext cx="1849438" cy="4587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55522"/>
              </p:ext>
            </p:extLst>
          </p:nvPr>
        </p:nvGraphicFramePr>
        <p:xfrm>
          <a:off x="119063" y="2055813"/>
          <a:ext cx="1538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3" name="Формула" r:id="rId11" imgW="1574640" imgH="457200" progId="Equation.3">
                  <p:embed/>
                </p:oleObj>
              </mc:Choice>
              <mc:Fallback>
                <p:oleObj name="Формула" r:id="rId11" imgW="1574640" imgH="4572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2055813"/>
                        <a:ext cx="15382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414752"/>
              </p:ext>
            </p:extLst>
          </p:nvPr>
        </p:nvGraphicFramePr>
        <p:xfrm>
          <a:off x="2640013" y="2005013"/>
          <a:ext cx="12271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4" name="Формула" r:id="rId13" imgW="1282680" imgH="495000" progId="Equation.3">
                  <p:embed/>
                </p:oleObj>
              </mc:Choice>
              <mc:Fallback>
                <p:oleObj name="Формула" r:id="rId13" imgW="1282680" imgH="4950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005013"/>
                        <a:ext cx="122713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47619"/>
              </p:ext>
            </p:extLst>
          </p:nvPr>
        </p:nvGraphicFramePr>
        <p:xfrm>
          <a:off x="2846388" y="2932113"/>
          <a:ext cx="14811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5" name="Формула" r:id="rId15" imgW="1485720" imgH="457200" progId="Equation.3">
                  <p:embed/>
                </p:oleObj>
              </mc:Choice>
              <mc:Fallback>
                <p:oleObj name="Формула" r:id="rId15" imgW="1485720" imgH="4572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2932113"/>
                        <a:ext cx="14811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-12176" y="804860"/>
            <a:ext cx="199527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Координаты центра масс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8092" y="122838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0" y="1740602"/>
            <a:ext cx="211301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наклона траектории: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88684" y="2076719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(18)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2738150" y="173859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Угол направления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5450" y="2615800"/>
            <a:ext cx="212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Скорость снаряда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663824" y="2614107"/>
            <a:ext cx="24071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1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Аксиальная угловая скорость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34346" y="2039824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(19)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161" y="3018253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(20)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28533" y="2984938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(21)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14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9" name="Объект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812940"/>
              </p:ext>
            </p:extLst>
          </p:nvPr>
        </p:nvGraphicFramePr>
        <p:xfrm>
          <a:off x="66614" y="4192656"/>
          <a:ext cx="8636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6" name="Формула" r:id="rId17" imgW="863280" imgH="266400" progId="Equation.3">
                  <p:embed/>
                </p:oleObj>
              </mc:Choice>
              <mc:Fallback>
                <p:oleObj name="Формула" r:id="rId17" imgW="863280" imgH="266400" progId="Equation.3">
                  <p:embed/>
                  <p:pic>
                    <p:nvPicPr>
                      <p:cNvPr id="0" name="Object 14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4" y="4192656"/>
                        <a:ext cx="8636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758825" y="4188993"/>
            <a:ext cx="84200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коэффициенты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составляющих аэродинамической силы по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осям связанной системы координат (вычисляются по закону 1943г.)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Rectangle 164"/>
          <p:cNvSpPr>
            <a:spLocks noChangeArrowheads="1"/>
          </p:cNvSpPr>
          <p:nvPr/>
        </p:nvSpPr>
        <p:spPr bwMode="auto">
          <a:xfrm>
            <a:off x="4749800" y="9479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4961187" y="3587376"/>
            <a:ext cx="2948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Начальные условия при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= 0: </a:t>
            </a:r>
            <a:endParaRPr lang="ru-RU" sz="11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392007"/>
              </p:ext>
            </p:extLst>
          </p:nvPr>
        </p:nvGraphicFramePr>
        <p:xfrm>
          <a:off x="5011738" y="3914775"/>
          <a:ext cx="18907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7" name="Уравнение" r:id="rId19" imgW="1879560" imgH="228600" progId="Equation.3">
                  <p:embed/>
                </p:oleObj>
              </mc:Choice>
              <mc:Fallback>
                <p:oleObj name="Уравнение" r:id="rId19" imgW="1879560" imgH="228600" progId="Equation.3">
                  <p:embed/>
                  <p:pic>
                    <p:nvPicPr>
                      <p:cNvPr id="24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3914775"/>
                        <a:ext cx="1890712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18590"/>
              </p:ext>
            </p:extLst>
          </p:nvPr>
        </p:nvGraphicFramePr>
        <p:xfrm>
          <a:off x="6889750" y="3908425"/>
          <a:ext cx="20288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8" name="Формула" r:id="rId21" imgW="2019240" imgH="228600" progId="Equation.3">
                  <p:embed/>
                </p:oleObj>
              </mc:Choice>
              <mc:Fallback>
                <p:oleObj name="Формула" r:id="rId21" imgW="2019240" imgH="228600" progId="Equation.3">
                  <p:embed/>
                  <p:pic>
                    <p:nvPicPr>
                      <p:cNvPr id="64" name="Объект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3908425"/>
                        <a:ext cx="20288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36036"/>
              </p:ext>
            </p:extLst>
          </p:nvPr>
        </p:nvGraphicFramePr>
        <p:xfrm>
          <a:off x="23813" y="3768725"/>
          <a:ext cx="8064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49" name="Формула" r:id="rId23" imgW="812520" imgH="393480" progId="Equation.3">
                  <p:embed/>
                </p:oleObj>
              </mc:Choice>
              <mc:Fallback>
                <p:oleObj name="Формула" r:id="rId23" imgW="812520" imgH="393480" progId="Equation.3">
                  <p:embed/>
                  <p:pic>
                    <p:nvPicPr>
                      <p:cNvPr id="30" name="Объект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3" y="3768725"/>
                        <a:ext cx="8064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0" y="3429217"/>
            <a:ext cx="415643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массы снаряда (за счёт сгорания топлива)</a:t>
            </a:r>
            <a:r>
              <a:rPr kumimoji="0" lang="ru-RU" altLang="ru-RU" sz="11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kumimoji="0" lang="en-US" altLang="ru-RU" sz="11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195161" y="3821287"/>
            <a:ext cx="47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(22)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15640"/>
              </p:ext>
            </p:extLst>
          </p:nvPr>
        </p:nvGraphicFramePr>
        <p:xfrm>
          <a:off x="73025" y="4451350"/>
          <a:ext cx="679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0" name="Уравнение" r:id="rId25" imgW="685800" imgH="431640" progId="Equation.3">
                  <p:embed/>
                </p:oleObj>
              </mc:Choice>
              <mc:Fallback>
                <p:oleObj name="Уравнение" r:id="rId25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51350"/>
                        <a:ext cx="679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643401" y="4525357"/>
            <a:ext cx="18716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ачальная угловая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039704"/>
              </p:ext>
            </p:extLst>
          </p:nvPr>
        </p:nvGraphicFramePr>
        <p:xfrm>
          <a:off x="2426254" y="454437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1" name="Уравнение" r:id="rId27" imgW="164880" imgH="228600" progId="Equation.3">
                  <p:embed/>
                </p:oleObj>
              </mc:Choice>
              <mc:Fallback>
                <p:oleObj name="Уравнение" r:id="rId27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26254" y="454437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482319" y="4519050"/>
            <a:ext cx="128633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дульная скорость,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49631"/>
              </p:ext>
            </p:extLst>
          </p:nvPr>
        </p:nvGraphicFramePr>
        <p:xfrm>
          <a:off x="3686443" y="4541841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2" name="Формула" r:id="rId29" imgW="393480" imgH="228600" progId="Equation.3">
                  <p:embed/>
                </p:oleObj>
              </mc:Choice>
              <mc:Fallback>
                <p:oleObj name="Формула" r:id="rId29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86443" y="4541841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4004441" y="4516691"/>
            <a:ext cx="511201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масса снаряда и угол наклона орудия задаются исходя из решения задачи оптимизации.  </a:t>
            </a:r>
            <a:endParaRPr kumimoji="0" lang="en-US" altLang="ru-RU" sz="1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02332"/>
              </p:ext>
            </p:extLst>
          </p:nvPr>
        </p:nvGraphicFramePr>
        <p:xfrm>
          <a:off x="5016880" y="681632"/>
          <a:ext cx="40671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53" name="Picture" r:id="rId31" imgW="3970895" imgH="2272490" progId="Word.Picture.8">
                  <p:embed/>
                </p:oleObj>
              </mc:Choice>
              <mc:Fallback>
                <p:oleObj name="Picture" r:id="rId31" imgW="3970895" imgH="2272490" progId="Word.Picture.8">
                  <p:embed/>
                  <p:pic>
                    <p:nvPicPr>
                      <p:cNvPr id="0" name="Object 2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880" y="681632"/>
                        <a:ext cx="406717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60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398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</a:t>
            </a:r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«Повышение дальности стрельбы активно-реактивным снарядом на основе математического моделирования…»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165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en-US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cap="small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ЗАДАЧА ОПТИМИЗАЦИИ ПАРАМЕТРОВ АКТИВНО-РЕАКТИВНОГО СНАРЯДА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0" y="29103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1" name="Rectangle 74"/>
          <p:cNvSpPr>
            <a:spLocks noChangeArrowheads="1"/>
          </p:cNvSpPr>
          <p:nvPr/>
        </p:nvSpPr>
        <p:spPr bwMode="auto">
          <a:xfrm>
            <a:off x="5988041" y="1477472"/>
            <a:ext cx="138564" cy="28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  <a:ln w="952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9/15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8564" y="315709"/>
            <a:ext cx="43486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Постановка задачи максимизации дальности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 учетом сохранения устойчивости на всей траектории:</a:t>
            </a:r>
            <a:endParaRPr lang="en-US" sz="1200" b="1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5136" y="837117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(23)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Основные </a:t>
                </a: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ограничения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постановки задачи оптимизации: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&lt;10</m:t>
                    </m:r>
                    <m:r>
                      <a:rPr lang="ru-RU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кг</m:t>
                    </m:r>
                  </m:oMath>
                </a14:m>
                <a:r>
                  <a:rPr lang="ru-RU" sz="1200" b="0" dirty="0" smtClean="0">
                    <a:latin typeface="Times New Roman" pitchFamily="18" charset="0"/>
                    <a:cs typeface="Times New Roman" pitchFamily="18" charset="0"/>
                  </a:rPr>
                  <a:t> – максимально возможная масса топлива</a:t>
                </a:r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en-US" sz="1200" b="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1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– ограничение орудия,</a:t>
                </a:r>
                <a:endParaRPr lang="en-US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l-GR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ν</m:t>
                    </m:r>
                    <m:r>
                      <a:rPr lang="en-US" sz="1200" i="1">
                        <a:latin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0,2</m:t>
                    </m:r>
                  </m:oMath>
                </a14:m>
                <a:r>
                  <a:rPr lang="en-US" sz="1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 максимальная доля тяги на вращение,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 smtClean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0&lt;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2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lang="ru-RU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200" dirty="0" smtClean="0">
                    <a:latin typeface="Times New Roman" pitchFamily="18" charset="0"/>
                    <a:cs typeface="Times New Roman" pitchFamily="18" charset="0"/>
                  </a:rPr>
                  <a:t>максимальное время полёта снаряда.</a:t>
                </a:r>
                <a:r>
                  <a:rPr 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2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7" y="2002308"/>
                <a:ext cx="4863347" cy="1323439"/>
              </a:xfrm>
              <a:prstGeom prst="rect">
                <a:avLst/>
              </a:prstGeom>
              <a:blipFill>
                <a:blip r:embed="rId3"/>
                <a:stretch>
                  <a:fillRect b="-2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4814"/>
              </p:ext>
            </p:extLst>
          </p:nvPr>
        </p:nvGraphicFramePr>
        <p:xfrm>
          <a:off x="193675" y="4273550"/>
          <a:ext cx="168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5" name="Формула" r:id="rId4" imgW="1688760" imgH="228600" progId="Equation.3">
                  <p:embed/>
                </p:oleObj>
              </mc:Choice>
              <mc:Fallback>
                <p:oleObj name="Формула" r:id="rId4" imgW="168876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273550"/>
                        <a:ext cx="1689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155747" y="3422869"/>
            <a:ext cx="251039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Дополнительные </a:t>
            </a:r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соотношения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200" dirty="0" smtClean="0">
              <a:latin typeface="Times New Roman" pitchFamily="18" charset="0"/>
              <a:ea typeface="Cambria Math"/>
              <a:cs typeface="Times New Roman" pitchFamily="18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018724" y="2145545"/>
            <a:ext cx="3943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 11</a:t>
            </a:r>
            <a:r>
              <a:rPr lang="en-US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Схема снаряда с соплом и ракетным двигателем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80185"/>
              </p:ext>
            </p:extLst>
          </p:nvPr>
        </p:nvGraphicFramePr>
        <p:xfrm>
          <a:off x="4801417" y="3280875"/>
          <a:ext cx="3829412" cy="1064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7353">
                  <a:extLst>
                    <a:ext uri="{9D8B030D-6E8A-4147-A177-3AD203B41FA5}">
                      <a16:colId xmlns:a16="http://schemas.microsoft.com/office/drawing/2014/main" val="1044631594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558395021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2212677439"/>
                    </a:ext>
                  </a:extLst>
                </a:gridCol>
                <a:gridCol w="957353">
                  <a:extLst>
                    <a:ext uri="{9D8B030D-6E8A-4147-A177-3AD203B41FA5}">
                      <a16:colId xmlns:a16="http://schemas.microsoft.com/office/drawing/2014/main" val="851063209"/>
                    </a:ext>
                  </a:extLst>
                </a:gridCol>
              </a:tblGrid>
              <a:tr h="266065"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486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0,885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226478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</a:t>
                      </a: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66,6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360892"/>
              </p:ext>
            </p:extLst>
          </p:nvPr>
        </p:nvGraphicFramePr>
        <p:xfrm>
          <a:off x="5074262" y="3298914"/>
          <a:ext cx="4508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6" name="Уравнение" r:id="rId6" imgW="406080" imgH="190440" progId="Equation.3">
                  <p:embed/>
                </p:oleObj>
              </mc:Choice>
              <mc:Fallback>
                <p:oleObj name="Уравнение" r:id="rId6" imgW="406080" imgH="190440" progId="Equation.3">
                  <p:embed/>
                  <p:pic>
                    <p:nvPicPr>
                      <p:cNvPr id="215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262" y="3298914"/>
                        <a:ext cx="450850" cy="20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30687"/>
              </p:ext>
            </p:extLst>
          </p:nvPr>
        </p:nvGraphicFramePr>
        <p:xfrm>
          <a:off x="6018213" y="3276435"/>
          <a:ext cx="4619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7" name="Уравнение" r:id="rId8" imgW="419040" imgH="215640" progId="Equation.3">
                  <p:embed/>
                </p:oleObj>
              </mc:Choice>
              <mc:Fallback>
                <p:oleObj name="Уравнение" r:id="rId8" imgW="419040" imgH="215640" progId="Equation.3">
                  <p:embed/>
                  <p:pic>
                    <p:nvPicPr>
                      <p:cNvPr id="21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276435"/>
                        <a:ext cx="461962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3157"/>
              </p:ext>
            </p:extLst>
          </p:nvPr>
        </p:nvGraphicFramePr>
        <p:xfrm>
          <a:off x="6972296" y="3268498"/>
          <a:ext cx="4667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8" name="Формула" r:id="rId10" imgW="419040" imgH="215640" progId="Equation.3">
                  <p:embed/>
                </p:oleObj>
              </mc:Choice>
              <mc:Fallback>
                <p:oleObj name="Формула" r:id="rId10" imgW="419040" imgH="215640" progId="Equation.3">
                  <p:embed/>
                  <p:pic>
                    <p:nvPicPr>
                      <p:cNvPr id="21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296" y="3268498"/>
                        <a:ext cx="4667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241835"/>
              </p:ext>
            </p:extLst>
          </p:nvPr>
        </p:nvGraphicFramePr>
        <p:xfrm>
          <a:off x="7996787" y="3295739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9" name="Формула" r:id="rId12" imgW="304560" imgH="215640" progId="Equation.3">
                  <p:embed/>
                </p:oleObj>
              </mc:Choice>
              <mc:Fallback>
                <p:oleObj name="Формула" r:id="rId12" imgW="304560" imgH="215640" progId="Equation.3">
                  <p:embed/>
                  <p:pic>
                    <p:nvPicPr>
                      <p:cNvPr id="2154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787" y="3295739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4257249" y="2960965"/>
            <a:ext cx="50272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Массовые характеристики </a:t>
            </a:r>
            <a:r>
              <a:rPr lang="ru-RU" sz="11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снаряда для различной массы топлива</a:t>
            </a:r>
            <a:endParaRPr lang="ru-RU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5943"/>
              </p:ext>
            </p:extLst>
          </p:nvPr>
        </p:nvGraphicFramePr>
        <p:xfrm>
          <a:off x="193675" y="3713163"/>
          <a:ext cx="800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0" name="Формула" r:id="rId14" imgW="799920" imgH="228600" progId="Equation.3">
                  <p:embed/>
                </p:oleObj>
              </mc:Choice>
              <mc:Fallback>
                <p:oleObj name="Формула" r:id="rId14" imgW="799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3675" y="3713163"/>
                        <a:ext cx="800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53000"/>
              </p:ext>
            </p:extLst>
          </p:nvPr>
        </p:nvGraphicFramePr>
        <p:xfrm>
          <a:off x="200437" y="4000008"/>
          <a:ext cx="838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1" name="Equation" r:id="rId16" imgW="838080" imgH="215640" progId="Equation.3">
                  <p:embed/>
                </p:oleObj>
              </mc:Choice>
              <mc:Fallback>
                <p:oleObj name="Equation" r:id="rId16" imgW="8380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0437" y="4000008"/>
                        <a:ext cx="838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Группа 35"/>
          <p:cNvGrpSpPr/>
          <p:nvPr/>
        </p:nvGrpSpPr>
        <p:grpSpPr>
          <a:xfrm>
            <a:off x="4853341" y="852359"/>
            <a:ext cx="4211979" cy="1317435"/>
            <a:chOff x="4756125" y="464806"/>
            <a:chExt cx="4211979" cy="1317435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4756125" y="464806"/>
              <a:ext cx="4211979" cy="1317435"/>
              <a:chOff x="4972369" y="495697"/>
              <a:chExt cx="4211979" cy="1317435"/>
            </a:xfrm>
          </p:grpSpPr>
          <p:graphicFrame>
            <p:nvGraphicFramePr>
              <p:cNvPr id="52" name="Object 10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01766097"/>
                  </p:ext>
                </p:extLst>
              </p:nvPr>
            </p:nvGraphicFramePr>
            <p:xfrm>
              <a:off x="7402965" y="947944"/>
              <a:ext cx="273050" cy="277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2" name="Уравнение" r:id="rId18" imgW="228600" imgH="228600" progId="Equation.3">
                      <p:embed/>
                    </p:oleObj>
                  </mc:Choice>
                  <mc:Fallback>
                    <p:oleObj name="Уравнение" r:id="rId18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02965" y="947944"/>
                            <a:ext cx="273050" cy="277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" name="Объект 5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8923541"/>
                  </p:ext>
                </p:extLst>
              </p:nvPr>
            </p:nvGraphicFramePr>
            <p:xfrm>
              <a:off x="6835151" y="702182"/>
              <a:ext cx="134600" cy="1514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063" name="Формула" r:id="rId20" imgW="164885" imgH="164885" progId="Equation.3">
                      <p:embed/>
                    </p:oleObj>
                  </mc:Choice>
                  <mc:Fallback>
                    <p:oleObj name="Формула" r:id="rId20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35151" y="702182"/>
                            <a:ext cx="134600" cy="1514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5" name="Группа 54"/>
              <p:cNvGrpSpPr/>
              <p:nvPr/>
            </p:nvGrpSpPr>
            <p:grpSpPr>
              <a:xfrm>
                <a:off x="4972369" y="495697"/>
                <a:ext cx="4211979" cy="1317435"/>
                <a:chOff x="4972369" y="495697"/>
                <a:chExt cx="4211979" cy="1317435"/>
              </a:xfrm>
            </p:grpSpPr>
            <p:cxnSp>
              <p:nvCxnSpPr>
                <p:cNvPr id="56" name="Прямая соединительная линия 55"/>
                <p:cNvCxnSpPr/>
                <p:nvPr/>
              </p:nvCxnSpPr>
              <p:spPr>
                <a:xfrm>
                  <a:off x="5369208" y="617471"/>
                  <a:ext cx="0" cy="587328"/>
                </a:xfrm>
                <a:prstGeom prst="line">
                  <a:avLst/>
                </a:prstGeom>
                <a:ln w="9525">
                  <a:prstDash val="dash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Группа 59"/>
                <p:cNvGrpSpPr/>
                <p:nvPr/>
              </p:nvGrpSpPr>
              <p:grpSpPr>
                <a:xfrm>
                  <a:off x="4972369" y="495697"/>
                  <a:ext cx="4211979" cy="1317435"/>
                  <a:chOff x="4972369" y="495697"/>
                  <a:chExt cx="4211979" cy="1317435"/>
                </a:xfrm>
              </p:grpSpPr>
              <p:cxnSp>
                <p:nvCxnSpPr>
                  <p:cNvPr id="62" name="Прямая соединительная линия 61"/>
                  <p:cNvCxnSpPr/>
                  <p:nvPr/>
                </p:nvCxnSpPr>
                <p:spPr>
                  <a:xfrm flipV="1">
                    <a:off x="6374603" y="1306741"/>
                    <a:ext cx="128" cy="16979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3" name="Группа 62"/>
                  <p:cNvGrpSpPr/>
                  <p:nvPr/>
                </p:nvGrpSpPr>
                <p:grpSpPr>
                  <a:xfrm>
                    <a:off x="4972369" y="495697"/>
                    <a:ext cx="4211979" cy="1317435"/>
                    <a:chOff x="4972369" y="495697"/>
                    <a:chExt cx="4211979" cy="1317435"/>
                  </a:xfrm>
                </p:grpSpPr>
                <p:graphicFrame>
                  <p:nvGraphicFramePr>
                    <p:cNvPr id="64" name="Объект 63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72388004"/>
                        </p:ext>
                      </p:extLst>
                    </p:nvPr>
                  </p:nvGraphicFramePr>
                  <p:xfrm>
                    <a:off x="7601403" y="1513094"/>
                    <a:ext cx="177800" cy="3000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4" name="Уравнение" r:id="rId22" imgW="164880" imgH="228600" progId="Equation.3">
                            <p:embed/>
                          </p:oleObj>
                        </mc:Choice>
                        <mc:Fallback>
                          <p:oleObj name="Уравнение" r:id="rId22" imgW="16488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601403" y="1513094"/>
                                  <a:ext cx="177800" cy="3000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5" name="Объект 64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318667213"/>
                        </p:ext>
                      </p:extLst>
                    </p:nvPr>
                  </p:nvGraphicFramePr>
                  <p:xfrm>
                    <a:off x="5810216" y="1468326"/>
                    <a:ext cx="241300" cy="300037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5" name="Equation" r:id="rId24" imgW="228600" imgH="228600" progId="Equation.3">
                            <p:embed/>
                          </p:oleObj>
                        </mc:Choice>
                        <mc:Fallback>
                          <p:oleObj name="Equation" r:id="rId24" imgW="22860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5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810216" y="1468326"/>
                                  <a:ext cx="241300" cy="300037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6" name="Объект 65"/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091721254"/>
                        </p:ext>
                      </p:extLst>
                    </p:nvPr>
                  </p:nvGraphicFramePr>
                  <p:xfrm>
                    <a:off x="5173628" y="1479438"/>
                    <a:ext cx="313238" cy="29845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47066" name="Equation" r:id="rId26" imgW="215640" imgH="228600" progId="Equation.3">
                            <p:embed/>
                          </p:oleObj>
                        </mc:Choice>
                        <mc:Fallback>
                          <p:oleObj name="Equation" r:id="rId26" imgW="215640" imgH="228600" progId="Equation.3">
                            <p:embed/>
                            <p:pic>
                              <p:nvPicPr>
                                <p:cNvPr id="0" name=""/>
                                <p:cNvPicPr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7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173628" y="1479438"/>
                                  <a:ext cx="313238" cy="29845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pSp>
                  <p:nvGrpSpPr>
                    <p:cNvPr id="67" name="Группа 66"/>
                    <p:cNvGrpSpPr/>
                    <p:nvPr/>
                  </p:nvGrpSpPr>
                  <p:grpSpPr>
                    <a:xfrm>
                      <a:off x="4972369" y="495697"/>
                      <a:ext cx="4211979" cy="1001649"/>
                      <a:chOff x="4972369" y="495697"/>
                      <a:chExt cx="4211979" cy="1001649"/>
                    </a:xfrm>
                  </p:grpSpPr>
                  <p:cxnSp>
                    <p:nvCxnSpPr>
                      <p:cNvPr id="69" name="Прямая соединительная линия 68"/>
                      <p:cNvCxnSpPr/>
                      <p:nvPr/>
                    </p:nvCxnSpPr>
                    <p:spPr>
                      <a:xfrm flipH="1" flipV="1">
                        <a:off x="4980652" y="888723"/>
                        <a:ext cx="3818517" cy="15908"/>
                      </a:xfrm>
                      <a:prstGeom prst="line">
                        <a:avLst/>
                      </a:prstGeom>
                      <a:ln w="9525">
                        <a:prstDash val="lgDashDot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Прямая соединительная линия 69"/>
                      <p:cNvCxnSpPr/>
                      <p:nvPr/>
                    </p:nvCxnSpPr>
                    <p:spPr>
                      <a:xfrm rot="5400000">
                        <a:off x="5953122" y="917178"/>
                        <a:ext cx="843756" cy="794"/>
                      </a:xfrm>
                      <a:prstGeom prst="line">
                        <a:avLst/>
                      </a:prstGeom>
                      <a:ln w="9525"/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1" name="Группа 70"/>
                      <p:cNvGrpSpPr/>
                      <p:nvPr/>
                    </p:nvGrpSpPr>
                    <p:grpSpPr>
                      <a:xfrm>
                        <a:off x="4972369" y="497844"/>
                        <a:ext cx="4211979" cy="999502"/>
                        <a:chOff x="4972369" y="497844"/>
                        <a:chExt cx="4211979" cy="999502"/>
                      </a:xfrm>
                    </p:grpSpPr>
                    <p:cxnSp>
                      <p:nvCxnSpPr>
                        <p:cNvPr id="73" name="Прямая соединительная линия 72"/>
                        <p:cNvCxnSpPr/>
                        <p:nvPr/>
                      </p:nvCxnSpPr>
                      <p:spPr>
                        <a:xfrm flipH="1">
                          <a:off x="4973253" y="504275"/>
                          <a:ext cx="7400" cy="993071"/>
                        </a:xfrm>
                        <a:prstGeom prst="line">
                          <a:avLst/>
                        </a:prstGeom>
                        <a:ln w="9525">
                          <a:prstDash val="dash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74" name="Группа 73"/>
                        <p:cNvGrpSpPr/>
                        <p:nvPr/>
                      </p:nvGrpSpPr>
                      <p:grpSpPr>
                        <a:xfrm>
                          <a:off x="4972369" y="497844"/>
                          <a:ext cx="4211979" cy="823124"/>
                          <a:chOff x="1148066" y="1022159"/>
                          <a:chExt cx="4211979" cy="823124"/>
                        </a:xfrm>
                      </p:grpSpPr>
                      <p:grpSp>
                        <p:nvGrpSpPr>
                          <p:cNvPr id="77" name="Группа 76"/>
                          <p:cNvGrpSpPr/>
                          <p:nvPr/>
                        </p:nvGrpSpPr>
                        <p:grpSpPr>
                          <a:xfrm flipV="1">
                            <a:off x="1148066" y="1022159"/>
                            <a:ext cx="4211979" cy="406480"/>
                            <a:chOff x="957566" y="1152607"/>
                            <a:chExt cx="4211979" cy="406480"/>
                          </a:xfrm>
                        </p:grpSpPr>
                        <p:sp>
                          <p:nvSpPr>
                            <p:cNvPr id="82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71789" y="1152607"/>
                              <a:ext cx="1397756" cy="406480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3" name="Прямая соединительная линия 82"/>
                            <p:cNvCxnSpPr/>
                            <p:nvPr/>
                          </p:nvCxnSpPr>
                          <p:spPr>
                            <a:xfrm flipH="1" flipV="1">
                              <a:off x="1354405" y="1444847"/>
                              <a:ext cx="218132" cy="98451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Прямая соединительная линия 83"/>
                            <p:cNvCxnSpPr/>
                            <p:nvPr/>
                          </p:nvCxnSpPr>
                          <p:spPr>
                            <a:xfrm flipH="1">
                              <a:off x="957566" y="1444847"/>
                              <a:ext cx="396839" cy="110783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Прямая соединительная линия 84"/>
                            <p:cNvCxnSpPr>
                              <a:stCxn id="82" idx="2"/>
                            </p:cNvCxnSpPr>
                            <p:nvPr/>
                          </p:nvCxnSpPr>
                          <p:spPr>
                            <a:xfrm flipH="1" flipV="1">
                              <a:off x="1572537" y="1547409"/>
                              <a:ext cx="2199252" cy="11678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78" name="Группа 77"/>
                          <p:cNvGrpSpPr/>
                          <p:nvPr/>
                        </p:nvGrpSpPr>
                        <p:grpSpPr>
                          <a:xfrm>
                            <a:off x="1765670" y="1431845"/>
                            <a:ext cx="3594375" cy="413438"/>
                            <a:chOff x="1575170" y="1139745"/>
                            <a:chExt cx="3594375" cy="413438"/>
                          </a:xfrm>
                        </p:grpSpPr>
                        <p:sp>
                          <p:nvSpPr>
                            <p:cNvPr id="79" name="Полилиния 12"/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 flipH="1" flipV="1">
                              <a:off x="3754766" y="1139745"/>
                              <a:ext cx="1414779" cy="404474"/>
                            </a:xfrm>
                            <a:custGeom>
                              <a:avLst/>
                              <a:gdLst>
                                <a:gd name="T0" fmla="*/ 0 w 1143000"/>
                                <a:gd name="T1" fmla="*/ 247649 h 266700"/>
                                <a:gd name="T2" fmla="*/ 581025 w 1143000"/>
                                <a:gd name="T3" fmla="*/ 53068 h 266700"/>
                                <a:gd name="T4" fmla="*/ 1143000 w 1143000"/>
                                <a:gd name="T5" fmla="*/ 0 h 266700"/>
                                <a:gd name="T6" fmla="*/ 0 60000 65536"/>
                                <a:gd name="T7" fmla="*/ 0 60000 65536"/>
                                <a:gd name="T8" fmla="*/ 0 60000 65536"/>
                              </a:gdLst>
                              <a:ahLst/>
                              <a:cxnLst>
                                <a:cxn ang="T6">
                                  <a:pos x="T0" y="T1"/>
                                </a:cxn>
                                <a:cxn ang="T7">
                                  <a:pos x="T2" y="T3"/>
                                </a:cxn>
                                <a:cxn ang="T8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143000" h="266700">
                                  <a:moveTo>
                                    <a:pt x="0" y="266700"/>
                                  </a:moveTo>
                                  <a:cubicBezTo>
                                    <a:pt x="195262" y="184150"/>
                                    <a:pt x="390525" y="101600"/>
                                    <a:pt x="581025" y="57150"/>
                                  </a:cubicBezTo>
                                  <a:cubicBezTo>
                                    <a:pt x="771525" y="12700"/>
                                    <a:pt x="1052513" y="6350"/>
                                    <a:pt x="1143000" y="0"/>
                                  </a:cubicBezTo>
                                </a:path>
                              </a:pathLst>
                            </a:cu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vert="horz" wrap="square" lIns="68580" tIns="34290" rIns="68580" bIns="34290" numCol="1" anchor="ctr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 sz="1050" dirty="0"/>
                            </a:p>
                          </p:txBody>
                        </p:sp>
                        <p:cxnSp>
                          <p:nvCxnSpPr>
                            <p:cNvPr id="80" name="Прямая соединительная линия 79"/>
                            <p:cNvCxnSpPr>
                              <a:stCxn id="79" idx="2"/>
                            </p:cNvCxnSpPr>
                            <p:nvPr/>
                          </p:nvCxnSpPr>
                          <p:spPr>
                            <a:xfrm rot="10800000" flipV="1">
                              <a:off x="1575170" y="1544219"/>
                              <a:ext cx="2179597" cy="8964"/>
                            </a:xfrm>
                            <a:prstGeom prst="line">
                              <a:avLst/>
                            </a:prstGeom>
                            <a:ln w="9525"/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76" name="Прямоугольник 75"/>
                        <p:cNvSpPr/>
                        <p:nvPr/>
                      </p:nvSpPr>
                      <p:spPr>
                        <a:xfrm flipH="1">
                          <a:off x="5682114" y="644257"/>
                          <a:ext cx="625476" cy="525428"/>
                        </a:xfrm>
                        <a:prstGeom prst="rect">
                          <a:avLst/>
                        </a:prstGeom>
                        <a:pattFill prst="ltUpDiag">
                          <a:fgClr>
                            <a:schemeClr val="tx1">
                              <a:lumMod val="50000"/>
                              <a:lumOff val="50000"/>
                            </a:schemeClr>
                          </a:fgClr>
                          <a:bgClr>
                            <a:schemeClr val="bg1"/>
                          </a:bgClr>
                        </a:pattFill>
                        <a:ln>
                          <a:solidFill>
                            <a:schemeClr val="dk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graphicFrame>
                    <p:nvGraphicFramePr>
                      <p:cNvPr id="72" name="Object 42"/>
                      <p:cNvGraphicFramePr>
                        <a:graphicFrameLocks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621160500"/>
                          </p:ext>
                        </p:extLst>
                      </p:nvPr>
                    </p:nvGraphicFramePr>
                    <p:xfrm>
                      <a:off x="5888565" y="713503"/>
                      <a:ext cx="186241" cy="28416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47067" name="Уравнение" r:id="rId28" imgW="203040" imgH="215640" progId="Equation.3">
                              <p:embed/>
                            </p:oleObj>
                          </mc:Choice>
                          <mc:Fallback>
                            <p:oleObj name="Уравнение" r:id="rId28" imgW="203040" imgH="21564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rrowheads="1"/>
                                  </p:cNvPicPr>
                                  <p:nvPr/>
                                </p:nvPicPr>
                                <p:blipFill>
                                  <a:blip r:embed="rId29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88565" y="713503"/>
                                    <a:ext cx="186241" cy="28416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68" name="Прямая соединительная линия 67"/>
                    <p:cNvCxnSpPr>
                      <a:endCxn id="79" idx="0"/>
                    </p:cNvCxnSpPr>
                    <p:nvPr/>
                  </p:nvCxnSpPr>
                  <p:spPr>
                    <a:xfrm rot="5400000" flipH="1" flipV="1">
                      <a:off x="8913497" y="1206481"/>
                      <a:ext cx="540908" cy="793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40" name="Прямая соединительная линия 39"/>
            <p:cNvCxnSpPr/>
            <p:nvPr/>
          </p:nvCxnSpPr>
          <p:spPr>
            <a:xfrm flipH="1" flipV="1">
              <a:off x="4764408" y="473384"/>
              <a:ext cx="619334" cy="524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3" name="Группа 42"/>
            <p:cNvGrpSpPr/>
            <p:nvPr/>
          </p:nvGrpSpPr>
          <p:grpSpPr>
            <a:xfrm>
              <a:off x="4756125" y="1173908"/>
              <a:ext cx="626665" cy="119456"/>
              <a:chOff x="4756125" y="1173908"/>
              <a:chExt cx="626665" cy="119456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 flipH="1">
                <a:off x="4756125" y="1292436"/>
                <a:ext cx="626665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>
                <a:off x="5156490" y="1173908"/>
                <a:ext cx="220738" cy="11945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>
                <a:off x="4756126" y="1173908"/>
                <a:ext cx="402081" cy="112518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Прямая соединительная линия 43"/>
            <p:cNvCxnSpPr/>
            <p:nvPr/>
          </p:nvCxnSpPr>
          <p:spPr>
            <a:xfrm rot="16200000" flipH="1">
              <a:off x="4895960" y="969445"/>
              <a:ext cx="955676" cy="6346"/>
            </a:xfrm>
            <a:prstGeom prst="line">
              <a:avLst/>
            </a:prstGeom>
            <a:ln w="9525"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/>
            <p:nvPr/>
          </p:nvCxnSpPr>
          <p:spPr>
            <a:xfrm>
              <a:off x="4765650" y="1437314"/>
              <a:ext cx="598621" cy="6789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/>
            <p:nvPr/>
          </p:nvCxnSpPr>
          <p:spPr>
            <a:xfrm>
              <a:off x="5392846" y="1444103"/>
              <a:ext cx="765513" cy="1542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/>
            <p:nvPr/>
          </p:nvCxnSpPr>
          <p:spPr>
            <a:xfrm>
              <a:off x="6158359" y="1445647"/>
              <a:ext cx="2793662" cy="1631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/>
            <p:nvPr/>
          </p:nvCxnSpPr>
          <p:spPr>
            <a:xfrm>
              <a:off x="6538913" y="473384"/>
              <a:ext cx="0" cy="816693"/>
            </a:xfrm>
            <a:prstGeom prst="straightConnector1">
              <a:avLst/>
            </a:prstGeom>
            <a:ln w="9525" cap="flat">
              <a:headEnd type="arrow" w="sm" len="sm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870302"/>
              </p:ext>
            </p:extLst>
          </p:nvPr>
        </p:nvGraphicFramePr>
        <p:xfrm>
          <a:off x="200437" y="4566195"/>
          <a:ext cx="1092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8" name="Формула" r:id="rId30" imgW="1091880" imgH="228600" progId="Equation.3">
                  <p:embed/>
                </p:oleObj>
              </mc:Choice>
              <mc:Fallback>
                <p:oleObj name="Формула" r:id="rId30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437" y="4566195"/>
                        <a:ext cx="10922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Объект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478557"/>
              </p:ext>
            </p:extLst>
          </p:nvPr>
        </p:nvGraphicFramePr>
        <p:xfrm>
          <a:off x="203200" y="855663"/>
          <a:ext cx="190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9" name="Уравнение" r:id="rId32" imgW="1904760" imgH="228600" progId="Equation.3">
                  <p:embed/>
                </p:oleObj>
              </mc:Choice>
              <mc:Fallback>
                <p:oleObj name="Уравнение" r:id="rId32" imgW="1904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855663"/>
                        <a:ext cx="1905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9" name="Прямоугольник 88"/>
              <p:cNvSpPr/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5000"/>
                  </a:lnSpc>
                </a:pPr>
                <a:r>
                  <a:rPr lang="ru-RU" sz="1200" b="1" dirty="0" smtClean="0">
                    <a:latin typeface="Times New Roman" pitchFamily="18" charset="0"/>
                    <a:cs typeface="Times New Roman" pitchFamily="18" charset="0"/>
                  </a:rPr>
                  <a:t>Обозначения:</a:t>
                </a:r>
              </a:p>
              <a:p>
                <a:pPr algn="just">
                  <a:lnSpc>
                    <a:spcPct val="125000"/>
                  </a:lnSpc>
                </a:pPr>
                <a:r>
                  <a:rPr lang="en-US" sz="1100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100" dirty="0" smtClean="0">
                    <a:latin typeface="Times New Roman" pitchFamily="18" charset="0"/>
                    <a:cs typeface="Times New Roman" pitchFamily="18" charset="0"/>
                  </a:rPr>
                  <a:t>−</a:t>
                </a:r>
                <a:r>
                  <a:rPr lang="ru-RU" sz="1100" dirty="0" smtClean="0">
                    <a:latin typeface="Times New Roman" pitchFamily="18" charset="0"/>
                    <a:cs typeface="Times New Roman" pitchFamily="18" charset="0"/>
                  </a:rPr>
                  <a:t> дальность стрельбы;</a:t>
                </a:r>
                <a:r>
                  <a:rPr lang="ru-RU" sz="11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Т</m:t>
                        </m:r>
                      </m:sub>
                    </m:sSub>
                    <m:r>
                      <a:rPr lang="ru-RU" sz="11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масса топлива;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дульная скорость снаряда;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θ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угол наклона орудия</a:t>
                </a:r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;</a:t>
                </a:r>
                <a:endParaRPr lang="ru-RU" sz="11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algn="just"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1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с</m:t>
                        </m:r>
                      </m:sub>
                    </m:sSub>
                    <m:r>
                      <a:rPr lang="ru-RU" sz="11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−</m:t>
                    </m:r>
                  </m:oMath>
                </a14:m>
                <a:r>
                  <a:rPr lang="ru-RU" sz="11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время старта Р.Д.;</a:t>
                </a:r>
                <a:r>
                  <a:rPr lang="en-US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b="0" i="0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el-GR" sz="1100" i="1" dirty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𝜈</m:t>
                    </m:r>
                  </m:oMath>
                </a14:m>
                <a:r>
                  <a:rPr lang="ru-RU" sz="1100" dirty="0" smtClean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10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− </m:t>
                    </m:r>
                  </m:oMath>
                </a14:m>
                <a:r>
                  <a:rPr lang="ru-RU" sz="11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доля тяги на вращательный момент; </a:t>
                </a:r>
              </a:p>
            </p:txBody>
          </p:sp>
        </mc:Choice>
        <mc:Fallback xmlns="">
          <p:sp>
            <p:nvSpPr>
              <p:cNvPr id="89" name="Прямоугольник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" y="1027396"/>
                <a:ext cx="6476004" cy="957955"/>
              </a:xfrm>
              <a:prstGeom prst="rect">
                <a:avLst/>
              </a:prstGeom>
              <a:blipFill>
                <a:blip r:embed="rId34"/>
                <a:stretch>
                  <a:fillRect l="-94" b="-19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17838</TotalTime>
  <Words>1681</Words>
  <Application>Microsoft Office PowerPoint</Application>
  <PresentationFormat>Экран (16:9)</PresentationFormat>
  <Paragraphs>405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5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Bookman Old Style</vt:lpstr>
      <vt:lpstr>Calibri</vt:lpstr>
      <vt:lpstr>Calibri Light</vt:lpstr>
      <vt:lpstr>Cambria Math</vt:lpstr>
      <vt:lpstr>Times New Roman</vt:lpstr>
      <vt:lpstr>Тема Office</vt:lpstr>
      <vt:lpstr>Формула</vt:lpstr>
      <vt:lpstr>Уравнение</vt:lpstr>
      <vt:lpstr>Picture</vt:lpstr>
      <vt:lpstr>Документ</vt:lpstr>
      <vt:lpstr>Equation</vt:lpstr>
      <vt:lpstr>Министерство науки и высшего образования российской федерации ФГБОУ  ВО «ИЖГТУ  имени М.Т. Калашникова» Кафедра «Прикладная математика  и информационные технологии     Мансуров Рустам Ренатович   «ПОВЫШЕНИЕ ДАЛЬНОСТИ СТРЕЛЬБЫ АКТИВНО-РЕАКТИВНЫМ СНАРЯДОМ НА ОСНОВЕ МАТЕМАТИЧЕСКОГО МОДЕЛИРОВАНИЯ И КОМПЛЕКСНОЙ ОПТИМИЗАЦИИ»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617</cp:revision>
  <dcterms:created xsi:type="dcterms:W3CDTF">2021-06-11T06:02:05Z</dcterms:created>
  <dcterms:modified xsi:type="dcterms:W3CDTF">2023-06-12T17:44:31Z</dcterms:modified>
</cp:coreProperties>
</file>