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05" r:id="rId4"/>
    <p:sldId id="406" r:id="rId5"/>
    <p:sldId id="407" r:id="rId6"/>
    <p:sldId id="408" r:id="rId7"/>
    <p:sldId id="409" r:id="rId8"/>
    <p:sldId id="411" r:id="rId9"/>
    <p:sldId id="413" r:id="rId10"/>
    <p:sldId id="414" r:id="rId11"/>
    <p:sldId id="416" r:id="rId12"/>
    <p:sldId id="417" r:id="rId13"/>
    <p:sldId id="418" r:id="rId14"/>
    <p:sldId id="419" r:id="rId15"/>
    <p:sldId id="420" r:id="rId16"/>
    <p:sldId id="415" r:id="rId17"/>
    <p:sldId id="421" r:id="rId18"/>
    <p:sldId id="422" r:id="rId19"/>
    <p:sldId id="423" r:id="rId20"/>
    <p:sldId id="424" r:id="rId21"/>
    <p:sldId id="425" r:id="rId22"/>
    <p:sldId id="308" r:id="rId23"/>
  </p:sldIdLst>
  <p:sldSz cx="12192000" cy="6858000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88.wmf"/><Relationship Id="rId4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E5FF1-6B5C-44D5-B073-A4E965348D6C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0460-EE3D-43F7-AF76-962D557495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7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F82F2-5F19-4D39-9303-2F5A1FAEAD5A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B682A-584C-4FC6-AF6B-61E61BADB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3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7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2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9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3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40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04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645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71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4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2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1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54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7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1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95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47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0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8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5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B682A-584C-4FC6-AF6B-61E61BADBA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8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0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4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DEDA-3E4B-41D3-8244-98B549D94B02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D235-B75D-48ED-82C3-9E47D707E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9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4.wmf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73.wmf"/><Relationship Id="rId10" Type="http://schemas.openxmlformats.org/officeDocument/2006/relationships/image" Target="../media/image77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pn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3.wmf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10" Type="http://schemas.openxmlformats.org/officeDocument/2006/relationships/image" Target="../media/image87.png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8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95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97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6.emf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9.wmf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01.emf"/><Relationship Id="rId5" Type="http://schemas.openxmlformats.org/officeDocument/2006/relationships/image" Target="../media/image98.wmf"/><Relationship Id="rId10" Type="http://schemas.openxmlformats.org/officeDocument/2006/relationships/image" Target="../media/image100.e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7.wmf"/><Relationship Id="rId18" Type="http://schemas.openxmlformats.org/officeDocument/2006/relationships/image" Target="../media/image110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111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6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2.wmf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4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13.wmf"/><Relationship Id="rId14" Type="http://schemas.openxmlformats.org/officeDocument/2006/relationships/image" Target="../media/image1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119.emf"/><Relationship Id="rId10" Type="http://schemas.openxmlformats.org/officeDocument/2006/relationships/image" Target="../media/image99.w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24.e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image" Target="../media/image23.e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47.e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9.bin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4600" y="1690815"/>
            <a:ext cx="9144000" cy="24070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НИР «Разработка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математической модели и алгоритма решения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прямой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и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обратной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задач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движения снаряда </a:t>
            </a: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</a:br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в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anose="02050604050505020204" pitchFamily="18" charset="0"/>
              </a:rPr>
              <a:t>воздушном пространстве» </a:t>
            </a:r>
            <a:r>
              <a:rPr lang="ru-RU" sz="2000" dirty="0">
                <a:latin typeface="Bookman Old Style" panose="02050604050505020204" pitchFamily="18" charset="0"/>
              </a:rPr>
              <a:t/>
            </a:r>
            <a:br>
              <a:rPr lang="ru-RU" sz="2000" dirty="0">
                <a:latin typeface="Bookman Old Style" panose="02050604050505020204" pitchFamily="18" charset="0"/>
              </a:rPr>
            </a:br>
            <a:r>
              <a:rPr lang="ru-RU" sz="2000" dirty="0" smtClean="0">
                <a:latin typeface="Bookman Old Style" panose="02050604050505020204" pitchFamily="18" charset="0"/>
              </a:rPr>
              <a:t/>
            </a:r>
            <a:br>
              <a:rPr lang="ru-RU" sz="2000" dirty="0" smtClean="0">
                <a:latin typeface="Bookman Old Style" panose="02050604050505020204" pitchFamily="18" charset="0"/>
              </a:rPr>
            </a:br>
            <a:r>
              <a:rPr lang="ru-RU" sz="1600" dirty="0" smtClean="0">
                <a:latin typeface="Bookman Old Style" panose="02050604050505020204" pitchFamily="18" charset="0"/>
              </a:rPr>
              <a:t>(</a:t>
            </a:r>
            <a:r>
              <a:rPr lang="ru-RU" sz="1600" dirty="0">
                <a:latin typeface="Bookman Old Style" panose="02050604050505020204" pitchFamily="18" charset="0"/>
              </a:rPr>
              <a:t>заказчик АО «Всероссийский научно-исследовательский институт радиотехники»)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800" dirty="0">
                <a:latin typeface="Bookman Old Style" panose="02050604050505020204" pitchFamily="18" charset="0"/>
              </a:rPr>
              <a:t/>
            </a:r>
            <a:br>
              <a:rPr lang="ru-RU" sz="800" dirty="0">
                <a:latin typeface="Bookman Old Style" panose="02050604050505020204" pitchFamily="18" charset="0"/>
              </a:rPr>
            </a:br>
            <a:endParaRPr lang="ru-RU" sz="1600" dirty="0">
              <a:latin typeface="Bookman Old Style" panose="0205060405050502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4108" y="4097865"/>
            <a:ext cx="7644983" cy="207919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Научный руководитель НИР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академик РАН, академик РАРАН,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профессор кафедры </a:t>
            </a:r>
            <a:r>
              <a:rPr lang="ru-RU" sz="1400" dirty="0" err="1">
                <a:latin typeface="Bookman Old Style" panose="02050604050505020204" pitchFamily="18" charset="0"/>
              </a:rPr>
              <a:t>ПМиИТ</a:t>
            </a:r>
            <a:r>
              <a:rPr lang="ru-RU" sz="1400" dirty="0">
                <a:latin typeface="Bookman Old Style" panose="02050604050505020204" pitchFamily="18" charset="0"/>
              </a:rPr>
              <a:t>, </a:t>
            </a:r>
            <a:r>
              <a:rPr lang="ru-RU" sz="1400" dirty="0" smtClean="0">
                <a:latin typeface="Bookman Old Style" panose="02050604050505020204" pitchFamily="18" charset="0"/>
              </a:rPr>
              <a:t>д.т.н.</a:t>
            </a:r>
            <a:r>
              <a:rPr lang="ru-RU" sz="1400" dirty="0">
                <a:latin typeface="Bookman Old Style" panose="02050604050505020204" pitchFamily="18" charset="0"/>
              </a:rPr>
              <a:t>	</a:t>
            </a:r>
            <a:r>
              <a:rPr lang="ru-RU" sz="1400" dirty="0" smtClean="0">
                <a:latin typeface="Bookman Old Style" panose="02050604050505020204" pitchFamily="18" charset="0"/>
              </a:rPr>
              <a:t>		А.М</a:t>
            </a:r>
            <a:r>
              <a:rPr lang="ru-RU" sz="1400" dirty="0">
                <a:latin typeface="Bookman Old Style" panose="02050604050505020204" pitchFamily="18" charset="0"/>
              </a:rPr>
              <a:t>. </a:t>
            </a:r>
            <a:r>
              <a:rPr lang="ru-RU" sz="1400" dirty="0" err="1">
                <a:latin typeface="Bookman Old Style" panose="02050604050505020204" pitchFamily="18" charset="0"/>
              </a:rPr>
              <a:t>Липанов</a:t>
            </a:r>
            <a:endParaRPr lang="ru-RU" sz="1400" dirty="0">
              <a:latin typeface="Bookman Old Style" panose="020506040505050202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Руководитель НИР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академик РАРАН,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заведующий кафедрой </a:t>
            </a:r>
            <a:r>
              <a:rPr lang="ru-RU" sz="1400" dirty="0" err="1">
                <a:latin typeface="Bookman Old Style" panose="02050604050505020204" pitchFamily="18" charset="0"/>
              </a:rPr>
              <a:t>ПМиИТ</a:t>
            </a:r>
            <a:r>
              <a:rPr lang="ru-RU" sz="1400" dirty="0">
                <a:latin typeface="Bookman Old Style" panose="02050604050505020204" pitchFamily="18" charset="0"/>
              </a:rPr>
              <a:t>, </a:t>
            </a:r>
            <a:r>
              <a:rPr lang="ru-RU" sz="1400" dirty="0" smtClean="0">
                <a:latin typeface="Bookman Old Style" panose="02050604050505020204" pitchFamily="18" charset="0"/>
              </a:rPr>
              <a:t>д.т.н. </a:t>
            </a:r>
            <a:r>
              <a:rPr lang="ru-RU" sz="1400" dirty="0">
                <a:latin typeface="Bookman Old Style" panose="02050604050505020204" pitchFamily="18" charset="0"/>
              </a:rPr>
              <a:t>	</a:t>
            </a:r>
            <a:r>
              <a:rPr lang="ru-RU" sz="1400" dirty="0" smtClean="0">
                <a:latin typeface="Bookman Old Style" panose="02050604050505020204" pitchFamily="18" charset="0"/>
              </a:rPr>
              <a:t>		И.Г</a:t>
            </a:r>
            <a:r>
              <a:rPr lang="ru-RU" sz="1400" dirty="0">
                <a:latin typeface="Bookman Old Style" panose="02050604050505020204" pitchFamily="18" charset="0"/>
              </a:rPr>
              <a:t>. </a:t>
            </a:r>
            <a:r>
              <a:rPr lang="ru-RU" sz="1400" dirty="0" err="1" smtClean="0">
                <a:latin typeface="Bookman Old Style" panose="02050604050505020204" pitchFamily="18" charset="0"/>
              </a:rPr>
              <a:t>Русяк</a:t>
            </a:r>
            <a:endParaRPr lang="ru-RU" sz="1400" dirty="0" smtClean="0">
              <a:latin typeface="Bookman Old Style" panose="020506040505050202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ru-RU" sz="1400" dirty="0" smtClean="0">
                <a:latin typeface="Bookman Old Style" panose="02050604050505020204" pitchFamily="18" charset="0"/>
              </a:rPr>
              <a:t>Ответственный </a:t>
            </a:r>
            <a:r>
              <a:rPr lang="ru-RU" sz="1400" dirty="0">
                <a:latin typeface="Bookman Old Style" panose="02050604050505020204" pitchFamily="18" charset="0"/>
              </a:rPr>
              <a:t>исполнитель Н</a:t>
            </a:r>
            <a:r>
              <a:rPr lang="ru-RU" sz="1400" dirty="0" smtClean="0">
                <a:latin typeface="Bookman Old Style" panose="02050604050505020204" pitchFamily="18" charset="0"/>
              </a:rPr>
              <a:t>ИР</a:t>
            </a:r>
            <a:endParaRPr lang="ru-RU" sz="1400" dirty="0">
              <a:latin typeface="Bookman Old Style" panose="020506040505050202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Bookman Old Style" panose="02050604050505020204" pitchFamily="18" charset="0"/>
              </a:rPr>
              <a:t>профессор кафедры </a:t>
            </a:r>
            <a:r>
              <a:rPr lang="ru-RU" sz="1400" dirty="0" err="1">
                <a:latin typeface="Bookman Old Style" panose="02050604050505020204" pitchFamily="18" charset="0"/>
              </a:rPr>
              <a:t>ПМиИТ</a:t>
            </a:r>
            <a:r>
              <a:rPr lang="ru-RU" sz="1400" dirty="0">
                <a:latin typeface="Bookman Old Style" panose="02050604050505020204" pitchFamily="18" charset="0"/>
              </a:rPr>
              <a:t>, д.т.н.			</a:t>
            </a:r>
            <a:r>
              <a:rPr lang="ru-RU" sz="1400" dirty="0" smtClean="0">
                <a:latin typeface="Bookman Old Style" panose="02050604050505020204" pitchFamily="18" charset="0"/>
              </a:rPr>
              <a:t>С.А. Королев</a:t>
            </a:r>
            <a:endParaRPr lang="ru-RU" sz="1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1192444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647177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Ижевск </a:t>
            </a:r>
            <a:r>
              <a:rPr lang="ru-RU" sz="1600" dirty="0" smtClean="0">
                <a:latin typeface="Bookman Old Style" panose="02050604050505020204" pitchFamily="18" charset="0"/>
              </a:rPr>
              <a:t>2024</a:t>
            </a:r>
            <a:endParaRPr lang="ru-RU" sz="16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868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ФЕДЕРАЛЬНОЕ ГОСУДАРСТВЕННОЕ БЮДЖЕТНОЕ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ОБРАЗОВАТЕЛЬНОЕ УЧРЕЖДЕНИЕ ВЫСШЕГО ОБРАЗОВАНИЯ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«ИЖЕВСКИЙ ГОСУДАРСТВЕННЫЙ ТЕХНИЧЕСКИЙ УНИВЕРСИТЕТ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ИМЕНИ М.Т. КАЛАШНИКОВА</a:t>
            </a:r>
            <a:r>
              <a:rPr lang="ru-RU" dirty="0">
                <a:latin typeface="Bookman Old Style" panose="020506040505050202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523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10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1.4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 </a:t>
            </a:r>
            <a:r>
              <a:rPr lang="ru-RU" sz="1600" b="1" dirty="0" smtClean="0">
                <a:latin typeface="Bookman Old Style" panose="02050604050505020204" pitchFamily="18" charset="0"/>
              </a:rPr>
              <a:t>с использованием методов </a:t>
            </a:r>
            <a:r>
              <a:rPr lang="ru-RU" sz="1600" b="1" dirty="0">
                <a:latin typeface="Bookman Old Style" panose="02050604050505020204" pitchFamily="18" charset="0"/>
              </a:rPr>
              <a:t>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207442"/>
            <a:ext cx="6318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Восстановление траектории движения снаряда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25712" y="1720194"/>
            <a:ext cx="603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Нейронная сеть глубокого обучения для восстановления полной траектории по траекторным измерениям 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640699" y="3101740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640699" y="4903707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(31)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8638" y="2343157"/>
            <a:ext cx="3249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 нейронной сети будем подавать</a:t>
            </a:r>
            <a:endParaRPr lang="ru-RU" sz="14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6957"/>
              </p:ext>
            </p:extLst>
          </p:nvPr>
        </p:nvGraphicFramePr>
        <p:xfrm>
          <a:off x="2055263" y="2793415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Уравнение" r:id="rId4" imgW="2133600" imgH="1079500" progId="Equation.3">
                  <p:embed/>
                </p:oleObj>
              </mc:Choice>
              <mc:Fallback>
                <p:oleObj name="Уравнение" r:id="rId4" imgW="2133600" imgH="1079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263" y="2793415"/>
                        <a:ext cx="2133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588638" y="3898173"/>
            <a:ext cx="4265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выходе необходимо получить полную траекторию в стартовой системе координат:</a:t>
            </a:r>
            <a:endParaRPr lang="ru-RU" sz="14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28726"/>
              </p:ext>
            </p:extLst>
          </p:nvPr>
        </p:nvGraphicFramePr>
        <p:xfrm>
          <a:off x="2055263" y="4566325"/>
          <a:ext cx="1952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Уравнение" r:id="rId6" imgW="1943100" imgH="1079500" progId="Equation.3">
                  <p:embed/>
                </p:oleObj>
              </mc:Choice>
              <mc:Fallback>
                <p:oleObj name="Уравнение" r:id="rId6" imgW="1943100" imgH="1079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263" y="4566325"/>
                        <a:ext cx="1952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6973368" y="1382086"/>
            <a:ext cx="4457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Bookman Old Style" panose="02050604050505020204" pitchFamily="18" charset="0"/>
              </a:rPr>
              <a:t>Таблица 2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Структура </a:t>
            </a:r>
            <a:r>
              <a:rPr lang="ru-RU" sz="1200" dirty="0" err="1">
                <a:latin typeface="Bookman Old Style" panose="02050604050505020204" pitchFamily="18" charset="0"/>
              </a:rPr>
              <a:t>сверточной</a:t>
            </a:r>
            <a:r>
              <a:rPr lang="ru-RU" sz="1200" dirty="0">
                <a:latin typeface="Bookman Old Style" panose="02050604050505020204" pitchFamily="18" charset="0"/>
              </a:rPr>
              <a:t> нейронной сети </a:t>
            </a:r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20350"/>
              </p:ext>
            </p:extLst>
          </p:nvPr>
        </p:nvGraphicFramePr>
        <p:xfrm>
          <a:off x="6614445" y="1787174"/>
          <a:ext cx="5400675" cy="2780030"/>
        </p:xfrm>
        <a:graphic>
          <a:graphicData uri="http://schemas.openxmlformats.org/drawingml/2006/table">
            <a:tbl>
              <a:tblPr firstRow="1" bandRow="1"/>
              <a:tblGrid>
                <a:gridCol w="713656">
                  <a:extLst>
                    <a:ext uri="{9D8B030D-6E8A-4147-A177-3AD203B41FA5}">
                      <a16:colId xmlns:a16="http://schemas.microsoft.com/office/drawing/2014/main" val="319604083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3186173730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3005205647"/>
                    </a:ext>
                  </a:extLst>
                </a:gridCol>
                <a:gridCol w="1626679">
                  <a:extLst>
                    <a:ext uri="{9D8B030D-6E8A-4147-A177-3AD203B41FA5}">
                      <a16:colId xmlns:a16="http://schemas.microsoft.com/office/drawing/2014/main" val="2242285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слоя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выходного слоя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оцениваемых параметров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332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7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4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32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37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Reshape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2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833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85140"/>
                  </a:ext>
                </a:extLst>
              </a:tr>
            </a:tbl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6614445" y="4651347"/>
            <a:ext cx="54006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точек входного слоя задавалось равным </a:t>
            </a:r>
            <a:r>
              <a:rPr lang="en-US" sz="1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 выходного слоя –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128.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Общее число оцениваемых параметров нейронной сети: 59 626.</a:t>
            </a:r>
          </a:p>
        </p:txBody>
      </p:sp>
    </p:spTree>
    <p:extLst>
      <p:ext uri="{BB962C8B-B14F-4D97-AF65-F5344CB8AC3E}">
        <p14:creationId xmlns:p14="http://schemas.microsoft.com/office/powerpoint/2010/main" val="9480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11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1.4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 </a:t>
            </a:r>
            <a:r>
              <a:rPr lang="ru-RU" sz="1600" b="1" dirty="0" smtClean="0">
                <a:latin typeface="Bookman Old Style" panose="02050604050505020204" pitchFamily="18" charset="0"/>
              </a:rPr>
              <a:t>с использованием методов </a:t>
            </a:r>
            <a:r>
              <a:rPr lang="ru-RU" sz="1600" b="1" dirty="0">
                <a:latin typeface="Bookman Old Style" panose="02050604050505020204" pitchFamily="18" charset="0"/>
              </a:rPr>
              <a:t>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207442"/>
            <a:ext cx="6318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Определение координат точки выстрела в системе координат локатора и СКО модели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20954" y="5869290"/>
            <a:ext cx="4457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6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Проекция траектории на плоскость </a:t>
            </a:r>
            <a:r>
              <a:rPr lang="ru-RU" sz="1200" i="1" dirty="0" err="1">
                <a:latin typeface="Bookman Old Style" panose="02050604050505020204" pitchFamily="18" charset="0"/>
              </a:rPr>
              <a:t>Оxz</a:t>
            </a:r>
            <a:r>
              <a:rPr lang="ru-RU" sz="12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96254" y="1945423"/>
            <a:ext cx="603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уточняем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дирекционный угол из решения оптимизационной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endParaRPr lang="ru-RU" sz="14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45833"/>
              </p:ext>
            </p:extLst>
          </p:nvPr>
        </p:nvGraphicFramePr>
        <p:xfrm>
          <a:off x="775404" y="2387214"/>
          <a:ext cx="50768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Уравнение" r:id="rId4" imgW="5080000" imgH="546100" progId="Equation.3">
                  <p:embed/>
                </p:oleObj>
              </mc:Choice>
              <mc:Fallback>
                <p:oleObj name="Уравнение" r:id="rId4" imgW="5080000" imgH="5461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04" y="2387214"/>
                        <a:ext cx="50768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331380" y="2481195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(32)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6254" y="3167659"/>
            <a:ext cx="603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определяем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точку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выстрела</a:t>
            </a:r>
            <a:endParaRPr lang="ru-RU" sz="14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07940"/>
              </p:ext>
            </p:extLst>
          </p:nvPr>
        </p:nvGraphicFramePr>
        <p:xfrm>
          <a:off x="2012987" y="3510994"/>
          <a:ext cx="32289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Уравнение" r:id="rId6" imgW="3225800" imgH="304800" progId="Equation.3">
                  <p:embed/>
                </p:oleObj>
              </mc:Choice>
              <mc:Fallback>
                <p:oleObj name="Уравнение" r:id="rId6" imgW="3225800" imgH="304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87" y="3510994"/>
                        <a:ext cx="32289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296254" y="3972861"/>
            <a:ext cx="603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выполняем расчет до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 пор пока не выполнится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</a:t>
            </a:r>
            <a:endParaRPr lang="ru-RU" sz="14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47595"/>
              </p:ext>
            </p:extLst>
          </p:nvPr>
        </p:nvGraphicFramePr>
        <p:xfrm>
          <a:off x="1469142" y="4428180"/>
          <a:ext cx="4229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Уравнение" r:id="rId8" imgW="4229100" imgH="393700" progId="Equation.3">
                  <p:embed/>
                </p:oleObj>
              </mc:Choice>
              <mc:Fallback>
                <p:oleObj name="Уравнение" r:id="rId8" imgW="4229100" imgH="3937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142" y="4428180"/>
                        <a:ext cx="42291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6327544" y="4452843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(33)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8126" r="7335" b="4726"/>
          <a:stretch/>
        </p:blipFill>
        <p:spPr bwMode="auto">
          <a:xfrm>
            <a:off x="7099249" y="2099312"/>
            <a:ext cx="5034555" cy="3490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6254" y="5025113"/>
            <a:ext cx="2917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точки выстрела примем:</a:t>
            </a:r>
            <a:endParaRPr lang="ru-RU" sz="14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61883"/>
              </p:ext>
            </p:extLst>
          </p:nvPr>
        </p:nvGraphicFramePr>
        <p:xfrm>
          <a:off x="2650486" y="5470156"/>
          <a:ext cx="16097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Уравнение" r:id="rId11" imgW="1600200" imgH="279400" progId="Equation.3">
                  <p:embed/>
                </p:oleObj>
              </mc:Choice>
              <mc:Fallback>
                <p:oleObj name="Уравнение" r:id="rId11" imgW="1600200" imgH="279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486" y="5470156"/>
                        <a:ext cx="16097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7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12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2.1 Результаты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Результаты решения задачи классификации типа снаряда 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173258"/>
            <a:ext cx="10879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данные были получены в результате моделирования траектории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снарядов: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6254" y="1464015"/>
            <a:ext cx="915539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начальными углами стрельбы от 0 до максимально возможных значений угла стрельбы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1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ветра от 0º до 360 º с шагом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20º;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скорость ветра от 0 до 20 м/с.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613731" y="2253985"/>
            <a:ext cx="8964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Bookman Old Style" panose="02050604050505020204" pitchFamily="18" charset="0"/>
              </a:rPr>
              <a:t>Таблица 3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Матрица ошибок классификации снарядов на тестовой выборке (без учета погрешности)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40189"/>
              </p:ext>
            </p:extLst>
          </p:nvPr>
        </p:nvGraphicFramePr>
        <p:xfrm>
          <a:off x="800693" y="2594040"/>
          <a:ext cx="10550734" cy="3520440"/>
        </p:xfrm>
        <a:graphic>
          <a:graphicData uri="http://schemas.openxmlformats.org/drawingml/2006/table">
            <a:tbl>
              <a:tblPr firstRow="1" firstCol="1" bandRow="1"/>
              <a:tblGrid>
                <a:gridCol w="1629642">
                  <a:extLst>
                    <a:ext uri="{9D8B030D-6E8A-4147-A177-3AD203B41FA5}">
                      <a16:colId xmlns:a16="http://schemas.microsoft.com/office/drawing/2014/main" val="320980343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21625966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01318036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647361614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82885489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2101421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16178720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33793643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55780824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61843894"/>
                    </a:ext>
                  </a:extLst>
                </a:gridCol>
                <a:gridCol w="446663">
                  <a:extLst>
                    <a:ext uri="{9D8B030D-6E8A-4147-A177-3AD203B41FA5}">
                      <a16:colId xmlns:a16="http://schemas.microsoft.com/office/drawing/2014/main" val="78610322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13934871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32399286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21199572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88417141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61222920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057469814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53750598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74280287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551080518"/>
                    </a:ext>
                  </a:extLst>
                </a:gridCol>
                <a:gridCol w="446663">
                  <a:extLst>
                    <a:ext uri="{9D8B030D-6E8A-4147-A177-3AD203B41FA5}">
                      <a16:colId xmlns:a16="http://schemas.microsoft.com/office/drawing/2014/main" val="1072462862"/>
                    </a:ext>
                  </a:extLst>
                </a:gridCol>
              </a:tblGrid>
              <a:tr h="8748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85458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-  3ОФ15 - 100mm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96971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-  3ОФ34 - 120mm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3198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-  3ОФ43 - 203mm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1483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62427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-  3ОФ49 - 120mm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3764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-  3ОФ56 - 122mm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30868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-  3ОФ64 - 152mm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72262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-  53-Ф-864 - 240mm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24401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-  Dm11 - 120mm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305139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-  HE-L31 - 105mm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2617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-  M106 - 203mm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39414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 -  M107 - 155mm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1368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35310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-  M483 - 155mm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1338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3432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 -  M549 - 155mm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1413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6779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 -  M795 - 155mm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59320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-  M933 - 120mm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45942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-  PR-14 - 120mm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09373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 -  ОФ-26 - 125mm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7823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 -  ОФ-482М - 130mm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1673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20683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 -  ОФ-843Б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9134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-  ОФ29 - 152mm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5074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913133" y="6146707"/>
            <a:ext cx="5557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 составила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98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 на обучающей и тестовой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0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13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2.1 Результаты 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Результаты решения задачи классификации типа снаряда 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596640" y="1191232"/>
            <a:ext cx="8964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Bookman Old Style" panose="02050604050505020204" pitchFamily="18" charset="0"/>
              </a:rPr>
              <a:t>Таблица 4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Матрица ошибок классификации снарядов на тестовой выборке </a:t>
            </a:r>
            <a:r>
              <a:rPr lang="ru-RU" sz="1200" dirty="0" smtClean="0">
                <a:latin typeface="Bookman Old Style" panose="02050604050505020204" pitchFamily="18" charset="0"/>
              </a:rPr>
              <a:t>(               )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65747"/>
              </p:ext>
            </p:extLst>
          </p:nvPr>
        </p:nvGraphicFramePr>
        <p:xfrm>
          <a:off x="783602" y="1531287"/>
          <a:ext cx="10550734" cy="3520440"/>
        </p:xfrm>
        <a:graphic>
          <a:graphicData uri="http://schemas.openxmlformats.org/drawingml/2006/table">
            <a:tbl>
              <a:tblPr firstRow="1" firstCol="1" bandRow="1"/>
              <a:tblGrid>
                <a:gridCol w="1629642">
                  <a:extLst>
                    <a:ext uri="{9D8B030D-6E8A-4147-A177-3AD203B41FA5}">
                      <a16:colId xmlns:a16="http://schemas.microsoft.com/office/drawing/2014/main" val="320980343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21625966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01318036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647361614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82885489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2101421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16178720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33793643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55780824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61843894"/>
                    </a:ext>
                  </a:extLst>
                </a:gridCol>
                <a:gridCol w="446663">
                  <a:extLst>
                    <a:ext uri="{9D8B030D-6E8A-4147-A177-3AD203B41FA5}">
                      <a16:colId xmlns:a16="http://schemas.microsoft.com/office/drawing/2014/main" val="78610322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13934871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323992865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21199572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88417141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2612229207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057469814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153750598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742802878"/>
                    </a:ext>
                  </a:extLst>
                </a:gridCol>
                <a:gridCol w="445987">
                  <a:extLst>
                    <a:ext uri="{9D8B030D-6E8A-4147-A177-3AD203B41FA5}">
                      <a16:colId xmlns:a16="http://schemas.microsoft.com/office/drawing/2014/main" val="3551080518"/>
                    </a:ext>
                  </a:extLst>
                </a:gridCol>
                <a:gridCol w="446663">
                  <a:extLst>
                    <a:ext uri="{9D8B030D-6E8A-4147-A177-3AD203B41FA5}">
                      <a16:colId xmlns:a16="http://schemas.microsoft.com/office/drawing/2014/main" val="1072462862"/>
                    </a:ext>
                  </a:extLst>
                </a:gridCol>
              </a:tblGrid>
              <a:tr h="8748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876" marR="48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85458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-  3ОФ15 - 100mm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096971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-  3ОФ34 - 120mm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3198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 -  3ОФ43 - 203mm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62427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 -  3ОФ49 - 120mm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3764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 -  3ОФ56 - 122mm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30868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 -  3ОФ64 - 152mm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72262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-  53-Ф-864 - 240mm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24401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 -  Dm11 - 120mm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305139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 -  HE-L31 - 105mm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2617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 -  M106 - 203mm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939414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 -  M107 - 155mm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35310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 -  M483 - 155mm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34322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 -  M549 - 155mm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6779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 -  M795 - 155mm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59320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 -  M933 - 120mm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645942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 -  PR-14 - 120mm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09373"/>
                  </a:ext>
                </a:extLst>
              </a:tr>
              <a:tr h="874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 -  ОФ-26 - 125mm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87823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 -  ОФ-482М - 130mm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20683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 -  ОФ-843Б - 120mm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91347"/>
                  </a:ext>
                </a:extLst>
              </a:tr>
              <a:tr h="11801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 -  ОФ29 - 152mm</a:t>
                      </a:r>
                    </a:p>
                  </a:txBody>
                  <a:tcPr marL="48876" marR="488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50740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83602" y="5139689"/>
            <a:ext cx="5557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Точность модели составила 6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 на обучающей и тестовой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выборках.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73335"/>
              </p:ext>
            </p:extLst>
          </p:nvPr>
        </p:nvGraphicFramePr>
        <p:xfrm>
          <a:off x="8844898" y="1239631"/>
          <a:ext cx="638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Уравнение" r:id="rId4" imgW="647700" imgH="228600" progId="Equation.3">
                  <p:embed/>
                </p:oleObj>
              </mc:Choice>
              <mc:Fallback>
                <p:oleObj name="Уравнение" r:id="rId4" imgW="647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898" y="1239631"/>
                        <a:ext cx="6381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6" y="2506810"/>
            <a:ext cx="3632852" cy="34933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7734300" y="6008636"/>
            <a:ext cx="445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7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Точность классификации снаряда в зависимости от </a:t>
            </a:r>
            <a:r>
              <a:rPr lang="el-GR" sz="1200" dirty="0" smtClean="0">
                <a:latin typeface="Bookman Old Style" panose="02050604050505020204" pitchFamily="18" charset="0"/>
              </a:rPr>
              <a:t>σ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14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2.1 Результаты 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Результаты решения задачи восстановления траектории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173258"/>
            <a:ext cx="10879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данные: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6255" y="1464015"/>
            <a:ext cx="754023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качестве входных данных выбирались все участки траекторий длиной 20 с и шагом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с;</a:t>
            </a:r>
          </a:p>
          <a:p>
            <a:pPr marL="285750" lvl="1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входному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данному соответствует исходная траектория с шагом дискретизации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с.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713338" y="5118854"/>
            <a:ext cx="445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8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Пример зафиксированного участка траектории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t="8086" r="14025" b="19425"/>
          <a:stretch/>
        </p:blipFill>
        <p:spPr bwMode="auto">
          <a:xfrm>
            <a:off x="7596947" y="1139317"/>
            <a:ext cx="4574091" cy="3800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6254" y="2036748"/>
            <a:ext cx="71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обучающий набор входило 2650 наблюдений, которые были разделены на независимую обучающую 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тестовую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выборки объемами,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1325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1325 соответственно.</a:t>
            </a:r>
          </a:p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нейронной проходило до 10 000 итераций. Выбиралась наилучшая модель в контрольной выборке.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4" y="2965194"/>
            <a:ext cx="7195292" cy="2878266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487109" y="5993222"/>
            <a:ext cx="677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9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Результаты восстановления </a:t>
            </a:r>
            <a:r>
              <a:rPr lang="ru-RU" sz="1200" dirty="0" smtClean="0">
                <a:latin typeface="Bookman Old Style" panose="02050604050505020204" pitchFamily="18" charset="0"/>
              </a:rPr>
              <a:t>траектории: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</a:t>
            </a:r>
            <a:r>
              <a:rPr lang="ru-RU" sz="1200" dirty="0">
                <a:latin typeface="Bookman Old Style" panose="02050604050505020204" pitchFamily="18" charset="0"/>
              </a:rPr>
              <a:t>) исходная и восстановленная траектории; б) ошибка аппроксимации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261003" y="334477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277668" y="3344771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б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15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2.1 Результаты 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Определение точки выстрела и СКО модели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173258"/>
            <a:ext cx="5249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Исходные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данные: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96255" y="1464015"/>
            <a:ext cx="7540238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установим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точку старта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3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дирекционный угол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734300" y="4982978"/>
            <a:ext cx="445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11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разброса восстановленных точек выстрела от ошибок измерения траекторий </a:t>
            </a:r>
            <a:r>
              <a:rPr lang="el-GR" sz="1200" dirty="0" smtClean="0">
                <a:latin typeface="Bookman Old Style" panose="02050604050505020204" pitchFamily="18" charset="0"/>
              </a:rPr>
              <a:t>σ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7109" y="5993222"/>
            <a:ext cx="677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10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Распределение точек </a:t>
            </a:r>
            <a:r>
              <a:rPr lang="ru-RU" sz="1200" dirty="0" smtClean="0">
                <a:latin typeface="Bookman Old Style" panose="02050604050505020204" pitchFamily="18" charset="0"/>
              </a:rPr>
              <a:t>выстрела </a:t>
            </a:r>
            <a:r>
              <a:rPr lang="ru-RU" sz="1200" dirty="0">
                <a:latin typeface="Bookman Old Style" panose="02050604050505020204" pitchFamily="18" charset="0"/>
              </a:rPr>
              <a:t>: </a:t>
            </a:r>
            <a:r>
              <a:rPr lang="ru-RU" sz="1200" dirty="0" smtClean="0">
                <a:latin typeface="Bookman Old Style" panose="02050604050505020204" pitchFamily="18" charset="0"/>
              </a:rPr>
              <a:t/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а) </a:t>
            </a:r>
            <a:r>
              <a:rPr lang="el-GR" sz="1200" dirty="0" smtClean="0">
                <a:latin typeface="Bookman Old Style" panose="02050604050505020204" pitchFamily="18" charset="0"/>
              </a:rPr>
              <a:t>σ</a:t>
            </a:r>
            <a:r>
              <a:rPr lang="ru-RU" sz="1200" dirty="0" smtClean="0">
                <a:latin typeface="Bookman Old Style" panose="02050604050505020204" pitchFamily="18" charset="0"/>
              </a:rPr>
              <a:t> = 5 м; </a:t>
            </a:r>
            <a:r>
              <a:rPr lang="ru-RU" sz="1200" dirty="0">
                <a:latin typeface="Bookman Old Style" panose="02050604050505020204" pitchFamily="18" charset="0"/>
              </a:rPr>
              <a:t>б</a:t>
            </a:r>
            <a:r>
              <a:rPr lang="ru-RU" sz="1200" dirty="0" smtClean="0">
                <a:latin typeface="Bookman Old Style" panose="02050604050505020204" pitchFamily="18" charset="0"/>
              </a:rPr>
              <a:t>) </a:t>
            </a:r>
            <a:r>
              <a:rPr lang="el-GR" sz="1200" dirty="0">
                <a:latin typeface="Bookman Old Style" panose="02050604050505020204" pitchFamily="18" charset="0"/>
              </a:rPr>
              <a:t>σ</a:t>
            </a:r>
            <a:r>
              <a:rPr lang="ru-RU" sz="1200" dirty="0">
                <a:latin typeface="Bookman Old Style" panose="02050604050505020204" pitchFamily="18" charset="0"/>
              </a:rPr>
              <a:t> = </a:t>
            </a:r>
            <a:r>
              <a:rPr lang="ru-RU" sz="1200" dirty="0" smtClean="0">
                <a:latin typeface="Bookman Old Style" panose="02050604050505020204" pitchFamily="18" charset="0"/>
              </a:rPr>
              <a:t>20 </a:t>
            </a:r>
            <a:r>
              <a:rPr lang="ru-RU" sz="1200" dirty="0">
                <a:latin typeface="Bookman Old Style" panose="02050604050505020204" pitchFamily="18" charset="0"/>
              </a:rPr>
              <a:t>м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76062"/>
              </p:ext>
            </p:extLst>
          </p:nvPr>
        </p:nvGraphicFramePr>
        <p:xfrm>
          <a:off x="2624138" y="1530350"/>
          <a:ext cx="1549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Уравнение" r:id="rId4" imgW="1549080" imgH="241200" progId="Equation.3">
                  <p:embed/>
                </p:oleObj>
              </mc:Choice>
              <mc:Fallback>
                <p:oleObj name="Уравнение" r:id="rId4" imgW="154908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530350"/>
                        <a:ext cx="1549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40219"/>
              </p:ext>
            </p:extLst>
          </p:nvPr>
        </p:nvGraphicFramePr>
        <p:xfrm>
          <a:off x="2662514" y="1798900"/>
          <a:ext cx="736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Уравнение" r:id="rId6" imgW="736560" imgH="253800" progId="Equation.3">
                  <p:embed/>
                </p:oleObj>
              </mc:Choice>
              <mc:Fallback>
                <p:oleObj name="Уравнение" r:id="rId6" imgW="73656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514" y="1798900"/>
                        <a:ext cx="736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5417" r="8003" b="4255"/>
          <a:stretch/>
        </p:blipFill>
        <p:spPr bwMode="auto">
          <a:xfrm>
            <a:off x="3399114" y="3273958"/>
            <a:ext cx="3558089" cy="2580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t="7329" r="8338" b="4416"/>
          <a:stretch/>
        </p:blipFill>
        <p:spPr bwMode="auto">
          <a:xfrm>
            <a:off x="7469022" y="1602459"/>
            <a:ext cx="4610505" cy="3334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5098" r="6888" b="3623"/>
          <a:stretch/>
        </p:blipFill>
        <p:spPr bwMode="auto">
          <a:xfrm>
            <a:off x="0" y="3343732"/>
            <a:ext cx="3411618" cy="2440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02416"/>
              </p:ext>
            </p:extLst>
          </p:nvPr>
        </p:nvGraphicFramePr>
        <p:xfrm>
          <a:off x="1879600" y="2549525"/>
          <a:ext cx="18351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Уравнение" r:id="rId11" imgW="1828800" imgH="279360" progId="Equation.3">
                  <p:embed/>
                </p:oleObj>
              </mc:Choice>
              <mc:Fallback>
                <p:oleObj name="Уравнение" r:id="rId11" imgW="18288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549525"/>
                        <a:ext cx="18351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96253" y="2164963"/>
            <a:ext cx="5249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решения задачи:</a:t>
            </a:r>
            <a:endParaRPr lang="ru-RU" sz="16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32596" y="3499096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744214" y="3447985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б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16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</a:t>
            </a:r>
            <a:r>
              <a:rPr lang="ru-RU" dirty="0" smtClean="0">
                <a:latin typeface="Bookman Old Style" panose="02050604050505020204" pitchFamily="18" charset="0"/>
              </a:rPr>
              <a:t>.2 Исследование </a:t>
            </a:r>
            <a:r>
              <a:rPr lang="ru-RU" dirty="0">
                <a:latin typeface="Bookman Old Style" panose="02050604050505020204" pitchFamily="18" charset="0"/>
              </a:rPr>
              <a:t>зависимости ошибки определения координат снаряда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от траекторных параметров и технических характеристик </a:t>
            </a:r>
            <a:r>
              <a:rPr lang="ru-RU" dirty="0" smtClean="0">
                <a:latin typeface="Bookman Old Style" panose="02050604050505020204" pitchFamily="18" charset="0"/>
              </a:rPr>
              <a:t>локатора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Зависимость </a:t>
            </a:r>
            <a:r>
              <a:rPr lang="ru-RU" sz="1600" b="1" dirty="0">
                <a:latin typeface="Bookman Old Style" panose="02050604050505020204" pitchFamily="18" charset="0"/>
              </a:rPr>
              <a:t>ошибки определения положения снаряда</a:t>
            </a:r>
          </a:p>
          <a:p>
            <a:r>
              <a:rPr lang="ru-RU" sz="1600" b="1" dirty="0">
                <a:latin typeface="Bookman Old Style" panose="02050604050505020204" pitchFamily="18" charset="0"/>
              </a:rPr>
              <a:t>от </a:t>
            </a:r>
            <a:r>
              <a:rPr lang="ru-RU" sz="1600" b="1" dirty="0" smtClean="0">
                <a:latin typeface="Bookman Old Style" panose="02050604050505020204" pitchFamily="18" charset="0"/>
              </a:rPr>
              <a:t>траекторных параметров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67372" y="6033289"/>
            <a:ext cx="5124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13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</a:t>
            </a:r>
            <a:r>
              <a:rPr lang="ru-RU" sz="1200" dirty="0" smtClean="0">
                <a:latin typeface="Bookman Old Style" panose="02050604050505020204" pitchFamily="18" charset="0"/>
              </a:rPr>
              <a:t>снаряда </a:t>
            </a:r>
            <a:r>
              <a:rPr lang="ru-RU" sz="1200" dirty="0">
                <a:latin typeface="Bookman Old Style" panose="02050604050505020204" pitchFamily="18" charset="0"/>
              </a:rPr>
              <a:t>от </a:t>
            </a:r>
            <a:r>
              <a:rPr lang="ru-RU" sz="1200" dirty="0" smtClean="0">
                <a:latin typeface="Bookman Old Style" panose="02050604050505020204" pitchFamily="18" charset="0"/>
              </a:rPr>
              <a:t>угла места: 1 – </a:t>
            </a:r>
            <a:r>
              <a:rPr lang="en-US" sz="1200" i="1" dirty="0" smtClean="0">
                <a:latin typeface="Bookman Old Style" panose="02050604050505020204" pitchFamily="18" charset="0"/>
              </a:rPr>
              <a:t>R</a:t>
            </a:r>
            <a:r>
              <a:rPr lang="ru-RU" sz="1200" dirty="0" smtClean="0">
                <a:latin typeface="Bookman Old Style" panose="02050604050505020204" pitchFamily="18" charset="0"/>
              </a:rPr>
              <a:t> = </a:t>
            </a:r>
            <a:r>
              <a:rPr lang="en-US" sz="1200" dirty="0" smtClean="0">
                <a:latin typeface="Bookman Old Style" panose="02050604050505020204" pitchFamily="18" charset="0"/>
              </a:rPr>
              <a:t>2</a:t>
            </a:r>
            <a:r>
              <a:rPr lang="ru-RU" sz="1200" dirty="0" smtClean="0">
                <a:latin typeface="Bookman Old Style" panose="02050604050505020204" pitchFamily="18" charset="0"/>
              </a:rPr>
              <a:t>0</a:t>
            </a:r>
            <a:r>
              <a:rPr lang="en-US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</a:rPr>
              <a:t>км; 2 -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</a:t>
            </a:r>
            <a:r>
              <a:rPr lang="ru-RU" sz="1200" dirty="0" smtClean="0">
                <a:latin typeface="Bookman Old Style" panose="02050604050505020204" pitchFamily="18" charset="0"/>
              </a:rPr>
              <a:t>40</a:t>
            </a:r>
            <a:r>
              <a:rPr lang="en-US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62055" y="1856573"/>
            <a:ext cx="6035126" cy="81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дальность обнаружения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</a:t>
            </a: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азимут</a:t>
            </a: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угол места   </a:t>
            </a: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17060" y="4609965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(34)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432363"/>
              </p:ext>
            </p:extLst>
          </p:nvPr>
        </p:nvGraphicFramePr>
        <p:xfrm>
          <a:off x="3419662" y="1914981"/>
          <a:ext cx="987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name="Уравнение" r:id="rId4" imgW="990360" imgH="241200" progId="Equation.3">
                  <p:embed/>
                </p:oleObj>
              </mc:Choice>
              <mc:Fallback>
                <p:oleObj name="Уравнение" r:id="rId4" imgW="990360" imgH="241200" progId="Equation.3">
                  <p:embed/>
                  <p:pic>
                    <p:nvPicPr>
                      <p:cNvPr id="0" name="Object 3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662" y="1914981"/>
                        <a:ext cx="987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35984"/>
              </p:ext>
            </p:extLst>
          </p:nvPr>
        </p:nvGraphicFramePr>
        <p:xfrm>
          <a:off x="3433780" y="2159126"/>
          <a:ext cx="914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Уравнение" r:id="rId6" imgW="914400" imgH="241300" progId="Equation.3">
                  <p:embed/>
                </p:oleObj>
              </mc:Choice>
              <mc:Fallback>
                <p:oleObj name="Уравнение" r:id="rId6" imgW="914400" imgH="241300" progId="Equation.3">
                  <p:embed/>
                  <p:pic>
                    <p:nvPicPr>
                      <p:cNvPr id="0" name="Object 4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80" y="2159126"/>
                        <a:ext cx="914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689865"/>
              </p:ext>
            </p:extLst>
          </p:nvPr>
        </p:nvGraphicFramePr>
        <p:xfrm>
          <a:off x="3461856" y="2442936"/>
          <a:ext cx="809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Уравнение" r:id="rId8" imgW="812447" imgH="241195" progId="Equation.3">
                  <p:embed/>
                </p:oleObj>
              </mc:Choice>
              <mc:Fallback>
                <p:oleObj name="Уравнение" r:id="rId8" imgW="812447" imgH="241195" progId="Equation.3">
                  <p:embed/>
                  <p:pic>
                    <p:nvPicPr>
                      <p:cNvPr id="0" name="Object 4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856" y="2442936"/>
                        <a:ext cx="809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32597" y="1483619"/>
            <a:ext cx="3634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траекторным параметрам относятся: 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91219" y="3647707"/>
            <a:ext cx="4599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Средняя ошибка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определения положения снаряда </a:t>
            </a:r>
            <a:endParaRPr lang="ru-RU" sz="1600" dirty="0"/>
          </a:p>
        </p:txBody>
      </p:sp>
      <p:graphicFrame>
        <p:nvGraphicFramePr>
          <p:cNvPr id="39" name="Объект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09861"/>
              </p:ext>
            </p:extLst>
          </p:nvPr>
        </p:nvGraphicFramePr>
        <p:xfrm>
          <a:off x="1895164" y="4038989"/>
          <a:ext cx="2762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name="Уравнение" r:id="rId10" imgW="2755900" imgH="330200" progId="Equation.3">
                  <p:embed/>
                </p:oleObj>
              </mc:Choice>
              <mc:Fallback>
                <p:oleObj name="Уравнение" r:id="rId10" imgW="2755900" imgH="330200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164" y="4038989"/>
                        <a:ext cx="27622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950245"/>
              </p:ext>
            </p:extLst>
          </p:nvPr>
        </p:nvGraphicFramePr>
        <p:xfrm>
          <a:off x="2900074" y="4410585"/>
          <a:ext cx="885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Уравнение" r:id="rId12" imgW="888614" imgH="495085" progId="Equation.3">
                  <p:embed/>
                </p:oleObj>
              </mc:Choice>
              <mc:Fallback>
                <p:oleObj name="Уравнение" r:id="rId12" imgW="888614" imgH="495085" progId="Equation.3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074" y="4410585"/>
                        <a:ext cx="8858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035872"/>
              </p:ext>
            </p:extLst>
          </p:nvPr>
        </p:nvGraphicFramePr>
        <p:xfrm>
          <a:off x="2380939" y="4935560"/>
          <a:ext cx="1790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Уравнение" r:id="rId14" imgW="1790700" imgH="546100" progId="Equation.3">
                  <p:embed/>
                </p:oleObj>
              </mc:Choice>
              <mc:Fallback>
                <p:oleObj name="Уравнение" r:id="rId14" imgW="1790700" imgH="54610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939" y="4935560"/>
                        <a:ext cx="17907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/>
          <a:stretch/>
        </p:blipFill>
        <p:spPr bwMode="auto">
          <a:xfrm>
            <a:off x="7784657" y="741372"/>
            <a:ext cx="3697128" cy="2395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659" y="3480507"/>
            <a:ext cx="3900540" cy="259908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Прямоугольник 45"/>
          <p:cNvSpPr/>
          <p:nvPr/>
        </p:nvSpPr>
        <p:spPr>
          <a:xfrm>
            <a:off x="201181" y="2753654"/>
            <a:ext cx="6297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Для исследования влияния траекторных параметров и технических характеристик локатора на ошибку определения положения снаряда проводилась серия статистических имитационных испытаний.</a:t>
            </a:r>
            <a:endParaRPr lang="ru-RU" sz="1600" dirty="0"/>
          </a:p>
        </p:txBody>
      </p:sp>
      <p:graphicFrame>
        <p:nvGraphicFramePr>
          <p:cNvPr id="48" name="Объект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533786"/>
              </p:ext>
            </p:extLst>
          </p:nvPr>
        </p:nvGraphicFramePr>
        <p:xfrm>
          <a:off x="295634" y="5571954"/>
          <a:ext cx="5857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Уравнение" r:id="rId18" imgW="596880" imgH="241200" progId="Equation.3">
                  <p:embed/>
                </p:oleObj>
              </mc:Choice>
              <mc:Fallback>
                <p:oleObj name="Уравнение" r:id="rId18" imgW="596880" imgH="241200" progId="Equation.3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34" y="5571954"/>
                        <a:ext cx="585787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924222" y="5532682"/>
            <a:ext cx="4159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координаты снаряда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зафиксированные локатором;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272400"/>
              </p:ext>
            </p:extLst>
          </p:nvPr>
        </p:nvGraphicFramePr>
        <p:xfrm>
          <a:off x="277705" y="5859484"/>
          <a:ext cx="6572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Уравнение" r:id="rId20" imgW="660113" imgH="241195" progId="Equation.3">
                  <p:embed/>
                </p:oleObj>
              </mc:Choice>
              <mc:Fallback>
                <p:oleObj name="Уравнение" r:id="rId20" imgW="660113" imgH="241195" progId="Equation.3">
                  <p:embed/>
                  <p:pic>
                    <p:nvPicPr>
                      <p:cNvPr id="0" name="Object 8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5" y="5859484"/>
                        <a:ext cx="65722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924222" y="5840459"/>
            <a:ext cx="3311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истинные значения координат снаряда;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007551" y="3101902"/>
            <a:ext cx="518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12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</a:t>
            </a:r>
            <a:r>
              <a:rPr lang="ru-RU" sz="1200" dirty="0" smtClean="0">
                <a:latin typeface="Bookman Old Style" panose="02050604050505020204" pitchFamily="18" charset="0"/>
              </a:rPr>
              <a:t>снаряда </a:t>
            </a:r>
            <a:r>
              <a:rPr lang="ru-RU" sz="1200" dirty="0">
                <a:latin typeface="Bookman Old Style" panose="02050604050505020204" pitchFamily="18" charset="0"/>
              </a:rPr>
              <a:t>от дальности его </a:t>
            </a:r>
            <a:r>
              <a:rPr lang="ru-RU" sz="1200" dirty="0" smtClean="0">
                <a:latin typeface="Bookman Old Style" panose="02050604050505020204" pitchFamily="18" charset="0"/>
              </a:rPr>
              <a:t>обнаружения: 1 – </a:t>
            </a:r>
            <a:r>
              <a:rPr lang="el-GR" sz="1200" dirty="0" smtClean="0">
                <a:latin typeface="Bookman Old Style" panose="02050604050505020204" pitchFamily="18" charset="0"/>
              </a:rPr>
              <a:t>β</a:t>
            </a:r>
            <a:r>
              <a:rPr lang="ru-RU" sz="1200" dirty="0" smtClean="0">
                <a:latin typeface="Bookman Old Style" panose="02050604050505020204" pitchFamily="18" charset="0"/>
              </a:rPr>
              <a:t> = 90°; 2 – </a:t>
            </a:r>
            <a:r>
              <a:rPr lang="el-GR" sz="1200" dirty="0" smtClean="0">
                <a:latin typeface="Bookman Old Style" panose="02050604050505020204" pitchFamily="18" charset="0"/>
              </a:rPr>
              <a:t>β</a:t>
            </a:r>
            <a:r>
              <a:rPr lang="ru-RU" sz="1200" dirty="0" smtClean="0">
                <a:latin typeface="Bookman Old Style" panose="02050604050505020204" pitchFamily="18" charset="0"/>
              </a:rPr>
              <a:t> = 0° 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446774" y="6132472"/>
            <a:ext cx="2453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–   количество испытаний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17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</a:t>
            </a:r>
            <a:r>
              <a:rPr lang="ru-RU" dirty="0" smtClean="0">
                <a:latin typeface="Bookman Old Style" panose="02050604050505020204" pitchFamily="18" charset="0"/>
              </a:rPr>
              <a:t>.2 Исследование </a:t>
            </a:r>
            <a:r>
              <a:rPr lang="ru-RU" dirty="0">
                <a:latin typeface="Bookman Old Style" panose="02050604050505020204" pitchFamily="18" charset="0"/>
              </a:rPr>
              <a:t>зависимости ошибки определения координат снаряда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от траекторных параметров и технических характеристик </a:t>
            </a:r>
            <a:r>
              <a:rPr lang="ru-RU" dirty="0" smtClean="0">
                <a:latin typeface="Bookman Old Style" panose="02050604050505020204" pitchFamily="18" charset="0"/>
              </a:rPr>
              <a:t>локатора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Зависимость </a:t>
            </a:r>
            <a:r>
              <a:rPr lang="ru-RU" sz="1600" b="1" dirty="0">
                <a:latin typeface="Bookman Old Style" panose="02050604050505020204" pitchFamily="18" charset="0"/>
              </a:rPr>
              <a:t>ошибки определения положения снаряда</a:t>
            </a:r>
          </a:p>
          <a:p>
            <a:r>
              <a:rPr lang="ru-RU" sz="1600" b="1" dirty="0">
                <a:latin typeface="Bookman Old Style" panose="02050604050505020204" pitchFamily="18" charset="0"/>
              </a:rPr>
              <a:t>от технических характеристик локатора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7489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14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</a:t>
            </a:r>
            <a:r>
              <a:rPr lang="ru-RU" sz="1200" dirty="0" smtClean="0">
                <a:latin typeface="Bookman Old Style" panose="02050604050505020204" pitchFamily="18" charset="0"/>
              </a:rPr>
              <a:t>снаряда от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</a:t>
            </a:r>
            <a:r>
              <a:rPr lang="ru-RU" sz="1200" dirty="0">
                <a:latin typeface="Bookman Old Style" panose="02050604050505020204" pitchFamily="18" charset="0"/>
              </a:rPr>
              <a:t>) эффективной ширины спектра </a:t>
            </a:r>
            <a:r>
              <a:rPr lang="ru-RU" sz="1200" dirty="0" smtClean="0">
                <a:latin typeface="Bookman Old Style" panose="02050604050505020204" pitchFamily="18" charset="0"/>
              </a:rPr>
              <a:t>сигнала</a:t>
            </a:r>
            <a:r>
              <a:rPr lang="ru-RU" sz="1200" dirty="0">
                <a:latin typeface="Bookman Old Style" panose="02050604050505020204" pitchFamily="18" charset="0"/>
              </a:rPr>
              <a:t>;  б) отношения сигнал/шум;  в) ширины диаграммы направленности </a:t>
            </a:r>
            <a:r>
              <a:rPr lang="ru-RU" sz="1200" dirty="0" smtClean="0">
                <a:latin typeface="Bookman Old Style" panose="02050604050505020204" pitchFamily="18" charset="0"/>
              </a:rPr>
              <a:t>антенны :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>
                <a:latin typeface="Bookman Old Style" panose="02050604050505020204" pitchFamily="18" charset="0"/>
              </a:rPr>
              <a:t>1 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</a:t>
            </a:r>
            <a:r>
              <a:rPr lang="en-US" sz="1200" dirty="0">
                <a:latin typeface="Bookman Old Style" panose="02050604050505020204" pitchFamily="18" charset="0"/>
              </a:rPr>
              <a:t>2</a:t>
            </a:r>
            <a:r>
              <a:rPr lang="ru-RU" sz="1200" dirty="0">
                <a:latin typeface="Bookman Old Style" panose="02050604050505020204" pitchFamily="18" charset="0"/>
              </a:rPr>
              <a:t>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  <a:r>
              <a:rPr lang="ru-RU" sz="1200" dirty="0" smtClean="0">
                <a:latin typeface="Bookman Old Style" panose="02050604050505020204" pitchFamily="18" charset="0"/>
              </a:rPr>
              <a:t>;  </a:t>
            </a:r>
            <a:r>
              <a:rPr lang="ru-RU" sz="1200" dirty="0">
                <a:latin typeface="Bookman Old Style" panose="02050604050505020204" pitchFamily="18" charset="0"/>
              </a:rPr>
              <a:t>2 </a:t>
            </a:r>
            <a:r>
              <a:rPr lang="ru-RU" sz="1200" dirty="0" smtClean="0">
                <a:latin typeface="Bookman Old Style" panose="02050604050505020204" pitchFamily="18" charset="0"/>
              </a:rPr>
              <a:t>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40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50841" y="1843842"/>
            <a:ext cx="5626477" cy="107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эффективная ширина спектра сигнала радиолокационной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станции</a:t>
            </a: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сигнал/шум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направленности антенны по уровню половинной мощности 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47005" y="1489505"/>
            <a:ext cx="4896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К техническим характеристикам локатора относятся: </a:t>
            </a:r>
            <a:endParaRPr lang="ru-RU" sz="16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70326"/>
              </p:ext>
            </p:extLst>
          </p:nvPr>
        </p:nvGraphicFramePr>
        <p:xfrm>
          <a:off x="5834502" y="1892386"/>
          <a:ext cx="11795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Уравнение" r:id="rId4" imgW="1193760" imgH="241200" progId="Equation.3">
                  <p:embed/>
                </p:oleObj>
              </mc:Choice>
              <mc:Fallback>
                <p:oleObj name="Уравнение" r:id="rId4" imgW="1193760" imgH="2412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502" y="1892386"/>
                        <a:ext cx="117951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12915"/>
              </p:ext>
            </p:extLst>
          </p:nvPr>
        </p:nvGraphicFramePr>
        <p:xfrm>
          <a:off x="5837677" y="2178539"/>
          <a:ext cx="11763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Уравнение" r:id="rId6" imgW="1180800" imgH="253800" progId="Equation.3">
                  <p:embed/>
                </p:oleObj>
              </mc:Choice>
              <mc:Fallback>
                <p:oleObj name="Уравнение" r:id="rId6" imgW="1180800" imgH="25380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677" y="2178539"/>
                        <a:ext cx="11763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12143"/>
              </p:ext>
            </p:extLst>
          </p:nvPr>
        </p:nvGraphicFramePr>
        <p:xfrm>
          <a:off x="5834502" y="2530194"/>
          <a:ext cx="809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Уравнение" r:id="rId8" imgW="825500" imgH="241300" progId="Equation.3">
                  <p:embed/>
                </p:oleObj>
              </mc:Choice>
              <mc:Fallback>
                <p:oleObj name="Уравнение" r:id="rId8" imgW="825500" imgH="2413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502" y="2530194"/>
                        <a:ext cx="809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Рисунок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" y="3062363"/>
            <a:ext cx="3916621" cy="259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11" y="3094279"/>
            <a:ext cx="4081577" cy="260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903" y="3092421"/>
            <a:ext cx="3901911" cy="260046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Прямоугольник 32"/>
          <p:cNvSpPr/>
          <p:nvPr/>
        </p:nvSpPr>
        <p:spPr>
          <a:xfrm>
            <a:off x="415353" y="3455813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450389" y="3455813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б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677482" y="3458745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в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18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2.3 </a:t>
            </a:r>
            <a:r>
              <a:rPr lang="ru-RU" dirty="0">
                <a:latin typeface="Bookman Old Style" panose="02050604050505020204" pitchFamily="18" charset="0"/>
              </a:rPr>
              <a:t>Исследование погрешности решения обратной задачи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в зависимости от траекторных параметров и ошибок </a:t>
            </a:r>
            <a:r>
              <a:rPr lang="ru-RU" dirty="0" smtClean="0">
                <a:latin typeface="Bookman Old Style" panose="02050604050505020204" pitchFamily="18" charset="0"/>
              </a:rPr>
              <a:t>измерений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7102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Влияние параметров фиксации траектории </a:t>
            </a:r>
            <a:r>
              <a:rPr lang="ru-RU" sz="1600" b="1" dirty="0" smtClean="0">
                <a:latin typeface="Bookman Old Style" panose="02050604050505020204" pitchFamily="18" charset="0"/>
              </a:rPr>
              <a:t>локатором </a:t>
            </a:r>
            <a:br>
              <a:rPr lang="ru-RU" sz="1600" b="1" dirty="0" smtClean="0">
                <a:latin typeface="Bookman Old Style" panose="02050604050505020204" pitchFamily="18" charset="0"/>
              </a:rPr>
            </a:br>
            <a:r>
              <a:rPr lang="ru-RU" sz="1600" b="1" dirty="0" smtClean="0">
                <a:latin typeface="Bookman Old Style" panose="02050604050505020204" pitchFamily="18" charset="0"/>
              </a:rPr>
              <a:t>на погрешность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727454" y="2627869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(35)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01613" y="1665611"/>
            <a:ext cx="6382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Ошибки определения положения точки выстрела по серии испытаний </a:t>
            </a:r>
            <a:endParaRPr lang="ru-RU" sz="1600" dirty="0"/>
          </a:p>
        </p:txBody>
      </p:sp>
      <p:graphicFrame>
        <p:nvGraphicFramePr>
          <p:cNvPr id="48" name="Объект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977855"/>
              </p:ext>
            </p:extLst>
          </p:nvPr>
        </p:nvGraphicFramePr>
        <p:xfrm>
          <a:off x="201613" y="3974282"/>
          <a:ext cx="13350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Уравнение" r:id="rId4" imgW="1358640" imgH="266400" progId="Equation.3">
                  <p:embed/>
                </p:oleObj>
              </mc:Choice>
              <mc:Fallback>
                <p:oleObj name="Уравнение" r:id="rId4" imgW="1358640" imgH="266400" progId="Equation.3">
                  <p:embed/>
                  <p:pic>
                    <p:nvPicPr>
                      <p:cNvPr id="48" name="Объект 4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974282"/>
                        <a:ext cx="1335088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1683522" y="3940417"/>
            <a:ext cx="4558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начальные координаты траектории снаряда, определяемой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учета ошибок измерений;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683522" y="4524479"/>
            <a:ext cx="4558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начальные координаты траектории снаряда, определяемой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учетом ошибок измерений;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007551" y="5968347"/>
            <a:ext cx="518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16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точки выстрела от ошибки определения </a:t>
            </a:r>
            <a:r>
              <a:rPr lang="ru-RU" sz="1200" dirty="0" smtClean="0">
                <a:latin typeface="Bookman Old Style" panose="02050604050505020204" pitchFamily="18" charset="0"/>
              </a:rPr>
              <a:t>положения </a:t>
            </a:r>
            <a:r>
              <a:rPr lang="ru-RU" sz="1200" dirty="0">
                <a:latin typeface="Bookman Old Style" panose="02050604050505020204" pitchFamily="18" charset="0"/>
              </a:rPr>
              <a:t>снаряда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201613" y="5989545"/>
            <a:ext cx="2453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–   количество испытаний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34449"/>
              </p:ext>
            </p:extLst>
          </p:nvPr>
        </p:nvGraphicFramePr>
        <p:xfrm>
          <a:off x="2223754" y="2135042"/>
          <a:ext cx="3133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Уравнение" r:id="rId6" imgW="3175000" imgH="355600" progId="Equation.3">
                  <p:embed/>
                </p:oleObj>
              </mc:Choice>
              <mc:Fallback>
                <p:oleObj name="Уравнение" r:id="rId6" imgW="31750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754" y="2135042"/>
                        <a:ext cx="31337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36421"/>
              </p:ext>
            </p:extLst>
          </p:nvPr>
        </p:nvGraphicFramePr>
        <p:xfrm>
          <a:off x="3257216" y="2590989"/>
          <a:ext cx="1066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Уравнение" r:id="rId8" imgW="1054100" imgH="520700" progId="Equation.3">
                  <p:embed/>
                </p:oleObj>
              </mc:Choice>
              <mc:Fallback>
                <p:oleObj name="Уравнение" r:id="rId8" imgW="10541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16" y="2590989"/>
                        <a:ext cx="1066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31791"/>
              </p:ext>
            </p:extLst>
          </p:nvPr>
        </p:nvGraphicFramePr>
        <p:xfrm>
          <a:off x="2785728" y="3178818"/>
          <a:ext cx="2009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Уравнение" r:id="rId10" imgW="2006600" imgH="571500" progId="Equation.3">
                  <p:embed/>
                </p:oleObj>
              </mc:Choice>
              <mc:Fallback>
                <p:oleObj name="Уравнение" r:id="rId10" imgW="2006600" imgH="5715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728" y="3178818"/>
                        <a:ext cx="2009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293127"/>
              </p:ext>
            </p:extLst>
          </p:nvPr>
        </p:nvGraphicFramePr>
        <p:xfrm>
          <a:off x="201613" y="4535488"/>
          <a:ext cx="13350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Уравнение" r:id="rId12" imgW="1358640" imgH="291960" progId="Equation.3">
                  <p:embed/>
                </p:oleObj>
              </mc:Choice>
              <mc:Fallback>
                <p:oleObj name="Уравнение" r:id="rId12" imgW="1358640" imgH="291960" progId="Equation.3">
                  <p:embed/>
                  <p:pic>
                    <p:nvPicPr>
                      <p:cNvPr id="48" name="Объект 4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535488"/>
                        <a:ext cx="13350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61026"/>
              </p:ext>
            </p:extLst>
          </p:nvPr>
        </p:nvGraphicFramePr>
        <p:xfrm>
          <a:off x="221553" y="5226205"/>
          <a:ext cx="2000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Уравнение" r:id="rId14" imgW="203024" imgH="266469" progId="Equation.3">
                  <p:embed/>
                </p:oleObj>
              </mc:Choice>
              <mc:Fallback>
                <p:oleObj name="Уравнение" r:id="rId14" imgW="203024" imgH="266469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3" y="5226205"/>
                        <a:ext cx="2000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809806"/>
              </p:ext>
            </p:extLst>
          </p:nvPr>
        </p:nvGraphicFramePr>
        <p:xfrm>
          <a:off x="221553" y="5639942"/>
          <a:ext cx="304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Уравнение" r:id="rId16" imgW="304536" imgH="266469" progId="Equation.3">
                  <p:embed/>
                </p:oleObj>
              </mc:Choice>
              <mc:Fallback>
                <p:oleObj name="Уравнение" r:id="rId16" imgW="304536" imgH="26646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3" y="5639942"/>
                        <a:ext cx="304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588638" y="5193689"/>
            <a:ext cx="4720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средняя ошибка определения положения точки выстрела;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88638" y="558587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среднеквадратическое отклонение положения точки выстрела;</a:t>
            </a:r>
            <a:endParaRPr lang="ru-RU" sz="1400" dirty="0"/>
          </a:p>
        </p:txBody>
      </p:sp>
      <p:pic>
        <p:nvPicPr>
          <p:cNvPr id="54300" name="Рисунок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91" y="3654106"/>
            <a:ext cx="3552080" cy="236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6768269" y="3170270"/>
            <a:ext cx="5423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15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точки </a:t>
            </a:r>
            <a:r>
              <a:rPr lang="ru-RU" sz="1200" dirty="0" smtClean="0">
                <a:latin typeface="Bookman Old Style" panose="02050604050505020204" pitchFamily="18" charset="0"/>
              </a:rPr>
              <a:t>выстрела </a:t>
            </a:r>
            <a:r>
              <a:rPr lang="ru-RU" sz="1200" dirty="0">
                <a:latin typeface="Bookman Old Style" panose="02050604050505020204" pitchFamily="18" charset="0"/>
              </a:rPr>
              <a:t>от дальности его </a:t>
            </a:r>
            <a:r>
              <a:rPr lang="ru-RU" sz="1200" dirty="0" smtClean="0">
                <a:latin typeface="Bookman Old Style" panose="02050604050505020204" pitchFamily="18" charset="0"/>
              </a:rPr>
              <a:t>обнаружения: 1 – </a:t>
            </a:r>
            <a:r>
              <a:rPr lang="el-GR" sz="1200" dirty="0" smtClean="0">
                <a:latin typeface="Bookman Old Style" panose="02050604050505020204" pitchFamily="18" charset="0"/>
              </a:rPr>
              <a:t>β</a:t>
            </a:r>
            <a:r>
              <a:rPr lang="ru-RU" sz="1200" dirty="0" smtClean="0">
                <a:latin typeface="Bookman Old Style" panose="02050604050505020204" pitchFamily="18" charset="0"/>
              </a:rPr>
              <a:t> = 90°; 2 – </a:t>
            </a:r>
            <a:r>
              <a:rPr lang="el-GR" sz="1200" dirty="0" smtClean="0">
                <a:latin typeface="Bookman Old Style" panose="02050604050505020204" pitchFamily="18" charset="0"/>
              </a:rPr>
              <a:t>β</a:t>
            </a:r>
            <a:r>
              <a:rPr lang="ru-RU" sz="1200" dirty="0" smtClean="0">
                <a:latin typeface="Bookman Old Style" panose="02050604050505020204" pitchFamily="18" charset="0"/>
              </a:rPr>
              <a:t> = 0° 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pic>
        <p:nvPicPr>
          <p:cNvPr id="54308" name="Рисунок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56" y="757367"/>
            <a:ext cx="3667915" cy="245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19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2.3 </a:t>
            </a:r>
            <a:r>
              <a:rPr lang="ru-RU" dirty="0">
                <a:latin typeface="Bookman Old Style" panose="02050604050505020204" pitchFamily="18" charset="0"/>
              </a:rPr>
              <a:t>Исследование погрешности решения обратной задачи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в зависимости от траекторных параметров и ошибок </a:t>
            </a:r>
            <a:r>
              <a:rPr lang="ru-RU" dirty="0" smtClean="0">
                <a:latin typeface="Bookman Old Style" panose="02050604050505020204" pitchFamily="18" charset="0"/>
              </a:rPr>
              <a:t>измерений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7102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Влияние параметров фиксации траектории </a:t>
            </a:r>
            <a:r>
              <a:rPr lang="ru-RU" sz="1600" b="1" dirty="0" smtClean="0">
                <a:latin typeface="Bookman Old Style" panose="02050604050505020204" pitchFamily="18" charset="0"/>
              </a:rPr>
              <a:t>локатором </a:t>
            </a:r>
            <a:r>
              <a:rPr lang="ru-RU" sz="1600" b="1" dirty="0">
                <a:latin typeface="Bookman Old Style" panose="02050604050505020204" pitchFamily="18" charset="0"/>
              </a:rPr>
              <a:t>на </a:t>
            </a:r>
            <a:r>
              <a:rPr lang="ru-RU" sz="1600" b="1" dirty="0" smtClean="0">
                <a:latin typeface="Bookman Old Style" panose="02050604050505020204" pitchFamily="18" charset="0"/>
              </a:rPr>
              <a:t>погрешность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62055" y="1762567"/>
            <a:ext cx="60351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дальность обнаружения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</a:t>
            </a:r>
          </a:p>
          <a:p>
            <a:pPr marL="285750" indent="-285750">
              <a:spcAft>
                <a:spcPts val="4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продолжительность фиксации участка траектории снаряда</a:t>
            </a:r>
          </a:p>
          <a:p>
            <a:pPr marL="285750" indent="-285750">
              <a:spcAft>
                <a:spcPts val="400"/>
              </a:spcAft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время начала фиксации участка траектории снаряда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400"/>
              </a:spcAft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интервал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 получения координат снаряда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локатором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737933"/>
              </p:ext>
            </p:extLst>
          </p:nvPr>
        </p:nvGraphicFramePr>
        <p:xfrm>
          <a:off x="5544382" y="1799266"/>
          <a:ext cx="987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Уравнение" r:id="rId4" imgW="990360" imgH="241200" progId="Equation.3">
                  <p:embed/>
                </p:oleObj>
              </mc:Choice>
              <mc:Fallback>
                <p:oleObj name="Уравнение" r:id="rId4" imgW="990360" imgH="241200" progId="Equation.3">
                  <p:embed/>
                  <p:pic>
                    <p:nvPicPr>
                      <p:cNvPr id="3" name="Объект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82" y="1799266"/>
                        <a:ext cx="987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232597" y="1440889"/>
            <a:ext cx="3634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траекторным параметрам относятся: </a:t>
            </a:r>
          </a:p>
        </p:txBody>
      </p:sp>
      <p:graphicFrame>
        <p:nvGraphicFramePr>
          <p:cNvPr id="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176928"/>
              </p:ext>
            </p:extLst>
          </p:nvPr>
        </p:nvGraphicFramePr>
        <p:xfrm>
          <a:off x="5535043" y="2050209"/>
          <a:ext cx="107156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Уравнение" r:id="rId6" imgW="1079280" imgH="241200" progId="Equation.3">
                  <p:embed/>
                </p:oleObj>
              </mc:Choice>
              <mc:Fallback>
                <p:oleObj name="Уравнение" r:id="rId6" imgW="1079280" imgH="241200" progId="Equation.3">
                  <p:embed/>
                  <p:pic>
                    <p:nvPicPr>
                      <p:cNvPr id="0" name="Object 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043" y="2050209"/>
                        <a:ext cx="1071563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035447"/>
              </p:ext>
            </p:extLst>
          </p:nvPr>
        </p:nvGraphicFramePr>
        <p:xfrm>
          <a:off x="5544382" y="2318480"/>
          <a:ext cx="1587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Уравнение" r:id="rId8" imgW="1587240" imgH="241200" progId="Equation.3">
                  <p:embed/>
                </p:oleObj>
              </mc:Choice>
              <mc:Fallback>
                <p:oleObj name="Уравнение" r:id="rId8" imgW="1587240" imgH="241200" progId="Equation.3">
                  <p:embed/>
                  <p:pic>
                    <p:nvPicPr>
                      <p:cNvPr id="0" name="Object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82" y="2318480"/>
                        <a:ext cx="1587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185837"/>
              </p:ext>
            </p:extLst>
          </p:nvPr>
        </p:nvGraphicFramePr>
        <p:xfrm>
          <a:off x="5544382" y="2583258"/>
          <a:ext cx="7651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Уравнение" r:id="rId10" imgW="774360" imgH="241200" progId="Equation.3">
                  <p:embed/>
                </p:oleObj>
              </mc:Choice>
              <mc:Fallback>
                <p:oleObj name="Уравнение" r:id="rId10" imgW="774360" imgH="241200" progId="Equation.3">
                  <p:embed/>
                  <p:pic>
                    <p:nvPicPr>
                      <p:cNvPr id="0" name="Object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82" y="2583258"/>
                        <a:ext cx="7651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70" y="2915675"/>
            <a:ext cx="4075330" cy="27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Рисунок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28" y="2926529"/>
            <a:ext cx="4075330" cy="27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0" y="577489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17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точки </a:t>
            </a:r>
            <a:r>
              <a:rPr lang="ru-RU" sz="1200" dirty="0" smtClean="0">
                <a:latin typeface="Bookman Old Style" panose="02050604050505020204" pitchFamily="18" charset="0"/>
              </a:rPr>
              <a:t>выстрела от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</a:t>
            </a:r>
            <a:r>
              <a:rPr lang="ru-RU" sz="1200" dirty="0">
                <a:latin typeface="Bookman Old Style" panose="02050604050505020204" pitchFamily="18" charset="0"/>
              </a:rPr>
              <a:t>) продолжительности зафиксированного участка траектории;  б) начала фиксации </a:t>
            </a:r>
            <a:r>
              <a:rPr lang="ru-RU" sz="1200" dirty="0" smtClean="0">
                <a:latin typeface="Bookman Old Style" panose="02050604050505020204" pitchFamily="18" charset="0"/>
              </a:rPr>
              <a:t>участка;  </a:t>
            </a:r>
            <a:r>
              <a:rPr lang="ru-RU" sz="1200" dirty="0">
                <a:latin typeface="Bookman Old Style" panose="02050604050505020204" pitchFamily="18" charset="0"/>
              </a:rPr>
              <a:t>в) интервала времени получения координат снаряда : </a:t>
            </a:r>
            <a:r>
              <a:rPr lang="ru-RU" sz="1200" dirty="0" smtClean="0">
                <a:latin typeface="Bookman Old Style" panose="02050604050505020204" pitchFamily="18" charset="0"/>
              </a:rPr>
              <a:t/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>
                <a:latin typeface="Bookman Old Style" panose="02050604050505020204" pitchFamily="18" charset="0"/>
              </a:rPr>
              <a:t>1 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</a:t>
            </a:r>
            <a:r>
              <a:rPr lang="en-US" sz="1200" dirty="0">
                <a:latin typeface="Bookman Old Style" panose="02050604050505020204" pitchFamily="18" charset="0"/>
              </a:rPr>
              <a:t>2</a:t>
            </a:r>
            <a:r>
              <a:rPr lang="ru-RU" sz="1200" dirty="0">
                <a:latin typeface="Bookman Old Style" panose="02050604050505020204" pitchFamily="18" charset="0"/>
              </a:rPr>
              <a:t>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  <a:r>
              <a:rPr lang="ru-RU" sz="1200" dirty="0" smtClean="0">
                <a:latin typeface="Bookman Old Style" panose="02050604050505020204" pitchFamily="18" charset="0"/>
              </a:rPr>
              <a:t>;  </a:t>
            </a:r>
            <a:r>
              <a:rPr lang="ru-RU" sz="1200" dirty="0">
                <a:latin typeface="Bookman Old Style" panose="02050604050505020204" pitchFamily="18" charset="0"/>
              </a:rPr>
              <a:t>2 </a:t>
            </a:r>
            <a:r>
              <a:rPr lang="ru-RU" sz="1200" dirty="0" smtClean="0">
                <a:latin typeface="Bookman Old Style" panose="02050604050505020204" pitchFamily="18" charset="0"/>
              </a:rPr>
              <a:t>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40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4" y="2958358"/>
            <a:ext cx="4073897" cy="27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2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1572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ОБЩАЯ ХАРАКТЕРИСТИКА НИР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0378" y="770338"/>
            <a:ext cx="11502639" cy="529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ru-RU" sz="1500" b="1" dirty="0" smtClean="0">
                <a:latin typeface="Bookman Old Style" panose="02050604050505020204" pitchFamily="18" charset="0"/>
              </a:rPr>
              <a:t>Цель </a:t>
            </a:r>
            <a:r>
              <a:rPr lang="ru-RU" sz="1500" b="1" dirty="0">
                <a:latin typeface="Bookman Old Style" panose="02050604050505020204" pitchFamily="18" charset="0"/>
              </a:rPr>
              <a:t>НИР </a:t>
            </a:r>
          </a:p>
          <a:p>
            <a:pPr algn="just"/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Проведение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математического моделирования движения снаряда в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воздушном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пространстве, исследование точности определения координат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выстрела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в зависимости от траекторных параметров и технических характеристик радиолокатора.</a:t>
            </a:r>
          </a:p>
          <a:p>
            <a:pPr>
              <a:spcBef>
                <a:spcPts val="300"/>
              </a:spcBef>
            </a:pPr>
            <a:r>
              <a:rPr lang="ru-RU" sz="1500" b="1" dirty="0">
                <a:latin typeface="Bookman Old Style" panose="02050604050505020204" pitchFamily="18" charset="0"/>
              </a:rPr>
              <a:t>Задачи </a:t>
            </a:r>
            <a:r>
              <a:rPr lang="ru-RU" sz="1500" b="1" dirty="0">
                <a:latin typeface="Bookman Old Style" panose="02050604050505020204" pitchFamily="18" charset="0"/>
                <a:ea typeface="Calibri" panose="020F0502020204030204" pitchFamily="34" charset="0"/>
              </a:rPr>
              <a:t>НИР</a:t>
            </a:r>
            <a:r>
              <a:rPr lang="ru-RU" sz="1500" b="1" dirty="0">
                <a:latin typeface="Bookman Old Style" panose="02050604050505020204" pitchFamily="18" charset="0"/>
              </a:rPr>
              <a:t> 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разработка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математической модели в виде системы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дифференциальных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уравнений для описания движения неуправляемого снаряда в воздушном пространстве с учетом различных факторов окружаю-щей среды;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разработка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численного метода построения траектории движения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неуправляемого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снаряда в воздушном пространстве;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разработка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алгоритма определения координат места выстрела по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зафиксированным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координатам траектории движения снаряда;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программная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реализация численных методов и алгоритмов решения прямой и обратной задачи движения снаряда в воздушном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пространстве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, имитационного моделирования работы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радиолокатора;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исследование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влияния траекторных параметров и технических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характеристик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радиолокатора на ошибку измерения координат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снаряда;</a:t>
            </a:r>
          </a:p>
          <a:p>
            <a:pPr marL="285750" indent="-285750" algn="just">
              <a:spcBef>
                <a:spcPts val="300"/>
              </a:spcBef>
              <a:buFont typeface="Bookman Old Style" panose="02050604050505020204" pitchFamily="18" charset="0"/>
              <a:buChar char="−"/>
            </a:pP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исследование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точности решения обратной задачи внешней </a:t>
            </a:r>
            <a:r>
              <a:rPr lang="ru-RU" sz="15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баллистики </a:t>
            </a:r>
            <a:r>
              <a:rPr lang="ru-RU" sz="1500" dirty="0">
                <a:latin typeface="Bookman Old Style" panose="02050604050505020204" pitchFamily="18" charset="0"/>
                <a:ea typeface="Calibri" panose="020F0502020204030204" pitchFamily="34" charset="0"/>
              </a:rPr>
              <a:t>в зависимости от траекторных параметров и ошибок измерений.</a:t>
            </a:r>
          </a:p>
          <a:p>
            <a:pPr algn="just">
              <a:spcBef>
                <a:spcPts val="300"/>
              </a:spcBef>
            </a:pPr>
            <a:r>
              <a:rPr lang="ru-RU" sz="1500" b="1" dirty="0">
                <a:latin typeface="Bookman Old Style" panose="02050604050505020204" pitchFamily="18" charset="0"/>
              </a:rPr>
              <a:t>Результаты </a:t>
            </a:r>
            <a:r>
              <a:rPr lang="ru-RU" sz="1500" b="1" dirty="0">
                <a:latin typeface="Bookman Old Style" panose="02050604050505020204" pitchFamily="18" charset="0"/>
                <a:ea typeface="Calibri" panose="020F0502020204030204" pitchFamily="34" charset="0"/>
              </a:rPr>
              <a:t>НИР</a:t>
            </a:r>
            <a:r>
              <a:rPr lang="ru-RU" sz="1500" b="1" dirty="0">
                <a:latin typeface="Bookman Old Style" panose="02050604050505020204" pitchFamily="18" charset="0"/>
              </a:rPr>
              <a:t> 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400" dirty="0">
                <a:latin typeface="Bookman Old Style" panose="02050604050505020204" pitchFamily="18" charset="0"/>
              </a:rPr>
              <a:t>Программа </a:t>
            </a:r>
            <a:r>
              <a:rPr lang="ru-RU" sz="1400" dirty="0" smtClean="0">
                <a:latin typeface="Bookman Old Style" panose="02050604050505020204" pitchFamily="18" charset="0"/>
              </a:rPr>
              <a:t>для </a:t>
            </a:r>
            <a:r>
              <a:rPr lang="ru-RU" sz="1400" dirty="0">
                <a:latin typeface="Bookman Old Style" panose="02050604050505020204" pitchFamily="18" charset="0"/>
              </a:rPr>
              <a:t>решения прямой и обратной задачи движения снаряда в воздушном пространстве</a:t>
            </a:r>
            <a:r>
              <a:rPr lang="ru-RU" sz="1400" dirty="0" smtClean="0">
                <a:latin typeface="Bookman Old Style" panose="02050604050505020204" pitchFamily="18" charset="0"/>
              </a:rPr>
              <a:t>.</a:t>
            </a:r>
            <a:endParaRPr lang="en-US" sz="1400" dirty="0">
              <a:latin typeface="Bookman Old Style" panose="02050604050505020204" pitchFamily="18" charset="0"/>
            </a:endParaRP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400" dirty="0">
                <a:latin typeface="Bookman Old Style" panose="02050604050505020204" pitchFamily="18" charset="0"/>
              </a:rPr>
              <a:t>Программная документация.</a:t>
            </a:r>
          </a:p>
          <a:p>
            <a:pPr marL="228600" indent="-228600" algn="just">
              <a:lnSpc>
                <a:spcPct val="114000"/>
              </a:lnSpc>
              <a:buFont typeface="+mj-lt"/>
              <a:buAutoNum type="arabicPeriod"/>
            </a:pPr>
            <a:r>
              <a:rPr lang="ru-RU" sz="1400" dirty="0">
                <a:latin typeface="Bookman Old Style" panose="02050604050505020204" pitchFamily="18" charset="0"/>
              </a:rPr>
              <a:t>Отчет о научно-исследовательской работе.</a:t>
            </a:r>
            <a:endParaRPr lang="ru-RU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Рисунок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89" y="3111374"/>
            <a:ext cx="3882711" cy="26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Рисунок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25" y="3132941"/>
            <a:ext cx="4028090" cy="259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Рисунок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3875"/>
            <a:ext cx="4221471" cy="26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20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2</a:t>
            </a:r>
            <a:r>
              <a:rPr lang="ru-RU" dirty="0" smtClean="0">
                <a:latin typeface="Bookman Old Style" panose="02050604050505020204" pitchFamily="18" charset="0"/>
              </a:rPr>
              <a:t>.3 </a:t>
            </a:r>
            <a:r>
              <a:rPr lang="ru-RU" dirty="0">
                <a:latin typeface="Bookman Old Style" panose="02050604050505020204" pitchFamily="18" charset="0"/>
              </a:rPr>
              <a:t>Исследование погрешности решения обратной задачи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в зависимости от траекторных параметров и ошибок </a:t>
            </a:r>
            <a:r>
              <a:rPr lang="ru-RU" dirty="0" smtClean="0">
                <a:latin typeface="Bookman Old Style" panose="02050604050505020204" pitchFamily="18" charset="0"/>
              </a:rPr>
              <a:t>измерений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Влияние технических параметров радиолокатора </a:t>
            </a:r>
            <a:r>
              <a:rPr lang="ru-RU" sz="1600" b="1" dirty="0" smtClean="0">
                <a:latin typeface="Bookman Old Style" panose="02050604050505020204" pitchFamily="18" charset="0"/>
              </a:rPr>
              <a:t/>
            </a:r>
            <a:br>
              <a:rPr lang="ru-RU" sz="1600" b="1" dirty="0" smtClean="0">
                <a:latin typeface="Bookman Old Style" panose="02050604050505020204" pitchFamily="18" charset="0"/>
              </a:rPr>
            </a:br>
            <a:r>
              <a:rPr lang="ru-RU" sz="1600" b="1" dirty="0" smtClean="0">
                <a:latin typeface="Bookman Old Style" panose="02050604050505020204" pitchFamily="18" charset="0"/>
              </a:rPr>
              <a:t>на точность решения </a:t>
            </a:r>
            <a:r>
              <a:rPr lang="ru-RU" sz="1600" b="1" dirty="0">
                <a:latin typeface="Bookman Old Style" panose="02050604050505020204" pitchFamily="18" charset="0"/>
              </a:rPr>
              <a:t>обратной задачи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7489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18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Зависимость ошибки определения положения точки </a:t>
            </a:r>
            <a:r>
              <a:rPr lang="ru-RU" sz="1200" dirty="0" smtClean="0">
                <a:latin typeface="Bookman Old Style" panose="02050604050505020204" pitchFamily="18" charset="0"/>
              </a:rPr>
              <a:t>выстрела от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</a:t>
            </a:r>
            <a:r>
              <a:rPr lang="ru-RU" sz="1200" dirty="0">
                <a:latin typeface="Bookman Old Style" panose="02050604050505020204" pitchFamily="18" charset="0"/>
              </a:rPr>
              <a:t>) эффективной ширины спектра </a:t>
            </a:r>
            <a:r>
              <a:rPr lang="ru-RU" sz="1200" dirty="0" smtClean="0">
                <a:latin typeface="Bookman Old Style" panose="02050604050505020204" pitchFamily="18" charset="0"/>
              </a:rPr>
              <a:t>сигнала</a:t>
            </a:r>
            <a:r>
              <a:rPr lang="ru-RU" sz="1200" dirty="0">
                <a:latin typeface="Bookman Old Style" panose="02050604050505020204" pitchFamily="18" charset="0"/>
              </a:rPr>
              <a:t>;  б) отношения сигнал/шум;  в) ширины диаграммы направленности </a:t>
            </a:r>
            <a:r>
              <a:rPr lang="ru-RU" sz="1200" dirty="0" smtClean="0">
                <a:latin typeface="Bookman Old Style" panose="02050604050505020204" pitchFamily="18" charset="0"/>
              </a:rPr>
              <a:t>антенны :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>
                <a:latin typeface="Bookman Old Style" panose="02050604050505020204" pitchFamily="18" charset="0"/>
              </a:rPr>
              <a:t>1 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</a:t>
            </a:r>
            <a:r>
              <a:rPr lang="en-US" sz="1200" dirty="0">
                <a:latin typeface="Bookman Old Style" panose="02050604050505020204" pitchFamily="18" charset="0"/>
              </a:rPr>
              <a:t>2</a:t>
            </a:r>
            <a:r>
              <a:rPr lang="ru-RU" sz="1200" dirty="0">
                <a:latin typeface="Bookman Old Style" panose="02050604050505020204" pitchFamily="18" charset="0"/>
              </a:rPr>
              <a:t>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  <a:r>
              <a:rPr lang="ru-RU" sz="1200" dirty="0" smtClean="0">
                <a:latin typeface="Bookman Old Style" panose="02050604050505020204" pitchFamily="18" charset="0"/>
              </a:rPr>
              <a:t>;  </a:t>
            </a:r>
            <a:r>
              <a:rPr lang="ru-RU" sz="1200" dirty="0">
                <a:latin typeface="Bookman Old Style" panose="02050604050505020204" pitchFamily="18" charset="0"/>
              </a:rPr>
              <a:t>2 </a:t>
            </a:r>
            <a:r>
              <a:rPr lang="ru-RU" sz="1200" dirty="0" smtClean="0">
                <a:latin typeface="Bookman Old Style" panose="02050604050505020204" pitchFamily="18" charset="0"/>
              </a:rPr>
              <a:t>– </a:t>
            </a:r>
            <a:r>
              <a:rPr lang="en-US" sz="1200" i="1" dirty="0">
                <a:latin typeface="Bookman Old Style" panose="02050604050505020204" pitchFamily="18" charset="0"/>
              </a:rPr>
              <a:t>R</a:t>
            </a:r>
            <a:r>
              <a:rPr lang="ru-RU" sz="1200" dirty="0">
                <a:latin typeface="Bookman Old Style" panose="02050604050505020204" pitchFamily="18" charset="0"/>
              </a:rPr>
              <a:t> = 40</a:t>
            </a:r>
            <a:r>
              <a:rPr lang="en-US" sz="1200" dirty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км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50841" y="1843842"/>
            <a:ext cx="5626477" cy="1074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эффективная ширина спектра сигнала радиолокационной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станции</a:t>
            </a: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сигнал/шум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ширина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направленности антенны по уровню половинной мощности 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47005" y="1489505"/>
            <a:ext cx="4896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К техническим характеристикам локатора относятся: </a:t>
            </a:r>
            <a:endParaRPr lang="ru-RU" sz="16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5834502" y="1892386"/>
          <a:ext cx="11795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Уравнение" r:id="rId7" imgW="1193760" imgH="241200" progId="Equation.3">
                  <p:embed/>
                </p:oleObj>
              </mc:Choice>
              <mc:Fallback>
                <p:oleObj name="Уравнение" r:id="rId7" imgW="1193760" imgH="2412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502" y="1892386"/>
                        <a:ext cx="117951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5837677" y="2178539"/>
          <a:ext cx="11763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Уравнение" r:id="rId9" imgW="1180800" imgH="253800" progId="Equation.3">
                  <p:embed/>
                </p:oleObj>
              </mc:Choice>
              <mc:Fallback>
                <p:oleObj name="Уравнение" r:id="rId9" imgW="1180800" imgH="253800" progId="Equation.3">
                  <p:embed/>
                  <p:pic>
                    <p:nvPicPr>
                      <p:cNvPr id="34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677" y="2178539"/>
                        <a:ext cx="11763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5834502" y="2530194"/>
          <a:ext cx="809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Уравнение" r:id="rId11" imgW="825500" imgH="241300" progId="Equation.3">
                  <p:embed/>
                </p:oleObj>
              </mc:Choice>
              <mc:Fallback>
                <p:oleObj name="Уравнение" r:id="rId11" imgW="825500" imgH="241300" progId="Equation.3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502" y="2530194"/>
                        <a:ext cx="809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338441" y="367934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676845" y="3458745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б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759855" y="361263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в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21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7226" y="1572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ЗАКЛЮЧЕНИЕ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D83D0-6B3E-4262-83C0-D9A93BD3588A}"/>
              </a:ext>
            </a:extLst>
          </p:cNvPr>
          <p:cNvSpPr txBox="1"/>
          <p:nvPr/>
        </p:nvSpPr>
        <p:spPr>
          <a:xfrm>
            <a:off x="196553" y="844043"/>
            <a:ext cx="11690648" cy="545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00"/>
              </a:spcAft>
              <a:buFontTx/>
              <a:buAutoNum type="arabicPeriod"/>
            </a:pPr>
            <a:r>
              <a:rPr lang="ru-RU" sz="1400" b="1" dirty="0" smtClean="0">
                <a:latin typeface="Bookman Old Style" panose="02050604050505020204" pitchFamily="18" charset="0"/>
              </a:rPr>
              <a:t>Разработана </a:t>
            </a:r>
            <a:r>
              <a:rPr lang="ru-RU" sz="1400" b="1" dirty="0">
                <a:latin typeface="Bookman Old Style" panose="02050604050505020204" pitchFamily="18" charset="0"/>
              </a:rPr>
              <a:t>математическая модель </a:t>
            </a:r>
            <a:r>
              <a:rPr lang="ru-RU" sz="1400" b="1" dirty="0" smtClean="0">
                <a:latin typeface="Bookman Old Style" panose="02050604050505020204" pitchFamily="18" charset="0"/>
              </a:rPr>
              <a:t>прямой задачи внешней баллистики </a:t>
            </a:r>
            <a:r>
              <a:rPr lang="ru-RU" sz="1400" dirty="0" smtClean="0">
                <a:latin typeface="Bookman Old Style" panose="02050604050505020204" pitchFamily="18" charset="0"/>
              </a:rPr>
              <a:t>в </a:t>
            </a:r>
            <a:r>
              <a:rPr lang="ru-RU" sz="1400" dirty="0">
                <a:latin typeface="Bookman Old Style" panose="02050604050505020204" pitchFamily="18" charset="0"/>
              </a:rPr>
              <a:t>виде системы </a:t>
            </a:r>
            <a:r>
              <a:rPr lang="ru-RU" sz="1400" dirty="0" smtClean="0">
                <a:latin typeface="Bookman Old Style" panose="02050604050505020204" pitchFamily="18" charset="0"/>
              </a:rPr>
              <a:t>дифференциальных </a:t>
            </a:r>
            <a:r>
              <a:rPr lang="ru-RU" sz="1400" dirty="0">
                <a:latin typeface="Bookman Old Style" panose="02050604050505020204" pitchFamily="18" charset="0"/>
              </a:rPr>
              <a:t>уравнений для описания движения неуправляемого снаряда в воз-душном пространстве с учетом геофизических и метеорологических </a:t>
            </a:r>
            <a:r>
              <a:rPr lang="ru-RU" sz="1400" dirty="0" smtClean="0">
                <a:latin typeface="Bookman Old Style" panose="02050604050505020204" pitchFamily="18" charset="0"/>
              </a:rPr>
              <a:t>условий</a:t>
            </a:r>
            <a:r>
              <a:rPr lang="ru-RU" sz="1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 startAt="2"/>
            </a:pPr>
            <a:r>
              <a:rPr lang="ru-RU" sz="1400" b="1" dirty="0">
                <a:latin typeface="Bookman Old Style" panose="02050604050505020204" pitchFamily="18" charset="0"/>
              </a:rPr>
              <a:t>Разработан и реализован алгоритм решения обратной задачи внешней баллистики </a:t>
            </a:r>
            <a:r>
              <a:rPr lang="ru-RU" sz="1400" dirty="0">
                <a:latin typeface="Bookman Old Style" panose="02050604050505020204" pitchFamily="18" charset="0"/>
              </a:rPr>
              <a:t>для определения точки выстрела по зафиксированному участку </a:t>
            </a:r>
            <a:r>
              <a:rPr lang="ru-RU" sz="1400" dirty="0" smtClean="0">
                <a:latin typeface="Bookman Old Style" panose="02050604050505020204" pitchFamily="18" charset="0"/>
              </a:rPr>
              <a:t>траектории на основе численных методов интегрирования </a:t>
            </a:r>
            <a:r>
              <a:rPr lang="ru-RU" sz="1400" dirty="0">
                <a:latin typeface="Bookman Old Style" panose="02050604050505020204" pitchFamily="18" charset="0"/>
              </a:rPr>
              <a:t>системы дифференциальных уравнений</a:t>
            </a:r>
            <a:r>
              <a:rPr lang="ru-RU" sz="1400" dirty="0" smtClean="0">
                <a:latin typeface="Bookman Old Style" panose="02050604050505020204" pitchFamily="18" charset="0"/>
              </a:rPr>
              <a:t>.</a:t>
            </a:r>
            <a:endParaRPr lang="ru-RU" sz="1400" dirty="0">
              <a:latin typeface="Bookman Old Style" panose="02050604050505020204" pitchFamily="18" charset="0"/>
            </a:endParaRPr>
          </a:p>
          <a:p>
            <a:pPr marL="358775" indent="-358775" algn="just">
              <a:buFont typeface="+mj-lt"/>
              <a:buAutoNum type="arabicPeriod" startAt="3"/>
            </a:pPr>
            <a:r>
              <a:rPr lang="ru-RU" sz="1400" b="1" dirty="0" smtClean="0">
                <a:latin typeface="Bookman Old Style" panose="02050604050505020204" pitchFamily="18" charset="0"/>
              </a:rPr>
              <a:t>Разработан </a:t>
            </a:r>
            <a:r>
              <a:rPr lang="ru-RU" sz="1400" b="1" dirty="0">
                <a:latin typeface="Bookman Old Style" panose="02050604050505020204" pitchFamily="18" charset="0"/>
              </a:rPr>
              <a:t>и реализован </a:t>
            </a:r>
            <a:r>
              <a:rPr lang="ru-RU" sz="1400" b="1" dirty="0" smtClean="0">
                <a:latin typeface="Bookman Old Style" panose="02050604050505020204" pitchFamily="18" charset="0"/>
              </a:rPr>
              <a:t>алгоритм решения обратной задачи внешней баллистики </a:t>
            </a:r>
            <a:r>
              <a:rPr lang="ru-RU" sz="1400" dirty="0">
                <a:latin typeface="Bookman Old Style" panose="02050604050505020204" pitchFamily="18" charset="0"/>
              </a:rPr>
              <a:t>для </a:t>
            </a:r>
            <a:r>
              <a:rPr lang="ru-RU" sz="1400" dirty="0" smtClean="0">
                <a:latin typeface="Bookman Old Style" panose="02050604050505020204" pitchFamily="18" charset="0"/>
              </a:rPr>
              <a:t>классификации типов снарядов и определения </a:t>
            </a:r>
            <a:r>
              <a:rPr lang="ru-RU" sz="1400" dirty="0">
                <a:latin typeface="Bookman Old Style" panose="02050604050505020204" pitchFamily="18" charset="0"/>
              </a:rPr>
              <a:t>точки </a:t>
            </a:r>
            <a:r>
              <a:rPr lang="ru-RU" sz="1400" dirty="0" smtClean="0">
                <a:latin typeface="Bookman Old Style" panose="02050604050505020204" pitchFamily="18" charset="0"/>
              </a:rPr>
              <a:t>выстрела </a:t>
            </a:r>
            <a:r>
              <a:rPr lang="ru-RU" sz="1400" dirty="0">
                <a:latin typeface="Bookman Old Style" panose="02050604050505020204" pitchFamily="18" charset="0"/>
              </a:rPr>
              <a:t>по зафиксированному участку </a:t>
            </a:r>
            <a:r>
              <a:rPr lang="ru-RU" sz="1400" dirty="0" smtClean="0">
                <a:latin typeface="Bookman Old Style" panose="02050604050505020204" pitchFamily="18" charset="0"/>
              </a:rPr>
              <a:t>траектории </a:t>
            </a:r>
            <a:r>
              <a:rPr lang="ru-RU" sz="1400" dirty="0">
                <a:latin typeface="Bookman Old Style" panose="02050604050505020204" pitchFamily="18" charset="0"/>
              </a:rPr>
              <a:t>на основе </a:t>
            </a:r>
            <a:r>
              <a:rPr lang="ru-RU" sz="1400" dirty="0" smtClean="0">
                <a:latin typeface="Bookman Old Style" panose="02050604050505020204" pitchFamily="18" charset="0"/>
              </a:rPr>
              <a:t>методов искусственного интеллекта.</a:t>
            </a:r>
          </a:p>
          <a:p>
            <a:pPr marL="358775" indent="-358775" algn="just">
              <a:buFont typeface="+mj-lt"/>
              <a:buAutoNum type="arabicPeriod" startAt="3"/>
            </a:pPr>
            <a:r>
              <a:rPr lang="ru-RU" sz="1400" b="1" dirty="0" smtClean="0">
                <a:latin typeface="Bookman Old Style" panose="02050604050505020204" pitchFamily="18" charset="0"/>
              </a:rPr>
              <a:t>Создан </a:t>
            </a:r>
            <a:r>
              <a:rPr lang="ru-RU" sz="1400" b="1" dirty="0">
                <a:latin typeface="Bookman Old Style" panose="02050604050505020204" pitchFamily="18" charset="0"/>
              </a:rPr>
              <a:t>программный </a:t>
            </a:r>
            <a:r>
              <a:rPr lang="ru-RU" sz="1400" b="1" dirty="0" smtClean="0">
                <a:latin typeface="Bookman Old Style" panose="02050604050505020204" pitchFamily="18" charset="0"/>
              </a:rPr>
              <a:t>комплекс «Программный </a:t>
            </a:r>
            <a:r>
              <a:rPr lang="ru-RU" sz="1400" b="1" dirty="0">
                <a:latin typeface="Bookman Old Style" panose="02050604050505020204" pitchFamily="18" charset="0"/>
              </a:rPr>
              <a:t>комплекс для решения прямой и обратной задачи движения снаряда в воздушном пространстве»</a:t>
            </a:r>
            <a:r>
              <a:rPr lang="ru-RU" sz="1400" dirty="0">
                <a:latin typeface="Bookman Old Style" panose="02050604050505020204" pitchFamily="18" charset="0"/>
              </a:rPr>
              <a:t>, в котором реализованы компоненты решения прямой и обратной задачи внешней баллистики, проведения </a:t>
            </a:r>
            <a:r>
              <a:rPr lang="ru-RU" sz="1400" dirty="0" smtClean="0">
                <a:latin typeface="Bookman Old Style" panose="02050604050505020204" pitchFamily="18" charset="0"/>
              </a:rPr>
              <a:t>имитационных </a:t>
            </a:r>
            <a:r>
              <a:rPr lang="ru-RU" sz="1400" dirty="0">
                <a:latin typeface="Bookman Old Style" panose="02050604050505020204" pitchFamily="18" charset="0"/>
              </a:rPr>
              <a:t>статистических испытаний для исследования точности </a:t>
            </a:r>
            <a:r>
              <a:rPr lang="ru-RU" sz="1400" dirty="0" smtClean="0">
                <a:latin typeface="Bookman Old Style" panose="02050604050505020204" pitchFamily="18" charset="0"/>
              </a:rPr>
              <a:t>определения </a:t>
            </a:r>
            <a:r>
              <a:rPr lang="ru-RU" sz="1400" dirty="0">
                <a:latin typeface="Bookman Old Style" panose="02050604050505020204" pitchFamily="18" charset="0"/>
              </a:rPr>
              <a:t>координат выстрела в зависимости от траекторных параметров и технических характеристик радиолокатора</a:t>
            </a:r>
            <a:r>
              <a:rPr lang="ru-RU" sz="1400" dirty="0" smtClean="0">
                <a:latin typeface="Bookman Old Style" panose="02050604050505020204" pitchFamily="18" charset="0"/>
              </a:rPr>
              <a:t>.</a:t>
            </a:r>
          </a:p>
          <a:p>
            <a:pPr marL="358775" indent="-358775" algn="just">
              <a:buFont typeface="+mj-lt"/>
              <a:buAutoNum type="arabicPeriod" startAt="3"/>
            </a:pPr>
            <a:r>
              <a:rPr lang="ru-RU" sz="1400" b="1" dirty="0" smtClean="0">
                <a:latin typeface="Bookman Old Style" panose="02050604050505020204" pitchFamily="18" charset="0"/>
              </a:rPr>
              <a:t>Проведены </a:t>
            </a:r>
            <a:r>
              <a:rPr lang="ru-RU" sz="1400" b="1" dirty="0">
                <a:latin typeface="Bookman Old Style" panose="02050604050505020204" pitchFamily="18" charset="0"/>
              </a:rPr>
              <a:t>исследования точности алгоритма решения обратной задачи внешней баллистики в зависимости от траекторных параметров и ошибок измерений</a:t>
            </a:r>
            <a:r>
              <a:rPr lang="ru-RU" sz="1400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sz="1400" dirty="0" smtClean="0">
                <a:latin typeface="Bookman Old Style" panose="02050604050505020204" pitchFamily="18" charset="0"/>
              </a:rPr>
              <a:t>определены </a:t>
            </a:r>
            <a:r>
              <a:rPr lang="ru-RU" sz="1400" dirty="0">
                <a:latin typeface="Bookman Old Style" panose="02050604050505020204" pitchFamily="18" charset="0"/>
              </a:rPr>
              <a:t>зависимости ошибки измерения координат от пара-метров фиксации снаряда на траектории: дальности обнаружения снаряда, азимута и угла места;</a:t>
            </a:r>
          </a:p>
          <a:p>
            <a:pPr marL="342900" indent="-342900" algn="just"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sz="1400" dirty="0" smtClean="0">
                <a:latin typeface="Bookman Old Style" panose="02050604050505020204" pitchFamily="18" charset="0"/>
              </a:rPr>
              <a:t>определены </a:t>
            </a:r>
            <a:r>
              <a:rPr lang="ru-RU" sz="1400" dirty="0">
                <a:latin typeface="Bookman Old Style" panose="02050604050505020204" pitchFamily="18" charset="0"/>
              </a:rPr>
              <a:t>зависимости ошибки измерения координат от </a:t>
            </a:r>
            <a:r>
              <a:rPr lang="ru-RU" sz="1400" dirty="0" smtClean="0">
                <a:latin typeface="Bookman Old Style" panose="02050604050505020204" pitchFamily="18" charset="0"/>
              </a:rPr>
              <a:t>технических </a:t>
            </a:r>
            <a:r>
              <a:rPr lang="ru-RU" sz="1400" dirty="0">
                <a:latin typeface="Bookman Old Style" panose="02050604050505020204" pitchFamily="18" charset="0"/>
              </a:rPr>
              <a:t>параметров радиолокатора: эффективной ширины спектра сигнала радиолокационной станции, соотношения отношения сигнал/шум, ширины диаграммы направленности антенны по уровню половинной мощности</a:t>
            </a:r>
            <a:r>
              <a:rPr lang="ru-RU" sz="1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sz="1400" dirty="0" smtClean="0">
                <a:latin typeface="Bookman Old Style" panose="02050604050505020204" pitchFamily="18" charset="0"/>
              </a:rPr>
              <a:t>показано</a:t>
            </a:r>
            <a:r>
              <a:rPr lang="ru-RU" sz="1400" dirty="0">
                <a:latin typeface="Bookman Old Style" panose="02050604050505020204" pitchFamily="18" charset="0"/>
              </a:rPr>
              <a:t>, что эффективная ширина спектра сигнала </a:t>
            </a:r>
            <a:r>
              <a:rPr lang="ru-RU" sz="1400" dirty="0" smtClean="0">
                <a:latin typeface="Bookman Old Style" panose="02050604050505020204" pitchFamily="18" charset="0"/>
              </a:rPr>
              <a:t>радиолокационной </a:t>
            </a:r>
            <a:r>
              <a:rPr lang="ru-RU" sz="1400" dirty="0">
                <a:latin typeface="Bookman Old Style" panose="02050604050505020204" pitchFamily="18" charset="0"/>
              </a:rPr>
              <a:t>станции практически не влияет на ошибку определения координат </a:t>
            </a:r>
            <a:r>
              <a:rPr lang="ru-RU" sz="1400" dirty="0" smtClean="0">
                <a:latin typeface="Bookman Old Style" panose="02050604050505020204" pitchFamily="18" charset="0"/>
              </a:rPr>
              <a:t>выстрела;</a:t>
            </a:r>
          </a:p>
          <a:p>
            <a:pPr marL="342900" indent="-342900" algn="just">
              <a:spcAft>
                <a:spcPts val="300"/>
              </a:spcAft>
              <a:buFont typeface="Bookman Old Style" panose="02050604050505020204" pitchFamily="18" charset="0"/>
              <a:buChar char="−"/>
            </a:pPr>
            <a:r>
              <a:rPr lang="ru-RU" sz="1400" dirty="0" smtClean="0">
                <a:latin typeface="Bookman Old Style" panose="02050604050505020204" pitchFamily="18" charset="0"/>
              </a:rPr>
              <a:t>показано</a:t>
            </a:r>
            <a:r>
              <a:rPr lang="ru-RU" sz="1400" dirty="0">
                <a:latin typeface="Bookman Old Style" panose="02050604050505020204" pitchFamily="18" charset="0"/>
              </a:rPr>
              <a:t>, что изменение отношения сигнал/шум и ширины </a:t>
            </a:r>
            <a:r>
              <a:rPr lang="ru-RU" sz="1400" dirty="0" smtClean="0">
                <a:latin typeface="Bookman Old Style" panose="02050604050505020204" pitchFamily="18" charset="0"/>
              </a:rPr>
              <a:t>диаграммы </a:t>
            </a:r>
            <a:r>
              <a:rPr lang="ru-RU" sz="1400" dirty="0">
                <a:latin typeface="Bookman Old Style" panose="02050604050505020204" pitchFamily="18" charset="0"/>
              </a:rPr>
              <a:t>направленности антенны по уровню половинной </a:t>
            </a:r>
            <a:r>
              <a:rPr lang="ru-RU" sz="1400" dirty="0" smtClean="0">
                <a:latin typeface="Bookman Old Style" panose="02050604050505020204" pitchFamily="18" charset="0"/>
              </a:rPr>
              <a:t>мощности </a:t>
            </a:r>
            <a:r>
              <a:rPr lang="ru-RU" sz="1400" dirty="0">
                <a:latin typeface="Bookman Old Style" panose="02050604050505020204" pitchFamily="18" charset="0"/>
              </a:rPr>
              <a:t>оказывает значительное влияние на ошибку определения </a:t>
            </a:r>
            <a:r>
              <a:rPr lang="ru-RU" sz="1400" dirty="0" smtClean="0">
                <a:latin typeface="Bookman Old Style" panose="02050604050505020204" pitchFamily="18" charset="0"/>
              </a:rPr>
              <a:t>координат выстрела.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921125"/>
            <a:ext cx="9144000" cy="15509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Кафедра «</a:t>
            </a:r>
            <a: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Прикладная математика</a:t>
            </a:r>
            <a:b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9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»  </a:t>
            </a:r>
            <a:r>
              <a:rPr lang="ru-RU" sz="1900" dirty="0" err="1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ИжГТУ</a:t>
            </a:r>
            <a:r>
              <a:rPr lang="ru-RU" sz="1900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 имени М.Т. Калашникова</a:t>
            </a:r>
          </a:p>
          <a:p>
            <a:pPr eaLnBrk="1" hangingPunct="1">
              <a:buFontTx/>
              <a:buNone/>
            </a:pP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u="sng" dirty="0">
                <a:solidFill>
                  <a:srgbClr val="0070C0"/>
                </a:solidFill>
                <a:latin typeface="Bookman Old Style" pitchFamily="18" charset="0"/>
              </a:rPr>
              <a:t>primat@istu.ru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;  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тел. (3412)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77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60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-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55</a:t>
            </a:r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Bookman Old Style" pitchFamily="18" charset="0"/>
              </a:rPr>
              <a:t>, доб. 6 298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24000" y="1707964"/>
            <a:ext cx="9141619" cy="1499691"/>
          </a:xfrm>
          <a:prstGeom prst="rect">
            <a:avLst/>
          </a:prstGeom>
          <a:pattFill prst="ltUpDiag">
            <a:fgClr>
              <a:srgbClr val="BFBFBF"/>
            </a:fgClr>
            <a:bgClr>
              <a:srgbClr val="FFFFFF"/>
            </a:bgClr>
          </a:pattFill>
          <a:ln w="127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spcAft>
                <a:spcPts val="1000"/>
              </a:spcAft>
            </a:pPr>
            <a: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  <a:t>СПАСИБО</a:t>
            </a:r>
            <a:b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</a:br>
            <a:r>
              <a:rPr lang="ru-RU" sz="4000" b="1" dirty="0">
                <a:solidFill>
                  <a:srgbClr val="005DA2"/>
                </a:solidFill>
                <a:latin typeface="Bookman Old Style" pitchFamily="18" charset="0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961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3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1572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1.1 Прямая задача внешней баллистики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79950" y="835788"/>
            <a:ext cx="903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Математическая </a:t>
            </a:r>
            <a:r>
              <a:rPr lang="ru-RU" sz="1600" b="1" dirty="0">
                <a:latin typeface="Bookman Old Style" panose="02050604050505020204" pitchFamily="18" charset="0"/>
              </a:rPr>
              <a:t>модель движения снаряда в воздушном пространстве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14139" y="5746180"/>
            <a:ext cx="445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1</a:t>
            </a:r>
            <a:r>
              <a:rPr lang="ru-RU" sz="1200" dirty="0">
                <a:latin typeface="Bookman Old Style" panose="02050604050505020204" pitchFamily="18" charset="0"/>
              </a:rPr>
              <a:t> – Ориентации </a:t>
            </a:r>
            <a:r>
              <a:rPr lang="ru-RU" sz="1200" dirty="0" smtClean="0">
                <a:latin typeface="Bookman Old Style" panose="02050604050505020204" pitchFamily="18" charset="0"/>
              </a:rPr>
              <a:t>стартовой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и траекторной              </a:t>
            </a:r>
            <a:r>
              <a:rPr lang="ru-RU" sz="1200" dirty="0">
                <a:latin typeface="Bookman Old Style" panose="02050604050505020204" pitchFamily="18" charset="0"/>
              </a:rPr>
              <a:t>систем координат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079" y="2346213"/>
            <a:ext cx="5131921" cy="2974914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19949"/>
              </p:ext>
            </p:extLst>
          </p:nvPr>
        </p:nvGraphicFramePr>
        <p:xfrm>
          <a:off x="1524000" y="1455825"/>
          <a:ext cx="1114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6" name="Уравнение" r:id="rId5" imgW="1117600" imgH="457200" progId="Equation.3">
                  <p:embed/>
                </p:oleObj>
              </mc:Choice>
              <mc:Fallback>
                <p:oleObj name="Уравнение" r:id="rId5" imgW="11176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55825"/>
                        <a:ext cx="1114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97259"/>
              </p:ext>
            </p:extLst>
          </p:nvPr>
        </p:nvGraphicFramePr>
        <p:xfrm>
          <a:off x="1524000" y="1967958"/>
          <a:ext cx="990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7" name="Уравнение" r:id="rId7" imgW="990600" imgH="457200" progId="Equation.3">
                  <p:embed/>
                </p:oleObj>
              </mc:Choice>
              <mc:Fallback>
                <p:oleObj name="Уравнение" r:id="rId7" imgW="990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67958"/>
                        <a:ext cx="990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40258"/>
              </p:ext>
            </p:extLst>
          </p:nvPr>
        </p:nvGraphicFramePr>
        <p:xfrm>
          <a:off x="1524000" y="2478689"/>
          <a:ext cx="1181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8" name="Уравнение" r:id="rId9" imgW="1181100" imgH="457200" progId="Equation.3">
                  <p:embed/>
                </p:oleObj>
              </mc:Choice>
              <mc:Fallback>
                <p:oleObj name="Уравнение" r:id="rId9" imgW="1181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78689"/>
                        <a:ext cx="11811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28235"/>
              </p:ext>
            </p:extLst>
          </p:nvPr>
        </p:nvGraphicFramePr>
        <p:xfrm>
          <a:off x="1209675" y="3311124"/>
          <a:ext cx="1809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9" name="Уравнение" r:id="rId11" imgW="1828800" imgH="469900" progId="Equation.3">
                  <p:embed/>
                </p:oleObj>
              </mc:Choice>
              <mc:Fallback>
                <p:oleObj name="Уравнение" r:id="rId11" imgW="18288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311124"/>
                        <a:ext cx="18097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60304"/>
              </p:ext>
            </p:extLst>
          </p:nvPr>
        </p:nvGraphicFramePr>
        <p:xfrm>
          <a:off x="1037859" y="3975439"/>
          <a:ext cx="2209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0" name="Уравнение" r:id="rId13" imgW="2235200" imgH="520700" progId="Equation.3">
                  <p:embed/>
                </p:oleObj>
              </mc:Choice>
              <mc:Fallback>
                <p:oleObj name="Уравнение" r:id="rId13" imgW="2235200" imgH="520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859" y="3975439"/>
                        <a:ext cx="22098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3968"/>
              </p:ext>
            </p:extLst>
          </p:nvPr>
        </p:nvGraphicFramePr>
        <p:xfrm>
          <a:off x="884987" y="4662221"/>
          <a:ext cx="2562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" name="Уравнение" r:id="rId15" imgW="2590800" imgH="546100" progId="Equation.3">
                  <p:embed/>
                </p:oleObj>
              </mc:Choice>
              <mc:Fallback>
                <p:oleObj name="Уравнение" r:id="rId15" imgW="2590800" imgH="546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987" y="4662221"/>
                        <a:ext cx="25622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03753"/>
              </p:ext>
            </p:extLst>
          </p:nvPr>
        </p:nvGraphicFramePr>
        <p:xfrm>
          <a:off x="899274" y="5471168"/>
          <a:ext cx="1266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" name="Уравнение" r:id="rId17" imgW="1269449" imgH="533169" progId="Equation.3">
                  <p:embed/>
                </p:oleObj>
              </mc:Choice>
              <mc:Fallback>
                <p:oleObj name="Уравнение" r:id="rId17" imgW="1269449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74" y="5471168"/>
                        <a:ext cx="1266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47401"/>
              </p:ext>
            </p:extLst>
          </p:nvPr>
        </p:nvGraphicFramePr>
        <p:xfrm>
          <a:off x="3896113" y="5471168"/>
          <a:ext cx="1495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" name="Уравнение" r:id="rId19" imgW="1524000" imgH="495300" progId="Equation.3">
                  <p:embed/>
                </p:oleObj>
              </mc:Choice>
              <mc:Fallback>
                <p:oleObj name="Уравнение" r:id="rId19" imgW="1524000" imgH="495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13" y="5471168"/>
                        <a:ext cx="14954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054533" y="2037906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(1)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054533" y="3388218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(</a:t>
            </a:r>
            <a:r>
              <a:rPr lang="en-US" sz="1400" dirty="0">
                <a:latin typeface="Bookman Old Style" panose="02050604050505020204" pitchFamily="18" charset="0"/>
              </a:rPr>
              <a:t>2</a:t>
            </a:r>
            <a:r>
              <a:rPr lang="ru-RU" sz="1400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054533" y="404030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(3)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054533" y="472750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(4)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764660" y="5525921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(5)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893861" y="5546125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(6)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074231"/>
              </p:ext>
            </p:extLst>
          </p:nvPr>
        </p:nvGraphicFramePr>
        <p:xfrm>
          <a:off x="11316541" y="5775968"/>
          <a:ext cx="561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" name="Уравнение" r:id="rId21" imgW="558800" imgH="228600" progId="Equation.3">
                  <p:embed/>
                </p:oleObj>
              </mc:Choice>
              <mc:Fallback>
                <p:oleObj name="Уравнение" r:id="rId21" imgW="558800" imgH="228600" progId="Equation.3">
                  <p:embed/>
                  <p:pic>
                    <p:nvPicPr>
                      <p:cNvPr id="0" name="Object 25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6541" y="5775968"/>
                        <a:ext cx="561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50376"/>
              </p:ext>
            </p:extLst>
          </p:nvPr>
        </p:nvGraphicFramePr>
        <p:xfrm>
          <a:off x="9494378" y="5968018"/>
          <a:ext cx="5238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" name="Уравнение" r:id="rId23" imgW="520474" imgH="215806" progId="Equation.3">
                  <p:embed/>
                </p:oleObj>
              </mc:Choice>
              <mc:Fallback>
                <p:oleObj name="Уравнение" r:id="rId23" imgW="520474" imgH="215806" progId="Equation.3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378" y="5968018"/>
                        <a:ext cx="5238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4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4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1.2 </a:t>
            </a:r>
            <a:r>
              <a:rPr lang="ru-RU" dirty="0" smtClean="0">
                <a:latin typeface="Bookman Old Style" panose="02050604050505020204" pitchFamily="18" charset="0"/>
              </a:rPr>
              <a:t>Алгоритм </a:t>
            </a:r>
            <a:r>
              <a:rPr lang="ru-RU" dirty="0">
                <a:latin typeface="Bookman Old Style" panose="02050604050505020204" pitchFamily="18" charset="0"/>
              </a:rPr>
              <a:t>генерации данных траекторных измерений </a:t>
            </a:r>
          </a:p>
          <a:p>
            <a:pPr algn="ctr"/>
            <a:r>
              <a:rPr lang="ru-RU" dirty="0">
                <a:latin typeface="Bookman Old Style" panose="02050604050505020204" pitchFamily="18" charset="0"/>
              </a:rPr>
              <a:t>в зависимости от параметров </a:t>
            </a:r>
            <a:r>
              <a:rPr lang="ru-RU" dirty="0" smtClean="0">
                <a:latin typeface="Bookman Old Style" panose="02050604050505020204" pitchFamily="18" charset="0"/>
              </a:rPr>
              <a:t>локатора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5901" y="839202"/>
            <a:ext cx="903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Зависимость </a:t>
            </a:r>
            <a:r>
              <a:rPr lang="ru-RU" sz="1600" b="1" dirty="0">
                <a:latin typeface="Bookman Old Style" panose="02050604050505020204" pitchFamily="18" charset="0"/>
              </a:rPr>
              <a:t>ошибок измерений координат от параметров локатора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289421" y="5899511"/>
            <a:ext cx="3842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3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Проекция случайной траектории снаряда на </a:t>
            </a:r>
            <a:r>
              <a:rPr lang="ru-RU" sz="1200" dirty="0" smtClean="0">
                <a:latin typeface="Bookman Old Style" panose="02050604050505020204" pitchFamily="18" charset="0"/>
              </a:rPr>
              <a:t>плоскость 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893861" y="179121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(7)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893861" y="242252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</a:t>
            </a:r>
            <a:r>
              <a:rPr lang="ru-RU" sz="1400" dirty="0">
                <a:latin typeface="Bookman Old Style" panose="02050604050505020204" pitchFamily="18" charset="0"/>
              </a:rPr>
              <a:t>8</a:t>
            </a:r>
            <a:r>
              <a:rPr lang="ru-RU" sz="1400" dirty="0" smtClean="0">
                <a:latin typeface="Bookman Old Style" panose="02050604050505020204" pitchFamily="18" charset="0"/>
              </a:rPr>
              <a:t>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893861" y="305256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(9)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890111" y="538965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50" y="1194890"/>
            <a:ext cx="1639094" cy="1747601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8426154" y="2921670"/>
            <a:ext cx="3705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2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Системы координат </a:t>
            </a:r>
            <a:r>
              <a:rPr lang="ru-RU" sz="1200" dirty="0" smtClean="0">
                <a:latin typeface="Bookman Old Style" panose="02050604050505020204" pitchFamily="18" charset="0"/>
              </a:rPr>
              <a:t>локатора: </a:t>
            </a:r>
            <a:r>
              <a:rPr lang="ru-RU" sz="1200" dirty="0">
                <a:latin typeface="Bookman Old Style" panose="02050604050505020204" pitchFamily="18" charset="0"/>
              </a:rPr>
              <a:t>декартова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Oxyz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и сферическая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β</a:t>
            </a:r>
            <a:endParaRPr lang="ru-RU" sz="1200" dirty="0">
              <a:latin typeface="Bookman Old Style" panose="020506040505050202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13" y="3408288"/>
            <a:ext cx="2848987" cy="249732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202139" y="12844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Среднеквадратическое отклонение (СКО) измерения дальности до цели</a:t>
            </a:r>
            <a:endParaRPr lang="ru-RU" sz="16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46748"/>
              </p:ext>
            </p:extLst>
          </p:nvPr>
        </p:nvGraphicFramePr>
        <p:xfrm>
          <a:off x="2640300" y="1651729"/>
          <a:ext cx="1057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7" name="Уравнение" r:id="rId6" imgW="1066800" imgH="520700" progId="Equation.3">
                  <p:embed/>
                </p:oleObj>
              </mc:Choice>
              <mc:Fallback>
                <p:oleObj name="Уравнение" r:id="rId6" imgW="10668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0" y="1651729"/>
                        <a:ext cx="10572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02139" y="2139511"/>
            <a:ext cx="2316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СКО угловых координат</a:t>
            </a:r>
            <a:endParaRPr lang="ru-RU" sz="1600" dirty="0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39093"/>
              </p:ext>
            </p:extLst>
          </p:nvPr>
        </p:nvGraphicFramePr>
        <p:xfrm>
          <a:off x="2640300" y="2368945"/>
          <a:ext cx="1143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8" name="Уравнение" r:id="rId8" imgW="1143000" imgH="520700" progId="Equation.3">
                  <p:embed/>
                </p:oleObj>
              </mc:Choice>
              <mc:Fallback>
                <p:oleObj name="Уравнение" r:id="rId8" imgW="11430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0" y="2368945"/>
                        <a:ext cx="1143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202139" y="3485295"/>
            <a:ext cx="3941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 изменения параметров локатора:</a:t>
            </a:r>
            <a:endParaRPr lang="ru-RU" sz="1600" dirty="0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82183"/>
              </p:ext>
            </p:extLst>
          </p:nvPr>
        </p:nvGraphicFramePr>
        <p:xfrm>
          <a:off x="3615963" y="3868711"/>
          <a:ext cx="1590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9" name="Уравнение" r:id="rId10" imgW="1612900" imgH="241300" progId="Equation.3">
                  <p:embed/>
                </p:oleObj>
              </mc:Choice>
              <mc:Fallback>
                <p:oleObj name="Уравнение" r:id="rId10" imgW="16129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963" y="3868711"/>
                        <a:ext cx="15906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63349"/>
              </p:ext>
            </p:extLst>
          </p:nvPr>
        </p:nvGraphicFramePr>
        <p:xfrm>
          <a:off x="3603240" y="4208783"/>
          <a:ext cx="14192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0" name="Уравнение" r:id="rId12" imgW="1422400" imgH="254000" progId="Equation.3">
                  <p:embed/>
                </p:oleObj>
              </mc:Choice>
              <mc:Fallback>
                <p:oleObj name="Уравнение" r:id="rId12" imgW="1422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240" y="4208783"/>
                        <a:ext cx="14192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752829"/>
              </p:ext>
            </p:extLst>
          </p:nvPr>
        </p:nvGraphicFramePr>
        <p:xfrm>
          <a:off x="4042235" y="4599014"/>
          <a:ext cx="809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1" name="Уравнение" r:id="rId14" imgW="825500" imgH="241300" progId="Equation.3">
                  <p:embed/>
                </p:oleObj>
              </mc:Choice>
              <mc:Fallback>
                <p:oleObj name="Уравнение" r:id="rId14" imgW="8255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235" y="4599014"/>
                        <a:ext cx="809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202139" y="3813763"/>
            <a:ext cx="3232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эффективная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ширина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спектра сигнала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02139" y="4167706"/>
            <a:ext cx="2113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отношение сигнал/шум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202139" y="4558544"/>
            <a:ext cx="3836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ширина диаграммы направленности антенны </a:t>
            </a:r>
            <a:endParaRPr lang="ru-RU" sz="1400" dirty="0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81938"/>
              </p:ext>
            </p:extLst>
          </p:nvPr>
        </p:nvGraphicFramePr>
        <p:xfrm>
          <a:off x="2878664" y="2940207"/>
          <a:ext cx="742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2" name="Уравнение" r:id="rId16" imgW="748975" imgH="444307" progId="Equation.3">
                  <p:embed/>
                </p:oleObj>
              </mc:Choice>
              <mc:Fallback>
                <p:oleObj name="Уравнение" r:id="rId16" imgW="748975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64" y="2940207"/>
                        <a:ext cx="7429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202139" y="5056289"/>
            <a:ext cx="4109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значения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параметров локатора </a:t>
            </a:r>
            <a:endParaRPr lang="ru-RU" sz="1600" dirty="0"/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51215"/>
              </p:ext>
            </p:extLst>
          </p:nvPr>
        </p:nvGraphicFramePr>
        <p:xfrm>
          <a:off x="1400882" y="5512730"/>
          <a:ext cx="914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3" name="Уравнение" r:id="rId18" imgW="927100" imgH="241300" progId="Equation.3">
                  <p:embed/>
                </p:oleObj>
              </mc:Choice>
              <mc:Fallback>
                <p:oleObj name="Уравнение" r:id="rId18" imgW="9271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882" y="5512730"/>
                        <a:ext cx="914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46088"/>
              </p:ext>
            </p:extLst>
          </p:nvPr>
        </p:nvGraphicFramePr>
        <p:xfrm>
          <a:off x="2640300" y="5478846"/>
          <a:ext cx="876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4" name="Уравнение" r:id="rId20" imgW="875920" imgH="253890" progId="Equation.3">
                  <p:embed/>
                </p:oleObj>
              </mc:Choice>
              <mc:Fallback>
                <p:oleObj name="Уравнение" r:id="rId20" imgW="875920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0" y="5478846"/>
                        <a:ext cx="8763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486808"/>
              </p:ext>
            </p:extLst>
          </p:nvPr>
        </p:nvGraphicFramePr>
        <p:xfrm>
          <a:off x="3894597" y="5488406"/>
          <a:ext cx="5524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5" name="Уравнение" r:id="rId22" imgW="558558" imgH="241195" progId="Equation.3">
                  <p:embed/>
                </p:oleObj>
              </mc:Choice>
              <mc:Fallback>
                <p:oleObj name="Уравнение" r:id="rId22" imgW="558558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597" y="5488406"/>
                        <a:ext cx="5524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Прямоугольник 53"/>
          <p:cNvSpPr/>
          <p:nvPr/>
        </p:nvSpPr>
        <p:spPr>
          <a:xfrm>
            <a:off x="202139" y="5901330"/>
            <a:ext cx="4066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формируется множество точек </a:t>
            </a:r>
            <a:endParaRPr lang="ru-RU" sz="1600" dirty="0"/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611958"/>
              </p:ext>
            </p:extLst>
          </p:nvPr>
        </p:nvGraphicFramePr>
        <p:xfrm>
          <a:off x="4444585" y="5947589"/>
          <a:ext cx="27717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6" name="Уравнение" r:id="rId24" imgW="2781300" imgH="266700" progId="Equation.3">
                  <p:embed/>
                </p:oleObj>
              </mc:Choice>
              <mc:Fallback>
                <p:oleObj name="Уравнение" r:id="rId24" imgW="2781300" imgH="266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585" y="5947589"/>
                        <a:ext cx="27717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3123"/>
              </p:ext>
            </p:extLst>
          </p:nvPr>
        </p:nvGraphicFramePr>
        <p:xfrm>
          <a:off x="11176000" y="6117705"/>
          <a:ext cx="495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7" name="Уравнение" r:id="rId26" imgW="495085" imgH="241195" progId="Equation.3">
                  <p:embed/>
                </p:oleObj>
              </mc:Choice>
              <mc:Fallback>
                <p:oleObj name="Уравнение" r:id="rId26" imgW="495085" imgH="241195" progId="Equation.3">
                  <p:embed/>
                  <p:pic>
                    <p:nvPicPr>
                      <p:cNvPr id="0" name="Object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0" y="6117705"/>
                        <a:ext cx="4953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5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1.3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903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</a:t>
            </a:r>
            <a:r>
              <a:rPr lang="ru-RU" sz="1600" b="1" dirty="0" smtClean="0">
                <a:latin typeface="Bookman Old Style" panose="02050604050505020204" pitchFamily="18" charset="0"/>
              </a:rPr>
              <a:t>задачи с помощью численных методов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58826" y="5746180"/>
            <a:ext cx="5013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</a:t>
            </a:r>
            <a:r>
              <a:rPr lang="ru-RU" sz="1200" b="1" dirty="0" smtClean="0">
                <a:latin typeface="Bookman Old Style" panose="02050604050505020204" pitchFamily="18" charset="0"/>
              </a:rPr>
              <a:t>4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</a:t>
            </a:r>
            <a:r>
              <a:rPr lang="ru-RU" sz="1200" dirty="0" smtClean="0">
                <a:latin typeface="Bookman Old Style" panose="02050604050505020204" pitchFamily="18" charset="0"/>
              </a:rPr>
              <a:t>Земная                 и стартовая </a:t>
            </a:r>
          </a:p>
          <a:p>
            <a:pPr algn="ctr"/>
            <a:r>
              <a:rPr lang="ru-RU" sz="1200" dirty="0" smtClean="0">
                <a:latin typeface="Bookman Old Style" panose="02050604050505020204" pitchFamily="18" charset="0"/>
              </a:rPr>
              <a:t>системы </a:t>
            </a:r>
            <a:r>
              <a:rPr lang="ru-RU" sz="1200" dirty="0">
                <a:latin typeface="Bookman Old Style" panose="02050604050505020204" pitchFamily="18" charset="0"/>
              </a:rPr>
              <a:t>координат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513486" y="2528885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(11)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513486" y="369954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(12)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026" y="1179890"/>
            <a:ext cx="5697974" cy="416373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254" y="1207442"/>
            <a:ext cx="6001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 Предварительная оценка дирекционного угла цели и преобразование системы координат </a:t>
            </a:r>
            <a:endParaRPr lang="ru-RU" sz="1600" dirty="0"/>
          </a:p>
        </p:txBody>
      </p:sp>
      <p:graphicFrame>
        <p:nvGraphicFramePr>
          <p:cNvPr id="33" name="Объект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15359"/>
              </p:ext>
            </p:extLst>
          </p:nvPr>
        </p:nvGraphicFramePr>
        <p:xfrm>
          <a:off x="1812545" y="2463013"/>
          <a:ext cx="11525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Уравнение" r:id="rId5" imgW="1155700" imgH="279400" progId="Equation.3">
                  <p:embed/>
                </p:oleObj>
              </mc:Choice>
              <mc:Fallback>
                <p:oleObj name="Уравнение" r:id="rId5" imgW="1155700" imgH="279400" progId="Equation.3">
                  <p:embed/>
                  <p:pic>
                    <p:nvPicPr>
                      <p:cNvPr id="0" name="Object 2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545" y="2463013"/>
                        <a:ext cx="11525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77897"/>
              </p:ext>
            </p:extLst>
          </p:nvPr>
        </p:nvGraphicFramePr>
        <p:xfrm>
          <a:off x="3055557" y="2860142"/>
          <a:ext cx="9715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Уравнение" r:id="rId7" imgW="965200" imgH="241300" progId="Equation.3">
                  <p:embed/>
                </p:oleObj>
              </mc:Choice>
              <mc:Fallback>
                <p:oleObj name="Уравнение" r:id="rId7" imgW="965200" imgH="241300" progId="Equation.3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557" y="2860142"/>
                        <a:ext cx="9715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836307"/>
              </p:ext>
            </p:extLst>
          </p:nvPr>
        </p:nvGraphicFramePr>
        <p:xfrm>
          <a:off x="1312482" y="2836662"/>
          <a:ext cx="14859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Уравнение" r:id="rId9" imgW="1498600" imgH="279400" progId="Equation.3">
                  <p:embed/>
                </p:oleObj>
              </mc:Choice>
              <mc:Fallback>
                <p:oleObj name="Уравнение" r:id="rId9" imgW="1498600" imgH="279400" progId="Equation.3">
                  <p:embed/>
                  <p:pic>
                    <p:nvPicPr>
                      <p:cNvPr id="0" name="Object 2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482" y="2836662"/>
                        <a:ext cx="14859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41015"/>
              </p:ext>
            </p:extLst>
          </p:nvPr>
        </p:nvGraphicFramePr>
        <p:xfrm>
          <a:off x="605279" y="3716812"/>
          <a:ext cx="150018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Уравнение" r:id="rId11" imgW="1536480" imgH="291960" progId="Equation.3">
                  <p:embed/>
                </p:oleObj>
              </mc:Choice>
              <mc:Fallback>
                <p:oleObj name="Уравнение" r:id="rId11" imgW="1536480" imgH="291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79" y="3716812"/>
                        <a:ext cx="1500187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687230"/>
              </p:ext>
            </p:extLst>
          </p:nvPr>
        </p:nvGraphicFramePr>
        <p:xfrm>
          <a:off x="2388807" y="3709895"/>
          <a:ext cx="10382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Уравнение" r:id="rId13" imgW="1040948" imgH="279279" progId="Equation.3">
                  <p:embed/>
                </p:oleObj>
              </mc:Choice>
              <mc:Fallback>
                <p:oleObj name="Уравнение" r:id="rId13" imgW="1040948" imgH="279279" progId="Equation.3">
                  <p:embed/>
                  <p:pic>
                    <p:nvPicPr>
                      <p:cNvPr id="0" name="Object 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07" y="3709895"/>
                        <a:ext cx="10382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6420"/>
              </p:ext>
            </p:extLst>
          </p:nvPr>
        </p:nvGraphicFramePr>
        <p:xfrm>
          <a:off x="3710373" y="3728718"/>
          <a:ext cx="10191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3" name="Уравнение" r:id="rId15" imgW="1028700" imgH="279400" progId="Equation.3">
                  <p:embed/>
                </p:oleObj>
              </mc:Choice>
              <mc:Fallback>
                <p:oleObj name="Уравнение" r:id="rId15" imgW="1028700" imgH="279400" progId="Equation.3">
                  <p:embed/>
                  <p:pic>
                    <p:nvPicPr>
                      <p:cNvPr id="0" name="Object 3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373" y="3728718"/>
                        <a:ext cx="10191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83400"/>
              </p:ext>
            </p:extLst>
          </p:nvPr>
        </p:nvGraphicFramePr>
        <p:xfrm>
          <a:off x="1524000" y="4699555"/>
          <a:ext cx="2009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Уравнение" r:id="rId17" imgW="2005729" imgH="304668" progId="Equation.3">
                  <p:embed/>
                </p:oleObj>
              </mc:Choice>
              <mc:Fallback>
                <p:oleObj name="Уравнение" r:id="rId17" imgW="2005729" imgH="30466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99555"/>
                        <a:ext cx="2009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30546"/>
              </p:ext>
            </p:extLst>
          </p:nvPr>
        </p:nvGraphicFramePr>
        <p:xfrm>
          <a:off x="2171699" y="5103245"/>
          <a:ext cx="714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Уравнение" r:id="rId19" imgW="710891" imgH="304668" progId="Equation.3">
                  <p:embed/>
                </p:oleObj>
              </mc:Choice>
              <mc:Fallback>
                <p:oleObj name="Уравнение" r:id="rId19" imgW="710891" imgH="304668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99" y="5103245"/>
                        <a:ext cx="7143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32815"/>
              </p:ext>
            </p:extLst>
          </p:nvPr>
        </p:nvGraphicFramePr>
        <p:xfrm>
          <a:off x="1638272" y="5490034"/>
          <a:ext cx="2000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Уравнение" r:id="rId21" imgW="1993900" imgH="304800" progId="Equation.3">
                  <p:embed/>
                </p:oleObj>
              </mc:Choice>
              <mc:Fallback>
                <p:oleObj name="Уравнение" r:id="rId21" imgW="1993900" imgH="304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272" y="5490034"/>
                        <a:ext cx="20002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300083" y="1848324"/>
            <a:ext cx="4904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координаты снаряда, определяемые локатором, в фиксированные моменты времени </a:t>
            </a:r>
            <a:endParaRPr lang="ru-RU" sz="14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312494" y="3298035"/>
            <a:ext cx="3964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предварительная оценка дирекционного угла </a:t>
            </a:r>
            <a:endParaRPr lang="ru-RU" sz="1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312494" y="4203750"/>
            <a:ext cx="3206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преобразование системы координат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513486" y="503850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(13)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71921"/>
              </p:ext>
            </p:extLst>
          </p:nvPr>
        </p:nvGraphicFramePr>
        <p:xfrm>
          <a:off x="9578007" y="5770511"/>
          <a:ext cx="657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Уравнение" r:id="rId23" imgW="660113" imgH="241195" progId="Equation.3">
                  <p:embed/>
                </p:oleObj>
              </mc:Choice>
              <mc:Fallback>
                <p:oleObj name="Уравнение" r:id="rId23" imgW="660113" imgH="241195" progId="Equation.3">
                  <p:embed/>
                  <p:pic>
                    <p:nvPicPr>
                      <p:cNvPr id="0" name="Object 26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007" y="5770511"/>
                        <a:ext cx="657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900581"/>
              </p:ext>
            </p:extLst>
          </p:nvPr>
        </p:nvGraphicFramePr>
        <p:xfrm>
          <a:off x="11341100" y="5787464"/>
          <a:ext cx="685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Уравнение" r:id="rId25" imgW="685800" imgH="241300" progId="Equation.3">
                  <p:embed/>
                </p:oleObj>
              </mc:Choice>
              <mc:Fallback>
                <p:oleObj name="Уравнение" r:id="rId25" imgW="685800" imgH="241300" progId="Equation.3">
                  <p:embed/>
                  <p:pic>
                    <p:nvPicPr>
                      <p:cNvPr id="0" name="Object 26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100" y="5787464"/>
                        <a:ext cx="6858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1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6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1.3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903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</a:t>
            </a:r>
            <a:r>
              <a:rPr lang="ru-RU" sz="1600" b="1" dirty="0" smtClean="0">
                <a:latin typeface="Bookman Old Style" panose="02050604050505020204" pitchFamily="18" charset="0"/>
              </a:rPr>
              <a:t>задачи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493286" y="3093966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(14)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207442"/>
            <a:ext cx="6001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Построение аппроксимирующих полиномов данных измерений координат снаряда и определение траекторных параметров</a:t>
            </a:r>
            <a:endParaRPr lang="ru-RU" sz="16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00083" y="1848324"/>
            <a:ext cx="4904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аппроксимационные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зависимости для измеренных координат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пути</a:t>
            </a:r>
            <a:endParaRPr lang="ru-RU" sz="1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1845307" y="4453261"/>
            <a:ext cx="3196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коэффициенты аппроксимации, определяемые с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 МНК.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513486" y="576850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(15)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1376"/>
              </p:ext>
            </p:extLst>
          </p:nvPr>
        </p:nvGraphicFramePr>
        <p:xfrm>
          <a:off x="1328248" y="2629672"/>
          <a:ext cx="2847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Уравнение" r:id="rId4" imgW="2870200" imgH="279400" progId="Equation.3">
                  <p:embed/>
                </p:oleObj>
              </mc:Choice>
              <mc:Fallback>
                <p:oleObj name="Уравнение" r:id="rId4" imgW="28702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248" y="2629672"/>
                        <a:ext cx="2847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70024"/>
              </p:ext>
            </p:extLst>
          </p:nvPr>
        </p:nvGraphicFramePr>
        <p:xfrm>
          <a:off x="1324360" y="3028396"/>
          <a:ext cx="289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Уравнение" r:id="rId6" imgW="2921000" imgH="304800" progId="Equation.3">
                  <p:embed/>
                </p:oleObj>
              </mc:Choice>
              <mc:Fallback>
                <p:oleObj name="Уравнение" r:id="rId6" imgW="29210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60" y="3028396"/>
                        <a:ext cx="2895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04897"/>
              </p:ext>
            </p:extLst>
          </p:nvPr>
        </p:nvGraphicFramePr>
        <p:xfrm>
          <a:off x="1324360" y="3425952"/>
          <a:ext cx="28289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1" name="Уравнение" r:id="rId8" imgW="2844800" imgH="279400" progId="Equation.3">
                  <p:embed/>
                </p:oleObj>
              </mc:Choice>
              <mc:Fallback>
                <p:oleObj name="Уравнение" r:id="rId8" imgW="28448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60" y="3425952"/>
                        <a:ext cx="28289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321245"/>
              </p:ext>
            </p:extLst>
          </p:nvPr>
        </p:nvGraphicFramePr>
        <p:xfrm>
          <a:off x="1324360" y="3990048"/>
          <a:ext cx="2952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Уравнение" r:id="rId10" imgW="2946400" imgH="279400" progId="Equation.3">
                  <p:embed/>
                </p:oleObj>
              </mc:Choice>
              <mc:Fallback>
                <p:oleObj name="Уравнение" r:id="rId10" imgW="2946400" imgH="279400" progId="Equation.3">
                  <p:embed/>
                  <p:pic>
                    <p:nvPicPr>
                      <p:cNvPr id="0" name="Object 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60" y="3990048"/>
                        <a:ext cx="29527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81693"/>
              </p:ext>
            </p:extLst>
          </p:nvPr>
        </p:nvGraphicFramePr>
        <p:xfrm>
          <a:off x="330200" y="4478338"/>
          <a:ext cx="150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3" name="Уравнение" r:id="rId12" imgW="1549080" imgH="291960" progId="Equation.3">
                  <p:embed/>
                </p:oleObj>
              </mc:Choice>
              <mc:Fallback>
                <p:oleObj name="Уравнение" r:id="rId12" imgW="154908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478338"/>
                        <a:ext cx="15065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11598"/>
              </p:ext>
            </p:extLst>
          </p:nvPr>
        </p:nvGraphicFramePr>
        <p:xfrm>
          <a:off x="1083469" y="5666025"/>
          <a:ext cx="68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Уравнение" r:id="rId14" imgW="685800" imgH="469900" progId="Equation.3">
                  <p:embed/>
                </p:oleObj>
              </mc:Choice>
              <mc:Fallback>
                <p:oleObj name="Уравнение" r:id="rId14" imgW="685800" imgH="469900" progId="Equation.3">
                  <p:embed/>
                  <p:pic>
                    <p:nvPicPr>
                      <p:cNvPr id="0" name="Object 1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469" y="5666025"/>
                        <a:ext cx="685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649974"/>
              </p:ext>
            </p:extLst>
          </p:nvPr>
        </p:nvGraphicFramePr>
        <p:xfrm>
          <a:off x="3562760" y="5666025"/>
          <a:ext cx="1257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Уравнение" r:id="rId16" imgW="1256755" imgH="545863" progId="Equation.3">
                  <p:embed/>
                </p:oleObj>
              </mc:Choice>
              <mc:Fallback>
                <p:oleObj name="Уравнение" r:id="rId16" imgW="1256755" imgH="545863" progId="Equation.3">
                  <p:embed/>
                  <p:pic>
                    <p:nvPicPr>
                      <p:cNvPr id="0" name="Object 1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760" y="5666025"/>
                        <a:ext cx="1257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62409"/>
              </p:ext>
            </p:extLst>
          </p:nvPr>
        </p:nvGraphicFramePr>
        <p:xfrm>
          <a:off x="2080441" y="5666025"/>
          <a:ext cx="1114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Уравнение" r:id="rId18" imgW="1117115" imgH="545863" progId="Equation.3">
                  <p:embed/>
                </p:oleObj>
              </mc:Choice>
              <mc:Fallback>
                <p:oleObj name="Уравнение" r:id="rId18" imgW="1117115" imgH="545863" progId="Equation.3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441" y="5666025"/>
                        <a:ext cx="11144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" name="Рисунок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98" y="3319590"/>
            <a:ext cx="3943635" cy="26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6721797" y="5960165"/>
            <a:ext cx="5429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Bookman Old Style" panose="02050604050505020204" pitchFamily="18" charset="0"/>
              </a:rPr>
              <a:t>Рисунок 5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Аппроксимация данных измерений </a:t>
            </a:r>
            <a:r>
              <a:rPr lang="ru-RU" sz="1200" dirty="0" smtClean="0">
                <a:latin typeface="Bookman Old Style" panose="02050604050505020204" pitchFamily="18" charset="0"/>
              </a:rPr>
              <a:t>полиномом: </a:t>
            </a:r>
            <a:br>
              <a:rPr lang="ru-RU" sz="1200" dirty="0" smtClean="0">
                <a:latin typeface="Bookman Old Style" panose="02050604050505020204" pitchFamily="18" charset="0"/>
              </a:rPr>
            </a:br>
            <a:r>
              <a:rPr lang="ru-RU" sz="1200" dirty="0" smtClean="0">
                <a:latin typeface="Bookman Old Style" panose="02050604050505020204" pitchFamily="18" charset="0"/>
              </a:rPr>
              <a:t>а) отклонение по координате; б</a:t>
            </a:r>
            <a:r>
              <a:rPr lang="ru-RU" sz="1200" dirty="0">
                <a:latin typeface="Bookman Old Style" panose="02050604050505020204" pitchFamily="18" charset="0"/>
              </a:rPr>
              <a:t>) </a:t>
            </a:r>
            <a:r>
              <a:rPr lang="ru-RU" sz="1200" dirty="0" smtClean="0">
                <a:latin typeface="Bookman Old Style" panose="02050604050505020204" pitchFamily="18" charset="0"/>
              </a:rPr>
              <a:t>угол </a:t>
            </a:r>
            <a:r>
              <a:rPr lang="ru-RU" sz="1200" dirty="0">
                <a:latin typeface="Bookman Old Style" panose="02050604050505020204" pitchFamily="18" charset="0"/>
              </a:rPr>
              <a:t>наклона траектории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6832861" y="185506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а)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6832861" y="4577294"/>
            <a:ext cx="352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Bookman Old Style" panose="02050604050505020204" pitchFamily="18" charset="0"/>
              </a:rPr>
              <a:t>б</a:t>
            </a:r>
            <a:r>
              <a:rPr lang="ru-RU" sz="1400" b="1" dirty="0" smtClean="0">
                <a:latin typeface="Bookman Old Style" panose="02050604050505020204" pitchFamily="18" charset="0"/>
              </a:rPr>
              <a:t>)</a:t>
            </a:r>
            <a:endParaRPr lang="ru-RU" sz="1400" b="1" dirty="0">
              <a:latin typeface="Bookman Old Style" panose="02050604050505020204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48582" y="5146385"/>
            <a:ext cx="4904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для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скорости и траекторных углов</a:t>
            </a:r>
            <a:endParaRPr lang="ru-RU" sz="1400" dirty="0"/>
          </a:p>
        </p:txBody>
      </p:sp>
      <p:pic>
        <p:nvPicPr>
          <p:cNvPr id="40171" name="Рисунок 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21" y="732249"/>
            <a:ext cx="4005479" cy="25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2278"/>
              </p:ext>
            </p:extLst>
          </p:nvPr>
        </p:nvGraphicFramePr>
        <p:xfrm>
          <a:off x="7448149" y="757367"/>
          <a:ext cx="439619" cy="20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7" name="Уравнение" r:id="rId22" imgW="571320" imgH="279360" progId="Equation.3">
                  <p:embed/>
                </p:oleObj>
              </mc:Choice>
              <mc:Fallback>
                <p:oleObj name="Уравнение" r:id="rId22" imgW="571320" imgH="279360" progId="Equation.3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149" y="757367"/>
                        <a:ext cx="439619" cy="204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7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74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1.3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903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</a:t>
            </a:r>
            <a:r>
              <a:rPr lang="ru-RU" sz="1600" b="1" dirty="0" smtClean="0">
                <a:latin typeface="Bookman Old Style" panose="02050604050505020204" pitchFamily="18" charset="0"/>
              </a:rPr>
              <a:t>задачи </a:t>
            </a:r>
            <a:r>
              <a:rPr lang="ru-RU" sz="1600" b="1" dirty="0">
                <a:latin typeface="Bookman Old Style" panose="02050604050505020204" pitchFamily="18" charset="0"/>
              </a:rPr>
              <a:t>с помощью численных </a:t>
            </a:r>
            <a:r>
              <a:rPr lang="ru-RU" sz="1600" b="1" dirty="0" smtClean="0">
                <a:latin typeface="Bookman Old Style" panose="02050604050505020204" pitchFamily="18" charset="0"/>
              </a:rPr>
              <a:t>методов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002250" y="2156101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(16)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6255" y="1207442"/>
            <a:ext cx="5455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Расчет баллистического коэффициента и определение типа снаряда </a:t>
            </a:r>
            <a:endParaRPr lang="ru-RU" sz="16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00083" y="1848324"/>
            <a:ext cx="4904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баллистический коэффициент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002250" y="5196338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(18)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48582" y="4360168"/>
            <a:ext cx="4904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интегрируя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(17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зафиксированной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 траектории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получим</a:t>
            </a:r>
            <a:endParaRPr lang="ru-RU" sz="1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3138"/>
              </p:ext>
            </p:extLst>
          </p:nvPr>
        </p:nvGraphicFramePr>
        <p:xfrm>
          <a:off x="2318669" y="2189269"/>
          <a:ext cx="102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8" name="Уравнение" r:id="rId4" imgW="1028254" imgH="495085" progId="Equation.3">
                  <p:embed/>
                </p:oleObj>
              </mc:Choice>
              <mc:Fallback>
                <p:oleObj name="Уравнение" r:id="rId4" imgW="1028254" imgH="4950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669" y="2189269"/>
                        <a:ext cx="1028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348582" y="2741762"/>
            <a:ext cx="4904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баллистический коэффициент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определяется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уравнения изменения скорости</a:t>
            </a:r>
            <a:endParaRPr lang="ru-RU" sz="1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87196"/>
              </p:ext>
            </p:extLst>
          </p:nvPr>
        </p:nvGraphicFramePr>
        <p:xfrm>
          <a:off x="1312541" y="3512065"/>
          <a:ext cx="3190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9" name="Уравнение" r:id="rId6" imgW="3213100" imgH="546100" progId="Equation.3">
                  <p:embed/>
                </p:oleObj>
              </mc:Choice>
              <mc:Fallback>
                <p:oleObj name="Уравнение" r:id="rId6" imgW="32131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541" y="3512065"/>
                        <a:ext cx="3190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5002250" y="3543961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(17)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24111"/>
              </p:ext>
            </p:extLst>
          </p:nvPr>
        </p:nvGraphicFramePr>
        <p:xfrm>
          <a:off x="1760970" y="5150149"/>
          <a:ext cx="2484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0" name="Уравнение" r:id="rId8" imgW="2514600" imgH="876240" progId="Equation.3">
                  <p:embed/>
                </p:oleObj>
              </mc:Choice>
              <mc:Fallback>
                <p:oleObj name="Уравнение" r:id="rId8" imgW="251460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970" y="5150149"/>
                        <a:ext cx="248443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6077870" y="1169740"/>
            <a:ext cx="616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Обратный и прямой расчет траектории от начала зафиксированного участка траектории до точки выстрела с уточнением траекторных параметров и координат точки выстрела 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1672175" y="3528550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(20)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077870" y="2089227"/>
            <a:ext cx="603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обратной траектории производится численное интегрирование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уравнений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движения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отрицательным шагом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(– </a:t>
            </a:r>
            <a:r>
              <a:rPr lang="el-GR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τ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1677115" y="2657907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(19)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17237"/>
              </p:ext>
            </p:extLst>
          </p:nvPr>
        </p:nvGraphicFramePr>
        <p:xfrm>
          <a:off x="6192773" y="2705041"/>
          <a:ext cx="5153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1" name="Уравнение" r:id="rId10" imgW="5181600" imgH="279400" progId="Equation.3">
                  <p:embed/>
                </p:oleObj>
              </mc:Choice>
              <mc:Fallback>
                <p:oleObj name="Уравнение" r:id="rId10" imgW="5181600" imgH="279400" progId="Equation.3">
                  <p:embed/>
                  <p:pic>
                    <p:nvPicPr>
                      <p:cNvPr id="4" name="Объект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773" y="2705041"/>
                        <a:ext cx="51530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57058"/>
              </p:ext>
            </p:extLst>
          </p:nvPr>
        </p:nvGraphicFramePr>
        <p:xfrm>
          <a:off x="6837937" y="3191904"/>
          <a:ext cx="36385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2" name="Уравнение" r:id="rId12" imgW="3644900" imgH="876300" progId="Equation.3">
                  <p:embed/>
                </p:oleObj>
              </mc:Choice>
              <mc:Fallback>
                <p:oleObj name="Уравнение" r:id="rId12" imgW="3644900" imgH="8763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37" y="3191904"/>
                        <a:ext cx="36385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28490"/>
              </p:ext>
            </p:extLst>
          </p:nvPr>
        </p:nvGraphicFramePr>
        <p:xfrm>
          <a:off x="7928950" y="4234565"/>
          <a:ext cx="10001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3" name="Уравнение" r:id="rId14" imgW="1002865" imgH="279279" progId="Equation.3">
                  <p:embed/>
                </p:oleObj>
              </mc:Choice>
              <mc:Fallback>
                <p:oleObj name="Уравнение" r:id="rId14" imgW="1002865" imgH="279279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950" y="4234565"/>
                        <a:ext cx="10001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11672174" y="4243499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(21)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86276"/>
              </p:ext>
            </p:extLst>
          </p:nvPr>
        </p:nvGraphicFramePr>
        <p:xfrm>
          <a:off x="7443174" y="5627403"/>
          <a:ext cx="1971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4" name="Уравнение" r:id="rId16" imgW="2006280" imgH="495000" progId="Equation.3">
                  <p:embed/>
                </p:oleObj>
              </mc:Choice>
              <mc:Fallback>
                <p:oleObj name="Уравнение" r:id="rId16" imgW="2006280" imgH="4950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74" y="5627403"/>
                        <a:ext cx="19716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6077870" y="4642996"/>
            <a:ext cx="6035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минимизация отклонений расчетной траектории от точек, зафиксированных локатором</a:t>
            </a:r>
            <a:endParaRPr lang="ru-RU" sz="1400" dirty="0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74729"/>
              </p:ext>
            </p:extLst>
          </p:nvPr>
        </p:nvGraphicFramePr>
        <p:xfrm>
          <a:off x="7064115" y="5243745"/>
          <a:ext cx="911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5" name="Уравнение" r:id="rId18" imgW="927000" imgH="228600" progId="Equation.3">
                  <p:embed/>
                </p:oleObj>
              </mc:Choice>
              <mc:Fallback>
                <p:oleObj name="Уравнение" r:id="rId18" imgW="927000" imgH="2286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115" y="5243745"/>
                        <a:ext cx="9112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94089"/>
              </p:ext>
            </p:extLst>
          </p:nvPr>
        </p:nvGraphicFramePr>
        <p:xfrm>
          <a:off x="8625462" y="5191308"/>
          <a:ext cx="14541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" name="Уравнение" r:id="rId20" imgW="1447560" imgH="279360" progId="Equation.3">
                  <p:embed/>
                </p:oleObj>
              </mc:Choice>
              <mc:Fallback>
                <p:oleObj name="Уравнение" r:id="rId20" imgW="1447560" imgH="27936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462" y="5191308"/>
                        <a:ext cx="145415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11684000" y="5369805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(22)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8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1.4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 </a:t>
            </a:r>
            <a:r>
              <a:rPr lang="ru-RU" sz="1600" b="1" dirty="0" smtClean="0">
                <a:latin typeface="Bookman Old Style" panose="02050604050505020204" pitchFamily="18" charset="0"/>
              </a:rPr>
              <a:t>с использованием методов </a:t>
            </a:r>
            <a:r>
              <a:rPr lang="ru-RU" sz="1600" b="1" dirty="0">
                <a:latin typeface="Bookman Old Style" panose="02050604050505020204" pitchFamily="18" charset="0"/>
              </a:rPr>
              <a:t>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6254" y="1207442"/>
            <a:ext cx="6318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Предобработка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исходных данных 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25712" y="1615231"/>
            <a:ext cx="5406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зафиксированные координаты снаряда в декартовой системе координат локатора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00158" y="2478742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(23)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37785" y="4166188"/>
            <a:ext cx="603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проводим аппроксимацию исходных данных полиномами степени </a:t>
            </a:r>
            <a:r>
              <a:rPr lang="en-US" sz="1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ru-RU" sz="1400" i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444854" y="5165093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(24)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58651"/>
              </p:ext>
            </p:extLst>
          </p:nvPr>
        </p:nvGraphicFramePr>
        <p:xfrm>
          <a:off x="2429274" y="2119523"/>
          <a:ext cx="137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name="Уравнение" r:id="rId4" imgW="1384300" imgH="1079500" progId="Equation.3">
                  <p:embed/>
                </p:oleObj>
              </mc:Choice>
              <mc:Fallback>
                <p:oleObj name="Уравнение" r:id="rId4" imgW="1384300" imgH="1079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274" y="2119523"/>
                        <a:ext cx="1371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141759"/>
              </p:ext>
            </p:extLst>
          </p:nvPr>
        </p:nvGraphicFramePr>
        <p:xfrm>
          <a:off x="347663" y="3278508"/>
          <a:ext cx="6858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Уравнение" r:id="rId6" imgW="672840" imgH="266400" progId="Equation.3">
                  <p:embed/>
                </p:oleObj>
              </mc:Choice>
              <mc:Fallback>
                <p:oleObj name="Уравнение" r:id="rId6" imgW="67284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3278508"/>
                        <a:ext cx="6858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28713"/>
              </p:ext>
            </p:extLst>
          </p:nvPr>
        </p:nvGraphicFramePr>
        <p:xfrm>
          <a:off x="376238" y="3638870"/>
          <a:ext cx="606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Уравнение" r:id="rId8" imgW="596880" imgH="241200" progId="Equation.3">
                  <p:embed/>
                </p:oleObj>
              </mc:Choice>
              <mc:Fallback>
                <p:oleObj name="Уравнение" r:id="rId8" imgW="596880" imgH="241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638870"/>
                        <a:ext cx="606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1083349" y="3262217"/>
            <a:ext cx="4649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моменты времени фиксирования координат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локатором,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088400" y="3648356"/>
            <a:ext cx="4644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в декартовой системе координат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локатора</a:t>
            </a:r>
            <a:r>
              <a:rPr lang="ru-RU" sz="1400" dirty="0"/>
              <a:t>.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76292"/>
              </p:ext>
            </p:extLst>
          </p:nvPr>
        </p:nvGraphicFramePr>
        <p:xfrm>
          <a:off x="2512463" y="4674111"/>
          <a:ext cx="13906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Уравнение" r:id="rId10" imgW="1397000" imgH="1079500" progId="Equation.3">
                  <p:embed/>
                </p:oleObj>
              </mc:Choice>
              <mc:Fallback>
                <p:oleObj name="Уравнение" r:id="rId10" imgW="1397000" imgH="1079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463" y="4674111"/>
                        <a:ext cx="13906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3269"/>
              </p:ext>
            </p:extLst>
          </p:nvPr>
        </p:nvGraphicFramePr>
        <p:xfrm>
          <a:off x="376237" y="5914226"/>
          <a:ext cx="606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Уравнение" r:id="rId12" imgW="596880" imgH="241200" progId="Equation.3">
                  <p:embed/>
                </p:oleObj>
              </mc:Choice>
              <mc:Fallback>
                <p:oleObj name="Уравнение" r:id="rId12" imgW="596880" imgH="24120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" y="5914226"/>
                        <a:ext cx="606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1033463" y="5870091"/>
            <a:ext cx="5277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сглаженные координаты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в декартовой системе координат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локатора</a:t>
            </a:r>
            <a:r>
              <a:rPr lang="ru-RU" sz="1400" dirty="0"/>
              <a:t>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128306" y="1225794"/>
            <a:ext cx="59250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Подготовка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для восстановления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траектории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28306" y="1623671"/>
            <a:ext cx="6035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дирекционного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угла</a:t>
            </a:r>
            <a:endParaRPr lang="ru-RU" sz="1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1365328" y="2507473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(25)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97905"/>
              </p:ext>
            </p:extLst>
          </p:nvPr>
        </p:nvGraphicFramePr>
        <p:xfrm>
          <a:off x="8543916" y="2197293"/>
          <a:ext cx="838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Уравнение" r:id="rId14" imgW="850531" imgH="190417" progId="Equation.3">
                  <p:embed/>
                </p:oleObj>
              </mc:Choice>
              <mc:Fallback>
                <p:oleObj name="Уравнение" r:id="rId14" imgW="850531" imgH="190417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16" y="2197293"/>
                        <a:ext cx="838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596307"/>
              </p:ext>
            </p:extLst>
          </p:nvPr>
        </p:nvGraphicFramePr>
        <p:xfrm>
          <a:off x="7441644" y="2601346"/>
          <a:ext cx="4095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Уравнение" r:id="rId16" imgW="393529" imgH="190417" progId="Equation.3">
                  <p:embed/>
                </p:oleObj>
              </mc:Choice>
              <mc:Fallback>
                <p:oleObj name="Уравнение" r:id="rId16" imgW="393529" imgH="190417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644" y="2601346"/>
                        <a:ext cx="4095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3468"/>
              </p:ext>
            </p:extLst>
          </p:nvPr>
        </p:nvGraphicFramePr>
        <p:xfrm>
          <a:off x="8364038" y="2536255"/>
          <a:ext cx="13239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Уравнение" r:id="rId18" imgW="1320227" imgH="304668" progId="Equation.3">
                  <p:embed/>
                </p:oleObj>
              </mc:Choice>
              <mc:Fallback>
                <p:oleObj name="Уравнение" r:id="rId18" imgW="1320227" imgH="304668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038" y="2536255"/>
                        <a:ext cx="13239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рямоугольник 38"/>
          <p:cNvSpPr/>
          <p:nvPr/>
        </p:nvSpPr>
        <p:spPr>
          <a:xfrm>
            <a:off x="6225337" y="3133265"/>
            <a:ext cx="5638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роекция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точек зафиксированной части траектории на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плоскость стрельбы</a:t>
            </a:r>
            <a:endParaRPr lang="ru-RU" sz="1400" dirty="0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821733"/>
              </p:ext>
            </p:extLst>
          </p:nvPr>
        </p:nvGraphicFramePr>
        <p:xfrm>
          <a:off x="8453924" y="3757932"/>
          <a:ext cx="118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Уравнение" r:id="rId20" imgW="1168400" imgH="1079500" progId="Equation.3">
                  <p:embed/>
                </p:oleObj>
              </mc:Choice>
              <mc:Fallback>
                <p:oleObj name="Уравнение" r:id="rId20" imgW="1168400" imgH="10795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924" y="3757932"/>
                        <a:ext cx="1181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11365328" y="4051917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(26)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471777"/>
            <a:ext cx="12192000" cy="0"/>
          </a:xfrm>
          <a:prstGeom prst="line">
            <a:avLst/>
          </a:prstGeom>
          <a:ln w="190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0" y="711200"/>
            <a:ext cx="12192000" cy="0"/>
          </a:xfrm>
          <a:prstGeom prst="line">
            <a:avLst/>
          </a:prstGeom>
          <a:ln w="381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76000" y="648866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74F13E9-DFB6-490E-AD15-AB7B1E472F67}" type="slidenum">
              <a:rPr lang="ru-RU" b="1" smtClean="0">
                <a:latin typeface="Bookman Old Style" panose="02050604050505020204" pitchFamily="18" charset="0"/>
              </a:rPr>
              <a:t>9</a:t>
            </a:fld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/22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2901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Bookman Old Style" panose="02050604050505020204" pitchFamily="18" charset="0"/>
              </a:rPr>
              <a:t>1.4 Алгоритм </a:t>
            </a:r>
            <a:r>
              <a:rPr lang="ru-RU" dirty="0">
                <a:latin typeface="Bookman Old Style" panose="02050604050505020204" pitchFamily="18" charset="0"/>
              </a:rPr>
              <a:t>решения обратной задачи определения координат точки выстрела по участку траектории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98" y="6534834"/>
            <a:ext cx="11070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ookman Old Style" panose="02050604050505020204" pitchFamily="18" charset="0"/>
              </a:rPr>
              <a:t>НИР </a:t>
            </a:r>
            <a:r>
              <a:rPr lang="en-US" sz="1400" dirty="0" smtClean="0">
                <a:latin typeface="Bookman Old Style" panose="02050604050505020204" pitchFamily="18" charset="0"/>
              </a:rPr>
              <a:t>“</a:t>
            </a:r>
            <a:r>
              <a:rPr lang="ru-RU" sz="1400" dirty="0" smtClean="0">
                <a:latin typeface="Bookman Old Style" panose="02050604050505020204" pitchFamily="18" charset="0"/>
              </a:rPr>
              <a:t>Разработка модели решения прямой и обратной задачи движения снаряда в воздушном пространстве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8638" y="835788"/>
            <a:ext cx="11290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1600" b="1" dirty="0">
                <a:latin typeface="Bookman Old Style" panose="02050604050505020204" pitchFamily="18" charset="0"/>
              </a:rPr>
              <a:t>решения обратной задачи </a:t>
            </a:r>
            <a:r>
              <a:rPr lang="ru-RU" sz="1600" b="1" dirty="0" smtClean="0">
                <a:latin typeface="Bookman Old Style" panose="02050604050505020204" pitchFamily="18" charset="0"/>
              </a:rPr>
              <a:t>с использованием методов </a:t>
            </a:r>
            <a:r>
              <a:rPr lang="ru-RU" sz="1600" b="1" dirty="0">
                <a:latin typeface="Bookman Old Style" panose="02050604050505020204" pitchFamily="18" charset="0"/>
              </a:rPr>
              <a:t>искусственного интеллекта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6255" y="1207442"/>
            <a:ext cx="5779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 снаряда с использованием нейронной сети глубокого обучения</a:t>
            </a:r>
            <a:endParaRPr lang="ru-RU" sz="1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47951" y="1873334"/>
            <a:ext cx="572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 о компонентах скорости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ветра </a:t>
            </a:r>
            <a:b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стартовой системе координат </a:t>
            </a:r>
            <a:endParaRPr lang="ru-RU" sz="14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89193"/>
              </p:ext>
            </p:extLst>
          </p:nvPr>
        </p:nvGraphicFramePr>
        <p:xfrm>
          <a:off x="1734951" y="2497409"/>
          <a:ext cx="942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9" name="Уравнение" r:id="rId4" imgW="939392" imgH="241195" progId="Equation.3">
                  <p:embed/>
                </p:oleObj>
              </mc:Choice>
              <mc:Fallback>
                <p:oleObj name="Уравнение" r:id="rId4" imgW="939392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951" y="2497409"/>
                        <a:ext cx="942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46040"/>
              </p:ext>
            </p:extLst>
          </p:nvPr>
        </p:nvGraphicFramePr>
        <p:xfrm>
          <a:off x="2797478" y="2497409"/>
          <a:ext cx="909637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name="Уравнение" r:id="rId6" imgW="927000" imgH="241200" progId="Equation.3">
                  <p:embed/>
                </p:oleObj>
              </mc:Choice>
              <mc:Fallback>
                <p:oleObj name="Уравнение" r:id="rId6" imgW="9270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478" y="2497409"/>
                        <a:ext cx="909637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61483"/>
              </p:ext>
            </p:extLst>
          </p:nvPr>
        </p:nvGraphicFramePr>
        <p:xfrm>
          <a:off x="3995736" y="2464311"/>
          <a:ext cx="457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Уравнение" r:id="rId8" imgW="469696" imgH="253890" progId="Equation.3">
                  <p:embed/>
                </p:oleObj>
              </mc:Choice>
              <mc:Fallback>
                <p:oleObj name="Уравнение" r:id="rId8" imgW="469696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6" y="2464311"/>
                        <a:ext cx="457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96254" y="2794067"/>
            <a:ext cx="556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использованием нейронной сети глубокого обучения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решаем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задачу классификации типа снаряда.</a:t>
            </a:r>
            <a:endParaRPr lang="ru-RU" sz="1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93953"/>
              </p:ext>
            </p:extLst>
          </p:nvPr>
        </p:nvGraphicFramePr>
        <p:xfrm>
          <a:off x="2131218" y="3770204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name="Уравнение" r:id="rId10" imgW="2133600" imgH="1079500" progId="Equation.3">
                  <p:embed/>
                </p:oleObj>
              </mc:Choice>
              <mc:Fallback>
                <p:oleObj name="Уравнение" r:id="rId10" imgW="2133600" imgH="1079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218" y="3770204"/>
                        <a:ext cx="2133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0705"/>
              </p:ext>
            </p:extLst>
          </p:nvPr>
        </p:nvGraphicFramePr>
        <p:xfrm>
          <a:off x="2797478" y="5310016"/>
          <a:ext cx="990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Уравнение" r:id="rId12" imgW="990170" imgH="241195" progId="Equation.3">
                  <p:embed/>
                </p:oleObj>
              </mc:Choice>
              <mc:Fallback>
                <p:oleObj name="Уравнение" r:id="rId12" imgW="990170" imgH="24119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478" y="5310016"/>
                        <a:ext cx="990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76665" y="3426570"/>
            <a:ext cx="3339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 нейронной сети будем подавать  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76665" y="4896459"/>
            <a:ext cx="3865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выходе необходимо определить тип снаряда: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6665" y="5588021"/>
            <a:ext cx="3310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Нормализация выполняется по формуле:</a:t>
            </a:r>
            <a:endParaRPr lang="ru-RU" sz="1400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75671"/>
              </p:ext>
            </p:extLst>
          </p:nvPr>
        </p:nvGraphicFramePr>
        <p:xfrm>
          <a:off x="2626518" y="5903896"/>
          <a:ext cx="1638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Уравнение" r:id="rId14" imgW="1637589" imgH="495085" progId="Equation.3">
                  <p:embed/>
                </p:oleObj>
              </mc:Choice>
              <mc:Fallback>
                <p:oleObj name="Уравнение" r:id="rId14" imgW="1637589" imgH="49508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518" y="5903896"/>
                        <a:ext cx="1638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1967"/>
              </p:ext>
            </p:extLst>
          </p:nvPr>
        </p:nvGraphicFramePr>
        <p:xfrm>
          <a:off x="6477979" y="2233946"/>
          <a:ext cx="5400675" cy="2377440"/>
        </p:xfrm>
        <a:graphic>
          <a:graphicData uri="http://schemas.openxmlformats.org/drawingml/2006/table">
            <a:tbl>
              <a:tblPr firstRow="1" bandRow="1"/>
              <a:tblGrid>
                <a:gridCol w="713656">
                  <a:extLst>
                    <a:ext uri="{9D8B030D-6E8A-4147-A177-3AD203B41FA5}">
                      <a16:colId xmlns:a16="http://schemas.microsoft.com/office/drawing/2014/main" val="1842675048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4272192662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3746097314"/>
                    </a:ext>
                  </a:extLst>
                </a:gridCol>
                <a:gridCol w="1626679">
                  <a:extLst>
                    <a:ext uri="{9D8B030D-6E8A-4147-A177-3AD203B41FA5}">
                      <a16:colId xmlns:a16="http://schemas.microsoft.com/office/drawing/2014/main" val="3898427285"/>
                    </a:ext>
                  </a:extLst>
                </a:gridCol>
              </a:tblGrid>
              <a:tr h="316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слоя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выходного слоя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оцениваемых параметров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91609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5)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714446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128)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547734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64)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44467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200123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Flatten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72852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10272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36890"/>
                  </a:ext>
                </a:extLst>
              </a:tr>
              <a:tr h="189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040297"/>
                  </a:ext>
                </a:extLst>
              </a:tr>
            </a:tbl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6809099" y="1850832"/>
            <a:ext cx="4457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Bookman Old Style" panose="02050604050505020204" pitchFamily="18" charset="0"/>
              </a:rPr>
              <a:t>Таблица 1</a:t>
            </a:r>
            <a:r>
              <a:rPr lang="ru-RU" sz="1200" dirty="0" smtClean="0">
                <a:latin typeface="Bookman Old Style" panose="02050604050505020204" pitchFamily="18" charset="0"/>
              </a:rPr>
              <a:t> </a:t>
            </a:r>
            <a:r>
              <a:rPr lang="ru-RU" sz="1200" dirty="0">
                <a:latin typeface="Bookman Old Style" panose="02050604050505020204" pitchFamily="18" charset="0"/>
              </a:rPr>
              <a:t>– Структура </a:t>
            </a:r>
            <a:r>
              <a:rPr lang="ru-RU" sz="1200" dirty="0" err="1">
                <a:latin typeface="Bookman Old Style" panose="02050604050505020204" pitchFamily="18" charset="0"/>
              </a:rPr>
              <a:t>сверточной</a:t>
            </a:r>
            <a:r>
              <a:rPr lang="ru-RU" sz="1200" dirty="0">
                <a:latin typeface="Bookman Old Style" panose="02050604050505020204" pitchFamily="18" charset="0"/>
              </a:rPr>
              <a:t> нейронной сети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428300" y="4809477"/>
            <a:ext cx="54503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точек входного слоя задавалось равным 10, а выходного слоя – 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(по количеству типов снарядов). </a:t>
            </a:r>
          </a:p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Общее число оцениваемых параметров нейронной сети: 43 094.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500158" y="2478742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(27)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444854" y="4088682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(28)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456738" y="5903896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Bookman Old Style" panose="02050604050505020204" pitchFamily="18" charset="0"/>
              </a:rPr>
              <a:t>(29)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5157</TotalTime>
  <Words>2744</Words>
  <Application>Microsoft Office PowerPoint</Application>
  <PresentationFormat>Широкоэкранный</PresentationFormat>
  <Paragraphs>1260</Paragraphs>
  <Slides>22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Symbol</vt:lpstr>
      <vt:lpstr>Times New Roman</vt:lpstr>
      <vt:lpstr>Тема Office</vt:lpstr>
      <vt:lpstr>Уравнение</vt:lpstr>
      <vt:lpstr>НИР «Разработка математической модели и алгоритма решения прямой и обратной задач движения снаряда  в воздушном пространстве»   (заказчик АО «Всероссийский научно-исследовательский институт радиотехники»)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научно-техническом совете ИжГТУ имени М.Т. Калашникова по результатам выполнения 1 этапа СЧ НИР  Разработка программного обеспечения  «Виртуальное приборное поле» шифр «Метрология»</dc:title>
  <dc:creator>vsufiy</dc:creator>
  <cp:lastModifiedBy>Admin</cp:lastModifiedBy>
  <cp:revision>469</cp:revision>
  <cp:lastPrinted>2024-05-27T15:04:07Z</cp:lastPrinted>
  <dcterms:created xsi:type="dcterms:W3CDTF">2021-03-04T06:03:45Z</dcterms:created>
  <dcterms:modified xsi:type="dcterms:W3CDTF">2024-05-27T15:14:44Z</dcterms:modified>
</cp:coreProperties>
</file>