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7"/>
  </p:notesMasterIdLst>
  <p:sldIdLst>
    <p:sldId id="316" r:id="rId2"/>
    <p:sldId id="384" r:id="rId3"/>
    <p:sldId id="320" r:id="rId4"/>
    <p:sldId id="342" r:id="rId5"/>
    <p:sldId id="321" r:id="rId6"/>
    <p:sldId id="322" r:id="rId7"/>
    <p:sldId id="323" r:id="rId8"/>
    <p:sldId id="344" r:id="rId9"/>
    <p:sldId id="341" r:id="rId10"/>
    <p:sldId id="345" r:id="rId11"/>
    <p:sldId id="346" r:id="rId12"/>
    <p:sldId id="347" r:id="rId13"/>
    <p:sldId id="348" r:id="rId14"/>
    <p:sldId id="349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5" r:id="rId45"/>
    <p:sldId id="381" r:id="rId46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4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618" y="10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e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9.wmf"/><Relationship Id="rId7" Type="http://schemas.openxmlformats.org/officeDocument/2006/relationships/image" Target="../media/image92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8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9" Type="http://schemas.openxmlformats.org/officeDocument/2006/relationships/image" Target="../media/image9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6.wmf"/><Relationship Id="rId3" Type="http://schemas.openxmlformats.org/officeDocument/2006/relationships/image" Target="../media/image97.wmf"/><Relationship Id="rId7" Type="http://schemas.openxmlformats.org/officeDocument/2006/relationships/image" Target="../media/image100.wmf"/><Relationship Id="rId12" Type="http://schemas.openxmlformats.org/officeDocument/2006/relationships/image" Target="../media/image105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84.wmf"/><Relationship Id="rId15" Type="http://schemas.openxmlformats.org/officeDocument/2006/relationships/image" Target="../media/image108.wmf"/><Relationship Id="rId10" Type="http://schemas.openxmlformats.org/officeDocument/2006/relationships/image" Target="../media/image103.wmf"/><Relationship Id="rId4" Type="http://schemas.openxmlformats.org/officeDocument/2006/relationships/image" Target="../media/image98.wmf"/><Relationship Id="rId9" Type="http://schemas.openxmlformats.org/officeDocument/2006/relationships/image" Target="../media/image102.wmf"/><Relationship Id="rId14" Type="http://schemas.openxmlformats.org/officeDocument/2006/relationships/image" Target="../media/image10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9" Type="http://schemas.openxmlformats.org/officeDocument/2006/relationships/image" Target="../media/image1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11" Type="http://schemas.openxmlformats.org/officeDocument/2006/relationships/image" Target="../media/image142.wmf"/><Relationship Id="rId5" Type="http://schemas.openxmlformats.org/officeDocument/2006/relationships/image" Target="../media/image136.wmf"/><Relationship Id="rId10" Type="http://schemas.openxmlformats.org/officeDocument/2006/relationships/image" Target="../media/image141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11" Type="http://schemas.openxmlformats.org/officeDocument/2006/relationships/image" Target="../media/image155.wmf"/><Relationship Id="rId5" Type="http://schemas.openxmlformats.org/officeDocument/2006/relationships/image" Target="../media/image149.wmf"/><Relationship Id="rId10" Type="http://schemas.openxmlformats.org/officeDocument/2006/relationships/image" Target="../media/image154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9" Type="http://schemas.openxmlformats.org/officeDocument/2006/relationships/image" Target="../media/image16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e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Relationship Id="rId9" Type="http://schemas.openxmlformats.org/officeDocument/2006/relationships/image" Target="../media/image17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Relationship Id="rId9" Type="http://schemas.openxmlformats.org/officeDocument/2006/relationships/image" Target="../media/image18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wmf"/><Relationship Id="rId1" Type="http://schemas.openxmlformats.org/officeDocument/2006/relationships/image" Target="../media/image18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4" Type="http://schemas.openxmlformats.org/officeDocument/2006/relationships/image" Target="../media/image19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image" Target="../media/image210.wmf"/><Relationship Id="rId7" Type="http://schemas.openxmlformats.org/officeDocument/2006/relationships/image" Target="../media/image214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7" Type="http://schemas.openxmlformats.org/officeDocument/2006/relationships/image" Target="../media/image229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6" Type="http://schemas.openxmlformats.org/officeDocument/2006/relationships/image" Target="../media/image228.wmf"/><Relationship Id="rId5" Type="http://schemas.openxmlformats.org/officeDocument/2006/relationships/image" Target="../media/image227.wmf"/><Relationship Id="rId4" Type="http://schemas.openxmlformats.org/officeDocument/2006/relationships/image" Target="../media/image22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5" Type="http://schemas.openxmlformats.org/officeDocument/2006/relationships/image" Target="../media/image4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emf"/><Relationship Id="rId14" Type="http://schemas.openxmlformats.org/officeDocument/2006/relationships/image" Target="../media/image4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08.wmf"/><Relationship Id="rId4" Type="http://schemas.openxmlformats.org/officeDocument/2006/relationships/image" Target="../media/image23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9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5" Type="http://schemas.openxmlformats.org/officeDocument/2006/relationships/image" Target="../media/image6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Relationship Id="rId14" Type="http://schemas.openxmlformats.org/officeDocument/2006/relationships/image" Target="../media/image6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e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07.06.2024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50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41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467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453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720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13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59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087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37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645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47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721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122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18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95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270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10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1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01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500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93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07.06.2024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07.06.2024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07.06.2024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07.06.2024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07.06.2024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07.06.2024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07.06.2024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07.06.2024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07.06.2024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07.06.2024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07.06.2024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07.06.2024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4.wmf"/><Relationship Id="rId11" Type="http://schemas.openxmlformats.org/officeDocument/2006/relationships/image" Target="../media/image67.png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1.wmf"/><Relationship Id="rId9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6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86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101.wmf"/><Relationship Id="rId26" Type="http://schemas.openxmlformats.org/officeDocument/2006/relationships/image" Target="../media/image105.wmf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29" Type="http://schemas.openxmlformats.org/officeDocument/2006/relationships/oleObject" Target="../embeddings/oleObject10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104.wmf"/><Relationship Id="rId32" Type="http://schemas.openxmlformats.org/officeDocument/2006/relationships/image" Target="../media/image108.w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28" Type="http://schemas.openxmlformats.org/officeDocument/2006/relationships/image" Target="../media/image106.wmf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95.bin"/><Relationship Id="rId31" Type="http://schemas.openxmlformats.org/officeDocument/2006/relationships/oleObject" Target="../embeddings/oleObject101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Relationship Id="rId27" Type="http://schemas.openxmlformats.org/officeDocument/2006/relationships/oleObject" Target="../embeddings/oleObject99.bin"/><Relationship Id="rId30" Type="http://schemas.openxmlformats.org/officeDocument/2006/relationships/image" Target="../media/image10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10.png"/><Relationship Id="rId4" Type="http://schemas.openxmlformats.org/officeDocument/2006/relationships/image" Target="../media/image10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image" Target="../media/image115.wmf"/><Relationship Id="rId18" Type="http://schemas.openxmlformats.org/officeDocument/2006/relationships/oleObject" Target="../embeddings/oleObject110.bin"/><Relationship Id="rId3" Type="http://schemas.openxmlformats.org/officeDocument/2006/relationships/oleObject" Target="../embeddings/oleObject103.bin"/><Relationship Id="rId21" Type="http://schemas.openxmlformats.org/officeDocument/2006/relationships/image" Target="../media/image119.wmf"/><Relationship Id="rId7" Type="http://schemas.openxmlformats.org/officeDocument/2006/relationships/oleObject" Target="../embeddings/oleObject105.bin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9.bin"/><Relationship Id="rId20" Type="http://schemas.openxmlformats.org/officeDocument/2006/relationships/oleObject" Target="../embeddings/oleObject111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2.wmf"/><Relationship Id="rId11" Type="http://schemas.openxmlformats.org/officeDocument/2006/relationships/image" Target="../media/image120.png"/><Relationship Id="rId5" Type="http://schemas.openxmlformats.org/officeDocument/2006/relationships/oleObject" Target="../embeddings/oleObject104.bin"/><Relationship Id="rId15" Type="http://schemas.openxmlformats.org/officeDocument/2006/relationships/image" Target="../media/image116.wmf"/><Relationship Id="rId10" Type="http://schemas.openxmlformats.org/officeDocument/2006/relationships/image" Target="../media/image114.wmf"/><Relationship Id="rId19" Type="http://schemas.openxmlformats.org/officeDocument/2006/relationships/image" Target="../media/image118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06.bin"/><Relationship Id="rId14" Type="http://schemas.openxmlformats.org/officeDocument/2006/relationships/oleObject" Target="../embeddings/oleObject10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1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25.png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28.wmf"/><Relationship Id="rId9" Type="http://schemas.openxmlformats.org/officeDocument/2006/relationships/image" Target="../media/image1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35.wmf"/><Relationship Id="rId18" Type="http://schemas.openxmlformats.org/officeDocument/2006/relationships/oleObject" Target="../embeddings/oleObject124.bin"/><Relationship Id="rId26" Type="http://schemas.openxmlformats.org/officeDocument/2006/relationships/oleObject" Target="../embeddings/oleObject128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39.wmf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37.wmf"/><Relationship Id="rId25" Type="http://schemas.openxmlformats.org/officeDocument/2006/relationships/image" Target="../media/image14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5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34.wmf"/><Relationship Id="rId24" Type="http://schemas.openxmlformats.org/officeDocument/2006/relationships/oleObject" Target="../embeddings/oleObject127.bin"/><Relationship Id="rId5" Type="http://schemas.openxmlformats.org/officeDocument/2006/relationships/image" Target="../media/image144.emf"/><Relationship Id="rId15" Type="http://schemas.openxmlformats.org/officeDocument/2006/relationships/image" Target="../media/image136.wmf"/><Relationship Id="rId23" Type="http://schemas.openxmlformats.org/officeDocument/2006/relationships/image" Target="../media/image140.wmf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138.wmf"/><Relationship Id="rId4" Type="http://schemas.openxmlformats.org/officeDocument/2006/relationships/image" Target="../media/image143.emf"/><Relationship Id="rId9" Type="http://schemas.openxmlformats.org/officeDocument/2006/relationships/image" Target="../media/image133.wmf"/><Relationship Id="rId14" Type="http://schemas.openxmlformats.org/officeDocument/2006/relationships/oleObject" Target="../embeddings/oleObject122.bin"/><Relationship Id="rId22" Type="http://schemas.openxmlformats.org/officeDocument/2006/relationships/oleObject" Target="../embeddings/oleObject126.bin"/><Relationship Id="rId27" Type="http://schemas.openxmlformats.org/officeDocument/2006/relationships/image" Target="../media/image14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51.wmf"/><Relationship Id="rId26" Type="http://schemas.openxmlformats.org/officeDocument/2006/relationships/image" Target="../media/image155.w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137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3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0.wmf"/><Relationship Id="rId20" Type="http://schemas.openxmlformats.org/officeDocument/2006/relationships/image" Target="../media/image15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54.wmf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56.e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49.wmf"/><Relationship Id="rId22" Type="http://schemas.openxmlformats.org/officeDocument/2006/relationships/image" Target="../media/image15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image" Target="../media/image161.wmf"/><Relationship Id="rId18" Type="http://schemas.openxmlformats.org/officeDocument/2006/relationships/oleObject" Target="../embeddings/oleObject147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67.emf"/><Relationship Id="rId7" Type="http://schemas.openxmlformats.org/officeDocument/2006/relationships/image" Target="../media/image158.wmf"/><Relationship Id="rId12" Type="http://schemas.openxmlformats.org/officeDocument/2006/relationships/oleObject" Target="../embeddings/oleObject144.bin"/><Relationship Id="rId17" Type="http://schemas.openxmlformats.org/officeDocument/2006/relationships/image" Target="../media/image16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6.bin"/><Relationship Id="rId20" Type="http://schemas.openxmlformats.org/officeDocument/2006/relationships/image" Target="../media/image166.e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60.wmf"/><Relationship Id="rId5" Type="http://schemas.openxmlformats.org/officeDocument/2006/relationships/image" Target="../media/image157.wmf"/><Relationship Id="rId15" Type="http://schemas.openxmlformats.org/officeDocument/2006/relationships/image" Target="../media/image162.wmf"/><Relationship Id="rId23" Type="http://schemas.openxmlformats.org/officeDocument/2006/relationships/image" Target="../media/image165.wmf"/><Relationship Id="rId10" Type="http://schemas.openxmlformats.org/officeDocument/2006/relationships/oleObject" Target="../embeddings/oleObject143.bin"/><Relationship Id="rId19" Type="http://schemas.openxmlformats.org/officeDocument/2006/relationships/image" Target="../media/image164.wmf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59.wmf"/><Relationship Id="rId14" Type="http://schemas.openxmlformats.org/officeDocument/2006/relationships/oleObject" Target="../embeddings/oleObject145.bin"/><Relationship Id="rId22" Type="http://schemas.openxmlformats.org/officeDocument/2006/relationships/oleObject" Target="../embeddings/oleObject14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72.wmf"/><Relationship Id="rId18" Type="http://schemas.openxmlformats.org/officeDocument/2006/relationships/oleObject" Target="../embeddings/oleObject156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76.wmf"/><Relationship Id="rId7" Type="http://schemas.openxmlformats.org/officeDocument/2006/relationships/image" Target="../media/image169.wmf"/><Relationship Id="rId12" Type="http://schemas.openxmlformats.org/officeDocument/2006/relationships/oleObject" Target="../embeddings/oleObject153.bin"/><Relationship Id="rId17" Type="http://schemas.openxmlformats.org/officeDocument/2006/relationships/image" Target="../media/image17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55.bin"/><Relationship Id="rId20" Type="http://schemas.openxmlformats.org/officeDocument/2006/relationships/oleObject" Target="../embeddings/oleObject157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71.wmf"/><Relationship Id="rId5" Type="http://schemas.openxmlformats.org/officeDocument/2006/relationships/image" Target="../media/image168.wmf"/><Relationship Id="rId15" Type="http://schemas.openxmlformats.org/officeDocument/2006/relationships/image" Target="../media/image173.wmf"/><Relationship Id="rId10" Type="http://schemas.openxmlformats.org/officeDocument/2006/relationships/oleObject" Target="../embeddings/oleObject152.bin"/><Relationship Id="rId19" Type="http://schemas.openxmlformats.org/officeDocument/2006/relationships/image" Target="../media/image175.wmf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70.wmf"/><Relationship Id="rId14" Type="http://schemas.openxmlformats.org/officeDocument/2006/relationships/oleObject" Target="../embeddings/oleObject15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image" Target="../media/image181.wmf"/><Relationship Id="rId18" Type="http://schemas.openxmlformats.org/officeDocument/2006/relationships/oleObject" Target="../embeddings/oleObject165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185.wmf"/><Relationship Id="rId7" Type="http://schemas.openxmlformats.org/officeDocument/2006/relationships/image" Target="../media/image178.wmf"/><Relationship Id="rId12" Type="http://schemas.openxmlformats.org/officeDocument/2006/relationships/oleObject" Target="../embeddings/oleObject162.bin"/><Relationship Id="rId17" Type="http://schemas.openxmlformats.org/officeDocument/2006/relationships/image" Target="../media/image18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64.bin"/><Relationship Id="rId20" Type="http://schemas.openxmlformats.org/officeDocument/2006/relationships/oleObject" Target="../embeddings/oleObject166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80.wmf"/><Relationship Id="rId5" Type="http://schemas.openxmlformats.org/officeDocument/2006/relationships/image" Target="../media/image177.wmf"/><Relationship Id="rId15" Type="http://schemas.openxmlformats.org/officeDocument/2006/relationships/image" Target="../media/image182.wmf"/><Relationship Id="rId10" Type="http://schemas.openxmlformats.org/officeDocument/2006/relationships/oleObject" Target="../embeddings/oleObject161.bin"/><Relationship Id="rId19" Type="http://schemas.openxmlformats.org/officeDocument/2006/relationships/image" Target="../media/image184.wmf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79.wmf"/><Relationship Id="rId14" Type="http://schemas.openxmlformats.org/officeDocument/2006/relationships/oleObject" Target="../embeddings/oleObject16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13" Type="http://schemas.openxmlformats.org/officeDocument/2006/relationships/image" Target="../media/image190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87.wmf"/><Relationship Id="rId12" Type="http://schemas.openxmlformats.org/officeDocument/2006/relationships/oleObject" Target="../embeddings/oleObject17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68.bin"/><Relationship Id="rId11" Type="http://schemas.openxmlformats.org/officeDocument/2006/relationships/image" Target="../media/image189.wmf"/><Relationship Id="rId5" Type="http://schemas.openxmlformats.org/officeDocument/2006/relationships/image" Target="../media/image186.wmf"/><Relationship Id="rId15" Type="http://schemas.openxmlformats.org/officeDocument/2006/relationships/image" Target="../media/image191.wmf"/><Relationship Id="rId10" Type="http://schemas.openxmlformats.org/officeDocument/2006/relationships/oleObject" Target="../embeddings/oleObject170.bin"/><Relationship Id="rId4" Type="http://schemas.openxmlformats.org/officeDocument/2006/relationships/oleObject" Target="../embeddings/oleObject167.bin"/><Relationship Id="rId9" Type="http://schemas.openxmlformats.org/officeDocument/2006/relationships/image" Target="../media/image188.wmf"/><Relationship Id="rId14" Type="http://schemas.openxmlformats.org/officeDocument/2006/relationships/oleObject" Target="../embeddings/oleObject17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74.bin"/><Relationship Id="rId5" Type="http://schemas.openxmlformats.org/officeDocument/2006/relationships/image" Target="../media/image189.wmf"/><Relationship Id="rId4" Type="http://schemas.openxmlformats.org/officeDocument/2006/relationships/oleObject" Target="../embeddings/oleObject17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4.wmf"/><Relationship Id="rId12" Type="http://schemas.openxmlformats.org/officeDocument/2006/relationships/image" Target="../media/image19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76.bin"/><Relationship Id="rId11" Type="http://schemas.openxmlformats.org/officeDocument/2006/relationships/oleObject" Target="../embeddings/oleObject178.bin"/><Relationship Id="rId5" Type="http://schemas.openxmlformats.org/officeDocument/2006/relationships/image" Target="../media/image193.wmf"/><Relationship Id="rId10" Type="http://schemas.openxmlformats.org/officeDocument/2006/relationships/image" Target="../media/image197.png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95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9.png"/><Relationship Id="rId5" Type="http://schemas.openxmlformats.org/officeDocument/2006/relationships/image" Target="../media/image198.wmf"/><Relationship Id="rId4" Type="http://schemas.openxmlformats.org/officeDocument/2006/relationships/oleObject" Target="../embeddings/oleObject17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03.wmf"/><Relationship Id="rId12" Type="http://schemas.openxmlformats.org/officeDocument/2006/relationships/image" Target="../media/image20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81.bin"/><Relationship Id="rId11" Type="http://schemas.openxmlformats.org/officeDocument/2006/relationships/oleObject" Target="../embeddings/oleObject182.bin"/><Relationship Id="rId5" Type="http://schemas.openxmlformats.org/officeDocument/2006/relationships/image" Target="../media/image202.wmf"/><Relationship Id="rId10" Type="http://schemas.openxmlformats.org/officeDocument/2006/relationships/image" Target="../media/image207.png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20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212.wmf"/><Relationship Id="rId18" Type="http://schemas.openxmlformats.org/officeDocument/2006/relationships/oleObject" Target="../embeddings/oleObject189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215.wmf"/><Relationship Id="rId7" Type="http://schemas.openxmlformats.org/officeDocument/2006/relationships/image" Target="../media/image209.wmf"/><Relationship Id="rId12" Type="http://schemas.openxmlformats.org/officeDocument/2006/relationships/oleObject" Target="../embeddings/oleObject187.bin"/><Relationship Id="rId17" Type="http://schemas.openxmlformats.org/officeDocument/2006/relationships/image" Target="../media/image217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16.emf"/><Relationship Id="rId20" Type="http://schemas.openxmlformats.org/officeDocument/2006/relationships/oleObject" Target="../embeddings/oleObject190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211.wmf"/><Relationship Id="rId5" Type="http://schemas.openxmlformats.org/officeDocument/2006/relationships/image" Target="../media/image208.wmf"/><Relationship Id="rId15" Type="http://schemas.openxmlformats.org/officeDocument/2006/relationships/image" Target="../media/image213.wmf"/><Relationship Id="rId10" Type="http://schemas.openxmlformats.org/officeDocument/2006/relationships/oleObject" Target="../embeddings/oleObject186.bin"/><Relationship Id="rId19" Type="http://schemas.openxmlformats.org/officeDocument/2006/relationships/image" Target="../media/image214.wmf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210.wmf"/><Relationship Id="rId14" Type="http://schemas.openxmlformats.org/officeDocument/2006/relationships/oleObject" Target="../embeddings/oleObject18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19.wmf"/><Relationship Id="rId12" Type="http://schemas.openxmlformats.org/officeDocument/2006/relationships/image" Target="../media/image22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221.emf"/><Relationship Id="rId5" Type="http://schemas.openxmlformats.org/officeDocument/2006/relationships/image" Target="../media/image218.wmf"/><Relationship Id="rId10" Type="http://schemas.openxmlformats.org/officeDocument/2006/relationships/image" Target="../media/image220.emf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3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image" Target="../media/image227.wmf"/><Relationship Id="rId18" Type="http://schemas.openxmlformats.org/officeDocument/2006/relationships/image" Target="../media/image230.e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24.wmf"/><Relationship Id="rId12" Type="http://schemas.openxmlformats.org/officeDocument/2006/relationships/oleObject" Target="../embeddings/oleObject198.bin"/><Relationship Id="rId17" Type="http://schemas.openxmlformats.org/officeDocument/2006/relationships/image" Target="../media/image22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00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226.wmf"/><Relationship Id="rId5" Type="http://schemas.openxmlformats.org/officeDocument/2006/relationships/image" Target="../media/image223.wmf"/><Relationship Id="rId15" Type="http://schemas.openxmlformats.org/officeDocument/2006/relationships/image" Target="../media/image228.wmf"/><Relationship Id="rId10" Type="http://schemas.openxmlformats.org/officeDocument/2006/relationships/oleObject" Target="../embeddings/oleObject197.bin"/><Relationship Id="rId19" Type="http://schemas.openxmlformats.org/officeDocument/2006/relationships/image" Target="../media/image231.emf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225.wmf"/><Relationship Id="rId14" Type="http://schemas.openxmlformats.org/officeDocument/2006/relationships/oleObject" Target="../embeddings/oleObject19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13" Type="http://schemas.openxmlformats.org/officeDocument/2006/relationships/image" Target="../media/image236.e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32.wmf"/><Relationship Id="rId12" Type="http://schemas.openxmlformats.org/officeDocument/2006/relationships/image" Target="../media/image23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02.bin"/><Relationship Id="rId11" Type="http://schemas.openxmlformats.org/officeDocument/2006/relationships/image" Target="../media/image234.wmf"/><Relationship Id="rId5" Type="http://schemas.openxmlformats.org/officeDocument/2006/relationships/image" Target="../media/image208.wmf"/><Relationship Id="rId10" Type="http://schemas.openxmlformats.org/officeDocument/2006/relationships/oleObject" Target="../embeddings/oleObject204.bin"/><Relationship Id="rId4" Type="http://schemas.openxmlformats.org/officeDocument/2006/relationships/oleObject" Target="../embeddings/oleObject201.bin"/><Relationship Id="rId9" Type="http://schemas.openxmlformats.org/officeDocument/2006/relationships/image" Target="../media/image233.wmf"/><Relationship Id="rId14" Type="http://schemas.openxmlformats.org/officeDocument/2006/relationships/image" Target="../media/image237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40.emf"/><Relationship Id="rId11" Type="http://schemas.openxmlformats.org/officeDocument/2006/relationships/oleObject" Target="../embeddings/oleObject207.bin"/><Relationship Id="rId5" Type="http://schemas.openxmlformats.org/officeDocument/2006/relationships/image" Target="../media/image239.emf"/><Relationship Id="rId10" Type="http://schemas.openxmlformats.org/officeDocument/2006/relationships/image" Target="../media/image219.wmf"/><Relationship Id="rId4" Type="http://schemas.openxmlformats.org/officeDocument/2006/relationships/image" Target="../media/image238.emf"/><Relationship Id="rId9" Type="http://schemas.openxmlformats.org/officeDocument/2006/relationships/oleObject" Target="../embeddings/oleObject206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e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20" Type="http://schemas.openxmlformats.org/officeDocument/2006/relationships/image" Target="../media/image36.e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8.wmf"/><Relationship Id="rId32" Type="http://schemas.openxmlformats.org/officeDocument/2006/relationships/image" Target="../media/image42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40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4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oleObject" Target="../embeddings/oleObject42.bin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wmf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51.bin"/><Relationship Id="rId26" Type="http://schemas.openxmlformats.org/officeDocument/2006/relationships/oleObject" Target="../embeddings/oleObject55.bin"/><Relationship Id="rId3" Type="http://schemas.openxmlformats.org/officeDocument/2006/relationships/image" Target="NULL"/><Relationship Id="rId21" Type="http://schemas.openxmlformats.org/officeDocument/2006/relationships/image" Target="../media/image55.wmf"/><Relationship Id="rId34" Type="http://schemas.openxmlformats.org/officeDocument/2006/relationships/image" Target="NUL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3.wmf"/><Relationship Id="rId25" Type="http://schemas.openxmlformats.org/officeDocument/2006/relationships/image" Target="../media/image57.wmf"/><Relationship Id="rId33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29" Type="http://schemas.openxmlformats.org/officeDocument/2006/relationships/image" Target="../media/image59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0.wmf"/><Relationship Id="rId24" Type="http://schemas.openxmlformats.org/officeDocument/2006/relationships/oleObject" Target="../embeddings/oleObject54.bin"/><Relationship Id="rId32" Type="http://schemas.openxmlformats.org/officeDocument/2006/relationships/oleObject" Target="../embeddings/oleObject58.bin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28" Type="http://schemas.openxmlformats.org/officeDocument/2006/relationships/oleObject" Target="../embeddings/oleObject56.bin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54.wmf"/><Relationship Id="rId31" Type="http://schemas.openxmlformats.org/officeDocument/2006/relationships/image" Target="../media/image60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Relationship Id="rId27" Type="http://schemas.openxmlformats.org/officeDocument/2006/relationships/image" Target="../media/image58.wmf"/><Relationship Id="rId30" Type="http://schemas.openxmlformats.org/officeDocument/2006/relationships/oleObject" Target="../embeddings/oleObject5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5214" y="73117"/>
            <a:ext cx="7163851" cy="1515798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914400">
              <a:spcBef>
                <a:spcPts val="600"/>
              </a:spcBef>
            </a:pP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МИНИСТЕРСТВО НАУКИ И ВЫСШЕГО ОБРАЗОВАНИЯ </a:t>
            </a:r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/>
            </a:r>
            <a:b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РОССИЙСКОЙ 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ФЕДЕРАЦИИ</a:t>
            </a:r>
          </a:p>
          <a:p>
            <a:pPr algn="ctr" defTabSz="914400">
              <a:spcBef>
                <a:spcPts val="600"/>
              </a:spcBef>
            </a:pP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ФГБОУ ВО “ИЖЕВСКИЙ ГОСУДАРСТВЕННЫЙ ТЕХНИЧЕСКИЙ</a:t>
            </a:r>
            <a:br>
              <a:rPr lang="ru-RU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УНИВЕРСИТЕТ ИМЕНИ М.Т. КАЛАШНИКОВА”</a:t>
            </a:r>
          </a:p>
          <a:p>
            <a:pPr algn="ctr" defTabSz="914400">
              <a:spcBef>
                <a:spcPts val="600"/>
              </a:spcBef>
            </a:pP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Кафедра «Прикладная математика</a:t>
            </a:r>
            <a:br>
              <a:rPr lang="ru-RU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и информационные технологии»</a:t>
            </a:r>
          </a:p>
        </p:txBody>
      </p:sp>
      <p:pic>
        <p:nvPicPr>
          <p:cNvPr id="5" name="Picture 2" descr="https://yt3.ggpht.com/a/AATXAJweRPcHszXKpOLn90ACzhAys-oKksKNFjVzIQ=s900-c-k-c0xffffffff-no-rj-m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6"/>
          <a:stretch/>
        </p:blipFill>
        <p:spPr bwMode="auto">
          <a:xfrm>
            <a:off x="8090864" y="73117"/>
            <a:ext cx="936182" cy="89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71878" y="1630959"/>
            <a:ext cx="87637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</a:pPr>
            <a:r>
              <a:rPr lang="ru-RU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itchFamily="18" charset="0"/>
              </a:rPr>
              <a:t>Королев С.А., Нефедов Д.Г., Мансуров Р.Р.</a:t>
            </a:r>
            <a:endParaRPr lang="ru-RU" sz="1600" b="1" i="1" dirty="0">
              <a:solidFill>
                <a:schemeClr val="tx1">
                  <a:lumMod val="85000"/>
                  <a:lumOff val="1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-10319" y="2099705"/>
            <a:ext cx="9154319" cy="2077371"/>
          </a:xfrm>
          <a:prstGeom prst="rect">
            <a:avLst/>
          </a:prstGeom>
          <a:pattFill prst="ltUpDiag">
            <a:fgClr>
              <a:srgbClr val="BFBFBF"/>
            </a:fgClr>
            <a:bgClr>
              <a:srgbClr val="FFFFFF"/>
            </a:bgClr>
          </a:pattFill>
          <a:ln w="127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ru-RU" b="1" cap="all" dirty="0" smtClean="0">
                <a:solidFill>
                  <a:srgbClr val="996600"/>
                </a:solidFill>
                <a:latin typeface="Bookman Old Style" pitchFamily="18" charset="0"/>
              </a:rPr>
              <a:t>Решение задачи повышения дальности и точности стрельбы на основе</a:t>
            </a:r>
            <a:br>
              <a:rPr lang="ru-RU" b="1" cap="all" dirty="0" smtClean="0">
                <a:solidFill>
                  <a:srgbClr val="996600"/>
                </a:solidFill>
                <a:latin typeface="Bookman Old Style" pitchFamily="18" charset="0"/>
              </a:rPr>
            </a:br>
            <a:r>
              <a:rPr lang="ru-RU" b="1" cap="all" dirty="0" smtClean="0">
                <a:solidFill>
                  <a:srgbClr val="996600"/>
                </a:solidFill>
                <a:latin typeface="Bookman Old Style" pitchFamily="18" charset="0"/>
              </a:rPr>
              <a:t>математического моделирования и комплексной оптимизации</a:t>
            </a:r>
            <a:endParaRPr lang="ru-RU" b="1" cap="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89446" y="4307268"/>
            <a:ext cx="8737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III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Региональная школа-семинар молодых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ученых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,</a:t>
            </a:r>
            <a:b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аспирантов и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студентов «Липановские чтения»</a:t>
            </a:r>
          </a:p>
          <a:p>
            <a:pPr algn="ctr"/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1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3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 - 1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4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 июня 202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4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г., Ижевск, Россия</a:t>
            </a:r>
            <a:endParaRPr lang="ru-RU" altLang="ru-RU" sz="1400" dirty="0" smtClean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6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МОДЕЛИРУЕМЫЙ СНАРЯД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77701" y="2531060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ОФ снаряд</a:t>
            </a:r>
            <a:endParaRPr lang="ru-RU" sz="110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/>
          </p:nvPr>
        </p:nvGraphicFramePr>
        <p:xfrm>
          <a:off x="4977701" y="2889521"/>
          <a:ext cx="4010836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4977701" y="550175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Моделируемый АРС снаряд</a:t>
            </a:r>
            <a:endParaRPr lang="ru-RU" sz="1100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/>
          </p:nvPr>
        </p:nvGraphicFramePr>
        <p:xfrm>
          <a:off x="4977701" y="830035"/>
          <a:ext cx="4010836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525"/>
            <a:ext cx="4801672" cy="31154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0" y="3621041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>
                <a:latin typeface="Times New Roman" pitchFamily="18" charset="0"/>
                <a:cs typeface="Times New Roman" pitchFamily="18" charset="0"/>
              </a:rPr>
              <a:t>Рисунок 8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 Траектория полёта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</a:t>
            </a: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задачи повышения дальности и точности стрельбы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...»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3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/>
          </p:nvPr>
        </p:nvGraphicFramePr>
        <p:xfrm>
          <a:off x="1855788" y="647700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Уравнение" r:id="rId3" imgW="812520" imgH="482400" progId="Equation.3">
                  <p:embed/>
                </p:oleObj>
              </mc:Choice>
              <mc:Fallback>
                <p:oleObj name="Уравнение" r:id="rId3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647700"/>
                        <a:ext cx="903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562643" y="3058989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>
                <a:latin typeface="Times New Roman" pitchFamily="18" charset="0"/>
                <a:cs typeface="Times New Roman" pitchFamily="18" charset="0"/>
              </a:rPr>
              <a:t>Рисунок 10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 Изменение условия устойчивости при раскручивающимся двигателе</a:t>
            </a:r>
            <a:endParaRPr lang="ru-RU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0" y="4577625"/>
            <a:ext cx="5018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>
                <a:latin typeface="Times New Roman" pitchFamily="18" charset="0"/>
                <a:cs typeface="Times New Roman" pitchFamily="18" charset="0"/>
              </a:rPr>
              <a:t>Рисунок 9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 Изменение угловой скорости при раскручивающимся двигателе</a:t>
            </a:r>
            <a:endParaRPr lang="ru-RU" sz="11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/>
          </p:nvPr>
        </p:nvGraphicFramePr>
        <p:xfrm>
          <a:off x="298450" y="1075076"/>
          <a:ext cx="708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Уравнение" r:id="rId5" imgW="787320" imgH="507960" progId="Equation.3">
                  <p:embed/>
                </p:oleObj>
              </mc:Choice>
              <mc:Fallback>
                <p:oleObj name="Уравнение" r:id="rId5" imgW="78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" y="1075076"/>
                        <a:ext cx="7080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/>
          </p:nvPr>
        </p:nvGraphicFramePr>
        <p:xfrm>
          <a:off x="298450" y="1619250"/>
          <a:ext cx="879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Уравнение" r:id="rId7" imgW="977760" imgH="520560" progId="Equation.3">
                  <p:embed/>
                </p:oleObj>
              </mc:Choice>
              <mc:Fallback>
                <p:oleObj name="Уравнение" r:id="rId7" imgW="97776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" y="1619250"/>
                        <a:ext cx="87947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236023" y="1039515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276363" y="1533565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/>
          </p:nvPr>
        </p:nvGraphicFramePr>
        <p:xfrm>
          <a:off x="2853563" y="80962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Уравнение" r:id="rId9" imgW="812520" imgH="203040" progId="Equation.3">
                  <p:embed/>
                </p:oleObj>
              </mc:Choice>
              <mc:Fallback>
                <p:oleObj name="Уравнение" r:id="rId9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3563" y="80962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929" y="2353218"/>
            <a:ext cx="4461520" cy="22157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5140" y="657773"/>
            <a:ext cx="4649812" cy="2309276"/>
          </a:xfrm>
          <a:prstGeom prst="rect">
            <a:avLst/>
          </a:prstGeom>
        </p:spPr>
      </p:pic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</p:spTree>
    <p:extLst>
      <p:ext uri="{BB962C8B-B14F-4D97-AF65-F5344CB8AC3E}">
        <p14:creationId xmlns:p14="http://schemas.microsoft.com/office/powerpoint/2010/main" val="3659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>
                <a:latin typeface="Times New Roman" pitchFamily="18" charset="0"/>
                <a:cs typeface="Times New Roman" pitchFamily="18" charset="0"/>
              </a:rPr>
              <a:t>Рисунок – 11 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3739" y="4516642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12</a:t>
            </a:r>
            <a:r>
              <a:rPr kumimoji="0" lang="ru-RU" sz="11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ть дальности от массы 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42051" y="57038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Изменение начальной скорости в зависимости от массы</a:t>
            </a:r>
            <a:endParaRPr lang="ru-RU" sz="110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/>
          </p:nvPr>
        </p:nvGraphicFramePr>
        <p:xfrm>
          <a:off x="4873738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ru-RU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28500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59208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945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189236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828139" y="57582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Зависимость дальности от массы топлива</a:t>
            </a:r>
            <a:endParaRPr lang="ru-RU" sz="11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1" y="2287083"/>
            <a:ext cx="3894208" cy="2076990"/>
          </a:xfrm>
          <a:prstGeom prst="rect">
            <a:avLst/>
          </a:prstGeom>
        </p:spPr>
      </p:pic>
      <p:graphicFrame>
        <p:nvGraphicFramePr>
          <p:cNvPr id="17" name="Таблица 16"/>
          <p:cNvGraphicFramePr>
            <a:graphicFrameLocks noGrp="1"/>
          </p:cNvGraphicFramePr>
          <p:nvPr>
            <p:extLst/>
          </p:nvPr>
        </p:nvGraphicFramePr>
        <p:xfrm>
          <a:off x="207020" y="91656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55,6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66,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983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r>
                        <a:rPr lang="ru-RU" sz="1200" i="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Н·с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5,9e-10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7,7e-10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55" y="1976284"/>
            <a:ext cx="4023362" cy="2613390"/>
          </a:xfrm>
          <a:prstGeom prst="rect">
            <a:avLst/>
          </a:prstGeom>
        </p:spPr>
      </p:pic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</p:spTree>
    <p:extLst>
      <p:ext uri="{BB962C8B-B14F-4D97-AF65-F5344CB8AC3E}">
        <p14:creationId xmlns:p14="http://schemas.microsoft.com/office/powerpoint/2010/main" val="35076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ОПТИМИЗАЦИИ АКТИВНО – 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80" y="4505058"/>
            <a:ext cx="861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>
                <a:latin typeface="Times New Roman" pitchFamily="18" charset="0"/>
                <a:cs typeface="Times New Roman" pitchFamily="18" charset="0"/>
              </a:rPr>
              <a:t>Рисунок – 13 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График траектории полёта снаряда при различных параметрах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4788569" y="879987"/>
          <a:ext cx="3830625" cy="9006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7355946"/>
                  </a:ext>
                </a:extLst>
              </a:tr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34813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36982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Оптимальные характеристики для задачи оптимизации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/>
          </p:nvPr>
        </p:nvGraphicFramePr>
        <p:xfrm>
          <a:off x="136359" y="879987"/>
          <a:ext cx="4379495" cy="900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2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2261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1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ru-RU" sz="12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град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сек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8183065"/>
                  </a:ext>
                </a:extLst>
              </a:tr>
              <a:tr h="388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/>
          </p:nvPr>
        </p:nvGraphicFramePr>
        <p:xfrm>
          <a:off x="4861412" y="886209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Формула" r:id="rId3" imgW="266400" imgH="228600" progId="Equation.3">
                  <p:embed/>
                </p:oleObj>
              </mc:Choice>
              <mc:Fallback>
                <p:oleObj name="Формула" r:id="rId3" imgW="266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412" y="886209"/>
                        <a:ext cx="409658" cy="261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/>
          </p:nvPr>
        </p:nvGraphicFramePr>
        <p:xfrm>
          <a:off x="4855178" y="1226331"/>
          <a:ext cx="7270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Формула" r:id="rId5" imgW="558720" imgH="228600" progId="Equation.3">
                  <p:embed/>
                </p:oleObj>
              </mc:Choice>
              <mc:Fallback>
                <p:oleObj name="Формула" r:id="rId5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226331"/>
                        <a:ext cx="727075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/>
          </p:nvPr>
        </p:nvGraphicFramePr>
        <p:xfrm>
          <a:off x="4855178" y="1547094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Формула" r:id="rId7" imgW="330057" imgH="203112" progId="">
                  <p:embed/>
                </p:oleObj>
              </mc:Choice>
              <mc:Fallback>
                <p:oleObj name="Формула" r:id="rId7" imgW="330057" imgH="20311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547094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Дальность стрельбы при различных параметрах</a:t>
            </a:r>
            <a:endParaRPr lang="ru-RU" sz="11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4863" y="1979510"/>
            <a:ext cx="5836386" cy="2522462"/>
          </a:xfrm>
          <a:prstGeom prst="rect">
            <a:avLst/>
          </a:prstGeom>
        </p:spPr>
      </p:pic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</p:spTree>
    <p:extLst>
      <p:ext uri="{BB962C8B-B14F-4D97-AF65-F5344CB8AC3E}">
        <p14:creationId xmlns:p14="http://schemas.microsoft.com/office/powerpoint/2010/main" val="25391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1475581"/>
            <a:ext cx="91342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2. Разработка системы наведения и корректировки стрельбы</a:t>
            </a:r>
            <a:endParaRPr lang="ru-RU" altLang="ru-RU" sz="2800" b="1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2383963" y="4118479"/>
            <a:ext cx="43744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altLang="ru-RU" sz="1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u-RU" altLang="ru-RU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Функциональная схема интеллектуальной системы управления стрельбой</a:t>
            </a:r>
          </a:p>
        </p:txBody>
      </p:sp>
      <p:sp>
        <p:nvSpPr>
          <p:cNvPr id="7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458"/>
            <a:ext cx="9144000" cy="29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sz="1200" dirty="0">
                <a:solidFill>
                  <a:srgbClr val="292929"/>
                </a:solidFill>
                <a:latin typeface="Bookman Old Style" panose="02050604050505020204" pitchFamily="18" charset="0"/>
              </a:rPr>
              <a:t>Объекты моделирования</a:t>
            </a:r>
          </a:p>
        </p:txBody>
      </p:sp>
      <p:sp>
        <p:nvSpPr>
          <p:cNvPr id="2" name="Rectangle 82"/>
          <p:cNvSpPr>
            <a:spLocks noChangeArrowheads="1"/>
          </p:cNvSpPr>
          <p:nvPr/>
        </p:nvSpPr>
        <p:spPr bwMode="auto">
          <a:xfrm>
            <a:off x="1143001" y="-115416"/>
            <a:ext cx="13856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05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068221"/>
              </p:ext>
            </p:extLst>
          </p:nvPr>
        </p:nvGraphicFramePr>
        <p:xfrm>
          <a:off x="1409700" y="1166813"/>
          <a:ext cx="6323013" cy="286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Picture" r:id="rId4" imgW="6399360" imgH="2814480" progId="Word.Picture.8">
                  <p:embed/>
                </p:oleObj>
              </mc:Choice>
              <mc:Fallback>
                <p:oleObj name="Picture" r:id="rId4" imgW="6399360" imgH="28144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r="4129"/>
                      <a:stretch>
                        <a:fillRect/>
                      </a:stretch>
                    </p:blipFill>
                    <p:spPr bwMode="auto">
                      <a:xfrm>
                        <a:off x="1409700" y="1166813"/>
                        <a:ext cx="6323013" cy="2862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0" y="34495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177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1227727" y="475564"/>
            <a:ext cx="61635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2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Постановка обратной задачи внешней баллистики</a:t>
            </a:r>
            <a:endParaRPr lang="ru-RU" altLang="ru-RU" sz="12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6" name="Object 288"/>
          <p:cNvGraphicFramePr>
            <a:graphicFrameLocks noChangeAspect="1"/>
          </p:cNvGraphicFramePr>
          <p:nvPr/>
        </p:nvGraphicFramePr>
        <p:xfrm>
          <a:off x="5855811" y="2897384"/>
          <a:ext cx="2008585" cy="1088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9" name="Рисунок" r:id="rId3" imgW="2975482" imgH="1608547" progId="Word.Picture.8">
                  <p:embed/>
                </p:oleObj>
              </mc:Choice>
              <mc:Fallback>
                <p:oleObj name="Рисунок" r:id="rId3" imgW="2975482" imgH="160854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811" y="2897384"/>
                        <a:ext cx="2008585" cy="1088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0"/>
          <p:cNvGraphicFramePr>
            <a:graphicFrameLocks noChangeAspect="1"/>
          </p:cNvGraphicFramePr>
          <p:nvPr/>
        </p:nvGraphicFramePr>
        <p:xfrm>
          <a:off x="5938412" y="770905"/>
          <a:ext cx="1795463" cy="194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0" name="Picture" r:id="rId5" imgW="2168640" imgH="2364120" progId="Word.Picture.8">
                  <p:embed/>
                </p:oleObj>
              </mc:Choice>
              <mc:Fallback>
                <p:oleObj name="Picture" r:id="rId5" imgW="2168640" imgH="23641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412" y="770905"/>
                        <a:ext cx="1795463" cy="1946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549282" y="4097512"/>
            <a:ext cx="237152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altLang="ru-RU" sz="1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ru-RU" altLang="ru-R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Схема решения </a:t>
            </a:r>
            <a:br>
              <a:rPr lang="ru-RU" altLang="ru-R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обратной задачи</a:t>
            </a:r>
          </a:p>
          <a:p>
            <a:pPr algn="ctr"/>
            <a:r>
              <a:rPr lang="ru-RU" altLang="ru-R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геодезической (</a:t>
            </a:r>
            <a:r>
              <a:rPr lang="ru-RU" altLang="ru-RU" sz="11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altLang="ru-R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стартовой (</a:t>
            </a:r>
            <a:r>
              <a:rPr lang="ru-RU" altLang="ru-RU" sz="11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altLang="ru-R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системах координат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692941" y="2550599"/>
            <a:ext cx="301347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050" b="1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Обратная задача:</a:t>
            </a:r>
            <a:endParaRPr lang="ru-RU" altLang="ru-RU" sz="1050" b="1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932230" y="1336255"/>
            <a:ext cx="5298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2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27" name="Object 275"/>
          <p:cNvGraphicFramePr>
            <a:graphicFrameLocks noChangeAspect="1"/>
          </p:cNvGraphicFramePr>
          <p:nvPr/>
        </p:nvGraphicFramePr>
        <p:xfrm>
          <a:off x="1833563" y="3371850"/>
          <a:ext cx="311944" cy="21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Формула" r:id="rId7" imgW="342720" imgH="241200" progId="Equation.3">
                  <p:embed/>
                </p:oleObj>
              </mc:Choice>
              <mc:Fallback>
                <p:oleObj name="Формула" r:id="rId7" imgW="342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3371850"/>
                        <a:ext cx="311944" cy="217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2103513" y="3355385"/>
            <a:ext cx="181492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координаты установки;</a:t>
            </a:r>
          </a:p>
        </p:txBody>
      </p:sp>
      <p:graphicFrame>
        <p:nvGraphicFramePr>
          <p:cNvPr id="29" name="Object 277"/>
          <p:cNvGraphicFramePr>
            <a:graphicFrameLocks noChangeAspect="1"/>
          </p:cNvGraphicFramePr>
          <p:nvPr/>
        </p:nvGraphicFramePr>
        <p:xfrm>
          <a:off x="1826419" y="3657600"/>
          <a:ext cx="322660" cy="22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Формула" r:id="rId9" imgW="355320" imgH="253800" progId="Equation.3">
                  <p:embed/>
                </p:oleObj>
              </mc:Choice>
              <mc:Fallback>
                <p:oleObj name="Формула" r:id="rId9" imgW="355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419" y="3657600"/>
                        <a:ext cx="322660" cy="227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2111172" y="3638938"/>
            <a:ext cx="236899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координаты</a:t>
            </a:r>
            <a:r>
              <a:rPr lang="ru-RU" altLang="ru-RU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цели;</a:t>
            </a:r>
          </a:p>
        </p:txBody>
      </p:sp>
      <p:sp>
        <p:nvSpPr>
          <p:cNvPr id="35" name="Rectangle 286"/>
          <p:cNvSpPr>
            <a:spLocks noChangeArrowheads="1"/>
          </p:cNvSpPr>
          <p:nvPr/>
        </p:nvSpPr>
        <p:spPr bwMode="auto">
          <a:xfrm>
            <a:off x="5988418" y="2549699"/>
            <a:ext cx="3257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200" b="1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36" name="Rectangle 287"/>
          <p:cNvSpPr>
            <a:spLocks noChangeArrowheads="1"/>
          </p:cNvSpPr>
          <p:nvPr/>
        </p:nvSpPr>
        <p:spPr bwMode="auto">
          <a:xfrm>
            <a:off x="5941984" y="893539"/>
            <a:ext cx="3353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200" b="1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4918916" y="2992696"/>
            <a:ext cx="5298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2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52" name="Object 244"/>
          <p:cNvGraphicFramePr>
            <a:graphicFrameLocks noChangeAspect="1"/>
          </p:cNvGraphicFramePr>
          <p:nvPr/>
        </p:nvGraphicFramePr>
        <p:xfrm>
          <a:off x="1840507" y="4206080"/>
          <a:ext cx="308372" cy="216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name="Уравнение" r:id="rId11" imgW="342720" imgH="241200" progId="Equation.3">
                  <p:embed/>
                </p:oleObj>
              </mc:Choice>
              <mc:Fallback>
                <p:oleObj name="Уравнение" r:id="rId11" imgW="342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507" y="4206080"/>
                        <a:ext cx="308372" cy="216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2135795" y="3917871"/>
            <a:ext cx="17764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направление стрельбы;</a:t>
            </a:r>
          </a:p>
        </p:txBody>
      </p:sp>
      <p:graphicFrame>
        <p:nvGraphicFramePr>
          <p:cNvPr id="54" name="Object 247"/>
          <p:cNvGraphicFramePr>
            <a:graphicFrameLocks noChangeAspect="1"/>
          </p:cNvGraphicFramePr>
          <p:nvPr/>
        </p:nvGraphicFramePr>
        <p:xfrm>
          <a:off x="1834107" y="3949979"/>
          <a:ext cx="33099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4" name="Формула" r:id="rId13" imgW="368280" imgH="253800" progId="Equation.3">
                  <p:embed/>
                </p:oleObj>
              </mc:Choice>
              <mc:Fallback>
                <p:oleObj name="Формула" r:id="rId13" imgW="368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107" y="3949979"/>
                        <a:ext cx="330994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2157146" y="4167818"/>
            <a:ext cx="117211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угол стрельбы;</a:t>
            </a:r>
            <a:endParaRPr lang="ru-RU" altLang="ru-RU" sz="10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8" name="Object 245"/>
          <p:cNvGraphicFramePr>
            <a:graphicFrameLocks noChangeAspect="1"/>
          </p:cNvGraphicFramePr>
          <p:nvPr/>
        </p:nvGraphicFramePr>
        <p:xfrm>
          <a:off x="1825403" y="4441116"/>
          <a:ext cx="285750" cy="205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" name="Формула" r:id="rId15" imgW="317160" imgH="228600" progId="Equation.3">
                  <p:embed/>
                </p:oleObj>
              </mc:Choice>
              <mc:Fallback>
                <p:oleObj name="Формула" r:id="rId15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403" y="4441116"/>
                        <a:ext cx="285750" cy="205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2069751" y="4398253"/>
            <a:ext cx="28491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вектор характеристик снаряда</a:t>
            </a:r>
          </a:p>
          <a:p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параметров атмосферы.</a:t>
            </a: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1692941" y="1032038"/>
            <a:ext cx="30134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Прямая задача:</a:t>
            </a:r>
          </a:p>
        </p:txBody>
      </p:sp>
      <p:graphicFrame>
        <p:nvGraphicFramePr>
          <p:cNvPr id="34" name="Object 271"/>
          <p:cNvGraphicFramePr>
            <a:graphicFrameLocks noChangeAspect="1"/>
          </p:cNvGraphicFramePr>
          <p:nvPr/>
        </p:nvGraphicFramePr>
        <p:xfrm>
          <a:off x="1710801" y="1771640"/>
          <a:ext cx="1184672" cy="21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6" name="Уравнение" r:id="rId17" imgW="1307880" imgH="241200" progId="Equation.3">
                  <p:embed/>
                </p:oleObj>
              </mc:Choice>
              <mc:Fallback>
                <p:oleObj name="Уравнение" r:id="rId17" imgW="1307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801" y="1771640"/>
                        <a:ext cx="1184672" cy="217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2902884" y="1741874"/>
            <a:ext cx="20293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координаты </a:t>
            </a:r>
            <a:r>
              <a:rPr lang="ru-RU" altLang="ru-RU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падения снаряда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40" name="Object 273"/>
          <p:cNvGraphicFramePr>
            <a:graphicFrameLocks noChangeAspect="1"/>
          </p:cNvGraphicFramePr>
          <p:nvPr/>
        </p:nvGraphicFramePr>
        <p:xfrm>
          <a:off x="1710800" y="2119998"/>
          <a:ext cx="300038" cy="217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7" name="Уравнение" r:id="rId19" imgW="330120" imgH="241200" progId="Equation.3">
                  <p:embed/>
                </p:oleObj>
              </mc:Choice>
              <mc:Fallback>
                <p:oleObj name="Уравнение" r:id="rId19" imgW="330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800" y="2119998"/>
                        <a:ext cx="300038" cy="217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2005345" y="2089310"/>
            <a:ext cx="24652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время полета снаряда.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2103513" y="1392006"/>
          <a:ext cx="220599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" name="Формула" r:id="rId21" imgW="2451100" imgH="254000" progId="Equation.3">
                  <p:embed/>
                </p:oleObj>
              </mc:Choice>
              <mc:Fallback>
                <p:oleObj name="Формула" r:id="rId21" imgW="2451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513" y="1392006"/>
                        <a:ext cx="220599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344341" y="3003947"/>
          <a:ext cx="186332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9" name="Уравнение" r:id="rId23" imgW="2070000" imgH="253800" progId="Equation.3">
                  <p:embed/>
                </p:oleObj>
              </mc:Choice>
              <mc:Fallback>
                <p:oleObj name="Уравнение" r:id="rId23" imgW="2070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341" y="3003947"/>
                        <a:ext cx="1863328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28" descr="Светлый диагональный 2">
            <a:extLst>
              <a:ext uri="{FF2B5EF4-FFF2-40B4-BE49-F238E27FC236}">
                <a16:creationId xmlns:a16="http://schemas.microsoft.com/office/drawing/2014/main" xmlns="" id="{4F6EE15B-09A9-43C5-ABBB-1C6648413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893" y="23416"/>
            <a:ext cx="6856214" cy="27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sz="1200" dirty="0" smtClean="0">
                <a:solidFill>
                  <a:srgbClr val="292929"/>
                </a:solidFill>
                <a:latin typeface="Bookman Old Style" panose="02050604050505020204" pitchFamily="18" charset="0"/>
              </a:rPr>
              <a:t>Постановка </a:t>
            </a:r>
            <a:r>
              <a:rPr lang="ru-RU" altLang="ru-RU" sz="1200" dirty="0">
                <a:solidFill>
                  <a:srgbClr val="292929"/>
                </a:solidFill>
                <a:latin typeface="Bookman Old Style" panose="02050604050505020204" pitchFamily="18" charset="0"/>
              </a:rPr>
              <a:t>обратной задачи внешней баллистики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933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1502703" y="612154"/>
            <a:ext cx="61635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корректировки стрельбы</a:t>
            </a:r>
            <a:endParaRPr lang="ru-RU" altLang="ru-RU" sz="1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240"/>
          <p:cNvGraphicFramePr>
            <a:graphicFrameLocks noChangeAspect="1"/>
          </p:cNvGraphicFramePr>
          <p:nvPr/>
        </p:nvGraphicFramePr>
        <p:xfrm>
          <a:off x="5677830" y="1488882"/>
          <a:ext cx="2114424" cy="2305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Picture" r:id="rId3" imgW="2168640" imgH="2364120" progId="Word.Picture.8">
                  <p:embed/>
                </p:oleObj>
              </mc:Choice>
              <mc:Fallback>
                <p:oleObj name="Picture" r:id="rId3" imgW="2168640" imgH="23641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830" y="1488882"/>
                        <a:ext cx="2114424" cy="2305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82090" y="4097511"/>
            <a:ext cx="25387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altLang="ru-RU" sz="1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ru-RU" altLang="ru-R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Схема решения задачи корректировки стрельбы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787376" y="1310757"/>
            <a:ext cx="5298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2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27" name="Object 275"/>
          <p:cNvGraphicFramePr>
            <a:graphicFrameLocks noChangeAspect="1"/>
          </p:cNvGraphicFramePr>
          <p:nvPr>
            <p:extLst/>
          </p:nvPr>
        </p:nvGraphicFramePr>
        <p:xfrm>
          <a:off x="1836600" y="3274680"/>
          <a:ext cx="333375" cy="264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" name="Уравнение" r:id="rId5" imgW="368280" imgH="291960" progId="Equation.3">
                  <p:embed/>
                </p:oleObj>
              </mc:Choice>
              <mc:Fallback>
                <p:oleObj name="Уравнение" r:id="rId5" imgW="3682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600" y="3274680"/>
                        <a:ext cx="333375" cy="264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2155688" y="3293406"/>
            <a:ext cx="142218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координаты цели;</a:t>
            </a:r>
          </a:p>
        </p:txBody>
      </p:sp>
      <p:graphicFrame>
        <p:nvGraphicFramePr>
          <p:cNvPr id="29" name="Object 277"/>
          <p:cNvGraphicFramePr>
            <a:graphicFrameLocks noChangeAspect="1"/>
          </p:cNvGraphicFramePr>
          <p:nvPr>
            <p:extLst/>
          </p:nvPr>
        </p:nvGraphicFramePr>
        <p:xfrm>
          <a:off x="1810141" y="2746683"/>
          <a:ext cx="2059781" cy="22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name="Уравнение" r:id="rId7" imgW="2273040" imgH="253800" progId="Equation.3">
                  <p:embed/>
                </p:oleObj>
              </mc:Choice>
              <mc:Fallback>
                <p:oleObj name="Уравнение" r:id="rId7" imgW="227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141" y="2746683"/>
                        <a:ext cx="2059781" cy="227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2002625" y="2965804"/>
            <a:ext cx="166904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отклонение от цели;</a:t>
            </a:r>
          </a:p>
        </p:txBody>
      </p:sp>
      <p:graphicFrame>
        <p:nvGraphicFramePr>
          <p:cNvPr id="52" name="Object 244"/>
          <p:cNvGraphicFramePr>
            <a:graphicFrameLocks noChangeAspect="1"/>
          </p:cNvGraphicFramePr>
          <p:nvPr>
            <p:extLst/>
          </p:nvPr>
        </p:nvGraphicFramePr>
        <p:xfrm>
          <a:off x="1822848" y="2017331"/>
          <a:ext cx="410765" cy="216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Уравнение" r:id="rId9" imgW="457200" imgH="241200" progId="Equation.3">
                  <p:embed/>
                </p:oleObj>
              </mc:Choice>
              <mc:Fallback>
                <p:oleObj name="Уравнение" r:id="rId9" imgW="457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848" y="2017331"/>
                        <a:ext cx="410765" cy="216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2212261" y="1761660"/>
            <a:ext cx="27254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поправка по направлению стрельбы;</a:t>
            </a:r>
          </a:p>
        </p:txBody>
      </p:sp>
      <p:graphicFrame>
        <p:nvGraphicFramePr>
          <p:cNvPr id="54" name="Object 247"/>
          <p:cNvGraphicFramePr>
            <a:graphicFrameLocks noChangeAspect="1"/>
          </p:cNvGraphicFramePr>
          <p:nvPr>
            <p:extLst/>
          </p:nvPr>
        </p:nvGraphicFramePr>
        <p:xfrm>
          <a:off x="1823245" y="1787391"/>
          <a:ext cx="4333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Уравнение" r:id="rId11" imgW="482400" imgH="253800" progId="Equation.3">
                  <p:embed/>
                </p:oleObj>
              </mc:Choice>
              <mc:Fallback>
                <p:oleObj name="Уравнение" r:id="rId11" imgW="482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245" y="1787391"/>
                        <a:ext cx="43338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2215834" y="1998361"/>
            <a:ext cx="207460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поправка по углу стрельбы;</a:t>
            </a:r>
            <a:endParaRPr lang="ru-RU" altLang="ru-RU" sz="10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8" name="Object 245"/>
          <p:cNvGraphicFramePr>
            <a:graphicFrameLocks noChangeAspect="1"/>
          </p:cNvGraphicFramePr>
          <p:nvPr>
            <p:extLst/>
          </p:nvPr>
        </p:nvGraphicFramePr>
        <p:xfrm>
          <a:off x="1851422" y="3890854"/>
          <a:ext cx="285750" cy="205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Формула" r:id="rId13" imgW="317160" imgH="228600" progId="Equation.3">
                  <p:embed/>
                </p:oleObj>
              </mc:Choice>
              <mc:Fallback>
                <p:oleObj name="Формула" r:id="rId13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422" y="3890854"/>
                        <a:ext cx="285750" cy="205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2154883" y="3853521"/>
            <a:ext cx="241711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вектор характеристик снаряда</a:t>
            </a:r>
          </a:p>
          <a:p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параметров атмосферы.</a:t>
            </a:r>
          </a:p>
        </p:txBody>
      </p:sp>
      <p:graphicFrame>
        <p:nvGraphicFramePr>
          <p:cNvPr id="39" name="Object 275"/>
          <p:cNvGraphicFramePr>
            <a:graphicFrameLocks noChangeAspect="1"/>
          </p:cNvGraphicFramePr>
          <p:nvPr>
            <p:extLst/>
          </p:nvPr>
        </p:nvGraphicFramePr>
        <p:xfrm>
          <a:off x="1851422" y="3539611"/>
          <a:ext cx="333375" cy="253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Уравнение" r:id="rId15" imgW="368280" imgH="279360" progId="Equation.3">
                  <p:embed/>
                </p:oleObj>
              </mc:Choice>
              <mc:Fallback>
                <p:oleObj name="Уравнение" r:id="rId15" imgW="3682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422" y="3539611"/>
                        <a:ext cx="333375" cy="253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2169976" y="3554055"/>
            <a:ext cx="228620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координаты падения снаряда;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2239566" y="1323975"/>
          <a:ext cx="1988344" cy="22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Уравнение" r:id="rId17" imgW="2209680" imgH="253800" progId="Equation.3">
                  <p:embed/>
                </p:oleObj>
              </mc:Choice>
              <mc:Fallback>
                <p:oleObj name="Уравнение" r:id="rId17" imgW="2209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566" y="1323975"/>
                        <a:ext cx="1988344" cy="2274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1806469" y="2301721"/>
          <a:ext cx="1722432" cy="288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Уравнение" r:id="rId19" imgW="1968480" imgH="342720" progId="Equation.3">
                  <p:embed/>
                </p:oleObj>
              </mc:Choice>
              <mc:Fallback>
                <p:oleObj name="Уравнение" r:id="rId19" imgW="19684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469" y="2301721"/>
                        <a:ext cx="1722432" cy="288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3528900" y="2317222"/>
            <a:ext cx="164019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дальность стрельбы</a:t>
            </a:r>
            <a:endParaRPr lang="ru-RU" altLang="ru-RU" sz="10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28" descr="Светлый диагональный 2">
            <a:extLst>
              <a:ext uri="{FF2B5EF4-FFF2-40B4-BE49-F238E27FC236}">
                <a16:creationId xmlns:a16="http://schemas.microsoft.com/office/drawing/2014/main" xmlns="" id="{8868D12F-B322-4291-9C1B-204C6753F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786" y="55088"/>
            <a:ext cx="6856214" cy="26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sz="1050" dirty="0" smtClean="0">
                <a:solidFill>
                  <a:srgbClr val="292929"/>
                </a:solidFill>
                <a:latin typeface="Bookman Old Style" panose="02050604050505020204" pitchFamily="18" charset="0"/>
              </a:rPr>
              <a:t>Постановка </a:t>
            </a:r>
            <a:r>
              <a:rPr lang="ru-RU" altLang="ru-RU" sz="1050" dirty="0">
                <a:solidFill>
                  <a:srgbClr val="292929"/>
                </a:solidFill>
                <a:latin typeface="Bookman Old Style" panose="02050604050505020204" pitchFamily="18" charset="0"/>
              </a:rPr>
              <a:t>задачи корректировки стрельбы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09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1499236" y="472636"/>
            <a:ext cx="61635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2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Алгоритм решения обратной задачи на основе нейронной сети</a:t>
            </a:r>
            <a:endParaRPr lang="ru-RU" altLang="ru-RU" sz="12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76" name="Объект 75"/>
          <p:cNvGraphicFramePr>
            <a:graphicFrameLocks noChangeAspect="1"/>
          </p:cNvGraphicFramePr>
          <p:nvPr/>
        </p:nvGraphicFramePr>
        <p:xfrm>
          <a:off x="2742010" y="1056085"/>
          <a:ext cx="3554015" cy="275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4" name="Уравнение" r:id="rId3" imgW="3949560" imgH="304560" progId="Equation.3">
                  <p:embed/>
                </p:oleObj>
              </mc:Choice>
              <mc:Fallback>
                <p:oleObj name="Уравнение" r:id="rId3" imgW="39495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010" y="1056085"/>
                        <a:ext cx="3554015" cy="2750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 Box 50"/>
          <p:cNvSpPr txBox="1">
            <a:spLocks noChangeArrowheads="1"/>
          </p:cNvSpPr>
          <p:nvPr/>
        </p:nvSpPr>
        <p:spPr bwMode="auto">
          <a:xfrm>
            <a:off x="1314450" y="3435847"/>
            <a:ext cx="2707793" cy="96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Aft>
                <a:spcPts val="450"/>
              </a:spcAft>
            </a:pP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Вход и выход нейронной сети:</a:t>
            </a:r>
          </a:p>
          <a:p>
            <a:pPr marL="257175" indent="-257175">
              <a:buAutoNum type="arabicParenR"/>
            </a:pP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задача наведения на цель</a:t>
            </a:r>
          </a:p>
          <a:p>
            <a:pPr marL="257175" indent="-257175">
              <a:buAutoNum type="arabicParenR"/>
            </a:pPr>
            <a:endParaRPr lang="ru-RU" altLang="ru-RU" sz="1050" dirty="0">
              <a:solidFill>
                <a:srgbClr val="00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57175" indent="-257175">
              <a:buAutoNum type="arabicParenR"/>
            </a:pPr>
            <a:endParaRPr lang="ru-RU" altLang="ru-RU" sz="1050" dirty="0">
              <a:solidFill>
                <a:srgbClr val="00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57175" indent="-257175">
              <a:buAutoNum type="arabicParenR"/>
            </a:pP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задача корректировки стрельбы </a:t>
            </a:r>
          </a:p>
        </p:txBody>
      </p:sp>
      <p:graphicFrame>
        <p:nvGraphicFramePr>
          <p:cNvPr id="79" name="Object 244"/>
          <p:cNvGraphicFramePr>
            <a:graphicFrameLocks noChangeAspect="1"/>
          </p:cNvGraphicFramePr>
          <p:nvPr/>
        </p:nvGraphicFramePr>
        <p:xfrm>
          <a:off x="1588370" y="2323609"/>
          <a:ext cx="319088" cy="25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5" name="Уравнение" r:id="rId5" imgW="355320" imgH="279360" progId="Equation.3">
                  <p:embed/>
                </p:oleObj>
              </mc:Choice>
              <mc:Fallback>
                <p:oleObj name="Уравнение" r:id="rId5" imgW="3553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370" y="2323609"/>
                        <a:ext cx="319088" cy="251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1967064" y="1854862"/>
            <a:ext cx="284916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масса снаряда;</a:t>
            </a:r>
          </a:p>
          <a:p>
            <a:pPr>
              <a:spcAft>
                <a:spcPts val="600"/>
              </a:spcAft>
            </a:pP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начальная скорость;</a:t>
            </a:r>
          </a:p>
          <a:p>
            <a:pPr>
              <a:spcAft>
                <a:spcPts val="600"/>
              </a:spcAft>
            </a:pP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угол стрельбы;</a:t>
            </a:r>
          </a:p>
          <a:p>
            <a:pPr>
              <a:spcAft>
                <a:spcPts val="600"/>
              </a:spcAft>
            </a:pP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направление стрельбы;</a:t>
            </a:r>
          </a:p>
          <a:p>
            <a:pPr>
              <a:spcAft>
                <a:spcPts val="600"/>
              </a:spcAft>
            </a:pP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направление ветра;</a:t>
            </a:r>
          </a:p>
          <a:p>
            <a:pPr>
              <a:spcAft>
                <a:spcPts val="600"/>
              </a:spcAft>
            </a:pP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скорость ветра.</a:t>
            </a:r>
          </a:p>
        </p:txBody>
      </p:sp>
      <p:graphicFrame>
        <p:nvGraphicFramePr>
          <p:cNvPr id="81" name="Object 247"/>
          <p:cNvGraphicFramePr>
            <a:graphicFrameLocks noChangeAspect="1"/>
          </p:cNvGraphicFramePr>
          <p:nvPr/>
        </p:nvGraphicFramePr>
        <p:xfrm>
          <a:off x="1588371" y="2559353"/>
          <a:ext cx="34171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6" name="Уравнение" r:id="rId7" imgW="380880" imgH="291960" progId="Equation.3">
                  <p:embed/>
                </p:oleObj>
              </mc:Choice>
              <mc:Fallback>
                <p:oleObj name="Уравнение" r:id="rId7" imgW="3808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371" y="2559353"/>
                        <a:ext cx="34171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271"/>
          <p:cNvGraphicFramePr>
            <a:graphicFrameLocks noChangeAspect="1"/>
          </p:cNvGraphicFramePr>
          <p:nvPr/>
        </p:nvGraphicFramePr>
        <p:xfrm>
          <a:off x="4605073" y="1961896"/>
          <a:ext cx="782240" cy="21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7" name="Уравнение" r:id="rId9" imgW="863280" imgH="241200" progId="Equation.3">
                  <p:embed/>
                </p:oleObj>
              </mc:Choice>
              <mc:Fallback>
                <p:oleObj name="Уравнение" r:id="rId9" imgW="863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073" y="1961896"/>
                        <a:ext cx="782240" cy="217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 Box 6"/>
          <p:cNvSpPr txBox="1">
            <a:spLocks noChangeArrowheads="1"/>
          </p:cNvSpPr>
          <p:nvPr/>
        </p:nvSpPr>
        <p:spPr bwMode="auto">
          <a:xfrm>
            <a:off x="5510628" y="1917313"/>
            <a:ext cx="163217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координаты</a:t>
            </a:r>
            <a:r>
              <a:rPr lang="ru-RU" altLang="ru-RU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падения</a:t>
            </a:r>
            <a:b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снаряда;</a:t>
            </a:r>
          </a:p>
        </p:txBody>
      </p:sp>
      <p:graphicFrame>
        <p:nvGraphicFramePr>
          <p:cNvPr id="84" name="Object 273"/>
          <p:cNvGraphicFramePr>
            <a:graphicFrameLocks noChangeAspect="1"/>
          </p:cNvGraphicFramePr>
          <p:nvPr/>
        </p:nvGraphicFramePr>
        <p:xfrm>
          <a:off x="4605073" y="2352056"/>
          <a:ext cx="300038" cy="217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" name="Уравнение" r:id="rId11" imgW="330120" imgH="241200" progId="Equation.3">
                  <p:embed/>
                </p:oleObj>
              </mc:Choice>
              <mc:Fallback>
                <p:oleObj name="Уравнение" r:id="rId11" imgW="330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073" y="2352056"/>
                        <a:ext cx="300038" cy="217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4899617" y="2321368"/>
            <a:ext cx="246520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время полета снаряда.</a:t>
            </a:r>
          </a:p>
        </p:txBody>
      </p:sp>
      <p:graphicFrame>
        <p:nvGraphicFramePr>
          <p:cNvPr id="86" name="Object 247"/>
          <p:cNvGraphicFramePr>
            <a:graphicFrameLocks noChangeAspect="1"/>
          </p:cNvGraphicFramePr>
          <p:nvPr/>
        </p:nvGraphicFramePr>
        <p:xfrm>
          <a:off x="1582418" y="2807267"/>
          <a:ext cx="35361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9" name="Уравнение" r:id="rId13" imgW="393480" imgH="279360" progId="Equation.3">
                  <p:embed/>
                </p:oleObj>
              </mc:Choice>
              <mc:Fallback>
                <p:oleObj name="Уравнение" r:id="rId13" imgW="3934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418" y="2807267"/>
                        <a:ext cx="353615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247"/>
          <p:cNvGraphicFramePr>
            <a:graphicFrameLocks noChangeAspect="1"/>
          </p:cNvGraphicFramePr>
          <p:nvPr/>
        </p:nvGraphicFramePr>
        <p:xfrm>
          <a:off x="1583608" y="3052800"/>
          <a:ext cx="341710" cy="275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0" name="Уравнение" r:id="rId15" imgW="380880" imgH="304560" progId="Equation.3">
                  <p:embed/>
                </p:oleObj>
              </mc:Choice>
              <mc:Fallback>
                <p:oleObj name="Уравнение" r:id="rId15" imgW="3808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608" y="3052800"/>
                        <a:ext cx="341710" cy="275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Объект 88"/>
          <p:cNvGraphicFramePr>
            <a:graphicFrameLocks noChangeAspect="1"/>
          </p:cNvGraphicFramePr>
          <p:nvPr/>
        </p:nvGraphicFramePr>
        <p:xfrm>
          <a:off x="1826419" y="1511181"/>
          <a:ext cx="1771650" cy="27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1" name="Уравнение" r:id="rId17" imgW="1968480" imgH="304560" progId="Equation.3">
                  <p:embed/>
                </p:oleObj>
              </mc:Choice>
              <mc:Fallback>
                <p:oleObj name="Уравнение" r:id="rId17" imgW="1968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419" y="1511181"/>
                        <a:ext cx="1771650" cy="273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Объект 89"/>
          <p:cNvGraphicFramePr>
            <a:graphicFrameLocks noChangeAspect="1"/>
          </p:cNvGraphicFramePr>
          <p:nvPr/>
        </p:nvGraphicFramePr>
        <p:xfrm>
          <a:off x="4616054" y="1525469"/>
          <a:ext cx="1303734" cy="25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2" name="Уравнение" r:id="rId19" imgW="1447560" imgH="279360" progId="Equation.3">
                  <p:embed/>
                </p:oleObj>
              </mc:Choice>
              <mc:Fallback>
                <p:oleObj name="Уравнение" r:id="rId19" imgW="1447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054" y="1525469"/>
                        <a:ext cx="1303734" cy="2512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Rectangle 21"/>
          <p:cNvSpPr>
            <a:spLocks noChangeArrowheads="1"/>
          </p:cNvSpPr>
          <p:nvPr/>
        </p:nvSpPr>
        <p:spPr bwMode="auto">
          <a:xfrm>
            <a:off x="7319963" y="1037315"/>
            <a:ext cx="5298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2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7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 Box 50"/>
          <p:cNvSpPr txBox="1">
            <a:spLocks noChangeArrowheads="1"/>
          </p:cNvSpPr>
          <p:nvPr/>
        </p:nvSpPr>
        <p:spPr bwMode="auto">
          <a:xfrm>
            <a:off x="1314451" y="717067"/>
            <a:ext cx="27991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Таблица баллистических данных:</a:t>
            </a:r>
          </a:p>
        </p:txBody>
      </p:sp>
      <p:graphicFrame>
        <p:nvGraphicFramePr>
          <p:cNvPr id="23" name="Object 244"/>
          <p:cNvGraphicFramePr>
            <a:graphicFrameLocks noChangeAspect="1"/>
          </p:cNvGraphicFramePr>
          <p:nvPr/>
        </p:nvGraphicFramePr>
        <p:xfrm>
          <a:off x="1593056" y="1833841"/>
          <a:ext cx="353616" cy="275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3" name="Уравнение" r:id="rId21" imgW="393480" imgH="304560" progId="Equation.3">
                  <p:embed/>
                </p:oleObj>
              </mc:Choice>
              <mc:Fallback>
                <p:oleObj name="Уравнение" r:id="rId21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056" y="1833841"/>
                        <a:ext cx="353616" cy="275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7"/>
          <p:cNvGraphicFramePr>
            <a:graphicFrameLocks noChangeAspect="1"/>
          </p:cNvGraphicFramePr>
          <p:nvPr/>
        </p:nvGraphicFramePr>
        <p:xfrm>
          <a:off x="1609725" y="2086253"/>
          <a:ext cx="341710" cy="25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4" name="Уравнение" r:id="rId23" imgW="380880" imgH="279360" progId="Equation.3">
                  <p:embed/>
                </p:oleObj>
              </mc:Choice>
              <mc:Fallback>
                <p:oleObj name="Уравнение" r:id="rId23" imgW="3808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2086253"/>
                        <a:ext cx="341710" cy="251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2981326" y="3904527"/>
          <a:ext cx="163472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5" name="Уравнение" r:id="rId25" imgW="1815840" imgH="253800" progId="Equation.3">
                  <p:embed/>
                </p:oleObj>
              </mc:Choice>
              <mc:Fallback>
                <p:oleObj name="Уравнение" r:id="rId25" imgW="1815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6" y="3904527"/>
                        <a:ext cx="1634728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5626894" y="3892154"/>
          <a:ext cx="7429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" name="Уравнение" r:id="rId27" imgW="825480" imgH="253800" progId="Equation.3">
                  <p:embed/>
                </p:oleObj>
              </mc:Choice>
              <mc:Fallback>
                <p:oleObj name="Уравнение" r:id="rId27" imgW="825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894" y="3892154"/>
                        <a:ext cx="74295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2981326" y="4487508"/>
          <a:ext cx="145256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7" name="Уравнение" r:id="rId29" imgW="1612800" imgH="253800" progId="Equation.3">
                  <p:embed/>
                </p:oleObj>
              </mc:Choice>
              <mc:Fallback>
                <p:oleObj name="Уравнение" r:id="rId29" imgW="1612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6" y="4487508"/>
                        <a:ext cx="1452563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5626894" y="4474928"/>
          <a:ext cx="948929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8" name="Уравнение" r:id="rId31" imgW="1054080" imgH="253800" progId="Equation.3">
                  <p:embed/>
                </p:oleObj>
              </mc:Choice>
              <mc:Fallback>
                <p:oleObj name="Уравнение" r:id="rId31" imgW="1054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894" y="4474928"/>
                        <a:ext cx="948929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28" descr="Светлый диагональный 2">
            <a:extLst>
              <a:ext uri="{FF2B5EF4-FFF2-40B4-BE49-F238E27FC236}">
                <a16:creationId xmlns:a16="http://schemas.microsoft.com/office/drawing/2014/main" xmlns="" id="{5EE47474-A688-468D-9AD7-7FB2DE584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786" y="55088"/>
            <a:ext cx="6856214" cy="26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sz="1050" dirty="0" smtClean="0">
                <a:solidFill>
                  <a:srgbClr val="292929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altLang="ru-RU" sz="1050" dirty="0">
                <a:solidFill>
                  <a:srgbClr val="292929"/>
                </a:solidFill>
                <a:latin typeface="Bookman Old Style" panose="02050604050505020204" pitchFamily="18" charset="0"/>
              </a:rPr>
              <a:t>решения задач внешней баллистики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84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1499236" y="472636"/>
            <a:ext cx="61635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2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Алгоритм решения обратной задачи на основе нейронной сети</a:t>
            </a:r>
            <a:endParaRPr lang="ru-RU" altLang="ru-RU" sz="12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01671" y="836155"/>
            <a:ext cx="13856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05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4622813" y="926539"/>
          <a:ext cx="3378994" cy="2078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Picture" r:id="rId3" imgW="4969742" imgH="2815561" progId="Word.Picture.8">
                  <p:embed/>
                </p:oleObj>
              </mc:Choice>
              <mc:Fallback>
                <p:oleObj name="Picture" r:id="rId3" imgW="4969742" imgH="281556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348" r="798"/>
                      <a:stretch>
                        <a:fillRect/>
                      </a:stretch>
                    </p:blipFill>
                    <p:spPr bwMode="auto">
                      <a:xfrm>
                        <a:off x="4622813" y="926539"/>
                        <a:ext cx="3378994" cy="20788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5042952" y="2924760"/>
            <a:ext cx="2619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9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5 </a:t>
            </a:r>
            <a:r>
              <a:rPr lang="ru-RU" altLang="ru-RU" sz="9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Архитектура нейронной сети</a:t>
            </a:r>
          </a:p>
        </p:txBody>
      </p:sp>
      <p:sp>
        <p:nvSpPr>
          <p:cNvPr id="27" name="Text Box 50"/>
          <p:cNvSpPr txBox="1">
            <a:spLocks noChangeArrowheads="1"/>
          </p:cNvSpPr>
          <p:nvPr/>
        </p:nvSpPr>
        <p:spPr bwMode="auto">
          <a:xfrm>
            <a:off x="1351343" y="963092"/>
            <a:ext cx="2950627" cy="147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Нейронная сеть была смоделирована с помощью библиотеки </a:t>
            </a:r>
            <a:r>
              <a:rPr lang="ru-RU" altLang="ru-RU" sz="1050" dirty="0" err="1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Keras</a:t>
            </a: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на языке программирования </a:t>
            </a:r>
            <a:r>
              <a:rPr lang="ru-RU" altLang="ru-RU" sz="1050" dirty="0" err="1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Python</a:t>
            </a: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450"/>
              </a:spcAft>
            </a:pP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Нейронная сеть: 3 слоя по 32 нейрона. </a:t>
            </a:r>
          </a:p>
          <a:p>
            <a:pPr>
              <a:spcAft>
                <a:spcPts val="450"/>
              </a:spcAft>
            </a:pP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Обучающая выборка: 5000 </a:t>
            </a:r>
            <a:r>
              <a:rPr lang="ru-RU" altLang="ru-RU" sz="1050" dirty="0" err="1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эксп</a:t>
            </a: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. </a:t>
            </a:r>
          </a:p>
          <a:p>
            <a:pPr>
              <a:spcAft>
                <a:spcPts val="450"/>
              </a:spcAft>
            </a:pP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Схождение: 1000 итераций. </a:t>
            </a:r>
          </a:p>
          <a:p>
            <a:pPr>
              <a:spcAft>
                <a:spcPts val="450"/>
              </a:spcAft>
            </a:pP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Ошибка аппроксимации: 0,135° (0,3%).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41" y="2541086"/>
            <a:ext cx="3080150" cy="2310112"/>
          </a:xfrm>
          <a:prstGeom prst="rect">
            <a:avLst/>
          </a:prstGeom>
        </p:spPr>
      </p:pic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453190" y="4358532"/>
            <a:ext cx="25387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9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6 </a:t>
            </a:r>
            <a:r>
              <a:rPr lang="ru-RU" altLang="ru-RU" sz="9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График сходимости процесса обучения нейронной сети</a:t>
            </a:r>
          </a:p>
        </p:txBody>
      </p:sp>
      <p:sp>
        <p:nvSpPr>
          <p:cNvPr id="19" name="Rectangle 28" descr="Светлый диагональный 2">
            <a:extLst>
              <a:ext uri="{FF2B5EF4-FFF2-40B4-BE49-F238E27FC236}">
                <a16:creationId xmlns:a16="http://schemas.microsoft.com/office/drawing/2014/main" xmlns="" id="{9277BB96-59D7-40AA-867C-6DC1E7C2D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786" y="55088"/>
            <a:ext cx="6856214" cy="26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sz="1050" dirty="0" smtClean="0">
                <a:solidFill>
                  <a:srgbClr val="292929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altLang="ru-RU" sz="1050" dirty="0">
                <a:solidFill>
                  <a:srgbClr val="292929"/>
                </a:solidFill>
                <a:latin typeface="Bookman Old Style" panose="02050604050505020204" pitchFamily="18" charset="0"/>
              </a:rPr>
              <a:t>решения задач внешней баллистики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3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ЦЕЛЬ И ЗАДАЧИ ИССЛЕДОВАНИЯ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стрельбы...»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643" y="630349"/>
            <a:ext cx="9070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Цель работы: </a:t>
            </a:r>
            <a:r>
              <a:rPr lang="ru-RU" sz="1200" dirty="0">
                <a:latin typeface="Bookman Old Style" panose="02050604050505020204" pitchFamily="18" charset="0"/>
              </a:rPr>
              <a:t>Разработка математических моделей, вычислительных алгоритмов и программного </a:t>
            </a:r>
            <a:r>
              <a:rPr lang="ru-RU" sz="1200" dirty="0" smtClean="0">
                <a:latin typeface="Bookman Old Style" panose="02050604050505020204" pitchFamily="18" charset="0"/>
              </a:rPr>
              <a:t>обеспечения </a:t>
            </a:r>
            <a:r>
              <a:rPr lang="ru-RU" sz="1200" dirty="0">
                <a:latin typeface="Bookman Old Style" panose="02050604050505020204" pitchFamily="18" charset="0"/>
              </a:rPr>
              <a:t>для решения задачи повышения дальности и точности </a:t>
            </a:r>
            <a:r>
              <a:rPr lang="ru-RU" sz="1200" dirty="0" smtClean="0">
                <a:latin typeface="Bookman Old Style" panose="02050604050505020204" pitchFamily="18" charset="0"/>
              </a:rPr>
              <a:t>стрельбы.</a:t>
            </a:r>
            <a:endParaRPr lang="ru-RU" sz="1200" dirty="0">
              <a:latin typeface="Bookman Old Style" panose="020506040505050202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643" y="1281651"/>
            <a:ext cx="90707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200" b="1" dirty="0">
                <a:latin typeface="Bookman Old Style" panose="02050604050505020204" pitchFamily="18" charset="0"/>
              </a:rPr>
              <a:t>Задачи исследования</a:t>
            </a:r>
            <a:r>
              <a:rPr lang="ru-RU" sz="1200" b="1" dirty="0" smtClean="0">
                <a:latin typeface="Bookman Old Style" panose="02050604050505020204" pitchFamily="18" charset="0"/>
              </a:rPr>
              <a:t>:</a:t>
            </a:r>
          </a:p>
          <a:p>
            <a:pPr lvl="0"/>
            <a:endParaRPr lang="ru-RU" sz="1200" b="1" dirty="0">
              <a:latin typeface="Bookman Old Style" panose="0205060405050502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комплексной модели внутренней и внешней баллистики;</a:t>
            </a:r>
          </a:p>
          <a:p>
            <a:pPr marL="342900" lvl="0" indent="-342900">
              <a:buFont typeface="+mj-lt"/>
              <a:buAutoNum type="arabicPeriod"/>
            </a:pPr>
            <a:endParaRPr lang="ru-RU" sz="1200" dirty="0" smtClean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способов увеличения дальности полета снаряда;</a:t>
            </a:r>
          </a:p>
          <a:p>
            <a:pPr marL="342900" lvl="0" indent="-342900">
              <a:buFont typeface="+mj-lt"/>
              <a:buAutoNum type="arabicPeriod"/>
            </a:pPr>
            <a:endParaRPr lang="ru-RU" sz="1200" dirty="0" smtClean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алгоритма оптимизации дальности полета снаряда с учетом условия устойчивости;</a:t>
            </a:r>
            <a:r>
              <a:rPr lang="ru-RU" sz="12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buFont typeface="+mj-lt"/>
              <a:buAutoNum type="arabicPeriod"/>
            </a:pPr>
            <a:endParaRPr lang="ru-RU" sz="1200" dirty="0" smtClean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alt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Разработка математических моделей и алгоритмов для решения задачи автономного наведения и корректировки стрельбы на основе искусственной нейронной сети</a:t>
            </a:r>
            <a:r>
              <a:rPr lang="en-US" alt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;</a:t>
            </a:r>
            <a:endParaRPr lang="ru-RU" altLang="ru-RU" sz="12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1200" dirty="0" smtClean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программного обеспечения системы автономного наведения и корректировки стрельбы;</a:t>
            </a:r>
          </a:p>
          <a:p>
            <a:pPr marL="342900" lvl="0" indent="-342900">
              <a:buFont typeface="+mj-lt"/>
              <a:buAutoNum type="arabicPeriod"/>
            </a:pPr>
            <a:endParaRPr lang="ru-RU" sz="1200" dirty="0" smtClean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Разработка и реализация алгоритма решения обратной задачи внешней баллистики для определения точки выстрела по зафиксированному участку траектории;</a:t>
            </a:r>
          </a:p>
          <a:p>
            <a:pPr marL="342900" indent="-342900">
              <a:buFont typeface="+mj-lt"/>
              <a:buAutoNum type="arabicPeriod"/>
            </a:pPr>
            <a:endParaRPr lang="ru-RU" sz="1200" dirty="0" smtClean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Исследование точности алгоритма решения обратной задачи внешней баллистики в зависимости от траекторных параметров и ошибок измерений.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1499236" y="472636"/>
            <a:ext cx="61635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2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Методика статистического моделирования рассеивания снарядов</a:t>
            </a:r>
            <a:endParaRPr lang="ru-RU" altLang="ru-RU" sz="12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4005612" y="4511828"/>
            <a:ext cx="3618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9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8</a:t>
            </a:r>
            <a:r>
              <a:rPr lang="ru-RU" altLang="ru-RU" sz="9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Схема решения задачи рассеивания</a:t>
            </a:r>
            <a:endParaRPr lang="ru-RU" altLang="ru-RU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3735582" y="4052557"/>
            <a:ext cx="4158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Овал 3"/>
          <p:cNvSpPr/>
          <p:nvPr/>
        </p:nvSpPr>
        <p:spPr>
          <a:xfrm>
            <a:off x="4842705" y="3963555"/>
            <a:ext cx="756084" cy="185164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0" name="Овал 49"/>
          <p:cNvSpPr/>
          <p:nvPr/>
        </p:nvSpPr>
        <p:spPr>
          <a:xfrm>
            <a:off x="6489888" y="3858795"/>
            <a:ext cx="1134126" cy="389615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V="1">
            <a:off x="3735582" y="3824960"/>
            <a:ext cx="3726414" cy="22759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H="1" flipV="1">
            <a:off x="3735582" y="4056137"/>
            <a:ext cx="3726414" cy="22401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3735582" y="3531443"/>
            <a:ext cx="0" cy="521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35977" y="4126258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15152" y="3438137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ru-RU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62740" y="3809314"/>
            <a:ext cx="306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05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105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7056951" y="3728521"/>
            <a:ext cx="0" cy="651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054051" y="3578481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05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ru-RU" sz="105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5220747" y="3858795"/>
            <a:ext cx="0" cy="373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530560" y="396449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304214" y="2366333"/>
            <a:ext cx="225365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Характеристики рассеивания: </a:t>
            </a:r>
            <a:endParaRPr lang="ru-RU" altLang="ru-RU" sz="10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8" name="Объект 67"/>
          <p:cNvGraphicFramePr>
            <a:graphicFrameLocks noChangeAspect="1"/>
          </p:cNvGraphicFramePr>
          <p:nvPr/>
        </p:nvGraphicFramePr>
        <p:xfrm>
          <a:off x="1385646" y="2649429"/>
          <a:ext cx="858924" cy="40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name="Формула" r:id="rId3" imgW="1041120" imgH="495000" progId="Equation.3">
                  <p:embed/>
                </p:oleObj>
              </mc:Choice>
              <mc:Fallback>
                <p:oleObj name="Формула" r:id="rId3" imgW="10411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646" y="2649429"/>
                        <a:ext cx="858924" cy="40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/>
        </p:nvGraphicFramePr>
        <p:xfrm>
          <a:off x="3453651" y="2607552"/>
          <a:ext cx="1592514" cy="45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" name="Формула" r:id="rId5" imgW="1930320" imgH="545760" progId="Equation.3">
                  <p:embed/>
                </p:oleObj>
              </mc:Choice>
              <mc:Fallback>
                <p:oleObj name="Формула" r:id="rId5" imgW="19303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3651" y="2607552"/>
                        <a:ext cx="1592514" cy="450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/>
        </p:nvGraphicFramePr>
        <p:xfrm>
          <a:off x="2430461" y="2649429"/>
          <a:ext cx="827442" cy="40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" name="Формула" r:id="rId7" imgW="1002960" imgH="495000" progId="Equation.3">
                  <p:embed/>
                </p:oleObj>
              </mc:Choice>
              <mc:Fallback>
                <p:oleObj name="Формула" r:id="rId7" imgW="10029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1" y="2649429"/>
                        <a:ext cx="827442" cy="40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/>
        </p:nvGraphicFramePr>
        <p:xfrm>
          <a:off x="5112060" y="2607552"/>
          <a:ext cx="1561032" cy="45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" name="Формула" r:id="rId9" imgW="1892160" imgH="545760" progId="Equation.3">
                  <p:embed/>
                </p:oleObj>
              </mc:Choice>
              <mc:Fallback>
                <p:oleObj name="Формула" r:id="rId9" imgW="18921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060" y="2607552"/>
                        <a:ext cx="1561032" cy="450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Rectangle 21"/>
          <p:cNvSpPr>
            <a:spLocks noChangeArrowheads="1"/>
          </p:cNvSpPr>
          <p:nvPr/>
        </p:nvSpPr>
        <p:spPr bwMode="auto">
          <a:xfrm>
            <a:off x="7006424" y="2696642"/>
            <a:ext cx="4786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2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8" t="48945" r="7199" b="7461"/>
          <a:stretch/>
        </p:blipFill>
        <p:spPr bwMode="auto">
          <a:xfrm>
            <a:off x="4301971" y="834111"/>
            <a:ext cx="3699030" cy="146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6"/>
          <p:cNvSpPr txBox="1">
            <a:spLocks noChangeArrowheads="1"/>
          </p:cNvSpPr>
          <p:nvPr/>
        </p:nvSpPr>
        <p:spPr bwMode="auto">
          <a:xfrm>
            <a:off x="4843251" y="2309995"/>
            <a:ext cx="29348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9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7</a:t>
            </a:r>
            <a:r>
              <a:rPr lang="ru-RU" altLang="ru-RU" sz="9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Эллипс рассеивания</a:t>
            </a:r>
            <a:endParaRPr lang="ru-RU" altLang="ru-RU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" name="Text Box 12"/>
          <p:cNvSpPr txBox="1">
            <a:spLocks noChangeArrowheads="1"/>
          </p:cNvSpPr>
          <p:nvPr/>
        </p:nvSpPr>
        <p:spPr bwMode="auto">
          <a:xfrm>
            <a:off x="1272766" y="832003"/>
            <a:ext cx="2601458" cy="136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050" dirty="0">
                <a:solidFill>
                  <a:srgbClr val="292929"/>
                </a:solidFill>
                <a:latin typeface="Bookman Old Style" panose="02050604050505020204" pitchFamily="18" charset="0"/>
              </a:rPr>
              <a:t>Факторы, влияющие на рассеивание снарядов:</a:t>
            </a:r>
          </a:p>
          <a:p>
            <a:pPr eaLnBrk="0" hangingPunct="0">
              <a:spcBef>
                <a:spcPts val="450"/>
              </a:spcBef>
              <a:spcAft>
                <a:spcPts val="450"/>
              </a:spcAft>
            </a:pPr>
            <a:r>
              <a:rPr lang="ru-RU" altLang="ru-RU" sz="1050" dirty="0">
                <a:solidFill>
                  <a:srgbClr val="292929"/>
                </a:solidFill>
                <a:latin typeface="Bookman Old Style" panose="02050604050505020204" pitchFamily="18" charset="0"/>
              </a:rPr>
              <a:t>- </a:t>
            </a: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баллистические условия: </a:t>
            </a:r>
            <a:endParaRPr lang="ru-RU" altLang="ru-RU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   </a:t>
            </a:r>
            <a:r>
              <a:rPr lang="en-US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ru-RU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</a:t>
            </a:r>
            <a:r>
              <a:rPr lang="en-US" altLang="ru-RU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</a:t>
            </a:r>
            <a:r>
              <a:rPr lang="ru-RU" altLang="ru-RU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ц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…</a:t>
            </a:r>
            <a:endParaRPr lang="ru-RU" altLang="ru-RU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ts val="450"/>
              </a:spcBef>
              <a:spcAft>
                <a:spcPts val="450"/>
              </a:spcAft>
            </a:pP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- метеорологические условия:</a:t>
            </a:r>
            <a:endParaRPr lang="ru-RU" altLang="ru-RU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   </a:t>
            </a:r>
            <a:r>
              <a:rPr lang="en-US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</a:t>
            </a:r>
            <a:r>
              <a:rPr lang="en-US" altLang="ru-RU" sz="1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…</a:t>
            </a:r>
            <a:endParaRPr lang="ru-RU" altLang="ru-RU" sz="1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1328631" y="3205013"/>
            <a:ext cx="225365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Размеры эллипса рассеивания: </a:t>
            </a:r>
            <a:endParaRPr lang="ru-RU" altLang="ru-RU" sz="10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0" name="Объект 79"/>
          <p:cNvGraphicFramePr>
            <a:graphicFrameLocks noChangeAspect="1"/>
          </p:cNvGraphicFramePr>
          <p:nvPr/>
        </p:nvGraphicFramePr>
        <p:xfrm>
          <a:off x="1581702" y="3594575"/>
          <a:ext cx="1100088" cy="209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" name="Формула" r:id="rId12" imgW="1333440" imgH="253800" progId="Equation.3">
                  <p:embed/>
                </p:oleObj>
              </mc:Choice>
              <mc:Fallback>
                <p:oleObj name="Формула" r:id="rId12" imgW="1333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702" y="3594575"/>
                        <a:ext cx="1100088" cy="209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Объект 80"/>
          <p:cNvGraphicFramePr>
            <a:graphicFrameLocks noChangeAspect="1"/>
          </p:cNvGraphicFramePr>
          <p:nvPr/>
        </p:nvGraphicFramePr>
        <p:xfrm>
          <a:off x="1580265" y="3892457"/>
          <a:ext cx="1047519" cy="198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" name="Формула" r:id="rId14" imgW="1269720" imgH="241200" progId="Equation.3">
                  <p:embed/>
                </p:oleObj>
              </mc:Choice>
              <mc:Fallback>
                <p:oleObj name="Формула" r:id="rId14" imgW="1269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265" y="3892457"/>
                        <a:ext cx="1047519" cy="198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Rectangle 21"/>
          <p:cNvSpPr>
            <a:spLocks noChangeArrowheads="1"/>
          </p:cNvSpPr>
          <p:nvPr/>
        </p:nvSpPr>
        <p:spPr bwMode="auto">
          <a:xfrm>
            <a:off x="2843809" y="3720298"/>
            <a:ext cx="4786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2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9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83" name="Объект 82"/>
          <p:cNvGraphicFramePr>
            <a:graphicFrameLocks noChangeAspect="1"/>
          </p:cNvGraphicFramePr>
          <p:nvPr/>
        </p:nvGraphicFramePr>
        <p:xfrm>
          <a:off x="1499236" y="4253215"/>
          <a:ext cx="754856" cy="19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6" name="Формула" r:id="rId16" imgW="914400" imgH="241200" progId="Equation.3">
                  <p:embed/>
                </p:oleObj>
              </mc:Choice>
              <mc:Fallback>
                <p:oleObj name="Формула" r:id="rId16" imgW="914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236" y="4253215"/>
                        <a:ext cx="754856" cy="198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Объект 83"/>
          <p:cNvGraphicFramePr>
            <a:graphicFrameLocks noChangeAspect="1"/>
          </p:cNvGraphicFramePr>
          <p:nvPr/>
        </p:nvGraphicFramePr>
        <p:xfrm>
          <a:off x="2332435" y="4262438"/>
          <a:ext cx="744140" cy="19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Формула" r:id="rId18" imgW="901440" imgH="241200" progId="Equation.3">
                  <p:embed/>
                </p:oleObj>
              </mc:Choice>
              <mc:Fallback>
                <p:oleObj name="Формула" r:id="rId18" imgW="901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435" y="4262438"/>
                        <a:ext cx="744140" cy="198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Объект 84"/>
          <p:cNvGraphicFramePr>
            <a:graphicFrameLocks noChangeAspect="1"/>
          </p:cNvGraphicFramePr>
          <p:nvPr/>
        </p:nvGraphicFramePr>
        <p:xfrm>
          <a:off x="1499236" y="4511829"/>
          <a:ext cx="828675" cy="230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" name="Формула" r:id="rId20" imgW="1002960" imgH="279360" progId="Equation.3">
                  <p:embed/>
                </p:oleObj>
              </mc:Choice>
              <mc:Fallback>
                <p:oleObj name="Формула" r:id="rId20" imgW="10029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236" y="4511829"/>
                        <a:ext cx="828675" cy="230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Прямоугольник 85"/>
          <p:cNvSpPr/>
          <p:nvPr/>
        </p:nvSpPr>
        <p:spPr>
          <a:xfrm>
            <a:off x="2390210" y="4515966"/>
            <a:ext cx="1518364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975" dirty="0">
                <a:solidFill>
                  <a:srgbClr val="000000"/>
                </a:solidFill>
                <a:latin typeface="Bookman Old Style" panose="02050604050505020204" pitchFamily="18" charset="0"/>
              </a:rPr>
              <a:t>- дальность стрельбы</a:t>
            </a:r>
            <a:endParaRPr lang="ru-RU" sz="975" dirty="0"/>
          </a:p>
        </p:txBody>
      </p:sp>
      <p:sp>
        <p:nvSpPr>
          <p:cNvPr id="45" name="Rectangle 28" descr="Светлый диагональный 2">
            <a:extLst>
              <a:ext uri="{FF2B5EF4-FFF2-40B4-BE49-F238E27FC236}">
                <a16:creationId xmlns:a16="http://schemas.microsoft.com/office/drawing/2014/main" xmlns="" id="{03C0120A-8702-4CC7-BCFE-33D8EB1B4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786" y="55088"/>
            <a:ext cx="6856214" cy="26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sz="1050" dirty="0" smtClean="0">
                <a:solidFill>
                  <a:srgbClr val="292929"/>
                </a:solidFill>
                <a:latin typeface="Bookman Old Style" panose="02050604050505020204" pitchFamily="18" charset="0"/>
              </a:rPr>
              <a:t>Определение </a:t>
            </a:r>
            <a:r>
              <a:rPr lang="ru-RU" altLang="ru-RU" sz="1050" dirty="0">
                <a:solidFill>
                  <a:srgbClr val="292929"/>
                </a:solidFill>
                <a:latin typeface="Bookman Old Style" panose="02050604050505020204" pitchFamily="18" charset="0"/>
              </a:rPr>
              <a:t>характеристик рассеивания снарядов</a:t>
            </a: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17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2384757" y="4131091"/>
            <a:ext cx="437448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975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9</a:t>
            </a:r>
            <a:r>
              <a:rPr lang="ru-RU" altLang="ru-RU" sz="975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Структурная схема интеллектуальной системы управления стрельбой</a:t>
            </a:r>
            <a:endParaRPr lang="ru-RU" altLang="ru-RU" sz="975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43001" y="-115416"/>
            <a:ext cx="13856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05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1223628" y="627242"/>
          <a:ext cx="6557951" cy="3240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Picture" r:id="rId4" imgW="6219360" imgH="2994840" progId="Word.Picture.8">
                  <p:embed/>
                </p:oleObj>
              </mc:Choice>
              <mc:Fallback>
                <p:oleObj name="Picture" r:id="rId4" imgW="6219360" imgH="29948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r="4129"/>
                      <a:stretch>
                        <a:fillRect/>
                      </a:stretch>
                    </p:blipFill>
                    <p:spPr bwMode="auto">
                      <a:xfrm>
                        <a:off x="1223628" y="627242"/>
                        <a:ext cx="6557951" cy="32405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8" descr="Светлый диагональный 2">
            <a:extLst>
              <a:ext uri="{FF2B5EF4-FFF2-40B4-BE49-F238E27FC236}">
                <a16:creationId xmlns:a16="http://schemas.microsoft.com/office/drawing/2014/main" xmlns="" id="{E1479E7F-5860-43F3-BD80-86F21432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786" y="55088"/>
            <a:ext cx="6856214" cy="26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sz="1050" dirty="0" smtClean="0">
                <a:solidFill>
                  <a:srgbClr val="292929"/>
                </a:solidFill>
                <a:latin typeface="Bookman Old Style" panose="02050604050505020204" pitchFamily="18" charset="0"/>
              </a:rPr>
              <a:t>Программная </a:t>
            </a:r>
            <a:r>
              <a:rPr lang="ru-RU" altLang="ru-RU" sz="1050" dirty="0">
                <a:solidFill>
                  <a:srgbClr val="292929"/>
                </a:solidFill>
                <a:latin typeface="Bookman Old Style" panose="02050604050505020204" pitchFamily="18" charset="0"/>
              </a:rPr>
              <a:t>реализация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0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2384757" y="4376451"/>
            <a:ext cx="437448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975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10</a:t>
            </a:r>
            <a:r>
              <a:rPr lang="ru-RU" altLang="ru-RU" sz="975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Блок-схема алгоритма решения задачи автономного наведения и корректировки стрельбы</a:t>
            </a:r>
            <a:endParaRPr lang="ru-RU" altLang="ru-RU" sz="975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43001" y="-115416"/>
            <a:ext cx="13856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050"/>
          </a:p>
        </p:txBody>
      </p:sp>
      <p:pic>
        <p:nvPicPr>
          <p:cNvPr id="601090" name="Picture 2" descr="Flowchartdiagram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802" y="488207"/>
            <a:ext cx="3375375" cy="387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8" descr="Светлый диагональный 2">
            <a:extLst>
              <a:ext uri="{FF2B5EF4-FFF2-40B4-BE49-F238E27FC236}">
                <a16:creationId xmlns:a16="http://schemas.microsoft.com/office/drawing/2014/main" xmlns="" id="{69BBE412-B292-4824-BFE2-AE0E949E8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786" y="55088"/>
            <a:ext cx="6856214" cy="26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sz="1050" dirty="0" smtClean="0">
                <a:solidFill>
                  <a:srgbClr val="292929"/>
                </a:solidFill>
                <a:latin typeface="Bookman Old Style" panose="02050604050505020204" pitchFamily="18" charset="0"/>
              </a:rPr>
              <a:t>Программная </a:t>
            </a:r>
            <a:r>
              <a:rPr lang="ru-RU" altLang="ru-RU" sz="1050" dirty="0">
                <a:solidFill>
                  <a:srgbClr val="292929"/>
                </a:solidFill>
                <a:latin typeface="Bookman Old Style" panose="02050604050505020204" pitchFamily="18" charset="0"/>
              </a:rPr>
              <a:t>реализация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18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01671" y="836155"/>
            <a:ext cx="13856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050"/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491117" y="4439747"/>
            <a:ext cx="61635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9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12 </a:t>
            </a:r>
            <a:r>
              <a:rPr lang="ru-RU" altLang="ru-RU" sz="9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Результаты моделирования наведения и корректировки стрельбы:</a:t>
            </a:r>
            <a:br>
              <a:rPr lang="ru-RU" altLang="ru-RU" sz="900" dirty="0">
                <a:solidFill>
                  <a:srgbClr val="000000"/>
                </a:solidFill>
                <a:latin typeface="Bookman Old Style" panose="02050604050505020204" pitchFamily="18" charset="0"/>
              </a:rPr>
            </a:br>
            <a:r>
              <a:rPr lang="ru-RU" altLang="ru-RU" sz="900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</a:t>
            </a:r>
            <a:r>
              <a:rPr lang="ru-RU" altLang="ru-RU" sz="900" dirty="0">
                <a:solidFill>
                  <a:srgbClr val="000000"/>
                </a:solidFill>
                <a:latin typeface="Bookman Old Style" panose="02050604050505020204" pitchFamily="18" charset="0"/>
              </a:rPr>
              <a:t>) эксперимент 1,  </a:t>
            </a:r>
            <a:r>
              <a:rPr lang="ru-RU" altLang="ru-RU" sz="900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</a:t>
            </a:r>
            <a:r>
              <a:rPr lang="ru-RU" altLang="ru-RU" sz="900" dirty="0">
                <a:solidFill>
                  <a:srgbClr val="000000"/>
                </a:solidFill>
                <a:latin typeface="Bookman Old Style" panose="02050604050505020204" pitchFamily="18" charset="0"/>
              </a:rPr>
              <a:t>) эксперимент 2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726" y="2254951"/>
            <a:ext cx="2625031" cy="19967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116" y="2248725"/>
            <a:ext cx="2641402" cy="2009180"/>
          </a:xfrm>
          <a:prstGeom prst="rect">
            <a:avLst/>
          </a:prstGeom>
        </p:spPr>
      </p:pic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331640" y="500461"/>
            <a:ext cx="6163552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ru-RU" sz="1125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1</a:t>
            </a:r>
            <a:r>
              <a:rPr lang="ru-RU" altLang="ru-RU" sz="1125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)</a:t>
            </a:r>
            <a:r>
              <a:rPr lang="en-US" altLang="ru-RU" sz="1125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ru-RU" sz="1125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Корректировка стрельбы при отклонении баллистических </a:t>
            </a:r>
            <a:br>
              <a:rPr lang="ru-RU" altLang="ru-RU" sz="1125" b="1" dirty="0">
                <a:solidFill>
                  <a:srgbClr val="292929"/>
                </a:solidFill>
                <a:latin typeface="Bookman Old Style" panose="02050604050505020204" pitchFamily="18" charset="0"/>
              </a:rPr>
            </a:br>
            <a:r>
              <a:rPr lang="ru-RU" altLang="ru-RU" sz="1125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    и метеорологических данных</a:t>
            </a:r>
            <a:endParaRPr lang="ru-RU" altLang="ru-RU" sz="1125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538494" y="939692"/>
            <a:ext cx="2601458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spcAft>
                <a:spcPts val="450"/>
              </a:spcAft>
            </a:pPr>
            <a:r>
              <a:rPr lang="ru-RU" altLang="ru-RU" sz="1050" dirty="0">
                <a:solidFill>
                  <a:srgbClr val="292929"/>
                </a:solidFill>
                <a:latin typeface="Bookman Old Style" panose="02050604050505020204" pitchFamily="18" charset="0"/>
              </a:rPr>
              <a:t>Модель:</a:t>
            </a:r>
          </a:p>
          <a:p>
            <a:pPr eaLnBrk="0" hangingPunct="0"/>
            <a:r>
              <a:rPr lang="en-US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ru-RU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30.0 м/с,</a:t>
            </a:r>
            <a:r>
              <a:rPr lang="en-US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</a:t>
            </a:r>
            <a:r>
              <a:rPr lang="en-US" altLang="ru-RU" sz="1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0°</a:t>
            </a:r>
            <a:endParaRPr lang="ru-RU" altLang="ru-RU" sz="1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538494" y="1482511"/>
            <a:ext cx="2601458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spcAft>
                <a:spcPts val="450"/>
              </a:spcAft>
            </a:pPr>
            <a:r>
              <a:rPr lang="ru-RU" altLang="ru-RU" sz="1050" dirty="0">
                <a:solidFill>
                  <a:srgbClr val="292929"/>
                </a:solidFill>
                <a:latin typeface="Bookman Old Style" panose="02050604050505020204" pitchFamily="18" charset="0"/>
              </a:rPr>
              <a:t>Эксперимент 1:</a:t>
            </a:r>
          </a:p>
          <a:p>
            <a:pPr eaLnBrk="0" hangingPunct="0"/>
            <a:r>
              <a:rPr lang="en-US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ru-RU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31.0 м/с,</a:t>
            </a:r>
            <a:r>
              <a:rPr lang="en-US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 м/с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</a:t>
            </a:r>
            <a:r>
              <a:rPr lang="en-US" altLang="ru-RU" sz="1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90°</a:t>
            </a:r>
            <a:endParaRPr lang="ru-RU" altLang="ru-RU" sz="1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791727" y="1462141"/>
            <a:ext cx="2601458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spcAft>
                <a:spcPts val="450"/>
              </a:spcAft>
            </a:pPr>
            <a:r>
              <a:rPr lang="ru-RU" altLang="ru-RU" sz="1050" dirty="0">
                <a:solidFill>
                  <a:srgbClr val="292929"/>
                </a:solidFill>
                <a:latin typeface="Bookman Old Style" panose="02050604050505020204" pitchFamily="18" charset="0"/>
              </a:rPr>
              <a:t>Эксперимент 2:</a:t>
            </a:r>
          </a:p>
          <a:p>
            <a:pPr eaLnBrk="0" hangingPunct="0"/>
            <a:r>
              <a:rPr lang="en-US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ru-RU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33.0 м/с,</a:t>
            </a:r>
            <a:r>
              <a:rPr lang="en-US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 м/с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</a:t>
            </a:r>
            <a:r>
              <a:rPr lang="en-US" altLang="ru-RU" sz="1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90°</a:t>
            </a:r>
            <a:endParaRPr lang="ru-RU" altLang="ru-RU" sz="1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3252788" y="3559340"/>
          <a:ext cx="7524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Уравнение" r:id="rId5" imgW="1002960" imgH="520560" progId="Equation.3">
                  <p:embed/>
                </p:oleObj>
              </mc:Choice>
              <mc:Fallback>
                <p:oleObj name="Уравнение" r:id="rId5" imgW="10029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3559340"/>
                        <a:ext cx="7524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6529388" y="3590297"/>
          <a:ext cx="7524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Уравнение" r:id="rId7" imgW="1002960" imgH="520560" progId="Equation.3">
                  <p:embed/>
                </p:oleObj>
              </mc:Choice>
              <mc:Fallback>
                <p:oleObj name="Уравнение" r:id="rId7" imgW="10029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388" y="3590297"/>
                        <a:ext cx="7524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86"/>
          <p:cNvSpPr>
            <a:spLocks noChangeArrowheads="1"/>
          </p:cNvSpPr>
          <p:nvPr/>
        </p:nvSpPr>
        <p:spPr bwMode="auto">
          <a:xfrm>
            <a:off x="5030670" y="2382724"/>
            <a:ext cx="3257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200" b="1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23" name="Rectangle 287"/>
          <p:cNvSpPr>
            <a:spLocks noChangeArrowheads="1"/>
          </p:cNvSpPr>
          <p:nvPr/>
        </p:nvSpPr>
        <p:spPr bwMode="auto">
          <a:xfrm>
            <a:off x="1763688" y="2376072"/>
            <a:ext cx="3353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200" b="1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30162" y="3003727"/>
            <a:ext cx="62549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solidFill>
                  <a:srgbClr val="FF0000"/>
                </a:solidFill>
                <a:cs typeface="Times New Roman" panose="02020603050405020304" pitchFamily="18" charset="0"/>
              </a:rPr>
              <a:t>Мишень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40380" y="3026057"/>
            <a:ext cx="62549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solidFill>
                  <a:srgbClr val="FF0000"/>
                </a:solidFill>
                <a:cs typeface="Times New Roman" panose="02020603050405020304" pitchFamily="18" charset="0"/>
              </a:rPr>
              <a:t>Мишень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13869" y="3106575"/>
            <a:ext cx="56137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cs typeface="Times New Roman" panose="02020603050405020304" pitchFamily="18" charset="0"/>
              </a:rPr>
              <a:t>снаряд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2073" y="3030396"/>
            <a:ext cx="56137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cs typeface="Times New Roman" panose="02020603050405020304" pitchFamily="18" charset="0"/>
              </a:rPr>
              <a:t>снаряд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28766" y="3194164"/>
            <a:ext cx="56137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cs typeface="Times New Roman" panose="02020603050405020304" pitchFamily="18" charset="0"/>
              </a:rPr>
              <a:t>снаряд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03417" y="3243341"/>
            <a:ext cx="56137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cs typeface="Times New Roman" panose="02020603050405020304" pitchFamily="18" charset="0"/>
              </a:rPr>
              <a:t>снаряд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44167" y="3169728"/>
            <a:ext cx="56137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cs typeface="Times New Roman" panose="02020603050405020304" pitchFamily="18" charset="0"/>
              </a:rPr>
              <a:t>снаряд 3</a:t>
            </a:r>
          </a:p>
        </p:txBody>
      </p:sp>
      <p:sp>
        <p:nvSpPr>
          <p:cNvPr id="39" name="Rectangle 28" descr="Светлый диагональный 2">
            <a:extLst>
              <a:ext uri="{FF2B5EF4-FFF2-40B4-BE49-F238E27FC236}">
                <a16:creationId xmlns:a16="http://schemas.microsoft.com/office/drawing/2014/main" xmlns="" id="{1C3C3749-EF65-4A0A-AC44-6FF5B7F57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786" y="55088"/>
            <a:ext cx="6856214" cy="26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sz="1050" dirty="0" smtClean="0">
                <a:solidFill>
                  <a:srgbClr val="292929"/>
                </a:solidFill>
                <a:latin typeface="Bookman Old Style" panose="02050604050505020204" pitchFamily="18" charset="0"/>
              </a:rPr>
              <a:t>Результаты </a:t>
            </a:r>
            <a:r>
              <a:rPr lang="ru-RU" altLang="ru-RU" sz="1050" dirty="0">
                <a:solidFill>
                  <a:srgbClr val="292929"/>
                </a:solidFill>
                <a:latin typeface="Bookman Old Style" panose="02050604050505020204" pitchFamily="18" charset="0"/>
              </a:rPr>
              <a:t>исследований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43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01671" y="836155"/>
            <a:ext cx="13856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050"/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491116" y="4439747"/>
            <a:ext cx="61635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9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13 </a:t>
            </a:r>
            <a:r>
              <a:rPr lang="ru-RU" altLang="ru-RU" sz="9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Результаты моделирования наведения и корректировки </a:t>
            </a:r>
            <a:br>
              <a:rPr lang="ru-RU" altLang="ru-RU" sz="900" dirty="0">
                <a:solidFill>
                  <a:srgbClr val="000000"/>
                </a:solidFill>
                <a:latin typeface="Bookman Old Style" panose="02050604050505020204" pitchFamily="18" charset="0"/>
              </a:rPr>
            </a:br>
            <a:r>
              <a:rPr lang="ru-RU" altLang="ru-RU" sz="9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 стрельбе по нескольким целям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344286" y="486327"/>
            <a:ext cx="6163552" cy="26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125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2)</a:t>
            </a:r>
            <a:r>
              <a:rPr lang="en-US" altLang="ru-RU" sz="1125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ru-RU" sz="1125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Корректировка при стрельбе по нескольким целям</a:t>
            </a:r>
            <a:endParaRPr lang="ru-RU" altLang="ru-RU" sz="1125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503258" y="868575"/>
            <a:ext cx="2601458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spcAft>
                <a:spcPts val="450"/>
              </a:spcAft>
            </a:pPr>
            <a:r>
              <a:rPr lang="ru-RU" altLang="ru-RU" sz="1050" dirty="0">
                <a:solidFill>
                  <a:srgbClr val="292929"/>
                </a:solidFill>
                <a:latin typeface="Bookman Old Style" panose="02050604050505020204" pitchFamily="18" charset="0"/>
              </a:rPr>
              <a:t>Модель:</a:t>
            </a:r>
          </a:p>
          <a:p>
            <a:pPr eaLnBrk="0" hangingPunct="0"/>
            <a:r>
              <a:rPr lang="en-US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ru-RU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30.0 м/с,</a:t>
            </a:r>
            <a:r>
              <a:rPr lang="en-US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</a:t>
            </a:r>
            <a:r>
              <a:rPr lang="en-US" altLang="ru-RU" sz="1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0°</a:t>
            </a:r>
            <a:endParaRPr lang="ru-RU" altLang="ru-RU" sz="1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4817141" y="840640"/>
            <a:ext cx="2601458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spcAft>
                <a:spcPts val="450"/>
              </a:spcAft>
            </a:pPr>
            <a:r>
              <a:rPr lang="ru-RU" altLang="ru-RU" sz="1050" dirty="0">
                <a:solidFill>
                  <a:srgbClr val="292929"/>
                </a:solidFill>
                <a:latin typeface="Bookman Old Style" panose="02050604050505020204" pitchFamily="18" charset="0"/>
              </a:rPr>
              <a:t>Эксперимент:</a:t>
            </a:r>
          </a:p>
          <a:p>
            <a:pPr eaLnBrk="0" hangingPunct="0"/>
            <a:r>
              <a:rPr lang="en-US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ru-RU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32.0 м/с,</a:t>
            </a:r>
            <a:r>
              <a:rPr lang="en-US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 м/с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</a:t>
            </a:r>
            <a:r>
              <a:rPr lang="en-US" altLang="ru-RU" sz="1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90°</a:t>
            </a:r>
            <a:endParaRPr lang="ru-RU" altLang="ru-RU" sz="1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604" y="1977137"/>
            <a:ext cx="4590574" cy="2398157"/>
          </a:xfrm>
          <a:prstGeom prst="rect">
            <a:avLst/>
          </a:prstGeom>
        </p:spPr>
      </p:pic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491116" y="1419549"/>
            <a:ext cx="6227157" cy="47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spcAft>
                <a:spcPts val="450"/>
              </a:spcAft>
            </a:pPr>
            <a:r>
              <a:rPr lang="ru-RU" altLang="ru-RU" sz="1050" dirty="0">
                <a:solidFill>
                  <a:srgbClr val="292929"/>
                </a:solidFill>
                <a:latin typeface="Bookman Old Style" panose="02050604050505020204" pitchFamily="18" charset="0"/>
              </a:rPr>
              <a:t>Координаты мишеней </a:t>
            </a:r>
            <a:r>
              <a:rPr lang="ru-RU" altLang="ru-RU" sz="105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050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105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050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ru-RU" sz="105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sz="105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м:</a:t>
            </a:r>
          </a:p>
          <a:p>
            <a:pPr eaLnBrk="0" hangingPunct="0">
              <a:spcAft>
                <a:spcPts val="450"/>
              </a:spcAft>
            </a:pPr>
            <a:r>
              <a:rPr lang="ru-RU" altLang="ru-RU" sz="105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Мишень 1 – (30.0, 5.0),  Мишень 2 – (32.0, -5.0),  Мишень 3 – (23.0, 3.0),  Мишень 4 – (25.0, -3.0)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12060" y="2327583"/>
            <a:ext cx="56137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cs typeface="Times New Roman" panose="02020603050405020304" pitchFamily="18" charset="0"/>
              </a:rPr>
              <a:t>снаряд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46186" y="2173324"/>
            <a:ext cx="56137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cs typeface="Times New Roman" panose="02020603050405020304" pitchFamily="18" charset="0"/>
              </a:rPr>
              <a:t>снаряд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22150" y="3855051"/>
            <a:ext cx="56137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cs typeface="Times New Roman" panose="02020603050405020304" pitchFamily="18" charset="0"/>
              </a:rPr>
              <a:t>снаряд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05826" y="2726695"/>
            <a:ext cx="56137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cs typeface="Times New Roman" panose="02020603050405020304" pitchFamily="18" charset="0"/>
              </a:rPr>
              <a:t>снаряд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67844" y="2635231"/>
            <a:ext cx="56137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cs typeface="Times New Roman" panose="02020603050405020304" pitchFamily="18" charset="0"/>
              </a:rPr>
              <a:t>снаряд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69922" y="3543715"/>
            <a:ext cx="56137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cs typeface="Times New Roman" panose="02020603050405020304" pitchFamily="18" charset="0"/>
              </a:rPr>
              <a:t>снаряд 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74078" y="2180503"/>
            <a:ext cx="62549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solidFill>
                  <a:srgbClr val="FF0000"/>
                </a:solidFill>
                <a:cs typeface="Times New Roman" panose="02020603050405020304" pitchFamily="18" charset="0"/>
              </a:rPr>
              <a:t>Мишень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90891" y="3699708"/>
            <a:ext cx="62549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solidFill>
                  <a:srgbClr val="FF0000"/>
                </a:solidFill>
                <a:cs typeface="Times New Roman" panose="02020603050405020304" pitchFamily="18" charset="0"/>
              </a:rPr>
              <a:t>Мишень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91398" y="2475559"/>
            <a:ext cx="62549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solidFill>
                  <a:srgbClr val="FF0000"/>
                </a:solidFill>
                <a:cs typeface="Times New Roman" panose="02020603050405020304" pitchFamily="18" charset="0"/>
              </a:rPr>
              <a:t>Мишень 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47538" y="3380340"/>
            <a:ext cx="62549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solidFill>
                  <a:srgbClr val="FF0000"/>
                </a:solidFill>
                <a:cs typeface="Times New Roman" panose="02020603050405020304" pitchFamily="18" charset="0"/>
              </a:rPr>
              <a:t>Мишень 4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5436096" y="2523791"/>
            <a:ext cx="416506" cy="11759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3599892" y="2825668"/>
            <a:ext cx="2160240" cy="874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437875" y="2880987"/>
            <a:ext cx="409664" cy="576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8" descr="Светлый диагональный 2">
            <a:extLst>
              <a:ext uri="{FF2B5EF4-FFF2-40B4-BE49-F238E27FC236}">
                <a16:creationId xmlns:a16="http://schemas.microsoft.com/office/drawing/2014/main" xmlns="" id="{AAAFC1F9-C541-4DF6-AC05-5722CE643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786" y="55088"/>
            <a:ext cx="6856214" cy="26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sz="1050" dirty="0" smtClean="0">
                <a:solidFill>
                  <a:srgbClr val="292929"/>
                </a:solidFill>
                <a:latin typeface="Bookman Old Style" panose="02050604050505020204" pitchFamily="18" charset="0"/>
              </a:rPr>
              <a:t>Результаты </a:t>
            </a:r>
            <a:r>
              <a:rPr lang="ru-RU" altLang="ru-RU" sz="1050" dirty="0">
                <a:solidFill>
                  <a:srgbClr val="292929"/>
                </a:solidFill>
                <a:latin typeface="Bookman Old Style" panose="02050604050505020204" pitchFamily="18" charset="0"/>
              </a:rPr>
              <a:t>исследований</a:t>
            </a: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43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01671" y="836155"/>
            <a:ext cx="13856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050"/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491116" y="4439747"/>
            <a:ext cx="61635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9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14 </a:t>
            </a:r>
            <a:r>
              <a:rPr lang="ru-RU" altLang="ru-RU" sz="9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Результаты моделирования наведения и корректировки </a:t>
            </a:r>
            <a:br>
              <a:rPr lang="ru-RU" altLang="ru-RU" sz="900" dirty="0">
                <a:solidFill>
                  <a:srgbClr val="000000"/>
                </a:solidFill>
                <a:latin typeface="Bookman Old Style" panose="02050604050505020204" pitchFamily="18" charset="0"/>
              </a:rPr>
            </a:br>
            <a:r>
              <a:rPr lang="ru-RU" altLang="ru-RU" sz="9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учетом рассеивания снарядов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331640" y="508290"/>
            <a:ext cx="6163552" cy="26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125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3)</a:t>
            </a:r>
            <a:r>
              <a:rPr lang="en-US" altLang="ru-RU" sz="1125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ru-RU" sz="1125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Корректировка стрельбы с учетом рассеивания</a:t>
            </a:r>
            <a:endParaRPr lang="ru-RU" altLang="ru-RU" sz="1125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489333" y="813507"/>
            <a:ext cx="2601458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spcAft>
                <a:spcPts val="450"/>
              </a:spcAft>
            </a:pPr>
            <a:r>
              <a:rPr lang="ru-RU" altLang="ru-RU" sz="1050" dirty="0">
                <a:solidFill>
                  <a:srgbClr val="292929"/>
                </a:solidFill>
                <a:latin typeface="Bookman Old Style" panose="02050604050505020204" pitchFamily="18" charset="0"/>
              </a:rPr>
              <a:t>Модель:</a:t>
            </a:r>
          </a:p>
          <a:p>
            <a:pPr eaLnBrk="0" hangingPunct="0"/>
            <a:r>
              <a:rPr lang="en-US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ru-RU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30.0 м/с,</a:t>
            </a:r>
            <a:r>
              <a:rPr lang="en-US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</a:t>
            </a:r>
            <a:r>
              <a:rPr lang="en-US" altLang="ru-RU" sz="1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0°</a:t>
            </a:r>
            <a:endParaRPr lang="ru-RU" altLang="ru-RU" sz="1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4817141" y="783582"/>
            <a:ext cx="2601458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spcAft>
                <a:spcPts val="450"/>
              </a:spcAft>
            </a:pPr>
            <a:r>
              <a:rPr lang="ru-RU" altLang="ru-RU" sz="1050" dirty="0">
                <a:solidFill>
                  <a:srgbClr val="292929"/>
                </a:solidFill>
                <a:latin typeface="Bookman Old Style" panose="02050604050505020204" pitchFamily="18" charset="0"/>
              </a:rPr>
              <a:t>Эксперимент:</a:t>
            </a:r>
          </a:p>
          <a:p>
            <a:pPr eaLnBrk="0" hangingPunct="0"/>
            <a:r>
              <a:rPr lang="en-US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ru-RU" sz="1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32.0 м/с,</a:t>
            </a:r>
            <a:r>
              <a:rPr lang="en-US" altLang="ru-RU" sz="105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 м/с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</a:t>
            </a:r>
            <a:r>
              <a:rPr lang="en-US" altLang="ru-RU" sz="1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90°</a:t>
            </a:r>
            <a:endParaRPr lang="ru-RU" altLang="ru-RU" sz="12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477191" y="1364481"/>
            <a:ext cx="622715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spcAft>
                <a:spcPts val="450"/>
              </a:spcAft>
            </a:pPr>
            <a:r>
              <a:rPr lang="ru-RU" altLang="ru-RU" sz="1050" dirty="0">
                <a:solidFill>
                  <a:srgbClr val="292929"/>
                </a:solidFill>
                <a:latin typeface="Bookman Old Style" panose="02050604050505020204" pitchFamily="18" charset="0"/>
              </a:rPr>
              <a:t>Размеры эллипса рассеивания</a:t>
            </a:r>
            <a:r>
              <a:rPr lang="ru-RU" altLang="ru-RU" sz="105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1565347" y="1665051"/>
          <a:ext cx="671513" cy="19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Уравнение" r:id="rId3" imgW="812520" imgH="241200" progId="Equation.3">
                  <p:embed/>
                </p:oleObj>
              </mc:Choice>
              <mc:Fallback>
                <p:oleObj name="Уравнение" r:id="rId3" imgW="812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347" y="1665051"/>
                        <a:ext cx="671513" cy="198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3123552" y="1680363"/>
          <a:ext cx="565547" cy="18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Уравнение" r:id="rId5" imgW="685800" imgH="228600" progId="Equation.3">
                  <p:embed/>
                </p:oleObj>
              </mc:Choice>
              <mc:Fallback>
                <p:oleObj name="Уравнение" r:id="rId5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552" y="1680363"/>
                        <a:ext cx="565547" cy="189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2352712" y="1670640"/>
          <a:ext cx="671513" cy="19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Уравнение" r:id="rId7" imgW="812520" imgH="241200" progId="Equation.3">
                  <p:embed/>
                </p:oleObj>
              </mc:Choice>
              <mc:Fallback>
                <p:oleObj name="Уравнение" r:id="rId7" imgW="812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712" y="1670640"/>
                        <a:ext cx="671513" cy="198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1731" y="2008224"/>
            <a:ext cx="4661297" cy="243030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13416" y="2676948"/>
            <a:ext cx="62549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solidFill>
                  <a:srgbClr val="FF0000"/>
                </a:solidFill>
                <a:cs typeface="Times New Roman" panose="02020603050405020304" pitchFamily="18" charset="0"/>
              </a:rPr>
              <a:t>Мишень 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59866" y="2447016"/>
            <a:ext cx="56137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cs typeface="Times New Roman" panose="02020603050405020304" pitchFamily="18" charset="0"/>
              </a:rPr>
              <a:t>снаряд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32787" y="2968905"/>
            <a:ext cx="56137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cs typeface="Times New Roman" panose="02020603050405020304" pitchFamily="18" charset="0"/>
              </a:rPr>
              <a:t>снаряд </a:t>
            </a:r>
            <a:r>
              <a:rPr lang="en-US" sz="788" dirty="0">
                <a:cs typeface="Times New Roman" panose="02020603050405020304" pitchFamily="18" charset="0"/>
              </a:rPr>
              <a:t>2</a:t>
            </a:r>
            <a:endParaRPr lang="ru-RU" sz="788" dirty="0"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48794" y="2922755"/>
            <a:ext cx="56137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cs typeface="Times New Roman" panose="02020603050405020304" pitchFamily="18" charset="0"/>
              </a:rPr>
              <a:t>снаряд </a:t>
            </a:r>
            <a:r>
              <a:rPr lang="en-US" sz="788" dirty="0">
                <a:cs typeface="Times New Roman" panose="02020603050405020304" pitchFamily="18" charset="0"/>
              </a:rPr>
              <a:t>9</a:t>
            </a:r>
            <a:endParaRPr lang="ru-RU" sz="788" dirty="0"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11663" y="3056598"/>
            <a:ext cx="56137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cs typeface="Times New Roman" panose="02020603050405020304" pitchFamily="18" charset="0"/>
              </a:rPr>
              <a:t>снаряд </a:t>
            </a:r>
            <a:r>
              <a:rPr lang="en-US" sz="788" dirty="0">
                <a:cs typeface="Times New Roman" panose="02020603050405020304" pitchFamily="18" charset="0"/>
              </a:rPr>
              <a:t>4</a:t>
            </a:r>
            <a:endParaRPr lang="ru-RU" sz="788" dirty="0"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1095" y="3195150"/>
            <a:ext cx="56137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cs typeface="Times New Roman" panose="02020603050405020304" pitchFamily="18" charset="0"/>
              </a:rPr>
              <a:t>снаряд </a:t>
            </a:r>
            <a:r>
              <a:rPr lang="en-US" sz="788" dirty="0">
                <a:cs typeface="Times New Roman" panose="02020603050405020304" pitchFamily="18" charset="0"/>
              </a:rPr>
              <a:t>6</a:t>
            </a:r>
            <a:endParaRPr lang="ru-RU" sz="788" dirty="0"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01901" y="2833642"/>
            <a:ext cx="56137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88" dirty="0">
                <a:cs typeface="Times New Roman" panose="02020603050405020304" pitchFamily="18" charset="0"/>
              </a:rPr>
              <a:t>снаряд </a:t>
            </a:r>
            <a:r>
              <a:rPr lang="en-US" sz="788" dirty="0">
                <a:cs typeface="Times New Roman" panose="02020603050405020304" pitchFamily="18" charset="0"/>
              </a:rPr>
              <a:t>7</a:t>
            </a:r>
            <a:endParaRPr lang="ru-RU" sz="788" dirty="0">
              <a:cs typeface="Times New Roman" panose="02020603050405020304" pitchFamily="18" charset="0"/>
            </a:endParaRPr>
          </a:p>
        </p:txBody>
      </p:sp>
      <p:sp>
        <p:nvSpPr>
          <p:cNvPr id="48" name="Овал 47"/>
          <p:cNvSpPr/>
          <p:nvPr/>
        </p:nvSpPr>
        <p:spPr>
          <a:xfrm rot="21030386">
            <a:off x="3895771" y="2671579"/>
            <a:ext cx="1609248" cy="4918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49" name="Овал 48"/>
          <p:cNvSpPr/>
          <p:nvPr/>
        </p:nvSpPr>
        <p:spPr>
          <a:xfrm rot="21030386">
            <a:off x="3153221" y="2867281"/>
            <a:ext cx="1609248" cy="4918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34" name="Rectangle 28" descr="Светлый диагональный 2">
            <a:extLst>
              <a:ext uri="{FF2B5EF4-FFF2-40B4-BE49-F238E27FC236}">
                <a16:creationId xmlns:a16="http://schemas.microsoft.com/office/drawing/2014/main" xmlns="" id="{EFF28D04-E764-46EB-BD51-292B91595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786" y="55088"/>
            <a:ext cx="6856214" cy="26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sz="1050" dirty="0" smtClean="0">
                <a:solidFill>
                  <a:srgbClr val="292929"/>
                </a:solidFill>
                <a:latin typeface="Bookman Old Style" panose="02050604050505020204" pitchFamily="18" charset="0"/>
              </a:rPr>
              <a:t>Результаты </a:t>
            </a:r>
            <a:r>
              <a:rPr lang="ru-RU" altLang="ru-RU" sz="1050" dirty="0">
                <a:solidFill>
                  <a:srgbClr val="292929"/>
                </a:solidFill>
                <a:latin typeface="Bookman Old Style" panose="02050604050505020204" pitchFamily="18" charset="0"/>
              </a:rPr>
              <a:t>исследований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25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27923" y="1475581"/>
            <a:ext cx="86079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3. </a:t>
            </a:r>
            <a: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Математическая модель </a:t>
            </a:r>
            <a:r>
              <a:rPr lang="ru-RU" altLang="ru-RU" sz="28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и </a:t>
            </a:r>
            <a: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алгоритм </a:t>
            </a:r>
            <a:r>
              <a:rPr lang="ru-RU" altLang="ru-RU" sz="28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решения прямой и обратной задач </a:t>
            </a:r>
            <a: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движения снаряда</a:t>
            </a:r>
            <a:b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</a:br>
            <a: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в воздушном </a:t>
            </a:r>
            <a:r>
              <a:rPr lang="ru-RU" altLang="ru-RU" sz="28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пространстве</a:t>
            </a:r>
            <a:endParaRPr lang="ru-RU" altLang="ru-RU" sz="2800" b="1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21760"/>
            <a:ext cx="914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1050" dirty="0">
                <a:latin typeface="Bookman Old Style" panose="02050604050505020204" pitchFamily="18" charset="0"/>
              </a:rPr>
              <a:t>генерации данных траекторных </a:t>
            </a:r>
            <a:r>
              <a:rPr lang="ru-RU" sz="1050" dirty="0" smtClean="0">
                <a:latin typeface="Bookman Old Style" panose="02050604050505020204" pitchFamily="18" charset="0"/>
              </a:rPr>
              <a:t>измерений в </a:t>
            </a:r>
            <a:r>
              <a:rPr lang="ru-RU" sz="1050" dirty="0">
                <a:latin typeface="Bookman Old Style" panose="02050604050505020204" pitchFamily="18" charset="0"/>
              </a:rPr>
              <a:t>зависимости от параметров локатора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226926" y="629402"/>
            <a:ext cx="67740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Зависимость ошибок измерений координат от параметров локатора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217066" y="4424633"/>
            <a:ext cx="2881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Bookman Old Style" panose="02050604050505020204" pitchFamily="18" charset="0"/>
              </a:rPr>
              <a:t>Рисунок 3</a:t>
            </a:r>
            <a:r>
              <a:rPr lang="ru-RU" sz="900" dirty="0">
                <a:latin typeface="Bookman Old Style" panose="02050604050505020204" pitchFamily="18" charset="0"/>
              </a:rPr>
              <a:t> – Проекция случайной траектории снаряда на плоскость 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4420396" y="1343413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(7)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4420396" y="1816892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(8)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4420396" y="2289422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(9)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4417583" y="4042244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(10)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612" y="896168"/>
            <a:ext cx="1229321" cy="1310701"/>
          </a:xfrm>
          <a:prstGeom prst="rect">
            <a:avLst/>
          </a:prstGeom>
        </p:spPr>
      </p:pic>
      <p:sp>
        <p:nvSpPr>
          <p:cNvPr id="33" name="Прямоугольник 32"/>
          <p:cNvSpPr/>
          <p:nvPr/>
        </p:nvSpPr>
        <p:spPr>
          <a:xfrm>
            <a:off x="6319615" y="2191253"/>
            <a:ext cx="277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Bookman Old Style" panose="02050604050505020204" pitchFamily="18" charset="0"/>
              </a:rPr>
              <a:t>Рисунок 2</a:t>
            </a:r>
            <a:r>
              <a:rPr lang="ru-RU" sz="900" dirty="0">
                <a:latin typeface="Bookman Old Style" panose="02050604050505020204" pitchFamily="18" charset="0"/>
              </a:rPr>
              <a:t> – Системы координат локатора: декартова</a:t>
            </a: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9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Oxyz</a:t>
            </a: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900" dirty="0">
                <a:latin typeface="Bookman Old Style" panose="02050604050505020204" pitchFamily="18" charset="0"/>
              </a:rPr>
              <a:t>и сферическая </a:t>
            </a:r>
            <a:r>
              <a:rPr lang="en-US" sz="9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β</a:t>
            </a:r>
            <a:endParaRPr lang="ru-RU" sz="900" dirty="0">
              <a:latin typeface="Bookman Old Style" panose="020506040505050202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260" y="2556216"/>
            <a:ext cx="2136740" cy="1872995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151604" y="96333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Среднеквадратическое отклонение (СКО) измерения дальности до цели</a:t>
            </a:r>
            <a:endParaRPr lang="ru-RU" sz="1200" dirty="0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/>
          </p:nvPr>
        </p:nvGraphicFramePr>
        <p:xfrm>
          <a:off x="1980226" y="1238797"/>
          <a:ext cx="792956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9" name="Уравнение" r:id="rId6" imgW="1066800" imgH="520700" progId="Equation.3">
                  <p:embed/>
                </p:oleObj>
              </mc:Choice>
              <mc:Fallback>
                <p:oleObj name="Уравнение" r:id="rId6" imgW="10668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226" y="1238797"/>
                        <a:ext cx="792956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151605" y="1604634"/>
            <a:ext cx="17829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СКО угловых координат</a:t>
            </a:r>
            <a:endParaRPr lang="ru-RU" sz="1200" dirty="0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1980225" y="1776709"/>
          <a:ext cx="8572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0" name="Уравнение" r:id="rId8" imgW="1143000" imgH="520700" progId="Equation.3">
                  <p:embed/>
                </p:oleObj>
              </mc:Choice>
              <mc:Fallback>
                <p:oleObj name="Уравнение" r:id="rId8" imgW="11430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225" y="1776709"/>
                        <a:ext cx="8572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Прямоугольник 34"/>
          <p:cNvSpPr/>
          <p:nvPr/>
        </p:nvSpPr>
        <p:spPr>
          <a:xfrm>
            <a:off x="151604" y="2613972"/>
            <a:ext cx="29959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Диапазон изменения параметров локатора:</a:t>
            </a:r>
            <a:endParaRPr lang="ru-RU" sz="1200" dirty="0"/>
          </a:p>
        </p:txBody>
      </p:sp>
      <p:graphicFrame>
        <p:nvGraphicFramePr>
          <p:cNvPr id="37" name="Объект 36"/>
          <p:cNvGraphicFramePr>
            <a:graphicFrameLocks noChangeAspect="1"/>
          </p:cNvGraphicFramePr>
          <p:nvPr>
            <p:extLst/>
          </p:nvPr>
        </p:nvGraphicFramePr>
        <p:xfrm>
          <a:off x="2711973" y="2901534"/>
          <a:ext cx="1193006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1" name="Уравнение" r:id="rId10" imgW="1612900" imgH="241300" progId="Equation.3">
                  <p:embed/>
                </p:oleObj>
              </mc:Choice>
              <mc:Fallback>
                <p:oleObj name="Уравнение" r:id="rId10" imgW="1612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973" y="2901534"/>
                        <a:ext cx="1193006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/>
          </p:nvPr>
        </p:nvGraphicFramePr>
        <p:xfrm>
          <a:off x="2702430" y="3156587"/>
          <a:ext cx="1064419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2" name="Уравнение" r:id="rId12" imgW="1422400" imgH="254000" progId="Equation.3">
                  <p:embed/>
                </p:oleObj>
              </mc:Choice>
              <mc:Fallback>
                <p:oleObj name="Уравнение" r:id="rId12" imgW="14224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430" y="3156587"/>
                        <a:ext cx="1064419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>
            <p:extLst/>
          </p:nvPr>
        </p:nvGraphicFramePr>
        <p:xfrm>
          <a:off x="3031677" y="3449261"/>
          <a:ext cx="607219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3" name="Уравнение" r:id="rId14" imgW="825500" imgH="241300" progId="Equation.3">
                  <p:embed/>
                </p:oleObj>
              </mc:Choice>
              <mc:Fallback>
                <p:oleObj name="Уравнение" r:id="rId14" imgW="825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677" y="3449261"/>
                        <a:ext cx="607219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151604" y="2860322"/>
            <a:ext cx="246574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эффективная </a:t>
            </a:r>
            <a:r>
              <a:rPr lang="ru-RU" sz="1050" dirty="0">
                <a:latin typeface="Times New Roman" panose="02020603050405020304" pitchFamily="18" charset="0"/>
                <a:ea typeface="Calibri" panose="020F0502020204030204" pitchFamily="34" charset="0"/>
              </a:rPr>
              <a:t>ширина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спектра сигнала</a:t>
            </a:r>
            <a:endParaRPr lang="ru-RU" sz="105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151605" y="3125780"/>
            <a:ext cx="1630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отношение сигнал/шум</a:t>
            </a:r>
            <a:endParaRPr lang="ru-RU" sz="105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51605" y="3418908"/>
            <a:ext cx="29161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ширина диаграммы направленности антенны </a:t>
            </a:r>
            <a:endParaRPr lang="ru-RU" sz="1050" dirty="0"/>
          </a:p>
        </p:txBody>
      </p:sp>
      <p:graphicFrame>
        <p:nvGraphicFramePr>
          <p:cNvPr id="46" name="Объект 45"/>
          <p:cNvGraphicFramePr>
            <a:graphicFrameLocks noChangeAspect="1"/>
          </p:cNvGraphicFramePr>
          <p:nvPr>
            <p:extLst/>
          </p:nvPr>
        </p:nvGraphicFramePr>
        <p:xfrm>
          <a:off x="2158998" y="2205156"/>
          <a:ext cx="557213" cy="335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4" name="Уравнение" r:id="rId16" imgW="748975" imgH="444307" progId="Equation.3">
                  <p:embed/>
                </p:oleObj>
              </mc:Choice>
              <mc:Fallback>
                <p:oleObj name="Уравнение" r:id="rId16" imgW="74897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998" y="2205156"/>
                        <a:ext cx="557213" cy="335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151605" y="3792217"/>
            <a:ext cx="3127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Стандартные значения параметров локатора </a:t>
            </a:r>
            <a:endParaRPr lang="ru-RU" sz="1200" dirty="0"/>
          </a:p>
        </p:txBody>
      </p:sp>
      <p:graphicFrame>
        <p:nvGraphicFramePr>
          <p:cNvPr id="49" name="Объект 48"/>
          <p:cNvGraphicFramePr>
            <a:graphicFrameLocks noChangeAspect="1"/>
          </p:cNvGraphicFramePr>
          <p:nvPr>
            <p:extLst/>
          </p:nvPr>
        </p:nvGraphicFramePr>
        <p:xfrm>
          <a:off x="1050662" y="4134548"/>
          <a:ext cx="685800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5" name="Уравнение" r:id="rId18" imgW="927100" imgH="241300" progId="Equation.3">
                  <p:embed/>
                </p:oleObj>
              </mc:Choice>
              <mc:Fallback>
                <p:oleObj name="Уравнение" r:id="rId18" imgW="927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662" y="4134548"/>
                        <a:ext cx="685800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/>
          </p:nvPr>
        </p:nvGraphicFramePr>
        <p:xfrm>
          <a:off x="1980225" y="4109135"/>
          <a:ext cx="6572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6" name="Уравнение" r:id="rId20" imgW="875920" imgH="253890" progId="Equation.3">
                  <p:embed/>
                </p:oleObj>
              </mc:Choice>
              <mc:Fallback>
                <p:oleObj name="Уравнение" r:id="rId20" imgW="87592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225" y="4109135"/>
                        <a:ext cx="65722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/>
          </p:nvPr>
        </p:nvGraphicFramePr>
        <p:xfrm>
          <a:off x="2920948" y="4116305"/>
          <a:ext cx="414338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7" name="Уравнение" r:id="rId22" imgW="558558" imgH="241195" progId="Equation.3">
                  <p:embed/>
                </p:oleObj>
              </mc:Choice>
              <mc:Fallback>
                <p:oleObj name="Уравнение" r:id="rId22" imgW="55855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948" y="4116305"/>
                        <a:ext cx="414338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Прямоугольник 53"/>
          <p:cNvSpPr/>
          <p:nvPr/>
        </p:nvSpPr>
        <p:spPr>
          <a:xfrm>
            <a:off x="151604" y="4425998"/>
            <a:ext cx="3098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формируется множество точек </a:t>
            </a:r>
            <a:endParaRPr lang="ru-RU" sz="1200" dirty="0"/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/>
          </p:nvPr>
        </p:nvGraphicFramePr>
        <p:xfrm>
          <a:off x="3333439" y="4460692"/>
          <a:ext cx="2078831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8" name="Уравнение" r:id="rId24" imgW="2781300" imgH="266700" progId="Equation.3">
                  <p:embed/>
                </p:oleObj>
              </mc:Choice>
              <mc:Fallback>
                <p:oleObj name="Уравнение" r:id="rId24" imgW="27813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439" y="4460692"/>
                        <a:ext cx="2078831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8382000" y="4588279"/>
          <a:ext cx="371475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9" name="Уравнение" r:id="rId26" imgW="495085" imgH="241195" progId="Equation.3">
                  <p:embed/>
                </p:oleObj>
              </mc:Choice>
              <mc:Fallback>
                <p:oleObj name="Уравнение" r:id="rId26" imgW="49508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588279"/>
                        <a:ext cx="371475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4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21760"/>
            <a:ext cx="90538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1050" dirty="0">
                <a:latin typeface="Bookman Old Style" panose="02050604050505020204" pitchFamily="18" charset="0"/>
              </a:rPr>
              <a:t>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41479" y="626842"/>
            <a:ext cx="67740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Алгоритм решения обратной задачи с помощью численных методов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294120" y="4309635"/>
            <a:ext cx="3759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Bookman Old Style" panose="02050604050505020204" pitchFamily="18" charset="0"/>
              </a:rPr>
              <a:t>Рисунок 4</a:t>
            </a:r>
            <a:r>
              <a:rPr lang="ru-RU" sz="900" dirty="0">
                <a:latin typeface="Bookman Old Style" panose="02050604050505020204" pitchFamily="18" charset="0"/>
              </a:rPr>
              <a:t> – Земная                 и стартовая </a:t>
            </a:r>
          </a:p>
          <a:p>
            <a:pPr algn="ctr"/>
            <a:r>
              <a:rPr lang="ru-RU" sz="900" dirty="0">
                <a:latin typeface="Bookman Old Style" panose="02050604050505020204" pitchFamily="18" charset="0"/>
              </a:rPr>
              <a:t>системы координат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4135115" y="1896664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(11)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4135115" y="2774661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(12)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519" y="884918"/>
            <a:ext cx="4273481" cy="312280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22191" y="905582"/>
            <a:ext cx="4501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 Предварительная оценка дирекционного угла цели и преобразование системы координат </a:t>
            </a:r>
            <a:endParaRPr lang="ru-RU" sz="1200" dirty="0"/>
          </a:p>
        </p:txBody>
      </p:sp>
      <p:graphicFrame>
        <p:nvGraphicFramePr>
          <p:cNvPr id="33" name="Объект 32"/>
          <p:cNvGraphicFramePr>
            <a:graphicFrameLocks/>
          </p:cNvGraphicFramePr>
          <p:nvPr>
            <p:extLst/>
          </p:nvPr>
        </p:nvGraphicFramePr>
        <p:xfrm>
          <a:off x="1359409" y="1847260"/>
          <a:ext cx="864394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4" name="Уравнение" r:id="rId5" imgW="1155700" imgH="279400" progId="Equation.3">
                  <p:embed/>
                </p:oleObj>
              </mc:Choice>
              <mc:Fallback>
                <p:oleObj name="Уравнение" r:id="rId5" imgW="1155700" imgH="2794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409" y="1847260"/>
                        <a:ext cx="864394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/>
          </p:cNvGraphicFramePr>
          <p:nvPr>
            <p:extLst/>
          </p:nvPr>
        </p:nvGraphicFramePr>
        <p:xfrm>
          <a:off x="2291668" y="2145107"/>
          <a:ext cx="728663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5" name="Уравнение" r:id="rId7" imgW="965200" imgH="241300" progId="Equation.3">
                  <p:embed/>
                </p:oleObj>
              </mc:Choice>
              <mc:Fallback>
                <p:oleObj name="Уравнение" r:id="rId7" imgW="965200" imgH="2413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668" y="2145107"/>
                        <a:ext cx="728663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/>
          </p:cNvGraphicFramePr>
          <p:nvPr>
            <p:extLst/>
          </p:nvPr>
        </p:nvGraphicFramePr>
        <p:xfrm>
          <a:off x="984362" y="2127497"/>
          <a:ext cx="1114425" cy="20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6" name="Уравнение" r:id="rId9" imgW="1498600" imgH="279400" progId="Equation.3">
                  <p:embed/>
                </p:oleObj>
              </mc:Choice>
              <mc:Fallback>
                <p:oleObj name="Уравнение" r:id="rId9" imgW="1498600" imgH="2794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362" y="2127497"/>
                        <a:ext cx="1114425" cy="2071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/>
          </p:nvPr>
        </p:nvGraphicFramePr>
        <p:xfrm>
          <a:off x="453960" y="2787609"/>
          <a:ext cx="1125140" cy="21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7" name="Уравнение" r:id="rId11" imgW="1536480" imgH="291960" progId="Equation.3">
                  <p:embed/>
                </p:oleObj>
              </mc:Choice>
              <mc:Fallback>
                <p:oleObj name="Уравнение" r:id="rId11" imgW="15364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60" y="2787609"/>
                        <a:ext cx="1125140" cy="2178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/>
          </p:cNvGraphicFramePr>
          <p:nvPr>
            <p:extLst/>
          </p:nvPr>
        </p:nvGraphicFramePr>
        <p:xfrm>
          <a:off x="1791606" y="2782421"/>
          <a:ext cx="778669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8" name="Уравнение" r:id="rId13" imgW="1040948" imgH="279279" progId="Equation.3">
                  <p:embed/>
                </p:oleObj>
              </mc:Choice>
              <mc:Fallback>
                <p:oleObj name="Уравнение" r:id="rId13" imgW="1040948" imgH="279279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606" y="2782421"/>
                        <a:ext cx="778669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/>
          </p:cNvGraphicFramePr>
          <p:nvPr>
            <p:extLst/>
          </p:nvPr>
        </p:nvGraphicFramePr>
        <p:xfrm>
          <a:off x="2782780" y="2796539"/>
          <a:ext cx="764381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9" name="Уравнение" r:id="rId15" imgW="1028700" imgH="279400" progId="Equation.3">
                  <p:embed/>
                </p:oleObj>
              </mc:Choice>
              <mc:Fallback>
                <p:oleObj name="Уравнение" r:id="rId15" imgW="1028700" imgH="2794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780" y="2796539"/>
                        <a:ext cx="764381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>
            <p:extLst/>
          </p:nvPr>
        </p:nvGraphicFramePr>
        <p:xfrm>
          <a:off x="1143001" y="3524666"/>
          <a:ext cx="1507331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0" name="Уравнение" r:id="rId17" imgW="2005729" imgH="304668" progId="Equation.3">
                  <p:embed/>
                </p:oleObj>
              </mc:Choice>
              <mc:Fallback>
                <p:oleObj name="Уравнение" r:id="rId17" imgW="200572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1" y="3524666"/>
                        <a:ext cx="1507331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>
            <p:extLst/>
          </p:nvPr>
        </p:nvGraphicFramePr>
        <p:xfrm>
          <a:off x="1628775" y="3827434"/>
          <a:ext cx="535781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1" name="Уравнение" r:id="rId19" imgW="710891" imgH="304668" progId="Equation.3">
                  <p:embed/>
                </p:oleObj>
              </mc:Choice>
              <mc:Fallback>
                <p:oleObj name="Уравнение" r:id="rId19" imgW="710891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3827434"/>
                        <a:ext cx="535781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/>
          </p:nvPr>
        </p:nvGraphicFramePr>
        <p:xfrm>
          <a:off x="1228704" y="4117526"/>
          <a:ext cx="15001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2" name="Уравнение" r:id="rId21" imgW="1993900" imgH="304800" progId="Equation.3">
                  <p:embed/>
                </p:oleObj>
              </mc:Choice>
              <mc:Fallback>
                <p:oleObj name="Уравнение" r:id="rId21" imgW="19939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04" y="4117526"/>
                        <a:ext cx="1500188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/>
          <p:cNvSpPr/>
          <p:nvPr/>
        </p:nvSpPr>
        <p:spPr>
          <a:xfrm>
            <a:off x="225062" y="1386243"/>
            <a:ext cx="367823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координаты снаряда, определяемые локатором, в фиксированные моменты времени </a:t>
            </a:r>
            <a:endParaRPr lang="ru-RU" sz="1050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234371" y="2473526"/>
            <a:ext cx="30303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предварительная оценка дирекционного угла </a:t>
            </a:r>
            <a:endParaRPr lang="ru-RU" sz="105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234371" y="3152813"/>
            <a:ext cx="246125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преобразование системы координат</a:t>
            </a:r>
            <a:endParaRPr lang="ru-RU" sz="105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4135115" y="3778881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(13)</a:t>
            </a:r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/>
          </p:nvPr>
        </p:nvGraphicFramePr>
        <p:xfrm>
          <a:off x="7183506" y="4327884"/>
          <a:ext cx="492919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3" name="Уравнение" r:id="rId23" imgW="660113" imgH="241195" progId="Equation.3">
                  <p:embed/>
                </p:oleObj>
              </mc:Choice>
              <mc:Fallback>
                <p:oleObj name="Уравнение" r:id="rId23" imgW="660113" imgH="241195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3506" y="4327884"/>
                        <a:ext cx="492919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/>
          </p:cNvGraphicFramePr>
          <p:nvPr>
            <p:extLst/>
          </p:nvPr>
        </p:nvGraphicFramePr>
        <p:xfrm>
          <a:off x="8505825" y="4340598"/>
          <a:ext cx="514350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4" name="Уравнение" r:id="rId25" imgW="685800" imgH="241300" progId="Equation.3">
                  <p:embed/>
                </p:oleObj>
              </mc:Choice>
              <mc:Fallback>
                <p:oleObj name="Уравнение" r:id="rId25" imgW="685800" imgH="2413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5825" y="4340598"/>
                        <a:ext cx="514350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050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21760"/>
            <a:ext cx="914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1050" dirty="0">
                <a:latin typeface="Bookman Old Style" panose="02050604050505020204" pitchFamily="18" charset="0"/>
              </a:rPr>
              <a:t>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41479" y="626842"/>
            <a:ext cx="67740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Алгоритм решения обратной задачи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4119965" y="2320475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(14)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2191" y="905582"/>
            <a:ext cx="4501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Построение аппроксимирующих полиномов данных измерений координат снаряда и определение траекторных параметров</a:t>
            </a:r>
            <a:endParaRPr lang="ru-RU" sz="12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225062" y="1386243"/>
            <a:ext cx="367823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аппроксимационные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зависимости для измеренных координат и пути</a:t>
            </a:r>
            <a:endParaRPr lang="ru-RU" sz="105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1383980" y="3339946"/>
            <a:ext cx="239753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коэффициенты аппроксимации, определяемые с помощью МНК.</a:t>
            </a:r>
            <a:endParaRPr lang="ru-RU" sz="105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4135115" y="4326381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(15)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996187" y="1972254"/>
          <a:ext cx="2135981" cy="20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name="Уравнение" r:id="rId4" imgW="2870200" imgH="279400" progId="Equation.3">
                  <p:embed/>
                </p:oleObj>
              </mc:Choice>
              <mc:Fallback>
                <p:oleObj name="Уравнение" r:id="rId4" imgW="28702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187" y="1972254"/>
                        <a:ext cx="2135981" cy="2071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993270" y="2271297"/>
          <a:ext cx="2171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name="Уравнение" r:id="rId6" imgW="2921000" imgH="304800" progId="Equation.3">
                  <p:embed/>
                </p:oleObj>
              </mc:Choice>
              <mc:Fallback>
                <p:oleObj name="Уравнение" r:id="rId6" imgW="29210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270" y="2271297"/>
                        <a:ext cx="2171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/>
          </p:nvPr>
        </p:nvGraphicFramePr>
        <p:xfrm>
          <a:off x="993270" y="2569464"/>
          <a:ext cx="2121694" cy="20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6" name="Уравнение" r:id="rId8" imgW="2844800" imgH="279400" progId="Equation.3">
                  <p:embed/>
                </p:oleObj>
              </mc:Choice>
              <mc:Fallback>
                <p:oleObj name="Уравнение" r:id="rId8" imgW="2844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270" y="2569464"/>
                        <a:ext cx="2121694" cy="2071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/>
          </p:cNvGraphicFramePr>
          <p:nvPr>
            <p:extLst/>
          </p:nvPr>
        </p:nvGraphicFramePr>
        <p:xfrm>
          <a:off x="993270" y="2992536"/>
          <a:ext cx="2214563" cy="20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7" name="Уравнение" r:id="rId10" imgW="2946400" imgH="279400" progId="Equation.3">
                  <p:embed/>
                </p:oleObj>
              </mc:Choice>
              <mc:Fallback>
                <p:oleObj name="Уравнение" r:id="rId10" imgW="2946400" imgH="2794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270" y="2992536"/>
                        <a:ext cx="2214563" cy="2071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/>
          </p:nvPr>
        </p:nvGraphicFramePr>
        <p:xfrm>
          <a:off x="247650" y="3358754"/>
          <a:ext cx="11299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8" name="Уравнение" r:id="rId12" imgW="1549080" imgH="291960" progId="Equation.3">
                  <p:embed/>
                </p:oleObj>
              </mc:Choice>
              <mc:Fallback>
                <p:oleObj name="Уравнение" r:id="rId12" imgW="15490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358754"/>
                        <a:ext cx="11299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/>
          </p:cNvGraphicFramePr>
          <p:nvPr>
            <p:extLst/>
          </p:nvPr>
        </p:nvGraphicFramePr>
        <p:xfrm>
          <a:off x="812602" y="4249519"/>
          <a:ext cx="514350" cy="335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9" name="Уравнение" r:id="rId14" imgW="685800" imgH="469900" progId="Equation.3">
                  <p:embed/>
                </p:oleObj>
              </mc:Choice>
              <mc:Fallback>
                <p:oleObj name="Уравнение" r:id="rId14" imgW="685800" imgH="4699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602" y="4249519"/>
                        <a:ext cx="514350" cy="335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/>
          </p:cNvGraphicFramePr>
          <p:nvPr>
            <p:extLst/>
          </p:nvPr>
        </p:nvGraphicFramePr>
        <p:xfrm>
          <a:off x="2672070" y="4249519"/>
          <a:ext cx="942975" cy="39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" name="Уравнение" r:id="rId16" imgW="1256755" imgH="545863" progId="Equation.3">
                  <p:embed/>
                </p:oleObj>
              </mc:Choice>
              <mc:Fallback>
                <p:oleObj name="Уравнение" r:id="rId16" imgW="1256755" imgH="545863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070" y="4249519"/>
                        <a:ext cx="942975" cy="3929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/>
          </p:cNvGraphicFramePr>
          <p:nvPr>
            <p:extLst/>
          </p:nvPr>
        </p:nvGraphicFramePr>
        <p:xfrm>
          <a:off x="1560331" y="4249519"/>
          <a:ext cx="835819" cy="39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1" name="Уравнение" r:id="rId18" imgW="1117115" imgH="545863" progId="Equation.3">
                  <p:embed/>
                </p:oleObj>
              </mc:Choice>
              <mc:Fallback>
                <p:oleObj name="Уравнение" r:id="rId18" imgW="1117115" imgH="545863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331" y="4249519"/>
                        <a:ext cx="835819" cy="3929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" name="Рисунок 5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749" y="2489693"/>
            <a:ext cx="2957726" cy="19804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/>
          <p:cNvSpPr/>
          <p:nvPr/>
        </p:nvSpPr>
        <p:spPr>
          <a:xfrm>
            <a:off x="5041348" y="4470124"/>
            <a:ext cx="4072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Bookman Old Style" panose="02050604050505020204" pitchFamily="18" charset="0"/>
              </a:rPr>
              <a:t>Рисунок 5</a:t>
            </a:r>
            <a:r>
              <a:rPr lang="ru-RU" sz="900" dirty="0">
                <a:latin typeface="Bookman Old Style" panose="02050604050505020204" pitchFamily="18" charset="0"/>
              </a:rPr>
              <a:t> – Аппроксимация данных измерений полиномом: </a:t>
            </a:r>
            <a:br>
              <a:rPr lang="ru-RU" sz="900" dirty="0">
                <a:latin typeface="Bookman Old Style" panose="02050604050505020204" pitchFamily="18" charset="0"/>
              </a:rPr>
            </a:br>
            <a:r>
              <a:rPr lang="ru-RU" sz="900" dirty="0">
                <a:latin typeface="Bookman Old Style" panose="02050604050505020204" pitchFamily="18" charset="0"/>
              </a:rPr>
              <a:t>а) отклонение по координате; б) угол наклона траектории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5124646" y="1391300"/>
            <a:ext cx="30649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latin typeface="Bookman Old Style" panose="02050604050505020204" pitchFamily="18" charset="0"/>
              </a:rPr>
              <a:t>а)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5124646" y="3432971"/>
            <a:ext cx="3113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latin typeface="Bookman Old Style" panose="02050604050505020204" pitchFamily="18" charset="0"/>
              </a:rPr>
              <a:t>б)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261436" y="3859789"/>
            <a:ext cx="36782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зависимости для скорости и траекторных углов</a:t>
            </a:r>
            <a:endParaRPr lang="ru-RU" sz="1050" dirty="0"/>
          </a:p>
        </p:txBody>
      </p:sp>
      <p:pic>
        <p:nvPicPr>
          <p:cNvPr id="40171" name="Рисунок 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91" y="549187"/>
            <a:ext cx="3004109" cy="192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5586112" y="568026"/>
          <a:ext cx="329714" cy="153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2" name="Уравнение" r:id="rId22" imgW="571320" imgH="279360" progId="Equation.3">
                  <p:embed/>
                </p:oleObj>
              </mc:Choice>
              <mc:Fallback>
                <p:oleObj name="Уравнение" r:id="rId22" imgW="5713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112" y="568026"/>
                        <a:ext cx="329714" cy="153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48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...»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1475581"/>
            <a:ext cx="91342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spcAft>
                <a:spcPts val="600"/>
              </a:spcAft>
              <a:buAutoNum type="arabicPeriod"/>
            </a:pPr>
            <a: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РЕШЕНИЕ ЗАДАЧИ ПОВЫШЕНИЯ </a:t>
            </a:r>
            <a: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ДАЛЬНОСТИ ПОЛЕТА </a:t>
            </a:r>
            <a: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/>
            </a:r>
            <a:b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</a:br>
            <a: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АРТИЛЛЕРИЙСКОГО </a:t>
            </a:r>
            <a: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СНАРЯДА </a:t>
            </a:r>
            <a:endParaRPr lang="ru-RU" altLang="ru-RU" sz="2800" b="1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2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8579" y="28065"/>
            <a:ext cx="9016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1050" dirty="0">
                <a:latin typeface="Bookman Old Style" panose="02050604050505020204" pitchFamily="18" charset="0"/>
              </a:rPr>
              <a:t>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41479" y="626842"/>
            <a:ext cx="67740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Алгоритм решения обратной задачи с помощью численных методов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3751688" y="1617076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(16)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2191" y="905582"/>
            <a:ext cx="4091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Расчет баллистического коэффициента и определение типа снаряда </a:t>
            </a:r>
            <a:endParaRPr lang="ru-RU" sz="12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225062" y="1386243"/>
            <a:ext cx="36782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баллистический коэффициент</a:t>
            </a:r>
            <a:endParaRPr lang="ru-RU" sz="105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3751688" y="3897254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(18)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261436" y="3270126"/>
            <a:ext cx="367823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интегрируя уравнение (17) на зафиксированной части траектории получим</a:t>
            </a:r>
            <a:endParaRPr lang="ru-RU" sz="105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1739002" y="1641952"/>
          <a:ext cx="7715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" name="Уравнение" r:id="rId4" imgW="1028254" imgH="495085" progId="Equation.3">
                  <p:embed/>
                </p:oleObj>
              </mc:Choice>
              <mc:Fallback>
                <p:oleObj name="Уравнение" r:id="rId4" imgW="1028254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002" y="1641952"/>
                        <a:ext cx="7715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261436" y="2056322"/>
            <a:ext cx="367823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баллистический коэффициент определяется из уравнения изменения скорости</a:t>
            </a:r>
            <a:endParaRPr lang="ru-RU" sz="1050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/>
          </p:nvPr>
        </p:nvGraphicFramePr>
        <p:xfrm>
          <a:off x="984406" y="2634049"/>
          <a:ext cx="2393156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" name="Уравнение" r:id="rId6" imgW="3213100" imgH="546100" progId="Equation.3">
                  <p:embed/>
                </p:oleObj>
              </mc:Choice>
              <mc:Fallback>
                <p:oleObj name="Уравнение" r:id="rId6" imgW="32131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406" y="2634049"/>
                        <a:ext cx="2393156" cy="407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Прямоугольник 31"/>
          <p:cNvSpPr/>
          <p:nvPr/>
        </p:nvSpPr>
        <p:spPr>
          <a:xfrm>
            <a:off x="3751688" y="2657971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(17)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" y="-115416"/>
            <a:ext cx="13856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05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/>
          </p:nvPr>
        </p:nvGraphicFramePr>
        <p:xfrm>
          <a:off x="1320728" y="3862612"/>
          <a:ext cx="1863328" cy="654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" name="Уравнение" r:id="rId8" imgW="2514600" imgH="876240" progId="Equation.3">
                  <p:embed/>
                </p:oleObj>
              </mc:Choice>
              <mc:Fallback>
                <p:oleObj name="Уравнение" r:id="rId8" imgW="251460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728" y="3862612"/>
                        <a:ext cx="1863328" cy="654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4558403" y="877305"/>
            <a:ext cx="4625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Обратный и прямой расчет траектории от начала зафиксированного участка траектории до точки выстрела с уточнением траекторных параметров и координат точки выстрела </a:t>
            </a:r>
            <a:endParaRPr lang="ru-RU" sz="12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8754131" y="2646413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(20)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558402" y="1566920"/>
            <a:ext cx="45263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расчета обратной траектории производится численное интегрирование уравнений движения с отрицательным шагом (– </a:t>
            </a:r>
            <a:r>
              <a:rPr lang="el-GR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τ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105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8757836" y="1993430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(19)</a:t>
            </a:r>
          </a:p>
        </p:txBody>
      </p:sp>
      <p:graphicFrame>
        <p:nvGraphicFramePr>
          <p:cNvPr id="26" name="Объект 25"/>
          <p:cNvGraphicFramePr>
            <a:graphicFrameLocks/>
          </p:cNvGraphicFramePr>
          <p:nvPr>
            <p:extLst/>
          </p:nvPr>
        </p:nvGraphicFramePr>
        <p:xfrm>
          <a:off x="4644580" y="2028781"/>
          <a:ext cx="3864769" cy="20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" name="Уравнение" r:id="rId10" imgW="5181600" imgH="279400" progId="Equation.3">
                  <p:embed/>
                </p:oleObj>
              </mc:Choice>
              <mc:Fallback>
                <p:oleObj name="Уравнение" r:id="rId10" imgW="5181600" imgH="2794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580" y="2028781"/>
                        <a:ext cx="3864769" cy="2071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/>
          </p:nvPr>
        </p:nvGraphicFramePr>
        <p:xfrm>
          <a:off x="5128453" y="2393928"/>
          <a:ext cx="272891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2" name="Уравнение" r:id="rId12" imgW="3644900" imgH="876300" progId="Equation.3">
                  <p:embed/>
                </p:oleObj>
              </mc:Choice>
              <mc:Fallback>
                <p:oleObj name="Уравнение" r:id="rId12" imgW="36449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8453" y="2393928"/>
                        <a:ext cx="2728913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/>
          </p:nvPr>
        </p:nvGraphicFramePr>
        <p:xfrm>
          <a:off x="5946713" y="3175924"/>
          <a:ext cx="750094" cy="20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3" name="Уравнение" r:id="rId14" imgW="1002865" imgH="279279" progId="Equation.3">
                  <p:embed/>
                </p:oleObj>
              </mc:Choice>
              <mc:Fallback>
                <p:oleObj name="Уравнение" r:id="rId14" imgW="1002865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713" y="3175924"/>
                        <a:ext cx="750094" cy="2071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Прямоугольник 32"/>
          <p:cNvSpPr/>
          <p:nvPr/>
        </p:nvSpPr>
        <p:spPr>
          <a:xfrm>
            <a:off x="8754131" y="3182624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(21)</a:t>
            </a:r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5582381" y="4220553"/>
          <a:ext cx="1478756" cy="375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4" name="Уравнение" r:id="rId16" imgW="2006280" imgH="495000" progId="Equation.3">
                  <p:embed/>
                </p:oleObj>
              </mc:Choice>
              <mc:Fallback>
                <p:oleObj name="Уравнение" r:id="rId16" imgW="20062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381" y="4220553"/>
                        <a:ext cx="1478756" cy="3750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Прямоугольник 34"/>
          <p:cNvSpPr/>
          <p:nvPr/>
        </p:nvSpPr>
        <p:spPr>
          <a:xfrm>
            <a:off x="4558402" y="3482247"/>
            <a:ext cx="45263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минимизация отклонений расчетной траектории от точек, зафиксированных локатором</a:t>
            </a:r>
            <a:endParaRPr lang="ru-RU" sz="1050" dirty="0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5298087" y="3932809"/>
          <a:ext cx="683419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5" name="Уравнение" r:id="rId18" imgW="927000" imgH="228600" progId="Equation.3">
                  <p:embed/>
                </p:oleObj>
              </mc:Choice>
              <mc:Fallback>
                <p:oleObj name="Уравнение" r:id="rId18" imgW="92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8087" y="3932809"/>
                        <a:ext cx="683419" cy="17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/>
          </p:nvPr>
        </p:nvGraphicFramePr>
        <p:xfrm>
          <a:off x="6469096" y="3893481"/>
          <a:ext cx="1090613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6" name="Уравнение" r:id="rId20" imgW="1447560" imgH="279360" progId="Equation.3">
                  <p:embed/>
                </p:oleObj>
              </mc:Choice>
              <mc:Fallback>
                <p:oleObj name="Уравнение" r:id="rId20" imgW="1447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96" y="3893481"/>
                        <a:ext cx="1090613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Прямоугольник 37"/>
          <p:cNvSpPr/>
          <p:nvPr/>
        </p:nvSpPr>
        <p:spPr>
          <a:xfrm>
            <a:off x="8763000" y="4027354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(22)</a:t>
            </a: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8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8580" y="21760"/>
            <a:ext cx="89714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1050" dirty="0">
                <a:latin typeface="Bookman Old Style" panose="02050604050505020204" pitchFamily="18" charset="0"/>
              </a:rPr>
              <a:t>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41479" y="626842"/>
            <a:ext cx="846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Алгоритм решения обратной задачи с использованием методов искусственного интеллекта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2191" y="905582"/>
            <a:ext cx="47386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Предобработка исходных данных </a:t>
            </a:r>
            <a:endParaRPr lang="ru-RU" sz="12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44284" y="1211423"/>
            <a:ext cx="405515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зафиксированные координаты снаряда в декартовой системе координат локатора</a:t>
            </a:r>
            <a:endParaRPr lang="ru-RU" sz="105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4125119" y="1859057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(23)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328339" y="3124641"/>
            <a:ext cx="452634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проводим аппроксимацию исходных данных полиномами степени </a:t>
            </a:r>
            <a:r>
              <a:rPr lang="en-US" sz="105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endParaRPr lang="ru-RU" sz="1050" i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083641" y="3873820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(24)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1821956" y="1589642"/>
          <a:ext cx="1028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Уравнение" r:id="rId4" imgW="1384300" imgH="1079500" progId="Equation.3">
                  <p:embed/>
                </p:oleObj>
              </mc:Choice>
              <mc:Fallback>
                <p:oleObj name="Уравнение" r:id="rId4" imgW="13843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956" y="1589642"/>
                        <a:ext cx="10287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/>
          </p:nvPr>
        </p:nvGraphicFramePr>
        <p:xfrm>
          <a:off x="260747" y="2458881"/>
          <a:ext cx="514350" cy="196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3" name="Уравнение" r:id="rId6" imgW="672840" imgH="266400" progId="Equation.3">
                  <p:embed/>
                </p:oleObj>
              </mc:Choice>
              <mc:Fallback>
                <p:oleObj name="Уравнение" r:id="rId6" imgW="6728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747" y="2458881"/>
                        <a:ext cx="514350" cy="1964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/>
          </p:nvPr>
        </p:nvGraphicFramePr>
        <p:xfrm>
          <a:off x="282179" y="2729153"/>
          <a:ext cx="454819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4" name="Уравнение" r:id="rId8" imgW="596880" imgH="241200" progId="Equation.3">
                  <p:embed/>
                </p:oleObj>
              </mc:Choice>
              <mc:Fallback>
                <p:oleObj name="Уравнение" r:id="rId8" imgW="596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79" y="2729153"/>
                        <a:ext cx="454819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812512" y="2446663"/>
            <a:ext cx="34869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моменты времени фиксирования координат снаряда локатором,</a:t>
            </a:r>
            <a:endParaRPr lang="ru-RU" sz="105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816300" y="2736267"/>
            <a:ext cx="34831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координаты снаряда в декартовой системе координат локатора</a:t>
            </a:r>
            <a:r>
              <a:rPr lang="ru-RU" sz="1050" dirty="0"/>
              <a:t>.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/>
          </p:nvPr>
        </p:nvGraphicFramePr>
        <p:xfrm>
          <a:off x="1884347" y="3505583"/>
          <a:ext cx="10429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name="Уравнение" r:id="rId10" imgW="1397000" imgH="1079500" progId="Equation.3">
                  <p:embed/>
                </p:oleObj>
              </mc:Choice>
              <mc:Fallback>
                <p:oleObj name="Уравнение" r:id="rId10" imgW="13970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47" y="3505583"/>
                        <a:ext cx="1042988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/>
          </p:nvPr>
        </p:nvGraphicFramePr>
        <p:xfrm>
          <a:off x="282178" y="4435670"/>
          <a:ext cx="454819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" name="Уравнение" r:id="rId12" imgW="596880" imgH="241200" progId="Equation.3">
                  <p:embed/>
                </p:oleObj>
              </mc:Choice>
              <mc:Fallback>
                <p:oleObj name="Уравнение" r:id="rId12" imgW="596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78" y="4435670"/>
                        <a:ext cx="454819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Прямоугольник 36"/>
          <p:cNvSpPr/>
          <p:nvPr/>
        </p:nvSpPr>
        <p:spPr>
          <a:xfrm>
            <a:off x="775098" y="4402568"/>
            <a:ext cx="395811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сглаженные координаты снаряда в декартовой системе координат локатора</a:t>
            </a:r>
            <a:r>
              <a:rPr lang="ru-RU" sz="1050" dirty="0"/>
              <a:t>.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596230" y="919346"/>
            <a:ext cx="4443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Подготовка данных для восстановления траектории</a:t>
            </a:r>
            <a:endParaRPr lang="ru-RU" sz="12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596229" y="1217753"/>
            <a:ext cx="452634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оценка дирекционного угла</a:t>
            </a:r>
            <a:endParaRPr lang="ru-RU" sz="105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523996" y="1880605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(25)</a:t>
            </a: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/>
          </p:nvPr>
        </p:nvGraphicFramePr>
        <p:xfrm>
          <a:off x="6407937" y="1647970"/>
          <a:ext cx="62865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" name="Уравнение" r:id="rId14" imgW="850531" imgH="190417" progId="Equation.3">
                  <p:embed/>
                </p:oleObj>
              </mc:Choice>
              <mc:Fallback>
                <p:oleObj name="Уравнение" r:id="rId14" imgW="850531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937" y="1647970"/>
                        <a:ext cx="628650" cy="14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/>
          </p:nvPr>
        </p:nvGraphicFramePr>
        <p:xfrm>
          <a:off x="5581234" y="1951010"/>
          <a:ext cx="307181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8" name="Уравнение" r:id="rId16" imgW="393529" imgH="190417" progId="Equation.3">
                  <p:embed/>
                </p:oleObj>
              </mc:Choice>
              <mc:Fallback>
                <p:oleObj name="Уравнение" r:id="rId16" imgW="393529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234" y="1951010"/>
                        <a:ext cx="307181" cy="14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/>
          </p:nvPr>
        </p:nvGraphicFramePr>
        <p:xfrm>
          <a:off x="6273029" y="1902192"/>
          <a:ext cx="992981" cy="235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9" name="Уравнение" r:id="rId18" imgW="1320227" imgH="304668" progId="Equation.3">
                  <p:embed/>
                </p:oleObj>
              </mc:Choice>
              <mc:Fallback>
                <p:oleObj name="Уравнение" r:id="rId18" imgW="1320227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029" y="1902192"/>
                        <a:ext cx="992981" cy="2357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Прямоугольник 38"/>
          <p:cNvSpPr/>
          <p:nvPr/>
        </p:nvSpPr>
        <p:spPr>
          <a:xfrm>
            <a:off x="4669003" y="2349949"/>
            <a:ext cx="42287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проекция точек зафиксированной части траектории на плоскость стрельбы</a:t>
            </a:r>
            <a:endParaRPr lang="ru-RU" sz="1050" dirty="0"/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/>
          </p:nvPr>
        </p:nvGraphicFramePr>
        <p:xfrm>
          <a:off x="6340443" y="2818449"/>
          <a:ext cx="8858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0" name="Уравнение" r:id="rId20" imgW="1168400" imgH="1079500" progId="Equation.3">
                  <p:embed/>
                </p:oleObj>
              </mc:Choice>
              <mc:Fallback>
                <p:oleObj name="Уравнение" r:id="rId20" imgW="11684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443" y="2818449"/>
                        <a:ext cx="8858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Прямоугольник 40"/>
          <p:cNvSpPr/>
          <p:nvPr/>
        </p:nvSpPr>
        <p:spPr>
          <a:xfrm>
            <a:off x="8523996" y="3038938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(26)</a:t>
            </a: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1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21760"/>
            <a:ext cx="914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1050" dirty="0">
                <a:latin typeface="Bookman Old Style" panose="02050604050505020204" pitchFamily="18" charset="0"/>
              </a:rPr>
              <a:t>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41479" y="626842"/>
            <a:ext cx="846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Алгоритм решения обратной задачи с использованием методов искусственного интеллекта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2191" y="905582"/>
            <a:ext cx="4334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Классификация типа снаряда с использованием нейронной сети глубокого обучения</a:t>
            </a:r>
            <a:endParaRPr lang="ru-RU" sz="12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60964" y="1405000"/>
            <a:ext cx="429608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добавим сведения о компонентах скорости ветра </a:t>
            </a:r>
            <a:b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стартовой системе координат </a:t>
            </a:r>
            <a:endParaRPr lang="ru-RU" sz="1050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/>
          </p:nvPr>
        </p:nvGraphicFramePr>
        <p:xfrm>
          <a:off x="1301214" y="1873057"/>
          <a:ext cx="707231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0" name="Уравнение" r:id="rId4" imgW="939392" imgH="241195" progId="Equation.3">
                  <p:embed/>
                </p:oleObj>
              </mc:Choice>
              <mc:Fallback>
                <p:oleObj name="Уравнение" r:id="rId4" imgW="939392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214" y="1873057"/>
                        <a:ext cx="707231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/>
          </p:nvPr>
        </p:nvGraphicFramePr>
        <p:xfrm>
          <a:off x="2098109" y="1873057"/>
          <a:ext cx="682228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1" name="Уравнение" r:id="rId6" imgW="927000" imgH="241200" progId="Equation.3">
                  <p:embed/>
                </p:oleObj>
              </mc:Choice>
              <mc:Fallback>
                <p:oleObj name="Уравнение" r:id="rId6" imgW="927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109" y="1873057"/>
                        <a:ext cx="682228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/>
          </p:nvPr>
        </p:nvGraphicFramePr>
        <p:xfrm>
          <a:off x="2996802" y="1848233"/>
          <a:ext cx="3429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2" name="Уравнение" r:id="rId8" imgW="469696" imgH="253890" progId="Equation.3">
                  <p:embed/>
                </p:oleObj>
              </mc:Choice>
              <mc:Fallback>
                <p:oleObj name="Уравнение" r:id="rId8" imgW="469696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802" y="1848233"/>
                        <a:ext cx="342900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222191" y="2095550"/>
            <a:ext cx="417462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использованием нейронной сети глубокого обучения решаем задачу классификации типа снаряда.</a:t>
            </a:r>
            <a:endParaRPr lang="ru-RU" sz="105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1598414" y="2827653"/>
          <a:ext cx="1600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name="Уравнение" r:id="rId10" imgW="2133600" imgH="1079500" progId="Equation.3">
                  <p:embed/>
                </p:oleObj>
              </mc:Choice>
              <mc:Fallback>
                <p:oleObj name="Уравнение" r:id="rId10" imgW="21336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414" y="2827653"/>
                        <a:ext cx="16002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2098109" y="3982512"/>
          <a:ext cx="742950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4" name="Уравнение" r:id="rId12" imgW="990170" imgH="241195" progId="Equation.3">
                  <p:embed/>
                </p:oleObj>
              </mc:Choice>
              <mc:Fallback>
                <p:oleObj name="Уравнение" r:id="rId12" imgW="99017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109" y="3982512"/>
                        <a:ext cx="742950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432499" y="2569928"/>
            <a:ext cx="25779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вход нейронной сети будем подавать  </a:t>
            </a:r>
            <a:endParaRPr lang="ru-RU" sz="105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32499" y="3672344"/>
            <a:ext cx="29658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выходе необходимо определить тип снаряда:</a:t>
            </a:r>
            <a:endParaRPr lang="ru-RU" sz="105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32499" y="4191016"/>
            <a:ext cx="253306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Нормализация выполняется по формуле:</a:t>
            </a:r>
            <a:endParaRPr lang="ru-RU" sz="1050" dirty="0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/>
          </p:nvPr>
        </p:nvGraphicFramePr>
        <p:xfrm>
          <a:off x="1969889" y="4427922"/>
          <a:ext cx="1228725" cy="378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5" name="Уравнение" r:id="rId14" imgW="1637589" imgH="495085" progId="Equation.3">
                  <p:embed/>
                </p:oleObj>
              </mc:Choice>
              <mc:Fallback>
                <p:oleObj name="Уравнение" r:id="rId14" imgW="1637589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889" y="4427922"/>
                        <a:ext cx="1228725" cy="378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4858485" y="1675460"/>
          <a:ext cx="4050507" cy="1783080"/>
        </p:xfrm>
        <a:graphic>
          <a:graphicData uri="http://schemas.openxmlformats.org/drawingml/2006/table">
            <a:tbl>
              <a:tblPr firstRow="1" bandRow="1"/>
              <a:tblGrid>
                <a:gridCol w="535242">
                  <a:extLst>
                    <a:ext uri="{9D8B030D-6E8A-4147-A177-3AD203B41FA5}">
                      <a16:colId xmlns:a16="http://schemas.microsoft.com/office/drawing/2014/main" xmlns="" val="1842675048"/>
                    </a:ext>
                  </a:extLst>
                </a:gridCol>
                <a:gridCol w="1147628">
                  <a:extLst>
                    <a:ext uri="{9D8B030D-6E8A-4147-A177-3AD203B41FA5}">
                      <a16:colId xmlns:a16="http://schemas.microsoft.com/office/drawing/2014/main" xmlns="" val="4272192662"/>
                    </a:ext>
                  </a:extLst>
                </a:gridCol>
                <a:gridCol w="1147628">
                  <a:extLst>
                    <a:ext uri="{9D8B030D-6E8A-4147-A177-3AD203B41FA5}">
                      <a16:colId xmlns:a16="http://schemas.microsoft.com/office/drawing/2014/main" xmlns="" val="3746097314"/>
                    </a:ext>
                  </a:extLst>
                </a:gridCol>
                <a:gridCol w="1220009">
                  <a:extLst>
                    <a:ext uri="{9D8B030D-6E8A-4147-A177-3AD203B41FA5}">
                      <a16:colId xmlns:a16="http://schemas.microsoft.com/office/drawing/2014/main" xmlns="" val="389842728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слоя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выходного слоя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оцениваемых параметров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0349160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5)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971444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Conv1D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128)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654773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Conv1D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64)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24640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034446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Conv1D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6176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320012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Flatten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077285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10272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1536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0)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9040297"/>
                  </a:ext>
                </a:extLst>
              </a:tr>
            </a:tbl>
          </a:graphicData>
        </a:graphic>
      </p:graphicFrame>
      <p:sp>
        <p:nvSpPr>
          <p:cNvPr id="30" name="Прямоугольник 29"/>
          <p:cNvSpPr/>
          <p:nvPr/>
        </p:nvSpPr>
        <p:spPr>
          <a:xfrm>
            <a:off x="5106824" y="1388124"/>
            <a:ext cx="33432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Bookman Old Style" panose="02050604050505020204" pitchFamily="18" charset="0"/>
              </a:rPr>
              <a:t>Таблица 1</a:t>
            </a:r>
            <a:r>
              <a:rPr lang="ru-RU" sz="900" dirty="0">
                <a:latin typeface="Bookman Old Style" panose="02050604050505020204" pitchFamily="18" charset="0"/>
              </a:rPr>
              <a:t> – Структура </a:t>
            </a:r>
            <a:r>
              <a:rPr lang="ru-RU" sz="900" dirty="0" err="1">
                <a:latin typeface="Bookman Old Style" panose="02050604050505020204" pitchFamily="18" charset="0"/>
              </a:rPr>
              <a:t>сверточной</a:t>
            </a:r>
            <a:r>
              <a:rPr lang="ru-RU" sz="900" dirty="0">
                <a:latin typeface="Bookman Old Style" panose="02050604050505020204" pitchFamily="18" charset="0"/>
              </a:rPr>
              <a:t> нейронной сети 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4821225" y="3607108"/>
            <a:ext cx="408776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точек входного слоя задавалось равным 10, а выходного слоя – 20 (по количеству типов снарядов). </a:t>
            </a:r>
          </a:p>
          <a:p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Общее число оцениваемых параметров нейронной сети: 43 094.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4125119" y="1859057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(27)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4083641" y="3066512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(28)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4092554" y="4427922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(29)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59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21760"/>
            <a:ext cx="90754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1050" dirty="0">
                <a:latin typeface="Bookman Old Style" panose="02050604050505020204" pitchFamily="18" charset="0"/>
              </a:rPr>
              <a:t>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41479" y="626842"/>
            <a:ext cx="846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Алгоритм решения обратной задачи с использованием методов искусственного интеллекта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2191" y="905582"/>
            <a:ext cx="47386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Восстановление траектории движения снаряда</a:t>
            </a:r>
            <a:endParaRPr lang="ru-RU" sz="12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44284" y="1290145"/>
            <a:ext cx="45263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Нейронная сеть глубокого обучения для восстановления полной траектории по траекторным измерениям </a:t>
            </a:r>
            <a:endParaRPr lang="ru-RU" sz="105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4230524" y="2326305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(30)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4230524" y="3677780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(31)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41479" y="1757368"/>
            <a:ext cx="25106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вход нейронной сети будем подавать</a:t>
            </a:r>
            <a:endParaRPr lang="ru-RU" sz="1050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1541447" y="2095061"/>
          <a:ext cx="1600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Уравнение" r:id="rId4" imgW="2133600" imgH="1079500" progId="Equation.3">
                  <p:embed/>
                </p:oleObj>
              </mc:Choice>
              <mc:Fallback>
                <p:oleObj name="Уравнение" r:id="rId4" imgW="21336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47" y="2095061"/>
                        <a:ext cx="16002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441479" y="2923630"/>
            <a:ext cx="319903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выходе необходимо получить полную траекторию в стартовой системе координат:</a:t>
            </a:r>
            <a:endParaRPr lang="ru-RU" sz="1050" dirty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/>
          </p:nvPr>
        </p:nvGraphicFramePr>
        <p:xfrm>
          <a:off x="1541448" y="3424744"/>
          <a:ext cx="1464469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Уравнение" r:id="rId6" imgW="1943100" imgH="1079500" progId="Equation.3">
                  <p:embed/>
                </p:oleObj>
              </mc:Choice>
              <mc:Fallback>
                <p:oleObj name="Уравнение" r:id="rId6" imgW="19431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48" y="3424744"/>
                        <a:ext cx="1464469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5230026" y="1036565"/>
            <a:ext cx="33432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Bookman Old Style" panose="02050604050505020204" pitchFamily="18" charset="0"/>
              </a:rPr>
              <a:t>Таблица 2</a:t>
            </a:r>
            <a:r>
              <a:rPr lang="ru-RU" sz="900" dirty="0">
                <a:latin typeface="Bookman Old Style" panose="02050604050505020204" pitchFamily="18" charset="0"/>
              </a:rPr>
              <a:t> – Структура </a:t>
            </a:r>
            <a:r>
              <a:rPr lang="ru-RU" sz="900" dirty="0" err="1">
                <a:latin typeface="Bookman Old Style" panose="02050604050505020204" pitchFamily="18" charset="0"/>
              </a:rPr>
              <a:t>сверточной</a:t>
            </a:r>
            <a:r>
              <a:rPr lang="ru-RU" sz="900" dirty="0">
                <a:latin typeface="Bookman Old Style" panose="02050604050505020204" pitchFamily="18" charset="0"/>
              </a:rPr>
              <a:t> нейронной сети </a:t>
            </a:r>
          </a:p>
        </p:txBody>
      </p:sp>
      <p:graphicFrame>
        <p:nvGraphicFramePr>
          <p:cNvPr id="40" name="Таблица 39"/>
          <p:cNvGraphicFramePr>
            <a:graphicFrameLocks noGrp="1"/>
          </p:cNvGraphicFramePr>
          <p:nvPr>
            <p:extLst/>
          </p:nvPr>
        </p:nvGraphicFramePr>
        <p:xfrm>
          <a:off x="4960834" y="1340380"/>
          <a:ext cx="4050507" cy="2085021"/>
        </p:xfrm>
        <a:graphic>
          <a:graphicData uri="http://schemas.openxmlformats.org/drawingml/2006/table">
            <a:tbl>
              <a:tblPr firstRow="1" bandRow="1"/>
              <a:tblGrid>
                <a:gridCol w="535242">
                  <a:extLst>
                    <a:ext uri="{9D8B030D-6E8A-4147-A177-3AD203B41FA5}">
                      <a16:colId xmlns:a16="http://schemas.microsoft.com/office/drawing/2014/main" xmlns="" val="3196040830"/>
                    </a:ext>
                  </a:extLst>
                </a:gridCol>
                <a:gridCol w="1147628">
                  <a:extLst>
                    <a:ext uri="{9D8B030D-6E8A-4147-A177-3AD203B41FA5}">
                      <a16:colId xmlns:a16="http://schemas.microsoft.com/office/drawing/2014/main" xmlns="" val="3186173730"/>
                    </a:ext>
                  </a:extLst>
                </a:gridCol>
                <a:gridCol w="1147628">
                  <a:extLst>
                    <a:ext uri="{9D8B030D-6E8A-4147-A177-3AD203B41FA5}">
                      <a16:colId xmlns:a16="http://schemas.microsoft.com/office/drawing/2014/main" xmlns="" val="3005205647"/>
                    </a:ext>
                  </a:extLst>
                </a:gridCol>
                <a:gridCol w="1220009">
                  <a:extLst>
                    <a:ext uri="{9D8B030D-6E8A-4147-A177-3AD203B41FA5}">
                      <a16:colId xmlns:a16="http://schemas.microsoft.com/office/drawing/2014/main" xmlns="" val="2242285379"/>
                    </a:ext>
                  </a:extLst>
                </a:gridCol>
              </a:tblGrid>
              <a:tr h="3621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слоя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выходного слоя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оцениваемых параметров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3332108"/>
                  </a:ext>
                </a:extLst>
              </a:tr>
              <a:tr h="215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5)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9574096"/>
                  </a:ext>
                </a:extLst>
              </a:tr>
              <a:tr h="215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Conv1D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128)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8943562"/>
                  </a:ext>
                </a:extLst>
              </a:tr>
              <a:tr h="215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Conv1D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64)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24640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7522553"/>
                  </a:ext>
                </a:extLst>
              </a:tr>
              <a:tr h="215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Conv1D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12325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6326059"/>
                  </a:ext>
                </a:extLst>
              </a:tr>
              <a:tr h="215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Conv1D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21230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1379862"/>
                  </a:ext>
                </a:extLst>
              </a:tr>
              <a:tr h="215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Reshape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3228286"/>
                  </a:ext>
                </a:extLst>
              </a:tr>
              <a:tr h="215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Conv1D</a:t>
                      </a: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4)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0833922"/>
                  </a:ext>
                </a:extLst>
              </a:tr>
              <a:tr h="215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4)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1385140"/>
                  </a:ext>
                </a:extLst>
              </a:tr>
            </a:tbl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4960834" y="3488511"/>
            <a:ext cx="405050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точек входного слоя задавалось равным </a:t>
            </a:r>
            <a:r>
              <a:rPr lang="en-US" sz="105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 выходного слоя – </a:t>
            </a:r>
            <a:r>
              <a:rPr lang="en-US" sz="105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128.</a:t>
            </a: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Общее число оцениваемых параметров нейронной сети: 59 626.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787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1920" y="21760"/>
            <a:ext cx="88925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1050" dirty="0">
                <a:latin typeface="Bookman Old Style" panose="02050604050505020204" pitchFamily="18" charset="0"/>
              </a:rPr>
              <a:t>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41479" y="626842"/>
            <a:ext cx="846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Алгоритм решения обратной задачи с использованием методов искусственного интеллекта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2191" y="905582"/>
            <a:ext cx="47386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 Определение координат точки выстрела в системе координат локатора и СКО модели</a:t>
            </a:r>
            <a:endParaRPr lang="ru-RU" sz="1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65716" y="4401968"/>
            <a:ext cx="33432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Bookman Old Style" panose="02050604050505020204" pitchFamily="18" charset="0"/>
              </a:rPr>
              <a:t>Рисунок 6</a:t>
            </a:r>
            <a:r>
              <a:rPr lang="ru-RU" sz="900" dirty="0">
                <a:latin typeface="Bookman Old Style" panose="02050604050505020204" pitchFamily="18" charset="0"/>
              </a:rPr>
              <a:t> – Проекция траектории на плоскость </a:t>
            </a:r>
            <a:r>
              <a:rPr lang="ru-RU" sz="900" i="1" dirty="0" err="1">
                <a:latin typeface="Bookman Old Style" panose="02050604050505020204" pitchFamily="18" charset="0"/>
              </a:rPr>
              <a:t>Оxz</a:t>
            </a:r>
            <a:r>
              <a:rPr lang="ru-RU" sz="900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222190" y="1459067"/>
            <a:ext cx="452634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уточняем дирекционный угол из решения оптимизационной задачи</a:t>
            </a:r>
            <a:endParaRPr lang="ru-RU" sz="105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581553" y="1790410"/>
          <a:ext cx="3807619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Уравнение" r:id="rId4" imgW="5080000" imgH="546100" progId="Equation.3">
                  <p:embed/>
                </p:oleObj>
              </mc:Choice>
              <mc:Fallback>
                <p:oleObj name="Уравнение" r:id="rId4" imgW="50800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53" y="1790410"/>
                        <a:ext cx="3807619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4748535" y="1860896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(32)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222190" y="2375744"/>
            <a:ext cx="452634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определяем точку выстрела</a:t>
            </a:r>
            <a:endParaRPr lang="ru-RU" sz="1050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/>
          </p:nvPr>
        </p:nvGraphicFramePr>
        <p:xfrm>
          <a:off x="1509741" y="2633246"/>
          <a:ext cx="2421731" cy="235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Уравнение" r:id="rId6" imgW="3225800" imgH="304800" progId="Equation.3">
                  <p:embed/>
                </p:oleObj>
              </mc:Choice>
              <mc:Fallback>
                <p:oleObj name="Уравнение" r:id="rId6" imgW="32258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41" y="2633246"/>
                        <a:ext cx="2421731" cy="2357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222190" y="2979646"/>
            <a:ext cx="452634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выполняем расчет до тех пор пока не выполнится условие</a:t>
            </a:r>
            <a:endParaRPr lang="ru-RU" sz="1050" dirty="0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/>
          </p:nvPr>
        </p:nvGraphicFramePr>
        <p:xfrm>
          <a:off x="1101857" y="3321136"/>
          <a:ext cx="3171825" cy="30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Уравнение" r:id="rId8" imgW="4229100" imgH="393700" progId="Equation.3">
                  <p:embed/>
                </p:oleObj>
              </mc:Choice>
              <mc:Fallback>
                <p:oleObj name="Уравнение" r:id="rId8" imgW="4229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857" y="3321136"/>
                        <a:ext cx="3171825" cy="307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4745658" y="3339632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(33)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" t="8126" r="7335" b="4726"/>
          <a:stretch/>
        </p:blipFill>
        <p:spPr bwMode="auto">
          <a:xfrm>
            <a:off x="5324437" y="1574484"/>
            <a:ext cx="3775916" cy="26181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22191" y="3768835"/>
            <a:ext cx="22381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точки выстрела примем:</a:t>
            </a:r>
            <a:endParaRPr lang="ru-RU" sz="1050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1987865" y="4102617"/>
          <a:ext cx="1207294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Уравнение" r:id="rId11" imgW="1600200" imgH="279400" progId="Equation.3">
                  <p:embed/>
                </p:oleObj>
              </mc:Choice>
              <mc:Fallback>
                <p:oleObj name="Уравнение" r:id="rId11" imgW="16002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865" y="4102617"/>
                        <a:ext cx="1207294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01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9540" y="21760"/>
            <a:ext cx="9014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latin typeface="Bookman Old Style" panose="02050604050505020204" pitchFamily="18" charset="0"/>
              </a:rPr>
              <a:t>Результаты </a:t>
            </a:r>
            <a:r>
              <a:rPr lang="ru-RU" sz="1050" dirty="0">
                <a:latin typeface="Bookman Old Style" panose="02050604050505020204" pitchFamily="18" charset="0"/>
              </a:rPr>
              <a:t>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41479" y="626842"/>
            <a:ext cx="846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Результаты решения задачи классификации типа снаряда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2191" y="879944"/>
            <a:ext cx="81598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Исходные данные были получены в результате моделирования траектории 20 снарядов:</a:t>
            </a:r>
            <a:endParaRPr lang="ru-RU" sz="12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22191" y="1098012"/>
            <a:ext cx="6866546" cy="62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spcAft>
                <a:spcPts val="225"/>
              </a:spcAft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начальными углами стрельбы от 0 до максимально возможных значений угла стрельбы;</a:t>
            </a:r>
          </a:p>
          <a:p>
            <a:pPr marL="214313" lvl="1" indent="-214313">
              <a:spcAft>
                <a:spcPts val="225"/>
              </a:spcAft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ветра от 0º до 360 º с шагом 20º;</a:t>
            </a:r>
          </a:p>
          <a:p>
            <a:pPr marL="214313" indent="-214313">
              <a:spcAft>
                <a:spcPts val="225"/>
              </a:spcAft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скорость ветра от 0 до 20 м/с.</a:t>
            </a: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210299" y="1690489"/>
            <a:ext cx="67234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Bookman Old Style" panose="02050604050505020204" pitchFamily="18" charset="0"/>
              </a:rPr>
              <a:t>Таблица 3</a:t>
            </a:r>
            <a:r>
              <a:rPr lang="ru-RU" sz="900" dirty="0">
                <a:latin typeface="Bookman Old Style" panose="02050604050505020204" pitchFamily="18" charset="0"/>
              </a:rPr>
              <a:t> – Матрица ошибок классификации снарядов на тестовой выборке (без учета погрешности)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600520" y="1945530"/>
          <a:ext cx="7913046" cy="2640330"/>
        </p:xfrm>
        <a:graphic>
          <a:graphicData uri="http://schemas.openxmlformats.org/drawingml/2006/table">
            <a:tbl>
              <a:tblPr firstRow="1" firstCol="1" bandRow="1"/>
              <a:tblGrid>
                <a:gridCol w="1222232">
                  <a:extLst>
                    <a:ext uri="{9D8B030D-6E8A-4147-A177-3AD203B41FA5}">
                      <a16:colId xmlns:a16="http://schemas.microsoft.com/office/drawing/2014/main" xmlns="" val="320980343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3216259665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301318036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1647361614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3828854897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22101421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3161787205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3337936435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3557808247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261843894"/>
                    </a:ext>
                  </a:extLst>
                </a:gridCol>
                <a:gridCol w="334997">
                  <a:extLst>
                    <a:ext uri="{9D8B030D-6E8A-4147-A177-3AD203B41FA5}">
                      <a16:colId xmlns:a16="http://schemas.microsoft.com/office/drawing/2014/main" xmlns="" val="786103225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3139348717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1323992865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2211995728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3884171417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2612229207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1057469814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1537505988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3742802878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3551080518"/>
                    </a:ext>
                  </a:extLst>
                </a:gridCol>
                <a:gridCol w="334997">
                  <a:extLst>
                    <a:ext uri="{9D8B030D-6E8A-4147-A177-3AD203B41FA5}">
                      <a16:colId xmlns:a16="http://schemas.microsoft.com/office/drawing/2014/main" xmlns="" val="1072462862"/>
                    </a:ext>
                  </a:extLst>
                </a:gridCol>
              </a:tblGrid>
              <a:tr h="12573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008545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-  3ОФ15 - 100mm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916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609697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-  3ОФ34 - 120mm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438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503198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 -  3ОФ43 - 203mm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1483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936242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 -  3ОФ49 - 120mm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850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02376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 -  3ОФ56 - 122mm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1051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403086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 -  3ОФ64 - 152mm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1443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227226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 -  53-Ф-864 - 240mm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60244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 -  Dm11 - 120mm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946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9930513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 -  HE-L31 - 105mm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1194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7722617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 -  M106 - 203mm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1018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4493941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 -  M107 - 155mm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1368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13531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 -  M483 - 155mm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1338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83432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 -  M549 - 155mm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1413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796779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 -  M795 - 155mm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1284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555932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 -  M933 - 120mm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498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464594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 -  PR-14 - 120mm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470937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 -  ОФ-26 - 125mm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389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487823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 -  ОФ-482М - 130mm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1673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242068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 -  ОФ-843Б - 120mm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539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2749134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 -  ОФ29 - 152mm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1589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95450740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684850" y="4610030"/>
            <a:ext cx="418576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Точность модели составила 98% на обучающей и тестовой выборках.</a:t>
            </a:r>
            <a:endParaRPr lang="ru-RU" sz="105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97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21760"/>
            <a:ext cx="899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latin typeface="Bookman Old Style" panose="02050604050505020204" pitchFamily="18" charset="0"/>
              </a:rPr>
              <a:t>Результаты </a:t>
            </a:r>
            <a:r>
              <a:rPr lang="ru-RU" sz="1050" dirty="0">
                <a:latin typeface="Bookman Old Style" panose="02050604050505020204" pitchFamily="18" charset="0"/>
              </a:rPr>
              <a:t>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41479" y="626842"/>
            <a:ext cx="846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Результаты решения задачи классификации типа снаряда 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197480" y="893424"/>
            <a:ext cx="67234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Bookman Old Style" panose="02050604050505020204" pitchFamily="18" charset="0"/>
              </a:rPr>
              <a:t>Таблица 4</a:t>
            </a:r>
            <a:r>
              <a:rPr lang="ru-RU" sz="900" dirty="0">
                <a:latin typeface="Bookman Old Style" panose="02050604050505020204" pitchFamily="18" charset="0"/>
              </a:rPr>
              <a:t> – Матрица ошибок классификации снарядов на тестовой выборке (               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587701" y="1148465"/>
          <a:ext cx="7913046" cy="2640330"/>
        </p:xfrm>
        <a:graphic>
          <a:graphicData uri="http://schemas.openxmlformats.org/drawingml/2006/table">
            <a:tbl>
              <a:tblPr firstRow="1" firstCol="1" bandRow="1"/>
              <a:tblGrid>
                <a:gridCol w="1222232">
                  <a:extLst>
                    <a:ext uri="{9D8B030D-6E8A-4147-A177-3AD203B41FA5}">
                      <a16:colId xmlns:a16="http://schemas.microsoft.com/office/drawing/2014/main" xmlns="" val="320980343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3216259665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301318036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1647361614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3828854897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22101421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3161787205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3337936435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3557808247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261843894"/>
                    </a:ext>
                  </a:extLst>
                </a:gridCol>
                <a:gridCol w="334997">
                  <a:extLst>
                    <a:ext uri="{9D8B030D-6E8A-4147-A177-3AD203B41FA5}">
                      <a16:colId xmlns:a16="http://schemas.microsoft.com/office/drawing/2014/main" xmlns="" val="786103225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3139348717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1323992865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2211995728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3884171417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2612229207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1057469814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1537505988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3742802878"/>
                    </a:ext>
                  </a:extLst>
                </a:gridCol>
                <a:gridCol w="334490">
                  <a:extLst>
                    <a:ext uri="{9D8B030D-6E8A-4147-A177-3AD203B41FA5}">
                      <a16:colId xmlns:a16="http://schemas.microsoft.com/office/drawing/2014/main" xmlns="" val="3551080518"/>
                    </a:ext>
                  </a:extLst>
                </a:gridCol>
                <a:gridCol w="334997">
                  <a:extLst>
                    <a:ext uri="{9D8B030D-6E8A-4147-A177-3AD203B41FA5}">
                      <a16:colId xmlns:a16="http://schemas.microsoft.com/office/drawing/2014/main" xmlns="" val="1072462862"/>
                    </a:ext>
                  </a:extLst>
                </a:gridCol>
              </a:tblGrid>
              <a:tr h="12573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57" marR="3665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008545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-  3ОФ15 - 100mm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609697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-  3ОФ34 - 120mm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503198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 -  3ОФ43 - 203mm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1097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207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936242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 -  3ОФ49 - 120mm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02376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 -  3ОФ56 - 122mm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403086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 -  3ОФ64 - 152mm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1055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227226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 -  53-Ф-864 - 240mm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60244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 -  Dm11 - 120mm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9930513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 -  HE-L31 - 105mm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1086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7722617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 -  M106 - 203mm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928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4493941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 -  M107 - 155mm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13531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 -  M483 - 155mm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424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83432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 -  M549 - 155mm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330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887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796779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 -  M795 - 155mm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408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555932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 -  M933 - 120mm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464594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 -  PR-14 - 120mm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508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470937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 -  ОФ-26 - 125mm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214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487823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 -  ОФ-482М - 130mm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1247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242068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 -  ОФ-843Б - 120mm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459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2749134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 -  ОФ29 - 152mm</a:t>
                      </a:r>
                    </a:p>
                  </a:txBody>
                  <a:tcPr marL="36657" marR="366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173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1220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95450740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587702" y="3854767"/>
            <a:ext cx="418576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Точность модели составила 68% на обучающей и тестовой выборках.</a:t>
            </a:r>
            <a:endParaRPr lang="ru-RU" sz="1050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/>
          </p:nvPr>
        </p:nvGraphicFramePr>
        <p:xfrm>
          <a:off x="6633674" y="929723"/>
          <a:ext cx="478631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Уравнение" r:id="rId4" imgW="647700" imgH="228600" progId="Equation.3">
                  <p:embed/>
                </p:oleObj>
              </mc:Choice>
              <mc:Fallback>
                <p:oleObj name="Уравнение" r:id="rId4" imgW="647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3674" y="929723"/>
                        <a:ext cx="478631" cy="17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Рисунок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252" y="1880108"/>
            <a:ext cx="2724639" cy="2620036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5800725" y="4506477"/>
            <a:ext cx="3343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Bookman Old Style" panose="02050604050505020204" pitchFamily="18" charset="0"/>
              </a:rPr>
              <a:t>Рисунок 7</a:t>
            </a:r>
            <a:r>
              <a:rPr lang="ru-RU" sz="900" dirty="0">
                <a:latin typeface="Bookman Old Style" panose="02050604050505020204" pitchFamily="18" charset="0"/>
              </a:rPr>
              <a:t> – Точность классификации снаряда в зависимости от </a:t>
            </a:r>
            <a:r>
              <a:rPr lang="el-GR" sz="900" dirty="0">
                <a:latin typeface="Bookman Old Style" panose="02050604050505020204" pitchFamily="18" charset="0"/>
              </a:rPr>
              <a:t>σ</a:t>
            </a:r>
            <a:endParaRPr lang="ru-RU" sz="900" dirty="0">
              <a:latin typeface="Bookman Old Style" panose="02050604050505020204" pitchFamily="18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4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4779" y="21760"/>
            <a:ext cx="87642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latin typeface="Bookman Old Style" panose="02050604050505020204" pitchFamily="18" charset="0"/>
              </a:rPr>
              <a:t>Результаты </a:t>
            </a:r>
            <a:r>
              <a:rPr lang="ru-RU" sz="1050" dirty="0">
                <a:latin typeface="Bookman Old Style" panose="02050604050505020204" pitchFamily="18" charset="0"/>
              </a:rPr>
              <a:t>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41479" y="626842"/>
            <a:ext cx="846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Результаты решения задачи восстановления траектории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2191" y="879944"/>
            <a:ext cx="81598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Исходные данные:</a:t>
            </a:r>
            <a:endParaRPr lang="ru-RU" sz="12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22191" y="1098011"/>
            <a:ext cx="5655179" cy="602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spcAft>
                <a:spcPts val="225"/>
              </a:spcAft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качестве входных данных выбирались все участки траекторий длиной 20 с и шагом 2 с;</a:t>
            </a:r>
          </a:p>
          <a:p>
            <a:pPr marL="214313" lvl="1" indent="-214313">
              <a:spcAft>
                <a:spcPts val="225"/>
              </a:spcAft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каждому входному данному соответствует исходная траектория с шагом дискретизации 1 с.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785004" y="3839141"/>
            <a:ext cx="3343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Bookman Old Style" panose="02050604050505020204" pitchFamily="18" charset="0"/>
              </a:rPr>
              <a:t>Рисунок 8</a:t>
            </a:r>
            <a:r>
              <a:rPr lang="ru-RU" sz="900" dirty="0">
                <a:latin typeface="Bookman Old Style" panose="02050604050505020204" pitchFamily="18" charset="0"/>
              </a:rPr>
              <a:t> – Пример зафиксированного участка траектории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0" t="8086" r="14025" b="19425"/>
          <a:stretch/>
        </p:blipFill>
        <p:spPr bwMode="auto">
          <a:xfrm>
            <a:off x="5697711" y="854488"/>
            <a:ext cx="3430568" cy="28502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22191" y="1527561"/>
            <a:ext cx="53895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обучающий набор входило 2650 наблюдений, которые были разделены на независимую обучающую и тестовую выборки объемами, 1325 и 1325 соответственно.</a:t>
            </a:r>
          </a:p>
          <a:p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Обучение нейронной проходило до 10 000 итераций. Выбиралась наилучшая модель в контрольной выборке.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1" y="2223895"/>
            <a:ext cx="5396469" cy="2158700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365332" y="4494917"/>
            <a:ext cx="5082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Bookman Old Style" panose="02050604050505020204" pitchFamily="18" charset="0"/>
              </a:rPr>
              <a:t>Рисунок 9</a:t>
            </a:r>
            <a:r>
              <a:rPr lang="ru-RU" sz="900" dirty="0">
                <a:latin typeface="Bookman Old Style" panose="02050604050505020204" pitchFamily="18" charset="0"/>
              </a:rPr>
              <a:t> – Результаты восстановления траектории: </a:t>
            </a:r>
            <a:br>
              <a:rPr lang="ru-RU" sz="900" dirty="0">
                <a:latin typeface="Bookman Old Style" panose="02050604050505020204" pitchFamily="18" charset="0"/>
              </a:rPr>
            </a:br>
            <a:r>
              <a:rPr lang="ru-RU" sz="900" dirty="0">
                <a:latin typeface="Bookman Old Style" panose="02050604050505020204" pitchFamily="18" charset="0"/>
              </a:rPr>
              <a:t>а) исходная и восстановленная траектории; б) ошибка аппроксимации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945752" y="2508578"/>
            <a:ext cx="30649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latin typeface="Bookman Old Style" panose="02050604050505020204" pitchFamily="18" charset="0"/>
              </a:rPr>
              <a:t>а)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3208251" y="2508578"/>
            <a:ext cx="3113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latin typeface="Bookman Old Style" panose="02050604050505020204" pitchFamily="18" charset="0"/>
              </a:rPr>
              <a:t>б)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6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" y="21760"/>
            <a:ext cx="8908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latin typeface="Bookman Old Style" panose="02050604050505020204" pitchFamily="18" charset="0"/>
              </a:rPr>
              <a:t>Результаты </a:t>
            </a:r>
            <a:r>
              <a:rPr lang="ru-RU" sz="1050" dirty="0">
                <a:latin typeface="Bookman Old Style" panose="02050604050505020204" pitchFamily="18" charset="0"/>
              </a:rPr>
              <a:t>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41479" y="626842"/>
            <a:ext cx="846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Определение точки выстрела и СКО модели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2191" y="879944"/>
            <a:ext cx="3937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Исходные данные:</a:t>
            </a:r>
            <a:endParaRPr lang="ru-RU" sz="12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22191" y="1098011"/>
            <a:ext cx="5655179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spcAft>
                <a:spcPts val="225"/>
              </a:spcAft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установим точку старта </a:t>
            </a:r>
          </a:p>
          <a:p>
            <a:pPr marL="214313" indent="-214313">
              <a:spcAft>
                <a:spcPts val="225"/>
              </a:spcAft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дирекционный угол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800725" y="3737234"/>
            <a:ext cx="33432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Bookman Old Style" panose="02050604050505020204" pitchFamily="18" charset="0"/>
              </a:rPr>
              <a:t>Рисунок 11</a:t>
            </a:r>
            <a:r>
              <a:rPr lang="ru-RU" sz="900" dirty="0">
                <a:latin typeface="Bookman Old Style" panose="02050604050505020204" pitchFamily="18" charset="0"/>
              </a:rPr>
              <a:t> – Зависимость разброса восстановленных точек выстрела от ошибок измерения траекторий </a:t>
            </a:r>
            <a:r>
              <a:rPr lang="el-GR" sz="900" dirty="0">
                <a:latin typeface="Bookman Old Style" panose="02050604050505020204" pitchFamily="18" charset="0"/>
              </a:rPr>
              <a:t>σ</a:t>
            </a:r>
            <a:r>
              <a:rPr lang="ru-RU" sz="900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65332" y="4494917"/>
            <a:ext cx="5082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Bookman Old Style" panose="02050604050505020204" pitchFamily="18" charset="0"/>
              </a:rPr>
              <a:t>Рисунок 10</a:t>
            </a:r>
            <a:r>
              <a:rPr lang="ru-RU" sz="900" dirty="0">
                <a:latin typeface="Bookman Old Style" panose="02050604050505020204" pitchFamily="18" charset="0"/>
              </a:rPr>
              <a:t> – Распределение точек выстрела : </a:t>
            </a:r>
            <a:br>
              <a:rPr lang="ru-RU" sz="900" dirty="0">
                <a:latin typeface="Bookman Old Style" panose="02050604050505020204" pitchFamily="18" charset="0"/>
              </a:rPr>
            </a:br>
            <a:r>
              <a:rPr lang="ru-RU" sz="900" dirty="0">
                <a:latin typeface="Bookman Old Style" panose="02050604050505020204" pitchFamily="18" charset="0"/>
              </a:rPr>
              <a:t>а) </a:t>
            </a:r>
            <a:r>
              <a:rPr lang="el-GR" sz="900" dirty="0">
                <a:latin typeface="Bookman Old Style" panose="02050604050505020204" pitchFamily="18" charset="0"/>
              </a:rPr>
              <a:t>σ</a:t>
            </a:r>
            <a:r>
              <a:rPr lang="ru-RU" sz="900" dirty="0">
                <a:latin typeface="Bookman Old Style" panose="02050604050505020204" pitchFamily="18" charset="0"/>
              </a:rPr>
              <a:t> = 5 м; б) </a:t>
            </a:r>
            <a:r>
              <a:rPr lang="el-GR" sz="900" dirty="0">
                <a:latin typeface="Bookman Old Style" panose="02050604050505020204" pitchFamily="18" charset="0"/>
              </a:rPr>
              <a:t>σ</a:t>
            </a:r>
            <a:r>
              <a:rPr lang="ru-RU" sz="900" dirty="0">
                <a:latin typeface="Bookman Old Style" panose="02050604050505020204" pitchFamily="18" charset="0"/>
              </a:rPr>
              <a:t> = 20 м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1968104" y="1147763"/>
          <a:ext cx="1162050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Уравнение" r:id="rId4" imgW="1549080" imgH="241200" progId="Equation.3">
                  <p:embed/>
                </p:oleObj>
              </mc:Choice>
              <mc:Fallback>
                <p:oleObj name="Уравнение" r:id="rId4" imgW="1549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104" y="1147763"/>
                        <a:ext cx="1162050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1996886" y="1349175"/>
          <a:ext cx="5524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Уравнение" r:id="rId6" imgW="736560" imgH="253800" progId="Equation.3">
                  <p:embed/>
                </p:oleObj>
              </mc:Choice>
              <mc:Fallback>
                <p:oleObj name="Уравнение" r:id="rId6" imgW="736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886" y="1349175"/>
                        <a:ext cx="552450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5417" r="8003" b="4255"/>
          <a:stretch/>
        </p:blipFill>
        <p:spPr bwMode="auto">
          <a:xfrm>
            <a:off x="2549336" y="2455469"/>
            <a:ext cx="2668567" cy="19350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5" t="7329" r="8338" b="4416"/>
          <a:stretch/>
        </p:blipFill>
        <p:spPr bwMode="auto">
          <a:xfrm>
            <a:off x="5601767" y="1201845"/>
            <a:ext cx="3457879" cy="25007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Рисунок 2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" t="5098" r="6888" b="3623"/>
          <a:stretch/>
        </p:blipFill>
        <p:spPr bwMode="auto">
          <a:xfrm>
            <a:off x="0" y="2507799"/>
            <a:ext cx="2558714" cy="18303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5" name="Объект 14"/>
          <p:cNvGraphicFramePr>
            <a:graphicFrameLocks noChangeAspect="1"/>
          </p:cNvGraphicFramePr>
          <p:nvPr>
            <p:extLst/>
          </p:nvPr>
        </p:nvGraphicFramePr>
        <p:xfrm>
          <a:off x="1409700" y="1912144"/>
          <a:ext cx="1376363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Уравнение" r:id="rId11" imgW="1828800" imgH="279360" progId="Equation.3">
                  <p:embed/>
                </p:oleObj>
              </mc:Choice>
              <mc:Fallback>
                <p:oleObj name="Уравнение" r:id="rId11" imgW="18288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912144"/>
                        <a:ext cx="1376363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222190" y="1623723"/>
            <a:ext cx="3937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Результаты решения задачи: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49447" y="2624322"/>
            <a:ext cx="30649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latin typeface="Bookman Old Style" panose="02050604050505020204" pitchFamily="18" charset="0"/>
              </a:rPr>
              <a:t>а)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2808161" y="2585989"/>
            <a:ext cx="3113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latin typeface="Bookman Old Style" panose="02050604050505020204" pitchFamily="18" charset="0"/>
              </a:rPr>
              <a:t>б)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88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21760"/>
            <a:ext cx="9014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latin typeface="Bookman Old Style" panose="02050604050505020204" pitchFamily="18" charset="0"/>
              </a:rPr>
              <a:t>Зависимость </a:t>
            </a:r>
            <a:r>
              <a:rPr lang="ru-RU" sz="1050" dirty="0">
                <a:latin typeface="Bookman Old Style" panose="02050604050505020204" pitchFamily="18" charset="0"/>
              </a:rPr>
              <a:t>ошибки определения координат </a:t>
            </a:r>
            <a:r>
              <a:rPr lang="ru-RU" sz="1050" dirty="0" smtClean="0">
                <a:latin typeface="Bookman Old Style" panose="02050604050505020204" pitchFamily="18" charset="0"/>
              </a:rPr>
              <a:t>снаряда от </a:t>
            </a:r>
            <a:r>
              <a:rPr lang="ru-RU" sz="1050" dirty="0">
                <a:latin typeface="Bookman Old Style" panose="02050604050505020204" pitchFamily="18" charset="0"/>
              </a:rPr>
              <a:t>траекторных параметров и технических характеристик локатора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41479" y="626841"/>
            <a:ext cx="8467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Зависимость ошибки определения положения снаряда</a:t>
            </a:r>
          </a:p>
          <a:p>
            <a:r>
              <a:rPr lang="ru-RU" sz="1200" b="1" dirty="0">
                <a:latin typeface="Bookman Old Style" panose="02050604050505020204" pitchFamily="18" charset="0"/>
              </a:rPr>
              <a:t>от траекторных параметров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00529" y="4524967"/>
            <a:ext cx="3843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Bookman Old Style" panose="02050604050505020204" pitchFamily="18" charset="0"/>
              </a:rPr>
              <a:t>Рисунок 13</a:t>
            </a:r>
            <a:r>
              <a:rPr lang="ru-RU" sz="900" dirty="0">
                <a:latin typeface="Bookman Old Style" panose="02050604050505020204" pitchFamily="18" charset="0"/>
              </a:rPr>
              <a:t> – Зависимость ошибки определения положения снаряда от угла места: 1 – </a:t>
            </a:r>
            <a:r>
              <a:rPr lang="en-US" sz="900" i="1" dirty="0">
                <a:latin typeface="Bookman Old Style" panose="02050604050505020204" pitchFamily="18" charset="0"/>
              </a:rPr>
              <a:t>R</a:t>
            </a:r>
            <a:r>
              <a:rPr lang="ru-RU" sz="900" dirty="0">
                <a:latin typeface="Bookman Old Style" panose="02050604050505020204" pitchFamily="18" charset="0"/>
              </a:rPr>
              <a:t> = </a:t>
            </a:r>
            <a:r>
              <a:rPr lang="en-US" sz="900" dirty="0">
                <a:latin typeface="Bookman Old Style" panose="02050604050505020204" pitchFamily="18" charset="0"/>
              </a:rPr>
              <a:t>2</a:t>
            </a:r>
            <a:r>
              <a:rPr lang="ru-RU" sz="900" dirty="0">
                <a:latin typeface="Bookman Old Style" panose="02050604050505020204" pitchFamily="18" charset="0"/>
              </a:rPr>
              <a:t>0</a:t>
            </a:r>
            <a:r>
              <a:rPr lang="en-US" sz="900" dirty="0">
                <a:latin typeface="Bookman Old Style" panose="02050604050505020204" pitchFamily="18" charset="0"/>
              </a:rPr>
              <a:t> </a:t>
            </a:r>
            <a:r>
              <a:rPr lang="ru-RU" sz="900" dirty="0">
                <a:latin typeface="Bookman Old Style" panose="02050604050505020204" pitchFamily="18" charset="0"/>
              </a:rPr>
              <a:t>км; 2 - </a:t>
            </a:r>
            <a:r>
              <a:rPr lang="en-US" sz="900" i="1" dirty="0">
                <a:latin typeface="Bookman Old Style" panose="02050604050505020204" pitchFamily="18" charset="0"/>
              </a:rPr>
              <a:t>R</a:t>
            </a:r>
            <a:r>
              <a:rPr lang="ru-RU" sz="900" dirty="0">
                <a:latin typeface="Bookman Old Style" panose="02050604050505020204" pitchFamily="18" charset="0"/>
              </a:rPr>
              <a:t> = 40</a:t>
            </a:r>
            <a:r>
              <a:rPr lang="en-US" sz="900" dirty="0">
                <a:latin typeface="Bookman Old Style" panose="02050604050505020204" pitchFamily="18" charset="0"/>
              </a:rPr>
              <a:t> </a:t>
            </a:r>
            <a:r>
              <a:rPr lang="ru-RU" sz="900" dirty="0">
                <a:latin typeface="Bookman Old Style" panose="02050604050505020204" pitchFamily="18" charset="0"/>
              </a:rPr>
              <a:t>км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96541" y="1392430"/>
            <a:ext cx="4526345" cy="64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14000"/>
              </a:lnSpc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дальность обнаружения снаряда</a:t>
            </a:r>
          </a:p>
          <a:p>
            <a:pPr marL="214313" indent="-214313">
              <a:lnSpc>
                <a:spcPct val="114000"/>
              </a:lnSpc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азимут</a:t>
            </a:r>
          </a:p>
          <a:p>
            <a:pPr marL="214313" indent="-214313">
              <a:lnSpc>
                <a:spcPct val="114000"/>
              </a:lnSpc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угол места   </a:t>
            </a:r>
            <a:endParaRPr lang="ru-RU" sz="105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4287795" y="3457474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(34)</a:t>
            </a:r>
          </a:p>
        </p:txBody>
      </p:sp>
      <p:graphicFrame>
        <p:nvGraphicFramePr>
          <p:cNvPr id="3" name="Объект 2"/>
          <p:cNvGraphicFramePr>
            <a:graphicFrameLocks/>
          </p:cNvGraphicFramePr>
          <p:nvPr>
            <p:extLst/>
          </p:nvPr>
        </p:nvGraphicFramePr>
        <p:xfrm>
          <a:off x="2564747" y="1436236"/>
          <a:ext cx="740569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6" name="Уравнение" r:id="rId4" imgW="990360" imgH="241200" progId="Equation.3">
                  <p:embed/>
                </p:oleObj>
              </mc:Choice>
              <mc:Fallback>
                <p:oleObj name="Уравнение" r:id="rId4" imgW="990360" imgH="2412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747" y="1436236"/>
                        <a:ext cx="740569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/>
          </p:cNvGraphicFramePr>
          <p:nvPr>
            <p:extLst/>
          </p:nvPr>
        </p:nvGraphicFramePr>
        <p:xfrm>
          <a:off x="2575335" y="1619345"/>
          <a:ext cx="685800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7" name="Уравнение" r:id="rId6" imgW="914400" imgH="241300" progId="Equation.3">
                  <p:embed/>
                </p:oleObj>
              </mc:Choice>
              <mc:Fallback>
                <p:oleObj name="Уравнение" r:id="rId6" imgW="914400" imgH="2413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335" y="1619345"/>
                        <a:ext cx="685800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/>
          </p:cNvGraphicFramePr>
          <p:nvPr>
            <p:extLst/>
          </p:nvPr>
        </p:nvGraphicFramePr>
        <p:xfrm>
          <a:off x="2596392" y="1832202"/>
          <a:ext cx="607219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8" name="Уравнение" r:id="rId8" imgW="812447" imgH="241195" progId="Equation.3">
                  <p:embed/>
                </p:oleObj>
              </mc:Choice>
              <mc:Fallback>
                <p:oleObj name="Уравнение" r:id="rId8" imgW="812447" imgH="241195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392" y="1832202"/>
                        <a:ext cx="607219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174448" y="1112715"/>
            <a:ext cx="27735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 траекторным параметрам относятся: 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43415" y="2735781"/>
            <a:ext cx="3480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Средняя ошибка определения положения снаряда </a:t>
            </a:r>
            <a:endParaRPr lang="ru-RU" sz="1200" dirty="0"/>
          </a:p>
        </p:txBody>
      </p:sp>
      <p:graphicFrame>
        <p:nvGraphicFramePr>
          <p:cNvPr id="39" name="Объект 38"/>
          <p:cNvGraphicFramePr>
            <a:graphicFrameLocks/>
          </p:cNvGraphicFramePr>
          <p:nvPr>
            <p:extLst/>
          </p:nvPr>
        </p:nvGraphicFramePr>
        <p:xfrm>
          <a:off x="1421373" y="3029242"/>
          <a:ext cx="2071688" cy="250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9" name="Уравнение" r:id="rId10" imgW="2755900" imgH="330200" progId="Equation.3">
                  <p:embed/>
                </p:oleObj>
              </mc:Choice>
              <mc:Fallback>
                <p:oleObj name="Уравнение" r:id="rId10" imgW="2755900" imgH="330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373" y="3029242"/>
                        <a:ext cx="2071688" cy="2500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/>
          </p:cNvGraphicFramePr>
          <p:nvPr>
            <p:extLst/>
          </p:nvPr>
        </p:nvGraphicFramePr>
        <p:xfrm>
          <a:off x="2175056" y="3307939"/>
          <a:ext cx="664369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0" name="Уравнение" r:id="rId12" imgW="888614" imgH="495085" progId="Equation.3">
                  <p:embed/>
                </p:oleObj>
              </mc:Choice>
              <mc:Fallback>
                <p:oleObj name="Уравнение" r:id="rId12" imgW="888614" imgH="49508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056" y="3307939"/>
                        <a:ext cx="664369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/>
          </p:cNvGraphicFramePr>
          <p:nvPr>
            <p:extLst/>
          </p:nvPr>
        </p:nvGraphicFramePr>
        <p:xfrm>
          <a:off x="1785704" y="3701670"/>
          <a:ext cx="1343025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1" name="Уравнение" r:id="rId14" imgW="1790700" imgH="546100" progId="Equation.3">
                  <p:embed/>
                </p:oleObj>
              </mc:Choice>
              <mc:Fallback>
                <p:oleObj name="Уравнение" r:id="rId14" imgW="1790700" imgH="546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704" y="3701670"/>
                        <a:ext cx="1343025" cy="407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0"/>
          <a:stretch/>
        </p:blipFill>
        <p:spPr bwMode="auto">
          <a:xfrm>
            <a:off x="5838493" y="556029"/>
            <a:ext cx="2772846" cy="17964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494" y="2610381"/>
            <a:ext cx="2925405" cy="194931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Прямоугольник 45"/>
          <p:cNvSpPr/>
          <p:nvPr/>
        </p:nvSpPr>
        <p:spPr>
          <a:xfrm>
            <a:off x="150886" y="2065241"/>
            <a:ext cx="4723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Для исследования влияния траекторных параметров и технических характеристик локатора на ошибку определения положения снаряда проводилась серия статистических имитационных испытаний.</a:t>
            </a:r>
            <a:endParaRPr lang="ru-RU" sz="1200" dirty="0"/>
          </a:p>
        </p:txBody>
      </p:sp>
      <p:graphicFrame>
        <p:nvGraphicFramePr>
          <p:cNvPr id="48" name="Объект 47"/>
          <p:cNvGraphicFramePr>
            <a:graphicFrameLocks/>
          </p:cNvGraphicFramePr>
          <p:nvPr>
            <p:extLst/>
          </p:nvPr>
        </p:nvGraphicFramePr>
        <p:xfrm>
          <a:off x="221726" y="4178965"/>
          <a:ext cx="439340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2" name="Уравнение" r:id="rId18" imgW="596880" imgH="241200" progId="Equation.3">
                  <p:embed/>
                </p:oleObj>
              </mc:Choice>
              <mc:Fallback>
                <p:oleObj name="Уравнение" r:id="rId18" imgW="59688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26" y="4178965"/>
                        <a:ext cx="439340" cy="185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693167" y="4149512"/>
            <a:ext cx="31870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координаты снаряда зафиксированные локатором;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/>
          </p:cNvGraphicFramePr>
          <p:nvPr>
            <p:extLst/>
          </p:nvPr>
        </p:nvGraphicFramePr>
        <p:xfrm>
          <a:off x="208279" y="4394613"/>
          <a:ext cx="492919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3" name="Уравнение" r:id="rId20" imgW="660113" imgH="241195" progId="Equation.3">
                  <p:embed/>
                </p:oleObj>
              </mc:Choice>
              <mc:Fallback>
                <p:oleObj name="Уравнение" r:id="rId20" imgW="660113" imgH="24119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79" y="4394613"/>
                        <a:ext cx="492919" cy="185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Прямоугольник 51"/>
          <p:cNvSpPr/>
          <p:nvPr/>
        </p:nvSpPr>
        <p:spPr>
          <a:xfrm>
            <a:off x="693166" y="4380344"/>
            <a:ext cx="25458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истинные значения координат снаряда;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5255664" y="2326427"/>
            <a:ext cx="3888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Bookman Old Style" panose="02050604050505020204" pitchFamily="18" charset="0"/>
              </a:rPr>
              <a:t>Рисунок 12</a:t>
            </a:r>
            <a:r>
              <a:rPr lang="ru-RU" sz="900" dirty="0">
                <a:latin typeface="Bookman Old Style" panose="02050604050505020204" pitchFamily="18" charset="0"/>
              </a:rPr>
              <a:t> – Зависимость ошибки определения положения снаряда от дальности его обнаружения: 1 – </a:t>
            </a:r>
            <a:r>
              <a:rPr lang="el-GR" sz="900" dirty="0">
                <a:latin typeface="Bookman Old Style" panose="02050604050505020204" pitchFamily="18" charset="0"/>
              </a:rPr>
              <a:t>β</a:t>
            </a:r>
            <a:r>
              <a:rPr lang="ru-RU" sz="900" dirty="0">
                <a:latin typeface="Bookman Old Style" panose="02050604050505020204" pitchFamily="18" charset="0"/>
              </a:rPr>
              <a:t> = 90°; 2 – </a:t>
            </a:r>
            <a:r>
              <a:rPr lang="el-GR" sz="900" dirty="0">
                <a:latin typeface="Bookman Old Style" panose="02050604050505020204" pitchFamily="18" charset="0"/>
              </a:rPr>
              <a:t>β</a:t>
            </a:r>
            <a:r>
              <a:rPr lang="ru-RU" sz="900" dirty="0">
                <a:latin typeface="Bookman Old Style" panose="02050604050505020204" pitchFamily="18" charset="0"/>
              </a:rPr>
              <a:t> = 0° 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335081" y="4599354"/>
            <a:ext cx="18886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–   количество испытаний.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72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5/45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534" y="4360256"/>
            <a:ext cx="8968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1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7168" y="1349919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4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38795" y="1349919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77768" y="2248165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58383" y="1337963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59796" y="743741"/>
            <a:ext cx="1176199" cy="606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24454" cy="594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/>
          <p:nvPr/>
        </p:nvCxnSpPr>
        <p:spPr>
          <a:xfrm rot="10800000" flipV="1">
            <a:off x="742441" y="2019874"/>
            <a:ext cx="711642" cy="216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35444" y="1635935"/>
            <a:ext cx="425964" cy="777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83824"/>
            <a:ext cx="0" cy="86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673068" y="1583634"/>
            <a:ext cx="433136" cy="874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12607" y="1598624"/>
            <a:ext cx="433888" cy="845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 flipH="1">
            <a:off x="4281422" y="974573"/>
            <a:ext cx="492" cy="37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655627" y="266589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93039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2" y="3553525"/>
            <a:ext cx="114428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 формы снаряда</a:t>
            </a: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</a:p>
        </p:txBody>
      </p:sp>
      <p:cxnSp>
        <p:nvCxnSpPr>
          <p:cNvPr id="34" name="Соединительная линия уступом 33"/>
          <p:cNvCxnSpPr>
            <a:stCxn id="45" idx="2"/>
            <a:endCxn id="46" idx="0"/>
          </p:cNvCxnSpPr>
          <p:nvPr/>
        </p:nvCxnSpPr>
        <p:spPr>
          <a:xfrm rot="5400000">
            <a:off x="3746074" y="1702200"/>
            <a:ext cx="425964" cy="6447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/>
          <p:nvPr/>
        </p:nvCxnSpPr>
        <p:spPr>
          <a:xfrm>
            <a:off x="4275059" y="2025554"/>
            <a:ext cx="758375" cy="2165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...»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21760"/>
            <a:ext cx="914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latin typeface="Bookman Old Style" panose="02050604050505020204" pitchFamily="18" charset="0"/>
              </a:rPr>
              <a:t>Зависимость </a:t>
            </a:r>
            <a:r>
              <a:rPr lang="ru-RU" sz="1050" dirty="0">
                <a:latin typeface="Bookman Old Style" panose="02050604050505020204" pitchFamily="18" charset="0"/>
              </a:rPr>
              <a:t>ошибки определения координат </a:t>
            </a:r>
            <a:r>
              <a:rPr lang="ru-RU" sz="1050" dirty="0" smtClean="0">
                <a:latin typeface="Bookman Old Style" panose="02050604050505020204" pitchFamily="18" charset="0"/>
              </a:rPr>
              <a:t>снаряда от </a:t>
            </a:r>
            <a:r>
              <a:rPr lang="ru-RU" sz="1050" dirty="0">
                <a:latin typeface="Bookman Old Style" panose="02050604050505020204" pitchFamily="18" charset="0"/>
              </a:rPr>
              <a:t>траекторных параметров и технических характеристик локатора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41479" y="626841"/>
            <a:ext cx="8467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Зависимость ошибки определения положения снаряда</a:t>
            </a:r>
          </a:p>
          <a:p>
            <a:r>
              <a:rPr lang="ru-RU" sz="1200" b="1" dirty="0">
                <a:latin typeface="Bookman Old Style" panose="02050604050505020204" pitchFamily="18" charset="0"/>
              </a:rPr>
              <a:t>от технических характеристик локатора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4331169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Bookman Old Style" panose="02050604050505020204" pitchFamily="18" charset="0"/>
              </a:rPr>
              <a:t>Рисунок 14</a:t>
            </a:r>
            <a:r>
              <a:rPr lang="ru-RU" sz="900" dirty="0">
                <a:latin typeface="Bookman Old Style" panose="02050604050505020204" pitchFamily="18" charset="0"/>
              </a:rPr>
              <a:t> – Зависимость ошибки определения положения снаряда от </a:t>
            </a:r>
            <a:br>
              <a:rPr lang="ru-RU" sz="900" dirty="0">
                <a:latin typeface="Bookman Old Style" panose="02050604050505020204" pitchFamily="18" charset="0"/>
              </a:rPr>
            </a:br>
            <a:r>
              <a:rPr lang="ru-RU" sz="900" dirty="0">
                <a:latin typeface="Bookman Old Style" panose="02050604050505020204" pitchFamily="18" charset="0"/>
              </a:rPr>
              <a:t>а) эффективной ширины спектра сигнала;  б) отношения сигнал/шум;  в) ширины диаграммы направленности антенны : </a:t>
            </a:r>
            <a:br>
              <a:rPr lang="ru-RU" sz="900" dirty="0">
                <a:latin typeface="Bookman Old Style" panose="02050604050505020204" pitchFamily="18" charset="0"/>
              </a:rPr>
            </a:br>
            <a:r>
              <a:rPr lang="ru-RU" sz="900" dirty="0">
                <a:latin typeface="Bookman Old Style" panose="02050604050505020204" pitchFamily="18" charset="0"/>
              </a:rPr>
              <a:t>1 – </a:t>
            </a:r>
            <a:r>
              <a:rPr lang="en-US" sz="900" i="1" dirty="0">
                <a:latin typeface="Bookman Old Style" panose="02050604050505020204" pitchFamily="18" charset="0"/>
              </a:rPr>
              <a:t>R</a:t>
            </a:r>
            <a:r>
              <a:rPr lang="ru-RU" sz="900" dirty="0">
                <a:latin typeface="Bookman Old Style" panose="02050604050505020204" pitchFamily="18" charset="0"/>
              </a:rPr>
              <a:t> = </a:t>
            </a:r>
            <a:r>
              <a:rPr lang="en-US" sz="900" dirty="0">
                <a:latin typeface="Bookman Old Style" panose="02050604050505020204" pitchFamily="18" charset="0"/>
              </a:rPr>
              <a:t>2</a:t>
            </a:r>
            <a:r>
              <a:rPr lang="ru-RU" sz="900" dirty="0">
                <a:latin typeface="Bookman Old Style" panose="02050604050505020204" pitchFamily="18" charset="0"/>
              </a:rPr>
              <a:t>0</a:t>
            </a:r>
            <a:r>
              <a:rPr lang="en-US" sz="900" dirty="0">
                <a:latin typeface="Bookman Old Style" panose="02050604050505020204" pitchFamily="18" charset="0"/>
              </a:rPr>
              <a:t> </a:t>
            </a:r>
            <a:r>
              <a:rPr lang="ru-RU" sz="900" dirty="0">
                <a:latin typeface="Bookman Old Style" panose="02050604050505020204" pitchFamily="18" charset="0"/>
              </a:rPr>
              <a:t>км;  2 – </a:t>
            </a:r>
            <a:r>
              <a:rPr lang="en-US" sz="900" i="1" dirty="0">
                <a:latin typeface="Bookman Old Style" panose="02050604050505020204" pitchFamily="18" charset="0"/>
              </a:rPr>
              <a:t>R</a:t>
            </a:r>
            <a:r>
              <a:rPr lang="ru-RU" sz="900" dirty="0">
                <a:latin typeface="Bookman Old Style" panose="02050604050505020204" pitchFamily="18" charset="0"/>
              </a:rPr>
              <a:t> = 40</a:t>
            </a:r>
            <a:r>
              <a:rPr lang="en-US" sz="900" dirty="0">
                <a:latin typeface="Bookman Old Style" panose="02050604050505020204" pitchFamily="18" charset="0"/>
              </a:rPr>
              <a:t> </a:t>
            </a:r>
            <a:r>
              <a:rPr lang="ru-RU" sz="900" dirty="0">
                <a:latin typeface="Bookman Old Style" panose="02050604050505020204" pitchFamily="18" charset="0"/>
              </a:rPr>
              <a:t>км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88131" y="1382882"/>
            <a:ext cx="4219858" cy="82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14000"/>
              </a:lnSpc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эффективная ширина спектра сигнала радиолокационной станции</a:t>
            </a:r>
          </a:p>
          <a:p>
            <a:pPr marL="214313" indent="-214313">
              <a:lnSpc>
                <a:spcPct val="114000"/>
              </a:lnSpc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отношение сигнал/шум </a:t>
            </a:r>
          </a:p>
          <a:p>
            <a:pPr marL="214313" indent="-214313">
              <a:lnSpc>
                <a:spcPct val="114000"/>
              </a:lnSpc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ширина диаграммы направленности антенны по уровню половинной мощности </a:t>
            </a:r>
            <a:endParaRPr lang="ru-RU" sz="105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5254" y="1117129"/>
            <a:ext cx="3719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К техническим характеристикам локатора относятся: 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/>
          </p:nvPr>
        </p:nvGraphicFramePr>
        <p:xfrm>
          <a:off x="4375877" y="1419290"/>
          <a:ext cx="884634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Уравнение" r:id="rId4" imgW="1193760" imgH="241200" progId="Equation.3">
                  <p:embed/>
                </p:oleObj>
              </mc:Choice>
              <mc:Fallback>
                <p:oleObj name="Уравнение" r:id="rId4" imgW="1193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877" y="1419290"/>
                        <a:ext cx="884634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4378258" y="1633904"/>
          <a:ext cx="882253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Уравнение" r:id="rId6" imgW="1180800" imgH="253800" progId="Equation.3">
                  <p:embed/>
                </p:oleObj>
              </mc:Choice>
              <mc:Fallback>
                <p:oleObj name="Уравнение" r:id="rId6" imgW="1180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258" y="1633904"/>
                        <a:ext cx="882253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4375877" y="1897646"/>
          <a:ext cx="607219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Уравнение" r:id="rId8" imgW="825500" imgH="241300" progId="Equation.3">
                  <p:embed/>
                </p:oleObj>
              </mc:Choice>
              <mc:Fallback>
                <p:oleObj name="Уравнение" r:id="rId8" imgW="825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877" y="1897646"/>
                        <a:ext cx="607219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Рисунок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7" y="2296772"/>
            <a:ext cx="2937466" cy="1948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409" y="2320710"/>
            <a:ext cx="3061183" cy="195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678" y="2319316"/>
            <a:ext cx="2926433" cy="195034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Прямоугольник 32"/>
          <p:cNvSpPr/>
          <p:nvPr/>
        </p:nvSpPr>
        <p:spPr>
          <a:xfrm>
            <a:off x="311515" y="2591860"/>
            <a:ext cx="30649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latin typeface="Bookman Old Style" panose="02050604050505020204" pitchFamily="18" charset="0"/>
              </a:rPr>
              <a:t>а)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3337792" y="2591860"/>
            <a:ext cx="3113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latin typeface="Bookman Old Style" panose="02050604050505020204" pitchFamily="18" charset="0"/>
              </a:rPr>
              <a:t>б)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6508111" y="2594059"/>
            <a:ext cx="3145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latin typeface="Bookman Old Style" panose="02050604050505020204" pitchFamily="18" charset="0"/>
              </a:rPr>
              <a:t>в)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0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21760"/>
            <a:ext cx="914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latin typeface="Bookman Old Style" panose="02050604050505020204" pitchFamily="18" charset="0"/>
              </a:rPr>
              <a:t>Исследование </a:t>
            </a:r>
            <a:r>
              <a:rPr lang="ru-RU" sz="1050" dirty="0">
                <a:latin typeface="Bookman Old Style" panose="02050604050505020204" pitchFamily="18" charset="0"/>
              </a:rPr>
              <a:t>погрешности решения обратной </a:t>
            </a:r>
            <a:r>
              <a:rPr lang="ru-RU" sz="1050" dirty="0" smtClean="0">
                <a:latin typeface="Bookman Old Style" panose="02050604050505020204" pitchFamily="18" charset="0"/>
              </a:rPr>
              <a:t>задачи в </a:t>
            </a:r>
            <a:r>
              <a:rPr lang="ru-RU" sz="1050" dirty="0">
                <a:latin typeface="Bookman Old Style" panose="02050604050505020204" pitchFamily="18" charset="0"/>
              </a:rPr>
              <a:t>зависимости от траекторных параметров и ошибок измерений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41479" y="626841"/>
            <a:ext cx="5326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Влияние параметров фиксации траектории локатором </a:t>
            </a:r>
            <a:br>
              <a:rPr lang="ru-RU" sz="1200" b="1" dirty="0">
                <a:latin typeface="Bookman Old Style" panose="02050604050505020204" pitchFamily="18" charset="0"/>
              </a:rPr>
            </a:br>
            <a:r>
              <a:rPr lang="ru-RU" sz="1200" b="1" dirty="0">
                <a:latin typeface="Bookman Old Style" panose="02050604050505020204" pitchFamily="18" charset="0"/>
              </a:rPr>
              <a:t>на погрешность решения обратной задачи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4295591" y="1970902"/>
            <a:ext cx="4315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Bookman Old Style" panose="02050604050505020204" pitchFamily="18" charset="0"/>
              </a:rPr>
              <a:t>(35)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51210" y="1249209"/>
            <a:ext cx="4819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Ошибки определения положения точки выстрела по серии испытаний </a:t>
            </a:r>
            <a:endParaRPr lang="ru-RU" sz="1200" dirty="0"/>
          </a:p>
        </p:txBody>
      </p:sp>
      <p:graphicFrame>
        <p:nvGraphicFramePr>
          <p:cNvPr id="48" name="Объект 47"/>
          <p:cNvGraphicFramePr>
            <a:graphicFrameLocks/>
          </p:cNvGraphicFramePr>
          <p:nvPr>
            <p:extLst/>
          </p:nvPr>
        </p:nvGraphicFramePr>
        <p:xfrm>
          <a:off x="151210" y="2980711"/>
          <a:ext cx="1001316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0" name="Уравнение" r:id="rId4" imgW="1358640" imgH="266400" progId="Equation.3">
                  <p:embed/>
                </p:oleObj>
              </mc:Choice>
              <mc:Fallback>
                <p:oleObj name="Уравнение" r:id="rId4" imgW="1358640" imgH="266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10" y="2980711"/>
                        <a:ext cx="1001316" cy="20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1262641" y="2955313"/>
            <a:ext cx="34191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начальные координаты траектории снаряда, определяемой без учета ошибок измерений;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262642" y="3393359"/>
            <a:ext cx="341911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начальные координаты траектории снаряда, определяемой с учетом ошибок измерений;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5255664" y="4476260"/>
            <a:ext cx="3888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Bookman Old Style" panose="02050604050505020204" pitchFamily="18" charset="0"/>
              </a:rPr>
              <a:t>Рисунок 16</a:t>
            </a:r>
            <a:r>
              <a:rPr lang="ru-RU" sz="900" dirty="0">
                <a:latin typeface="Bookman Old Style" panose="02050604050505020204" pitchFamily="18" charset="0"/>
              </a:rPr>
              <a:t> – Зависимость ошибки определения положения точки выстрела от ошибки определения положения снаряда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51210" y="4492159"/>
            <a:ext cx="18886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–   количество испытаний.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1667816" y="1601281"/>
          <a:ext cx="2350294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1" name="Уравнение" r:id="rId6" imgW="3175000" imgH="355600" progId="Equation.3">
                  <p:embed/>
                </p:oleObj>
              </mc:Choice>
              <mc:Fallback>
                <p:oleObj name="Уравнение" r:id="rId6" imgW="3175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816" y="1601281"/>
                        <a:ext cx="2350294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2442912" y="1943242"/>
          <a:ext cx="8001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2" name="Уравнение" r:id="rId8" imgW="1054100" imgH="520700" progId="Equation.3">
                  <p:embed/>
                </p:oleObj>
              </mc:Choice>
              <mc:Fallback>
                <p:oleObj name="Уравнение" r:id="rId8" imgW="10541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912" y="1943242"/>
                        <a:ext cx="8001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/>
          </p:cNvGraphicFramePr>
          <p:nvPr>
            <p:extLst/>
          </p:nvPr>
        </p:nvGraphicFramePr>
        <p:xfrm>
          <a:off x="2089297" y="2384114"/>
          <a:ext cx="1507331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3" name="Уравнение" r:id="rId10" imgW="2006600" imgH="571500" progId="Equation.3">
                  <p:embed/>
                </p:oleObj>
              </mc:Choice>
              <mc:Fallback>
                <p:oleObj name="Уравнение" r:id="rId10" imgW="2006600" imgH="571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297" y="2384114"/>
                        <a:ext cx="1507331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/>
          </p:cNvGraphicFramePr>
          <p:nvPr>
            <p:extLst/>
          </p:nvPr>
        </p:nvGraphicFramePr>
        <p:xfrm>
          <a:off x="151210" y="3401616"/>
          <a:ext cx="1001315" cy="22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4" name="Уравнение" r:id="rId12" imgW="1358640" imgH="291960" progId="Equation.3">
                  <p:embed/>
                </p:oleObj>
              </mc:Choice>
              <mc:Fallback>
                <p:oleObj name="Уравнение" r:id="rId12" imgW="13586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10" y="3401616"/>
                        <a:ext cx="1001315" cy="2250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/>
          </p:cNvGraphicFramePr>
          <p:nvPr>
            <p:extLst/>
          </p:nvPr>
        </p:nvGraphicFramePr>
        <p:xfrm>
          <a:off x="166165" y="3919654"/>
          <a:ext cx="150019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5" name="Уравнение" r:id="rId14" imgW="203024" imgH="266469" progId="Equation.3">
                  <p:embed/>
                </p:oleObj>
              </mc:Choice>
              <mc:Fallback>
                <p:oleObj name="Уравнение" r:id="rId14" imgW="203024" imgH="26646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65" y="3919654"/>
                        <a:ext cx="150019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/>
          </p:cNvGraphicFramePr>
          <p:nvPr>
            <p:extLst/>
          </p:nvPr>
        </p:nvGraphicFramePr>
        <p:xfrm>
          <a:off x="166165" y="4229957"/>
          <a:ext cx="228600" cy="20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6" name="Уравнение" r:id="rId16" imgW="304536" imgH="266469" progId="Equation.3">
                  <p:embed/>
                </p:oleObj>
              </mc:Choice>
              <mc:Fallback>
                <p:oleObj name="Уравнение" r:id="rId16" imgW="304536" imgH="26646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65" y="4229957"/>
                        <a:ext cx="228600" cy="2071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441478" y="3895267"/>
            <a:ext cx="35990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средняя ошибка определения положения точки выстрела;</a:t>
            </a:r>
            <a:endParaRPr lang="ru-RU" sz="105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41479" y="4189403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среднеквадратическое отклонение положения точки выстрела;</a:t>
            </a:r>
            <a:endParaRPr lang="ru-RU" sz="1050" dirty="0"/>
          </a:p>
        </p:txBody>
      </p:sp>
      <p:pic>
        <p:nvPicPr>
          <p:cNvPr id="54300" name="Рисунок 1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068" y="2740580"/>
            <a:ext cx="2664060" cy="177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Прямоугольник 49"/>
          <p:cNvSpPr/>
          <p:nvPr/>
        </p:nvSpPr>
        <p:spPr>
          <a:xfrm>
            <a:off x="5076202" y="2377703"/>
            <a:ext cx="40677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Bookman Old Style" panose="02050604050505020204" pitchFamily="18" charset="0"/>
              </a:rPr>
              <a:t>Рисунок 15</a:t>
            </a:r>
            <a:r>
              <a:rPr lang="ru-RU" sz="900" dirty="0">
                <a:latin typeface="Bookman Old Style" panose="02050604050505020204" pitchFamily="18" charset="0"/>
              </a:rPr>
              <a:t> – Зависимость ошибки определения положения точки выстрела от дальности его обнаружения: 1 – </a:t>
            </a:r>
            <a:r>
              <a:rPr lang="el-GR" sz="900" dirty="0">
                <a:latin typeface="Bookman Old Style" panose="02050604050505020204" pitchFamily="18" charset="0"/>
              </a:rPr>
              <a:t>β</a:t>
            </a:r>
            <a:r>
              <a:rPr lang="ru-RU" sz="900" dirty="0">
                <a:latin typeface="Bookman Old Style" panose="02050604050505020204" pitchFamily="18" charset="0"/>
              </a:rPr>
              <a:t> = 90°; 2 – </a:t>
            </a:r>
            <a:r>
              <a:rPr lang="el-GR" sz="900" dirty="0">
                <a:latin typeface="Bookman Old Style" panose="02050604050505020204" pitchFamily="18" charset="0"/>
              </a:rPr>
              <a:t>β</a:t>
            </a:r>
            <a:r>
              <a:rPr lang="ru-RU" sz="900" dirty="0">
                <a:latin typeface="Bookman Old Style" panose="02050604050505020204" pitchFamily="18" charset="0"/>
              </a:rPr>
              <a:t> = 0° </a:t>
            </a:r>
          </a:p>
        </p:txBody>
      </p:sp>
      <p:pic>
        <p:nvPicPr>
          <p:cNvPr id="54308" name="Рисунок 10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193" y="568025"/>
            <a:ext cx="2750936" cy="183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533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21760"/>
            <a:ext cx="914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latin typeface="Bookman Old Style" panose="02050604050505020204" pitchFamily="18" charset="0"/>
              </a:rPr>
              <a:t>Исследование </a:t>
            </a:r>
            <a:r>
              <a:rPr lang="ru-RU" sz="1050" dirty="0">
                <a:latin typeface="Bookman Old Style" panose="02050604050505020204" pitchFamily="18" charset="0"/>
              </a:rPr>
              <a:t>погрешности решения обратной </a:t>
            </a:r>
            <a:r>
              <a:rPr lang="ru-RU" sz="1050" dirty="0" smtClean="0">
                <a:latin typeface="Bookman Old Style" panose="02050604050505020204" pitchFamily="18" charset="0"/>
              </a:rPr>
              <a:t>задачи в </a:t>
            </a:r>
            <a:r>
              <a:rPr lang="ru-RU" sz="1050" dirty="0">
                <a:latin typeface="Bookman Old Style" panose="02050604050505020204" pitchFamily="18" charset="0"/>
              </a:rPr>
              <a:t>зависимости от траекторных параметров и ошибок измерений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41479" y="626841"/>
            <a:ext cx="5326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Влияние параметров фиксации траектории локатором на погрешность решения обратной задачи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196541" y="1321925"/>
            <a:ext cx="4526345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spcAft>
                <a:spcPts val="300"/>
              </a:spcAft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дальность обнаружения снаряда</a:t>
            </a:r>
          </a:p>
          <a:p>
            <a:pPr marL="214313" indent="-214313">
              <a:spcAft>
                <a:spcPts val="300"/>
              </a:spcAft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продолжительность фиксации участка траектории снаряда</a:t>
            </a:r>
          </a:p>
          <a:p>
            <a:pPr marL="214313" indent="-214313">
              <a:spcAft>
                <a:spcPts val="300"/>
              </a:spcAft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время начала фиксации участка траектории снаряда </a:t>
            </a:r>
          </a:p>
          <a:p>
            <a:pPr marL="214313" indent="-214313">
              <a:spcAft>
                <a:spcPts val="300"/>
              </a:spcAft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интервал времени получения координат снаряда локатором</a:t>
            </a:r>
          </a:p>
        </p:txBody>
      </p:sp>
      <p:graphicFrame>
        <p:nvGraphicFramePr>
          <p:cNvPr id="25" name="Объект 24"/>
          <p:cNvGraphicFramePr>
            <a:graphicFrameLocks/>
          </p:cNvGraphicFramePr>
          <p:nvPr>
            <p:extLst/>
          </p:nvPr>
        </p:nvGraphicFramePr>
        <p:xfrm>
          <a:off x="4158287" y="1349450"/>
          <a:ext cx="740569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8" name="Уравнение" r:id="rId4" imgW="990360" imgH="241200" progId="Equation.3">
                  <p:embed/>
                </p:oleObj>
              </mc:Choice>
              <mc:Fallback>
                <p:oleObj name="Уравнение" r:id="rId4" imgW="990360" imgH="2412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287" y="1349450"/>
                        <a:ext cx="740569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74448" y="1080667"/>
            <a:ext cx="27735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 траекторным параметрам относятся: </a:t>
            </a:r>
          </a:p>
        </p:txBody>
      </p:sp>
      <p:graphicFrame>
        <p:nvGraphicFramePr>
          <p:cNvPr id="3" name="Объект 2"/>
          <p:cNvGraphicFramePr>
            <a:graphicFrameLocks/>
          </p:cNvGraphicFramePr>
          <p:nvPr>
            <p:extLst/>
          </p:nvPr>
        </p:nvGraphicFramePr>
        <p:xfrm>
          <a:off x="4151283" y="1537657"/>
          <a:ext cx="803672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9" name="Уравнение" r:id="rId6" imgW="1079280" imgH="241200" progId="Equation.3">
                  <p:embed/>
                </p:oleObj>
              </mc:Choice>
              <mc:Fallback>
                <p:oleObj name="Уравнение" r:id="rId6" imgW="1079280" imgH="2412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283" y="1537657"/>
                        <a:ext cx="803672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/>
          </p:cNvGraphicFramePr>
          <p:nvPr>
            <p:extLst/>
          </p:nvPr>
        </p:nvGraphicFramePr>
        <p:xfrm>
          <a:off x="4158287" y="1738860"/>
          <a:ext cx="1190625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0" name="Уравнение" r:id="rId8" imgW="1587240" imgH="241200" progId="Equation.3">
                  <p:embed/>
                </p:oleObj>
              </mc:Choice>
              <mc:Fallback>
                <p:oleObj name="Уравнение" r:id="rId8" imgW="1587240" imgH="2412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287" y="1738860"/>
                        <a:ext cx="1190625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/>
          </p:cNvGraphicFramePr>
          <p:nvPr>
            <p:extLst/>
          </p:nvPr>
        </p:nvGraphicFramePr>
        <p:xfrm>
          <a:off x="4158287" y="1937444"/>
          <a:ext cx="573881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1" name="Уравнение" r:id="rId10" imgW="774360" imgH="241200" progId="Equation.3">
                  <p:embed/>
                </p:oleObj>
              </mc:Choice>
              <mc:Fallback>
                <p:oleObj name="Уравнение" r:id="rId10" imgW="774360" imgH="2412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287" y="1937444"/>
                        <a:ext cx="573881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502" y="2186757"/>
            <a:ext cx="3056498" cy="203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9" name="Рисунок 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21" y="2194897"/>
            <a:ext cx="3056498" cy="203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Прямоугольник 37"/>
          <p:cNvSpPr/>
          <p:nvPr/>
        </p:nvSpPr>
        <p:spPr>
          <a:xfrm>
            <a:off x="0" y="4331169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Bookman Old Style" panose="02050604050505020204" pitchFamily="18" charset="0"/>
              </a:rPr>
              <a:t>Рисунок 17</a:t>
            </a:r>
            <a:r>
              <a:rPr lang="ru-RU" sz="900" dirty="0">
                <a:latin typeface="Bookman Old Style" panose="02050604050505020204" pitchFamily="18" charset="0"/>
              </a:rPr>
              <a:t> – Зависимость ошибки определения положения точки выстрела от </a:t>
            </a:r>
            <a:br>
              <a:rPr lang="ru-RU" sz="900" dirty="0">
                <a:latin typeface="Bookman Old Style" panose="02050604050505020204" pitchFamily="18" charset="0"/>
              </a:rPr>
            </a:br>
            <a:r>
              <a:rPr lang="ru-RU" sz="900" dirty="0">
                <a:latin typeface="Bookman Old Style" panose="02050604050505020204" pitchFamily="18" charset="0"/>
              </a:rPr>
              <a:t>а) продолжительности зафиксированного участка траектории;  б) начала фиксации участка;  в) интервала времени получения координат снаряда : </a:t>
            </a:r>
            <a:br>
              <a:rPr lang="ru-RU" sz="900" dirty="0">
                <a:latin typeface="Bookman Old Style" panose="02050604050505020204" pitchFamily="18" charset="0"/>
              </a:rPr>
            </a:br>
            <a:r>
              <a:rPr lang="ru-RU" sz="900" dirty="0">
                <a:latin typeface="Bookman Old Style" panose="02050604050505020204" pitchFamily="18" charset="0"/>
              </a:rPr>
              <a:t>1 – </a:t>
            </a:r>
            <a:r>
              <a:rPr lang="en-US" sz="900" i="1" dirty="0">
                <a:latin typeface="Bookman Old Style" panose="02050604050505020204" pitchFamily="18" charset="0"/>
              </a:rPr>
              <a:t>R</a:t>
            </a:r>
            <a:r>
              <a:rPr lang="ru-RU" sz="900" dirty="0">
                <a:latin typeface="Bookman Old Style" panose="02050604050505020204" pitchFamily="18" charset="0"/>
              </a:rPr>
              <a:t> = </a:t>
            </a:r>
            <a:r>
              <a:rPr lang="en-US" sz="900" dirty="0">
                <a:latin typeface="Bookman Old Style" panose="02050604050505020204" pitchFamily="18" charset="0"/>
              </a:rPr>
              <a:t>2</a:t>
            </a:r>
            <a:r>
              <a:rPr lang="ru-RU" sz="900" dirty="0">
                <a:latin typeface="Bookman Old Style" panose="02050604050505020204" pitchFamily="18" charset="0"/>
              </a:rPr>
              <a:t>0</a:t>
            </a:r>
            <a:r>
              <a:rPr lang="en-US" sz="900" dirty="0">
                <a:latin typeface="Bookman Old Style" panose="02050604050505020204" pitchFamily="18" charset="0"/>
              </a:rPr>
              <a:t> </a:t>
            </a:r>
            <a:r>
              <a:rPr lang="ru-RU" sz="900" dirty="0">
                <a:latin typeface="Bookman Old Style" panose="02050604050505020204" pitchFamily="18" charset="0"/>
              </a:rPr>
              <a:t>км;  2 – </a:t>
            </a:r>
            <a:r>
              <a:rPr lang="en-US" sz="900" i="1" dirty="0">
                <a:latin typeface="Bookman Old Style" panose="02050604050505020204" pitchFamily="18" charset="0"/>
              </a:rPr>
              <a:t>R</a:t>
            </a:r>
            <a:r>
              <a:rPr lang="ru-RU" sz="900" dirty="0">
                <a:latin typeface="Bookman Old Style" panose="02050604050505020204" pitchFamily="18" charset="0"/>
              </a:rPr>
              <a:t> = 40</a:t>
            </a:r>
            <a:r>
              <a:rPr lang="en-US" sz="900" dirty="0">
                <a:latin typeface="Bookman Old Style" panose="02050604050505020204" pitchFamily="18" charset="0"/>
              </a:rPr>
              <a:t> </a:t>
            </a:r>
            <a:r>
              <a:rPr lang="ru-RU" sz="900" dirty="0">
                <a:latin typeface="Bookman Old Style" panose="02050604050505020204" pitchFamily="18" charset="0"/>
              </a:rPr>
              <a:t>км</a:t>
            </a:r>
          </a:p>
        </p:txBody>
      </p:sp>
      <p:pic>
        <p:nvPicPr>
          <p:cNvPr id="55310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38" y="2218769"/>
            <a:ext cx="3055423" cy="203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5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Рисунок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67" y="2333531"/>
            <a:ext cx="2912033" cy="195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Рисунок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244" y="2349706"/>
            <a:ext cx="3021068" cy="194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2" name="Рисунок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42907"/>
            <a:ext cx="3166103" cy="195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0" y="21760"/>
            <a:ext cx="914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latin typeface="Bookman Old Style" panose="02050604050505020204" pitchFamily="18" charset="0"/>
              </a:rPr>
              <a:t>Исследование </a:t>
            </a:r>
            <a:r>
              <a:rPr lang="ru-RU" sz="1050" dirty="0">
                <a:latin typeface="Bookman Old Style" panose="02050604050505020204" pitchFamily="18" charset="0"/>
              </a:rPr>
              <a:t>погрешности решения обратной </a:t>
            </a:r>
            <a:r>
              <a:rPr lang="ru-RU" sz="1050" dirty="0" smtClean="0">
                <a:latin typeface="Bookman Old Style" panose="02050604050505020204" pitchFamily="18" charset="0"/>
              </a:rPr>
              <a:t>задачи в </a:t>
            </a:r>
            <a:r>
              <a:rPr lang="ru-RU" sz="1050" dirty="0">
                <a:latin typeface="Bookman Old Style" panose="02050604050505020204" pitchFamily="18" charset="0"/>
              </a:rPr>
              <a:t>зависимости от траекторных параметров и ошибок измерений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41479" y="626841"/>
            <a:ext cx="8467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Влияние технических параметров радиолокатора </a:t>
            </a:r>
            <a:br>
              <a:rPr lang="ru-RU" sz="1200" b="1" dirty="0">
                <a:latin typeface="Bookman Old Style" panose="02050604050505020204" pitchFamily="18" charset="0"/>
              </a:rPr>
            </a:br>
            <a:r>
              <a:rPr lang="ru-RU" sz="1200" b="1" dirty="0">
                <a:latin typeface="Bookman Old Style" panose="02050604050505020204" pitchFamily="18" charset="0"/>
              </a:rPr>
              <a:t>на точность решения обратной задачи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4331169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Bookman Old Style" panose="02050604050505020204" pitchFamily="18" charset="0"/>
              </a:rPr>
              <a:t>Рисунок 18</a:t>
            </a:r>
            <a:r>
              <a:rPr lang="ru-RU" sz="900" dirty="0">
                <a:latin typeface="Bookman Old Style" panose="02050604050505020204" pitchFamily="18" charset="0"/>
              </a:rPr>
              <a:t> – Зависимость ошибки определения положения точки выстрела от </a:t>
            </a:r>
            <a:br>
              <a:rPr lang="ru-RU" sz="900" dirty="0">
                <a:latin typeface="Bookman Old Style" panose="02050604050505020204" pitchFamily="18" charset="0"/>
              </a:rPr>
            </a:br>
            <a:r>
              <a:rPr lang="ru-RU" sz="900" dirty="0">
                <a:latin typeface="Bookman Old Style" panose="02050604050505020204" pitchFamily="18" charset="0"/>
              </a:rPr>
              <a:t>а) эффективной ширины спектра сигнала;  б) отношения сигнал/шум;  в) ширины диаграммы направленности антенны : </a:t>
            </a:r>
            <a:br>
              <a:rPr lang="ru-RU" sz="900" dirty="0">
                <a:latin typeface="Bookman Old Style" panose="02050604050505020204" pitchFamily="18" charset="0"/>
              </a:rPr>
            </a:br>
            <a:r>
              <a:rPr lang="ru-RU" sz="900" dirty="0">
                <a:latin typeface="Bookman Old Style" panose="02050604050505020204" pitchFamily="18" charset="0"/>
              </a:rPr>
              <a:t>1 – </a:t>
            </a:r>
            <a:r>
              <a:rPr lang="en-US" sz="900" i="1" dirty="0">
                <a:latin typeface="Bookman Old Style" panose="02050604050505020204" pitchFamily="18" charset="0"/>
              </a:rPr>
              <a:t>R</a:t>
            </a:r>
            <a:r>
              <a:rPr lang="ru-RU" sz="900" dirty="0">
                <a:latin typeface="Bookman Old Style" panose="02050604050505020204" pitchFamily="18" charset="0"/>
              </a:rPr>
              <a:t> = </a:t>
            </a:r>
            <a:r>
              <a:rPr lang="en-US" sz="900" dirty="0">
                <a:latin typeface="Bookman Old Style" panose="02050604050505020204" pitchFamily="18" charset="0"/>
              </a:rPr>
              <a:t>2</a:t>
            </a:r>
            <a:r>
              <a:rPr lang="ru-RU" sz="900" dirty="0">
                <a:latin typeface="Bookman Old Style" panose="02050604050505020204" pitchFamily="18" charset="0"/>
              </a:rPr>
              <a:t>0</a:t>
            </a:r>
            <a:r>
              <a:rPr lang="en-US" sz="900" dirty="0">
                <a:latin typeface="Bookman Old Style" panose="02050604050505020204" pitchFamily="18" charset="0"/>
              </a:rPr>
              <a:t> </a:t>
            </a:r>
            <a:r>
              <a:rPr lang="ru-RU" sz="900" dirty="0">
                <a:latin typeface="Bookman Old Style" panose="02050604050505020204" pitchFamily="18" charset="0"/>
              </a:rPr>
              <a:t>км;  2 – </a:t>
            </a:r>
            <a:r>
              <a:rPr lang="en-US" sz="900" i="1" dirty="0">
                <a:latin typeface="Bookman Old Style" panose="02050604050505020204" pitchFamily="18" charset="0"/>
              </a:rPr>
              <a:t>R</a:t>
            </a:r>
            <a:r>
              <a:rPr lang="ru-RU" sz="900" dirty="0">
                <a:latin typeface="Bookman Old Style" panose="02050604050505020204" pitchFamily="18" charset="0"/>
              </a:rPr>
              <a:t> = 40</a:t>
            </a:r>
            <a:r>
              <a:rPr lang="en-US" sz="900" dirty="0">
                <a:latin typeface="Bookman Old Style" panose="02050604050505020204" pitchFamily="18" charset="0"/>
              </a:rPr>
              <a:t> </a:t>
            </a:r>
            <a:r>
              <a:rPr lang="ru-RU" sz="900" dirty="0">
                <a:latin typeface="Bookman Old Style" panose="02050604050505020204" pitchFamily="18" charset="0"/>
              </a:rPr>
              <a:t>км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88131" y="1382882"/>
            <a:ext cx="4219858" cy="82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14000"/>
              </a:lnSpc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эффективная ширина спектра сигнала радиолокационной станции</a:t>
            </a:r>
          </a:p>
          <a:p>
            <a:pPr marL="214313" indent="-214313">
              <a:lnSpc>
                <a:spcPct val="114000"/>
              </a:lnSpc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отношение сигнал/шум </a:t>
            </a:r>
          </a:p>
          <a:p>
            <a:pPr marL="214313" indent="-214313">
              <a:lnSpc>
                <a:spcPct val="114000"/>
              </a:lnSpc>
              <a:buFont typeface="Symbol" panose="05050102010706020507" pitchFamily="18" charset="2"/>
              <a:buChar char="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ширина диаграммы направленности антенны по уровню половинной мощности </a:t>
            </a:r>
            <a:endParaRPr lang="ru-RU" sz="105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5254" y="1117129"/>
            <a:ext cx="3719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К техническим характеристикам локатора относятся: 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/>
          </p:nvPr>
        </p:nvGraphicFramePr>
        <p:xfrm>
          <a:off x="4375877" y="1419290"/>
          <a:ext cx="884634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Уравнение" r:id="rId7" imgW="1193760" imgH="241200" progId="Equation.3">
                  <p:embed/>
                </p:oleObj>
              </mc:Choice>
              <mc:Fallback>
                <p:oleObj name="Уравнение" r:id="rId7" imgW="1193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877" y="1419290"/>
                        <a:ext cx="884634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4378258" y="1633904"/>
          <a:ext cx="882253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Уравнение" r:id="rId9" imgW="1180800" imgH="253800" progId="Equation.3">
                  <p:embed/>
                </p:oleObj>
              </mc:Choice>
              <mc:Fallback>
                <p:oleObj name="Уравнение" r:id="rId9" imgW="1180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258" y="1633904"/>
                        <a:ext cx="882253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4375877" y="1897646"/>
          <a:ext cx="607219" cy="1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Уравнение" r:id="rId11" imgW="825500" imgH="241300" progId="Equation.3">
                  <p:embed/>
                </p:oleObj>
              </mc:Choice>
              <mc:Fallback>
                <p:oleObj name="Уравнение" r:id="rId11" imgW="825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877" y="1897646"/>
                        <a:ext cx="607219" cy="178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Прямоугольник 32"/>
          <p:cNvSpPr/>
          <p:nvPr/>
        </p:nvSpPr>
        <p:spPr>
          <a:xfrm>
            <a:off x="253831" y="2759511"/>
            <a:ext cx="30649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latin typeface="Bookman Old Style" panose="02050604050505020204" pitchFamily="18" charset="0"/>
              </a:rPr>
              <a:t>а)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3507634" y="2594059"/>
            <a:ext cx="3113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latin typeface="Bookman Old Style" panose="02050604050505020204" pitchFamily="18" charset="0"/>
              </a:rPr>
              <a:t>б)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6569891" y="2709475"/>
            <a:ext cx="3145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latin typeface="Bookman Old Style" panose="02050604050505020204" pitchFamily="18" charset="0"/>
              </a:rPr>
              <a:t>в)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06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99060" y="411510"/>
            <a:ext cx="8869680" cy="451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7675" indent="-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9081" indent="-204788" algn="just">
              <a:spcBef>
                <a:spcPts val="0"/>
              </a:spcBef>
              <a:buFont typeface="+mj-lt"/>
              <a:buAutoNum type="arabicPeriod"/>
            </a:pPr>
            <a:r>
              <a:rPr lang="ru-RU" sz="1200" b="1" dirty="0" smtClean="0">
                <a:latin typeface="Bookman Old Style" panose="02050604050505020204" pitchFamily="18" charset="0"/>
              </a:rPr>
              <a:t>Исследована конструкция активно-реактивного снаряда </a:t>
            </a:r>
            <a:r>
              <a:rPr lang="ru-RU" sz="1200" dirty="0" smtClean="0">
                <a:latin typeface="Bookman Old Style" panose="02050604050505020204" pitchFamily="18" charset="0"/>
              </a:rPr>
              <a:t>калибра 152 мм. Решена </a:t>
            </a:r>
            <a:r>
              <a:rPr lang="ru-RU" sz="1200" dirty="0">
                <a:latin typeface="Bookman Old Style" panose="02050604050505020204" pitchFamily="18" charset="0"/>
              </a:rPr>
              <a:t>задача внутренней баллистики, найдена начальная скорость </a:t>
            </a:r>
            <a:r>
              <a:rPr lang="ru-RU" sz="1200" dirty="0" smtClean="0">
                <a:latin typeface="Bookman Old Style" panose="02050604050505020204" pitchFamily="18" charset="0"/>
              </a:rPr>
              <a:t>V</a:t>
            </a:r>
            <a:r>
              <a:rPr lang="ru-RU" sz="800" dirty="0" smtClean="0">
                <a:latin typeface="Bookman Old Style" panose="02050604050505020204" pitchFamily="18" charset="0"/>
              </a:rPr>
              <a:t>0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= 885 </a:t>
            </a:r>
            <a:r>
              <a:rPr lang="ru-RU" sz="1200" dirty="0" smtClean="0">
                <a:latin typeface="Bookman Old Style" panose="02050604050505020204" pitchFamily="18" charset="0"/>
              </a:rPr>
              <a:t>м</a:t>
            </a:r>
            <a:r>
              <a:rPr lang="en-US" sz="1200" dirty="0" smtClean="0">
                <a:latin typeface="Bookman Old Style" panose="02050604050505020204" pitchFamily="18" charset="0"/>
              </a:rPr>
              <a:t>/</a:t>
            </a:r>
            <a:r>
              <a:rPr lang="ru-RU" sz="1200" dirty="0" smtClean="0">
                <a:latin typeface="Bookman Old Style" panose="02050604050505020204" pitchFamily="18" charset="0"/>
              </a:rPr>
              <a:t>с и оптимальные характеристики твердотопливного реактивного двигателя.</a:t>
            </a:r>
          </a:p>
          <a:p>
            <a:pPr marL="269081" indent="-204788" algn="just">
              <a:spcBef>
                <a:spcPts val="0"/>
              </a:spcBef>
              <a:buFont typeface="+mj-lt"/>
              <a:buAutoNum type="arabicPeriod"/>
            </a:pPr>
            <a:endParaRPr lang="en-US" sz="1200" b="1" dirty="0" smtClean="0">
              <a:latin typeface="Bookman Old Style" panose="02050604050505020204" pitchFamily="18" charset="0"/>
            </a:endParaRPr>
          </a:p>
          <a:p>
            <a:pPr marL="269081" indent="-204788" algn="just">
              <a:spcBef>
                <a:spcPts val="0"/>
              </a:spcBef>
              <a:buFont typeface="+mj-lt"/>
              <a:buAutoNum type="arabicPeriod"/>
            </a:pPr>
            <a:r>
              <a:rPr lang="ru-RU" sz="1200" b="1" dirty="0" smtClean="0">
                <a:latin typeface="Bookman Old Style" panose="02050604050505020204" pitchFamily="18" charset="0"/>
              </a:rPr>
              <a:t>Решена задача оптимизации дальности полета снаряда</a:t>
            </a:r>
            <a:r>
              <a:rPr lang="ru-RU" sz="1200" dirty="0">
                <a:latin typeface="Bookman Old Style" panose="02050604050505020204" pitchFamily="18" charset="0"/>
              </a:rPr>
              <a:t> </a:t>
            </a:r>
            <a:r>
              <a:rPr lang="ru-RU" sz="1200" dirty="0" smtClean="0">
                <a:latin typeface="Bookman Old Style" panose="02050604050505020204" pitchFamily="18" charset="0"/>
              </a:rPr>
              <a:t>При </a:t>
            </a:r>
            <a:r>
              <a:rPr lang="ru-RU" sz="1200" dirty="0">
                <a:latin typeface="Bookman Old Style" panose="02050604050505020204" pitchFamily="18" charset="0"/>
              </a:rPr>
              <a:t>решении задачи внешней баллистики удалось установить, что при использовании реактивного двигателя с массой топлива 5 кг оптимальный угол наклона орудия </a:t>
            </a:r>
            <a:r>
              <a:rPr lang="ru-RU" sz="1200" dirty="0" smtClean="0">
                <a:latin typeface="Bookman Old Style" panose="02050604050505020204" pitchFamily="18" charset="0"/>
              </a:rPr>
              <a:t>равен 58 градусам, оптимальное время </a:t>
            </a:r>
            <a:r>
              <a:rPr lang="ru-RU" sz="1200" dirty="0">
                <a:latin typeface="Bookman Old Style" panose="02050604050505020204" pitchFamily="18" charset="0"/>
              </a:rPr>
              <a:t>старта </a:t>
            </a:r>
            <a:r>
              <a:rPr lang="ru-RU" sz="1200" dirty="0" smtClean="0">
                <a:latin typeface="Bookman Old Style" panose="02050604050505020204" pitchFamily="18" charset="0"/>
              </a:rPr>
              <a:t>реактивного двигателя </a:t>
            </a:r>
            <a:r>
              <a:rPr lang="ru-RU" sz="1200" dirty="0">
                <a:latin typeface="Bookman Old Style" panose="02050604050505020204" pitchFamily="18" charset="0"/>
              </a:rPr>
              <a:t>22 с. При данных параметрах </a:t>
            </a:r>
            <a:r>
              <a:rPr lang="ru-RU" sz="1200" b="1" dirty="0">
                <a:latin typeface="Bookman Old Style" panose="02050604050505020204" pitchFamily="18" charset="0"/>
              </a:rPr>
              <a:t>максимальная дальность полёта снаряда </a:t>
            </a:r>
            <a:r>
              <a:rPr lang="ru-RU" sz="1200" b="1" dirty="0" smtClean="0">
                <a:latin typeface="Bookman Old Style" panose="02050604050505020204" pitchFamily="18" charset="0"/>
              </a:rPr>
              <a:t>составила </a:t>
            </a:r>
            <a:r>
              <a:rPr lang="ru-RU" sz="1200" b="1" dirty="0">
                <a:latin typeface="Bookman Old Style" panose="02050604050505020204" pitchFamily="18" charset="0"/>
              </a:rPr>
              <a:t>37,9 </a:t>
            </a:r>
            <a:r>
              <a:rPr lang="ru-RU" sz="1200" b="1" dirty="0" smtClean="0">
                <a:latin typeface="Bookman Old Style" panose="02050604050505020204" pitchFamily="18" charset="0"/>
              </a:rPr>
              <a:t>км</a:t>
            </a:r>
            <a:r>
              <a:rPr lang="ru-RU" sz="1200" dirty="0" smtClean="0">
                <a:latin typeface="Bookman Old Style" panose="02050604050505020204" pitchFamily="18" charset="0"/>
              </a:rPr>
              <a:t>, что на 40</a:t>
            </a:r>
            <a:r>
              <a:rPr lang="en-US" sz="1200" dirty="0" smtClean="0">
                <a:latin typeface="Bookman Old Style" panose="02050604050505020204" pitchFamily="18" charset="0"/>
              </a:rPr>
              <a:t>% </a:t>
            </a:r>
            <a:r>
              <a:rPr lang="ru-RU" sz="1200" dirty="0" smtClean="0">
                <a:latin typeface="Bookman Old Style" panose="02050604050505020204" pitchFamily="18" charset="0"/>
              </a:rPr>
              <a:t>больше по сравнению со штатным 152-мм осколочно-фугасным снарядом (28,5 км).</a:t>
            </a:r>
          </a:p>
          <a:p>
            <a:pPr marL="269081" indent="-204788" algn="just">
              <a:spcBef>
                <a:spcPts val="0"/>
              </a:spcBef>
              <a:buFont typeface="+mj-lt"/>
              <a:buAutoNum type="arabicPeriod"/>
            </a:pPr>
            <a:endParaRPr lang="ru-RU" sz="1200" dirty="0" smtClean="0">
              <a:latin typeface="Bookman Old Style" panose="02050604050505020204" pitchFamily="18" charset="0"/>
            </a:endParaRPr>
          </a:p>
          <a:p>
            <a:pPr marL="269081" indent="-204788" algn="just">
              <a:spcBef>
                <a:spcPts val="0"/>
              </a:spcBef>
              <a:buFont typeface="+mj-lt"/>
              <a:buAutoNum type="arabicPeriod"/>
            </a:pPr>
            <a:r>
              <a:rPr lang="ru-RU" sz="1200" b="1" dirty="0" smtClean="0">
                <a:latin typeface="Bookman Old Style" panose="02050604050505020204" pitchFamily="18" charset="0"/>
              </a:rPr>
              <a:t>Разработаны математические модели и алгоритмы</a:t>
            </a:r>
            <a:r>
              <a:rPr lang="ru-RU" sz="1200" dirty="0" smtClean="0">
                <a:latin typeface="Bookman Old Style" panose="02050604050505020204" pitchFamily="18" charset="0"/>
              </a:rPr>
              <a:t> решения задачи автономного наведения и корректировки стрельбы на основе искусственной нейронной сети.</a:t>
            </a:r>
          </a:p>
          <a:p>
            <a:pPr marL="269081" indent="-204788" algn="just">
              <a:spcBef>
                <a:spcPts val="0"/>
              </a:spcBef>
              <a:buFont typeface="+mj-lt"/>
              <a:buAutoNum type="arabicPeriod"/>
            </a:pPr>
            <a:endParaRPr lang="ru-RU" sz="1200" dirty="0" smtClean="0">
              <a:latin typeface="Bookman Old Style" panose="02050604050505020204" pitchFamily="18" charset="0"/>
            </a:endParaRPr>
          </a:p>
          <a:p>
            <a:pPr marL="269081" indent="-204788" algn="just">
              <a:spcBef>
                <a:spcPts val="0"/>
              </a:spcBef>
              <a:buFont typeface="+mj-lt"/>
              <a:buAutoNum type="arabicPeriod"/>
            </a:pPr>
            <a:r>
              <a:rPr lang="ru-RU" sz="1200" b="1" dirty="0" smtClean="0">
                <a:latin typeface="Bookman Old Style" panose="02050604050505020204" pitchFamily="18" charset="0"/>
              </a:rPr>
              <a:t>Разработано программное обеспечение системы автономного наведения и корректировки стрельбы</a:t>
            </a:r>
            <a:r>
              <a:rPr lang="ru-RU" sz="1200" dirty="0" smtClean="0">
                <a:latin typeface="Bookman Old Style" panose="02050604050505020204" pitchFamily="18" charset="0"/>
              </a:rPr>
              <a:t>. Проведено тестирование программного обеспечения путем симуляции данных в программе и экспериментальной отработки на рабочем макете баллистической установки.</a:t>
            </a:r>
          </a:p>
          <a:p>
            <a:pPr marL="269081" indent="-204788" algn="just">
              <a:spcBef>
                <a:spcPts val="0"/>
              </a:spcBef>
              <a:buFont typeface="+mj-lt"/>
              <a:buAutoNum type="arabicPeriod"/>
            </a:pPr>
            <a:endParaRPr lang="ru-RU" sz="1200" dirty="0">
              <a:latin typeface="Bookman Old Style" panose="02050604050505020204" pitchFamily="18" charset="0"/>
            </a:endParaRPr>
          </a:p>
          <a:p>
            <a:pPr marL="269081" indent="-204788" algn="just">
              <a:spcBef>
                <a:spcPts val="0"/>
              </a:spcBef>
              <a:buFont typeface="+mj-lt"/>
              <a:buAutoNum type="arabicPeriod"/>
            </a:pPr>
            <a:r>
              <a:rPr lang="ru-RU" sz="1200" b="1" dirty="0" smtClean="0">
                <a:latin typeface="Bookman Old Style" panose="02050604050505020204" pitchFamily="18" charset="0"/>
              </a:rPr>
              <a:t>Разработан и реализован алгоритм решения обратной задачи внешней баллистики </a:t>
            </a:r>
            <a:r>
              <a:rPr lang="ru-RU" sz="1200" dirty="0" smtClean="0">
                <a:latin typeface="Bookman Old Style" panose="02050604050505020204" pitchFamily="18" charset="0"/>
              </a:rPr>
              <a:t>для определения точки выстрела по зафиксированному участку траектории на основе численных методов интегрирования системы дифференциальных уравнений.</a:t>
            </a:r>
          </a:p>
          <a:p>
            <a:pPr marL="269081" indent="-204788" algn="just">
              <a:spcBef>
                <a:spcPts val="0"/>
              </a:spcBef>
              <a:buFont typeface="+mj-lt"/>
              <a:buAutoNum type="arabicPeriod"/>
            </a:pPr>
            <a:endParaRPr lang="ru-RU" sz="1200" dirty="0" smtClean="0">
              <a:latin typeface="Bookman Old Style" panose="02050604050505020204" pitchFamily="18" charset="0"/>
            </a:endParaRPr>
          </a:p>
          <a:p>
            <a:pPr marL="269081" indent="-204788" algn="just">
              <a:spcBef>
                <a:spcPts val="0"/>
              </a:spcBef>
              <a:buFont typeface="+mj-lt"/>
              <a:buAutoNum type="arabicPeriod"/>
            </a:pPr>
            <a:r>
              <a:rPr lang="ru-RU" sz="1200" b="1" dirty="0" smtClean="0">
                <a:latin typeface="Bookman Old Style" panose="02050604050505020204" pitchFamily="18" charset="0"/>
              </a:rPr>
              <a:t>Проведены исследования точности алгоритма решения</a:t>
            </a:r>
            <a:r>
              <a:rPr lang="ru-RU" sz="1200" dirty="0" smtClean="0">
                <a:latin typeface="Bookman Old Style" panose="02050604050505020204" pitchFamily="18" charset="0"/>
              </a:rPr>
              <a:t> обратной задачи внешней баллистики в зависимости от траекторных параметров и ошибок измерений.</a:t>
            </a:r>
            <a:endParaRPr lang="ru-RU" sz="1200" dirty="0">
              <a:latin typeface="Bookman Old Style" panose="02050604050505020204" pitchFamily="18" charset="0"/>
            </a:endParaRPr>
          </a:p>
          <a:p>
            <a:pPr marL="321469" indent="-257175" algn="just">
              <a:spcBef>
                <a:spcPts val="0"/>
              </a:spcBef>
              <a:buFont typeface="+mj-lt"/>
              <a:buAutoNum type="arabicPeriod"/>
            </a:pPr>
            <a:endParaRPr lang="ru-RU" sz="1125" dirty="0">
              <a:latin typeface="Bookman Old Style" panose="02050604050505020204" pitchFamily="18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стрельбы...»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1760"/>
            <a:ext cx="914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latin typeface="Bookman Old Style" panose="02050604050505020204" pitchFamily="18" charset="0"/>
              </a:rPr>
              <a:t>ОСНОВНЫЕ ДОСТИГНУТЫЕ РЕЗУЛЬТАТЫ</a:t>
            </a:r>
            <a:endParaRPr lang="ru-RU" sz="105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940844"/>
            <a:ext cx="6858000" cy="11632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500" b="1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ru-RU" sz="1425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Кафедра «</a:t>
            </a:r>
            <a:r>
              <a:rPr lang="ru-RU" sz="1425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Прикладная математика</a:t>
            </a:r>
            <a:br>
              <a:rPr lang="ru-RU" sz="1425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425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и информационные технологии</a:t>
            </a:r>
            <a:r>
              <a:rPr lang="ru-RU" sz="1425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»  </a:t>
            </a:r>
            <a:r>
              <a:rPr lang="ru-RU" sz="1425" dirty="0" err="1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ИжГТУ</a:t>
            </a:r>
            <a:r>
              <a:rPr lang="ru-RU" sz="1425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 имени М.Т. Калашникова</a:t>
            </a:r>
          </a:p>
          <a:p>
            <a:pPr eaLnBrk="1" hangingPunct="1">
              <a:buFontTx/>
              <a:buNone/>
            </a:pPr>
            <a:r>
              <a:rPr lang="ru-RU" sz="15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ru-RU" sz="15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	</a:t>
            </a:r>
            <a:r>
              <a:rPr lang="en-US" sz="1500" b="1" u="sng" dirty="0" smtClean="0">
                <a:solidFill>
                  <a:srgbClr val="0070C0"/>
                </a:solidFill>
                <a:latin typeface="Bookman Old Style" pitchFamily="18" charset="0"/>
              </a:rPr>
              <a:t>primat@istu.ru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;  </a:t>
            </a:r>
            <a:r>
              <a:rPr lang="ru-RU" sz="15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тел. (3412) 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77</a:t>
            </a:r>
            <a:r>
              <a:rPr lang="ru-RU" sz="15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-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60</a:t>
            </a:r>
            <a:r>
              <a:rPr lang="ru-RU" sz="15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-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55</a:t>
            </a:r>
            <a:r>
              <a:rPr lang="ru-RU" sz="15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, доб. 6 298</a:t>
            </a:r>
          </a:p>
        </p:txBody>
      </p:sp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1143001" y="1280974"/>
            <a:ext cx="6856214" cy="1124768"/>
          </a:xfrm>
          <a:prstGeom prst="rect">
            <a:avLst/>
          </a:prstGeom>
          <a:pattFill prst="ltUpDiag">
            <a:fgClr>
              <a:srgbClr val="BFBFBF"/>
            </a:fgClr>
            <a:bgClr>
              <a:srgbClr val="FFFFFF"/>
            </a:bgClr>
          </a:pattFill>
          <a:ln w="127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50"/>
              </a:spcBef>
              <a:spcAft>
                <a:spcPts val="750"/>
              </a:spcAft>
            </a:pPr>
            <a:r>
              <a:rPr lang="ru-RU" sz="3000" b="1" dirty="0">
                <a:solidFill>
                  <a:srgbClr val="005DA2"/>
                </a:solidFill>
                <a:latin typeface="Bookman Old Style" pitchFamily="18" charset="0"/>
              </a:rPr>
              <a:t>СПАСИБО</a:t>
            </a:r>
            <a:br>
              <a:rPr lang="ru-RU" sz="3000" b="1" dirty="0">
                <a:solidFill>
                  <a:srgbClr val="005DA2"/>
                </a:solidFill>
                <a:latin typeface="Bookman Old Style" pitchFamily="18" charset="0"/>
              </a:rPr>
            </a:br>
            <a:r>
              <a:rPr lang="ru-RU" sz="3000" b="1" dirty="0">
                <a:solidFill>
                  <a:srgbClr val="005DA2"/>
                </a:solidFill>
                <a:latin typeface="Bookman Old Style" pitchFamily="18" charset="0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15508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ВНУТРЕННЯЯ БАЛЛИСТИКА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9342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7/20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/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2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/>
        </p:nvGraphicFramePr>
        <p:xfrm>
          <a:off x="5245100" y="2608263"/>
          <a:ext cx="31623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" name="Equation" r:id="rId29" imgW="3162240" imgH="850680" progId="Equation.3">
                  <p:embed/>
                </p:oleObj>
              </mc:Choice>
              <mc:Fallback>
                <p:oleObj name="Equation" r:id="rId29" imgW="31622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2608263"/>
                        <a:ext cx="31623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/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(2)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(3)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(4)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(5)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(6)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(7)</a:t>
            </a: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1352" y="4171069"/>
            <a:ext cx="34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Русяк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И.Г.,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Липанов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А.М., Ушаков В.М., Физические основы и газовая динамика горения порохов в артиллерийских системах. – М. – Ижевск: Институт компьютерных исследований, 2016. – 456с. </a:t>
            </a:r>
            <a:endParaRPr lang="ru-RU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...»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5" y="4891921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ВНУТРЕННЯЯ БАЛЛИСТИКА РЕАКТИВНОГО ДВИГАТЕЛЯ НА ТВЕРДОМ ТОПЛИВЕ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8/20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754172"/>
              </p:ext>
            </p:extLst>
          </p:nvPr>
        </p:nvGraphicFramePr>
        <p:xfrm>
          <a:off x="331788" y="2401888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" name="Equation" r:id="rId3" imgW="545760" imgH="241200" progId="Equation.DSMT4">
                  <p:embed/>
                </p:oleObj>
              </mc:Choice>
              <mc:Fallback>
                <p:oleObj name="Equation" r:id="rId3" imgW="545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2401888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/>
        </p:nvGraphicFramePr>
        <p:xfrm>
          <a:off x="282575" y="2995613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1" name="Equation" r:id="rId5" imgW="1485720" imgH="609480" progId="Equation.3">
                  <p:embed/>
                </p:oleObj>
              </mc:Choice>
              <mc:Fallback>
                <p:oleObj name="Equation" r:id="rId5" imgW="14857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995613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3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/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решения нелинейного 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(8)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(13)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(9)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(10)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(11)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(12)</a:t>
            </a: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/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(14)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Горение топлива торцевое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...»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 ВНЕШНЕЙ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9/20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57105" y="2967967"/>
            <a:ext cx="3922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>
                <a:latin typeface="Times New Roman" pitchFamily="18" charset="0"/>
                <a:cs typeface="Times New Roman" pitchFamily="18" charset="0"/>
              </a:rPr>
              <a:t>Рисунок 4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 – Движение снаряда по траектории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Внешнебаллистические параметры снаряда определяются из решения следующих уравнений:</a:t>
            </a: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118961" y="1155674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61" y="1155674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475102" y="1164948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102" y="1164948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2491102" y="1162628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1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102" y="1162628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2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2640013" y="2016125"/>
          <a:ext cx="1227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4" name="Equation" r:id="rId13" imgW="1282680" imgH="469800" progId="Equation.3">
                  <p:embed/>
                </p:oleObj>
              </mc:Choice>
              <mc:Fallback>
                <p:oleObj name="Equation" r:id="rId13" imgW="1282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16125"/>
                        <a:ext cx="12271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5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(15)</a:t>
            </a: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(16)</a:t>
            </a: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(17)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(18)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(19)</a:t>
            </a: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846842"/>
              </p:ext>
            </p:extLst>
          </p:nvPr>
        </p:nvGraphicFramePr>
        <p:xfrm>
          <a:off x="66675" y="417301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17301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составляющих аэродинамической силы по 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/>
        </p:nvGraphicFramePr>
        <p:xfrm>
          <a:off x="4903232" y="882201"/>
          <a:ext cx="4733794" cy="2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" name="Документ" r:id="rId19" imgW="4500076" imgH="2437089" progId="Word.Document.12">
                  <p:embed/>
                </p:oleObj>
              </mc:Choice>
              <mc:Fallback>
                <p:oleObj name="Документ" r:id="rId19" imgW="4500076" imgH="243708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232" y="882201"/>
                        <a:ext cx="4733794" cy="23289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/>
        </p:nvGraphicFramePr>
        <p:xfrm>
          <a:off x="5005388" y="3914775"/>
          <a:ext cx="19034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8" name="Equation" r:id="rId21" imgW="1892160" imgH="228600" progId="Equation.3">
                  <p:embed/>
                </p:oleObj>
              </mc:Choice>
              <mc:Fallback>
                <p:oleObj name="Equation" r:id="rId21" imgW="1892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3914775"/>
                        <a:ext cx="19034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" name="Формула" r:id="rId23" imgW="2019240" imgH="228600" progId="Equation.3">
                  <p:embed/>
                </p:oleObj>
              </mc:Choice>
              <mc:Fallback>
                <p:oleObj name="Формула" r:id="rId23" imgW="2019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/>
        </p:nvGraphicFramePr>
        <p:xfrm>
          <a:off x="138564" y="3759456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0" name="Формула" r:id="rId25" imgW="812520" imgH="393480" progId="Equation.3">
                  <p:embed/>
                </p:oleObj>
              </mc:Choice>
              <mc:Fallback>
                <p:oleObj name="Формула" r:id="rId25" imgW="812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64" y="3759456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(20)</a:t>
            </a: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/>
        </p:nvGraphicFramePr>
        <p:xfrm>
          <a:off x="66675" y="4451350"/>
          <a:ext cx="6921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1" name="Equation" r:id="rId27" imgW="698400" imgH="431640" progId="Equation.3">
                  <p:embed/>
                </p:oleObj>
              </mc:Choice>
              <mc:Fallback>
                <p:oleObj name="Equation" r:id="rId27" imgW="69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451350"/>
                        <a:ext cx="6921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начальная угловая скорость,</a:t>
            </a:r>
            <a:endParaRPr kumimoji="0" lang="en-US" altLang="ru-RU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2419350" y="4545013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" name="Equation" r:id="rId29" imgW="177480" imgH="228600" progId="Equation.3">
                  <p:embed/>
                </p:oleObj>
              </mc:Choice>
              <mc:Fallback>
                <p:oleObj name="Equation" r:id="rId29" imgW="177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19350" y="4545013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/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3" name="Формула" r:id="rId31" imgW="393480" imgH="228600" progId="Equation.3">
                  <p:embed/>
                </p:oleObj>
              </mc:Choice>
              <mc:Fallback>
                <p:oleObj name="Формула" r:id="rId31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...»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 МОДЕЛЬ ВНЕШНЕЙ БАЛЛИСТИКИ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10/20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>
                <a:latin typeface="Times New Roman" pitchFamily="18" charset="0"/>
                <a:cs typeface="Times New Roman" pitchFamily="18" charset="0"/>
              </a:rPr>
              <a:t>Рисунок 5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 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>
                <a:latin typeface="Times New Roman" pitchFamily="18" charset="0"/>
                <a:cs typeface="Times New Roman" pitchFamily="18" charset="0"/>
              </a:rPr>
              <a:t>Рисунок 6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 – Ребра на внутренней</a:t>
            </a:r>
          </a:p>
          <a:p>
            <a:pPr algn="ctr"/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(21)</a:t>
            </a: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/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/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Уравнение" r:id="rId5" imgW="1079280" imgH="241200" progId="Equation.3">
                  <p:embed/>
                </p:oleObj>
              </mc:Choice>
              <mc:Fallback>
                <p:oleObj name="Уравнение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(22)</a:t>
            </a: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/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138564" y="809812"/>
            <a:ext cx="391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Параметрические характеристики ребер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...»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9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 ХАРАКТЕРИСТИК АКТИВНО-РЕАКТИВНОГО СНАРЯДА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42377" y="364673"/>
            <a:ext cx="4348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(35)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максимальная доля тяги на вращение,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максимальное время полёта снаряда.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966627" y="2145545"/>
            <a:ext cx="40479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</a:t>
            </a:r>
            <a:r>
              <a:rPr lang="ru-RU" sz="11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sz="11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4801417" y="328087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="" xmlns:a16="http://schemas.microsoft.com/office/drawing/2014/main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/>
        </p:nvGraphicFramePr>
        <p:xfrm>
          <a:off x="5046663" y="3278188"/>
          <a:ext cx="506412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3"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3278188"/>
                        <a:ext cx="506412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/>
        </p:nvGraphicFramePr>
        <p:xfrm>
          <a:off x="6018213" y="3276435"/>
          <a:ext cx="4619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4" name="Equation" r:id="rId8" imgW="419040" imgH="215640" progId="Equation.3">
                  <p:embed/>
                </p:oleObj>
              </mc:Choice>
              <mc:Fallback>
                <p:oleObj name="Equation" r:id="rId8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276435"/>
                        <a:ext cx="4619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/>
        </p:nvGraphicFramePr>
        <p:xfrm>
          <a:off x="6972296" y="3268498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5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296" y="3268498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7996787" y="32957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" name="Equation" r:id="rId12" imgW="304560" imgH="215640" progId="Equation.3">
                  <p:embed/>
                </p:oleObj>
              </mc:Choice>
              <mc:Fallback>
                <p:oleObj name="Equation" r:id="rId12" imgW="304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787" y="32957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770120" y="2785705"/>
            <a:ext cx="39100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снаряда </a:t>
            </a:r>
          </a:p>
          <a:p>
            <a:pPr algn="just"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различной массы топлива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" name="Equation" r:id="rId14" imgW="799920" imgH="228600" progId="Equation.3">
                  <p:embed/>
                </p:oleObj>
              </mc:Choice>
              <mc:Fallback>
                <p:oleObj name="Equation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8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/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79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/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80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/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581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/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582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/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583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/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5584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/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5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/>
        </p:nvGraphicFramePr>
        <p:xfrm>
          <a:off x="196850" y="855663"/>
          <a:ext cx="1917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6" name="Equation" r:id="rId32" imgW="1917360" imgH="228600" progId="Equation.3">
                  <p:embed/>
                </p:oleObj>
              </mc:Choice>
              <mc:Fallback>
                <p:oleObj name="Equation" r:id="rId32" imgW="1917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855663"/>
                        <a:ext cx="1917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−</a:t>
                </a:r>
                <a:r>
                  <a:rPr lang="ru-RU" sz="1100" dirty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 </a:t>
                </a:r>
                <a14:m>
                  <m:oMath xmlns:m="http://schemas.openxmlformats.org/officeDocument/2006/math"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дульная 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орудия;</a:t>
                </a: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время старта Р.Д.;</a:t>
                </a:r>
                <a:r>
                  <a:rPr lang="en-US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 rotWithShape="0"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91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...»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21456</TotalTime>
  <Words>4206</Words>
  <Application>Microsoft Office PowerPoint</Application>
  <PresentationFormat>Экран (16:9)</PresentationFormat>
  <Paragraphs>1654</Paragraphs>
  <Slides>45</Slides>
  <Notes>21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6</vt:i4>
      </vt:variant>
      <vt:variant>
        <vt:lpstr>Заголовки слайдов</vt:lpstr>
      </vt:variant>
      <vt:variant>
        <vt:i4>45</vt:i4>
      </vt:variant>
    </vt:vector>
  </HeadingPairs>
  <TitlesOfParts>
    <vt:vector size="59" baseType="lpstr">
      <vt:lpstr>Arial</vt:lpstr>
      <vt:lpstr>Bookman Old Style</vt:lpstr>
      <vt:lpstr>Calibri</vt:lpstr>
      <vt:lpstr>Calibri Light</vt:lpstr>
      <vt:lpstr>Cambria Math</vt:lpstr>
      <vt:lpstr>Symbol</vt:lpstr>
      <vt:lpstr>Times New Roman</vt:lpstr>
      <vt:lpstr>Тема Office</vt:lpstr>
      <vt:lpstr>Формула</vt:lpstr>
      <vt:lpstr>Уравнение</vt:lpstr>
      <vt:lpstr>Picture</vt:lpstr>
      <vt:lpstr>Equation</vt:lpstr>
      <vt:lpstr>Документ</vt:lpstr>
      <vt:lpstr>Рисунок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723</cp:revision>
  <dcterms:created xsi:type="dcterms:W3CDTF">2021-06-11T06:02:05Z</dcterms:created>
  <dcterms:modified xsi:type="dcterms:W3CDTF">2024-06-07T13:15:02Z</dcterms:modified>
</cp:coreProperties>
</file>