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97" r:id="rId2"/>
    <p:sldId id="824" r:id="rId3"/>
    <p:sldId id="825" r:id="rId4"/>
    <p:sldId id="826" r:id="rId5"/>
    <p:sldId id="827" r:id="rId6"/>
    <p:sldId id="828" r:id="rId7"/>
    <p:sldId id="829" r:id="rId8"/>
    <p:sldId id="830" r:id="rId9"/>
    <p:sldId id="399" r:id="rId10"/>
    <p:sldId id="407" r:id="rId11"/>
    <p:sldId id="408" r:id="rId12"/>
    <p:sldId id="401" r:id="rId13"/>
    <p:sldId id="402" r:id="rId14"/>
    <p:sldId id="405" r:id="rId15"/>
    <p:sldId id="406" r:id="rId16"/>
    <p:sldId id="370" r:id="rId17"/>
    <p:sldId id="831" r:id="rId18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000000"/>
    <a:srgbClr val="733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131" autoAdjust="0"/>
  </p:normalViewPr>
  <p:slideViewPr>
    <p:cSldViewPr>
      <p:cViewPr varScale="1">
        <p:scale>
          <a:sx n="81" d="100"/>
          <a:sy n="81" d="100"/>
        </p:scale>
        <p:origin x="5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19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FC603-C486-4C0A-A5EB-10892209C148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ACB56-61D2-435D-AEC8-2F98E8AC4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46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10D61-EDCE-408C-8389-841AB38D9DE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5"/>
            <a:ext cx="5408930" cy="447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57CE6-4338-41A1-9885-47CFC9B18B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57CE6-4338-41A1-9885-47CFC9B18BF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83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41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08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8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9CC9-C554-4973-8518-85527F389CDA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FC49-CE38-415D-AC47-9842682C69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4.wmf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1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51.wmf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868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ФЕДЕРАЛЬНОЕ ГОСУДАРСТВЕННОЕ БЮДЖЕТНОЕ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ОБРАЗОВАТЕЛЬНОЕ УЧРЕЖДЕНИЕ ВЫСШЕГО ОБРАЗОВАНИЯ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«ИЖЕВСКИЙ ГОСУДАРСТВЕННЫЙ ТЕХНИЧЕСКИЙ УНИВЕРСИТЕТ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ИМЕНИ М.Т. КАЛАШНИКОВА</a:t>
            </a:r>
            <a:r>
              <a:rPr lang="ru-RU" dirty="0">
                <a:latin typeface="Bookman Old Style" panose="02050604050505020204" pitchFamily="18" charset="0"/>
              </a:rPr>
              <a:t>»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04893" y="1921779"/>
            <a:ext cx="8244408" cy="22546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НИР «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Разработка математического, алгоритмического и программного обеспечения системы наведения и корректировки стрельбы самонаводящейся метаемой установки в составе интеллектуальной системы управления стрельбой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»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ru-RU" sz="1600" dirty="0">
                <a:latin typeface="Bookman Old Style" panose="02050604050505020204" pitchFamily="18" charset="0"/>
              </a:rPr>
              <a:t>(заказчик ООО «НПО «Дельта»)</a:t>
            </a: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899592" y="4506711"/>
            <a:ext cx="7644983" cy="1348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Руководитель НИР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зав. кафедрой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ПМиИТ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, д.т.н., профессор 		И.Г.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Русяк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Исполнители НИР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профессор кафедры </a:t>
            </a:r>
            <a:r>
              <a:rPr kumimoji="0" 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ПМиИТ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, д.т.н.			С.А. Королев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доцент кафедры </a:t>
            </a:r>
            <a:r>
              <a:rPr lang="ru-RU" sz="1400" dirty="0" err="1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ПМиИТ</a:t>
            </a:r>
            <a:r>
              <a:rPr lang="ru-RU" sz="140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, к.т.н.			Д.Г. Нефедов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0502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Ижевск – 2024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-25400" y="1192444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6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655676" y="5508121"/>
            <a:ext cx="5832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9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Структурная схема интеллектуальной системы управления стрельбой</a:t>
            </a:r>
            <a:endParaRPr lang="ru-RU" alt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21946"/>
              </p:ext>
            </p:extLst>
          </p:nvPr>
        </p:nvGraphicFramePr>
        <p:xfrm>
          <a:off x="107504" y="836322"/>
          <a:ext cx="8743934" cy="432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12" name="Picture" r:id="rId4" imgW="6219360" imgH="2994840" progId="Word.Picture.8">
                  <p:embed/>
                </p:oleObj>
              </mc:Choice>
              <mc:Fallback>
                <p:oleObj name="Picture" r:id="rId4" imgW="6219360" imgH="2994840" progId="Word.Picture.8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4129"/>
                      <a:stretch>
                        <a:fillRect/>
                      </a:stretch>
                    </p:blipFill>
                    <p:spPr bwMode="auto">
                      <a:xfrm>
                        <a:off x="107504" y="836322"/>
                        <a:ext cx="8743934" cy="4320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F8AE9D9-BB5A-48F5-B5D4-A04029D20CD0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AD85D24-B0BC-4DC1-A81E-5FA9A692EB3B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626079-B0C6-4E77-9208-7F984AB75E0F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4" name="Rectangle 28" descr="Светлый диагональный 2">
            <a:extLst>
              <a:ext uri="{FF2B5EF4-FFF2-40B4-BE49-F238E27FC236}">
                <a16:creationId xmlns:a16="http://schemas.microsoft.com/office/drawing/2014/main" id="{12A2B17B-8B2D-4BC5-9C1E-3A18A112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10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15" name="Rectangle 28" descr="Светлый диагональный 2">
            <a:extLst>
              <a:ext uri="{FF2B5EF4-FFF2-40B4-BE49-F238E27FC236}">
                <a16:creationId xmlns:a16="http://schemas.microsoft.com/office/drawing/2014/main" id="{E1479E7F-5860-43F3-BD80-86F21432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4 Программная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20810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655676" y="5835267"/>
            <a:ext cx="5832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10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Блок-схема алгоритма решения задачи автономного наведения и корректировки стрельбы</a:t>
            </a:r>
            <a:endParaRPr lang="ru-RU" alt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01090" name="Picture 2" descr="Flowchartdiagra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50943"/>
            <a:ext cx="4500500" cy="51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A8F732F-2539-4620-B815-CBA8F266A3CE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90034F1-F14D-4138-A337-9C8440B7EAFD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7571D-BA4E-4D03-BFF5-C5EB2BF0EE04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4" name="Rectangle 28" descr="Светлый диагональный 2">
            <a:extLst>
              <a:ext uri="{FF2B5EF4-FFF2-40B4-BE49-F238E27FC236}">
                <a16:creationId xmlns:a16="http://schemas.microsoft.com/office/drawing/2014/main" id="{984B155A-E4C2-4F24-A33A-1D7F75A6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11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15" name="Rectangle 28" descr="Светлый диагональный 2">
            <a:extLst>
              <a:ext uri="{FF2B5EF4-FFF2-40B4-BE49-F238E27FC236}">
                <a16:creationId xmlns:a16="http://schemas.microsoft.com/office/drawing/2014/main" id="{69BBE412-B292-4824-BFE2-AE0E949E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4 Программная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3229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64155" y="6157945"/>
            <a:ext cx="82180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11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Программное обеспечение системы наведения и корректировки стрельбы</a:t>
            </a:r>
          </a:p>
        </p:txBody>
      </p:sp>
      <p:pic>
        <p:nvPicPr>
          <p:cNvPr id="6000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7524"/>
            <a:ext cx="7675068" cy="54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87B71BD-3774-4476-90A1-8CD537C033D3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14B92F1-75E5-4E26-8BEB-54C0061A727F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228707-ACD4-4209-83EB-051AE02C71AF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5" name="Rectangle 28" descr="Светлый диагональный 2">
            <a:extLst>
              <a:ext uri="{FF2B5EF4-FFF2-40B4-BE49-F238E27FC236}">
                <a16:creationId xmlns:a16="http://schemas.microsoft.com/office/drawing/2014/main" id="{50BEFE41-7DA7-423F-ADB2-289FA0798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12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16" name="Rectangle 28" descr="Светлый диагональный 2">
            <a:extLst>
              <a:ext uri="{FF2B5EF4-FFF2-40B4-BE49-F238E27FC236}">
                <a16:creationId xmlns:a16="http://schemas.microsoft.com/office/drawing/2014/main" id="{15A4C94F-7EF5-4864-AB26-27794386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4 Программная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3203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64155" y="5919663"/>
            <a:ext cx="8218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12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стрельбы:</a:t>
            </a:r>
            <a:b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2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эксперимент 1,  </a:t>
            </a:r>
            <a:r>
              <a:rPr lang="ru-RU" altLang="ru-RU" sz="12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эксперимент 2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68" y="3006601"/>
            <a:ext cx="3500041" cy="26623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4" y="2998300"/>
            <a:ext cx="3521869" cy="2678906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1520" y="667282"/>
            <a:ext cx="82180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1</a:t>
            </a:r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)</a:t>
            </a:r>
            <a:r>
              <a:rPr lang="en-US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стрельбы при отклонении баллистических </a:t>
            </a:r>
            <a:b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</a:br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   и метеорологических данных</a:t>
            </a:r>
            <a:endParaRPr lang="ru-RU" altLang="ru-RU" sz="15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27325" y="1252923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7324" y="1976682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 1: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31.0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864968" y="1949521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 2: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33.0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813050" y="4745787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52" name="Уравнение" r:id="rId5" imgW="1002960" imgH="520560" progId="Equation.3">
                  <p:embed/>
                </p:oleObj>
              </mc:Choice>
              <mc:Fallback>
                <p:oleObj name="Уравнение" r:id="rId5" imgW="1002960" imgH="5205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745787"/>
                        <a:ext cx="1003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7181850" y="4787062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53" name="Уравнение" r:id="rId7" imgW="1002960" imgH="520560" progId="Equation.3">
                  <p:embed/>
                </p:oleObj>
              </mc:Choice>
              <mc:Fallback>
                <p:oleObj name="Уравнение" r:id="rId7" imgW="1002960" imgH="52056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4787062"/>
                        <a:ext cx="1003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5183560" y="3176964"/>
            <a:ext cx="370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3" name="Rectangle 287"/>
          <p:cNvSpPr>
            <a:spLocks noChangeArrowheads="1"/>
          </p:cNvSpPr>
          <p:nvPr/>
        </p:nvSpPr>
        <p:spPr bwMode="auto">
          <a:xfrm>
            <a:off x="827584" y="3168095"/>
            <a:ext cx="3850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0049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9840" y="403474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61159" y="4142100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85431" y="404052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14355" y="425888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13889" y="4324454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68223" y="4226303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3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1F115C7-DB05-452B-BF3A-28407C7AFE78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8DC3D82-A8BA-4B64-BC21-CBFF10A07316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E20E83-3746-4073-B0B7-BDBC708DF76B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38" name="Rectangle 28" descr="Светлый диагональный 2">
            <a:extLst>
              <a:ext uri="{FF2B5EF4-FFF2-40B4-BE49-F238E27FC236}">
                <a16:creationId xmlns:a16="http://schemas.microsoft.com/office/drawing/2014/main" id="{477246AA-9AEC-4949-A8B2-B754A83E1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13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39" name="Rectangle 28" descr="Светлый диагональный 2">
            <a:extLst>
              <a:ext uri="{FF2B5EF4-FFF2-40B4-BE49-F238E27FC236}">
                <a16:creationId xmlns:a16="http://schemas.microsoft.com/office/drawing/2014/main" id="{1C3C3749-EF65-4A0A-AC44-6FF5B7F57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5 Результаты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69386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64154" y="5919663"/>
            <a:ext cx="8218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13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</a:t>
            </a:r>
            <a:b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стрельбе по нескольким целям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8381" y="648435"/>
            <a:ext cx="82180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2)</a:t>
            </a:r>
            <a:r>
              <a:rPr lang="en-US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при стрельбе по нескольким целям</a:t>
            </a:r>
            <a:endParaRPr lang="ru-RU" altLang="ru-RU" sz="15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80343" y="1158100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898854" y="1120854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05" y="2636182"/>
            <a:ext cx="6120765" cy="3197543"/>
          </a:xfrm>
          <a:prstGeom prst="rect">
            <a:avLst/>
          </a:prstGeom>
        </p:spPr>
      </p:pic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64154" y="1892732"/>
            <a:ext cx="83028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Координаты мишеней </a:t>
            </a:r>
            <a:r>
              <a:rPr lang="ru-RU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400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400" i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м:</a:t>
            </a:r>
          </a:p>
          <a:p>
            <a:pPr eaLnBrk="0" hangingPunct="0"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Мишень 1 – (30.0, 5.0),  Мишень 2 – (32.0, -5.0),  Мишень 3 – (23.0, 3.0),  Мишень 4 – (25.0, -3.0)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310344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4248" y="289776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200" y="514006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3768" y="3635593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2" y="3513641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4724953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8104" y="290733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30521" y="493294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64531" y="330074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06051" y="450712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4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724128" y="3365054"/>
            <a:ext cx="555341" cy="156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3275856" y="3767557"/>
            <a:ext cx="2880320" cy="1165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059832" y="3841316"/>
            <a:ext cx="546219" cy="768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418EF11-5714-4305-B33B-CF8F20490BB7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114F6C0-FE63-41F9-80F6-ABAB2A4FBBC7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C4D709-C380-4180-BF90-86E1CDE31007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43" name="Rectangle 28" descr="Светлый диагональный 2">
            <a:extLst>
              <a:ext uri="{FF2B5EF4-FFF2-40B4-BE49-F238E27FC236}">
                <a16:creationId xmlns:a16="http://schemas.microsoft.com/office/drawing/2014/main" id="{7F763DBC-F4A7-4EC2-B62D-0016ED05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14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44" name="Rectangle 28" descr="Светлый диагональный 2">
            <a:extLst>
              <a:ext uri="{FF2B5EF4-FFF2-40B4-BE49-F238E27FC236}">
                <a16:creationId xmlns:a16="http://schemas.microsoft.com/office/drawing/2014/main" id="{AAAFC1F9-C541-4DF6-AC05-5722CE64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5 Результаты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98609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64154" y="5919663"/>
            <a:ext cx="8218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14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Результаты моделирования наведения и корректировки </a:t>
            </a:r>
            <a:b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учетом рассеивания снарядов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1520" y="677719"/>
            <a:ext cx="82180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3)</a:t>
            </a:r>
            <a:r>
              <a:rPr lang="en-US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5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Корректировка стрельбы с учетом рассеивания</a:t>
            </a:r>
            <a:endParaRPr lang="ru-RU" altLang="ru-RU" sz="15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61777" y="1084676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Модель: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898854" y="1044776"/>
            <a:ext cx="34686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Эксперимент: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32.0 м/с,</a:t>
            </a: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м/с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90°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45588" y="1819308"/>
            <a:ext cx="8302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Размеры эллипса рассеивания</a:t>
            </a:r>
            <a:r>
              <a:rPr lang="ru-RU" altLang="ru-RU" sz="1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563129" y="2220067"/>
          <a:ext cx="8953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93" name="Уравнение" r:id="rId3" imgW="812520" imgH="241200" progId="Equation.3">
                  <p:embed/>
                </p:oleObj>
              </mc:Choice>
              <mc:Fallback>
                <p:oleObj name="Уравнение" r:id="rId3" imgW="812520" imgH="2412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29" y="2220067"/>
                        <a:ext cx="89535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2640736" y="2240484"/>
          <a:ext cx="75406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94" name="Уравнение" r:id="rId5" imgW="685800" imgH="228600" progId="Equation.3">
                  <p:embed/>
                </p:oleObj>
              </mc:Choice>
              <mc:Fallback>
                <p:oleObj name="Уравнение" r:id="rId5" imgW="685800" imgH="228600" progId="Equation.3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736" y="2240484"/>
                        <a:ext cx="75406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1612950" y="2227520"/>
          <a:ext cx="8953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95" name="Уравнение" r:id="rId7" imgW="812520" imgH="241200" progId="Equation.3">
                  <p:embed/>
                </p:oleObj>
              </mc:Choice>
              <mc:Fallback>
                <p:oleObj name="Уравнение" r:id="rId7" imgW="812520" imgH="241200" progId="Equation.3">
                  <p:embed/>
                  <p:pic>
                    <p:nvPicPr>
                      <p:cNvPr id="38" name="Объект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50" y="2227520"/>
                        <a:ext cx="89535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1640" y="2677632"/>
            <a:ext cx="6215063" cy="32404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60554" y="356926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  <a:cs typeface="Times New Roman" panose="02020603050405020304" pitchFamily="18" charset="0"/>
              </a:rPr>
              <a:t>Мишень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9154" y="3262688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6383" y="3958540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</a:t>
            </a:r>
            <a:r>
              <a:rPr lang="en-US" sz="1050" dirty="0">
                <a:cs typeface="Times New Roman" panose="02020603050405020304" pitchFamily="18" charset="0"/>
              </a:rPr>
              <a:t>2</a:t>
            </a:r>
            <a:endParaRPr lang="ru-RU" sz="1050" dirty="0"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74392" y="3897006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</a:t>
            </a:r>
            <a:r>
              <a:rPr lang="en-US" sz="1050" dirty="0">
                <a:cs typeface="Times New Roman" panose="02020603050405020304" pitchFamily="18" charset="0"/>
              </a:rPr>
              <a:t>9</a:t>
            </a:r>
            <a:endParaRPr lang="ru-RU" sz="1050" dirty="0"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58217" y="4075464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</a:t>
            </a:r>
            <a:r>
              <a:rPr lang="en-US" sz="1050" dirty="0">
                <a:cs typeface="Times New Roman" panose="02020603050405020304" pitchFamily="18" charset="0"/>
              </a:rPr>
              <a:t>4</a:t>
            </a:r>
            <a:endParaRPr lang="ru-RU" sz="1050" dirty="0"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0793" y="4260200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</a:t>
            </a:r>
            <a:r>
              <a:rPr lang="en-US" sz="1050" dirty="0">
                <a:cs typeface="Times New Roman" panose="02020603050405020304" pitchFamily="18" charset="0"/>
              </a:rPr>
              <a:t>6</a:t>
            </a:r>
            <a:endParaRPr lang="ru-RU" sz="1050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8534" y="3778189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cs typeface="Times New Roman" panose="02020603050405020304" pitchFamily="18" charset="0"/>
              </a:rPr>
              <a:t>снаряд </a:t>
            </a:r>
            <a:r>
              <a:rPr lang="en-US" sz="1050" dirty="0">
                <a:cs typeface="Times New Roman" panose="02020603050405020304" pitchFamily="18" charset="0"/>
              </a:rPr>
              <a:t>7</a:t>
            </a:r>
            <a:endParaRPr lang="ru-RU" sz="1050" dirty="0">
              <a:cs typeface="Times New Roman" panose="02020603050405020304" pitchFamily="18" charset="0"/>
            </a:endParaRPr>
          </a:p>
        </p:txBody>
      </p:sp>
      <p:sp>
        <p:nvSpPr>
          <p:cNvPr id="48" name="Овал 47"/>
          <p:cNvSpPr/>
          <p:nvPr/>
        </p:nvSpPr>
        <p:spPr>
          <a:xfrm rot="21030386">
            <a:off x="3670361" y="3562105"/>
            <a:ext cx="2145664" cy="65576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rot="21030386">
            <a:off x="2680295" y="3823042"/>
            <a:ext cx="2145664" cy="65576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4AE282F-D6C2-47FC-BE00-228E7086CB5E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2BBB55C-E105-4606-8559-C0BC90E77EF1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F85E6D-4B0E-40FB-BC7C-6AAB6324AE03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33" name="Rectangle 28" descr="Светлый диагональный 2">
            <a:extLst>
              <a:ext uri="{FF2B5EF4-FFF2-40B4-BE49-F238E27FC236}">
                <a16:creationId xmlns:a16="http://schemas.microsoft.com/office/drawing/2014/main" id="{256B0BCD-9F2D-426D-ACA5-86234A59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15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34" name="Rectangle 28" descr="Светлый диагональный 2">
            <a:extLst>
              <a:ext uri="{FF2B5EF4-FFF2-40B4-BE49-F238E27FC236}">
                <a16:creationId xmlns:a16="http://schemas.microsoft.com/office/drawing/2014/main" id="{EFF28D04-E764-46EB-BD51-292B9159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5 Результаты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100326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395536" y="778960"/>
            <a:ext cx="8352928" cy="560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algn="just" eaLnBrk="0" hangingPunct="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  <a:tabLst>
                <a:tab pos="630238" algn="l"/>
              </a:tabLs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Разработаны 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математические модели и алгоритмы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решения задачи автономного наведения и корректировки стрельбы на основе искусственной нейронной сети.</a:t>
            </a:r>
            <a:r>
              <a:rPr lang="ru-RU" sz="1400" b="1" dirty="0">
                <a:latin typeface="Bookman Old Style" pitchFamily="18" charset="0"/>
              </a:rPr>
              <a:t> </a:t>
            </a:r>
          </a:p>
          <a:p>
            <a:pPr marL="355600" lvl="0" indent="-355600" algn="just" defTabSz="271463">
              <a:lnSpc>
                <a:spcPct val="114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Разработано 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программное обеспечение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системы автономного наведения и корректировки стрельбы</a:t>
            </a:r>
            <a:r>
              <a:rPr lang="ru-RU" sz="1400" dirty="0">
                <a:latin typeface="Bookman Old Style" pitchFamily="18" charset="0"/>
              </a:rPr>
              <a:t>.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Интеграция программного обеспечения в интеллектуальную систему управления стрельбой.</a:t>
            </a:r>
            <a:r>
              <a:rPr lang="ru-RU" sz="1400" dirty="0">
                <a:latin typeface="Bookman Old Style" pitchFamily="18" charset="0"/>
              </a:rPr>
              <a:t> </a:t>
            </a:r>
          </a:p>
          <a:p>
            <a:pPr marL="355600" lvl="0" indent="-355600" algn="just" defTabSz="271463">
              <a:lnSpc>
                <a:spcPct val="114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Основными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возможностями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разработанного программного обеспечения является:</a:t>
            </a:r>
            <a:endParaRPr lang="ru-RU" sz="1400" dirty="0">
              <a:latin typeface="Bookman Old Style" pitchFamily="18" charset="0"/>
            </a:endParaRPr>
          </a:p>
          <a:p>
            <a:pPr marL="541338" lvl="0" indent="-269875" algn="just" defTabSz="271463">
              <a:lnSpc>
                <a:spcPct val="114000"/>
              </a:lnSpc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наведение и корректировка стрельбы при отклонении модельных и фактических баллистических и метеорологических данных</a:t>
            </a:r>
            <a:r>
              <a:rPr lang="ru-RU" altLang="ru-RU" sz="1400" dirty="0">
                <a:latin typeface="Bookman Old Style" pitchFamily="18" charset="0"/>
              </a:rPr>
              <a:t>;</a:t>
            </a:r>
            <a:endParaRPr lang="ru-RU" sz="1400" dirty="0">
              <a:latin typeface="Bookman Old Style" pitchFamily="18" charset="0"/>
            </a:endParaRPr>
          </a:p>
          <a:p>
            <a:pPr marL="541338" indent="-269875" algn="just" defTabSz="271463">
              <a:lnSpc>
                <a:spcPct val="114000"/>
              </a:lnSpc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наведение и корректировка при стрельбе по нескольким целям;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541338" lvl="0" indent="-269875" algn="just" defTabSz="271463">
              <a:lnSpc>
                <a:spcPct val="114000"/>
              </a:lnSpc>
              <a:spcAft>
                <a:spcPts val="600"/>
              </a:spcAft>
              <a:buFont typeface="Bookman Old Style" panose="02050604050505020204" pitchFamily="18" charset="0"/>
              <a:buChar char="−"/>
            </a:pPr>
            <a:r>
              <a:rPr lang="ru-RU" sz="1400" dirty="0">
                <a:latin typeface="Bookman Old Style" pitchFamily="18" charset="0"/>
              </a:rPr>
              <a:t>наведение и корректировка стрельбы с учетом рассеивания снарядов.</a:t>
            </a:r>
          </a:p>
          <a:p>
            <a:pPr marL="355600" lvl="0" indent="-355600" algn="just" defTabSz="271463">
              <a:lnSpc>
                <a:spcPct val="114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Проведено </a:t>
            </a:r>
            <a:r>
              <a:rPr lang="ru-RU" altLang="ru-RU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тестирование программного обеспечения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путем симуляции данных в программе и экспериментальной отработки на рабочем макете баллистической установки.</a:t>
            </a:r>
          </a:p>
          <a:p>
            <a:pPr marL="355600" lvl="0" indent="-355600" algn="just" defTabSz="271463">
              <a:lnSpc>
                <a:spcPct val="114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Преимущества</a:t>
            </a:r>
            <a:r>
              <a:rPr 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 использовании интеллектуальной системы управления стрельбой:</a:t>
            </a:r>
          </a:p>
          <a:p>
            <a:pPr marL="541338" lvl="0" indent="-269875" algn="just" defTabSz="271463">
              <a:lnSpc>
                <a:spcPct val="114000"/>
              </a:lnSpc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высокая оперативность (автоматизация процессов наведения и корректировки стрельбы)</a:t>
            </a:r>
            <a:r>
              <a:rPr lang="ru-RU" altLang="ru-RU" sz="1400" dirty="0">
                <a:latin typeface="Bookman Old Style" pitchFamily="18" charset="0"/>
              </a:rPr>
              <a:t>;</a:t>
            </a:r>
            <a:endParaRPr lang="ru-RU" sz="1400" dirty="0">
              <a:latin typeface="Bookman Old Style" pitchFamily="18" charset="0"/>
            </a:endParaRPr>
          </a:p>
          <a:p>
            <a:pPr marL="541338" indent="-269875" algn="just" defTabSz="271463">
              <a:lnSpc>
                <a:spcPct val="114000"/>
              </a:lnSpc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высокая надежность (исключает возможные ошибки связанные с человеческим фактором);</a:t>
            </a: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541338" lvl="0" indent="-269875" algn="just" defTabSz="271463">
              <a:lnSpc>
                <a:spcPct val="114000"/>
              </a:lnSpc>
              <a:spcAft>
                <a:spcPts val="600"/>
              </a:spcAft>
              <a:buFont typeface="Bookman Old Style" panose="02050604050505020204" pitchFamily="18" charset="0"/>
              <a:buChar char="−"/>
            </a:pPr>
            <a:r>
              <a:rPr lang="ru-RU" sz="1400" dirty="0">
                <a:latin typeface="Bookman Old Style" pitchFamily="18" charset="0"/>
              </a:rPr>
              <a:t>высокая точность (применение интеллектуальных методов анализа данных).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54000" y="80884"/>
            <a:ext cx="8890000" cy="43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sz="2000" dirty="0">
                <a:solidFill>
                  <a:schemeClr val="tx1"/>
                </a:solidFill>
                <a:latin typeface="Bookman Old Style" pitchFamily="18" charset="0"/>
              </a:rPr>
              <a:t>Выводы</a:t>
            </a:r>
          </a:p>
        </p:txBody>
      </p:sp>
      <p:sp>
        <p:nvSpPr>
          <p:cNvPr id="10" name="Rectangle 28" descr="Светлый диагональный 2">
            <a:extLst>
              <a:ext uri="{FF2B5EF4-FFF2-40B4-BE49-F238E27FC236}">
                <a16:creationId xmlns:a16="http://schemas.microsoft.com/office/drawing/2014/main" id="{CF8AA066-A42C-41C9-97E8-886482F9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16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D7FF0EB-F6B8-40E9-8032-46AEC7C62453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6B095D-8308-46E8-A758-00DF0AD0258F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78C27-880E-4CF4-99A1-4344D61520FA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</p:spTree>
    <p:extLst>
      <p:ext uri="{BB962C8B-B14F-4D97-AF65-F5344CB8AC3E}">
        <p14:creationId xmlns:p14="http://schemas.microsoft.com/office/powerpoint/2010/main" val="137714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21069"/>
            <a:ext cx="9144000" cy="15507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Кафедра «</a:t>
            </a:r>
            <a: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Прикладная математика</a:t>
            </a:r>
            <a:b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»  </a:t>
            </a:r>
            <a:r>
              <a:rPr lang="ru-RU" sz="1900" dirty="0" err="1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ИжГТУ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 имени М.Т. Калашникова</a:t>
            </a:r>
          </a:p>
          <a:p>
            <a:pPr eaLnBrk="1" hangingPunct="1">
              <a:buFontTx/>
              <a:buNone/>
            </a:pP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u="sng" dirty="0">
                <a:solidFill>
                  <a:srgbClr val="0070C0"/>
                </a:solidFill>
                <a:latin typeface="Bookman Old Style" pitchFamily="18" charset="0"/>
              </a:rPr>
              <a:t>primat@istu.ru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;  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тел. (3412)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77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60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55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, доб. 6 298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-1" y="1707963"/>
            <a:ext cx="9141619" cy="1499691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ts val="600"/>
              </a:spcBef>
              <a:spcAft>
                <a:spcPts val="1000"/>
              </a:spcAft>
            </a:pPr>
            <a: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  <a:t>СПАСИБО</a:t>
            </a:r>
            <a:b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</a:br>
            <a: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341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9512" y="1268760"/>
            <a:ext cx="8546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marL="271463" algn="just">
              <a:lnSpc>
                <a:spcPct val="120000"/>
              </a:lnSpc>
              <a:spcAft>
                <a:spcPts val="300"/>
              </a:spcAft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алгоритмов автоматического наведения и корректировки стрельбы на основе интеллектуального анализа данных, получаемых от средств регистрации положения цели и отклонений снарядов от цели.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50621" y="842740"/>
            <a:ext cx="8729891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7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Цель НИР:</a:t>
            </a:r>
            <a:endParaRPr lang="ru-RU" altLang="ru-RU" sz="17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0" y="83410"/>
            <a:ext cx="9141620" cy="39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sz="1800" dirty="0">
                <a:solidFill>
                  <a:srgbClr val="292929"/>
                </a:solidFill>
                <a:latin typeface="Bookman Old Style" panose="02050604050505020204" pitchFamily="18" charset="0"/>
              </a:rPr>
              <a:t>ОБЩАЯ ХАРАКТЕРИСТИКА НИР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2636912"/>
            <a:ext cx="8497141" cy="365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Разработка математической модели и алгоритма решения прямой задачи внешней баллистики для построения базы данных вычислительных экспериментов и обучения нейронной сети;</a:t>
            </a:r>
          </a:p>
          <a:p>
            <a:pPr marL="285750" indent="-2857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Разработка математической модели и алгоритма решения задач наведения на цель и корректировки стрельбы (обратной задачи внешней баллистики) на основе искусственной нейронной сети;</a:t>
            </a:r>
          </a:p>
          <a:p>
            <a:pPr marL="285750" indent="-2857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Разработка программного обеспечения системы наведения и корректировки стрельбы</a:t>
            </a:r>
            <a:r>
              <a:rPr lang="en-US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ru-RU" altLang="ru-RU" sz="15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Интеграция программного обеспечения в интеллектуальную систему управления стрельбой;</a:t>
            </a:r>
          </a:p>
          <a:p>
            <a:pPr marL="285750" indent="-285750" algn="just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altLang="ru-RU" sz="15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Тестирование программного обеспечения путем симуляции данных в программе и экспериментальная отработка на рабочем макете баллистической установки.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63612" y="2204864"/>
            <a:ext cx="8729891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7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Задачи исследования:</a:t>
            </a:r>
            <a:endParaRPr lang="ru-RU" altLang="ru-RU" sz="17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7E781B9-6CF9-4E33-A202-5EB39A202CC2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124276-CC9F-4ACD-9B84-9FE7BB2EEE58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8E25F1-52AB-42BC-9170-1C24916ABE2C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4" name="Rectangle 28" descr="Светлый диагональный 2">
            <a:extLst>
              <a:ext uri="{FF2B5EF4-FFF2-40B4-BE49-F238E27FC236}">
                <a16:creationId xmlns:a16="http://schemas.microsoft.com/office/drawing/2014/main" id="{3782664C-4866-457D-871B-CC956FC2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2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8628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655676" y="5508121"/>
            <a:ext cx="58326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3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1</a:t>
            </a:r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Функциональная схема интеллектуальной системы управления стрельбой</a:t>
            </a:r>
            <a:endParaRPr lang="ru-RU" alt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Объекты моделирования</a:t>
            </a:r>
          </a:p>
        </p:txBody>
      </p:sp>
      <p:sp>
        <p:nvSpPr>
          <p:cNvPr id="2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46339" y="1556792"/>
          <a:ext cx="8451321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5" name="Picture" r:id="rId4" imgW="6412756" imgH="2815561" progId="Word.Picture.8">
                  <p:embed/>
                </p:oleObj>
              </mc:Choice>
              <mc:Fallback>
                <p:oleObj name="Picture" r:id="rId4" imgW="6412756" imgH="2815561" progId="Word.Picture.8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29"/>
                      <a:stretch>
                        <a:fillRect/>
                      </a:stretch>
                    </p:blipFill>
                    <p:spPr bwMode="auto">
                      <a:xfrm>
                        <a:off x="346339" y="1556792"/>
                        <a:ext cx="8451321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2146044-9B34-4500-8468-8A1CDC8255C5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E1A9581-DC33-4AAF-9CE9-EC54542D578F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23BAA1-F6C9-491B-BB69-ACEF9D7E1E3C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4" name="Rectangle 28" descr="Светлый диагональный 2">
            <a:extLst>
              <a:ext uri="{FF2B5EF4-FFF2-40B4-BE49-F238E27FC236}">
                <a16:creationId xmlns:a16="http://schemas.microsoft.com/office/drawing/2014/main" id="{5CA967D4-82F7-4378-B75C-4DCC3D53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3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98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3903439"/>
            <a:ext cx="4425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2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Стартовая (</a:t>
            </a:r>
            <a:r>
              <a:rPr lang="ru-RU" altLang="ru-RU" sz="1200" i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Oxyz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и траекторная (</a:t>
            </a:r>
            <a:r>
              <a:rPr lang="en-US" altLang="ru-RU" sz="1200" i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Ox</a:t>
            </a:r>
            <a:r>
              <a:rPr lang="en-US" altLang="ru-RU" sz="1200" i="1" baseline="-25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</a:t>
            </a:r>
            <a:r>
              <a:rPr lang="en-US" altLang="ru-RU" sz="1200" i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y</a:t>
            </a:r>
            <a:r>
              <a:rPr lang="en-US" altLang="ru-RU" sz="1200" i="1" baseline="-25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</a:t>
            </a:r>
            <a:r>
              <a:rPr lang="en-US" altLang="ru-RU" sz="1200" i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z</a:t>
            </a:r>
            <a:r>
              <a:rPr lang="en-US" altLang="ru-RU" sz="1200" i="1" baseline="-250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системы  координат</a:t>
            </a:r>
            <a:endParaRPr lang="ru-RU" alt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2338" y="1185862"/>
            <a:ext cx="3946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центра масс снаряда: 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700207" y="2225126"/>
            <a:ext cx="63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14109" y="750888"/>
            <a:ext cx="8729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Уравнения движения центра масс снаряда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14110" y="3453740"/>
            <a:ext cx="3924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Уравнения движения</a:t>
            </a:r>
          </a:p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траекторной системе координат: 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9966" y="4982490"/>
            <a:ext cx="63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8063" y="1479550"/>
          <a:ext cx="16459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0" name="Уравнение" r:id="rId3" imgW="1371600" imgH="457200" progId="Equation.3">
                  <p:embed/>
                </p:oleObj>
              </mc:Choice>
              <mc:Fallback>
                <p:oleObj name="Уравнение" r:id="rId3" imgW="1371600" imgH="4572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479550"/>
                        <a:ext cx="164592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08063" y="2105025"/>
          <a:ext cx="114264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1" name="Уравнение" r:id="rId5" imgW="952200" imgH="457200" progId="Equation.3">
                  <p:embed/>
                </p:oleObj>
              </mc:Choice>
              <mc:Fallback>
                <p:oleObj name="Уравнение" r:id="rId5" imgW="952200" imgH="4572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105025"/>
                        <a:ext cx="114264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008063" y="2773363"/>
          <a:ext cx="1721952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2" name="Уравнение" r:id="rId7" imgW="1434960" imgH="457200" progId="Equation.3">
                  <p:embed/>
                </p:oleObj>
              </mc:Choice>
              <mc:Fallback>
                <p:oleObj name="Уравнение" r:id="rId7" imgW="1434960" imgH="4572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773363"/>
                        <a:ext cx="1721952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971" name="Рисунок 5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8" r="35069"/>
          <a:stretch>
            <a:fillRect/>
          </a:stretch>
        </p:blipFill>
        <p:spPr bwMode="auto">
          <a:xfrm>
            <a:off x="4598453" y="1283059"/>
            <a:ext cx="4296715" cy="256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8228485" y="5002188"/>
            <a:ext cx="63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140450" y="4803775"/>
          <a:ext cx="1410948" cy="57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3" name="Уравнение" r:id="rId10" imgW="1282680" imgH="520560" progId="Equation.3">
                  <p:embed/>
                </p:oleObj>
              </mc:Choice>
              <mc:Fallback>
                <p:oleObj name="Уравнение" r:id="rId10" imgW="1282680" imgH="52056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803775"/>
                        <a:ext cx="1410948" cy="572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6138863" y="5535613"/>
          <a:ext cx="1535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4" name="Уравнение" r:id="rId12" imgW="1396800" imgH="457200" progId="Equation.3">
                  <p:embed/>
                </p:oleObj>
              </mc:Choice>
              <mc:Fallback>
                <p:oleObj name="Уравнение" r:id="rId12" imgW="1396800" imgH="4572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5535613"/>
                        <a:ext cx="153511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95536" y="4098237"/>
          <a:ext cx="2556180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5" name="Формула" r:id="rId14" imgW="2323800" imgH="482400" progId="Equation.3">
                  <p:embed/>
                </p:oleObj>
              </mc:Choice>
              <mc:Fallback>
                <p:oleObj name="Формула" r:id="rId14" imgW="2323800" imgH="48240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98237"/>
                        <a:ext cx="2556180" cy="530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5536" y="4777465"/>
          <a:ext cx="3799620" cy="57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6" name="Уравнение" r:id="rId16" imgW="3454200" imgH="520560" progId="Equation.3">
                  <p:embed/>
                </p:oleObj>
              </mc:Choice>
              <mc:Fallback>
                <p:oleObj name="Уравнение" r:id="rId16" imgW="3454200" imgH="520560" progId="Equation.3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77465"/>
                        <a:ext cx="3799620" cy="572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01228" y="5535718"/>
          <a:ext cx="2346696" cy="57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17" name="Уравнение" r:id="rId18" imgW="2133360" imgH="520560" progId="Equation.3">
                  <p:embed/>
                </p:oleObj>
              </mc:Choice>
              <mc:Fallback>
                <p:oleObj name="Уравнение" r:id="rId18" imgW="2133360" imgH="520560" progId="Equation.3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28" y="5535718"/>
                        <a:ext cx="2346696" cy="572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B2EA27F-1AE9-4882-90FE-AA73D07C75AD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D6B1360-116C-432F-A226-DA31F73C2917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629180-29AA-4B93-8C04-268992DDEF7C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11EE8D85-0A8C-42FF-8904-F7C6C1AF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4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37" name="Rectangle 28" descr="Светлый диагональный 2">
            <a:extLst>
              <a:ext uri="{FF2B5EF4-FFF2-40B4-BE49-F238E27FC236}">
                <a16:creationId xmlns:a16="http://schemas.microsoft.com/office/drawing/2014/main" id="{42D2084C-9A64-4BDC-8B9C-B549C832A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1.1 Постановка прямой задачи внешней баллистики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23319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79604" y="816204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обратной задачи внешней баллистики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6" name="Object 288"/>
          <p:cNvGraphicFramePr>
            <a:graphicFrameLocks noChangeAspect="1"/>
          </p:cNvGraphicFramePr>
          <p:nvPr/>
        </p:nvGraphicFramePr>
        <p:xfrm>
          <a:off x="6283747" y="3863178"/>
          <a:ext cx="26781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3" name="Рисунок" r:id="rId3" imgW="2975482" imgH="1608547" progId="Word.Picture.8">
                  <p:embed/>
                </p:oleObj>
              </mc:Choice>
              <mc:Fallback>
                <p:oleObj name="Рисунок" r:id="rId3" imgW="2975482" imgH="1608547" progId="Word.Picture.8">
                  <p:embed/>
                  <p:pic>
                    <p:nvPicPr>
                      <p:cNvPr id="6" name="Object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747" y="3863178"/>
                        <a:ext cx="2678113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0"/>
          <p:cNvGraphicFramePr>
            <a:graphicFrameLocks noChangeAspect="1"/>
          </p:cNvGraphicFramePr>
          <p:nvPr/>
        </p:nvGraphicFramePr>
        <p:xfrm>
          <a:off x="6393883" y="1027873"/>
          <a:ext cx="239395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4" name="Picture" r:id="rId5" imgW="2168640" imgH="2364120" progId="Word.Picture.8">
                  <p:embed/>
                </p:oleObj>
              </mc:Choice>
              <mc:Fallback>
                <p:oleObj name="Picture" r:id="rId5" imgW="2168640" imgH="2364120" progId="Word.Picture.8">
                  <p:embed/>
                  <p:pic>
                    <p:nvPicPr>
                      <p:cNvPr id="7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883" y="1027873"/>
                        <a:ext cx="2393950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75042" y="5463348"/>
            <a:ext cx="3162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3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Схема решения </a:t>
            </a:r>
            <a:b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обратной задачи</a:t>
            </a:r>
          </a:p>
          <a:p>
            <a:pPr algn="ctr"/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геодезической (</a:t>
            </a:r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и стартовой (</a:t>
            </a:r>
            <a:r>
              <a:rPr lang="ru-RU" altLang="ru-RU" sz="12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системах координат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33255" y="3400799"/>
            <a:ext cx="4017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Обратная задача:</a:t>
            </a:r>
            <a:endParaRPr lang="ru-RU" altLang="ru-RU" sz="14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052306" y="1797270"/>
            <a:ext cx="706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7" name="Object 275"/>
          <p:cNvGraphicFramePr>
            <a:graphicFrameLocks noChangeAspect="1"/>
          </p:cNvGraphicFramePr>
          <p:nvPr/>
        </p:nvGraphicFramePr>
        <p:xfrm>
          <a:off x="920750" y="4495800"/>
          <a:ext cx="4159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5" name="Формула" r:id="rId7" imgW="342720" imgH="241200" progId="Equation.3">
                  <p:embed/>
                </p:oleObj>
              </mc:Choice>
              <mc:Fallback>
                <p:oleObj name="Формула" r:id="rId7" imgW="342720" imgH="241200" progId="Equation.3">
                  <p:embed/>
                  <p:pic>
                    <p:nvPicPr>
                      <p:cNvPr id="27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495800"/>
                        <a:ext cx="4159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280684" y="4473847"/>
            <a:ext cx="2351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установки;</a:t>
            </a:r>
          </a:p>
        </p:txBody>
      </p:sp>
      <p:graphicFrame>
        <p:nvGraphicFramePr>
          <p:cNvPr id="29" name="Object 277"/>
          <p:cNvGraphicFramePr>
            <a:graphicFrameLocks noChangeAspect="1"/>
          </p:cNvGraphicFramePr>
          <p:nvPr/>
        </p:nvGraphicFramePr>
        <p:xfrm>
          <a:off x="911225" y="4876800"/>
          <a:ext cx="4302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6" name="Формула" r:id="rId9" imgW="355320" imgH="253800" progId="Equation.3">
                  <p:embed/>
                </p:oleObj>
              </mc:Choice>
              <mc:Fallback>
                <p:oleObj name="Формула" r:id="rId9" imgW="355320" imgH="253800" progId="Equation.3">
                  <p:embed/>
                  <p:pic>
                    <p:nvPicPr>
                      <p:cNvPr id="29" name="Object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876800"/>
                        <a:ext cx="4302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290895" y="4851917"/>
            <a:ext cx="315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</a:t>
            </a:r>
            <a:r>
              <a:rPr lang="ru-RU" alt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цели;</a:t>
            </a:r>
          </a:p>
        </p:txBody>
      </p:sp>
      <p:sp>
        <p:nvSpPr>
          <p:cNvPr id="35" name="Rectangle 286"/>
          <p:cNvSpPr>
            <a:spLocks noChangeArrowheads="1"/>
          </p:cNvSpPr>
          <p:nvPr/>
        </p:nvSpPr>
        <p:spPr bwMode="auto">
          <a:xfrm>
            <a:off x="6460558" y="3399598"/>
            <a:ext cx="370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36" name="Rectangle 287"/>
          <p:cNvSpPr>
            <a:spLocks noChangeArrowheads="1"/>
          </p:cNvSpPr>
          <p:nvPr/>
        </p:nvSpPr>
        <p:spPr bwMode="auto">
          <a:xfrm>
            <a:off x="6398645" y="1191385"/>
            <a:ext cx="3850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034554" y="4005064"/>
            <a:ext cx="706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2" name="Object 244"/>
          <p:cNvGraphicFramePr>
            <a:graphicFrameLocks noChangeAspect="1"/>
          </p:cNvGraphicFramePr>
          <p:nvPr/>
        </p:nvGraphicFramePr>
        <p:xfrm>
          <a:off x="930008" y="5608106"/>
          <a:ext cx="4111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7" name="Уравнение" r:id="rId11" imgW="342720" imgH="241200" progId="Equation.3">
                  <p:embed/>
                </p:oleObj>
              </mc:Choice>
              <mc:Fallback>
                <p:oleObj name="Уравнение" r:id="rId11" imgW="342720" imgH="241200" progId="Equation.3">
                  <p:embed/>
                  <p:pic>
                    <p:nvPicPr>
                      <p:cNvPr id="52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008" y="5608106"/>
                        <a:ext cx="4111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1323726" y="5223828"/>
            <a:ext cx="22958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стрельбы;</a:t>
            </a:r>
          </a:p>
        </p:txBody>
      </p:sp>
      <p:graphicFrame>
        <p:nvGraphicFramePr>
          <p:cNvPr id="54" name="Object 247"/>
          <p:cNvGraphicFramePr>
            <a:graphicFrameLocks noChangeAspect="1"/>
          </p:cNvGraphicFramePr>
          <p:nvPr/>
        </p:nvGraphicFramePr>
        <p:xfrm>
          <a:off x="921475" y="5266638"/>
          <a:ext cx="441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8" name="Формула" r:id="rId13" imgW="368280" imgH="253800" progId="Equation.3">
                  <p:embed/>
                </p:oleObj>
              </mc:Choice>
              <mc:Fallback>
                <p:oleObj name="Формула" r:id="rId13" imgW="368280" imgH="253800" progId="Equation.3">
                  <p:embed/>
                  <p:pic>
                    <p:nvPicPr>
                      <p:cNvPr id="54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75" y="5266638"/>
                        <a:ext cx="4413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352194" y="5557090"/>
            <a:ext cx="1495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угол стрельбы;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Object 245"/>
          <p:cNvGraphicFramePr>
            <a:graphicFrameLocks noChangeAspect="1"/>
          </p:cNvGraphicFramePr>
          <p:nvPr/>
        </p:nvGraphicFramePr>
        <p:xfrm>
          <a:off x="909870" y="5921488"/>
          <a:ext cx="381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09" name="Формула" r:id="rId15" imgW="317160" imgH="228600" progId="Equation.3">
                  <p:embed/>
                </p:oleObj>
              </mc:Choice>
              <mc:Fallback>
                <p:oleObj name="Формула" r:id="rId15" imgW="317160" imgH="228600" progId="Equation.3">
                  <p:embed/>
                  <p:pic>
                    <p:nvPicPr>
                      <p:cNvPr id="58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70" y="5921488"/>
                        <a:ext cx="3810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235667" y="5864338"/>
            <a:ext cx="3798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вектор характеристик снаряда</a:t>
            </a:r>
          </a:p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параметров атмосферы.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33255" y="1376050"/>
            <a:ext cx="4017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Прямая задача:</a:t>
            </a:r>
            <a:endParaRPr lang="ru-RU" altLang="ru-RU" sz="14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4" name="Object 271"/>
          <p:cNvGraphicFramePr>
            <a:graphicFrameLocks noChangeAspect="1"/>
          </p:cNvGraphicFramePr>
          <p:nvPr/>
        </p:nvGraphicFramePr>
        <p:xfrm>
          <a:off x="757067" y="2362186"/>
          <a:ext cx="1579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10" name="Уравнение" r:id="rId17" imgW="1307880" imgH="241200" progId="Equation.3">
                  <p:embed/>
                </p:oleObj>
              </mc:Choice>
              <mc:Fallback>
                <p:oleObj name="Уравнение" r:id="rId17" imgW="1307880" imgH="241200" progId="Equation.3">
                  <p:embed/>
                  <p:pic>
                    <p:nvPicPr>
                      <p:cNvPr id="34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67" y="2362186"/>
                        <a:ext cx="15795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346514" y="2322499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</a:t>
            </a:r>
            <a:r>
              <a:rPr lang="ru-RU" alt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падения</a:t>
            </a:r>
            <a:b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снаряда;</a:t>
            </a:r>
          </a:p>
        </p:txBody>
      </p:sp>
      <p:graphicFrame>
        <p:nvGraphicFramePr>
          <p:cNvPr id="40" name="Object 273"/>
          <p:cNvGraphicFramePr>
            <a:graphicFrameLocks noChangeAspect="1"/>
          </p:cNvGraphicFramePr>
          <p:nvPr/>
        </p:nvGraphicFramePr>
        <p:xfrm>
          <a:off x="757067" y="2826664"/>
          <a:ext cx="400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11" name="Уравнение" r:id="rId19" imgW="330120" imgH="241200" progId="Equation.3">
                  <p:embed/>
                </p:oleObj>
              </mc:Choice>
              <mc:Fallback>
                <p:oleObj name="Уравнение" r:id="rId19" imgW="330120" imgH="241200" progId="Equation.3">
                  <p:embed/>
                  <p:pic>
                    <p:nvPicPr>
                      <p:cNvPr id="4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67" y="2826664"/>
                        <a:ext cx="400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149793" y="2785746"/>
            <a:ext cx="3286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время полета снаряда.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280684" y="1856008"/>
          <a:ext cx="29413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12" name="Формула" r:id="rId21" imgW="2451100" imgH="254000" progId="Equation.3">
                  <p:embed/>
                </p:oleObj>
              </mc:Choice>
              <mc:Fallback>
                <p:oleObj name="Формула" r:id="rId21" imgW="2451100" imgH="2540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684" y="1856008"/>
                        <a:ext cx="294132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601788" y="4005263"/>
          <a:ext cx="24844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13" name="Уравнение" r:id="rId23" imgW="2070000" imgH="253800" progId="Equation.3">
                  <p:embed/>
                </p:oleObj>
              </mc:Choice>
              <mc:Fallback>
                <p:oleObj name="Уравнение" r:id="rId23" imgW="2070000" imgH="2538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005263"/>
                        <a:ext cx="24844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1F93AA4-A9CB-4C0F-A352-BB441444493F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60F1C5C-AFD2-4B94-BC5E-63384A893B2D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EB7558-817E-45A6-9510-DFAE4251E658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46" name="Rectangle 28" descr="Светлый диагональный 2">
            <a:extLst>
              <a:ext uri="{FF2B5EF4-FFF2-40B4-BE49-F238E27FC236}">
                <a16:creationId xmlns:a16="http://schemas.microsoft.com/office/drawing/2014/main" id="{33BAF8F1-D55C-42CC-AFDF-55CACC25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5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47" name="Rectangle 28" descr="Светлый диагональный 2">
            <a:extLst>
              <a:ext uri="{FF2B5EF4-FFF2-40B4-BE49-F238E27FC236}">
                <a16:creationId xmlns:a16="http://schemas.microsoft.com/office/drawing/2014/main" id="{4F6EE15B-09A9-43C5-ABBB-1C664841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1.2 Постановка обратной задачи внешней баллистики</a:t>
            </a:r>
          </a:p>
        </p:txBody>
      </p:sp>
    </p:spTree>
    <p:extLst>
      <p:ext uri="{BB962C8B-B14F-4D97-AF65-F5344CB8AC3E}">
        <p14:creationId xmlns:p14="http://schemas.microsoft.com/office/powerpoint/2010/main" val="11877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79604" y="816204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Постановка задачи корректировки стрельбы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Object 240"/>
          <p:cNvGraphicFramePr>
            <a:graphicFrameLocks noChangeAspect="1"/>
          </p:cNvGraphicFramePr>
          <p:nvPr/>
        </p:nvGraphicFramePr>
        <p:xfrm>
          <a:off x="6046440" y="1985176"/>
          <a:ext cx="2819232" cy="307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4" name="Picture" r:id="rId3" imgW="2168640" imgH="2364120" progId="Word.Picture.8">
                  <p:embed/>
                </p:oleObj>
              </mc:Choice>
              <mc:Fallback>
                <p:oleObj name="Picture" r:id="rId3" imgW="2168640" imgH="2364120" progId="Word.Picture.8">
                  <p:embed/>
                  <p:pic>
                    <p:nvPicPr>
                      <p:cNvPr id="7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440" y="1985176"/>
                        <a:ext cx="2819232" cy="307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52120" y="5463348"/>
            <a:ext cx="3384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4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Схема решения задачи корректировки стрельбы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859168" y="1763273"/>
            <a:ext cx="706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7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15051"/>
              </p:ext>
            </p:extLst>
          </p:nvPr>
        </p:nvGraphicFramePr>
        <p:xfrm>
          <a:off x="924800" y="4366239"/>
          <a:ext cx="444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5" name="Уравнение" r:id="rId5" imgW="368280" imgH="291960" progId="Equation.3">
                  <p:embed/>
                </p:oleObj>
              </mc:Choice>
              <mc:Fallback>
                <p:oleObj name="Уравнение" r:id="rId5" imgW="368280" imgH="291960" progId="Equation.3">
                  <p:embed/>
                  <p:pic>
                    <p:nvPicPr>
                      <p:cNvPr id="27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00" y="4366239"/>
                        <a:ext cx="444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350250" y="4391208"/>
            <a:ext cx="1830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цели;</a:t>
            </a:r>
          </a:p>
        </p:txBody>
      </p:sp>
      <p:graphicFrame>
        <p:nvGraphicFramePr>
          <p:cNvPr id="29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743156"/>
              </p:ext>
            </p:extLst>
          </p:nvPr>
        </p:nvGraphicFramePr>
        <p:xfrm>
          <a:off x="889521" y="3662243"/>
          <a:ext cx="27463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6" name="Уравнение" r:id="rId7" imgW="2273040" imgH="253800" progId="Equation.3">
                  <p:embed/>
                </p:oleObj>
              </mc:Choice>
              <mc:Fallback>
                <p:oleObj name="Уравнение" r:id="rId7" imgW="2273040" imgH="253800" progId="Equation.3">
                  <p:embed/>
                  <p:pic>
                    <p:nvPicPr>
                      <p:cNvPr id="29" name="Object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521" y="3662243"/>
                        <a:ext cx="274637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146166" y="3954405"/>
            <a:ext cx="2156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отклонение от цели;</a:t>
            </a:r>
          </a:p>
        </p:txBody>
      </p:sp>
      <p:graphicFrame>
        <p:nvGraphicFramePr>
          <p:cNvPr id="52" name="Objec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52969"/>
              </p:ext>
            </p:extLst>
          </p:nvPr>
        </p:nvGraphicFramePr>
        <p:xfrm>
          <a:off x="906463" y="2689774"/>
          <a:ext cx="5476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7" name="Уравнение" r:id="rId9" imgW="457200" imgH="241200" progId="Equation.3">
                  <p:embed/>
                </p:oleObj>
              </mc:Choice>
              <mc:Fallback>
                <p:oleObj name="Уравнение" r:id="rId9" imgW="457200" imgH="241200" progId="Equation.3">
                  <p:embed/>
                  <p:pic>
                    <p:nvPicPr>
                      <p:cNvPr id="52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689774"/>
                        <a:ext cx="5476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1425682" y="2348880"/>
            <a:ext cx="35605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поправка по направлению стрельбы;</a:t>
            </a:r>
          </a:p>
        </p:txBody>
      </p:sp>
      <p:graphicFrame>
        <p:nvGraphicFramePr>
          <p:cNvPr id="54" name="Object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842430"/>
              </p:ext>
            </p:extLst>
          </p:nvPr>
        </p:nvGraphicFramePr>
        <p:xfrm>
          <a:off x="906993" y="2383188"/>
          <a:ext cx="577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8" name="Уравнение" r:id="rId11" imgW="482400" imgH="253800" progId="Equation.3">
                  <p:embed/>
                </p:oleObj>
              </mc:Choice>
              <mc:Fallback>
                <p:oleObj name="Уравнение" r:id="rId11" imgW="482400" imgH="253800" progId="Equation.3">
                  <p:embed/>
                  <p:pic>
                    <p:nvPicPr>
                      <p:cNvPr id="54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93" y="2383188"/>
                        <a:ext cx="5778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430445" y="2664481"/>
            <a:ext cx="2701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поправка по углу стрельбы;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72061"/>
              </p:ext>
            </p:extLst>
          </p:nvPr>
        </p:nvGraphicFramePr>
        <p:xfrm>
          <a:off x="944563" y="5187805"/>
          <a:ext cx="3810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69" name="Формула" r:id="rId13" imgW="317160" imgH="228600" progId="Equation.3">
                  <p:embed/>
                </p:oleObj>
              </mc:Choice>
              <mc:Fallback>
                <p:oleObj name="Формула" r:id="rId13" imgW="317160" imgH="228600" progId="Equation.3">
                  <p:embed/>
                  <p:pic>
                    <p:nvPicPr>
                      <p:cNvPr id="58" name="Objec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87805"/>
                        <a:ext cx="3810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349177" y="5138028"/>
            <a:ext cx="3222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вектор характеристик снаряда</a:t>
            </a:r>
          </a:p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параметров атмосферы.</a:t>
            </a:r>
          </a:p>
        </p:txBody>
      </p:sp>
      <p:graphicFrame>
        <p:nvGraphicFramePr>
          <p:cNvPr id="39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38395"/>
              </p:ext>
            </p:extLst>
          </p:nvPr>
        </p:nvGraphicFramePr>
        <p:xfrm>
          <a:off x="944563" y="4719482"/>
          <a:ext cx="4445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0" name="Уравнение" r:id="rId15" imgW="368280" imgH="279360" progId="Equation.3">
                  <p:embed/>
                </p:oleObj>
              </mc:Choice>
              <mc:Fallback>
                <p:oleObj name="Уравнение" r:id="rId15" imgW="368280" imgH="279360" progId="Equation.3">
                  <p:embed/>
                  <p:pic>
                    <p:nvPicPr>
                      <p:cNvPr id="39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719482"/>
                        <a:ext cx="4445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369300" y="4738740"/>
            <a:ext cx="29754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 падения снаряда;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11568"/>
              </p:ext>
            </p:extLst>
          </p:nvPr>
        </p:nvGraphicFramePr>
        <p:xfrm>
          <a:off x="1462088" y="1765300"/>
          <a:ext cx="26511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1" name="Уравнение" r:id="rId17" imgW="2209680" imgH="253800" progId="Equation.3">
                  <p:embed/>
                </p:oleObj>
              </mc:Choice>
              <mc:Fallback>
                <p:oleObj name="Уравнение" r:id="rId17" imgW="2209680" imgH="2538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765300"/>
                        <a:ext cx="26511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60129"/>
              </p:ext>
            </p:extLst>
          </p:nvPr>
        </p:nvGraphicFramePr>
        <p:xfrm>
          <a:off x="884625" y="3068960"/>
          <a:ext cx="2296576" cy="38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2" name="Уравнение" r:id="rId19" imgW="1968480" imgH="342720" progId="Equation.3">
                  <p:embed/>
                </p:oleObj>
              </mc:Choice>
              <mc:Fallback>
                <p:oleObj name="Уравнение" r:id="rId19" imgW="1968480" imgH="34272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25" y="3068960"/>
                        <a:ext cx="2296576" cy="384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181200" y="3089629"/>
            <a:ext cx="2113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дальность стрельбы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2F05D79-3D31-4CB9-9C3C-1E2894E34CA8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68C6480-9847-4B32-A655-8004589EEFCF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951EC5-C355-43EC-BFC1-15A2B63420CA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34" name="Rectangle 28" descr="Светлый диагональный 2">
            <a:extLst>
              <a:ext uri="{FF2B5EF4-FFF2-40B4-BE49-F238E27FC236}">
                <a16:creationId xmlns:a16="http://schemas.microsoft.com/office/drawing/2014/main" id="{D948F5E0-E269-4B46-B290-DB2DD7F7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6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35" name="Rectangle 28" descr="Светлый диагональный 2">
            <a:extLst>
              <a:ext uri="{FF2B5EF4-FFF2-40B4-BE49-F238E27FC236}">
                <a16:creationId xmlns:a16="http://schemas.microsoft.com/office/drawing/2014/main" id="{8868D12F-B322-4291-9C1B-204C6753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1.3 Постановка задачи корректировки стрельбы</a:t>
            </a:r>
          </a:p>
        </p:txBody>
      </p:sp>
    </p:spTree>
    <p:extLst>
      <p:ext uri="{BB962C8B-B14F-4D97-AF65-F5344CB8AC3E}">
        <p14:creationId xmlns:p14="http://schemas.microsoft.com/office/powerpoint/2010/main" val="269045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74981" y="630181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Алгоритм решения обратной задачи на основе нейронной сети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2132013" y="1408113"/>
          <a:ext cx="47386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28" name="Уравнение" r:id="rId3" imgW="3949560" imgH="304560" progId="Equation.3">
                  <p:embed/>
                </p:oleObj>
              </mc:Choice>
              <mc:Fallback>
                <p:oleObj name="Уравнение" r:id="rId3" imgW="3949560" imgH="304560" progId="Equation.3">
                  <p:embed/>
                  <p:pic>
                    <p:nvPicPr>
                      <p:cNvPr id="76" name="Объект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1408113"/>
                        <a:ext cx="4738687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228600" y="4581128"/>
            <a:ext cx="353814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Вход и выход нейронной сети:</a:t>
            </a:r>
          </a:p>
          <a:p>
            <a:pPr marL="342900" indent="-342900">
              <a:buAutoNum type="arabicParenR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задача наведения на цель</a:t>
            </a:r>
          </a:p>
          <a:p>
            <a:pPr marL="342900" indent="-342900">
              <a:buAutoNum type="arabicParenR"/>
            </a:pP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ru-RU" altLang="ru-RU" sz="1400" dirty="0">
              <a:solidFill>
                <a:srgbClr val="00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задача корректировки стрельбы </a:t>
            </a:r>
          </a:p>
        </p:txBody>
      </p:sp>
      <p:graphicFrame>
        <p:nvGraphicFramePr>
          <p:cNvPr id="79" name="Object 244"/>
          <p:cNvGraphicFramePr>
            <a:graphicFrameLocks noChangeAspect="1"/>
          </p:cNvGraphicFramePr>
          <p:nvPr/>
        </p:nvGraphicFramePr>
        <p:xfrm>
          <a:off x="593827" y="3098146"/>
          <a:ext cx="4254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29" name="Уравнение" r:id="rId5" imgW="355320" imgH="279360" progId="Equation.3">
                  <p:embed/>
                </p:oleObj>
              </mc:Choice>
              <mc:Fallback>
                <p:oleObj name="Уравнение" r:id="rId5" imgW="355320" imgH="279360" progId="Equation.3">
                  <p:embed/>
                  <p:pic>
                    <p:nvPicPr>
                      <p:cNvPr id="79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27" y="3098146"/>
                        <a:ext cx="42545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1098751" y="2473150"/>
            <a:ext cx="3798887" cy="18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масса снаряда;</a:t>
            </a:r>
          </a:p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начальная скорость;</a:t>
            </a:r>
          </a:p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угол стрельбы;</a:t>
            </a:r>
          </a:p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стрельбы;</a:t>
            </a:r>
          </a:p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направление ветра;</a:t>
            </a:r>
          </a:p>
          <a:p>
            <a:pPr>
              <a:spcAft>
                <a:spcPts val="8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скорость ветра.</a:t>
            </a:r>
          </a:p>
        </p:txBody>
      </p:sp>
      <p:graphicFrame>
        <p:nvGraphicFramePr>
          <p:cNvPr id="81" name="Object 247"/>
          <p:cNvGraphicFramePr>
            <a:graphicFrameLocks noChangeAspect="1"/>
          </p:cNvGraphicFramePr>
          <p:nvPr/>
        </p:nvGraphicFramePr>
        <p:xfrm>
          <a:off x="593827" y="3412471"/>
          <a:ext cx="4556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0" name="Уравнение" r:id="rId7" imgW="380880" imgH="291960" progId="Equation.3">
                  <p:embed/>
                </p:oleObj>
              </mc:Choice>
              <mc:Fallback>
                <p:oleObj name="Уравнение" r:id="rId7" imgW="380880" imgH="291960" progId="Equation.3">
                  <p:embed/>
                  <p:pic>
                    <p:nvPicPr>
                      <p:cNvPr id="81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27" y="3412471"/>
                        <a:ext cx="4556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71"/>
          <p:cNvGraphicFramePr>
            <a:graphicFrameLocks noChangeAspect="1"/>
          </p:cNvGraphicFramePr>
          <p:nvPr/>
        </p:nvGraphicFramePr>
        <p:xfrm>
          <a:off x="4616097" y="2615861"/>
          <a:ext cx="104298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1" name="Уравнение" r:id="rId9" imgW="863280" imgH="241200" progId="Equation.3">
                  <p:embed/>
                </p:oleObj>
              </mc:Choice>
              <mc:Fallback>
                <p:oleObj name="Уравнение" r:id="rId9" imgW="863280" imgH="241200" progId="Equation.3">
                  <p:embed/>
                  <p:pic>
                    <p:nvPicPr>
                      <p:cNvPr id="82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097" y="2615861"/>
                        <a:ext cx="104298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823504" y="2556417"/>
            <a:ext cx="210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координаты</a:t>
            </a:r>
            <a:r>
              <a:rPr lang="ru-RU" alt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падения</a:t>
            </a:r>
            <a:b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снаряда;</a:t>
            </a:r>
          </a:p>
        </p:txBody>
      </p:sp>
      <p:graphicFrame>
        <p:nvGraphicFramePr>
          <p:cNvPr id="84" name="Object 273"/>
          <p:cNvGraphicFramePr>
            <a:graphicFrameLocks noChangeAspect="1"/>
          </p:cNvGraphicFramePr>
          <p:nvPr/>
        </p:nvGraphicFramePr>
        <p:xfrm>
          <a:off x="4616097" y="3136075"/>
          <a:ext cx="400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2" name="Уравнение" r:id="rId11" imgW="330120" imgH="241200" progId="Equation.3">
                  <p:embed/>
                </p:oleObj>
              </mc:Choice>
              <mc:Fallback>
                <p:oleObj name="Уравнение" r:id="rId11" imgW="330120" imgH="241200" progId="Equation.3">
                  <p:embed/>
                  <p:pic>
                    <p:nvPicPr>
                      <p:cNvPr id="84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097" y="3136075"/>
                        <a:ext cx="40005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5008823" y="3095157"/>
            <a:ext cx="3286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время полета снаряда.</a:t>
            </a:r>
          </a:p>
        </p:txBody>
      </p:sp>
      <p:graphicFrame>
        <p:nvGraphicFramePr>
          <p:cNvPr id="86" name="Object 247"/>
          <p:cNvGraphicFramePr>
            <a:graphicFrameLocks noChangeAspect="1"/>
          </p:cNvGraphicFramePr>
          <p:nvPr/>
        </p:nvGraphicFramePr>
        <p:xfrm>
          <a:off x="585890" y="3743023"/>
          <a:ext cx="4714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3" name="Уравнение" r:id="rId13" imgW="393480" imgH="279360" progId="Equation.3">
                  <p:embed/>
                </p:oleObj>
              </mc:Choice>
              <mc:Fallback>
                <p:oleObj name="Уравнение" r:id="rId13" imgW="393480" imgH="279360" progId="Equation.3">
                  <p:embed/>
                  <p:pic>
                    <p:nvPicPr>
                      <p:cNvPr id="86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90" y="3743023"/>
                        <a:ext cx="4714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47"/>
          <p:cNvGraphicFramePr>
            <a:graphicFrameLocks noChangeAspect="1"/>
          </p:cNvGraphicFramePr>
          <p:nvPr/>
        </p:nvGraphicFramePr>
        <p:xfrm>
          <a:off x="587477" y="4070400"/>
          <a:ext cx="4556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4" name="Уравнение" r:id="rId15" imgW="380880" imgH="304560" progId="Equation.3">
                  <p:embed/>
                </p:oleObj>
              </mc:Choice>
              <mc:Fallback>
                <p:oleObj name="Уравнение" r:id="rId15" imgW="380880" imgH="304560" progId="Equation.3">
                  <p:embed/>
                  <p:pic>
                    <p:nvPicPr>
                      <p:cNvPr id="87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77" y="4070400"/>
                        <a:ext cx="4556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911225" y="2014908"/>
          <a:ext cx="2362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5" name="Уравнение" r:id="rId17" imgW="1968480" imgH="304560" progId="Equation.3">
                  <p:embed/>
                </p:oleObj>
              </mc:Choice>
              <mc:Fallback>
                <p:oleObj name="Уравнение" r:id="rId17" imgW="1968480" imgH="304560" progId="Equation.3">
                  <p:embed/>
                  <p:pic>
                    <p:nvPicPr>
                      <p:cNvPr id="89" name="Объект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014908"/>
                        <a:ext cx="2362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4630738" y="2033958"/>
          <a:ext cx="17383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6" name="Уравнение" r:id="rId19" imgW="1447560" imgH="279360" progId="Equation.3">
                  <p:embed/>
                </p:oleObj>
              </mc:Choice>
              <mc:Fallback>
                <p:oleObj name="Уравнение" r:id="rId19" imgW="1447560" imgH="279360" progId="Equation.3">
                  <p:embed/>
                  <p:pic>
                    <p:nvPicPr>
                      <p:cNvPr id="90" name="Объект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033958"/>
                        <a:ext cx="173831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8235950" y="1398683"/>
            <a:ext cx="706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50"/>
          <p:cNvSpPr txBox="1">
            <a:spLocks noChangeArrowheads="1"/>
          </p:cNvSpPr>
          <p:nvPr/>
        </p:nvSpPr>
        <p:spPr bwMode="auto">
          <a:xfrm>
            <a:off x="228601" y="956089"/>
            <a:ext cx="36647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Таблица баллистических данных:</a:t>
            </a:r>
          </a:p>
        </p:txBody>
      </p:sp>
      <p:graphicFrame>
        <p:nvGraphicFramePr>
          <p:cNvPr id="23" name="Object 244"/>
          <p:cNvGraphicFramePr>
            <a:graphicFrameLocks noChangeAspect="1"/>
          </p:cNvGraphicFramePr>
          <p:nvPr/>
        </p:nvGraphicFramePr>
        <p:xfrm>
          <a:off x="600075" y="2445121"/>
          <a:ext cx="4714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7" name="Уравнение" r:id="rId21" imgW="393480" imgH="304560" progId="Equation.3">
                  <p:embed/>
                </p:oleObj>
              </mc:Choice>
              <mc:Fallback>
                <p:oleObj name="Уравнение" r:id="rId21" imgW="393480" imgH="304560" progId="Equation.3">
                  <p:embed/>
                  <p:pic>
                    <p:nvPicPr>
                      <p:cNvPr id="23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445121"/>
                        <a:ext cx="4714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7"/>
          <p:cNvGraphicFramePr>
            <a:graphicFrameLocks noChangeAspect="1"/>
          </p:cNvGraphicFramePr>
          <p:nvPr/>
        </p:nvGraphicFramePr>
        <p:xfrm>
          <a:off x="622300" y="2781671"/>
          <a:ext cx="4556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8" name="Уравнение" r:id="rId23" imgW="380880" imgH="279360" progId="Equation.3">
                  <p:embed/>
                </p:oleObj>
              </mc:Choice>
              <mc:Fallback>
                <p:oleObj name="Уравнение" r:id="rId23" imgW="380880" imgH="279360" progId="Equation.3">
                  <p:embed/>
                  <p:pic>
                    <p:nvPicPr>
                      <p:cNvPr id="24" name="Objec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781671"/>
                        <a:ext cx="4556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451101" y="5206036"/>
          <a:ext cx="21796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39" name="Уравнение" r:id="rId25" imgW="1815840" imgH="253800" progId="Equation.3">
                  <p:embed/>
                </p:oleObj>
              </mc:Choice>
              <mc:Fallback>
                <p:oleObj name="Уравнение" r:id="rId25" imgW="1815840" imgH="2538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5206036"/>
                        <a:ext cx="21796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5978525" y="5189538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40" name="Уравнение" r:id="rId27" imgW="825480" imgH="253800" progId="Equation.3">
                  <p:embed/>
                </p:oleObj>
              </mc:Choice>
              <mc:Fallback>
                <p:oleObj name="Уравнение" r:id="rId27" imgW="825480" imgH="2538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5189538"/>
                        <a:ext cx="990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51101" y="5983344"/>
          <a:ext cx="1936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41" name="Уравнение" r:id="rId29" imgW="1612800" imgH="253800" progId="Equation.3">
                  <p:embed/>
                </p:oleObj>
              </mc:Choice>
              <mc:Fallback>
                <p:oleObj name="Уравнение" r:id="rId29" imgW="1612800" imgH="2538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1" y="5983344"/>
                        <a:ext cx="19367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5978525" y="5966571"/>
          <a:ext cx="1265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42" name="Уравнение" r:id="rId31" imgW="1054080" imgH="253800" progId="Equation.3">
                  <p:embed/>
                </p:oleObj>
              </mc:Choice>
              <mc:Fallback>
                <p:oleObj name="Уравнение" r:id="rId31" imgW="1054080" imgH="25380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5966571"/>
                        <a:ext cx="1265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0E85310-14DF-44AC-90EE-B3FF506D949A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4277DFE-5384-413B-AB1C-2E8785E36802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498FE0-5F4F-4FCC-9A00-AE64202502C6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542571F6-14E9-43CF-A9E5-7E23279E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7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37" name="Rectangle 28" descr="Светлый диагональный 2">
            <a:extLst>
              <a:ext uri="{FF2B5EF4-FFF2-40B4-BE49-F238E27FC236}">
                <a16:creationId xmlns:a16="http://schemas.microsoft.com/office/drawing/2014/main" id="{5EE47474-A688-468D-9AD7-7FB2DE58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2 Метод решения задач внешней баллистики</a:t>
            </a:r>
          </a:p>
        </p:txBody>
      </p:sp>
    </p:spTree>
    <p:extLst>
      <p:ext uri="{BB962C8B-B14F-4D97-AF65-F5344CB8AC3E}">
        <p14:creationId xmlns:p14="http://schemas.microsoft.com/office/powerpoint/2010/main" val="278528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74981" y="630181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Алгоритм решения обратной задачи на основе нейронной сети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39750" y="1235384"/>
          <a:ext cx="450532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3" name="Picture" r:id="rId3" imgW="4969742" imgH="2815561" progId="Word.Picture.8">
                  <p:embed/>
                </p:oleObj>
              </mc:Choice>
              <mc:Fallback>
                <p:oleObj name="Picture" r:id="rId3" imgW="4969742" imgH="2815561" progId="Word.Picture.8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48" r="798"/>
                      <a:stretch>
                        <a:fillRect/>
                      </a:stretch>
                    </p:blipFill>
                    <p:spPr bwMode="auto">
                      <a:xfrm>
                        <a:off x="4639750" y="1235384"/>
                        <a:ext cx="4505325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199936" y="3899680"/>
            <a:ext cx="3493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5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Архитектура нейронной сети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77790" y="1284123"/>
            <a:ext cx="393416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Нейронная сеть была смоделирована с помощью библиотеки </a:t>
            </a:r>
            <a:r>
              <a:rPr lang="ru-RU" altLang="ru-RU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Keras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на языке программирования </a:t>
            </a:r>
            <a:r>
              <a:rPr lang="ru-RU" altLang="ru-RU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Python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Нейронная сеть: 3 слоя по 32 нейрона. </a:t>
            </a:r>
          </a:p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Обучающая выборка: 5000 </a:t>
            </a:r>
            <a:r>
              <a:rPr lang="ru-RU" altLang="ru-RU" sz="14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эксп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Схождение: 1000 итераций. </a:t>
            </a:r>
          </a:p>
          <a:p>
            <a:pPr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Ошибка аппроксимации: 0,135° (0,3%).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1" y="3388114"/>
            <a:ext cx="4106866" cy="3080149"/>
          </a:xfrm>
          <a:prstGeom prst="rect">
            <a:avLst/>
          </a:prstGeom>
        </p:spPr>
      </p:pic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13587" y="5811376"/>
            <a:ext cx="3384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6 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График сходимости процесса обучения нейронной сети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6C536C7-E47B-4162-BDDB-0D660C41E52F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B44DB3-023A-446E-A26A-4E8DA372C7BE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89BEEA-FD27-478B-B8ED-BAE61ED63707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18" name="Rectangle 28" descr="Светлый диагональный 2">
            <a:extLst>
              <a:ext uri="{FF2B5EF4-FFF2-40B4-BE49-F238E27FC236}">
                <a16:creationId xmlns:a16="http://schemas.microsoft.com/office/drawing/2014/main" id="{918E97EA-472E-481E-80B6-BC29ACC1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8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19" name="Rectangle 28" descr="Светлый диагональный 2">
            <a:extLst>
              <a:ext uri="{FF2B5EF4-FFF2-40B4-BE49-F238E27FC236}">
                <a16:creationId xmlns:a16="http://schemas.microsoft.com/office/drawing/2014/main" id="{9277BB96-59D7-40AA-867C-6DC1E7C2D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2 Метод решения задач внешней баллистики</a:t>
            </a:r>
          </a:p>
        </p:txBody>
      </p:sp>
    </p:spTree>
    <p:extLst>
      <p:ext uri="{BB962C8B-B14F-4D97-AF65-F5344CB8AC3E}">
        <p14:creationId xmlns:p14="http://schemas.microsoft.com/office/powerpoint/2010/main" val="74622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474981" y="630181"/>
            <a:ext cx="8218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ru-RU" alt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Методика статистического моделирования рассеивания снарядов</a:t>
            </a:r>
            <a:endParaRPr lang="ru-RU" altLang="ru-RU" sz="16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3816816" y="6015771"/>
            <a:ext cx="4824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8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Схема решения задачи рассеивания</a:t>
            </a:r>
            <a:endParaRPr lang="ru-RU" alt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456776" y="5403409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4932940" y="5284739"/>
            <a:ext cx="1008112" cy="24688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7129184" y="5145060"/>
            <a:ext cx="1512168" cy="519486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3456776" y="5099947"/>
            <a:ext cx="4968552" cy="30346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3456776" y="5408182"/>
            <a:ext cx="4968552" cy="29868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3456776" y="4708590"/>
            <a:ext cx="0" cy="69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90636" y="550167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2870" y="45841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59654" y="5079085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7885268" y="4971361"/>
            <a:ext cx="0" cy="86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81401" y="47713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5436996" y="5145060"/>
            <a:ext cx="0" cy="49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83413" y="528598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214951" y="3155111"/>
            <a:ext cx="30048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Характеристики рассеивания: 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323528" y="3532572"/>
          <a:ext cx="1145232" cy="5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2" name="Формула" r:id="rId3" imgW="1041120" imgH="495000" progId="Equation.3">
                  <p:embed/>
                </p:oleObj>
              </mc:Choice>
              <mc:Fallback>
                <p:oleObj name="Формула" r:id="rId3" imgW="1041120" imgH="495000" progId="Equation.3">
                  <p:embed/>
                  <p:pic>
                    <p:nvPicPr>
                      <p:cNvPr id="68" name="Объект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32572"/>
                        <a:ext cx="1145232" cy="5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3080868" y="3476736"/>
          <a:ext cx="2123352" cy="60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3" name="Формула" r:id="rId5" imgW="1930320" imgH="545760" progId="Equation.3">
                  <p:embed/>
                </p:oleObj>
              </mc:Choice>
              <mc:Fallback>
                <p:oleObj name="Формула" r:id="rId5" imgW="1930320" imgH="545760" progId="Equation.3">
                  <p:embed/>
                  <p:pic>
                    <p:nvPicPr>
                      <p:cNvPr id="69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868" y="3476736"/>
                        <a:ext cx="2123352" cy="600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1716614" y="3532572"/>
          <a:ext cx="1103256" cy="5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4" name="Формула" r:id="rId7" imgW="1002960" imgH="495000" progId="Equation.3">
                  <p:embed/>
                </p:oleObj>
              </mc:Choice>
              <mc:Fallback>
                <p:oleObj name="Формула" r:id="rId7" imgW="1002960" imgH="495000" progId="Equation.3">
                  <p:embed/>
                  <p:pic>
                    <p:nvPicPr>
                      <p:cNvPr id="70" name="Объект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614" y="3532572"/>
                        <a:ext cx="1103256" cy="5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5292080" y="3476736"/>
          <a:ext cx="2081376" cy="60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5" name="Формула" r:id="rId9" imgW="1892160" imgH="545760" progId="Equation.3">
                  <p:embed/>
                </p:oleObj>
              </mc:Choice>
              <mc:Fallback>
                <p:oleObj name="Формула" r:id="rId9" imgW="1892160" imgH="545760" progId="Equation.3">
                  <p:embed/>
                  <p:pic>
                    <p:nvPicPr>
                      <p:cNvPr id="71" name="Объект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476736"/>
                        <a:ext cx="2081376" cy="600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7817898" y="3610326"/>
            <a:ext cx="63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t="48945" r="7199" b="7461"/>
          <a:stretch/>
        </p:blipFill>
        <p:spPr bwMode="auto">
          <a:xfrm>
            <a:off x="4211961" y="1112148"/>
            <a:ext cx="4932040" cy="195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4933668" y="3079993"/>
            <a:ext cx="3913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Рисунок 7</a:t>
            </a:r>
            <a:r>
              <a:rPr lang="ru-RU" altLang="ru-RU" sz="12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Эллипс рассеивания</a:t>
            </a:r>
            <a:endParaRPr lang="ru-RU" alt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173020" y="1109337"/>
            <a:ext cx="34686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Факторы, влияющие на рассеивание снарядов: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292929"/>
                </a:solidFill>
                <a:latin typeface="Bookman Old Style" panose="02050604050505020204" pitchFamily="18" charset="0"/>
              </a:rPr>
              <a:t>- </a:t>
            </a: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баллистические условия: 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</a:t>
            </a:r>
            <a:r>
              <a:rPr lang="en-US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ru-RU" altLang="ru-RU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ц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…</a:t>
            </a:r>
            <a:endParaRPr lang="ru-RU" alt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метеорологические условия: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</a:t>
            </a:r>
            <a:r>
              <a:rPr lang="en-US" altLang="ru-RU" sz="16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…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47507" y="4273351"/>
            <a:ext cx="30048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Размеры эллипса рассеивания: </a:t>
            </a:r>
            <a:endParaRPr lang="ru-RU" alt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584936" y="4792767"/>
          <a:ext cx="1466784" cy="27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6" name="Формула" r:id="rId12" imgW="1333440" imgH="253800" progId="Equation.3">
                  <p:embed/>
                </p:oleObj>
              </mc:Choice>
              <mc:Fallback>
                <p:oleObj name="Формула" r:id="rId12" imgW="1333440" imgH="253800" progId="Equation.3">
                  <p:embed/>
                  <p:pic>
                    <p:nvPicPr>
                      <p:cNvPr id="80" name="Объект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36" y="4792767"/>
                        <a:ext cx="1466784" cy="279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583020" y="5189943"/>
          <a:ext cx="1396692" cy="2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7" name="Формула" r:id="rId14" imgW="1269720" imgH="241200" progId="Equation.3">
                  <p:embed/>
                </p:oleObj>
              </mc:Choice>
              <mc:Fallback>
                <p:oleObj name="Формула" r:id="rId14" imgW="1269720" imgH="241200" progId="Equation.3">
                  <p:embed/>
                  <p:pic>
                    <p:nvPicPr>
                      <p:cNvPr id="81" name="Объект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20" y="5189943"/>
                        <a:ext cx="1396692" cy="26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2267744" y="4975200"/>
            <a:ext cx="638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</a:t>
            </a:r>
            <a:r>
              <a:rPr lang="ru-RU" altLang="ru-RU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altLang="ru-RU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474981" y="5670953"/>
          <a:ext cx="100647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8" name="Формула" r:id="rId16" imgW="914400" imgH="241200" progId="Equation.3">
                  <p:embed/>
                </p:oleObj>
              </mc:Choice>
              <mc:Fallback>
                <p:oleObj name="Формула" r:id="rId16" imgW="914400" imgH="241200" progId="Equation.3">
                  <p:embed/>
                  <p:pic>
                    <p:nvPicPr>
                      <p:cNvPr id="83" name="Объект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1" y="5670953"/>
                        <a:ext cx="1006475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1585913" y="5683250"/>
          <a:ext cx="992187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9" name="Формула" r:id="rId18" imgW="901440" imgH="241200" progId="Equation.3">
                  <p:embed/>
                </p:oleObj>
              </mc:Choice>
              <mc:Fallback>
                <p:oleObj name="Формула" r:id="rId18" imgW="901440" imgH="241200" progId="Equation.3">
                  <p:embed/>
                  <p:pic>
                    <p:nvPicPr>
                      <p:cNvPr id="84" name="Объект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683250"/>
                        <a:ext cx="992187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474981" y="6015771"/>
          <a:ext cx="11049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40" name="Формула" r:id="rId20" imgW="1002960" imgH="279360" progId="Equation.3">
                  <p:embed/>
                </p:oleObj>
              </mc:Choice>
              <mc:Fallback>
                <p:oleObj name="Формула" r:id="rId20" imgW="1002960" imgH="279360" progId="Equation.3">
                  <p:embed/>
                  <p:pic>
                    <p:nvPicPr>
                      <p:cNvPr id="85" name="Объект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1" y="6015771"/>
                        <a:ext cx="11049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Прямоугольник 85"/>
          <p:cNvSpPr/>
          <p:nvPr/>
        </p:nvSpPr>
        <p:spPr>
          <a:xfrm>
            <a:off x="1662947" y="6021288"/>
            <a:ext cx="19575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3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дальность стрельбы</a:t>
            </a:r>
            <a:endParaRPr lang="ru-RU" sz="1300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CF6F51F-6A42-4B54-A579-515C9BB044B9}"/>
              </a:ext>
            </a:extLst>
          </p:cNvPr>
          <p:cNvCxnSpPr/>
          <p:nvPr/>
        </p:nvCxnSpPr>
        <p:spPr>
          <a:xfrm>
            <a:off x="-16774" y="560555"/>
            <a:ext cx="9180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DA8CEDB-0C0D-449D-8D9C-C35CC46418E3}"/>
              </a:ext>
            </a:extLst>
          </p:cNvPr>
          <p:cNvCxnSpPr/>
          <p:nvPr/>
        </p:nvCxnSpPr>
        <p:spPr>
          <a:xfrm>
            <a:off x="0" y="6513342"/>
            <a:ext cx="9144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EB2A54-DCFD-4DA9-8982-D49F581DD86F}"/>
              </a:ext>
            </a:extLst>
          </p:cNvPr>
          <p:cNvSpPr txBox="1"/>
          <p:nvPr/>
        </p:nvSpPr>
        <p:spPr>
          <a:xfrm>
            <a:off x="0" y="6545375"/>
            <a:ext cx="8308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Bookman Old Style" panose="02050604050505020204" pitchFamily="18" charset="0"/>
              </a:rPr>
              <a:t>Разработка программного обеспечения системы наведения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ru-RU" sz="1300" dirty="0">
                <a:latin typeface="Bookman Old Style" panose="02050604050505020204" pitchFamily="18" charset="0"/>
              </a:rPr>
              <a:t>и корректировки стрельбы </a:t>
            </a:r>
          </a:p>
        </p:txBody>
      </p:sp>
      <p:sp>
        <p:nvSpPr>
          <p:cNvPr id="44" name="Rectangle 28" descr="Светлый диагональный 2">
            <a:extLst>
              <a:ext uri="{FF2B5EF4-FFF2-40B4-BE49-F238E27FC236}">
                <a16:creationId xmlns:a16="http://schemas.microsoft.com/office/drawing/2014/main" id="{DBD07269-DC2B-4FF6-A4D6-1D9A42B6E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12" y="6504938"/>
            <a:ext cx="835688" cy="360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lvl="0" indent="88900">
              <a:spcBef>
                <a:spcPts val="600"/>
              </a:spcBef>
              <a:spcAft>
                <a:spcPts val="1000"/>
              </a:spcAft>
            </a:pPr>
            <a:r>
              <a:rPr lang="ru-RU" sz="1600" b="1" dirty="0">
                <a:latin typeface="Bookman Old Style" pitchFamily="18" charset="0"/>
              </a:rPr>
              <a:t>  9</a:t>
            </a:r>
            <a:r>
              <a:rPr lang="ru-RU" sz="1600" b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/16</a:t>
            </a:r>
          </a:p>
        </p:txBody>
      </p:sp>
      <p:sp>
        <p:nvSpPr>
          <p:cNvPr id="45" name="Rectangle 28" descr="Светлый диагональный 2">
            <a:extLst>
              <a:ext uri="{FF2B5EF4-FFF2-40B4-BE49-F238E27FC236}">
                <a16:creationId xmlns:a16="http://schemas.microsoft.com/office/drawing/2014/main" id="{03C0120A-8702-4CC7-BCFE-33D8EB1B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" y="73450"/>
            <a:ext cx="9141619" cy="40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 typeface="Symbol" pitchFamily="18" charset="2"/>
              <a:buNone/>
            </a:pPr>
            <a:r>
              <a:rPr lang="ru-RU" altLang="ru-RU" dirty="0">
                <a:solidFill>
                  <a:srgbClr val="292929"/>
                </a:solidFill>
                <a:latin typeface="Bookman Old Style" panose="02050604050505020204" pitchFamily="18" charset="0"/>
              </a:rPr>
              <a:t>3 Определение характеристик рассеивания снарядов</a:t>
            </a:r>
          </a:p>
        </p:txBody>
      </p:sp>
    </p:spTree>
    <p:extLst>
      <p:ext uri="{BB962C8B-B14F-4D97-AF65-F5344CB8AC3E}">
        <p14:creationId xmlns:p14="http://schemas.microsoft.com/office/powerpoint/2010/main" val="537125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16611</TotalTime>
  <Words>1310</Words>
  <Application>Microsoft Office PowerPoint</Application>
  <PresentationFormat>Экран (4:3)</PresentationFormat>
  <Paragraphs>211</Paragraphs>
  <Slides>17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Symbol</vt:lpstr>
      <vt:lpstr>Times New Roman</vt:lpstr>
      <vt:lpstr>Тема Office</vt:lpstr>
      <vt:lpstr>Picture</vt:lpstr>
      <vt:lpstr>Уравнение</vt:lpstr>
      <vt:lpstr>Формула</vt:lpstr>
      <vt:lpstr>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Watson</dc:creator>
  <cp:lastModifiedBy>denis nefedov</cp:lastModifiedBy>
  <cp:revision>1230</cp:revision>
  <cp:lastPrinted>2018-04-16T14:27:55Z</cp:lastPrinted>
  <dcterms:created xsi:type="dcterms:W3CDTF">2016-02-04T04:36:27Z</dcterms:created>
  <dcterms:modified xsi:type="dcterms:W3CDTF">2024-05-27T21:28:34Z</dcterms:modified>
</cp:coreProperties>
</file>