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8" r:id="rId3"/>
    <p:sldId id="310" r:id="rId4"/>
    <p:sldId id="311" r:id="rId5"/>
    <p:sldId id="312" r:id="rId6"/>
    <p:sldId id="313" r:id="rId7"/>
    <p:sldId id="314" r:id="rId8"/>
    <p:sldId id="315" r:id="rId9"/>
    <p:sldId id="316" r:id="rId10"/>
    <p:sldId id="317" r:id="rId11"/>
    <p:sldId id="318" r:id="rId12"/>
    <p:sldId id="319" r:id="rId13"/>
    <p:sldId id="285" r:id="rId14"/>
    <p:sldId id="320" r:id="rId15"/>
    <p:sldId id="321" r:id="rId16"/>
    <p:sldId id="322" r:id="rId17"/>
    <p:sldId id="323"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306" r:id="rId31"/>
    <p:sldId id="307" r:id="rId32"/>
    <p:sldId id="298" r:id="rId33"/>
    <p:sldId id="299" r:id="rId34"/>
    <p:sldId id="300" r:id="rId35"/>
    <p:sldId id="301" r:id="rId36"/>
    <p:sldId id="302" r:id="rId37"/>
    <p:sldId id="308" r:id="rId38"/>
    <p:sldId id="309" r:id="rId39"/>
    <p:sldId id="303" r:id="rId40"/>
    <p:sldId id="304" r:id="rId41"/>
    <p:sldId id="305" r:id="rId42"/>
    <p:sldId id="283"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57" autoAdjust="0"/>
  </p:normalViewPr>
  <p:slideViewPr>
    <p:cSldViewPr>
      <p:cViewPr>
        <p:scale>
          <a:sx n="100" d="100"/>
          <a:sy n="100" d="100"/>
        </p:scale>
        <p:origin x="936" y="2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0D0BC-CAE8-48AD-AFC6-B4B9F91960FC}" type="datetimeFigureOut">
              <a:rPr lang="ru-RU" smtClean="0"/>
              <a:t>26.03.2024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A9174-2EEE-4051-AC84-C6AB848E8E86}" type="slidenum">
              <a:rPr lang="ru-RU" smtClean="0"/>
              <a:t>‹#›</a:t>
            </a:fld>
            <a:endParaRPr lang="ru-RU"/>
          </a:p>
        </p:txBody>
      </p:sp>
    </p:spTree>
    <p:extLst>
      <p:ext uri="{BB962C8B-B14F-4D97-AF65-F5344CB8AC3E}">
        <p14:creationId xmlns:p14="http://schemas.microsoft.com/office/powerpoint/2010/main" val="190905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Возрастающая сложность управления организациями требует тщательного анализа целей и задач деятельности, путей и средств их достижения, оценки влияния различных факторов на повышение эффективности и качества работы. Это приводит к необходимости широкого применения экспертных оценок в процессе формирования и выбора решений. Экспертиза как способ получения информации всегда использовалась при выработке решений. Однако научные исследования по ее рациональному проведению были начаты всего три десятилетия назад. Результаты этих исследований позволяют сделать вывод о том, что в настоящее время экспертные оценки являются в основном сформировавшимся научным методом анализа сложных </a:t>
            </a:r>
            <a:r>
              <a:rPr lang="ru-RU" dirty="0" err="1" smtClean="0"/>
              <a:t>неформализуемых</a:t>
            </a:r>
            <a:r>
              <a:rPr lang="ru-RU" dirty="0" smtClean="0"/>
              <a:t> проблем. </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2</a:t>
            </a:fld>
            <a:endParaRPr lang="ru-RU"/>
          </a:p>
        </p:txBody>
      </p:sp>
    </p:spTree>
    <p:extLst>
      <p:ext uri="{BB962C8B-B14F-4D97-AF65-F5344CB8AC3E}">
        <p14:creationId xmlns:p14="http://schemas.microsoft.com/office/powerpoint/2010/main" val="3990790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Мозговой штурм часто называют также мозговой атакой, методом генерации идей. Характерной особенностью этого вида экспертизы является активный творческий поиск принципиально новых решений в трудных тупиковых ситуациях, когда известные пути и способы решения оказываются непригодными. Для поддержания активности и творческой фантазии экспертов категорически запрещается критика их высказываний. </a:t>
            </a:r>
          </a:p>
          <a:p>
            <a:endParaRPr lang="ru-RU" dirty="0" smtClean="0"/>
          </a:p>
          <a:p>
            <a:r>
              <a:rPr lang="ru-RU" dirty="0" smtClean="0"/>
              <a:t>Для проведения сеанса назначается ведущий, основной задачей которого является управление ходом обсуждения для решения поставленной проблемы. Ведущий в начале сеанса объясняет содержание и актуальность проблемы, правила ее обсуждения и предлагает для рассмотрения одну-две идеи. </a:t>
            </a:r>
          </a:p>
          <a:p>
            <a:endParaRPr lang="ru-RU" dirty="0" smtClean="0"/>
          </a:p>
          <a:p>
            <a:r>
              <a:rPr lang="ru-RU" dirty="0" smtClean="0"/>
              <a:t>В каждом выступлении эксперты должны стремиться выдвинуть как можно больше новых, может быть, на первый взгляд фантастических идей или развивать ранее высказанные идеи, дополняя и углубляя их. Важным требованием к выступлениям является конструктивный характер идей и предложений. Они должны быть направлены на решение проблемы. Ведущий и все члены группы должны своими действиями и высказываниями способствовать созданию всеобщей синхронно работающей коллективной мысли, </a:t>
            </a:r>
            <a:r>
              <a:rPr lang="ru-RU" dirty="0" err="1" smtClean="0"/>
              <a:t>возбуж</a:t>
            </a:r>
            <a:r>
              <a:rPr lang="ru-RU" dirty="0" smtClean="0"/>
              <a:t>- 118 </a:t>
            </a:r>
            <a:r>
              <a:rPr lang="ru-RU" dirty="0" err="1" smtClean="0"/>
              <a:t>дению</a:t>
            </a:r>
            <a:r>
              <a:rPr lang="ru-RU" dirty="0" smtClean="0"/>
              <a:t> мыслительных процессов, что существенно влияет на результативность обсуждения. В процессе генерирования идей и их обсуждения прямая критика запрещена, однако она имеет место в неявной форме и выражается в степени поддержки и развития высказываний. Выступления экспертов фиксируются путем стенографирования или магнитофонной записи и после окончания сеанса подвергаются анализу, который заключается в группировке и классификации высказанных идей и решений по различным признакам, оценке степени полезности и возможности реализации. Примерно через сутки - двое после проведения сеанса экспертов просят сообщить, не возникли ли еще какие-нибудь новые идеи и решения. Эксперименты показывают, что если в процессе сеанса была создана хорошая творческая атмосфера с активным участием в работе всех экспертов, то после окончания обсуждения в мозге человека продолжается процесс генерации и анализа своих и других предложений, который протекает не только осознанно, но и подсознательно. В результате сопоставления высказываний, проведения аналогий и обобщения часто, примерно через сутки, эксперты формулируют наиболее ценные предложения и идеи. Поэтому сбор информации по возможным новым идеям способствует повышению эффективности метода мозгового штурма. Существует ряд разновидностей мозгового штурма, в которых предлагается чередовать пятиминутные штурмы с обдумыванием его результатов, чередовать периоды генерации с дискуссиями и групповым принятием решений, применять последовательные этапы выдвижения предложений и их обсуждения, включать в группу экспертов “усилителей” и “подавителей” идей и т.п. Мозговой штурм применяется для решения разнообразных прикладных проблем.</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11</a:t>
            </a:fld>
            <a:endParaRPr lang="ru-RU"/>
          </a:p>
        </p:txBody>
      </p:sp>
    </p:spTree>
    <p:extLst>
      <p:ext uri="{BB962C8B-B14F-4D97-AF65-F5344CB8AC3E}">
        <p14:creationId xmlns:p14="http://schemas.microsoft.com/office/powerpoint/2010/main" val="2107263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Дискуссия может проводиться в течение нескольких часов, поэтому необходимо определить регламент работы: время на доклад ведущего и выступления, проведение перерывов. Следует иметь в виду, что во время перерывов дискуссия продолжается, т.е. имеют место кулуарные обсуждения. В связи с этим не следует делать перерывы слишком короткими, поскольку локальные обсуждения дают положительный эффект. Результаты дискуссии фиксируются в виде стенограмм или магнитной записи. После окончания дискуссии проводится анализ этих записей для более четкого представления основных результатов, выявления различий во мнениях. В дискуссиях также примерно через сутки после окончания может собираться дополнительная информация от экспертов</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12</a:t>
            </a:fld>
            <a:endParaRPr lang="ru-RU"/>
          </a:p>
        </p:txBody>
      </p:sp>
    </p:spTree>
    <p:extLst>
      <p:ext uri="{BB962C8B-B14F-4D97-AF65-F5344CB8AC3E}">
        <p14:creationId xmlns:p14="http://schemas.microsoft.com/office/powerpoint/2010/main" val="66865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Наличие как числовых данных, так и содержательных высказываний экспертов приводит к необходимости применения качественных и количественных методов обработки результатов группового экспертного оценивания. Удельный вес этих методов существенно зависит от класса проблем, решаемых экспертным оцениванием. Мы рассмотрим методы обработки проблем первого класса, характеризующихся достаточным информационным потенциалом. Эти проблемы наиболее распространены в практике принятия решений. </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14</a:t>
            </a:fld>
            <a:endParaRPr lang="ru-RU"/>
          </a:p>
        </p:txBody>
      </p:sp>
    </p:spTree>
    <p:extLst>
      <p:ext uri="{BB962C8B-B14F-4D97-AF65-F5344CB8AC3E}">
        <p14:creationId xmlns:p14="http://schemas.microsoft.com/office/powerpoint/2010/main" val="363669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Наличие как числовых данных, так и содержательных высказываний экспертов приводит к необходимости применения качественных и количественных методов обработки результатов группового экспертного оценивания. Удельный вес этих методов существенно зависит от класса проблем, решаемых экспертным оцениванием. Мы рассмотрим методы обработки проблем первого класса, характеризующихся достаточным информационным потенциалом. </a:t>
            </a:r>
            <a:r>
              <a:rPr lang="ru-RU" smtClean="0"/>
              <a:t>Эти проблемы наиболее распространены в практике принятия решений. </a:t>
            </a:r>
            <a:endParaRPr lang="ru-RU"/>
          </a:p>
        </p:txBody>
      </p:sp>
      <p:sp>
        <p:nvSpPr>
          <p:cNvPr id="4" name="Номер слайда 3"/>
          <p:cNvSpPr>
            <a:spLocks noGrp="1"/>
          </p:cNvSpPr>
          <p:nvPr>
            <p:ph type="sldNum" sz="quarter" idx="10"/>
          </p:nvPr>
        </p:nvSpPr>
        <p:spPr/>
        <p:txBody>
          <a:bodyPr/>
          <a:lstStyle/>
          <a:p>
            <a:fld id="{005A9174-2EEE-4051-AC84-C6AB848E8E86}" type="slidenum">
              <a:rPr lang="ru-RU" smtClean="0"/>
              <a:t>15</a:t>
            </a:fld>
            <a:endParaRPr lang="ru-RU"/>
          </a:p>
        </p:txBody>
      </p:sp>
    </p:spTree>
    <p:extLst>
      <p:ext uri="{BB962C8B-B14F-4D97-AF65-F5344CB8AC3E}">
        <p14:creationId xmlns:p14="http://schemas.microsoft.com/office/powerpoint/2010/main" val="122679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Определение согласованности оценок экспертов необходимо для подтверждения правильности гипотезы о том, что эксперты являются достаточно точными измерителями, и выявления возможных группировок в экспертной группе. Оценка согласованности мнений экспертов производится путем вычисления количественной меры, характеризующей степень близости индивидуальных мнений. Анализ значений меры согласованности способствует выработке правильного суждения об общем уровне знаний по решаемой проблеме и выявлению группировок мнений экспертов, обусловленных различием взглядов, концепций, существованием научных школ, характером профессиональной деятельности и </a:t>
            </a:r>
            <a:r>
              <a:rPr lang="ru-RU" dirty="0" err="1" smtClean="0"/>
              <a:t>т.п</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16</a:t>
            </a:fld>
            <a:endParaRPr lang="ru-RU"/>
          </a:p>
        </p:txBody>
      </p:sp>
    </p:spTree>
    <p:extLst>
      <p:ext uri="{BB962C8B-B14F-4D97-AF65-F5344CB8AC3E}">
        <p14:creationId xmlns:p14="http://schemas.microsoft.com/office/powerpoint/2010/main" val="3394860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17</a:t>
            </a:fld>
            <a:endParaRPr lang="ru-RU"/>
          </a:p>
        </p:txBody>
      </p:sp>
    </p:spTree>
    <p:extLst>
      <p:ext uri="{BB962C8B-B14F-4D97-AF65-F5344CB8AC3E}">
        <p14:creationId xmlns:p14="http://schemas.microsoft.com/office/powerpoint/2010/main" val="191343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anose="02020603050405020304" pitchFamily="18" charset="0"/>
                <a:cs typeface="Times New Roman" panose="02020603050405020304" pitchFamily="18" charset="0"/>
              </a:rPr>
              <a:t>Поэтому по отношению к этим проблемам эксперты являются качественными источниками и достаточно точными измерителями информации. Для таких проблем обобщенное мнение группы экспертов определяется осреднением</a:t>
            </a:r>
            <a:r>
              <a:rPr lang="en-US" sz="1200" dirty="0" smtClean="0">
                <a:latin typeface="Times New Roman" panose="02020603050405020304" pitchFamily="18" charset="0"/>
                <a:cs typeface="Times New Roman" panose="02020603050405020304" pitchFamily="18" charset="0"/>
              </a:rPr>
              <a:t> </a:t>
            </a:r>
            <a:r>
              <a:rPr lang="ru-RU" sz="1200" dirty="0" smtClean="0">
                <a:latin typeface="Times New Roman" panose="02020603050405020304" pitchFamily="18" charset="0"/>
                <a:cs typeface="Times New Roman" panose="02020603050405020304" pitchFamily="18" charset="0"/>
              </a:rPr>
              <a:t>их индивидуальных суждений и является близким к истинному.</a:t>
            </a:r>
            <a:br>
              <a:rPr lang="ru-RU" sz="1200" dirty="0" smtClean="0">
                <a:latin typeface="Times New Roman" panose="02020603050405020304" pitchFamily="18" charset="0"/>
                <a:cs typeface="Times New Roman" panose="02020603050405020304" pitchFamily="18" charset="0"/>
              </a:rPr>
            </a:br>
            <a:r>
              <a:rPr lang="ru-RU" sz="1200" dirty="0" smtClean="0">
                <a:latin typeface="Times New Roman" panose="02020603050405020304" pitchFamily="18" charset="0"/>
                <a:cs typeface="Times New Roman" panose="02020603050405020304" pitchFamily="18" charset="0"/>
              </a:rPr>
              <a:t/>
            </a:r>
            <a:br>
              <a:rPr lang="ru-RU" sz="1200" dirty="0" smtClean="0">
                <a:latin typeface="Times New Roman" panose="02020603050405020304" pitchFamily="18" charset="0"/>
                <a:cs typeface="Times New Roman" panose="02020603050405020304" pitchFamily="18" charset="0"/>
              </a:rPr>
            </a:br>
            <a:r>
              <a:rPr lang="ru-RU" sz="1200" dirty="0" smtClean="0">
                <a:latin typeface="Times New Roman" panose="02020603050405020304" pitchFamily="18" charset="0"/>
                <a:cs typeface="Times New Roman" panose="02020603050405020304" pitchFamily="18" charset="0"/>
              </a:rPr>
              <a:t>Обработка результатов экспертизы при решении проблем второго класса не может основываться на методах осреднения</a:t>
            </a:r>
          </a:p>
          <a:p>
            <a:endParaRPr lang="ru-RU" sz="1200" dirty="0"/>
          </a:p>
        </p:txBody>
      </p:sp>
      <p:sp>
        <p:nvSpPr>
          <p:cNvPr id="4" name="Номер слайда 3"/>
          <p:cNvSpPr>
            <a:spLocks noGrp="1"/>
          </p:cNvSpPr>
          <p:nvPr>
            <p:ph type="sldNum" sz="quarter" idx="10"/>
          </p:nvPr>
        </p:nvSpPr>
        <p:spPr/>
        <p:txBody>
          <a:bodyPr/>
          <a:lstStyle/>
          <a:p>
            <a:fld id="{005A9174-2EEE-4051-AC84-C6AB848E8E86}" type="slidenum">
              <a:rPr lang="ru-RU" smtClean="0"/>
              <a:t>3</a:t>
            </a:fld>
            <a:endParaRPr lang="ru-RU"/>
          </a:p>
        </p:txBody>
      </p:sp>
    </p:spTree>
    <p:extLst>
      <p:ext uri="{BB962C8B-B14F-4D97-AF65-F5344CB8AC3E}">
        <p14:creationId xmlns:p14="http://schemas.microsoft.com/office/powerpoint/2010/main" val="368760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4</a:t>
            </a:fld>
            <a:endParaRPr lang="ru-RU"/>
          </a:p>
        </p:txBody>
      </p:sp>
    </p:spTree>
    <p:extLst>
      <p:ext uri="{BB962C8B-B14F-4D97-AF65-F5344CB8AC3E}">
        <p14:creationId xmlns:p14="http://schemas.microsoft.com/office/powerpoint/2010/main" val="327572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Достоверность оценок группы экспертов зависит от уровня знаний отдельных экспертов и количества членов. Если предположить, что эксперты являются достаточно точными измерителями, то с увеличением числа экспертов достоверность экспертизы всей группы возрастает. Затраты ресурсов на проведение экспертизы пропорциональны количеству экспертов. С увеличением числа экспертов увеличиваются временные и финансовые затраты, связанные с формированием группы, проведением опроса и обработкой его результатов. Таким образом, повышение достоверности экспертизы связано с увеличением затрат. Располагаемые финансовые ресурсы ограничивают максимальное число экспертов в группе. Оценка числа экспертов снизу и сверху позволяет определить границы общего количества экспертов в группе</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5</a:t>
            </a:fld>
            <a:endParaRPr lang="ru-RU"/>
          </a:p>
        </p:txBody>
      </p:sp>
    </p:spTree>
    <p:extLst>
      <p:ext uri="{BB962C8B-B14F-4D97-AF65-F5344CB8AC3E}">
        <p14:creationId xmlns:p14="http://schemas.microsoft.com/office/powerpoint/2010/main" val="50607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Перечисленные характеристики эксперта достаточно полно описывают необходимые качества, которые влияют на результаты экспертизы. Однако их анализ требует очень кропотливой и трудоемкой работы по сбору информации и ее изучению. Кроме того, как правило, часть характеристик эксперта оценивается положительно, а часть - отрицательно. Возникает проблема согласования характеристик и выбора экспертов с учетом противоречивости их качеств. Причем, чем больше характеристик принимается во внимание, тем труднее принять решение о том, что важнее и что допустимо для эксперта. Для устранения указанной трудности необходимо сформулировать обобщенную характеристику эксперта, учитывающую его важнейшие качества, с одной стороны, и допускающую непосредственное ее измерение, с другой стороны</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6</a:t>
            </a:fld>
            <a:endParaRPr lang="ru-RU"/>
          </a:p>
        </p:txBody>
      </p:sp>
    </p:spTree>
    <p:extLst>
      <p:ext uri="{BB962C8B-B14F-4D97-AF65-F5344CB8AC3E}">
        <p14:creationId xmlns:p14="http://schemas.microsoft.com/office/powerpoint/2010/main" val="1278311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качестве такой характеристики можно принять достоверность суждений эксперта, которая определяет его как “измерительный прибор”</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7</a:t>
            </a:fld>
            <a:endParaRPr lang="ru-RU"/>
          </a:p>
        </p:txBody>
      </p:sp>
    </p:spTree>
    <p:extLst>
      <p:ext uri="{BB962C8B-B14F-4D97-AF65-F5344CB8AC3E}">
        <p14:creationId xmlns:p14="http://schemas.microsoft.com/office/powerpoint/2010/main" val="277454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Открытые вопросы целесообразно применять в случае большой неопределенности проблемы. Этот тип вопросов позволяет широко охватить рассматриваемую проблему, выявить спектр мнений экспертов. Недостатком открытых вопросов является возможное большое разнообразие и произвольная форма ответов, что существенно затрудняет обработку анкет. Закрытые вопросы применяются в случае рассмотрения четко определенных двух альтернативных вариантов, когда требуется по существу определить степень большинства мнений по этим альтернативам. Обработка закрытых вопросов не вызывает каких-либо трудностей. Вопросы с веером ответов целесообразно использовать при наличии нескольких достаточно четко определенных альтернативных вариантов. Эти варианты формируют для ориентации экспертов по возможному кругу направлений в решении проблемы. Для получения более детальной информации по каждому вопросу могут быть предложены порядковая и балльная шкалы. Эксперт по каждому ответу выбирает значение порядковой и балльной оценок. Например, значениями порядковой шкалы могут быть “очень хорошо”, “хорошо”, “удовлетворительно”, “неудовлетворительно”, или “значительно”, “незначительно”, “не влияет” и т.п. Обработка анкет с вопросами этого типа по сложности занимает промежуточное место между открытыми и закрытыми вопросами. Если анкетирование проводится в несколько туров, то целесообразно при большой сложности и неопределенности проблемы вначале использовать открытые типы вопросов, а на последующих турах - с веером ответов и закрытые типы. Кроме анкеты экспертам представляется обращение - пояснительная записка, в которой разъясняются цели и задачи экспертизы, дается необходимая эксперту информация, приводятся инструкции по заполнению анкет и необходимые организационные сведения. </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8</a:t>
            </a:fld>
            <a:endParaRPr lang="ru-RU"/>
          </a:p>
        </p:txBody>
      </p:sp>
    </p:spTree>
    <p:extLst>
      <p:ext uri="{BB962C8B-B14F-4D97-AF65-F5344CB8AC3E}">
        <p14:creationId xmlns:p14="http://schemas.microsoft.com/office/powerpoint/2010/main" val="241172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Тематика интервью может сообщаться эксперту заранее, но конкретные вопросы ставятся непосредственно в процессе беседы. Целесообразно 116 в связи с этим готовить последовательность вопросов, начиная от простого и постепенно их углубляя и усложняя, но вместе с тем и конкретизируя. Достоинством интервью является непрерывный живой контакт интервьюера с экспертом, что позволяет быстро получить необходимую информацию путем прямых и уточняющих вопросов в зависимости от ответов эксперта. Недостатками интервью являются возможность сильного влияния интервьюера на ответы эксперта, отсутствие времени для глубокого продумывания ответов и большие затраты его на опрос всего состава экспертов. Интервьюер должен хорошо знать анализируемую проблему, уметь четко формулировать вопросы, создавать непринужденную обстановку и уметь слушать</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9</a:t>
            </a:fld>
            <a:endParaRPr lang="ru-RU"/>
          </a:p>
        </p:txBody>
      </p:sp>
    </p:spTree>
    <p:extLst>
      <p:ext uri="{BB962C8B-B14F-4D97-AF65-F5344CB8AC3E}">
        <p14:creationId xmlns:p14="http://schemas.microsoft.com/office/powerpoint/2010/main" val="165039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Полученные от экспертов данные обрабатываются с целью выделения среднего или медианы и крайних значений оценок. Экспертам сообщаются результаты обработки первого тура опроса с указанием расположения оценок каждого эксперта. Если оценка эксперта сильно отклоняется от среднего значения, то его просят аргументировать свое мнение или изменить оценку. </a:t>
            </a:r>
          </a:p>
          <a:p>
            <a:endParaRPr lang="ru-RU" dirty="0" smtClean="0"/>
          </a:p>
          <a:p>
            <a:r>
              <a:rPr lang="ru-RU" dirty="0" smtClean="0"/>
              <a:t>Результаты опроса во втором туре обрабатываются и сообщаются экспертам. Если после первого тура производилась корректировка оценок, то результаты обработки второго тура содержат новые средние и крайние значения оценок экспертов. В случае сильного отклонения индивидуальных оценок от средних эксперты должны аргументировать или изменить свои суждения, пояснив причины корректировки. </a:t>
            </a:r>
          </a:p>
          <a:p>
            <a:endParaRPr lang="ru-RU" dirty="0" smtClean="0"/>
          </a:p>
          <a:p>
            <a:r>
              <a:rPr lang="ru-RU" dirty="0" smtClean="0"/>
              <a:t>Итеративная процедура опроса с сообщением результатов обработки после каждого тура обеспечивает лучшее согласование мнений экспертов, поскольку эксперты, давшие сильно отклоняющиеся оценки, вынуждены критически осмыслить свои суждения и обстоятельно их аргументировать. Необходимость аргументации или корректировки своих оценок не означает, что целью экспертизы является получение полной согласованности 117 мнений экспертов. Конечным результатом может оказаться выявление двух или более групп мнений, отражающих принадлежность экспертов к различным научным школам, ведомствам или категориям лиц. Получение такого результата является также полезным, поскольку позволяет выяснить наличие различных точек зрения и поставить задачу на проведение исследований в данной области. </a:t>
            </a:r>
          </a:p>
          <a:p>
            <a:endParaRPr lang="ru-RU" dirty="0" smtClean="0"/>
          </a:p>
          <a:p>
            <a:r>
              <a:rPr lang="ru-RU" dirty="0" smtClean="0"/>
              <a:t>При проведении опроса в методе Дельфы сохраняется анонимность ответов экспертов по отношению друг к другу. Это обеспечивает исключение влияния конформизма, т.е. подавления мнений за счет “веса” научного авторитета или должностного положения одних экспертов по отношению к другим. Для повышения эффективности проведения экспертизы по методу Дельфы необходимо автоматизировать процесс фиксации, обработки и сообщения экспертам информации. Это достигается путем использования ЭВМ</a:t>
            </a:r>
            <a:endParaRPr lang="ru-RU" dirty="0"/>
          </a:p>
        </p:txBody>
      </p:sp>
      <p:sp>
        <p:nvSpPr>
          <p:cNvPr id="4" name="Номер слайда 3"/>
          <p:cNvSpPr>
            <a:spLocks noGrp="1"/>
          </p:cNvSpPr>
          <p:nvPr>
            <p:ph type="sldNum" sz="quarter" idx="10"/>
          </p:nvPr>
        </p:nvSpPr>
        <p:spPr/>
        <p:txBody>
          <a:bodyPr/>
          <a:lstStyle/>
          <a:p>
            <a:fld id="{005A9174-2EEE-4051-AC84-C6AB848E8E86}" type="slidenum">
              <a:rPr lang="ru-RU" smtClean="0"/>
              <a:t>10</a:t>
            </a:fld>
            <a:endParaRPr lang="ru-RU"/>
          </a:p>
        </p:txBody>
      </p:sp>
    </p:spTree>
    <p:extLst>
      <p:ext uri="{BB962C8B-B14F-4D97-AF65-F5344CB8AC3E}">
        <p14:creationId xmlns:p14="http://schemas.microsoft.com/office/powerpoint/2010/main" val="75890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t>26.03.2024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t>26.03.2024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t>26.03.2024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t>26.03.2024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t>26.03.2024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t>26.03.2024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t>26.03.2024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t>26.03.2024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t>26.03.2024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t>26.03.2024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t>26.03.2024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t>26.03.2024</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2187" y="1683845"/>
            <a:ext cx="9144000" cy="1790700"/>
          </a:xfrm>
        </p:spPr>
        <p:txBody>
          <a:bodyPr>
            <a:noAutofit/>
          </a:bodyPr>
          <a:lstStyle/>
          <a:p>
            <a:r>
              <a:rPr lang="ru-RU" sz="3000" dirty="0">
                <a:latin typeface="Bookman Old Style" panose="02050604050505020204" pitchFamily="18" charset="0"/>
              </a:rPr>
              <a:t>Основы проектной деятельности</a:t>
            </a:r>
            <a:br>
              <a:rPr lang="ru-RU" sz="3000" dirty="0">
                <a:latin typeface="Bookman Old Style" panose="02050604050505020204" pitchFamily="18" charset="0"/>
              </a:rPr>
            </a:br>
            <a:r>
              <a:rPr lang="ru-RU" sz="3000" dirty="0">
                <a:latin typeface="Bookman Old Style" panose="02050604050505020204" pitchFamily="18" charset="0"/>
              </a:rPr>
              <a:t/>
            </a:r>
            <a:br>
              <a:rPr lang="ru-RU" sz="3000" dirty="0">
                <a:latin typeface="Bookman Old Style" panose="02050604050505020204" pitchFamily="18" charset="0"/>
              </a:rPr>
            </a:br>
            <a:r>
              <a:rPr lang="ru-RU" sz="2100" dirty="0">
                <a:latin typeface="Bookman Old Style" panose="02050604050505020204" pitchFamily="18" charset="0"/>
              </a:rPr>
              <a:t>Лекция </a:t>
            </a:r>
            <a:r>
              <a:rPr lang="ru-RU" sz="2100" dirty="0" smtClean="0">
                <a:latin typeface="Bookman Old Style" panose="02050604050505020204" pitchFamily="18" charset="0"/>
              </a:rPr>
              <a:t>№4. Экспертные оценки при разработке решений</a:t>
            </a:r>
            <a:endParaRPr lang="ru-RU" sz="2100" dirty="0">
              <a:latin typeface="Bookman Old Style" panose="02050604050505020204" pitchFamily="18" charset="0"/>
            </a:endParaRPr>
          </a:p>
        </p:txBody>
      </p:sp>
      <p:sp>
        <p:nvSpPr>
          <p:cNvPr id="4" name="TextBox 3"/>
          <p:cNvSpPr txBox="1"/>
          <p:nvPr/>
        </p:nvSpPr>
        <p:spPr>
          <a:xfrm>
            <a:off x="-21813" y="229339"/>
            <a:ext cx="12192000" cy="830997"/>
          </a:xfrm>
          <a:prstGeom prst="rect">
            <a:avLst/>
          </a:prstGeom>
          <a:noFill/>
        </p:spPr>
        <p:txBody>
          <a:bodyPr wrap="square" rtlCol="0">
            <a:spAutoFit/>
          </a:bodyPr>
          <a:lstStyle/>
          <a:p>
            <a:pPr algn="ctr"/>
            <a:r>
              <a:rPr lang="ru-RU" sz="1600" dirty="0">
                <a:latin typeface="Bookman Old Style" panose="02050604050505020204" pitchFamily="18" charset="0"/>
              </a:rPr>
              <a:t>ФГБОУ ВО «Ижевский государственный технический университет имени М.Т. Калашникова»</a:t>
            </a:r>
          </a:p>
          <a:p>
            <a:pPr algn="ctr"/>
            <a:r>
              <a:rPr lang="ru-RU" sz="1600" dirty="0">
                <a:latin typeface="Bookman Old Style" panose="02050604050505020204" pitchFamily="18" charset="0"/>
              </a:rPr>
              <a:t>Факультет «Математика и естественные науки»</a:t>
            </a:r>
          </a:p>
          <a:p>
            <a:pPr algn="ctr"/>
            <a:r>
              <a:rPr lang="ru-RU" sz="1600" dirty="0">
                <a:latin typeface="Bookman Old Style" panose="02050604050505020204" pitchFamily="18" charset="0"/>
              </a:rPr>
              <a:t>Кафедра «Прикладная математика и естественные науки»</a:t>
            </a:r>
          </a:p>
        </p:txBody>
      </p:sp>
      <p:sp>
        <p:nvSpPr>
          <p:cNvPr id="5" name="TextBox 4"/>
          <p:cNvSpPr txBox="1"/>
          <p:nvPr/>
        </p:nvSpPr>
        <p:spPr>
          <a:xfrm>
            <a:off x="0" y="6475734"/>
            <a:ext cx="12192000" cy="369332"/>
          </a:xfrm>
          <a:prstGeom prst="rect">
            <a:avLst/>
          </a:prstGeom>
          <a:noFill/>
          <a:ln>
            <a:noFill/>
          </a:ln>
        </p:spPr>
        <p:txBody>
          <a:bodyPr wrap="square" rtlCol="0">
            <a:spAutoFit/>
          </a:bodyPr>
          <a:lstStyle/>
          <a:p>
            <a:pPr algn="ctr"/>
            <a:r>
              <a:rPr lang="ru-RU" dirty="0">
                <a:latin typeface="Bookman Old Style" panose="02050604050505020204" pitchFamily="18" charset="0"/>
              </a:rPr>
              <a:t>Ижевск - 2024</a:t>
            </a:r>
          </a:p>
        </p:txBody>
      </p:sp>
      <p:cxnSp>
        <p:nvCxnSpPr>
          <p:cNvPr id="7" name="Прямая соединительная линия 6"/>
          <p:cNvCxnSpPr/>
          <p:nvPr/>
        </p:nvCxnSpPr>
        <p:spPr>
          <a:xfrm>
            <a:off x="-24680" y="1141186"/>
            <a:ext cx="12216680" cy="55566"/>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V="1">
            <a:off x="0" y="6457834"/>
            <a:ext cx="12192000" cy="179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Подзаголовок 2"/>
          <p:cNvSpPr>
            <a:spLocks noGrp="1"/>
          </p:cNvSpPr>
          <p:nvPr>
            <p:ph type="subTitle" idx="1"/>
          </p:nvPr>
        </p:nvSpPr>
        <p:spPr>
          <a:xfrm>
            <a:off x="1513093" y="4578409"/>
            <a:ext cx="9122188" cy="1254775"/>
          </a:xfrm>
        </p:spPr>
        <p:txBody>
          <a:bodyPr vert="horz" lIns="91440" tIns="45720" rIns="91440" bIns="45720" rtlCol="0" anchor="ctr">
            <a:noAutofit/>
          </a:bodyPr>
          <a:lstStyle/>
          <a:p>
            <a:pPr>
              <a:spcBef>
                <a:spcPct val="0"/>
              </a:spcBef>
            </a:pPr>
            <a:r>
              <a:rPr lang="ru-RU" sz="2100" dirty="0">
                <a:solidFill>
                  <a:schemeClr val="tx1"/>
                </a:solidFill>
                <a:latin typeface="Bookman Old Style" panose="02050604050505020204" pitchFamily="18" charset="0"/>
                <a:ea typeface="+mj-ea"/>
                <a:cs typeface="+mj-cs"/>
              </a:rPr>
              <a:t>направление подготовки 01.03.04</a:t>
            </a:r>
            <a:br>
              <a:rPr lang="ru-RU" sz="2100" dirty="0">
                <a:solidFill>
                  <a:schemeClr val="tx1"/>
                </a:solidFill>
                <a:latin typeface="Bookman Old Style" panose="02050604050505020204" pitchFamily="18" charset="0"/>
                <a:ea typeface="+mj-ea"/>
                <a:cs typeface="+mj-cs"/>
              </a:rPr>
            </a:br>
            <a:r>
              <a:rPr lang="ru-RU" sz="2100" dirty="0">
                <a:solidFill>
                  <a:schemeClr val="tx1"/>
                </a:solidFill>
                <a:latin typeface="Bookman Old Style" panose="02050604050505020204" pitchFamily="18" charset="0"/>
                <a:ea typeface="+mj-ea"/>
                <a:cs typeface="+mj-cs"/>
              </a:rPr>
              <a:t> «Применение математических методов и программных средств для решения инженерных и экономических задач»</a:t>
            </a:r>
          </a:p>
          <a:p>
            <a:pPr>
              <a:spcBef>
                <a:spcPct val="0"/>
              </a:spcBef>
            </a:pPr>
            <a:endParaRPr lang="ru-RU" sz="2100" dirty="0">
              <a:solidFill>
                <a:schemeClr val="tx1"/>
              </a:solidFill>
              <a:latin typeface="Bookman Old Style" panose="02050604050505020204" pitchFamily="18" charset="0"/>
              <a:ea typeface="+mj-ea"/>
              <a:cs typeface="+mj-cs"/>
            </a:endParaRPr>
          </a:p>
          <a:p>
            <a:pPr>
              <a:spcBef>
                <a:spcPct val="0"/>
              </a:spcBef>
            </a:pPr>
            <a:r>
              <a:rPr lang="ru-RU" sz="2100" dirty="0" smtClean="0">
                <a:solidFill>
                  <a:schemeClr val="tx1"/>
                </a:solidFill>
                <a:latin typeface="Bookman Old Style" panose="02050604050505020204" pitchFamily="18" charset="0"/>
                <a:ea typeface="+mj-ea"/>
                <a:cs typeface="+mj-cs"/>
              </a:rPr>
              <a:t>Преподаватель:  </a:t>
            </a:r>
            <a:r>
              <a:rPr lang="ru-RU" sz="2100" dirty="0">
                <a:solidFill>
                  <a:schemeClr val="tx1"/>
                </a:solidFill>
                <a:latin typeface="Bookman Old Style" panose="02050604050505020204" pitchFamily="18" charset="0"/>
                <a:ea typeface="+mj-ea"/>
                <a:cs typeface="+mj-cs"/>
              </a:rPr>
              <a:t>Аспирант, ассистент каф. ПМиИТ Мансуров Р.Р.</a:t>
            </a:r>
          </a:p>
        </p:txBody>
      </p:sp>
    </p:spTree>
    <p:extLst>
      <p:ext uri="{BB962C8B-B14F-4D97-AF65-F5344CB8AC3E}">
        <p14:creationId xmlns:p14="http://schemas.microsoft.com/office/powerpoint/2010/main" val="2986934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Опрос экспертов</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10</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11" name="Прямоугольник 10"/>
          <p:cNvSpPr/>
          <p:nvPr/>
        </p:nvSpPr>
        <p:spPr>
          <a:xfrm>
            <a:off x="-16980" y="776631"/>
            <a:ext cx="7549109" cy="2123658"/>
          </a:xfrm>
          <a:prstGeom prst="rect">
            <a:avLst/>
          </a:prstGeom>
        </p:spPr>
        <p:txBody>
          <a:bodyPr wrap="square">
            <a:spAutoFit/>
          </a:bodyPr>
          <a:lstStyle/>
          <a:p>
            <a:r>
              <a:rPr lang="ru-RU" sz="2200" b="1" dirty="0">
                <a:latin typeface="Times New Roman" panose="02020603050405020304" pitchFamily="18" charset="0"/>
                <a:cs typeface="Times New Roman" panose="02020603050405020304" pitchFamily="18" charset="0"/>
              </a:rPr>
              <a:t>Метод Дельфы </a:t>
            </a:r>
            <a:r>
              <a:rPr lang="ru-RU" sz="2200" dirty="0">
                <a:latin typeface="Times New Roman" panose="02020603050405020304" pitchFamily="18" charset="0"/>
                <a:cs typeface="Times New Roman" panose="02020603050405020304" pitchFamily="18" charset="0"/>
              </a:rPr>
              <a:t>представляет собой </a:t>
            </a:r>
            <a:r>
              <a:rPr lang="ru-RU" sz="2200" dirty="0" smtClean="0">
                <a:latin typeface="Times New Roman" panose="02020603050405020304" pitchFamily="18" charset="0"/>
                <a:cs typeface="Times New Roman" panose="02020603050405020304" pitchFamily="18" charset="0"/>
              </a:rPr>
              <a:t>многоуровневую </a:t>
            </a:r>
            <a:r>
              <a:rPr lang="ru-RU" sz="2200" dirty="0">
                <a:latin typeface="Times New Roman" panose="02020603050405020304" pitchFamily="18" charset="0"/>
                <a:cs typeface="Times New Roman" panose="02020603050405020304" pitchFamily="18" charset="0"/>
              </a:rPr>
              <a:t>процедуру анкетирования с обработкой и сообщением результатов каждого тура экспертам, работающим инкогнито по отношению друг к другу. Метод назван </a:t>
            </a:r>
            <a:r>
              <a:rPr lang="ru-RU" sz="2200" dirty="0" smtClean="0">
                <a:latin typeface="Times New Roman" panose="02020603050405020304" pitchFamily="18" charset="0"/>
                <a:cs typeface="Times New Roman" panose="02020603050405020304" pitchFamily="18" charset="0"/>
              </a:rPr>
              <a:t>по имени </a:t>
            </a:r>
            <a:r>
              <a:rPr lang="ru-RU" sz="2200" dirty="0">
                <a:latin typeface="Times New Roman" panose="02020603050405020304" pitchFamily="18" charset="0"/>
                <a:cs typeface="Times New Roman" panose="02020603050405020304" pitchFamily="18" charset="0"/>
              </a:rPr>
              <a:t>греческого города, в котором в древности жил знаменитый оракул</a:t>
            </a:r>
          </a:p>
        </p:txBody>
      </p:sp>
      <p:sp>
        <p:nvSpPr>
          <p:cNvPr id="2" name="Прямоугольник 1"/>
          <p:cNvSpPr/>
          <p:nvPr/>
        </p:nvSpPr>
        <p:spPr>
          <a:xfrm>
            <a:off x="-4770" y="2903447"/>
            <a:ext cx="7385427" cy="1107996"/>
          </a:xfrm>
          <a:prstGeom prst="rect">
            <a:avLst/>
          </a:prstGeom>
        </p:spPr>
        <p:txBody>
          <a:bodyPr wrap="square">
            <a:spAutoFit/>
          </a:bodyPr>
          <a:lstStyle/>
          <a:p>
            <a:pPr algn="just"/>
            <a:r>
              <a:rPr lang="ru-RU" sz="2200" dirty="0">
                <a:latin typeface="Times New Roman" panose="02020603050405020304" pitchFamily="18" charset="0"/>
                <a:cs typeface="Times New Roman" panose="02020603050405020304" pitchFamily="18" charset="0"/>
              </a:rPr>
              <a:t>В первом туре опроса методом Дельфы экспертам предлагаются вопросы, на которые они дают ответы без аргументирования.</a:t>
            </a:r>
          </a:p>
        </p:txBody>
      </p:sp>
      <p:sp>
        <p:nvSpPr>
          <p:cNvPr id="5" name="Прямоугольник 4"/>
          <p:cNvSpPr/>
          <p:nvPr/>
        </p:nvSpPr>
        <p:spPr>
          <a:xfrm>
            <a:off x="15446" y="4155105"/>
            <a:ext cx="7541052" cy="769441"/>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Во втором туре эксперты аргументируют или изменяют свою оценку с объяснением </a:t>
            </a:r>
            <a:r>
              <a:rPr lang="ru-RU" sz="2200" dirty="0" smtClean="0">
                <a:latin typeface="Times New Roman" panose="02020603050405020304" pitchFamily="18" charset="0"/>
                <a:cs typeface="Times New Roman" panose="02020603050405020304" pitchFamily="18" charset="0"/>
              </a:rPr>
              <a:t>причин корректировки</a:t>
            </a:r>
            <a:r>
              <a:rPr lang="ru-RU" sz="2200" dirty="0">
                <a:latin typeface="Times New Roman" panose="02020603050405020304" pitchFamily="18" charset="0"/>
                <a:cs typeface="Times New Roman" panose="02020603050405020304" pitchFamily="18" charset="0"/>
              </a:rPr>
              <a:t>. </a:t>
            </a:r>
          </a:p>
        </p:txBody>
      </p:sp>
      <p:sp>
        <p:nvSpPr>
          <p:cNvPr id="6" name="Прямоугольник 5"/>
          <p:cNvSpPr/>
          <p:nvPr/>
        </p:nvSpPr>
        <p:spPr>
          <a:xfrm>
            <a:off x="-4770" y="4948998"/>
            <a:ext cx="7524691" cy="1446550"/>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Проведение последующих туров осуществляется по аналогичной процедуре. Обычно после третьего или четвертого тура оценки экспертов стабилизируются, что и служит критерием прекращения дальнейшего опроса. </a:t>
            </a:r>
          </a:p>
        </p:txBody>
      </p:sp>
      <p:pic>
        <p:nvPicPr>
          <p:cNvPr id="3074" name="Picture 2" descr="Метод Дельф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319" y="1076195"/>
            <a:ext cx="39052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045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Опрос экспертов</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11</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11" name="Прямоугольник 10"/>
          <p:cNvSpPr/>
          <p:nvPr/>
        </p:nvSpPr>
        <p:spPr>
          <a:xfrm>
            <a:off x="-22177" y="620688"/>
            <a:ext cx="12208980" cy="769441"/>
          </a:xfrm>
          <a:prstGeom prst="rect">
            <a:avLst/>
          </a:prstGeom>
        </p:spPr>
        <p:txBody>
          <a:bodyPr wrap="square">
            <a:spAutoFit/>
          </a:bodyPr>
          <a:lstStyle/>
          <a:p>
            <a:r>
              <a:rPr lang="ru-RU" sz="2200" b="1" dirty="0" smtClean="0">
                <a:latin typeface="Times New Roman" panose="02020603050405020304" pitchFamily="18" charset="0"/>
                <a:cs typeface="Times New Roman" panose="02020603050405020304" pitchFamily="18" charset="0"/>
              </a:rPr>
              <a:t>Мозговой штурм </a:t>
            </a:r>
            <a:r>
              <a:rPr lang="ru-RU" sz="2200" dirty="0">
                <a:latin typeface="Times New Roman" panose="02020603050405020304" pitchFamily="18" charset="0"/>
                <a:cs typeface="Times New Roman" panose="02020603050405020304" pitchFamily="18" charset="0"/>
              </a:rPr>
              <a:t>представляет собой групповое обсуждение с целью получения новых идей, вариантов решения проблемы. </a:t>
            </a:r>
          </a:p>
        </p:txBody>
      </p:sp>
      <p:sp>
        <p:nvSpPr>
          <p:cNvPr id="3" name="Прямоугольник 2"/>
          <p:cNvSpPr/>
          <p:nvPr/>
        </p:nvSpPr>
        <p:spPr>
          <a:xfrm>
            <a:off x="-22177" y="1390129"/>
            <a:ext cx="12072664" cy="3816429"/>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Основные правила организации и методика проведения мозгового штурма заключаются в следующем. Осуществляется </a:t>
            </a:r>
            <a:r>
              <a:rPr lang="ru-RU" sz="2200" b="1" dirty="0">
                <a:latin typeface="Times New Roman" panose="02020603050405020304" pitchFamily="18" charset="0"/>
                <a:cs typeface="Times New Roman" panose="02020603050405020304" pitchFamily="18" charset="0"/>
              </a:rPr>
              <a:t>подбор экспертов </a:t>
            </a:r>
            <a:r>
              <a:rPr lang="ru-RU" sz="2200" dirty="0">
                <a:latin typeface="Times New Roman" panose="02020603050405020304" pitchFamily="18" charset="0"/>
                <a:cs typeface="Times New Roman" panose="02020603050405020304" pitchFamily="18" charset="0"/>
              </a:rPr>
              <a:t>в группу до 20-25 человек, в которую включаются специалисты по решаемой проблеме и люди с широкой эрудицией и богатой фантазией, причем необязательно хорошо знающие рассматриваемую </a:t>
            </a:r>
            <a:r>
              <a:rPr lang="ru-RU" sz="2200" dirty="0" smtClean="0">
                <a:latin typeface="Times New Roman" panose="02020603050405020304" pitchFamily="18" charset="0"/>
                <a:cs typeface="Times New Roman" panose="02020603050405020304" pitchFamily="18" charset="0"/>
              </a:rPr>
              <a:t>проблему.</a:t>
            </a:r>
          </a:p>
          <a:p>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Желательно </a:t>
            </a:r>
            <a:r>
              <a:rPr lang="ru-RU" sz="2200" dirty="0">
                <a:latin typeface="Times New Roman" panose="02020603050405020304" pitchFamily="18" charset="0"/>
                <a:cs typeface="Times New Roman" panose="02020603050405020304" pitchFamily="18" charset="0"/>
              </a:rPr>
              <a:t>включение в группу лиц, занимающих одинаковое служебное и общественное положение, что обеспечивает большую независимость высказываний и создание атмосферы равноправия</a:t>
            </a:r>
            <a:r>
              <a:rPr lang="ru-RU" sz="2200" dirty="0" smtClean="0">
                <a:latin typeface="Times New Roman" panose="02020603050405020304" pitchFamily="18" charset="0"/>
                <a:cs typeface="Times New Roman" panose="02020603050405020304" pitchFamily="18" charset="0"/>
              </a:rPr>
              <a:t>.</a:t>
            </a:r>
          </a:p>
          <a:p>
            <a:endParaRPr lang="ru-RU" sz="2200" dirty="0">
              <a:latin typeface="Times New Roman" panose="02020603050405020304" pitchFamily="18" charset="0"/>
              <a:cs typeface="Times New Roman" panose="02020603050405020304" pitchFamily="18" charset="0"/>
            </a:endParaRPr>
          </a:p>
          <a:p>
            <a:r>
              <a:rPr lang="ru-RU" sz="2200" dirty="0">
                <a:latin typeface="Times New Roman" panose="02020603050405020304" pitchFamily="18" charset="0"/>
                <a:cs typeface="Times New Roman" panose="02020603050405020304" pitchFamily="18" charset="0"/>
              </a:rPr>
              <a:t>Сеанс продолжается примерно 40-45 минут без перерыва. Для выступления предоставляется 2-3 минуты и они могут повторяться</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889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Опрос экспертов</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12</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11" name="Прямоугольник 10"/>
          <p:cNvSpPr/>
          <p:nvPr/>
        </p:nvSpPr>
        <p:spPr>
          <a:xfrm>
            <a:off x="-22177" y="620688"/>
            <a:ext cx="12208980" cy="769441"/>
          </a:xfrm>
          <a:prstGeom prst="rect">
            <a:avLst/>
          </a:prstGeom>
        </p:spPr>
        <p:txBody>
          <a:bodyPr wrap="square">
            <a:spAutoFit/>
          </a:bodyPr>
          <a:lstStyle/>
          <a:p>
            <a:r>
              <a:rPr lang="ru-RU" sz="2200" b="1" dirty="0" smtClean="0">
                <a:latin typeface="Times New Roman" panose="02020603050405020304" pitchFamily="18" charset="0"/>
                <a:cs typeface="Times New Roman" panose="02020603050405020304" pitchFamily="18" charset="0"/>
              </a:rPr>
              <a:t>Дискуссия </a:t>
            </a:r>
            <a:r>
              <a:rPr lang="ru-RU" sz="2200" dirty="0" smtClean="0">
                <a:latin typeface="Times New Roman" panose="02020603050405020304" pitchFamily="18" charset="0"/>
                <a:cs typeface="Times New Roman" panose="02020603050405020304" pitchFamily="18" charset="0"/>
              </a:rPr>
              <a:t>этот </a:t>
            </a:r>
            <a:r>
              <a:rPr lang="ru-RU" sz="2200" dirty="0">
                <a:latin typeface="Times New Roman" panose="02020603050405020304" pitchFamily="18" charset="0"/>
                <a:cs typeface="Times New Roman" panose="02020603050405020304" pitchFamily="18" charset="0"/>
              </a:rPr>
              <a:t>вид экспертизы широко применяется на </a:t>
            </a:r>
            <a:r>
              <a:rPr lang="ru-RU" sz="2200" dirty="0" smtClean="0">
                <a:latin typeface="Times New Roman" panose="02020603050405020304" pitchFamily="18" charset="0"/>
                <a:cs typeface="Times New Roman" panose="02020603050405020304" pitchFamily="18" charset="0"/>
              </a:rPr>
              <a:t>практике для </a:t>
            </a:r>
            <a:r>
              <a:rPr lang="ru-RU" sz="2200" dirty="0">
                <a:latin typeface="Times New Roman" panose="02020603050405020304" pitchFamily="18" charset="0"/>
                <a:cs typeface="Times New Roman" panose="02020603050405020304" pitchFamily="18" charset="0"/>
              </a:rPr>
              <a:t>обсуждения проблем, путей их решения, анализа различных </a:t>
            </a:r>
            <a:r>
              <a:rPr lang="ru-RU" sz="2200" dirty="0" smtClean="0">
                <a:latin typeface="Times New Roman" panose="02020603050405020304" pitchFamily="18" charset="0"/>
                <a:cs typeface="Times New Roman" panose="02020603050405020304" pitchFamily="18" charset="0"/>
              </a:rPr>
              <a:t>факторов и т.п.</a:t>
            </a:r>
            <a:endParaRPr lang="ru-RU" sz="22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22177" y="1440839"/>
            <a:ext cx="12072664" cy="3477875"/>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Для проведения дискуссии формируется группа экспертов не </a:t>
            </a:r>
            <a:r>
              <a:rPr lang="ru-RU" sz="2200" dirty="0" smtClean="0">
                <a:latin typeface="Times New Roman" panose="02020603050405020304" pitchFamily="18" charset="0"/>
                <a:cs typeface="Times New Roman" panose="02020603050405020304" pitchFamily="18" charset="0"/>
              </a:rPr>
              <a:t>более 20 </a:t>
            </a:r>
            <a:r>
              <a:rPr lang="ru-RU" sz="2200" dirty="0">
                <a:latin typeface="Times New Roman" panose="02020603050405020304" pitchFamily="18" charset="0"/>
                <a:cs typeface="Times New Roman" panose="02020603050405020304" pitchFamily="18" charset="0"/>
              </a:rPr>
              <a:t>человек. Группа управления проводит предварительный анализ </a:t>
            </a:r>
            <a:r>
              <a:rPr lang="ru-RU" sz="2200" dirty="0" smtClean="0">
                <a:latin typeface="Times New Roman" panose="02020603050405020304" pitchFamily="18" charset="0"/>
                <a:cs typeface="Times New Roman" panose="02020603050405020304" pitchFamily="18" charset="0"/>
              </a:rPr>
              <a:t>проблем дискуссии </a:t>
            </a:r>
            <a:r>
              <a:rPr lang="ru-RU" sz="2200" dirty="0">
                <a:latin typeface="Times New Roman" panose="02020603050405020304" pitchFamily="18" charset="0"/>
                <a:cs typeface="Times New Roman" panose="02020603050405020304" pitchFamily="18" charset="0"/>
              </a:rPr>
              <a:t>с целью четкой формулировки задач, определения требований </a:t>
            </a:r>
            <a:r>
              <a:rPr lang="ru-RU" sz="2200" dirty="0" smtClean="0">
                <a:latin typeface="Times New Roman" panose="02020603050405020304" pitchFamily="18" charset="0"/>
                <a:cs typeface="Times New Roman" panose="02020603050405020304" pitchFamily="18" charset="0"/>
              </a:rPr>
              <a:t>к экспертам</a:t>
            </a:r>
            <a:r>
              <a:rPr lang="ru-RU" sz="2200" dirty="0">
                <a:latin typeface="Times New Roman" panose="02020603050405020304" pitchFamily="18" charset="0"/>
                <a:cs typeface="Times New Roman" panose="02020603050405020304" pitchFamily="18" charset="0"/>
              </a:rPr>
              <a:t>, их подбора и методики проведения дискуссии. </a:t>
            </a:r>
            <a:endParaRPr lang="ru-RU" sz="2200" dirty="0" smtClean="0">
              <a:latin typeface="Times New Roman" panose="02020603050405020304" pitchFamily="18" charset="0"/>
              <a:cs typeface="Times New Roman" panose="02020603050405020304" pitchFamily="18" charset="0"/>
            </a:endParaRPr>
          </a:p>
          <a:p>
            <a:endParaRPr lang="ru-RU" sz="2200" dirty="0">
              <a:latin typeface="Times New Roman" panose="02020603050405020304" pitchFamily="18" charset="0"/>
              <a:cs typeface="Times New Roman" panose="02020603050405020304" pitchFamily="18" charset="0"/>
            </a:endParaRPr>
          </a:p>
          <a:p>
            <a:r>
              <a:rPr lang="ru-RU" sz="2200" dirty="0">
                <a:latin typeface="Times New Roman" panose="02020603050405020304" pitchFamily="18" charset="0"/>
                <a:cs typeface="Times New Roman" panose="02020603050405020304" pitchFamily="18" charset="0"/>
              </a:rPr>
              <a:t>В ходе дискуссии разрешается </a:t>
            </a:r>
            <a:r>
              <a:rPr lang="ru-RU" sz="2200" dirty="0" smtClean="0">
                <a:latin typeface="Times New Roman" panose="02020603050405020304" pitchFamily="18" charset="0"/>
                <a:cs typeface="Times New Roman" panose="02020603050405020304" pitchFamily="18" charset="0"/>
              </a:rPr>
              <a:t>критика.</a:t>
            </a:r>
          </a:p>
          <a:p>
            <a:endParaRPr lang="ru-RU" sz="2200" dirty="0">
              <a:latin typeface="Times New Roman" panose="02020603050405020304" pitchFamily="18" charset="0"/>
              <a:cs typeface="Times New Roman" panose="02020603050405020304" pitchFamily="18" charset="0"/>
            </a:endParaRPr>
          </a:p>
          <a:p>
            <a:r>
              <a:rPr lang="ru-RU" sz="2200" dirty="0">
                <a:latin typeface="Times New Roman" panose="02020603050405020304" pitchFamily="18" charset="0"/>
                <a:cs typeface="Times New Roman" panose="02020603050405020304" pitchFamily="18" charset="0"/>
              </a:rPr>
              <a:t>Большую роль в дискуссии играет ведущий. От его умения </a:t>
            </a:r>
            <a:r>
              <a:rPr lang="ru-RU" sz="2200" dirty="0" smtClean="0">
                <a:latin typeface="Times New Roman" panose="02020603050405020304" pitchFamily="18" charset="0"/>
                <a:cs typeface="Times New Roman" panose="02020603050405020304" pitchFamily="18" charset="0"/>
              </a:rPr>
              <a:t>создать творческую </a:t>
            </a:r>
            <a:r>
              <a:rPr lang="ru-RU" sz="2200" dirty="0">
                <a:latin typeface="Times New Roman" panose="02020603050405020304" pitchFamily="18" charset="0"/>
                <a:cs typeface="Times New Roman" panose="02020603050405020304" pitchFamily="18" charset="0"/>
              </a:rPr>
              <a:t>благожелательную атмосферу, четко выступить с </a:t>
            </a:r>
            <a:r>
              <a:rPr lang="ru-RU" sz="2200" dirty="0" smtClean="0">
                <a:latin typeface="Times New Roman" panose="02020603050405020304" pitchFamily="18" charset="0"/>
                <a:cs typeface="Times New Roman" panose="02020603050405020304" pitchFamily="18" charset="0"/>
              </a:rPr>
              <a:t>постановкой проблемы</a:t>
            </a:r>
            <a:r>
              <a:rPr lang="ru-RU" sz="2200" dirty="0">
                <a:latin typeface="Times New Roman" panose="02020603050405020304" pitchFamily="18" charset="0"/>
                <a:cs typeface="Times New Roman" panose="02020603050405020304" pitchFamily="18" charset="0"/>
              </a:rPr>
              <a:t>, кратко и глубоко резюмировать выступления и, главное, </a:t>
            </a:r>
            <a:r>
              <a:rPr lang="ru-RU" sz="2200" dirty="0" smtClean="0">
                <a:latin typeface="Times New Roman" panose="02020603050405020304" pitchFamily="18" charset="0"/>
                <a:cs typeface="Times New Roman" panose="02020603050405020304" pitchFamily="18" charset="0"/>
              </a:rPr>
              <a:t>умело направить </a:t>
            </a:r>
            <a:r>
              <a:rPr lang="ru-RU" sz="2200" dirty="0">
                <a:latin typeface="Times New Roman" panose="02020603050405020304" pitchFamily="18" charset="0"/>
                <a:cs typeface="Times New Roman" panose="02020603050405020304" pitchFamily="18" charset="0"/>
              </a:rPr>
              <a:t>ход дискуссии на решение проблемы существенно зависит эффективность результатов обсуждения</a:t>
            </a:r>
          </a:p>
        </p:txBody>
      </p:sp>
    </p:spTree>
    <p:extLst>
      <p:ext uri="{BB962C8B-B14F-4D97-AF65-F5344CB8AC3E}">
        <p14:creationId xmlns:p14="http://schemas.microsoft.com/office/powerpoint/2010/main" val="1509743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Принципы, методы и система планирования</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13</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07777"/>
          </a:xfrm>
          <a:prstGeom prst="rect">
            <a:avLst/>
          </a:prstGeom>
          <a:noFill/>
          <a:ln>
            <a:noFill/>
          </a:ln>
        </p:spPr>
        <p:txBody>
          <a:bodyPr wrap="square" rtlCol="0">
            <a:spAutoFit/>
          </a:bodyPr>
          <a:lstStyle/>
          <a:p>
            <a:pPr algn="ctr"/>
            <a:r>
              <a:rPr lang="ru-RU" sz="1400" dirty="0">
                <a:latin typeface="Bookman Old Style" panose="02050604050505020204" pitchFamily="18" charset="0"/>
              </a:rPr>
              <a:t>Лекция №4. Экспертные оценки при разработке решений</a:t>
            </a:r>
            <a:endParaRPr lang="ru-RU" sz="1400" dirty="0">
              <a:latin typeface="Bookman Old Style" panose="02050604050505020204" pitchFamily="18" charset="0"/>
            </a:endParaRPr>
          </a:p>
        </p:txBody>
      </p:sp>
      <p:sp>
        <p:nvSpPr>
          <p:cNvPr id="15" name="Заголовок 1"/>
          <p:cNvSpPr>
            <a:spLocks noGrp="1"/>
          </p:cNvSpPr>
          <p:nvPr>
            <p:ph type="ctrTitle"/>
          </p:nvPr>
        </p:nvSpPr>
        <p:spPr>
          <a:xfrm>
            <a:off x="119336" y="1988840"/>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Рассмотренные виды опроса дополняют друг друга и в </a:t>
            </a:r>
            <a:r>
              <a:rPr lang="ru-RU" sz="2200" dirty="0" smtClean="0">
                <a:latin typeface="Times New Roman" panose="02020603050405020304" pitchFamily="18" charset="0"/>
                <a:cs typeface="Times New Roman" panose="02020603050405020304" pitchFamily="18" charset="0"/>
              </a:rPr>
              <a:t>определенной степени </a:t>
            </a:r>
            <a:r>
              <a:rPr lang="ru-RU" sz="2200" dirty="0">
                <a:latin typeface="Times New Roman" panose="02020603050405020304" pitchFamily="18" charset="0"/>
                <a:cs typeface="Times New Roman" panose="02020603050405020304" pitchFamily="18" charset="0"/>
              </a:rPr>
              <a:t>являются взаимозаменяемыми. Для генерации новых </a:t>
            </a:r>
            <a:r>
              <a:rPr lang="ru-RU" sz="2200" dirty="0" smtClean="0">
                <a:latin typeface="Times New Roman" panose="02020603050405020304" pitchFamily="18" charset="0"/>
                <a:cs typeface="Times New Roman" panose="02020603050405020304" pitchFamily="18" charset="0"/>
              </a:rPr>
              <a:t>объектов (</a:t>
            </a:r>
            <a:r>
              <a:rPr lang="ru-RU" sz="2200" dirty="0">
                <a:latin typeface="Times New Roman" panose="02020603050405020304" pitchFamily="18" charset="0"/>
                <a:cs typeface="Times New Roman" panose="02020603050405020304" pitchFamily="18" charset="0"/>
              </a:rPr>
              <a:t>идей, событий, проблем, решений) целесообразно применять </a:t>
            </a:r>
            <a:r>
              <a:rPr lang="ru-RU" sz="2200" b="1" dirty="0" smtClean="0">
                <a:latin typeface="Times New Roman" panose="02020603050405020304" pitchFamily="18" charset="0"/>
                <a:cs typeface="Times New Roman" panose="02020603050405020304" pitchFamily="18" charset="0"/>
              </a:rPr>
              <a:t>мозговой штурм</a:t>
            </a:r>
            <a:r>
              <a:rPr lang="ru-RU" sz="2200" dirty="0">
                <a:latin typeface="Times New Roman" panose="02020603050405020304" pitchFamily="18" charset="0"/>
                <a:cs typeface="Times New Roman" panose="02020603050405020304" pitchFamily="18" charset="0"/>
              </a:rPr>
              <a:t>, </a:t>
            </a:r>
            <a:r>
              <a:rPr lang="ru-RU" sz="2200" b="1" dirty="0">
                <a:latin typeface="Times New Roman" panose="02020603050405020304" pitchFamily="18" charset="0"/>
                <a:cs typeface="Times New Roman" panose="02020603050405020304" pitchFamily="18" charset="0"/>
              </a:rPr>
              <a:t>дискуссии</a:t>
            </a:r>
            <a:r>
              <a:rPr lang="ru-RU" sz="2200" dirty="0">
                <a:latin typeface="Times New Roman" panose="02020603050405020304" pitchFamily="18" charset="0"/>
                <a:cs typeface="Times New Roman" panose="02020603050405020304" pitchFamily="18" charset="0"/>
              </a:rPr>
              <a:t>, </a:t>
            </a:r>
            <a:r>
              <a:rPr lang="ru-RU" sz="2200" b="1" dirty="0">
                <a:latin typeface="Times New Roman" panose="02020603050405020304" pitchFamily="18" charset="0"/>
                <a:cs typeface="Times New Roman" panose="02020603050405020304" pitchFamily="18" charset="0"/>
              </a:rPr>
              <a:t>анкетирование</a:t>
            </a:r>
            <a:r>
              <a:rPr lang="ru-RU" sz="2200" dirty="0">
                <a:latin typeface="Times New Roman" panose="02020603050405020304" pitchFamily="18" charset="0"/>
                <a:cs typeface="Times New Roman" panose="02020603050405020304" pitchFamily="18" charset="0"/>
              </a:rPr>
              <a:t> и </a:t>
            </a:r>
            <a:r>
              <a:rPr lang="ru-RU" sz="2200" b="1" dirty="0">
                <a:latin typeface="Times New Roman" panose="02020603050405020304" pitchFamily="18" charset="0"/>
                <a:cs typeface="Times New Roman" panose="02020603050405020304" pitchFamily="18" charset="0"/>
              </a:rPr>
              <a:t>метод Дельфы </a:t>
            </a:r>
            <a:r>
              <a:rPr lang="ru-RU" sz="2200" dirty="0">
                <a:latin typeface="Times New Roman" panose="02020603050405020304" pitchFamily="18" charset="0"/>
                <a:cs typeface="Times New Roman" panose="02020603050405020304" pitchFamily="18" charset="0"/>
              </a:rPr>
              <a:t>(первые два тура</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Всесторонний критический анализ имеющегося перечня </a:t>
            </a:r>
            <a:r>
              <a:rPr lang="ru-RU" sz="2200" dirty="0" smtClean="0">
                <a:latin typeface="Times New Roman" panose="02020603050405020304" pitchFamily="18" charset="0"/>
                <a:cs typeface="Times New Roman" panose="02020603050405020304" pitchFamily="18" charset="0"/>
              </a:rPr>
              <a:t>объектов эффективно </a:t>
            </a:r>
            <a:r>
              <a:rPr lang="ru-RU" sz="2200" dirty="0">
                <a:latin typeface="Times New Roman" panose="02020603050405020304" pitchFamily="18" charset="0"/>
                <a:cs typeface="Times New Roman" panose="02020603050405020304" pitchFamily="18" charset="0"/>
              </a:rPr>
              <a:t>может быть проведен в форме дискуссии.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Для количественной и </a:t>
            </a:r>
            <a:r>
              <a:rPr lang="ru-RU" sz="2200" dirty="0">
                <a:latin typeface="Times New Roman" panose="02020603050405020304" pitchFamily="18" charset="0"/>
                <a:cs typeface="Times New Roman" panose="02020603050405020304" pitchFamily="18" charset="0"/>
              </a:rPr>
              <a:t>качественной оценки свойств, параметров, времени и других характеристик объектов применяются анкетирование и метод Дельфы.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Интервьюирование </a:t>
            </a:r>
            <a:r>
              <a:rPr lang="ru-RU" sz="2200" dirty="0">
                <a:latin typeface="Times New Roman" panose="02020603050405020304" pitchFamily="18" charset="0"/>
                <a:cs typeface="Times New Roman" panose="02020603050405020304" pitchFamily="18" charset="0"/>
              </a:rPr>
              <a:t>целесообразно использовать для уточнения результатов, полученных другими видами экспертизы. </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7170" name="Picture 2" descr="Мозговой штурм – Бесплатные иконки: образован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6360" y="4538329"/>
            <a:ext cx="1996480" cy="199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327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Обработка экспертных оценок</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14</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07777"/>
          </a:xfrm>
          <a:prstGeom prst="rect">
            <a:avLst/>
          </a:prstGeom>
          <a:noFill/>
          <a:ln>
            <a:noFill/>
          </a:ln>
        </p:spPr>
        <p:txBody>
          <a:bodyPr wrap="square" rtlCol="0">
            <a:spAutoFit/>
          </a:bodyPr>
          <a:lstStyle/>
          <a:p>
            <a:pPr algn="ctr"/>
            <a:r>
              <a:rPr lang="ru-RU" sz="1400" dirty="0">
                <a:latin typeface="Bookman Old Style" panose="02050604050505020204" pitchFamily="18" charset="0"/>
              </a:rPr>
              <a:t>Лекция №4. Экспертные оценки при разработке решений</a:t>
            </a:r>
            <a:endParaRPr lang="ru-RU" sz="1400" dirty="0">
              <a:latin typeface="Bookman Old Style" panose="02050604050505020204" pitchFamily="18" charset="0"/>
            </a:endParaRPr>
          </a:p>
        </p:txBody>
      </p:sp>
      <p:sp>
        <p:nvSpPr>
          <p:cNvPr id="3" name="Прямоугольник 2"/>
          <p:cNvSpPr/>
          <p:nvPr/>
        </p:nvSpPr>
        <p:spPr>
          <a:xfrm>
            <a:off x="335358" y="565200"/>
            <a:ext cx="10873208" cy="430887"/>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После проведения опроса группы </a:t>
            </a:r>
            <a:r>
              <a:rPr lang="ru-RU" sz="2200" dirty="0" smtClean="0">
                <a:latin typeface="Times New Roman" panose="02020603050405020304" pitchFamily="18" charset="0"/>
                <a:cs typeface="Times New Roman" panose="02020603050405020304" pitchFamily="18" charset="0"/>
              </a:rPr>
              <a:t>экспертов осуществляется </a:t>
            </a:r>
            <a:r>
              <a:rPr lang="ru-RU" sz="2200" b="1" dirty="0">
                <a:latin typeface="Times New Roman" panose="02020603050405020304" pitchFamily="18" charset="0"/>
                <a:cs typeface="Times New Roman" panose="02020603050405020304" pitchFamily="18" charset="0"/>
              </a:rPr>
              <a:t>обработка </a:t>
            </a:r>
            <a:r>
              <a:rPr lang="ru-RU" sz="2200" b="1" dirty="0" smtClean="0">
                <a:latin typeface="Times New Roman" panose="02020603050405020304" pitchFamily="18" charset="0"/>
                <a:cs typeface="Times New Roman" panose="02020603050405020304" pitchFamily="18" charset="0"/>
              </a:rPr>
              <a:t>результатов</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329256" y="1187616"/>
            <a:ext cx="11809312" cy="2123658"/>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Исходной информацией для нее являются числовые данные, выражающие предпочтения </a:t>
            </a:r>
            <a:r>
              <a:rPr lang="ru-RU" sz="2200" dirty="0" smtClean="0">
                <a:latin typeface="Times New Roman" panose="02020603050405020304" pitchFamily="18" charset="0"/>
                <a:cs typeface="Times New Roman" panose="02020603050405020304" pitchFamily="18" charset="0"/>
              </a:rPr>
              <a:t>экспертов</a:t>
            </a:r>
            <a:r>
              <a:rPr lang="ru-RU" sz="2200" dirty="0">
                <a:latin typeface="Times New Roman" panose="02020603050405020304" pitchFamily="18" charset="0"/>
                <a:cs typeface="Times New Roman" panose="02020603050405020304" pitchFamily="18" charset="0"/>
              </a:rPr>
              <a:t>, и содержательное обоснование этих предпочтений. </a:t>
            </a:r>
            <a:endParaRPr lang="ru-RU" sz="2200" dirty="0" smtClean="0">
              <a:latin typeface="Times New Roman" panose="02020603050405020304" pitchFamily="18" charset="0"/>
              <a:cs typeface="Times New Roman" panose="02020603050405020304" pitchFamily="18" charset="0"/>
            </a:endParaRPr>
          </a:p>
          <a:p>
            <a:endParaRPr lang="ru-RU" sz="2200" dirty="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Целью </a:t>
            </a:r>
            <a:r>
              <a:rPr lang="ru-RU" sz="2200" dirty="0">
                <a:latin typeface="Times New Roman" panose="02020603050405020304" pitchFamily="18" charset="0"/>
                <a:cs typeface="Times New Roman" panose="02020603050405020304" pitchFamily="18" charset="0"/>
              </a:rPr>
              <a:t>обработки является </a:t>
            </a:r>
            <a:r>
              <a:rPr lang="ru-RU" sz="2200" b="1" dirty="0">
                <a:latin typeface="Times New Roman" panose="02020603050405020304" pitchFamily="18" charset="0"/>
                <a:cs typeface="Times New Roman" panose="02020603050405020304" pitchFamily="18" charset="0"/>
              </a:rPr>
              <a:t>получение обобщенных данных </a:t>
            </a:r>
            <a:r>
              <a:rPr lang="ru-RU" sz="2200" dirty="0">
                <a:latin typeface="Times New Roman" panose="02020603050405020304" pitchFamily="18" charset="0"/>
                <a:cs typeface="Times New Roman" panose="02020603050405020304" pitchFamily="18" charset="0"/>
              </a:rPr>
              <a:t>и новой информации, содержащейся в скрытой форме в экспертных оценках. На основе результатов обработки формируется </a:t>
            </a:r>
            <a:r>
              <a:rPr lang="ru-RU" sz="2200" b="1" dirty="0">
                <a:latin typeface="Times New Roman" panose="02020603050405020304" pitchFamily="18" charset="0"/>
                <a:cs typeface="Times New Roman" panose="02020603050405020304" pitchFamily="18" charset="0"/>
              </a:rPr>
              <a:t>решение проблемы</a:t>
            </a:r>
            <a:r>
              <a:rPr lang="ru-RU" sz="2200" dirty="0">
                <a:latin typeface="Times New Roman" panose="02020603050405020304" pitchFamily="18" charset="0"/>
                <a:cs typeface="Times New Roman" panose="02020603050405020304" pitchFamily="18" charset="0"/>
              </a:rPr>
              <a:t>. </a:t>
            </a:r>
          </a:p>
        </p:txBody>
      </p:sp>
      <p:sp>
        <p:nvSpPr>
          <p:cNvPr id="6" name="Прямоугольник 5"/>
          <p:cNvSpPr/>
          <p:nvPr/>
        </p:nvSpPr>
        <p:spPr>
          <a:xfrm>
            <a:off x="329256" y="3502803"/>
            <a:ext cx="11593290" cy="2462213"/>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В зависимости от целей экспертного оценивания при обработке результатов опроса решают следующие основные задачи</a:t>
            </a:r>
            <a:r>
              <a:rPr lang="ru-RU" sz="2200" dirty="0" smtClean="0">
                <a:latin typeface="Times New Roman" panose="02020603050405020304" pitchFamily="18" charset="0"/>
                <a:cs typeface="Times New Roman" panose="02020603050405020304" pitchFamily="18" charset="0"/>
              </a:rPr>
              <a:t>:</a:t>
            </a:r>
          </a:p>
          <a:p>
            <a:r>
              <a:rPr lang="ru-RU" sz="2200" dirty="0" smtClean="0">
                <a:latin typeface="Times New Roman" panose="02020603050405020304" pitchFamily="18" charset="0"/>
                <a:cs typeface="Times New Roman" panose="02020603050405020304" pitchFamily="18" charset="0"/>
              </a:rPr>
              <a:t>определение </a:t>
            </a:r>
            <a:r>
              <a:rPr lang="ru-RU" sz="2200" dirty="0">
                <a:latin typeface="Times New Roman" panose="02020603050405020304" pitchFamily="18" charset="0"/>
                <a:cs typeface="Times New Roman" panose="02020603050405020304" pitchFamily="18" charset="0"/>
              </a:rPr>
              <a:t>согласованности мнений экспертов;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построение </a:t>
            </a:r>
            <a:r>
              <a:rPr lang="ru-RU" sz="2200" dirty="0">
                <a:latin typeface="Times New Roman" panose="02020603050405020304" pitchFamily="18" charset="0"/>
                <a:cs typeface="Times New Roman" panose="02020603050405020304" pitchFamily="18" charset="0"/>
              </a:rPr>
              <a:t>обобщенной оценки объектов;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определение </a:t>
            </a:r>
            <a:r>
              <a:rPr lang="ru-RU" sz="2200" dirty="0">
                <a:latin typeface="Times New Roman" panose="02020603050405020304" pitchFamily="18" charset="0"/>
                <a:cs typeface="Times New Roman" panose="02020603050405020304" pitchFamily="18" charset="0"/>
              </a:rPr>
              <a:t>зависимости между суждениями экспертов;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определение </a:t>
            </a:r>
            <a:r>
              <a:rPr lang="ru-RU" sz="2200" dirty="0">
                <a:latin typeface="Times New Roman" panose="02020603050405020304" pitchFamily="18" charset="0"/>
                <a:cs typeface="Times New Roman" panose="02020603050405020304" pitchFamily="18" charset="0"/>
              </a:rPr>
              <a:t>относительных весов объектов;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оценка </a:t>
            </a:r>
            <a:r>
              <a:rPr lang="ru-RU" sz="2200" dirty="0">
                <a:latin typeface="Times New Roman" panose="02020603050405020304" pitchFamily="18" charset="0"/>
                <a:cs typeface="Times New Roman" panose="02020603050405020304" pitchFamily="18" charset="0"/>
              </a:rPr>
              <a:t>надежности результатов экспертизы. </a:t>
            </a:r>
          </a:p>
        </p:txBody>
      </p:sp>
    </p:spTree>
    <p:extLst>
      <p:ext uri="{BB962C8B-B14F-4D97-AF65-F5344CB8AC3E}">
        <p14:creationId xmlns:p14="http://schemas.microsoft.com/office/powerpoint/2010/main" val="3352608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Обработка экспертных оценок</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15</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07777"/>
          </a:xfrm>
          <a:prstGeom prst="rect">
            <a:avLst/>
          </a:prstGeom>
          <a:noFill/>
          <a:ln>
            <a:noFill/>
          </a:ln>
        </p:spPr>
        <p:txBody>
          <a:bodyPr wrap="square" rtlCol="0">
            <a:spAutoFit/>
          </a:bodyPr>
          <a:lstStyle/>
          <a:p>
            <a:pPr algn="ctr"/>
            <a:r>
              <a:rPr lang="ru-RU" sz="1400" dirty="0">
                <a:latin typeface="Bookman Old Style" panose="02050604050505020204" pitchFamily="18" charset="0"/>
              </a:rPr>
              <a:t>Лекция №4. Экспертные оценки при разработке решений</a:t>
            </a:r>
            <a:endParaRPr lang="ru-RU" sz="1400" dirty="0">
              <a:latin typeface="Bookman Old Style" panose="02050604050505020204" pitchFamily="18" charset="0"/>
            </a:endParaRPr>
          </a:p>
        </p:txBody>
      </p:sp>
      <p:sp>
        <p:nvSpPr>
          <p:cNvPr id="3" name="Прямоугольник 2"/>
          <p:cNvSpPr/>
          <p:nvPr/>
        </p:nvSpPr>
        <p:spPr>
          <a:xfrm>
            <a:off x="335358" y="565200"/>
            <a:ext cx="10873208" cy="430887"/>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После проведения опроса группы </a:t>
            </a:r>
            <a:r>
              <a:rPr lang="ru-RU" sz="2200" dirty="0" smtClean="0">
                <a:latin typeface="Times New Roman" panose="02020603050405020304" pitchFamily="18" charset="0"/>
                <a:cs typeface="Times New Roman" panose="02020603050405020304" pitchFamily="18" charset="0"/>
              </a:rPr>
              <a:t>экспертов осуществляется </a:t>
            </a:r>
            <a:r>
              <a:rPr lang="ru-RU" sz="2200" b="1" dirty="0">
                <a:latin typeface="Times New Roman" panose="02020603050405020304" pitchFamily="18" charset="0"/>
                <a:cs typeface="Times New Roman" panose="02020603050405020304" pitchFamily="18" charset="0"/>
              </a:rPr>
              <a:t>обработка </a:t>
            </a:r>
            <a:r>
              <a:rPr lang="ru-RU" sz="2200" b="1" dirty="0" smtClean="0">
                <a:latin typeface="Times New Roman" panose="02020603050405020304" pitchFamily="18" charset="0"/>
                <a:cs typeface="Times New Roman" panose="02020603050405020304" pitchFamily="18" charset="0"/>
              </a:rPr>
              <a:t>результатов</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329256" y="1187616"/>
            <a:ext cx="11809312" cy="2123658"/>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Исходной информацией для нее являются числовые данные, выражающие предпочтения </a:t>
            </a:r>
            <a:r>
              <a:rPr lang="ru-RU" sz="2200" dirty="0" smtClean="0">
                <a:latin typeface="Times New Roman" panose="02020603050405020304" pitchFamily="18" charset="0"/>
                <a:cs typeface="Times New Roman" panose="02020603050405020304" pitchFamily="18" charset="0"/>
              </a:rPr>
              <a:t>экспертов</a:t>
            </a:r>
            <a:r>
              <a:rPr lang="ru-RU" sz="2200" dirty="0">
                <a:latin typeface="Times New Roman" panose="02020603050405020304" pitchFamily="18" charset="0"/>
                <a:cs typeface="Times New Roman" panose="02020603050405020304" pitchFamily="18" charset="0"/>
              </a:rPr>
              <a:t>, и содержательное обоснование этих предпочтений. </a:t>
            </a:r>
            <a:endParaRPr lang="ru-RU" sz="2200" dirty="0" smtClean="0">
              <a:latin typeface="Times New Roman" panose="02020603050405020304" pitchFamily="18" charset="0"/>
              <a:cs typeface="Times New Roman" panose="02020603050405020304" pitchFamily="18" charset="0"/>
            </a:endParaRPr>
          </a:p>
          <a:p>
            <a:endParaRPr lang="ru-RU" sz="2200" dirty="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Целью </a:t>
            </a:r>
            <a:r>
              <a:rPr lang="ru-RU" sz="2200" dirty="0">
                <a:latin typeface="Times New Roman" panose="02020603050405020304" pitchFamily="18" charset="0"/>
                <a:cs typeface="Times New Roman" panose="02020603050405020304" pitchFamily="18" charset="0"/>
              </a:rPr>
              <a:t>обработки является </a:t>
            </a:r>
            <a:r>
              <a:rPr lang="ru-RU" sz="2200" b="1" dirty="0">
                <a:latin typeface="Times New Roman" panose="02020603050405020304" pitchFamily="18" charset="0"/>
                <a:cs typeface="Times New Roman" panose="02020603050405020304" pitchFamily="18" charset="0"/>
              </a:rPr>
              <a:t>получение обобщенных данных </a:t>
            </a:r>
            <a:r>
              <a:rPr lang="ru-RU" sz="2200" dirty="0">
                <a:latin typeface="Times New Roman" panose="02020603050405020304" pitchFamily="18" charset="0"/>
                <a:cs typeface="Times New Roman" panose="02020603050405020304" pitchFamily="18" charset="0"/>
              </a:rPr>
              <a:t>и новой информации, содержащейся в скрытой форме в экспертных оценках. На основе результатов обработки формируется </a:t>
            </a:r>
            <a:r>
              <a:rPr lang="ru-RU" sz="2200" b="1" dirty="0">
                <a:latin typeface="Times New Roman" panose="02020603050405020304" pitchFamily="18" charset="0"/>
                <a:cs typeface="Times New Roman" panose="02020603050405020304" pitchFamily="18" charset="0"/>
              </a:rPr>
              <a:t>решение проблемы</a:t>
            </a:r>
            <a:r>
              <a:rPr lang="ru-RU" sz="2200" dirty="0">
                <a:latin typeface="Times New Roman" panose="02020603050405020304" pitchFamily="18" charset="0"/>
                <a:cs typeface="Times New Roman" panose="02020603050405020304" pitchFamily="18" charset="0"/>
              </a:rPr>
              <a:t>. </a:t>
            </a:r>
          </a:p>
        </p:txBody>
      </p:sp>
      <p:sp>
        <p:nvSpPr>
          <p:cNvPr id="6" name="Прямоугольник 5"/>
          <p:cNvSpPr/>
          <p:nvPr/>
        </p:nvSpPr>
        <p:spPr>
          <a:xfrm>
            <a:off x="329256" y="3502803"/>
            <a:ext cx="11593290" cy="2462213"/>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В зависимости от целей экспертного оценивания при обработке результатов опроса решают следующие основные задачи</a:t>
            </a:r>
            <a:r>
              <a:rPr lang="ru-RU" sz="2200" dirty="0" smtClean="0">
                <a:latin typeface="Times New Roman" panose="02020603050405020304" pitchFamily="18" charset="0"/>
                <a:cs typeface="Times New Roman" panose="02020603050405020304" pitchFamily="18" charset="0"/>
              </a:rPr>
              <a:t>:</a:t>
            </a:r>
          </a:p>
          <a:p>
            <a:r>
              <a:rPr lang="ru-RU" sz="2200" dirty="0" smtClean="0">
                <a:latin typeface="Times New Roman" panose="02020603050405020304" pitchFamily="18" charset="0"/>
                <a:cs typeface="Times New Roman" panose="02020603050405020304" pitchFamily="18" charset="0"/>
              </a:rPr>
              <a:t>определение </a:t>
            </a:r>
            <a:r>
              <a:rPr lang="ru-RU" sz="2200" dirty="0">
                <a:latin typeface="Times New Roman" panose="02020603050405020304" pitchFamily="18" charset="0"/>
                <a:cs typeface="Times New Roman" panose="02020603050405020304" pitchFamily="18" charset="0"/>
              </a:rPr>
              <a:t>согласованности мнений экспертов;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построение </a:t>
            </a:r>
            <a:r>
              <a:rPr lang="ru-RU" sz="2200" dirty="0">
                <a:latin typeface="Times New Roman" panose="02020603050405020304" pitchFamily="18" charset="0"/>
                <a:cs typeface="Times New Roman" panose="02020603050405020304" pitchFamily="18" charset="0"/>
              </a:rPr>
              <a:t>обобщенной оценки объектов;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определение </a:t>
            </a:r>
            <a:r>
              <a:rPr lang="ru-RU" sz="2200" dirty="0">
                <a:latin typeface="Times New Roman" panose="02020603050405020304" pitchFamily="18" charset="0"/>
                <a:cs typeface="Times New Roman" panose="02020603050405020304" pitchFamily="18" charset="0"/>
              </a:rPr>
              <a:t>зависимости между суждениями экспертов;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определение </a:t>
            </a:r>
            <a:r>
              <a:rPr lang="ru-RU" sz="2200" dirty="0">
                <a:latin typeface="Times New Roman" panose="02020603050405020304" pitchFamily="18" charset="0"/>
                <a:cs typeface="Times New Roman" panose="02020603050405020304" pitchFamily="18" charset="0"/>
              </a:rPr>
              <a:t>относительных весов объектов;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оценка </a:t>
            </a:r>
            <a:r>
              <a:rPr lang="ru-RU" sz="2200" dirty="0">
                <a:latin typeface="Times New Roman" panose="02020603050405020304" pitchFamily="18" charset="0"/>
                <a:cs typeface="Times New Roman" panose="02020603050405020304" pitchFamily="18" charset="0"/>
              </a:rPr>
              <a:t>надежности результатов экспертизы. </a:t>
            </a:r>
          </a:p>
        </p:txBody>
      </p:sp>
    </p:spTree>
    <p:extLst>
      <p:ext uri="{BB962C8B-B14F-4D97-AF65-F5344CB8AC3E}">
        <p14:creationId xmlns:p14="http://schemas.microsoft.com/office/powerpoint/2010/main" val="2520609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Обработка экспертных оценок</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16</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07777"/>
          </a:xfrm>
          <a:prstGeom prst="rect">
            <a:avLst/>
          </a:prstGeom>
          <a:noFill/>
          <a:ln>
            <a:noFill/>
          </a:ln>
        </p:spPr>
        <p:txBody>
          <a:bodyPr wrap="square" rtlCol="0">
            <a:spAutoFit/>
          </a:bodyPr>
          <a:lstStyle/>
          <a:p>
            <a:pPr algn="ctr"/>
            <a:r>
              <a:rPr lang="ru-RU" sz="1400" dirty="0">
                <a:latin typeface="Bookman Old Style" panose="02050604050505020204" pitchFamily="18" charset="0"/>
              </a:rPr>
              <a:t>Лекция №4. Экспертные оценки при разработке решений</a:t>
            </a:r>
            <a:endParaRPr lang="ru-RU" sz="1400" dirty="0">
              <a:latin typeface="Bookman Old Style" panose="02050604050505020204" pitchFamily="18" charset="0"/>
            </a:endParaRPr>
          </a:p>
        </p:txBody>
      </p:sp>
      <p:sp>
        <p:nvSpPr>
          <p:cNvPr id="3" name="Прямоугольник 2"/>
          <p:cNvSpPr/>
          <p:nvPr/>
        </p:nvSpPr>
        <p:spPr>
          <a:xfrm>
            <a:off x="335358" y="565200"/>
            <a:ext cx="10873208" cy="430887"/>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После проведения опроса группы </a:t>
            </a:r>
            <a:r>
              <a:rPr lang="ru-RU" sz="2200" dirty="0" smtClean="0">
                <a:latin typeface="Times New Roman" panose="02020603050405020304" pitchFamily="18" charset="0"/>
                <a:cs typeface="Times New Roman" panose="02020603050405020304" pitchFamily="18" charset="0"/>
              </a:rPr>
              <a:t>экспертов осуществляется </a:t>
            </a:r>
            <a:r>
              <a:rPr lang="ru-RU" sz="2200" b="1" dirty="0">
                <a:latin typeface="Times New Roman" panose="02020603050405020304" pitchFamily="18" charset="0"/>
                <a:cs typeface="Times New Roman" panose="02020603050405020304" pitchFamily="18" charset="0"/>
              </a:rPr>
              <a:t>обработка </a:t>
            </a:r>
            <a:r>
              <a:rPr lang="ru-RU" sz="2200" b="1" dirty="0" smtClean="0">
                <a:latin typeface="Times New Roman" panose="02020603050405020304" pitchFamily="18" charset="0"/>
                <a:cs typeface="Times New Roman" panose="02020603050405020304" pitchFamily="18" charset="0"/>
              </a:rPr>
              <a:t>результатов</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329256" y="1187616"/>
            <a:ext cx="11809312" cy="2123658"/>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Исходной информацией для нее являются числовые данные, выражающие предпочтения </a:t>
            </a:r>
            <a:r>
              <a:rPr lang="ru-RU" sz="2200" dirty="0" smtClean="0">
                <a:latin typeface="Times New Roman" panose="02020603050405020304" pitchFamily="18" charset="0"/>
                <a:cs typeface="Times New Roman" panose="02020603050405020304" pitchFamily="18" charset="0"/>
              </a:rPr>
              <a:t>экспертов</a:t>
            </a:r>
            <a:r>
              <a:rPr lang="ru-RU" sz="2200" dirty="0">
                <a:latin typeface="Times New Roman" panose="02020603050405020304" pitchFamily="18" charset="0"/>
                <a:cs typeface="Times New Roman" panose="02020603050405020304" pitchFamily="18" charset="0"/>
              </a:rPr>
              <a:t>, и содержательное обоснование этих предпочтений. </a:t>
            </a:r>
            <a:endParaRPr lang="ru-RU" sz="2200" dirty="0" smtClean="0">
              <a:latin typeface="Times New Roman" panose="02020603050405020304" pitchFamily="18" charset="0"/>
              <a:cs typeface="Times New Roman" panose="02020603050405020304" pitchFamily="18" charset="0"/>
            </a:endParaRPr>
          </a:p>
          <a:p>
            <a:endParaRPr lang="ru-RU" sz="2200" dirty="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Целью </a:t>
            </a:r>
            <a:r>
              <a:rPr lang="ru-RU" sz="2200" dirty="0">
                <a:latin typeface="Times New Roman" panose="02020603050405020304" pitchFamily="18" charset="0"/>
                <a:cs typeface="Times New Roman" panose="02020603050405020304" pitchFamily="18" charset="0"/>
              </a:rPr>
              <a:t>обработки является </a:t>
            </a:r>
            <a:r>
              <a:rPr lang="ru-RU" sz="2200" b="1" dirty="0">
                <a:latin typeface="Times New Roman" panose="02020603050405020304" pitchFamily="18" charset="0"/>
                <a:cs typeface="Times New Roman" panose="02020603050405020304" pitchFamily="18" charset="0"/>
              </a:rPr>
              <a:t>получение обобщенных данных </a:t>
            </a:r>
            <a:r>
              <a:rPr lang="ru-RU" sz="2200" dirty="0">
                <a:latin typeface="Times New Roman" panose="02020603050405020304" pitchFamily="18" charset="0"/>
                <a:cs typeface="Times New Roman" panose="02020603050405020304" pitchFamily="18" charset="0"/>
              </a:rPr>
              <a:t>и новой информации, содержащейся в скрытой форме в экспертных оценках. На основе результатов обработки формируется </a:t>
            </a:r>
            <a:r>
              <a:rPr lang="ru-RU" sz="2200" b="1" dirty="0">
                <a:latin typeface="Times New Roman" panose="02020603050405020304" pitchFamily="18" charset="0"/>
                <a:cs typeface="Times New Roman" panose="02020603050405020304" pitchFamily="18" charset="0"/>
              </a:rPr>
              <a:t>решение проблемы</a:t>
            </a:r>
            <a:r>
              <a:rPr lang="ru-RU" sz="2200" dirty="0">
                <a:latin typeface="Times New Roman" panose="02020603050405020304" pitchFamily="18" charset="0"/>
                <a:cs typeface="Times New Roman" panose="02020603050405020304" pitchFamily="18" charset="0"/>
              </a:rPr>
              <a:t>. </a:t>
            </a:r>
          </a:p>
        </p:txBody>
      </p:sp>
      <p:sp>
        <p:nvSpPr>
          <p:cNvPr id="6" name="Прямоугольник 5"/>
          <p:cNvSpPr/>
          <p:nvPr/>
        </p:nvSpPr>
        <p:spPr>
          <a:xfrm>
            <a:off x="329256" y="3502803"/>
            <a:ext cx="11593290" cy="2462213"/>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В зависимости от целей экспертного оценивания при обработке результатов опроса решают следующие основные задачи</a:t>
            </a:r>
            <a:r>
              <a:rPr lang="ru-RU" sz="2200" dirty="0" smtClean="0">
                <a:latin typeface="Times New Roman" panose="02020603050405020304" pitchFamily="18" charset="0"/>
                <a:cs typeface="Times New Roman" panose="02020603050405020304" pitchFamily="18" charset="0"/>
              </a:rPr>
              <a:t>:</a:t>
            </a:r>
          </a:p>
          <a:p>
            <a:r>
              <a:rPr lang="ru-RU" sz="2200" dirty="0" smtClean="0">
                <a:latin typeface="Times New Roman" panose="02020603050405020304" pitchFamily="18" charset="0"/>
                <a:cs typeface="Times New Roman" panose="02020603050405020304" pitchFamily="18" charset="0"/>
              </a:rPr>
              <a:t>определение </a:t>
            </a:r>
            <a:r>
              <a:rPr lang="ru-RU" sz="2200" dirty="0">
                <a:latin typeface="Times New Roman" panose="02020603050405020304" pitchFamily="18" charset="0"/>
                <a:cs typeface="Times New Roman" panose="02020603050405020304" pitchFamily="18" charset="0"/>
              </a:rPr>
              <a:t>согласованности мнений экспертов;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построение </a:t>
            </a:r>
            <a:r>
              <a:rPr lang="ru-RU" sz="2200" dirty="0">
                <a:latin typeface="Times New Roman" panose="02020603050405020304" pitchFamily="18" charset="0"/>
                <a:cs typeface="Times New Roman" panose="02020603050405020304" pitchFamily="18" charset="0"/>
              </a:rPr>
              <a:t>обобщенной оценки объектов;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определение </a:t>
            </a:r>
            <a:r>
              <a:rPr lang="ru-RU" sz="2200" dirty="0">
                <a:latin typeface="Times New Roman" panose="02020603050405020304" pitchFamily="18" charset="0"/>
                <a:cs typeface="Times New Roman" panose="02020603050405020304" pitchFamily="18" charset="0"/>
              </a:rPr>
              <a:t>зависимости между суждениями экспертов;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определение </a:t>
            </a:r>
            <a:r>
              <a:rPr lang="ru-RU" sz="2200" dirty="0">
                <a:latin typeface="Times New Roman" panose="02020603050405020304" pitchFamily="18" charset="0"/>
                <a:cs typeface="Times New Roman" panose="02020603050405020304" pitchFamily="18" charset="0"/>
              </a:rPr>
              <a:t>относительных весов объектов; </a:t>
            </a:r>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оценка </a:t>
            </a:r>
            <a:r>
              <a:rPr lang="ru-RU" sz="2200" dirty="0">
                <a:latin typeface="Times New Roman" panose="02020603050405020304" pitchFamily="18" charset="0"/>
                <a:cs typeface="Times New Roman" panose="02020603050405020304" pitchFamily="18" charset="0"/>
              </a:rPr>
              <a:t>надежности результатов экспертизы. </a:t>
            </a:r>
          </a:p>
        </p:txBody>
      </p:sp>
    </p:spTree>
    <p:extLst>
      <p:ext uri="{BB962C8B-B14F-4D97-AF65-F5344CB8AC3E}">
        <p14:creationId xmlns:p14="http://schemas.microsoft.com/office/powerpoint/2010/main" val="409268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Определение согласованности экспертов</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17</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07777"/>
          </a:xfrm>
          <a:prstGeom prst="rect">
            <a:avLst/>
          </a:prstGeom>
          <a:noFill/>
          <a:ln>
            <a:noFill/>
          </a:ln>
        </p:spPr>
        <p:txBody>
          <a:bodyPr wrap="square" rtlCol="0">
            <a:spAutoFit/>
          </a:bodyPr>
          <a:lstStyle/>
          <a:p>
            <a:pPr algn="ctr"/>
            <a:r>
              <a:rPr lang="ru-RU" sz="1400" dirty="0">
                <a:latin typeface="Bookman Old Style" panose="02050604050505020204" pitchFamily="18" charset="0"/>
              </a:rPr>
              <a:t>Лекция №4. Экспертные оценки при разработке решений</a:t>
            </a:r>
            <a:endParaRPr lang="ru-RU" sz="1400" dirty="0">
              <a:latin typeface="Bookman Old Style" panose="02050604050505020204" pitchFamily="18" charset="0"/>
            </a:endParaRPr>
          </a:p>
        </p:txBody>
      </p:sp>
      <p:sp>
        <p:nvSpPr>
          <p:cNvPr id="3" name="Прямоугольник 2"/>
          <p:cNvSpPr/>
          <p:nvPr/>
        </p:nvSpPr>
        <p:spPr>
          <a:xfrm>
            <a:off x="263351" y="692696"/>
            <a:ext cx="11665298" cy="1785104"/>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При измерении объектов в порядковой шкале согласованность оценок экспертов в виде ранжировок или парных сравнений объектов </a:t>
            </a:r>
            <a:r>
              <a:rPr lang="ru-RU" sz="2200" dirty="0" smtClean="0">
                <a:latin typeface="Times New Roman" panose="02020603050405020304" pitchFamily="18" charset="0"/>
                <a:cs typeface="Times New Roman" panose="02020603050405020304" pitchFamily="18" charset="0"/>
              </a:rPr>
              <a:t>также основывается </a:t>
            </a:r>
            <a:r>
              <a:rPr lang="ru-RU" sz="2200" dirty="0">
                <a:latin typeface="Times New Roman" panose="02020603050405020304" pitchFamily="18" charset="0"/>
                <a:cs typeface="Times New Roman" panose="02020603050405020304" pitchFamily="18" charset="0"/>
              </a:rPr>
              <a:t>на понятии компактности</a:t>
            </a:r>
            <a:r>
              <a:rPr lang="ru-RU" sz="2200" dirty="0" smtClean="0">
                <a:latin typeface="Times New Roman" panose="02020603050405020304" pitchFamily="18" charset="0"/>
                <a:cs typeface="Times New Roman" panose="02020603050405020304" pitchFamily="18" charset="0"/>
              </a:rPr>
              <a:t>.</a:t>
            </a:r>
          </a:p>
          <a:p>
            <a:endParaRPr lang="ru-RU" sz="2200" dirty="0" smtClean="0">
              <a:latin typeface="Times New Roman" panose="02020603050405020304" pitchFamily="18" charset="0"/>
              <a:cs typeface="Times New Roman" panose="02020603050405020304" pitchFamily="18" charset="0"/>
            </a:endParaRPr>
          </a:p>
          <a:p>
            <a:r>
              <a:rPr lang="ru-RU" sz="2200" dirty="0" smtClean="0">
                <a:latin typeface="Times New Roman" panose="02020603050405020304" pitchFamily="18" charset="0"/>
                <a:cs typeface="Times New Roman" panose="02020603050405020304" pitchFamily="18" charset="0"/>
              </a:rPr>
              <a:t>При </a:t>
            </a:r>
            <a:r>
              <a:rPr lang="ru-RU" sz="2200" b="1" dirty="0">
                <a:latin typeface="Times New Roman" panose="02020603050405020304" pitchFamily="18" charset="0"/>
                <a:cs typeface="Times New Roman" panose="02020603050405020304" pitchFamily="18" charset="0"/>
              </a:rPr>
              <a:t>ранжировке</a:t>
            </a:r>
            <a:r>
              <a:rPr lang="ru-RU" sz="2200" dirty="0">
                <a:latin typeface="Times New Roman" panose="02020603050405020304" pitchFamily="18" charset="0"/>
                <a:cs typeface="Times New Roman" panose="02020603050405020304" pitchFamily="18" charset="0"/>
              </a:rPr>
              <a:t> объектов в качестве меры согласованности </a:t>
            </a:r>
            <a:r>
              <a:rPr lang="ru-RU" sz="2200" dirty="0" smtClean="0">
                <a:latin typeface="Times New Roman" panose="02020603050405020304" pitchFamily="18" charset="0"/>
                <a:cs typeface="Times New Roman" panose="02020603050405020304" pitchFamily="18" charset="0"/>
              </a:rPr>
              <a:t>мнений группы </a:t>
            </a:r>
            <a:r>
              <a:rPr lang="ru-RU" sz="2200" dirty="0">
                <a:latin typeface="Times New Roman" panose="02020603050405020304" pitchFamily="18" charset="0"/>
                <a:cs typeface="Times New Roman" panose="02020603050405020304" pitchFamily="18" charset="0"/>
              </a:rPr>
              <a:t>экспертов используется </a:t>
            </a:r>
            <a:r>
              <a:rPr lang="ru-RU" sz="2200" b="1" dirty="0">
                <a:latin typeface="Times New Roman" panose="02020603050405020304" pitchFamily="18" charset="0"/>
                <a:cs typeface="Times New Roman" panose="02020603050405020304" pitchFamily="18" charset="0"/>
              </a:rPr>
              <a:t>дисперсионный коэффициент </a:t>
            </a:r>
            <a:r>
              <a:rPr lang="ru-RU" sz="2200" b="1" dirty="0" smtClean="0">
                <a:latin typeface="Times New Roman" panose="02020603050405020304" pitchFamily="18" charset="0"/>
                <a:cs typeface="Times New Roman" panose="02020603050405020304" pitchFamily="18" charset="0"/>
              </a:rPr>
              <a:t>конкордации </a:t>
            </a:r>
            <a:r>
              <a:rPr lang="ru-RU" sz="2200" dirty="0" smtClean="0">
                <a:latin typeface="Times New Roman" panose="02020603050405020304" pitchFamily="18" charset="0"/>
                <a:cs typeface="Times New Roman" panose="02020603050405020304" pitchFamily="18" charset="0"/>
              </a:rPr>
              <a:t>(</a:t>
            </a:r>
            <a:r>
              <a:rPr lang="ru-RU" sz="2200" dirty="0">
                <a:latin typeface="Times New Roman" panose="02020603050405020304" pitchFamily="18" charset="0"/>
                <a:cs typeface="Times New Roman" panose="02020603050405020304" pitchFamily="18" charset="0"/>
              </a:rPr>
              <a:t>коэффициент согласия</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711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Принципы, методы и система планирования</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18</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3143672" y="1656893"/>
            <a:ext cx="8784976"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 рыночной экономике будут действовать четыре основных принципа </a:t>
            </a:r>
            <a:r>
              <a:rPr lang="ru-RU" sz="2200" dirty="0" smtClean="0">
                <a:latin typeface="Times New Roman" panose="02020603050405020304" pitchFamily="18" charset="0"/>
                <a:cs typeface="Times New Roman" panose="02020603050405020304" pitchFamily="18" charset="0"/>
              </a:rPr>
              <a:t>планирования: </a:t>
            </a:r>
            <a:r>
              <a:rPr lang="ru-RU" sz="2200" b="1" dirty="0" smtClean="0">
                <a:latin typeface="Times New Roman" panose="02020603050405020304" pitchFamily="18" charset="0"/>
                <a:cs typeface="Times New Roman" panose="02020603050405020304" pitchFamily="18" charset="0"/>
              </a:rPr>
              <a:t>оптимальность</a:t>
            </a:r>
            <a:r>
              <a:rPr lang="ru-RU" sz="2200" dirty="0" smtClean="0">
                <a:latin typeface="Times New Roman" panose="02020603050405020304" pitchFamily="18" charset="0"/>
                <a:cs typeface="Times New Roman" panose="02020603050405020304" pitchFamily="18" charset="0"/>
              </a:rPr>
              <a:t>, </a:t>
            </a:r>
            <a:r>
              <a:rPr lang="ru-RU" sz="2200" b="1" dirty="0">
                <a:latin typeface="Times New Roman" panose="02020603050405020304" pitchFamily="18" charset="0"/>
                <a:cs typeface="Times New Roman" panose="02020603050405020304" pitchFamily="18" charset="0"/>
              </a:rPr>
              <a:t>гибкость</a:t>
            </a:r>
            <a:r>
              <a:rPr lang="ru-RU" sz="2200" dirty="0">
                <a:latin typeface="Times New Roman" panose="02020603050405020304" pitchFamily="18" charset="0"/>
                <a:cs typeface="Times New Roman" panose="02020603050405020304" pitchFamily="18" charset="0"/>
              </a:rPr>
              <a:t>, </a:t>
            </a:r>
            <a:r>
              <a:rPr lang="ru-RU" sz="2200" b="1" dirty="0">
                <a:latin typeface="Times New Roman" panose="02020603050405020304" pitchFamily="18" charset="0"/>
                <a:cs typeface="Times New Roman" panose="02020603050405020304" pitchFamily="18" charset="0"/>
              </a:rPr>
              <a:t>корректировка</a:t>
            </a:r>
            <a:r>
              <a:rPr lang="ru-RU" sz="2200" dirty="0">
                <a:latin typeface="Times New Roman" panose="02020603050405020304" pitchFamily="18" charset="0"/>
                <a:cs typeface="Times New Roman" panose="02020603050405020304" pitchFamily="18" charset="0"/>
              </a:rPr>
              <a:t> в процессе осуществления </a:t>
            </a:r>
            <a:r>
              <a:rPr lang="ru-RU" sz="2200" dirty="0" smtClean="0">
                <a:latin typeface="Times New Roman" panose="02020603050405020304" pitchFamily="18" charset="0"/>
                <a:cs typeface="Times New Roman" panose="02020603050405020304" pitchFamily="18" charset="0"/>
              </a:rPr>
              <a:t>планов</a:t>
            </a:r>
            <a:r>
              <a:rPr lang="ru-RU" sz="2200" dirty="0">
                <a:latin typeface="Times New Roman" panose="02020603050405020304" pitchFamily="18" charset="0"/>
                <a:cs typeface="Times New Roman" panose="02020603050405020304" pitchFamily="18" charset="0"/>
              </a:rPr>
              <a:t>, </a:t>
            </a:r>
            <a:r>
              <a:rPr lang="ru-RU" sz="2200" b="1" dirty="0">
                <a:latin typeface="Times New Roman" panose="02020603050405020304" pitchFamily="18" charset="0"/>
                <a:cs typeface="Times New Roman" panose="02020603050405020304" pitchFamily="18" charset="0"/>
              </a:rPr>
              <a:t>надежность</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Оптимальность</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предполагает системный подход с использованием </a:t>
            </a:r>
            <a:r>
              <a:rPr lang="ru-RU" sz="2200" dirty="0" smtClean="0">
                <a:latin typeface="Times New Roman" panose="02020603050405020304" pitchFamily="18" charset="0"/>
                <a:cs typeface="Times New Roman" panose="02020603050405020304" pitchFamily="18" charset="0"/>
              </a:rPr>
              <a:t>экономико-математических </a:t>
            </a:r>
            <a:r>
              <a:rPr lang="ru-RU" sz="2200" dirty="0">
                <a:latin typeface="Times New Roman" panose="02020603050405020304" pitchFamily="18" charset="0"/>
                <a:cs typeface="Times New Roman" panose="02020603050405020304" pitchFamily="18" charset="0"/>
              </a:rPr>
              <a:t>и др. методов. В план должны быть заложены такие </a:t>
            </a:r>
            <a:r>
              <a:rPr lang="ru-RU" sz="2200" dirty="0" smtClean="0">
                <a:latin typeface="Times New Roman" panose="02020603050405020304" pitchFamily="18" charset="0"/>
                <a:cs typeface="Times New Roman" panose="02020603050405020304" pitchFamily="18" charset="0"/>
              </a:rPr>
              <a:t>технико-экономические показатели</a:t>
            </a:r>
            <a:r>
              <a:rPr lang="ru-RU" sz="2200" dirty="0">
                <a:latin typeface="Times New Roman" panose="02020603050405020304" pitchFamily="18" charset="0"/>
                <a:cs typeface="Times New Roman" panose="02020603050405020304" pitchFamily="18" charset="0"/>
              </a:rPr>
              <a:t>, которые обеспечат относительную гибкость производства, его приспособляемость </a:t>
            </a:r>
            <a:r>
              <a:rPr lang="ru-RU" sz="2200" dirty="0" smtClean="0">
                <a:latin typeface="Times New Roman" panose="02020603050405020304" pitchFamily="18" charset="0"/>
                <a:cs typeface="Times New Roman" panose="02020603050405020304" pitchFamily="18" charset="0"/>
              </a:rPr>
              <a:t>с помощью </a:t>
            </a:r>
            <a:r>
              <a:rPr lang="ru-RU" sz="2200" dirty="0">
                <a:latin typeface="Times New Roman" panose="02020603050405020304" pitchFamily="18" charset="0"/>
                <a:cs typeface="Times New Roman" panose="02020603050405020304" pitchFamily="18" charset="0"/>
              </a:rPr>
              <a:t>заранее заданных резервов к рынку, к действию внешних и внутренних факторов</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13314" name="Picture 2" descr="hehe? hehe not hehe cried хехе серая белая бело-серая серо-белая кыса кошка  серый белый серо-белый бело-серый кот котик.. | ВКонтакте"/>
          <p:cNvPicPr>
            <a:picLocks noChangeAspect="1" noChangeArrowheads="1"/>
          </p:cNvPicPr>
          <p:nvPr/>
        </p:nvPicPr>
        <p:blipFill rotWithShape="1">
          <a:blip r:embed="rId2">
            <a:extLst>
              <a:ext uri="{28A0092B-C50C-407E-A947-70E740481C1C}">
                <a14:useLocalDpi xmlns:a14="http://schemas.microsoft.com/office/drawing/2010/main" val="0"/>
              </a:ext>
            </a:extLst>
          </a:blip>
          <a:srcRect t="15019"/>
          <a:stretch/>
        </p:blipFill>
        <p:spPr bwMode="auto">
          <a:xfrm>
            <a:off x="335360" y="927105"/>
            <a:ext cx="2523809" cy="25202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uh cat | Huh? Cat | Know Your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112224" y="4102548"/>
            <a:ext cx="1168695" cy="20869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uh cat | Huh? Cat | Know Your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950044" y="4102546"/>
            <a:ext cx="1168695" cy="208695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uh cat | Huh? Cat | Know Your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449614" y="4102546"/>
            <a:ext cx="1168695" cy="20869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uh cat | Huh? Cat | Know Your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80919" y="4102546"/>
            <a:ext cx="1168695" cy="208695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19336" y="4437112"/>
            <a:ext cx="6552728" cy="1107996"/>
          </a:xfrm>
          <a:prstGeom prst="rect">
            <a:avLst/>
          </a:prstGeom>
        </p:spPr>
        <p:txBody>
          <a:bodyPr wrap="square">
            <a:spAutoFit/>
          </a:bodyPr>
          <a:lstStyle/>
          <a:p>
            <a:r>
              <a:rPr lang="ru-RU" sz="2200" b="1" dirty="0">
                <a:latin typeface="Times New Roman" panose="02020603050405020304" pitchFamily="18" charset="0"/>
                <a:cs typeface="Times New Roman" panose="02020603050405020304" pitchFamily="18" charset="0"/>
              </a:rPr>
              <a:t>Надежность</a:t>
            </a:r>
            <a:r>
              <a:rPr lang="ru-RU" sz="2200" dirty="0">
                <a:latin typeface="Times New Roman" panose="02020603050405020304" pitchFamily="18" charset="0"/>
                <a:cs typeface="Times New Roman" panose="02020603050405020304" pitchFamily="18" charset="0"/>
              </a:rPr>
              <a:t> объединяет свойства гибкости, оптимальности системы хозяйства и </a:t>
            </a:r>
            <a:r>
              <a:rPr lang="ru-RU" sz="2200" dirty="0" smtClean="0">
                <a:latin typeface="Times New Roman" panose="02020603050405020304" pitchFamily="18" charset="0"/>
                <a:cs typeface="Times New Roman" panose="02020603050405020304" pitchFamily="18" charset="0"/>
              </a:rPr>
              <a:t>устойчивости технико-экономических </a:t>
            </a:r>
            <a:r>
              <a:rPr lang="ru-RU" sz="2200" dirty="0">
                <a:latin typeface="Times New Roman" panose="02020603050405020304" pitchFamily="18" charset="0"/>
                <a:cs typeface="Times New Roman" panose="02020603050405020304" pitchFamily="18" charset="0"/>
              </a:rPr>
              <a:t>показателей</a:t>
            </a:r>
            <a:r>
              <a:rPr lang="ru-RU" sz="2200" dirty="0" smtClean="0">
                <a:latin typeface="Times New Roman" panose="02020603050405020304" pitchFamily="18" charset="0"/>
                <a:cs typeface="Times New Roman" panose="02020603050405020304" pitchFamily="18" charset="0"/>
              </a:rPr>
              <a:t>.</a:t>
            </a:r>
            <a:endParaRPr lang="ru-RU" sz="2200" dirty="0"/>
          </a:p>
        </p:txBody>
      </p:sp>
    </p:spTree>
    <p:extLst>
      <p:ext uri="{BB962C8B-B14F-4D97-AF65-F5344CB8AC3E}">
        <p14:creationId xmlns:p14="http://schemas.microsoft.com/office/powerpoint/2010/main" val="1136950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Принципы, методы и система планирования</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19</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119336" y="2492896"/>
            <a:ext cx="11953328" cy="1802663"/>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Совокупность специальных правил, приемов и методов разработки планов на </a:t>
            </a:r>
            <a:r>
              <a:rPr lang="ru-RU" sz="2200" dirty="0" smtClean="0">
                <a:latin typeface="Times New Roman" panose="02020603050405020304" pitchFamily="18" charset="0"/>
                <a:cs typeface="Times New Roman" panose="02020603050405020304" pitchFamily="18" charset="0"/>
              </a:rPr>
              <a:t>предприятиях </a:t>
            </a:r>
            <a:r>
              <a:rPr lang="ru-RU" sz="2200" dirty="0">
                <a:latin typeface="Times New Roman" panose="02020603050405020304" pitchFamily="18" charset="0"/>
                <a:cs typeface="Times New Roman" panose="02020603050405020304" pitchFamily="18" charset="0"/>
              </a:rPr>
              <a:t>представляет собой методику планирования</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Основными методами планирования являются </a:t>
            </a:r>
            <a:r>
              <a:rPr lang="ru-RU" sz="2200" b="1" dirty="0">
                <a:latin typeface="Times New Roman" panose="02020603050405020304" pitchFamily="18" charset="0"/>
                <a:cs typeface="Times New Roman" panose="02020603050405020304" pitchFamily="18" charset="0"/>
              </a:rPr>
              <a:t>балансовый</a:t>
            </a:r>
            <a:r>
              <a:rPr lang="ru-RU" sz="2200" dirty="0">
                <a:latin typeface="Times New Roman" panose="02020603050405020304" pitchFamily="18" charset="0"/>
                <a:cs typeface="Times New Roman" panose="02020603050405020304" pitchFamily="18" charset="0"/>
              </a:rPr>
              <a:t>, </a:t>
            </a:r>
            <a:r>
              <a:rPr lang="ru-RU" sz="2200" b="1" dirty="0">
                <a:latin typeface="Times New Roman" panose="02020603050405020304" pitchFamily="18" charset="0"/>
                <a:cs typeface="Times New Roman" panose="02020603050405020304" pitchFamily="18" charset="0"/>
              </a:rPr>
              <a:t>вариантный</a:t>
            </a:r>
            <a:r>
              <a:rPr lang="ru-RU" sz="2200" dirty="0">
                <a:latin typeface="Times New Roman" panose="02020603050405020304" pitchFamily="18" charset="0"/>
                <a:cs typeface="Times New Roman" panose="02020603050405020304" pitchFamily="18" charset="0"/>
              </a:rPr>
              <a:t>, </a:t>
            </a:r>
            <a:r>
              <a:rPr lang="ru-RU" sz="2200" b="1" dirty="0">
                <a:latin typeface="Times New Roman" panose="02020603050405020304" pitchFamily="18" charset="0"/>
                <a:cs typeface="Times New Roman" panose="02020603050405020304" pitchFamily="18" charset="0"/>
              </a:rPr>
              <a:t>программно-целевой</a:t>
            </a:r>
            <a:r>
              <a:rPr lang="ru-RU" sz="2200" dirty="0">
                <a:latin typeface="Times New Roman" panose="02020603050405020304" pitchFamily="18" charset="0"/>
                <a:cs typeface="Times New Roman" panose="02020603050405020304" pitchFamily="18" charset="0"/>
              </a:rPr>
              <a:t>,</a:t>
            </a:r>
            <a:br>
              <a:rPr lang="ru-RU" sz="22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экономико-математический</a:t>
            </a:r>
            <a:r>
              <a:rPr lang="ru-RU" sz="2200" dirty="0">
                <a:latin typeface="Times New Roman" panose="02020603050405020304" pitchFamily="18" charset="0"/>
                <a:cs typeface="Times New Roman" panose="02020603050405020304" pitchFamily="18" charset="0"/>
              </a:rPr>
              <a:t> и </a:t>
            </a:r>
            <a:r>
              <a:rPr lang="ru-RU" sz="2200" b="1" dirty="0">
                <a:latin typeface="Times New Roman" panose="02020603050405020304" pitchFamily="18" charset="0"/>
                <a:cs typeface="Times New Roman" panose="02020603050405020304" pitchFamily="18" charset="0"/>
              </a:rPr>
              <a:t>нормативно-ресурсный</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Балансовый метод </a:t>
            </a:r>
            <a:r>
              <a:rPr lang="ru-RU" sz="2200" dirty="0">
                <a:latin typeface="Times New Roman" panose="02020603050405020304" pitchFamily="18" charset="0"/>
                <a:cs typeface="Times New Roman" panose="02020603050405020304" pitchFamily="18" charset="0"/>
              </a:rPr>
              <a:t>предполагает разработку натуральных и стоимостных балансов, среди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которых следует выделить трудовые, материальные, земельных угодий, энергетические</a:t>
            </a:r>
            <a:r>
              <a:rPr lang="ru-RU" sz="2200" dirty="0" smtClean="0">
                <a:latin typeface="Times New Roman" panose="02020603050405020304" pitchFamily="18" charset="0"/>
                <a:cs typeface="Times New Roman" panose="02020603050405020304" pitchFamily="18" charset="0"/>
              </a:rPr>
              <a:t>.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В </a:t>
            </a:r>
            <a:r>
              <a:rPr lang="ru-RU" sz="2200" dirty="0">
                <a:latin typeface="Times New Roman" panose="02020603050405020304" pitchFamily="18" charset="0"/>
                <a:cs typeface="Times New Roman" panose="02020603050405020304" pitchFamily="18" charset="0"/>
              </a:rPr>
              <a:t>основе вариантного метода лежит разработка различных вариантов </a:t>
            </a:r>
            <a:r>
              <a:rPr lang="ru-RU" sz="2200" dirty="0" smtClean="0">
                <a:latin typeface="Times New Roman" panose="02020603050405020304" pitchFamily="18" charset="0"/>
                <a:cs typeface="Times New Roman" panose="02020603050405020304" pitchFamily="18" charset="0"/>
              </a:rPr>
              <a:t>технико-экономических </a:t>
            </a:r>
            <a:r>
              <a:rPr lang="ru-RU" sz="2200" dirty="0">
                <a:latin typeface="Times New Roman" panose="02020603050405020304" pitchFamily="18" charset="0"/>
                <a:cs typeface="Times New Roman" panose="02020603050405020304" pitchFamily="18" charset="0"/>
              </a:rPr>
              <a:t>коэффициентов, материально-денежных затрат, балансовой увязки отраслей</a:t>
            </a:r>
            <a:r>
              <a:rPr lang="ru-RU" sz="2200" dirty="0" smtClean="0">
                <a:latin typeface="Times New Roman" panose="02020603050405020304" pitchFamily="18" charset="0"/>
                <a:cs typeface="Times New Roman" panose="02020603050405020304" pitchFamily="18" charset="0"/>
              </a:rPr>
              <a:t>. </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Программно-целевой </a:t>
            </a:r>
            <a:r>
              <a:rPr lang="ru-RU" sz="2200" b="1" dirty="0">
                <a:latin typeface="Times New Roman" panose="02020603050405020304" pitchFamily="18" charset="0"/>
                <a:cs typeface="Times New Roman" panose="02020603050405020304" pitchFamily="18" charset="0"/>
              </a:rPr>
              <a:t>метод </a:t>
            </a:r>
            <a:r>
              <a:rPr lang="ru-RU" sz="2200" dirty="0">
                <a:latin typeface="Times New Roman" panose="02020603050405020304" pitchFamily="18" charset="0"/>
                <a:cs typeface="Times New Roman" panose="02020603050405020304" pitchFamily="18" charset="0"/>
              </a:rPr>
              <a:t>основывается на выборе реально поставленной цели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функционирования и разработке под нее нескольких вариантов взаимоувязанных экономических</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 социальных программ развития предприятия</a:t>
            </a:r>
            <a:r>
              <a:rPr lang="ru-RU" sz="2200" dirty="0" smtClean="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537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Метод экспертных оценок</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17" name="Заголовок 1"/>
          <p:cNvSpPr>
            <a:spLocks noGrp="1"/>
          </p:cNvSpPr>
          <p:nvPr>
            <p:ph type="ctrTitle"/>
          </p:nvPr>
        </p:nvSpPr>
        <p:spPr>
          <a:xfrm>
            <a:off x="119336" y="908720"/>
            <a:ext cx="11737305" cy="2898052"/>
          </a:xfrm>
        </p:spPr>
        <p:txBody>
          <a:bodyPr>
            <a:noAutofit/>
          </a:bodyPr>
          <a:lstStyle/>
          <a:p>
            <a:pPr algn="l"/>
            <a:r>
              <a:rPr lang="ru-RU" sz="2200" dirty="0">
                <a:latin typeface="Times New Roman" panose="02020603050405020304" pitchFamily="18" charset="0"/>
                <a:cs typeface="Times New Roman" panose="02020603050405020304" pitchFamily="18" charset="0"/>
              </a:rPr>
              <a:t>Сущность метода </a:t>
            </a:r>
            <a:r>
              <a:rPr lang="ru-RU" sz="2200" b="1" dirty="0">
                <a:latin typeface="Times New Roman" panose="02020603050405020304" pitchFamily="18" charset="0"/>
                <a:cs typeface="Times New Roman" panose="02020603050405020304" pitchFamily="18" charset="0"/>
              </a:rPr>
              <a:t>экспертных оценок </a:t>
            </a:r>
            <a:r>
              <a:rPr lang="ru-RU" sz="2200" dirty="0">
                <a:latin typeface="Times New Roman" panose="02020603050405020304" pitchFamily="18" charset="0"/>
                <a:cs typeface="Times New Roman" panose="02020603050405020304" pitchFamily="18" charset="0"/>
              </a:rPr>
              <a:t>заключается в </a:t>
            </a:r>
            <a:r>
              <a:rPr lang="ru-RU" sz="2200" dirty="0" smtClean="0">
                <a:latin typeface="Times New Roman" panose="02020603050405020304" pitchFamily="18" charset="0"/>
                <a:cs typeface="Times New Roman" panose="02020603050405020304" pitchFamily="18" charset="0"/>
              </a:rPr>
              <a:t>рациональной организации </a:t>
            </a:r>
            <a:r>
              <a:rPr lang="ru-RU" sz="2200" dirty="0">
                <a:latin typeface="Times New Roman" panose="02020603050405020304" pitchFamily="18" charset="0"/>
                <a:cs typeface="Times New Roman" panose="02020603050405020304" pitchFamily="18" charset="0"/>
              </a:rPr>
              <a:t>проведения экспертами анализа проблемы с </a:t>
            </a:r>
            <a:r>
              <a:rPr lang="ru-RU" sz="2200" dirty="0" smtClean="0">
                <a:latin typeface="Times New Roman" panose="02020603050405020304" pitchFamily="18" charset="0"/>
                <a:cs typeface="Times New Roman" panose="02020603050405020304" pitchFamily="18" charset="0"/>
              </a:rPr>
              <a:t>количественной оценкой </a:t>
            </a:r>
            <a:r>
              <a:rPr lang="ru-RU" sz="2200" dirty="0">
                <a:latin typeface="Times New Roman" panose="02020603050405020304" pitchFamily="18" charset="0"/>
                <a:cs typeface="Times New Roman" panose="02020603050405020304" pitchFamily="18" charset="0"/>
              </a:rPr>
              <a:t>суждений и обработкой их результатов. Обобщенное </a:t>
            </a:r>
            <a:r>
              <a:rPr lang="ru-RU" sz="2200" dirty="0" smtClean="0">
                <a:latin typeface="Times New Roman" panose="02020603050405020304" pitchFamily="18" charset="0"/>
                <a:cs typeface="Times New Roman" panose="02020603050405020304" pitchFamily="18" charset="0"/>
              </a:rPr>
              <a:t>мнение группы </a:t>
            </a:r>
            <a:r>
              <a:rPr lang="ru-RU" sz="2200" dirty="0">
                <a:latin typeface="Times New Roman" panose="02020603050405020304" pitchFamily="18" charset="0"/>
                <a:cs typeface="Times New Roman" panose="02020603050405020304" pitchFamily="18" charset="0"/>
              </a:rPr>
              <a:t>экспертов принимается как решение проблемы</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 процессе принятия решений эксперты выполняют информационную и аналитическую работу по формированию и оценке решений.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Все многообразие </a:t>
            </a:r>
            <a:r>
              <a:rPr lang="ru-RU" sz="2200" dirty="0">
                <a:latin typeface="Times New Roman" panose="02020603050405020304" pitchFamily="18" charset="0"/>
                <a:cs typeface="Times New Roman" panose="02020603050405020304" pitchFamily="18" charset="0"/>
              </a:rPr>
              <a:t>решаемых ими задач сводится к трем типам:</a:t>
            </a:r>
            <a:br>
              <a:rPr lang="ru-RU" sz="22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формирование объектов</a:t>
            </a:r>
            <a:r>
              <a:rPr lang="ru-RU" sz="2200" dirty="0" smtClean="0">
                <a:latin typeface="Times New Roman" panose="02020603050405020304" pitchFamily="18" charset="0"/>
                <a:cs typeface="Times New Roman" panose="02020603050405020304" pitchFamily="18" charset="0"/>
              </a:rPr>
              <a:t>, </a:t>
            </a:r>
            <a:r>
              <a:rPr lang="ru-RU" sz="2200" b="1" dirty="0" smtClean="0">
                <a:latin typeface="Times New Roman" panose="02020603050405020304" pitchFamily="18" charset="0"/>
                <a:cs typeface="Times New Roman" panose="02020603050405020304" pitchFamily="18" charset="0"/>
              </a:rPr>
              <a:t>оценка </a:t>
            </a:r>
            <a:r>
              <a:rPr lang="ru-RU" sz="2200" b="1" dirty="0">
                <a:latin typeface="Times New Roman" panose="02020603050405020304" pitchFamily="18" charset="0"/>
                <a:cs typeface="Times New Roman" panose="02020603050405020304" pitchFamily="18" charset="0"/>
              </a:rPr>
              <a:t>характеристик</a:t>
            </a:r>
            <a:r>
              <a:rPr lang="ru-RU" sz="2200" dirty="0" smtClean="0">
                <a:latin typeface="Times New Roman" panose="02020603050405020304" pitchFamily="18" charset="0"/>
                <a:cs typeface="Times New Roman" panose="02020603050405020304" pitchFamily="18" charset="0"/>
              </a:rPr>
              <a:t>, формирование </a:t>
            </a:r>
            <a:r>
              <a:rPr lang="ru-RU" sz="2200" dirty="0">
                <a:latin typeface="Times New Roman" panose="02020603050405020304" pitchFamily="18" charset="0"/>
                <a:cs typeface="Times New Roman" panose="02020603050405020304" pitchFamily="18" charset="0"/>
              </a:rPr>
              <a:t>и оценка характеристик объектов.</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1600" dirty="0">
              <a:latin typeface="Times New Roman" panose="02020603050405020304" pitchFamily="18" charset="0"/>
              <a:cs typeface="Times New Roman" panose="02020603050405020304" pitchFamily="18" charset="0"/>
            </a:endParaRPr>
          </a:p>
        </p:txBody>
      </p:sp>
      <p:pic>
        <p:nvPicPr>
          <p:cNvPr id="1026" name="Picture 2" descr="Оценивание | Ме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3793198"/>
            <a:ext cx="3726091" cy="253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476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Принципы, методы и система планирования</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20</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119336" y="1268760"/>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Широкое применение в планировании находят </a:t>
            </a:r>
            <a:r>
              <a:rPr lang="ru-RU" sz="2200" b="1" dirty="0">
                <a:latin typeface="Times New Roman" panose="02020603050405020304" pitchFamily="18" charset="0"/>
                <a:cs typeface="Times New Roman" panose="02020603050405020304" pitchFamily="18" charset="0"/>
              </a:rPr>
              <a:t>экономико-математические методы</a:t>
            </a:r>
            <a:r>
              <a:rPr lang="ru-RU" sz="2200" dirty="0">
                <a:latin typeface="Times New Roman" panose="02020603050405020304" pitchFamily="18" charset="0"/>
                <a:cs typeface="Times New Roman" panose="02020603050405020304" pitchFamily="18" charset="0"/>
              </a:rPr>
              <a:t>, из</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которых следует выделить </a:t>
            </a:r>
            <a:r>
              <a:rPr lang="ru-RU" sz="2200" b="1" dirty="0">
                <a:latin typeface="Times New Roman" panose="02020603050405020304" pitchFamily="18" charset="0"/>
                <a:cs typeface="Times New Roman" panose="02020603050405020304" pitchFamily="18" charset="0"/>
              </a:rPr>
              <a:t>методы математической статистики</a:t>
            </a:r>
            <a:r>
              <a:rPr lang="ru-RU" sz="2200" dirty="0">
                <a:latin typeface="Times New Roman" panose="02020603050405020304" pitchFamily="18" charset="0"/>
                <a:cs typeface="Times New Roman" panose="02020603050405020304" pitchFamily="18" charset="0"/>
              </a:rPr>
              <a:t>, экономико-математические</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модели, </a:t>
            </a:r>
            <a:r>
              <a:rPr lang="ru-RU" sz="2200" b="1" dirty="0">
                <a:latin typeface="Times New Roman" panose="02020603050405020304" pitchFamily="18" charset="0"/>
                <a:cs typeface="Times New Roman" panose="02020603050405020304" pitchFamily="18" charset="0"/>
              </a:rPr>
              <a:t>теории массового обслуживания</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Планирование с использованием нормативно-ресурсного метода основывается на</a:t>
            </a:r>
            <a:br>
              <a:rPr lang="ru-RU" sz="22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экономической оценке </a:t>
            </a:r>
            <a:r>
              <a:rPr lang="ru-RU" sz="2200" dirty="0">
                <a:latin typeface="Times New Roman" panose="02020603050405020304" pitchFamily="18" charset="0"/>
                <a:cs typeface="Times New Roman" panose="02020603050405020304" pitchFamily="18" charset="0"/>
              </a:rPr>
              <a:t>производственного потенциала хозяйства по основным факторам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процесса производства. Под производственным потенциалом следует понимать количество,</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взаимосвязь и оптимальное соотношение всех ресурсов </a:t>
            </a:r>
            <a:r>
              <a:rPr lang="ru-RU" sz="2200" dirty="0" smtClean="0">
                <a:latin typeface="Times New Roman" panose="02020603050405020304" pitchFamily="18" charset="0"/>
                <a:cs typeface="Times New Roman" panose="02020603050405020304" pitchFamily="18" charset="0"/>
              </a:rPr>
              <a:t>предприятия.</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11266" name="Picture 2" descr="Математические методы в экономике — Институт экономики и финансо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664" y="3590360"/>
            <a:ext cx="3917235"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287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21</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335360" y="2408299"/>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Основные разделы бизнес-плана следующие</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1 </a:t>
            </a:r>
            <a:r>
              <a:rPr lang="ru-RU" sz="2200" dirty="0">
                <a:latin typeface="Times New Roman" panose="02020603050405020304" pitchFamily="18" charset="0"/>
                <a:cs typeface="Times New Roman" panose="02020603050405020304" pitchFamily="18" charset="0"/>
              </a:rPr>
              <a:t>– возможности </a:t>
            </a:r>
            <a:r>
              <a:rPr lang="ru-RU" sz="2200" dirty="0" smtClean="0">
                <a:latin typeface="Times New Roman" panose="02020603050405020304" pitchFamily="18" charset="0"/>
                <a:cs typeface="Times New Roman" panose="02020603050405020304" pitchFamily="18" charset="0"/>
              </a:rPr>
              <a:t>предприятия</a:t>
            </a:r>
            <a:r>
              <a:rPr lang="ru-RU" sz="2200" dirty="0">
                <a:latin typeface="Times New Roman" panose="02020603050405020304" pitchFamily="18" charset="0"/>
                <a:cs typeface="Times New Roman" panose="02020603050405020304" pitchFamily="18" charset="0"/>
              </a:rPr>
              <a:t>, его </a:t>
            </a:r>
            <a:r>
              <a:rPr lang="ru-RU" sz="2200" dirty="0" smtClean="0">
                <a:latin typeface="Times New Roman" panose="02020603050405020304" pitchFamily="18" charset="0"/>
                <a:cs typeface="Times New Roman" panose="02020603050405020304" pitchFamily="18" charset="0"/>
              </a:rPr>
              <a:t>краткая характеристика</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2 </a:t>
            </a:r>
            <a:r>
              <a:rPr lang="ru-RU" sz="2200" dirty="0">
                <a:latin typeface="Times New Roman" panose="02020603050405020304" pitchFamily="18" charset="0"/>
                <a:cs typeface="Times New Roman" panose="02020603050405020304" pitchFamily="18" charset="0"/>
              </a:rPr>
              <a:t>– виды производимой товарной продукции и услуг их краткая характеристика;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3 – краткая характеристика рынков сбыта;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4 </a:t>
            </a:r>
            <a:r>
              <a:rPr lang="ru-RU" sz="2200" dirty="0">
                <a:latin typeface="Times New Roman" panose="02020603050405020304" pitchFamily="18" charset="0"/>
                <a:cs typeface="Times New Roman" panose="02020603050405020304" pitchFamily="18" charset="0"/>
              </a:rPr>
              <a:t>– план маркетинга и его стратегия;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5 – производственный </a:t>
            </a:r>
            <a:r>
              <a:rPr lang="ru-RU" sz="2200" dirty="0">
                <a:latin typeface="Times New Roman" panose="02020603050405020304" pitchFamily="18" charset="0"/>
                <a:cs typeface="Times New Roman" panose="02020603050405020304" pitchFamily="18" charset="0"/>
              </a:rPr>
              <a:t>план;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6 </a:t>
            </a:r>
            <a:r>
              <a:rPr lang="ru-RU" sz="2200" dirty="0">
                <a:latin typeface="Times New Roman" panose="02020603050405020304" pitchFamily="18" charset="0"/>
                <a:cs typeface="Times New Roman" panose="02020603050405020304" pitchFamily="18" charset="0"/>
              </a:rPr>
              <a:t>– организация и управление предприятием</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7 </a:t>
            </a:r>
            <a:r>
              <a:rPr lang="ru-RU" sz="2200" dirty="0">
                <a:latin typeface="Times New Roman" panose="02020603050405020304" pitchFamily="18" charset="0"/>
                <a:cs typeface="Times New Roman" panose="02020603050405020304" pitchFamily="18" charset="0"/>
              </a:rPr>
              <a:t>– оценка рисков </a:t>
            </a:r>
            <a:r>
              <a:rPr lang="ru-RU" sz="2200" dirty="0" smtClean="0">
                <a:latin typeface="Times New Roman" panose="02020603050405020304" pitchFamily="18" charset="0"/>
                <a:cs typeface="Times New Roman" panose="02020603050405020304" pitchFamily="18" charset="0"/>
              </a:rPr>
              <a:t>и страхование</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8 </a:t>
            </a:r>
            <a:r>
              <a:rPr lang="ru-RU" sz="2200" dirty="0">
                <a:latin typeface="Times New Roman" panose="02020603050405020304" pitchFamily="18" charset="0"/>
                <a:cs typeface="Times New Roman" panose="02020603050405020304" pitchFamily="18" charset="0"/>
              </a:rPr>
              <a:t>– планирование трудовых ресурсов и социальных </a:t>
            </a:r>
            <a:r>
              <a:rPr lang="ru-RU" sz="2200" dirty="0" smtClean="0">
                <a:latin typeface="Times New Roman" panose="02020603050405020304" pitchFamily="18" charset="0"/>
                <a:cs typeface="Times New Roman" panose="02020603050405020304" pitchFamily="18" charset="0"/>
              </a:rPr>
              <a:t>отношений;</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9 </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план инвестиций;</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10 </a:t>
            </a:r>
            <a:r>
              <a:rPr lang="ru-RU" sz="2200" dirty="0">
                <a:latin typeface="Times New Roman" panose="02020603050405020304" pitchFamily="18" charset="0"/>
                <a:cs typeface="Times New Roman" panose="02020603050405020304" pitchFamily="18" charset="0"/>
              </a:rPr>
              <a:t>– финансовый план и стратегия финансирования;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11 </a:t>
            </a:r>
            <a:r>
              <a:rPr lang="ru-RU" sz="2200" dirty="0">
                <a:latin typeface="Times New Roman" panose="02020603050405020304" pitchFamily="18" charset="0"/>
                <a:cs typeface="Times New Roman" panose="02020603050405020304" pitchFamily="18" charset="0"/>
              </a:rPr>
              <a:t>– выгоды от </a:t>
            </a:r>
            <a:r>
              <a:rPr lang="ru-RU" sz="2200" dirty="0" smtClean="0">
                <a:latin typeface="Times New Roman" panose="02020603050405020304" pitchFamily="18" charset="0"/>
                <a:cs typeface="Times New Roman" panose="02020603050405020304" pitchFamily="18" charset="0"/>
              </a:rPr>
              <a:t>осуществления проекта </a:t>
            </a:r>
            <a:r>
              <a:rPr lang="ru-RU" sz="2200" dirty="0">
                <a:latin typeface="Times New Roman" panose="02020603050405020304" pitchFamily="18" charset="0"/>
                <a:cs typeface="Times New Roman" panose="02020603050405020304" pitchFamily="18" charset="0"/>
              </a:rPr>
              <a:t>бизнес-плана.</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2050" name="Picture 2" descr="Список дел – Бесплатные иконки: файлы и папк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1876" y="2636912"/>
            <a:ext cx="2232248"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9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22</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238672" y="2456445"/>
            <a:ext cx="11953328" cy="1980667"/>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Во </a:t>
            </a:r>
            <a:r>
              <a:rPr lang="ru-RU" sz="2200" b="1" dirty="0">
                <a:latin typeface="Times New Roman" panose="02020603050405020304" pitchFamily="18" charset="0"/>
                <a:cs typeface="Times New Roman" panose="02020603050405020304" pitchFamily="18" charset="0"/>
              </a:rPr>
              <a:t>введении</a:t>
            </a:r>
            <a:r>
              <a:rPr lang="ru-RU" sz="2200" dirty="0">
                <a:latin typeface="Times New Roman" panose="02020603050405020304" pitchFamily="18" charset="0"/>
                <a:cs typeface="Times New Roman" panose="02020603050405020304" pitchFamily="18" charset="0"/>
              </a:rPr>
              <a:t> указывают задачи составления бизнес-плана и круг лиц, которым он адресован.</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Целесообразно отметить, почему возникла необходимость в данном проекте</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Резюме</a:t>
            </a:r>
            <a:r>
              <a:rPr lang="ru-RU" sz="2200" dirty="0">
                <a:latin typeface="Times New Roman" panose="02020603050405020304" pitchFamily="18" charset="0"/>
                <a:cs typeface="Times New Roman" panose="02020603050405020304" pitchFamily="18" charset="0"/>
              </a:rPr>
              <a:t>. Хотя бизнес-план начинается с этого раздела, пишут его в последнюю очередь, </a:t>
            </a:r>
            <a:r>
              <a:rPr lang="ru-RU" sz="2200" dirty="0" smtClean="0">
                <a:latin typeface="Times New Roman" panose="02020603050405020304" pitchFamily="18" charset="0"/>
                <a:cs typeface="Times New Roman" panose="02020603050405020304" pitchFamily="18" charset="0"/>
              </a:rPr>
              <a:t>когда</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разработаны </a:t>
            </a:r>
            <a:r>
              <a:rPr lang="ru-RU" sz="2200" dirty="0">
                <a:latin typeface="Times New Roman" panose="02020603050405020304" pitchFamily="18" charset="0"/>
                <a:cs typeface="Times New Roman" panose="02020603050405020304" pitchFamily="18" charset="0"/>
              </a:rPr>
              <a:t>все разделы плана. </a:t>
            </a:r>
            <a:r>
              <a:rPr lang="ru-RU" sz="2200" b="1" dirty="0">
                <a:latin typeface="Times New Roman" panose="02020603050405020304" pitchFamily="18" charset="0"/>
                <a:cs typeface="Times New Roman" panose="02020603050405020304" pitchFamily="18" charset="0"/>
              </a:rPr>
              <a:t>Концепция</a:t>
            </a:r>
            <a:r>
              <a:rPr lang="ru-RU" sz="2200" dirty="0">
                <a:latin typeface="Times New Roman" panose="02020603050405020304" pitchFamily="18" charset="0"/>
                <a:cs typeface="Times New Roman" panose="02020603050405020304" pitchFamily="18" charset="0"/>
              </a:rPr>
              <a:t> бизнес-плана (резюме) — это сжатый </a:t>
            </a:r>
            <a:r>
              <a:rPr lang="ru-RU" sz="2200" dirty="0" smtClean="0">
                <a:latin typeface="Times New Roman" panose="02020603050405020304" pitchFamily="18" charset="0"/>
                <a:cs typeface="Times New Roman" panose="02020603050405020304" pitchFamily="18" charset="0"/>
              </a:rPr>
              <a:t>обзор</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информации </a:t>
            </a:r>
            <a:r>
              <a:rPr lang="ru-RU" sz="2200" dirty="0">
                <a:latin typeface="Times New Roman" panose="02020603050405020304" pitchFamily="18" charset="0"/>
                <a:cs typeface="Times New Roman" panose="02020603050405020304" pitchFamily="18" charset="0"/>
              </a:rPr>
              <a:t>о намечаемом бизнесе и целях, которые ставит перед собой предприятие </a:t>
            </a:r>
            <a:r>
              <a:rPr lang="ru-RU" sz="2200" dirty="0" smtClean="0">
                <a:latin typeface="Times New Roman" panose="02020603050405020304" pitchFamily="18" charset="0"/>
                <a:cs typeface="Times New Roman" panose="02020603050405020304" pitchFamily="18" charset="0"/>
              </a:rPr>
              <a:t>либо</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предприниматель</a:t>
            </a:r>
            <a:r>
              <a:rPr lang="ru-RU" sz="2200" dirty="0">
                <a:latin typeface="Times New Roman" panose="02020603050405020304" pitchFamily="18" charset="0"/>
                <a:cs typeface="Times New Roman" panose="02020603050405020304" pitchFamily="18" charset="0"/>
              </a:rPr>
              <a:t>, начиная собственное дело или развивая имеющееся</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Концепция представляет</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собой </a:t>
            </a:r>
            <a:r>
              <a:rPr lang="ru-RU" sz="2200" dirty="0">
                <a:latin typeface="Times New Roman" panose="02020603050405020304" pitchFamily="18" charset="0"/>
                <a:cs typeface="Times New Roman" panose="02020603050405020304" pitchFamily="18" charset="0"/>
              </a:rPr>
              <a:t>предельно сокращенную версию бизнес-плана. Она может иметь и </a:t>
            </a:r>
            <a:r>
              <a:rPr lang="ru-RU" sz="2200" dirty="0" smtClean="0">
                <a:latin typeface="Times New Roman" panose="02020603050405020304" pitchFamily="18" charset="0"/>
                <a:cs typeface="Times New Roman" panose="02020603050405020304" pitchFamily="18" charset="0"/>
              </a:rPr>
              <a:t>самостоятельное</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значение </a:t>
            </a:r>
            <a:r>
              <a:rPr lang="ru-RU" sz="2200" dirty="0">
                <a:latin typeface="Times New Roman" panose="02020603050405020304" pitchFamily="18" charset="0"/>
                <a:cs typeface="Times New Roman" panose="02020603050405020304" pitchFamily="18" charset="0"/>
              </a:rPr>
              <a:t>как рекламный документ, использоваться при предоставлении заявки </a:t>
            </a:r>
            <a:r>
              <a:rPr lang="ru-RU" sz="2200" dirty="0" smtClean="0">
                <a:latin typeface="Times New Roman" panose="02020603050405020304" pitchFamily="18" charset="0"/>
                <a:cs typeface="Times New Roman" panose="02020603050405020304" pitchFamily="18" charset="0"/>
              </a:rPr>
              <a:t>потенциальному</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инвестору </a:t>
            </a:r>
            <a:r>
              <a:rPr lang="ru-RU" sz="2200" dirty="0">
                <a:latin typeface="Times New Roman" panose="02020603050405020304" pitchFamily="18" charset="0"/>
                <a:cs typeface="Times New Roman" panose="02020603050405020304" pitchFamily="18" charset="0"/>
              </a:rPr>
              <a:t>на начальное или дополнительное финансирование. </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Порядок </a:t>
            </a:r>
            <a:r>
              <a:rPr lang="ru-RU" sz="2200" dirty="0">
                <a:latin typeface="Times New Roman" panose="02020603050405020304" pitchFamily="18" charset="0"/>
                <a:cs typeface="Times New Roman" panose="02020603050405020304" pitchFamily="18" charset="0"/>
              </a:rPr>
              <a:t>изложения в </a:t>
            </a:r>
            <a:r>
              <a:rPr lang="ru-RU" sz="2200" dirty="0" smtClean="0">
                <a:latin typeface="Times New Roman" panose="02020603050405020304" pitchFamily="18" charset="0"/>
                <a:cs typeface="Times New Roman" panose="02020603050405020304" pitchFamily="18" charset="0"/>
              </a:rPr>
              <a:t>резюме</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достаточно </a:t>
            </a:r>
            <a:r>
              <a:rPr lang="ru-RU" sz="2200" dirty="0">
                <a:latin typeface="Times New Roman" panose="02020603050405020304" pitchFamily="18" charset="0"/>
                <a:cs typeface="Times New Roman" panose="02020603050405020304" pitchFamily="18" charset="0"/>
              </a:rPr>
              <a:t>свободный. Необходимо, чтобы резюме было запоминающимся, в нем </a:t>
            </a:r>
            <a:r>
              <a:rPr lang="ru-RU" sz="2200" dirty="0" smtClean="0">
                <a:latin typeface="Times New Roman" panose="02020603050405020304" pitchFamily="18" charset="0"/>
                <a:cs typeface="Times New Roman" panose="02020603050405020304" pitchFamily="18" charset="0"/>
              </a:rPr>
              <a:t>можно</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поместить </a:t>
            </a:r>
            <a:r>
              <a:rPr lang="ru-RU" sz="2200" dirty="0">
                <a:latin typeface="Times New Roman" panose="02020603050405020304" pitchFamily="18" charset="0"/>
                <a:cs typeface="Times New Roman" panose="02020603050405020304" pitchFamily="18" charset="0"/>
              </a:rPr>
              <a:t>рисунок или фотографию продукции. Объем раздела не должен превышать </a:t>
            </a:r>
            <a:r>
              <a:rPr lang="ru-RU" sz="2200" dirty="0" smtClean="0">
                <a:latin typeface="Times New Roman" panose="02020603050405020304"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страницы</a:t>
            </a:r>
            <a:r>
              <a:rPr lang="ru-RU" sz="2200" dirty="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3074" name="Picture 2" descr="В Сети появился новый котик-мем, выражающий отчаяние - Рамблер/новости"/>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4352" y="5583255"/>
            <a:ext cx="1219256" cy="81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008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23</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238672" y="2456445"/>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Конкуренция</a:t>
            </a:r>
            <a:r>
              <a:rPr lang="ru-RU" sz="2200" dirty="0">
                <a:latin typeface="Times New Roman" panose="02020603050405020304" pitchFamily="18" charset="0"/>
                <a:cs typeface="Times New Roman" panose="02020603050405020304" pitchFamily="18" charset="0"/>
              </a:rPr>
              <a:t> и другие внешние факторы. В этом разделе плана необходимо определить</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конкурентов — производителей аналогичной продукции, как можно точнее оценить объемы 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динамику их продаж, доходы, перспективы освоения новых товаров, их основные</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потребительские характеристики, уровень качества</a:t>
            </a:r>
            <a:r>
              <a:rPr lang="ru-RU" sz="2200" dirty="0" smtClean="0">
                <a:latin typeface="Times New Roman" panose="02020603050405020304" pitchFamily="18" charset="0"/>
                <a:cs typeface="Times New Roman" panose="02020603050405020304" pitchFamily="18" charset="0"/>
              </a:rPr>
              <a:t>. Желательно </a:t>
            </a:r>
            <a:r>
              <a:rPr lang="ru-RU" sz="2200" dirty="0">
                <a:latin typeface="Times New Roman" panose="02020603050405020304" pitchFamily="18" charset="0"/>
                <a:cs typeface="Times New Roman" panose="02020603050405020304" pitchFamily="18" charset="0"/>
              </a:rPr>
              <a:t>охарактеризовать уровень цен,</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ценовую политику конкурентов, показать их сильные и слабые стороны</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Необходимо подробно описать </a:t>
            </a:r>
            <a:r>
              <a:rPr lang="ru-RU" sz="2200" dirty="0">
                <a:latin typeface="Times New Roman" panose="02020603050405020304" pitchFamily="18" charset="0"/>
                <a:cs typeface="Times New Roman" panose="02020603050405020304" pitchFamily="18" charset="0"/>
              </a:rPr>
              <a:t>преимущества предпринимателя перед конкурентами.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Анализ конкурентов на рынке можно вести по следующей схеме:</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доля в общем объеме сельскохозяйственных товаров или услуг в выбранном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сегменте рынка;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объем и номенклатура товаров или услуг;</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используемая схема и каналы сбыта сельскохозяйственной продукции;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надежность и качество товаров и услуг;</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политика в области сбыта.</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4098" name="Picture 2" descr="В Югре конкуренция за рабочие места стала жестче | Stribuna"/>
          <p:cNvPicPr>
            <a:picLocks noChangeAspect="1" noChangeArrowheads="1"/>
          </p:cNvPicPr>
          <p:nvPr/>
        </p:nvPicPr>
        <p:blipFill rotWithShape="1">
          <a:blip r:embed="rId2">
            <a:extLst>
              <a:ext uri="{28A0092B-C50C-407E-A947-70E740481C1C}">
                <a14:useLocalDpi xmlns:a14="http://schemas.microsoft.com/office/drawing/2010/main" val="0"/>
              </a:ext>
            </a:extLst>
          </a:blip>
          <a:srcRect t="4095"/>
          <a:stretch/>
        </p:blipFill>
        <p:spPr bwMode="auto">
          <a:xfrm>
            <a:off x="9480376" y="4149080"/>
            <a:ext cx="2602874"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355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24</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238672" y="2492700"/>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Для полной </a:t>
            </a:r>
            <a:r>
              <a:rPr lang="ru-RU" sz="2200" b="1" dirty="0">
                <a:latin typeface="Times New Roman" panose="02020603050405020304" pitchFamily="18" charset="0"/>
                <a:cs typeface="Times New Roman" panose="02020603050405020304" pitchFamily="18" charset="0"/>
              </a:rPr>
              <a:t>оценки конкурентов </a:t>
            </a:r>
            <a:r>
              <a:rPr lang="ru-RU" sz="2200" dirty="0">
                <a:latin typeface="Times New Roman" panose="02020603050405020304" pitchFamily="18" charset="0"/>
                <a:cs typeface="Times New Roman" panose="02020603050405020304" pitchFamily="18" charset="0"/>
              </a:rPr>
              <a:t>необходимо установить крупнейших производителей</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аналогичной продукции на каждом целевом рынке, изучить характеристики их продукции,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уровень ее качества, цены, дизайн и мнение о ней потребителей. </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Кроме </a:t>
            </a:r>
            <a:r>
              <a:rPr lang="ru-RU" sz="2200" dirty="0">
                <a:latin typeface="Times New Roman" panose="02020603050405020304" pitchFamily="18" charset="0"/>
                <a:cs typeface="Times New Roman" panose="02020603050405020304" pitchFamily="18" charset="0"/>
              </a:rPr>
              <a:t>того, </a:t>
            </a:r>
            <a:r>
              <a:rPr lang="ru-RU" sz="2200" dirty="0" smtClean="0">
                <a:latin typeface="Times New Roman" panose="02020603050405020304" pitchFamily="18" charset="0"/>
                <a:cs typeface="Times New Roman" panose="02020603050405020304" pitchFamily="18" charset="0"/>
              </a:rPr>
              <a:t>анализируют</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фактическое </a:t>
            </a:r>
            <a:r>
              <a:rPr lang="ru-RU" sz="2200" dirty="0">
                <a:latin typeface="Times New Roman" panose="02020603050405020304" pitchFamily="18" charset="0"/>
                <a:cs typeface="Times New Roman" panose="02020603050405020304" pitchFamily="18" charset="0"/>
              </a:rPr>
              <a:t>финансовое положение конкурентов, их ресурсный потенциал, себестоимость </a:t>
            </a:r>
            <a:r>
              <a:rPr lang="ru-RU" sz="2200" dirty="0" smtClean="0">
                <a:latin typeface="Times New Roman" panose="02020603050405020304" pitchFamily="18" charset="0"/>
                <a:cs typeface="Times New Roman" panose="02020603050405020304" pitchFamily="18" charset="0"/>
              </a:rPr>
              <a:t>и</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прибыльность</a:t>
            </a:r>
            <a:r>
              <a:rPr lang="ru-RU" sz="2200" dirty="0">
                <a:latin typeface="Times New Roman" panose="02020603050405020304" pitchFamily="18" charset="0"/>
                <a:cs typeface="Times New Roman" panose="02020603050405020304" pitchFamily="18" charset="0"/>
              </a:rPr>
              <a:t>, местоположение, организацию рекламы, торговой сети и т. д</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План маркетинга</a:t>
            </a:r>
            <a:r>
              <a:rPr lang="ru-RU" sz="2200" dirty="0">
                <a:latin typeface="Times New Roman" panose="02020603050405020304" pitchFamily="18" charset="0"/>
                <a:cs typeface="Times New Roman" panose="02020603050405020304" pitchFamily="18" charset="0"/>
              </a:rPr>
              <a:t>. В этом разделе определяют мероприятия по активному воздействию на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потребительский спрос в целях завоевания рынка и расширения сбыта сельскохозяйственных</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товаров. При этом должны соблюдаться следующие принципы </a:t>
            </a:r>
            <a:r>
              <a:rPr lang="ru-RU" sz="2200" dirty="0" smtClean="0">
                <a:latin typeface="Times New Roman" panose="02020603050405020304" pitchFamily="18" charset="0"/>
                <a:cs typeface="Times New Roman" panose="02020603050405020304" pitchFamily="18" charset="0"/>
              </a:rPr>
              <a:t>маркетинга</a:t>
            </a:r>
            <a:r>
              <a:rPr lang="en-US" sz="2200" dirty="0" smtClean="0">
                <a:latin typeface="Times New Roman" panose="02020603050405020304" pitchFamily="18" charset="0"/>
                <a:cs typeface="Times New Roman" panose="02020603050405020304" pitchFamily="18" charset="0"/>
              </a:rPr>
              <a:t>:</a:t>
            </a:r>
            <a:br>
              <a:rPr lang="en-US"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1. Учет запросов потребителей и динамики рыночной конъюнктуры.</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2. Борьба за потребителя (качество товара, реклама, сервис).</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3. Максимальная приспособленность сельскохозяйственного производства к требованиям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рынка</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318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25</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15" name="Заголовок 1"/>
              <p:cNvSpPr>
                <a:spLocks noGrp="1"/>
              </p:cNvSpPr>
              <p:nvPr>
                <p:ph type="ctrTitle"/>
              </p:nvPr>
            </p:nvSpPr>
            <p:spPr>
              <a:xfrm>
                <a:off x="238672" y="1415824"/>
                <a:ext cx="11953328" cy="2100326"/>
              </a:xfrm>
            </p:spPr>
            <p:txBody>
              <a:bodyPr anchor="ctr">
                <a:noAutofit/>
              </a:bodyPr>
              <a:lstStyle/>
              <a:p>
                <a:pPr algn="l"/>
                <a:r>
                  <a:rPr lang="ru-RU" sz="1600" dirty="0" smtClean="0">
                    <a:latin typeface="Times New Roman" panose="02020603050405020304" pitchFamily="18" charset="0"/>
                    <a:cs typeface="Times New Roman" panose="02020603050405020304" pitchFamily="18" charset="0"/>
                  </a:rPr>
                  <a:t/>
                </a:r>
                <a:br>
                  <a:rPr lang="ru-RU" sz="1600" dirty="0" smtClean="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Одно из наиболее важных направлений экономической стратегии предприятия — политика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ценообразования. Самый простой и удобный способ установления цены — на основе средних</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издержек производства плюс средняя прибыль. </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Это </a:t>
                </a:r>
                <a:r>
                  <a:rPr lang="ru-RU" sz="2200" dirty="0">
                    <a:latin typeface="Times New Roman" panose="02020603050405020304" pitchFamily="18" charset="0"/>
                    <a:cs typeface="Times New Roman" panose="02020603050405020304" pitchFamily="18" charset="0"/>
                  </a:rPr>
                  <a:t>заключается в установлении </a:t>
                </a:r>
                <a:r>
                  <a:rPr lang="ru-RU" sz="2200" dirty="0" smtClean="0">
                    <a:latin typeface="Times New Roman" panose="02020603050405020304" pitchFamily="18" charset="0"/>
                    <a:cs typeface="Times New Roman" panose="02020603050405020304" pitchFamily="18" charset="0"/>
                  </a:rPr>
                  <a:t>определенной</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наценки </a:t>
                </a:r>
                <a:r>
                  <a:rPr lang="ru-RU" sz="2200" dirty="0">
                    <a:latin typeface="Times New Roman" panose="02020603050405020304" pitchFamily="18" charset="0"/>
                    <a:cs typeface="Times New Roman" panose="02020603050405020304" pitchFamily="18" charset="0"/>
                  </a:rPr>
                  <a:t>на себестоимость продукции, для чего может быть применена формула, руб</a:t>
                </a:r>
                <a:r>
                  <a:rPr lang="ru-RU"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ru-RU" sz="2200" b="0" i="1" smtClean="0">
                        <a:latin typeface="Cambria Math" panose="02040503050406030204" pitchFamily="18" charset="0"/>
                        <a:cs typeface="Times New Roman" panose="02020603050405020304" pitchFamily="18" charset="0"/>
                      </a:rPr>
                      <m:t>Ц=С</m:t>
                    </m:r>
                    <m:sSub>
                      <m:sSubPr>
                        <m:ctrlPr>
                          <a:rPr lang="ru-RU" sz="2200" b="0" i="1" smtClean="0">
                            <a:latin typeface="Cambria Math" panose="02040503050406030204" pitchFamily="18" charset="0"/>
                            <a:cs typeface="Times New Roman" panose="02020603050405020304" pitchFamily="18" charset="0"/>
                          </a:rPr>
                        </m:ctrlPr>
                      </m:sSubPr>
                      <m:e>
                        <m:r>
                          <a:rPr lang="ru-RU" sz="2200" b="0" i="1" smtClean="0">
                            <a:latin typeface="Cambria Math" panose="02040503050406030204" pitchFamily="18" charset="0"/>
                            <a:cs typeface="Times New Roman" panose="02020603050405020304" pitchFamily="18" charset="0"/>
                          </a:rPr>
                          <m:t>Р</m:t>
                        </m:r>
                      </m:e>
                      <m:sub>
                        <m:r>
                          <a:rPr lang="ru-RU" sz="2200" b="0" i="1" smtClean="0">
                            <a:latin typeface="Cambria Math" panose="02040503050406030204" pitchFamily="18" charset="0"/>
                            <a:cs typeface="Times New Roman" panose="02020603050405020304" pitchFamily="18" charset="0"/>
                          </a:rPr>
                          <m:t>р</m:t>
                        </m:r>
                      </m:sub>
                    </m:sSub>
                    <m:r>
                      <a:rPr lang="ru-RU" sz="2200" b="0" i="1" smtClean="0">
                        <a:latin typeface="Cambria Math" panose="02040503050406030204" pitchFamily="18" charset="0"/>
                        <a:cs typeface="Times New Roman" panose="02020603050405020304" pitchFamily="18" charset="0"/>
                      </a:rPr>
                      <m:t>+</m:t>
                    </m:r>
                    <m:sSub>
                      <m:sSubPr>
                        <m:ctrlPr>
                          <a:rPr lang="ru-RU" sz="2200" b="0" i="1" smtClean="0">
                            <a:latin typeface="Cambria Math" panose="02040503050406030204" pitchFamily="18" charset="0"/>
                            <a:cs typeface="Times New Roman" panose="02020603050405020304" pitchFamily="18" charset="0"/>
                          </a:rPr>
                        </m:ctrlPr>
                      </m:sSubPr>
                      <m:e>
                        <m:r>
                          <a:rPr lang="ru-RU" sz="2200" b="0" i="1" smtClean="0">
                            <a:latin typeface="Cambria Math" panose="02040503050406030204" pitchFamily="18" charset="0"/>
                            <a:cs typeface="Times New Roman" panose="02020603050405020304" pitchFamily="18" charset="0"/>
                          </a:rPr>
                          <m:t>П</m:t>
                        </m:r>
                      </m:e>
                      <m:sub>
                        <m:r>
                          <a:rPr lang="ru-RU" sz="2200" b="0" i="1" smtClean="0">
                            <a:latin typeface="Cambria Math" panose="02040503050406030204" pitchFamily="18" charset="0"/>
                            <a:cs typeface="Times New Roman" panose="02020603050405020304" pitchFamily="18" charset="0"/>
                          </a:rPr>
                          <m:t>ср</m:t>
                        </m:r>
                      </m:sub>
                    </m:sSub>
                  </m:oMath>
                </a14:m>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где </a:t>
                </a:r>
                <a:r>
                  <a:rPr lang="ru-RU" sz="2200" dirty="0">
                    <a:latin typeface="Times New Roman" panose="02020603050405020304" pitchFamily="18" charset="0"/>
                    <a:cs typeface="Times New Roman" panose="02020603050405020304" pitchFamily="18" charset="0"/>
                  </a:rPr>
                  <a:t>Ц — цена единицы продукции;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С </a:t>
                </a:r>
                <a:r>
                  <a:rPr lang="ru-RU" sz="2200" dirty="0">
                    <a:latin typeface="Times New Roman" panose="02020603050405020304" pitchFamily="18" charset="0"/>
                    <a:cs typeface="Times New Roman" panose="02020603050405020304" pitchFamily="18" charset="0"/>
                  </a:rPr>
                  <a:t>— средняя себестоимость производства </a:t>
                </a:r>
                <a:r>
                  <a:rPr lang="ru-RU" sz="2200" dirty="0" smtClean="0">
                    <a:latin typeface="Times New Roman" panose="02020603050405020304" pitchFamily="18" charset="0"/>
                    <a:cs typeface="Times New Roman" panose="02020603050405020304" pitchFamily="18" charset="0"/>
                  </a:rPr>
                  <a:t>единицы</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продукции</a:t>
                </a:r>
                <a:r>
                  <a:rPr lang="ru-RU"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200" i="1">
                            <a:latin typeface="Cambria Math" panose="02040503050406030204" pitchFamily="18" charset="0"/>
                            <a:cs typeface="Times New Roman" panose="02020603050405020304" pitchFamily="18" charset="0"/>
                          </a:rPr>
                        </m:ctrlPr>
                      </m:sSubPr>
                      <m:e>
                        <m:r>
                          <a:rPr lang="ru-RU" sz="2200" i="1">
                            <a:latin typeface="Cambria Math" panose="02040503050406030204" pitchFamily="18" charset="0"/>
                            <a:cs typeface="Times New Roman" panose="02020603050405020304" pitchFamily="18" charset="0"/>
                          </a:rPr>
                          <m:t>Р</m:t>
                        </m:r>
                      </m:e>
                      <m:sub>
                        <m:r>
                          <a:rPr lang="ru-RU" sz="2200" i="1">
                            <a:latin typeface="Cambria Math" panose="02040503050406030204" pitchFamily="18" charset="0"/>
                            <a:cs typeface="Times New Roman" panose="02020603050405020304" pitchFamily="18" charset="0"/>
                          </a:rPr>
                          <m:t>р</m:t>
                        </m:r>
                      </m:sub>
                    </m:sSub>
                  </m:oMath>
                </a14:m>
                <a:r>
                  <a:rPr lang="ru-RU" sz="2200" dirty="0">
                    <a:latin typeface="Times New Roman" panose="02020603050405020304" pitchFamily="18" charset="0"/>
                    <a:cs typeface="Times New Roman" panose="02020603050405020304" pitchFamily="18" charset="0"/>
                  </a:rPr>
                  <a:t> —расходы по реализации единицы продукции; </a:t>
                </a:r>
                <a14:m>
                  <m:oMath xmlns:m="http://schemas.openxmlformats.org/officeDocument/2006/math">
                    <m:sSub>
                      <m:sSubPr>
                        <m:ctrlPr>
                          <a:rPr lang="ru-RU" sz="2200" i="1">
                            <a:latin typeface="Cambria Math" panose="02040503050406030204" pitchFamily="18" charset="0"/>
                            <a:cs typeface="Times New Roman" panose="02020603050405020304" pitchFamily="18" charset="0"/>
                          </a:rPr>
                        </m:ctrlPr>
                      </m:sSubPr>
                      <m:e>
                        <m:r>
                          <a:rPr lang="ru-RU" sz="2200" i="1">
                            <a:latin typeface="Cambria Math" panose="02040503050406030204" pitchFamily="18" charset="0"/>
                            <a:cs typeface="Times New Roman" panose="02020603050405020304" pitchFamily="18" charset="0"/>
                          </a:rPr>
                          <m:t>П</m:t>
                        </m:r>
                      </m:e>
                      <m:sub>
                        <m:r>
                          <a:rPr lang="ru-RU" sz="2200" i="1">
                            <a:latin typeface="Cambria Math" panose="02040503050406030204" pitchFamily="18" charset="0"/>
                            <a:cs typeface="Times New Roman" panose="02020603050405020304" pitchFamily="18" charset="0"/>
                          </a:rPr>
                          <m:t>ср</m:t>
                        </m:r>
                      </m:sub>
                    </m:sSub>
                  </m:oMath>
                </a14:m>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 средняя </a:t>
                </a:r>
                <a:r>
                  <a:rPr lang="ru-RU" sz="2200" dirty="0">
                    <a:latin typeface="Times New Roman" panose="02020603050405020304" pitchFamily="18" charset="0"/>
                    <a:cs typeface="Times New Roman" panose="02020603050405020304" pitchFamily="18" charset="0"/>
                  </a:rPr>
                  <a:t>прибыль </a:t>
                </a:r>
                <a:r>
                  <a:rPr lang="ru-RU" sz="2200" dirty="0" smtClean="0">
                    <a:latin typeface="Times New Roman" panose="02020603050405020304" pitchFamily="18" charset="0"/>
                    <a:cs typeface="Times New Roman" panose="02020603050405020304" pitchFamily="18" charset="0"/>
                  </a:rPr>
                  <a:t>от</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реализации </a:t>
                </a:r>
                <a:r>
                  <a:rPr lang="ru-RU" sz="2200" dirty="0">
                    <a:latin typeface="Times New Roman" panose="02020603050405020304" pitchFamily="18" charset="0"/>
                    <a:cs typeface="Times New Roman" panose="02020603050405020304" pitchFamily="18" charset="0"/>
                  </a:rPr>
                  <a:t>единицы продукции на данном рынке.</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mc:Choice>
        <mc:Fallback xmlns="">
          <p:sp>
            <p:nvSpPr>
              <p:cNvPr id="15" name="Заголовок 1"/>
              <p:cNvSpPr>
                <a:spLocks noGrp="1" noRot="1" noChangeAspect="1" noMove="1" noResize="1" noEditPoints="1" noAdjustHandles="1" noChangeArrowheads="1" noChangeShapeType="1" noTextEdit="1"/>
              </p:cNvSpPr>
              <p:nvPr>
                <p:ph type="ctrTitle"/>
              </p:nvPr>
            </p:nvSpPr>
            <p:spPr>
              <a:xfrm>
                <a:off x="238672" y="1415824"/>
                <a:ext cx="11953328" cy="2100326"/>
              </a:xfrm>
              <a:blipFill rotWithShape="0">
                <a:blip r:embed="rId2"/>
                <a:stretch>
                  <a:fillRect l="-663" t="-37391" b="-22609"/>
                </a:stretch>
              </a:blipFill>
            </p:spPr>
            <p:txBody>
              <a:bodyPr/>
              <a:lstStyle/>
              <a:p>
                <a:r>
                  <a:rPr lang="ru-RU">
                    <a:noFill/>
                  </a:rPr>
                  <a:t> </a:t>
                </a:r>
              </a:p>
            </p:txBody>
          </p:sp>
        </mc:Fallback>
      </mc:AlternateContent>
      <p:pic>
        <p:nvPicPr>
          <p:cNvPr id="5124" name="Picture 4" descr="Прибыль - что это такое и в чем разница от выручки | формулы расчета  дохода: валового, чистого, маржинальног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904" y="3789007"/>
            <a:ext cx="3600400" cy="239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581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26</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15" name="Заголовок 1"/>
              <p:cNvSpPr>
                <a:spLocks noGrp="1"/>
              </p:cNvSpPr>
              <p:nvPr>
                <p:ph type="ctrTitle"/>
              </p:nvPr>
            </p:nvSpPr>
            <p:spPr>
              <a:xfrm>
                <a:off x="238672" y="2204864"/>
                <a:ext cx="11953328" cy="2100326"/>
              </a:xfrm>
            </p:spPr>
            <p:txBody>
              <a:bodyPr anchor="ctr">
                <a:noAutofit/>
              </a:bodyPr>
              <a:lstStyle/>
              <a:p>
                <a:pPr algn="l"/>
                <a:r>
                  <a:rPr lang="ru-RU" sz="1600" dirty="0" smtClean="0">
                    <a:latin typeface="Times New Roman" panose="02020603050405020304" pitchFamily="18" charset="0"/>
                    <a:cs typeface="Times New Roman" panose="02020603050405020304" pitchFamily="18" charset="0"/>
                  </a:rPr>
                  <a:t/>
                </a:r>
                <a:br>
                  <a:rPr lang="ru-RU" sz="1600" dirty="0" smtClean="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Иногда используют метод ценообразования с ориентацией на ценностную значимость товара,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ощущаемую потребителем, за которую он готов заплатить определенную сумму. Фирме для</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определения цены на свой товар необходимо выявить, какие ценностные представления имеются</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у покупателей о товарах-конкурентах. Это можно сделать на основе опроса покупателей или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экспертов-специалистов</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Другой подход предусматривает определение сложившегося соотношения между ценами 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потребительскими свойствами по аналогичным имеющимся на рынке товарам. На основе</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полученных соотношений назначается цена товара. Цена реализации определяется в данном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случае по формуле</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14:m>
                  <m:oMath xmlns:m="http://schemas.openxmlformats.org/officeDocument/2006/math">
                    <m:sSub>
                      <m:sSubPr>
                        <m:ctrlPr>
                          <a:rPr lang="ru-RU" sz="2200" i="1" smtClean="0">
                            <a:latin typeface="Cambria Math" panose="02040503050406030204" pitchFamily="18" charset="0"/>
                            <a:cs typeface="Times New Roman" panose="02020603050405020304" pitchFamily="18" charset="0"/>
                          </a:rPr>
                        </m:ctrlPr>
                      </m:sSubPr>
                      <m:e>
                        <m:r>
                          <a:rPr lang="ru-RU" sz="2200" b="0" i="1" smtClean="0">
                            <a:latin typeface="Cambria Math" panose="02040503050406030204" pitchFamily="18" charset="0"/>
                            <a:cs typeface="Times New Roman" panose="02020603050405020304" pitchFamily="18" charset="0"/>
                          </a:rPr>
                          <m:t>Ц</m:t>
                        </m:r>
                      </m:e>
                      <m:sub>
                        <m:r>
                          <a:rPr lang="ru-RU" sz="2200" b="0" i="1" smtClean="0">
                            <a:latin typeface="Cambria Math" panose="02040503050406030204" pitchFamily="18" charset="0"/>
                            <a:cs typeface="Times New Roman" panose="02020603050405020304" pitchFamily="18" charset="0"/>
                          </a:rPr>
                          <m:t>п</m:t>
                        </m:r>
                      </m:sub>
                    </m:sSub>
                    <m:r>
                      <a:rPr lang="ru-RU" sz="2200" b="0" i="1" smtClean="0">
                        <a:latin typeface="Cambria Math" panose="02040503050406030204" pitchFamily="18" charset="0"/>
                        <a:cs typeface="Times New Roman" panose="02020603050405020304" pitchFamily="18" charset="0"/>
                      </a:rPr>
                      <m:t>=</m:t>
                    </m:r>
                    <m:sSub>
                      <m:sSubPr>
                        <m:ctrlPr>
                          <a:rPr lang="ru-RU" sz="2200" b="0" i="1" smtClean="0">
                            <a:latin typeface="Cambria Math" panose="02040503050406030204" pitchFamily="18" charset="0"/>
                            <a:cs typeface="Times New Roman" panose="02020603050405020304" pitchFamily="18" charset="0"/>
                          </a:rPr>
                        </m:ctrlPr>
                      </m:sSubPr>
                      <m:e>
                        <m:r>
                          <a:rPr lang="ru-RU" sz="2200" b="0" i="1" smtClean="0">
                            <a:latin typeface="Cambria Math" panose="02040503050406030204" pitchFamily="18" charset="0"/>
                            <a:cs typeface="Times New Roman" panose="02020603050405020304" pitchFamily="18" charset="0"/>
                          </a:rPr>
                          <m:t>Ц</m:t>
                        </m:r>
                      </m:e>
                      <m:sub>
                        <m:r>
                          <a:rPr lang="ru-RU" sz="2200" b="0" i="1" smtClean="0">
                            <a:latin typeface="Cambria Math" panose="02040503050406030204" pitchFamily="18" charset="0"/>
                            <a:cs typeface="Times New Roman" panose="02020603050405020304" pitchFamily="18" charset="0"/>
                          </a:rPr>
                          <m:t>баз</m:t>
                        </m:r>
                      </m:sub>
                    </m:sSub>
                    <m:r>
                      <a:rPr lang="ru-RU" sz="22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ru-RU"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ru-RU" sz="2200" b="0" i="1" smtClean="0">
                                <a:latin typeface="Cambria Math" panose="02040503050406030204" pitchFamily="18" charset="0"/>
                                <a:ea typeface="Cambria Math" panose="02040503050406030204" pitchFamily="18" charset="0"/>
                                <a:cs typeface="Times New Roman" panose="02020603050405020304" pitchFamily="18" charset="0"/>
                              </a:rPr>
                              <m:t>Б</m:t>
                            </m:r>
                          </m:e>
                          <m:sub>
                            <m:r>
                              <a:rPr lang="ru-RU" sz="2200" b="0" i="1" smtClean="0">
                                <a:latin typeface="Cambria Math" panose="02040503050406030204" pitchFamily="18" charset="0"/>
                                <a:ea typeface="Cambria Math" panose="02040503050406030204" pitchFamily="18" charset="0"/>
                                <a:cs typeface="Times New Roman" panose="02020603050405020304" pitchFamily="18" charset="0"/>
                              </a:rPr>
                              <m:t>п</m:t>
                            </m:r>
                          </m:sub>
                        </m:sSub>
                      </m:num>
                      <m:den>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ru-RU" sz="2200" b="0" i="1" smtClean="0">
                                <a:latin typeface="Cambria Math" panose="02040503050406030204" pitchFamily="18" charset="0"/>
                                <a:ea typeface="Cambria Math" panose="02040503050406030204" pitchFamily="18" charset="0"/>
                                <a:cs typeface="Times New Roman" panose="02020603050405020304" pitchFamily="18" charset="0"/>
                              </a:rPr>
                              <m:t>Б</m:t>
                            </m:r>
                          </m:e>
                          <m:sub>
                            <m:r>
                              <a:rPr lang="ru-RU" sz="2200" b="0" i="1" smtClean="0">
                                <a:latin typeface="Cambria Math" panose="02040503050406030204" pitchFamily="18" charset="0"/>
                                <a:ea typeface="Cambria Math" panose="02040503050406030204" pitchFamily="18" charset="0"/>
                                <a:cs typeface="Times New Roman" panose="02020603050405020304" pitchFamily="18" charset="0"/>
                              </a:rPr>
                              <m:t>баз</m:t>
                            </m:r>
                          </m:sub>
                        </m:sSub>
                      </m:den>
                    </m:f>
                    <m:r>
                      <a:rPr lang="ru-RU" sz="22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ru-RU" sz="2200" dirty="0">
                    <a:latin typeface="Times New Roman" panose="02020603050405020304" pitchFamily="18" charset="0"/>
                    <a:cs typeface="Times New Roman" panose="02020603050405020304" pitchFamily="18" charset="0"/>
                  </a:rPr>
                  <a:t>, где </a:t>
                </a:r>
                <a14:m>
                  <m:oMath xmlns:m="http://schemas.openxmlformats.org/officeDocument/2006/math">
                    <m:sSub>
                      <m:sSubPr>
                        <m:ctrlPr>
                          <a:rPr lang="ru-RU" sz="2200" i="1">
                            <a:latin typeface="Cambria Math" panose="02040503050406030204" pitchFamily="18" charset="0"/>
                            <a:cs typeface="Times New Roman" panose="02020603050405020304" pitchFamily="18" charset="0"/>
                          </a:rPr>
                        </m:ctrlPr>
                      </m:sSubPr>
                      <m:e>
                        <m:r>
                          <a:rPr lang="ru-RU" sz="2200" i="1">
                            <a:latin typeface="Cambria Math" panose="02040503050406030204" pitchFamily="18" charset="0"/>
                            <a:cs typeface="Times New Roman" panose="02020603050405020304" pitchFamily="18" charset="0"/>
                          </a:rPr>
                          <m:t>Ц</m:t>
                        </m:r>
                      </m:e>
                      <m:sub>
                        <m:r>
                          <a:rPr lang="ru-RU" sz="2200" i="1">
                            <a:latin typeface="Cambria Math" panose="02040503050406030204" pitchFamily="18" charset="0"/>
                            <a:cs typeface="Times New Roman" panose="02020603050405020304" pitchFamily="18" charset="0"/>
                          </a:rPr>
                          <m:t>п</m:t>
                        </m:r>
                      </m:sub>
                    </m:sSub>
                  </m:oMath>
                </a14:m>
                <a:r>
                  <a:rPr lang="ru-RU"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200" i="1">
                            <a:latin typeface="Cambria Math" panose="02040503050406030204" pitchFamily="18" charset="0"/>
                            <a:cs typeface="Times New Roman" panose="02020603050405020304" pitchFamily="18" charset="0"/>
                          </a:rPr>
                        </m:ctrlPr>
                      </m:sSubPr>
                      <m:e>
                        <m:r>
                          <a:rPr lang="ru-RU" sz="2200" i="1">
                            <a:latin typeface="Cambria Math" panose="02040503050406030204" pitchFamily="18" charset="0"/>
                            <a:cs typeface="Times New Roman" panose="02020603050405020304" pitchFamily="18" charset="0"/>
                          </a:rPr>
                          <m:t>Ц</m:t>
                        </m:r>
                      </m:e>
                      <m:sub>
                        <m:r>
                          <a:rPr lang="ru-RU" sz="2200" i="1">
                            <a:latin typeface="Cambria Math" panose="02040503050406030204" pitchFamily="18" charset="0"/>
                            <a:cs typeface="Times New Roman" panose="02020603050405020304" pitchFamily="18" charset="0"/>
                          </a:rPr>
                          <m:t>баз</m:t>
                        </m:r>
                      </m:sub>
                    </m:sSub>
                  </m:oMath>
                </a14:m>
                <a:r>
                  <a:rPr lang="ru-RU" sz="2200" dirty="0">
                    <a:latin typeface="Times New Roman" panose="02020603050405020304" pitchFamily="18" charset="0"/>
                    <a:cs typeface="Times New Roman" panose="02020603050405020304" pitchFamily="18" charset="0"/>
                  </a:rPr>
                  <a:t> — соответственно цена продукции предприятия и базового продукта, </a:t>
                </a:r>
                <a:r>
                  <a:rPr lang="ru-RU" sz="2200" dirty="0" smtClean="0">
                    <a:latin typeface="Times New Roman" panose="02020603050405020304" pitchFamily="18" charset="0"/>
                    <a:cs typeface="Times New Roman" panose="02020603050405020304" pitchFamily="18" charset="0"/>
                  </a:rPr>
                  <a:t>выбранного в </a:t>
                </a:r>
                <a:r>
                  <a:rPr lang="ru-RU" sz="2200" dirty="0">
                    <a:latin typeface="Times New Roman" panose="02020603050405020304" pitchFamily="18" charset="0"/>
                    <a:cs typeface="Times New Roman" panose="02020603050405020304" pitchFamily="18" charset="0"/>
                  </a:rPr>
                  <a:t>качестве объекта сравнения, руб.; </a:t>
                </a:r>
                <a14:m>
                  <m:oMath xmlns:m="http://schemas.openxmlformats.org/officeDocument/2006/math">
                    <m:sSub>
                      <m:sSubPr>
                        <m:ctrlPr>
                          <a:rPr lang="ru-RU" sz="2200" i="1">
                            <a:latin typeface="Cambria Math" panose="02040503050406030204" pitchFamily="18" charset="0"/>
                            <a:ea typeface="Cambria Math" panose="02040503050406030204" pitchFamily="18" charset="0"/>
                            <a:cs typeface="Times New Roman" panose="02020603050405020304" pitchFamily="18" charset="0"/>
                          </a:rPr>
                        </m:ctrlPr>
                      </m:sSubPr>
                      <m:e>
                        <m:r>
                          <a:rPr lang="ru-RU" sz="2200" i="1">
                            <a:latin typeface="Cambria Math" panose="02040503050406030204" pitchFamily="18" charset="0"/>
                            <a:ea typeface="Cambria Math" panose="02040503050406030204" pitchFamily="18" charset="0"/>
                            <a:cs typeface="Times New Roman" panose="02020603050405020304" pitchFamily="18" charset="0"/>
                          </a:rPr>
                          <m:t>Б</m:t>
                        </m:r>
                      </m:e>
                      <m:sub>
                        <m:r>
                          <a:rPr lang="ru-RU" sz="2200" i="1">
                            <a:latin typeface="Cambria Math" panose="02040503050406030204" pitchFamily="18" charset="0"/>
                            <a:ea typeface="Cambria Math" panose="02040503050406030204" pitchFamily="18" charset="0"/>
                            <a:cs typeface="Times New Roman" panose="02020603050405020304" pitchFamily="18" charset="0"/>
                          </a:rPr>
                          <m:t>п</m:t>
                        </m:r>
                      </m:sub>
                    </m:sSub>
                  </m:oMath>
                </a14:m>
                <a:r>
                  <a:rPr lang="ru-RU"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ru-RU" sz="2200" i="1">
                            <a:latin typeface="Cambria Math" panose="02040503050406030204" pitchFamily="18" charset="0"/>
                            <a:ea typeface="Cambria Math" panose="02040503050406030204" pitchFamily="18" charset="0"/>
                            <a:cs typeface="Times New Roman" panose="02020603050405020304" pitchFamily="18" charset="0"/>
                          </a:rPr>
                          <m:t>Б</m:t>
                        </m:r>
                      </m:e>
                      <m:sub>
                        <m:r>
                          <a:rPr lang="ru-RU" sz="2200" i="1">
                            <a:latin typeface="Cambria Math" panose="02040503050406030204" pitchFamily="18" charset="0"/>
                            <a:ea typeface="Cambria Math" panose="02040503050406030204" pitchFamily="18" charset="0"/>
                            <a:cs typeface="Times New Roman" panose="02020603050405020304" pitchFamily="18" charset="0"/>
                          </a:rPr>
                          <m:t>баз</m:t>
                        </m:r>
                      </m:sub>
                    </m:sSub>
                  </m:oMath>
                </a14:m>
                <a:r>
                  <a:rPr lang="ru-RU" sz="2200" dirty="0">
                    <a:latin typeface="Times New Roman" panose="02020603050405020304" pitchFamily="18" charset="0"/>
                    <a:cs typeface="Times New Roman" panose="02020603050405020304" pitchFamily="18" charset="0"/>
                  </a:rPr>
                  <a:t> — оценка качественных параметров </a:t>
                </a:r>
                <a:r>
                  <a:rPr lang="ru-RU" sz="2200" dirty="0" smtClean="0">
                    <a:latin typeface="Times New Roman" panose="02020603050405020304" pitchFamily="18" charset="0"/>
                    <a:cs typeface="Times New Roman" panose="02020603050405020304" pitchFamily="18" charset="0"/>
                  </a:rPr>
                  <a:t>соответственно продукции </a:t>
                </a:r>
                <a:r>
                  <a:rPr lang="ru-RU" sz="2200" dirty="0">
                    <a:latin typeface="Times New Roman" panose="02020603050405020304" pitchFamily="18" charset="0"/>
                    <a:cs typeface="Times New Roman" panose="02020603050405020304" pitchFamily="18" charset="0"/>
                  </a:rPr>
                  <a:t>предприятия и базовой продукции в баллах. </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mc:Choice>
        <mc:Fallback xmlns="">
          <p:sp>
            <p:nvSpPr>
              <p:cNvPr id="15" name="Заголовок 1"/>
              <p:cNvSpPr>
                <a:spLocks noGrp="1" noRot="1" noChangeAspect="1" noMove="1" noResize="1" noEditPoints="1" noAdjustHandles="1" noChangeArrowheads="1" noChangeShapeType="1" noTextEdit="1"/>
              </p:cNvSpPr>
              <p:nvPr>
                <p:ph type="ctrTitle"/>
              </p:nvPr>
            </p:nvSpPr>
            <p:spPr>
              <a:xfrm>
                <a:off x="238672" y="2204864"/>
                <a:ext cx="11953328" cy="2100326"/>
              </a:xfrm>
              <a:blipFill rotWithShape="0">
                <a:blip r:embed="rId2"/>
                <a:stretch>
                  <a:fillRect l="-663" t="-79942" b="-65116"/>
                </a:stretch>
              </a:blipFill>
            </p:spPr>
            <p:txBody>
              <a:bodyPr/>
              <a:lstStyle/>
              <a:p>
                <a:r>
                  <a:rPr lang="ru-RU">
                    <a:noFill/>
                  </a:rPr>
                  <a:t> </a:t>
                </a:r>
              </a:p>
            </p:txBody>
          </p:sp>
        </mc:Fallback>
      </mc:AlternateContent>
    </p:spTree>
    <p:extLst>
      <p:ext uri="{BB962C8B-B14F-4D97-AF65-F5344CB8AC3E}">
        <p14:creationId xmlns:p14="http://schemas.microsoft.com/office/powerpoint/2010/main" val="2026561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27</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238672" y="2636912"/>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Балльную оценку качественных параметров продукции лучше определять с </a:t>
            </a:r>
            <a:r>
              <a:rPr lang="ru-RU" sz="2200" dirty="0" smtClean="0">
                <a:latin typeface="Times New Roman" panose="02020603050405020304" pitchFamily="18" charset="0"/>
                <a:cs typeface="Times New Roman" panose="02020603050405020304" pitchFamily="18" charset="0"/>
              </a:rPr>
              <a:t>учетом коэффициентов </a:t>
            </a:r>
            <a:r>
              <a:rPr lang="ru-RU" sz="2200" dirty="0">
                <a:latin typeface="Times New Roman" panose="02020603050405020304" pitchFamily="18" charset="0"/>
                <a:cs typeface="Times New Roman" panose="02020603050405020304" pitchFamily="18" charset="0"/>
              </a:rPr>
              <a:t>и их весомости с точки зрения потребителя. В данном методе затратные</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ориентиры отходят на второй план, уступая место восприятию покупателем товара</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Производственный план</a:t>
            </a:r>
            <a:r>
              <a:rPr lang="ru-RU" sz="2200" dirty="0">
                <a:latin typeface="Times New Roman" panose="02020603050405020304" pitchFamily="18" charset="0"/>
                <a:cs typeface="Times New Roman" panose="02020603050405020304" pitchFamily="18" charset="0"/>
              </a:rPr>
              <a:t>. Его разработка начинается с программы развития растениеводства 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животноводства. Для обеспечения системного подхода к решению этой проблемы целесообразно</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использовать методы экономико-математического моделирования.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При </a:t>
            </a:r>
            <a:r>
              <a:rPr lang="ru-RU" sz="2200" dirty="0">
                <a:latin typeface="Times New Roman" panose="02020603050405020304" pitchFamily="18" charset="0"/>
                <a:cs typeface="Times New Roman" panose="02020603050405020304" pitchFamily="18" charset="0"/>
              </a:rPr>
              <a:t>разработке плана </a:t>
            </a:r>
            <a:r>
              <a:rPr lang="ru-RU" sz="2200" dirty="0" smtClean="0">
                <a:latin typeface="Times New Roman" panose="02020603050405020304" pitchFamily="18" charset="0"/>
                <a:cs typeface="Times New Roman" panose="02020603050405020304" pitchFamily="18" charset="0"/>
              </a:rPr>
              <a:t>по растениеводству </a:t>
            </a:r>
            <a:r>
              <a:rPr lang="ru-RU" sz="2200" dirty="0">
                <a:latin typeface="Times New Roman" panose="02020603050405020304" pitchFamily="18" charset="0"/>
                <a:cs typeface="Times New Roman" panose="02020603050405020304" pitchFamily="18" charset="0"/>
              </a:rPr>
              <a:t>важное значение имеет организация земельной территории и </a:t>
            </a:r>
            <a:r>
              <a:rPr lang="ru-RU" sz="2200" dirty="0" smtClean="0">
                <a:latin typeface="Times New Roman" panose="02020603050405020304" pitchFamily="18" charset="0"/>
                <a:cs typeface="Times New Roman" panose="02020603050405020304" pitchFamily="18" charset="0"/>
              </a:rPr>
              <a:t>возможная трансформация </a:t>
            </a:r>
            <a:r>
              <a:rPr lang="ru-RU" sz="2200" dirty="0">
                <a:latin typeface="Times New Roman" panose="02020603050405020304" pitchFamily="18" charset="0"/>
                <a:cs typeface="Times New Roman" panose="02020603050405020304" pitchFamily="18" charset="0"/>
              </a:rPr>
              <a:t>угодий. В плане отражают севообороты, систему семеноводства, </a:t>
            </a:r>
            <a:r>
              <a:rPr lang="ru-RU" sz="2200" dirty="0" smtClean="0">
                <a:latin typeface="Times New Roman" panose="02020603050405020304" pitchFamily="18" charset="0"/>
                <a:cs typeface="Times New Roman" panose="02020603050405020304" pitchFamily="18" charset="0"/>
              </a:rPr>
              <a:t>внесение удобрений</a:t>
            </a:r>
            <a:r>
              <a:rPr lang="ru-RU" sz="2200" dirty="0">
                <a:latin typeface="Times New Roman" panose="02020603050405020304" pitchFamily="18" charset="0"/>
                <a:cs typeface="Times New Roman" panose="02020603050405020304" pitchFamily="18" charset="0"/>
              </a:rPr>
              <a:t>, обработку почвы, уход за растениями, борьбу с сорняками и др. При </a:t>
            </a:r>
            <a:r>
              <a:rPr lang="ru-RU" sz="2200" dirty="0" smtClean="0">
                <a:latin typeface="Times New Roman" panose="02020603050405020304" pitchFamily="18" charset="0"/>
                <a:cs typeface="Times New Roman" panose="02020603050405020304" pitchFamily="18" charset="0"/>
              </a:rPr>
              <a:t>необходимости разрабатывают </a:t>
            </a:r>
            <a:r>
              <a:rPr lang="ru-RU" sz="2200" dirty="0">
                <a:latin typeface="Times New Roman" panose="02020603050405020304" pitchFamily="18" charset="0"/>
                <a:cs typeface="Times New Roman" panose="02020603050405020304" pitchFamily="18" charset="0"/>
              </a:rPr>
              <a:t>мероприятия по улучшению и повышению продуктивности природных </a:t>
            </a:r>
            <a:r>
              <a:rPr lang="ru-RU" sz="2200" dirty="0" smtClean="0">
                <a:latin typeface="Times New Roman" panose="02020603050405020304" pitchFamily="18" charset="0"/>
                <a:cs typeface="Times New Roman" panose="02020603050405020304" pitchFamily="18" charset="0"/>
              </a:rPr>
              <a:t>кормовых угодий</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Разработка </a:t>
            </a:r>
            <a:r>
              <a:rPr lang="ru-RU" sz="2200" dirty="0">
                <a:latin typeface="Times New Roman" panose="02020603050405020304" pitchFamily="18" charset="0"/>
                <a:cs typeface="Times New Roman" panose="02020603050405020304" pitchFamily="18" charset="0"/>
              </a:rPr>
              <a:t>производственной программы растениеводства завершается планированием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урожайности сельскохозяйственных культур и продуктивности естественных угодий, объема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производства валовой и товарной продукции</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670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28</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172753" y="976921"/>
            <a:ext cx="7584131"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Организационный план </a:t>
            </a:r>
            <a:r>
              <a:rPr lang="ru-RU" sz="2200" dirty="0">
                <a:latin typeface="Times New Roman" panose="02020603050405020304" pitchFamily="18" charset="0"/>
                <a:cs typeface="Times New Roman" panose="02020603050405020304" pitchFamily="18" charset="0"/>
              </a:rPr>
              <a:t>содержит информацию о лицах, отвечающих за разработку </a:t>
            </a:r>
            <a:r>
              <a:rPr lang="ru-RU" sz="2200" dirty="0" smtClean="0">
                <a:latin typeface="Times New Roman" panose="02020603050405020304" pitchFamily="18" charset="0"/>
                <a:cs typeface="Times New Roman" panose="02020603050405020304" pitchFamily="18" charset="0"/>
              </a:rPr>
              <a:t>концепции проекта </a:t>
            </a:r>
            <a:r>
              <a:rPr lang="ru-RU" sz="2200" dirty="0">
                <a:latin typeface="Times New Roman" panose="02020603050405020304" pitchFamily="18" charset="0"/>
                <a:cs typeface="Times New Roman" panose="02020603050405020304" pitchFamily="18" charset="0"/>
              </a:rPr>
              <a:t>и управление </a:t>
            </a:r>
            <a:r>
              <a:rPr lang="ru-RU" sz="2200" dirty="0" smtClean="0">
                <a:latin typeface="Times New Roman" panose="02020603050405020304" pitchFamily="18" charset="0"/>
                <a:cs typeface="Times New Roman" panose="02020603050405020304" pitchFamily="18" charset="0"/>
              </a:rPr>
              <a:t>сельскохозяйственным </a:t>
            </a:r>
            <a:r>
              <a:rPr lang="ru-RU" sz="2200" dirty="0">
                <a:latin typeface="Times New Roman" panose="02020603050405020304" pitchFamily="18" charset="0"/>
                <a:cs typeface="Times New Roman" panose="02020603050405020304" pitchFamily="18" charset="0"/>
              </a:rPr>
              <a:t>предприятием. Для крупных </a:t>
            </a:r>
            <a:r>
              <a:rPr lang="ru-RU" sz="2200" dirty="0" smtClean="0">
                <a:latin typeface="Times New Roman" panose="02020603050405020304" pitchFamily="18" charset="0"/>
                <a:cs typeface="Times New Roman" panose="02020603050405020304" pitchFamily="18" charset="0"/>
              </a:rPr>
              <a:t>сельскохозяйственных предприятий </a:t>
            </a:r>
            <a:r>
              <a:rPr lang="ru-RU" sz="2200" dirty="0">
                <a:latin typeface="Times New Roman" panose="02020603050405020304" pitchFamily="18" charset="0"/>
                <a:cs typeface="Times New Roman" panose="02020603050405020304" pitchFamily="18" charset="0"/>
              </a:rPr>
              <a:t>важно определить общую численность </a:t>
            </a:r>
            <a:r>
              <a:rPr lang="ru-RU" sz="2200" dirty="0" smtClean="0">
                <a:latin typeface="Times New Roman" panose="02020603050405020304" pitchFamily="18" charset="0"/>
                <a:cs typeface="Times New Roman" panose="02020603050405020304" pitchFamily="18" charset="0"/>
              </a:rPr>
              <a:t>работников</a:t>
            </a:r>
            <a:r>
              <a:rPr lang="ru-RU" sz="2200" dirty="0">
                <a:latin typeface="Times New Roman" panose="02020603050405020304" pitchFamily="18" charset="0"/>
                <a:cs typeface="Times New Roman" panose="02020603050405020304" pitchFamily="18" charset="0"/>
              </a:rPr>
              <a:t>. В разделе </a:t>
            </a:r>
            <a:r>
              <a:rPr lang="ru-RU" sz="2200" dirty="0" smtClean="0">
                <a:latin typeface="Times New Roman" panose="02020603050405020304" pitchFamily="18" charset="0"/>
                <a:cs typeface="Times New Roman" panose="02020603050405020304" pitchFamily="18" charset="0"/>
              </a:rPr>
              <a:t>отражают обязанности </a:t>
            </a:r>
            <a:r>
              <a:rPr lang="ru-RU" sz="2200" dirty="0">
                <a:latin typeface="Times New Roman" panose="02020603050405020304" pitchFamily="18" charset="0"/>
                <a:cs typeface="Times New Roman" panose="02020603050405020304" pitchFamily="18" charset="0"/>
              </a:rPr>
              <a:t>специалистов, определяют персональную </a:t>
            </a:r>
            <a:r>
              <a:rPr lang="ru-RU" sz="2200" dirty="0" smtClean="0">
                <a:latin typeface="Times New Roman" panose="02020603050405020304" pitchFamily="18" charset="0"/>
                <a:cs typeface="Times New Roman" panose="02020603050405020304" pitchFamily="18" charset="0"/>
              </a:rPr>
              <a:t>координацию</a:t>
            </a:r>
            <a:r>
              <a:rPr lang="ru-RU" sz="2200" dirty="0">
                <a:latin typeface="Times New Roman" panose="02020603050405020304" pitchFamily="18" charset="0"/>
                <a:cs typeface="Times New Roman" panose="02020603050405020304" pitchFamily="18" charset="0"/>
              </a:rPr>
              <a:t>, и контроль </a:t>
            </a:r>
            <a:r>
              <a:rPr lang="ru-RU" sz="2200" dirty="0" smtClean="0">
                <a:latin typeface="Times New Roman" panose="02020603050405020304" pitchFamily="18" charset="0"/>
                <a:cs typeface="Times New Roman" panose="02020603050405020304" pitchFamily="18" charset="0"/>
              </a:rPr>
              <a:t>деятельности всех </a:t>
            </a:r>
            <a:r>
              <a:rPr lang="ru-RU" sz="2200" dirty="0">
                <a:latin typeface="Times New Roman" panose="02020603050405020304" pitchFamily="18" charset="0"/>
                <a:cs typeface="Times New Roman" panose="02020603050405020304" pitchFamily="18" charset="0"/>
              </a:rPr>
              <a:t>служб.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6146" name="Picture 2" descr="Организационный план в бизнес-плане (пример составления раздел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467" y="1153469"/>
            <a:ext cx="4378088" cy="328356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172753" y="5027382"/>
            <a:ext cx="12019247" cy="1107996"/>
          </a:xfrm>
          <a:prstGeom prst="rect">
            <a:avLst/>
          </a:prstGeom>
        </p:spPr>
        <p:txBody>
          <a:bodyPr wrap="square">
            <a:spAutoFit/>
          </a:bodyPr>
          <a:lstStyle/>
          <a:p>
            <a:r>
              <a:rPr lang="ru-RU" sz="2200" b="1" dirty="0" smtClean="0">
                <a:latin typeface="Times New Roman" panose="02020603050405020304" pitchFamily="18" charset="0"/>
                <a:cs typeface="Times New Roman" panose="02020603050405020304" pitchFamily="18" charset="0"/>
              </a:rPr>
              <a:t>Юридический </a:t>
            </a:r>
            <a:r>
              <a:rPr lang="ru-RU" sz="2200" b="1" dirty="0">
                <a:latin typeface="Times New Roman" panose="02020603050405020304" pitchFamily="18" charset="0"/>
                <a:cs typeface="Times New Roman" panose="02020603050405020304" pitchFamily="18" charset="0"/>
              </a:rPr>
              <a:t>план </a:t>
            </a:r>
            <a:r>
              <a:rPr lang="ru-RU" sz="2200" dirty="0">
                <a:latin typeface="Times New Roman" panose="02020603050405020304" pitchFamily="18" charset="0"/>
                <a:cs typeface="Times New Roman" panose="02020603050405020304" pitchFamily="18" charset="0"/>
              </a:rPr>
              <a:t>имеет наибольшее значение для вновь создаваемого предприятия с</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обоснованием выбора его организационно-правовой формы. Для действующего предприятия</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указываются законодательные и нормативные акты, регулирующие его деятельность</a:t>
            </a:r>
            <a:r>
              <a:rPr lang="ru-RU" sz="2200" dirty="0" smtClean="0">
                <a:latin typeface="Times New Roman" panose="02020603050405020304" pitchFamily="18" charset="0"/>
                <a:cs typeface="Times New Roman" panose="02020603050405020304" pitchFamily="18" charset="0"/>
              </a:rPr>
              <a:t>.</a:t>
            </a:r>
            <a:endParaRPr lang="ru-RU" sz="2200" dirty="0"/>
          </a:p>
        </p:txBody>
      </p:sp>
      <p:sp>
        <p:nvSpPr>
          <p:cNvPr id="3" name="Прямоугольник 2"/>
          <p:cNvSpPr/>
          <p:nvPr/>
        </p:nvSpPr>
        <p:spPr>
          <a:xfrm>
            <a:off x="172754" y="3667594"/>
            <a:ext cx="7530713" cy="769441"/>
          </a:xfrm>
          <a:prstGeom prst="rect">
            <a:avLst/>
          </a:prstGeom>
        </p:spPr>
        <p:txBody>
          <a:bodyPr wrap="square">
            <a:spAutoFit/>
          </a:bodyPr>
          <a:lstStyle/>
          <a:p>
            <a:r>
              <a:rPr lang="ru-RU" sz="2200" b="1" dirty="0">
                <a:latin typeface="Times New Roman" panose="02020603050405020304" pitchFamily="18" charset="0"/>
                <a:cs typeface="Times New Roman" panose="02020603050405020304" pitchFamily="18" charset="0"/>
              </a:rPr>
              <a:t>Организационная схема </a:t>
            </a:r>
            <a:r>
              <a:rPr lang="ru-RU" sz="2200" dirty="0">
                <a:latin typeface="Times New Roman" panose="02020603050405020304" pitchFamily="18" charset="0"/>
                <a:cs typeface="Times New Roman" panose="02020603050405020304" pitchFamily="18" charset="0"/>
              </a:rPr>
              <a:t>предприятия должна обеспечивать наиболее эффективное выполнение поставленных задач.</a:t>
            </a:r>
            <a:endParaRPr lang="ru-RU" sz="2200" dirty="0"/>
          </a:p>
        </p:txBody>
      </p:sp>
    </p:spTree>
    <p:extLst>
      <p:ext uri="{BB962C8B-B14F-4D97-AF65-F5344CB8AC3E}">
        <p14:creationId xmlns:p14="http://schemas.microsoft.com/office/powerpoint/2010/main" val="635687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29</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119336" y="567759"/>
            <a:ext cx="11953328" cy="2100326"/>
          </a:xfrm>
        </p:spPr>
        <p:txBody>
          <a:bodyPr anchor="ctr">
            <a:noAutofit/>
          </a:bodyPr>
          <a:lstStyle/>
          <a:p>
            <a:pPr algn="l"/>
            <a:r>
              <a:rPr lang="ru-RU" sz="2200" b="1" dirty="0" smtClean="0">
                <a:latin typeface="Times New Roman" panose="02020603050405020304" pitchFamily="18" charset="0"/>
                <a:cs typeface="Times New Roman" panose="02020603050405020304" pitchFamily="18" charset="0"/>
              </a:rPr>
              <a:t>Оценка </a:t>
            </a:r>
            <a:r>
              <a:rPr lang="ru-RU" sz="2200" b="1" dirty="0">
                <a:latin typeface="Times New Roman" panose="02020603050405020304" pitchFamily="18" charset="0"/>
                <a:cs typeface="Times New Roman" panose="02020603050405020304" pitchFamily="18" charset="0"/>
              </a:rPr>
              <a:t>рисков</a:t>
            </a:r>
            <a:r>
              <a:rPr lang="ru-RU" sz="2200" dirty="0">
                <a:latin typeface="Times New Roman" panose="02020603050405020304" pitchFamily="18" charset="0"/>
                <a:cs typeface="Times New Roman" panose="02020603050405020304" pitchFamily="18" charset="0"/>
              </a:rPr>
              <a:t>. Инвесторы и кредиторы придают большое значение оценке рисков, поэтому</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при разработке бизнес-плана целесообразно назвать возможные риски и потери, которые могут</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возникнуть, определить, по каким видам рисков, и на какую сумму следует застраховать</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имущество предприятия. В разделе указываются организации, по заключению договоров на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страхование и суммы страховки</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pic>
        <p:nvPicPr>
          <p:cNvPr id="7170" name="Picture 2" descr="Оценка профессиональных рисков. Зачем она нужна и как её провест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276872"/>
            <a:ext cx="7090200" cy="38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94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Метод экспертных оценок</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17" name="Заголовок 1"/>
          <p:cNvSpPr>
            <a:spLocks noGrp="1"/>
          </p:cNvSpPr>
          <p:nvPr>
            <p:ph type="ctrTitle"/>
          </p:nvPr>
        </p:nvSpPr>
        <p:spPr>
          <a:xfrm>
            <a:off x="-1" y="535484"/>
            <a:ext cx="12144672" cy="805284"/>
          </a:xfrm>
        </p:spPr>
        <p:txBody>
          <a:bodyPr>
            <a:noAutofit/>
          </a:bodyPr>
          <a:lstStyle/>
          <a:p>
            <a:pPr algn="just"/>
            <a:r>
              <a:rPr lang="ru-RU" sz="2200" dirty="0">
                <a:latin typeface="Times New Roman" panose="02020603050405020304" pitchFamily="18" charset="0"/>
                <a:cs typeface="Times New Roman" panose="02020603050405020304" pitchFamily="18" charset="0"/>
              </a:rPr>
              <a:t>При решении рассмотренных задач все множество проблем можно разделить на два класса</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br>
              <a:rPr lang="en-US"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с </a:t>
            </a:r>
            <a:r>
              <a:rPr lang="ru-RU" sz="2200" b="1" dirty="0">
                <a:latin typeface="Times New Roman" panose="02020603050405020304" pitchFamily="18" charset="0"/>
                <a:cs typeface="Times New Roman" panose="02020603050405020304" pitchFamily="18" charset="0"/>
              </a:rPr>
              <a:t>достаточным</a:t>
            </a:r>
            <a:r>
              <a:rPr lang="ru-RU" sz="2200" dirty="0">
                <a:latin typeface="Times New Roman" panose="02020603050405020304" pitchFamily="18" charset="0"/>
                <a:cs typeface="Times New Roman" panose="02020603050405020304" pitchFamily="18" charset="0"/>
              </a:rPr>
              <a:t> и </a:t>
            </a:r>
            <a:r>
              <a:rPr lang="ru-RU" sz="2200" b="1" dirty="0">
                <a:latin typeface="Times New Roman" panose="02020603050405020304" pitchFamily="18" charset="0"/>
                <a:cs typeface="Times New Roman" panose="02020603050405020304" pitchFamily="18" charset="0"/>
              </a:rPr>
              <a:t>недостаточным</a:t>
            </a:r>
            <a:r>
              <a:rPr lang="ru-RU" sz="2200" dirty="0">
                <a:latin typeface="Times New Roman" panose="02020603050405020304" pitchFamily="18" charset="0"/>
                <a:cs typeface="Times New Roman" panose="02020603050405020304" pitchFamily="18" charset="0"/>
              </a:rPr>
              <a:t> информационным </a:t>
            </a:r>
            <a:r>
              <a:rPr lang="ru-RU" sz="2200" dirty="0" smtClean="0">
                <a:latin typeface="Times New Roman" panose="02020603050405020304" pitchFamily="18" charset="0"/>
                <a:cs typeface="Times New Roman" panose="02020603050405020304" pitchFamily="18" charset="0"/>
              </a:rPr>
              <a:t>потенциалом.</a:t>
            </a:r>
            <a:r>
              <a:rPr lang="en-US" sz="2200" dirty="0" smtClean="0">
                <a:latin typeface="Times New Roman" panose="02020603050405020304" pitchFamily="18" charset="0"/>
                <a:cs typeface="Times New Roman" panose="02020603050405020304" pitchFamily="18" charset="0"/>
              </a:rPr>
              <a:t> </a:t>
            </a:r>
            <a:endParaRPr lang="ru-RU" sz="1600" dirty="0">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0" y="1625008"/>
            <a:ext cx="5159897" cy="1107996"/>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Для проблем первого класса имеется </a:t>
            </a:r>
            <a:r>
              <a:rPr lang="ru-RU" sz="2200" dirty="0" smtClean="0">
                <a:latin typeface="Times New Roman" panose="02020603050405020304" pitchFamily="18" charset="0"/>
                <a:cs typeface="Times New Roman" panose="02020603050405020304" pitchFamily="18" charset="0"/>
              </a:rPr>
              <a:t>необходимый </a:t>
            </a:r>
            <a:r>
              <a:rPr lang="ru-RU" sz="2200" dirty="0">
                <a:latin typeface="Times New Roman" panose="02020603050405020304" pitchFamily="18" charset="0"/>
                <a:cs typeface="Times New Roman" panose="02020603050405020304" pitchFamily="18" charset="0"/>
              </a:rPr>
              <a:t>объем знаний и опыта по их решению. </a:t>
            </a:r>
            <a:endParaRPr lang="ru-RU" sz="2200" dirty="0"/>
          </a:p>
        </p:txBody>
      </p:sp>
      <p:sp>
        <p:nvSpPr>
          <p:cNvPr id="11" name="Прямоугольник 10"/>
          <p:cNvSpPr/>
          <p:nvPr/>
        </p:nvSpPr>
        <p:spPr>
          <a:xfrm>
            <a:off x="7128790" y="1625008"/>
            <a:ext cx="5015881" cy="2462213"/>
          </a:xfrm>
          <a:prstGeom prst="rect">
            <a:avLst/>
          </a:prstGeom>
        </p:spPr>
        <p:txBody>
          <a:bodyPr wrap="square">
            <a:spAutoFit/>
          </a:bodyPr>
          <a:lstStyle/>
          <a:p>
            <a:pPr algn="just"/>
            <a:r>
              <a:rPr lang="ru-RU" sz="2200" dirty="0">
                <a:latin typeface="Times New Roman" panose="02020603050405020304" pitchFamily="18" charset="0"/>
                <a:cs typeface="Times New Roman" panose="02020603050405020304" pitchFamily="18" charset="0"/>
              </a:rPr>
              <a:t>В отношении проблем второго класса эксперты уже не могут </a:t>
            </a:r>
            <a:r>
              <a:rPr lang="ru-RU" sz="2200" dirty="0" smtClean="0">
                <a:latin typeface="Times New Roman" panose="02020603050405020304" pitchFamily="18" charset="0"/>
                <a:cs typeface="Times New Roman" panose="02020603050405020304" pitchFamily="18" charset="0"/>
              </a:rPr>
              <a:t>рассматриваться </a:t>
            </a:r>
            <a:r>
              <a:rPr lang="ru-RU" sz="2200" dirty="0">
                <a:latin typeface="Times New Roman" panose="02020603050405020304" pitchFamily="18" charset="0"/>
                <a:cs typeface="Times New Roman" panose="02020603050405020304" pitchFamily="18" charset="0"/>
              </a:rPr>
              <a:t>как достаточно точные измерители. Мнение одного эксперта может оказаться правильным, хотя оно сильно отличается от мнения всех остальных экспертов. </a:t>
            </a:r>
          </a:p>
        </p:txBody>
      </p:sp>
      <p:pic>
        <p:nvPicPr>
          <p:cNvPr id="3074" name="Picture 2" descr="Спор. Что такое спор. Как не спорить. - Школа Ораторского Мастерства"/>
          <p:cNvPicPr>
            <a:picLocks noChangeAspect="1" noChangeArrowheads="1"/>
          </p:cNvPicPr>
          <p:nvPr/>
        </p:nvPicPr>
        <p:blipFill rotWithShape="1">
          <a:blip r:embed="rId3">
            <a:extLst>
              <a:ext uri="{28A0092B-C50C-407E-A947-70E740481C1C}">
                <a14:useLocalDpi xmlns:a14="http://schemas.microsoft.com/office/drawing/2010/main" val="0"/>
              </a:ext>
            </a:extLst>
          </a:blip>
          <a:srcRect b="10290"/>
          <a:stretch/>
        </p:blipFill>
        <p:spPr bwMode="auto">
          <a:xfrm>
            <a:off x="1991544" y="2999550"/>
            <a:ext cx="3312368" cy="297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430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30</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2" name="Прямоугольник 1"/>
          <p:cNvSpPr/>
          <p:nvPr/>
        </p:nvSpPr>
        <p:spPr>
          <a:xfrm>
            <a:off x="83332" y="815849"/>
            <a:ext cx="3204356" cy="4493538"/>
          </a:xfrm>
          <a:prstGeom prst="rect">
            <a:avLst/>
          </a:prstGeom>
        </p:spPr>
        <p:txBody>
          <a:bodyPr wrap="square">
            <a:spAutoFit/>
          </a:bodyPr>
          <a:lstStyle/>
          <a:p>
            <a:r>
              <a:rPr lang="ru-RU" sz="2200" b="1" dirty="0">
                <a:latin typeface="Times New Roman" panose="02020603050405020304" pitchFamily="18" charset="0"/>
                <a:cs typeface="Times New Roman" panose="02020603050405020304" pitchFamily="18" charset="0"/>
              </a:rPr>
              <a:t>Финансовый план</a:t>
            </a:r>
            <a:r>
              <a:rPr lang="ru-RU" sz="2200" dirty="0">
                <a:latin typeface="Times New Roman" panose="02020603050405020304" pitchFamily="18" charset="0"/>
                <a:cs typeface="Times New Roman" panose="02020603050405020304" pitchFamily="18" charset="0"/>
              </a:rPr>
              <a:t>. Стоимостные расчеты обобщают результаты принятых решений по</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предыдущим разделам бизнес-плана. В данном разделе предоставляется вся необходимая</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информация по ожидаемым финансовым результатам сельскохозяйственного предприятия</a:t>
            </a:r>
            <a:r>
              <a:rPr lang="ru-RU" sz="2200" dirty="0" smtClean="0">
                <a:latin typeface="Times New Roman" panose="02020603050405020304" pitchFamily="18" charset="0"/>
                <a:cs typeface="Times New Roman" panose="02020603050405020304" pitchFamily="18" charset="0"/>
              </a:rPr>
              <a:t>.</a:t>
            </a:r>
            <a:endParaRPr lang="ru-RU" sz="2200" dirty="0"/>
          </a:p>
        </p:txBody>
      </p:sp>
      <p:pic>
        <p:nvPicPr>
          <p:cNvPr id="8194" name="Picture 2" descr="Финансовый план современного предприятия"/>
          <p:cNvPicPr>
            <a:picLocks noChangeAspect="1" noChangeArrowheads="1"/>
          </p:cNvPicPr>
          <p:nvPr/>
        </p:nvPicPr>
        <p:blipFill rotWithShape="1">
          <a:blip r:embed="rId2">
            <a:extLst>
              <a:ext uri="{28A0092B-C50C-407E-A947-70E740481C1C}">
                <a14:useLocalDpi xmlns:a14="http://schemas.microsoft.com/office/drawing/2010/main" val="0"/>
              </a:ext>
            </a:extLst>
          </a:blip>
          <a:srcRect t="2578" b="3353"/>
          <a:stretch/>
        </p:blipFill>
        <p:spPr bwMode="auto">
          <a:xfrm>
            <a:off x="3287688" y="815850"/>
            <a:ext cx="8829550"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977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31</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2" name="Прямоугольник 1"/>
          <p:cNvSpPr/>
          <p:nvPr/>
        </p:nvSpPr>
        <p:spPr>
          <a:xfrm>
            <a:off x="83332" y="594604"/>
            <a:ext cx="12025336" cy="2462213"/>
          </a:xfrm>
          <a:prstGeom prst="rect">
            <a:avLst/>
          </a:prstGeom>
        </p:spPr>
        <p:txBody>
          <a:bodyPr wrap="square">
            <a:spAutoFit/>
          </a:bodyPr>
          <a:lstStyle/>
          <a:p>
            <a:r>
              <a:rPr lang="ru-RU" sz="2200" dirty="0" smtClean="0">
                <a:latin typeface="Times New Roman" panose="02020603050405020304" pitchFamily="18" charset="0"/>
                <a:cs typeface="Times New Roman" panose="02020603050405020304" pitchFamily="18" charset="0"/>
              </a:rPr>
              <a:t>Финансовые </a:t>
            </a:r>
            <a:r>
              <a:rPr lang="ru-RU" sz="2200" b="1" dirty="0">
                <a:latin typeface="Times New Roman" panose="02020603050405020304" pitchFamily="18" charset="0"/>
                <a:cs typeface="Times New Roman" panose="02020603050405020304" pitchFamily="18" charset="0"/>
              </a:rPr>
              <a:t>плановые</a:t>
            </a:r>
            <a:r>
              <a:rPr lang="ru-RU" sz="2200" dirty="0">
                <a:latin typeface="Times New Roman" panose="02020603050405020304" pitchFamily="18" charset="0"/>
                <a:cs typeface="Times New Roman" panose="02020603050405020304" pitchFamily="18" charset="0"/>
              </a:rPr>
              <a:t> показатели должны дать ответы на главные вопросы деятельности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предпринимателя и юридических лиц, которым адресуется бизнес-план. Именно по данным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финансового плана инвесторы узнают, на какую прибыль они могут рассчитывать, а кредиторы</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оценивают способности потенциального заемщика обслуживать долг. </a:t>
            </a:r>
            <a:endParaRPr lang="ru-RU" sz="2200" dirty="0" smtClean="0">
              <a:latin typeface="Times New Roman" panose="02020603050405020304" pitchFamily="18" charset="0"/>
              <a:cs typeface="Times New Roman" panose="02020603050405020304" pitchFamily="18" charset="0"/>
            </a:endParaRPr>
          </a:p>
          <a:p>
            <a:endParaRPr lang="ru-RU" sz="2200" b="1" dirty="0">
              <a:latin typeface="Times New Roman" panose="02020603050405020304" pitchFamily="18" charset="0"/>
              <a:cs typeface="Times New Roman" panose="02020603050405020304" pitchFamily="18" charset="0"/>
            </a:endParaRPr>
          </a:p>
          <a:p>
            <a:r>
              <a:rPr lang="ru-RU" sz="2200" b="1" dirty="0" smtClean="0">
                <a:latin typeface="Times New Roman" panose="02020603050405020304" pitchFamily="18" charset="0"/>
                <a:cs typeface="Times New Roman" panose="02020603050405020304" pitchFamily="18" charset="0"/>
              </a:rPr>
              <a:t>Финансовый план </a:t>
            </a:r>
            <a:r>
              <a:rPr lang="ru-RU" sz="2200" dirty="0" smtClean="0">
                <a:latin typeface="Times New Roman" panose="02020603050405020304" pitchFamily="18" charset="0"/>
                <a:cs typeface="Times New Roman" panose="02020603050405020304" pitchFamily="18" charset="0"/>
              </a:rPr>
              <a:t>включает </a:t>
            </a:r>
            <a:r>
              <a:rPr lang="ru-RU" sz="2200" dirty="0">
                <a:latin typeface="Times New Roman" panose="02020603050405020304" pitchFamily="18" charset="0"/>
                <a:cs typeface="Times New Roman" panose="02020603050405020304" pitchFamily="18" charset="0"/>
              </a:rPr>
              <a:t>две расчетные части: </a:t>
            </a:r>
            <a:r>
              <a:rPr lang="ru-RU" sz="2200" b="1" dirty="0">
                <a:latin typeface="Times New Roman" panose="02020603050405020304" pitchFamily="18" charset="0"/>
                <a:cs typeface="Times New Roman" panose="02020603050405020304" pitchFamily="18" charset="0"/>
              </a:rPr>
              <a:t>финансово-экономические результаты </a:t>
            </a:r>
            <a:r>
              <a:rPr lang="ru-RU" sz="2200" dirty="0">
                <a:latin typeface="Times New Roman" panose="02020603050405020304" pitchFamily="18" charset="0"/>
                <a:cs typeface="Times New Roman" panose="02020603050405020304" pitchFamily="18" charset="0"/>
              </a:rPr>
              <a:t>деятельности предприятия и </a:t>
            </a:r>
            <a:r>
              <a:rPr lang="ru-RU" sz="2200" b="1" dirty="0">
                <a:latin typeface="Times New Roman" panose="02020603050405020304" pitchFamily="18" charset="0"/>
                <a:cs typeface="Times New Roman" panose="02020603050405020304" pitchFamily="18" charset="0"/>
              </a:rPr>
              <a:t>планирование основных финансовых показателей</a:t>
            </a:r>
            <a:r>
              <a:rPr lang="ru-RU" sz="2200" dirty="0">
                <a:latin typeface="Times New Roman" panose="02020603050405020304" pitchFamily="18" charset="0"/>
                <a:cs typeface="Times New Roman" panose="02020603050405020304" pitchFamily="18" charset="0"/>
              </a:rPr>
              <a:t>.</a:t>
            </a:r>
            <a:endParaRPr lang="ru-RU" sz="2200" dirty="0"/>
          </a:p>
        </p:txBody>
      </p:sp>
      <p:pic>
        <p:nvPicPr>
          <p:cNvPr id="9226" name="Picture 10" descr="Карты, деньги, два кота » BigPicture.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388" y="3407064"/>
            <a:ext cx="4485928" cy="280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763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32</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237710" y="2418425"/>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Анализ финансово-экономического состояния</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предприятия выполняется на основе </a:t>
            </a:r>
            <a:r>
              <a:rPr lang="ru-RU" sz="2200" dirty="0" smtClean="0">
                <a:latin typeface="Times New Roman" panose="02020603050405020304" pitchFamily="18" charset="0"/>
                <a:cs typeface="Times New Roman" panose="02020603050405020304" pitchFamily="18" charset="0"/>
              </a:rPr>
              <a:t>технико-экономических </a:t>
            </a:r>
            <a:r>
              <a:rPr lang="ru-RU" sz="2200" dirty="0">
                <a:latin typeface="Times New Roman" panose="02020603050405020304" pitchFamily="18" charset="0"/>
                <a:cs typeface="Times New Roman" panose="02020603050405020304" pitchFamily="18" charset="0"/>
              </a:rPr>
              <a:t>и финансовых показателей его деятельности за последние три года. В </a:t>
            </a:r>
            <a:r>
              <a:rPr lang="ru-RU" sz="2200" dirty="0" smtClean="0">
                <a:latin typeface="Times New Roman" panose="02020603050405020304" pitchFamily="18" charset="0"/>
                <a:cs typeface="Times New Roman" panose="02020603050405020304" pitchFamily="18" charset="0"/>
              </a:rPr>
              <a:t>анализе определяют </a:t>
            </a:r>
            <a:r>
              <a:rPr lang="ru-RU" sz="2200" dirty="0">
                <a:latin typeface="Times New Roman" panose="02020603050405020304" pitchFamily="18" charset="0"/>
                <a:cs typeface="Times New Roman" panose="02020603050405020304" pitchFamily="18" charset="0"/>
              </a:rPr>
              <a:t>уровень экономического роста, финансовую устойчивость, вероятность банкротства.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Завершается анализ определением комплексной рейтинговой оценки динамики </a:t>
            </a:r>
            <a:r>
              <a:rPr lang="ru-RU" sz="2200" dirty="0" smtClean="0">
                <a:latin typeface="Times New Roman" panose="02020603050405020304" pitchFamily="18" charset="0"/>
                <a:cs typeface="Times New Roman" panose="02020603050405020304" pitchFamily="18" charset="0"/>
              </a:rPr>
              <a:t>финансово экономического </a:t>
            </a:r>
            <a:r>
              <a:rPr lang="ru-RU" sz="2200" dirty="0">
                <a:latin typeface="Times New Roman" panose="02020603050405020304" pitchFamily="18" charset="0"/>
                <a:cs typeface="Times New Roman" panose="02020603050405020304" pitchFamily="18" charset="0"/>
              </a:rPr>
              <a:t>состояния предприятия</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Планирование</a:t>
            </a:r>
            <a:r>
              <a:rPr lang="ru-RU" sz="2200" dirty="0">
                <a:latin typeface="Times New Roman" panose="02020603050405020304" pitchFamily="18" charset="0"/>
                <a:cs typeface="Times New Roman" panose="02020603050405020304" pitchFamily="18" charset="0"/>
              </a:rPr>
              <a:t> основных финансовых параметров требует выполнения расчетов прогноза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баланса активов и пассивов, прибылей и убытков, движения денежных средств, финансовой</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оценки проекта и запаса финансовой </a:t>
            </a:r>
            <a:r>
              <a:rPr lang="ru-RU" sz="2200" dirty="0" smtClean="0">
                <a:latin typeface="Times New Roman" panose="02020603050405020304" pitchFamily="18" charset="0"/>
                <a:cs typeface="Times New Roman" panose="02020603050405020304" pitchFamily="18" charset="0"/>
              </a:rPr>
              <a:t>прочности.</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Прогнозные </a:t>
            </a:r>
            <a:r>
              <a:rPr lang="ru-RU" sz="2200" b="1" dirty="0">
                <a:latin typeface="Times New Roman" panose="02020603050405020304" pitchFamily="18" charset="0"/>
                <a:cs typeface="Times New Roman" panose="02020603050405020304" pitchFamily="18" charset="0"/>
              </a:rPr>
              <a:t>параметры </a:t>
            </a:r>
            <a:r>
              <a:rPr lang="ru-RU" sz="2200" dirty="0">
                <a:latin typeface="Times New Roman" panose="02020603050405020304" pitchFamily="18" charset="0"/>
                <a:cs typeface="Times New Roman" panose="02020603050405020304" pitchFamily="18" charset="0"/>
              </a:rPr>
              <a:t>в основных </a:t>
            </a:r>
            <a:r>
              <a:rPr lang="ru-RU" sz="2200" dirty="0" smtClean="0">
                <a:latin typeface="Times New Roman" panose="02020603050405020304" pitchFamily="18" charset="0"/>
                <a:cs typeface="Times New Roman" panose="02020603050405020304" pitchFamily="18" charset="0"/>
              </a:rPr>
              <a:t>формах финансовой </a:t>
            </a:r>
            <a:r>
              <a:rPr lang="ru-RU" sz="2200" dirty="0">
                <a:latin typeface="Times New Roman" panose="02020603050405020304" pitchFamily="18" charset="0"/>
                <a:cs typeface="Times New Roman" panose="02020603050405020304" pitchFamily="18" charset="0"/>
              </a:rPr>
              <a:t>отчетности должны соответствовать международным стандартам, особенно </a:t>
            </a:r>
            <a:r>
              <a:rPr lang="ru-RU" sz="2200" dirty="0" smtClean="0">
                <a:latin typeface="Times New Roman" panose="02020603050405020304" pitchFamily="18" charset="0"/>
                <a:cs typeface="Times New Roman" panose="02020603050405020304" pitchFamily="18" charset="0"/>
              </a:rPr>
              <a:t>уровни цен </a:t>
            </a:r>
            <a:r>
              <a:rPr lang="ru-RU" sz="2200" dirty="0">
                <a:latin typeface="Times New Roman" panose="02020603050405020304" pitchFamily="18" charset="0"/>
                <a:cs typeface="Times New Roman" panose="02020603050405020304" pitchFamily="18" charset="0"/>
              </a:rPr>
              <a:t>отражать рыночную покупательную способность в каждом периоде осуществления проекта</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Прогноз движения </a:t>
            </a:r>
            <a:r>
              <a:rPr lang="ru-RU" sz="2200" dirty="0">
                <a:latin typeface="Times New Roman" panose="02020603050405020304" pitchFamily="18" charset="0"/>
                <a:cs typeface="Times New Roman" panose="02020603050405020304" pitchFamily="18" charset="0"/>
              </a:rPr>
              <a:t>денежных средств предназначен для выработки стратегии финансирования</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предприятия, определения потребности в капитале и оценки эффективности его использования.</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1170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33</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119336" y="2564904"/>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Коммерческая эффективность </a:t>
            </a:r>
            <a:r>
              <a:rPr lang="ru-RU" sz="2200" dirty="0">
                <a:latin typeface="Times New Roman" panose="02020603050405020304" pitchFamily="18" charset="0"/>
                <a:cs typeface="Times New Roman" panose="02020603050405020304" pitchFamily="18" charset="0"/>
              </a:rPr>
              <a:t>(финансовое обоснование) проекта </a:t>
            </a:r>
            <a:r>
              <a:rPr lang="ru-RU" sz="2200" dirty="0" smtClean="0">
                <a:latin typeface="Times New Roman" panose="02020603050405020304" pitchFamily="18" charset="0"/>
                <a:cs typeface="Times New Roman" panose="02020603050405020304" pitchFamily="18" charset="0"/>
              </a:rPr>
              <a:t>определяется соотношением </a:t>
            </a:r>
            <a:r>
              <a:rPr lang="ru-RU" sz="2200" dirty="0">
                <a:latin typeface="Times New Roman" panose="02020603050405020304" pitchFamily="18" charset="0"/>
                <a:cs typeface="Times New Roman" panose="02020603050405020304" pitchFamily="18" charset="0"/>
              </a:rPr>
              <a:t>финансовых затрат и результатов, обеспечивающих норму доходности. </a:t>
            </a:r>
            <a:r>
              <a:rPr lang="ru-RU" sz="2200" dirty="0" smtClean="0">
                <a:latin typeface="Times New Roman" panose="02020603050405020304" pitchFamily="18" charset="0"/>
                <a:cs typeface="Times New Roman" panose="02020603050405020304" pitchFamily="18" charset="0"/>
              </a:rPr>
              <a:t>Оценка экономической </a:t>
            </a:r>
            <a:r>
              <a:rPr lang="ru-RU" sz="2200" dirty="0">
                <a:latin typeface="Times New Roman" panose="02020603050405020304" pitchFamily="18" charset="0"/>
                <a:cs typeface="Times New Roman" panose="02020603050405020304" pitchFamily="18" charset="0"/>
              </a:rPr>
              <a:t>деятельности предприятия может проводиться простым и </a:t>
            </a:r>
            <a:r>
              <a:rPr lang="ru-RU" sz="2200" dirty="0" smtClean="0">
                <a:latin typeface="Times New Roman" panose="02020603050405020304" pitchFamily="18" charset="0"/>
                <a:cs typeface="Times New Roman" panose="02020603050405020304" pitchFamily="18" charset="0"/>
              </a:rPr>
              <a:t>дисконтированным методами.</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Простой экспресс-метод </a:t>
            </a:r>
            <a:r>
              <a:rPr lang="ru-RU" sz="2200" dirty="0">
                <a:latin typeface="Times New Roman" panose="02020603050405020304" pitchFamily="18" charset="0"/>
                <a:cs typeface="Times New Roman" panose="02020603050405020304" pitchFamily="18" charset="0"/>
              </a:rPr>
              <a:t>позволяет достаточно быстро на основании </a:t>
            </a:r>
            <a:r>
              <a:rPr lang="ru-RU" sz="2200" dirty="0" smtClean="0">
                <a:latin typeface="Times New Roman" panose="02020603050405020304" pitchFamily="18" charset="0"/>
                <a:cs typeface="Times New Roman" panose="02020603050405020304" pitchFamily="18" charset="0"/>
              </a:rPr>
              <a:t>расчетов выполнить оценку, </a:t>
            </a:r>
            <a:r>
              <a:rPr lang="ru-RU" sz="2200" dirty="0">
                <a:latin typeface="Times New Roman" panose="02020603050405020304" pitchFamily="18" charset="0"/>
                <a:cs typeface="Times New Roman" panose="02020603050405020304" pitchFamily="18" charset="0"/>
              </a:rPr>
              <a:t>информация, которой может характеризовать низкий уровень </a:t>
            </a:r>
            <a:r>
              <a:rPr lang="ru-RU" sz="2200" dirty="0" smtClean="0">
                <a:latin typeface="Times New Roman" panose="02020603050405020304" pitchFamily="18" charset="0"/>
                <a:cs typeface="Times New Roman" panose="02020603050405020304" pitchFamily="18" charset="0"/>
              </a:rPr>
              <a:t>разработки проекта </a:t>
            </a:r>
            <a:r>
              <a:rPr lang="ru-RU" sz="2200" dirty="0">
                <a:latin typeface="Times New Roman" panose="02020603050405020304" pitchFamily="18" charset="0"/>
                <a:cs typeface="Times New Roman" panose="02020603050405020304" pitchFamily="18" charset="0"/>
              </a:rPr>
              <a:t>и подтвердить его неприемлемость по сложным расчетам. Простым методом </a:t>
            </a:r>
            <a:r>
              <a:rPr lang="ru-RU" sz="2200" dirty="0" smtClean="0">
                <a:latin typeface="Times New Roman" panose="02020603050405020304" pitchFamily="18" charset="0"/>
                <a:cs typeface="Times New Roman" panose="02020603050405020304" pitchFamily="18" charset="0"/>
              </a:rPr>
              <a:t>определяют показатели:</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капитальные вложения в создание единицы производственной мощности или в единицу</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продукции</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норма прибыли проекта как отношение чистой прибыли к общему объему инвестиций или к</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инвестируемому акционерному капиталу, </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срок окупаемости или период возврата инвестиций, как отношение общего объема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инвестиций к сумме чистой прибыли и амортизационных отчислений.</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1409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34</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203984" y="2636912"/>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Указанные показатели не учитывают неравномерность одинаковых сумм поступлений или</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платежей по разным периодам времени, что приводит к необходимости использования более</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сложных показателей.</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smtClean="0">
                <a:latin typeface="Times New Roman" panose="02020603050405020304" pitchFamily="18" charset="0"/>
                <a:cs typeface="Times New Roman" panose="02020603050405020304" pitchFamily="18" charset="0"/>
              </a:rPr>
              <a:t>Метод дисконтирования</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Оценки эффективности инвестиций основывается на </a:t>
            </a:r>
            <a:r>
              <a:rPr lang="ru-RU" sz="2200" dirty="0" smtClean="0">
                <a:latin typeface="Times New Roman" panose="02020603050405020304" pitchFamily="18" charset="0"/>
                <a:cs typeface="Times New Roman" panose="02020603050405020304" pitchFamily="18" charset="0"/>
              </a:rPr>
              <a:t>ряде принципов:</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1-й принцип — расчеты базируются на </a:t>
            </a:r>
            <a:r>
              <a:rPr lang="ru-RU" sz="2200" b="1" dirty="0">
                <a:latin typeface="Times New Roman" panose="02020603050405020304" pitchFamily="18" charset="0"/>
                <a:cs typeface="Times New Roman" panose="02020603050405020304" pitchFamily="18" charset="0"/>
              </a:rPr>
              <a:t>показателях денежного потока </a:t>
            </a:r>
            <a:r>
              <a:rPr lang="ru-RU" sz="2200" dirty="0">
                <a:latin typeface="Times New Roman" panose="02020603050405020304" pitchFamily="18" charset="0"/>
                <a:cs typeface="Times New Roman" panose="02020603050405020304" pitchFamily="18" charset="0"/>
              </a:rPr>
              <a:t>от производственной 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инвестиционной деятельности</a:t>
            </a:r>
            <a:r>
              <a:rPr lang="ru-RU" sz="2200" dirty="0" smtClean="0">
                <a:latin typeface="Times New Roman" panose="02020603050405020304" pitchFamily="18" charset="0"/>
                <a:cs typeface="Times New Roman" panose="02020603050405020304" pitchFamily="18" charset="0"/>
              </a:rPr>
              <a:t>.</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2-й принцип — обязательное </a:t>
            </a:r>
            <a:r>
              <a:rPr lang="ru-RU" sz="2200" b="1" dirty="0">
                <a:latin typeface="Times New Roman" panose="02020603050405020304" pitchFamily="18" charset="0"/>
                <a:cs typeface="Times New Roman" panose="02020603050405020304" pitchFamily="18" charset="0"/>
              </a:rPr>
              <a:t>приведение</a:t>
            </a:r>
            <a:r>
              <a:rPr lang="ru-RU" sz="2200" dirty="0">
                <a:latin typeface="Times New Roman" panose="02020603050405020304" pitchFamily="18" charset="0"/>
                <a:cs typeface="Times New Roman" panose="02020603050405020304" pitchFamily="18" charset="0"/>
              </a:rPr>
              <a:t> показателей к </a:t>
            </a:r>
            <a:r>
              <a:rPr lang="ru-RU" sz="2200" b="1" dirty="0">
                <a:latin typeface="Times New Roman" panose="02020603050405020304" pitchFamily="18" charset="0"/>
                <a:cs typeface="Times New Roman" panose="02020603050405020304" pitchFamily="18" charset="0"/>
              </a:rPr>
              <a:t>текущей</a:t>
            </a:r>
            <a:r>
              <a:rPr lang="ru-RU" sz="2200" dirty="0">
                <a:latin typeface="Times New Roman" panose="02020603050405020304" pitchFamily="18" charset="0"/>
                <a:cs typeface="Times New Roman" panose="02020603050405020304" pitchFamily="18" charset="0"/>
              </a:rPr>
              <a:t> (дисконтированной)</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стоимости. Дисконтированием денежных потоков называют приведение разновременных</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значений к значениям их ценности на определенный момент времени, который называется</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моментом приведения</a:t>
            </a:r>
            <a:r>
              <a:rPr lang="ru-RU" sz="2200" dirty="0" smtClean="0">
                <a:latin typeface="Times New Roman" panose="02020603050405020304" pitchFamily="18" charset="0"/>
                <a:cs typeface="Times New Roman" panose="02020603050405020304" pitchFamily="18" charset="0"/>
              </a:rPr>
              <a:t>.</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3-й принцип — </a:t>
            </a:r>
            <a:r>
              <a:rPr lang="ru-RU" sz="2200" b="1" dirty="0">
                <a:latin typeface="Times New Roman" panose="02020603050405020304" pitchFamily="18" charset="0"/>
                <a:cs typeface="Times New Roman" panose="02020603050405020304" pitchFamily="18" charset="0"/>
              </a:rPr>
              <a:t>учет фактора инфляции</a:t>
            </a:r>
            <a:r>
              <a:rPr lang="ru-RU" sz="2200" dirty="0">
                <a:latin typeface="Times New Roman" panose="02020603050405020304" pitchFamily="18" charset="0"/>
                <a:cs typeface="Times New Roman" panose="02020603050405020304" pitchFamily="18" charset="0"/>
              </a:rPr>
              <a:t>. Для обеспечения сравнимости результатов,</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полученных при различных уровнях инфляции, перед дисконтированием корректируют либо</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прогнозный денежный поток путем пересчета в цены, очищенные от инфляции, или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коэффициент дисконтирования</a:t>
            </a:r>
            <a:r>
              <a:rPr lang="ru-RU" sz="2200" dirty="0" smtClean="0">
                <a:latin typeface="Times New Roman" panose="02020603050405020304" pitchFamily="18" charset="0"/>
                <a:cs typeface="Times New Roman" panose="02020603050405020304" pitchFamily="18" charset="0"/>
              </a:rPr>
              <a:t>.</a:t>
            </a: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4-й принцип – </a:t>
            </a:r>
            <a:r>
              <a:rPr lang="ru-RU" sz="2200" b="1" dirty="0">
                <a:latin typeface="Times New Roman" panose="02020603050405020304" pitchFamily="18" charset="0"/>
                <a:cs typeface="Times New Roman" panose="02020603050405020304" pitchFamily="18" charset="0"/>
              </a:rPr>
              <a:t>вариация</a:t>
            </a:r>
            <a:r>
              <a:rPr lang="ru-RU" sz="2200" dirty="0">
                <a:latin typeface="Times New Roman" panose="02020603050405020304" pitchFamily="18" charset="0"/>
                <a:cs typeface="Times New Roman" panose="02020603050405020304" pitchFamily="18" charset="0"/>
              </a:rPr>
              <a:t> форм используемой </a:t>
            </a:r>
            <a:r>
              <a:rPr lang="ru-RU" sz="2200" b="1" dirty="0">
                <a:latin typeface="Times New Roman" panose="02020603050405020304" pitchFamily="18" charset="0"/>
                <a:cs typeface="Times New Roman" panose="02020603050405020304" pitchFamily="18" charset="0"/>
              </a:rPr>
              <a:t>ставки дисконтирования </a:t>
            </a:r>
            <a:r>
              <a:rPr lang="ru-RU" sz="2200" dirty="0">
                <a:latin typeface="Times New Roman" panose="02020603050405020304" pitchFamily="18" charset="0"/>
                <a:cs typeface="Times New Roman" panose="02020603050405020304" pitchFamily="18" charset="0"/>
              </a:rPr>
              <a:t>в зависимости от целей</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оценки.</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0701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35</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119336" y="1209497"/>
            <a:ext cx="8465441"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Результаты определения коммерческой эффективности проекта существенно зависят </a:t>
            </a:r>
            <a:r>
              <a:rPr lang="ru-RU" sz="2200" dirty="0" smtClean="0">
                <a:latin typeface="Times New Roman" panose="02020603050405020304" pitchFamily="18" charset="0"/>
                <a:cs typeface="Times New Roman" panose="02020603050405020304" pitchFamily="18" charset="0"/>
              </a:rPr>
              <a:t>от нормы </a:t>
            </a:r>
            <a:r>
              <a:rPr lang="ru-RU" sz="2200" dirty="0">
                <a:latin typeface="Times New Roman" panose="02020603050405020304" pitchFamily="18" charset="0"/>
                <a:cs typeface="Times New Roman" panose="02020603050405020304" pitchFamily="18" charset="0"/>
              </a:rPr>
              <a:t>дисконта. Выбор ставки дисконтирования должен быть обоснованным. </a:t>
            </a:r>
            <a:r>
              <a:rPr lang="ru-RU" sz="2200" dirty="0" smtClean="0">
                <a:latin typeface="Times New Roman" panose="02020603050405020304" pitchFamily="18" charset="0"/>
                <a:cs typeface="Times New Roman" panose="02020603050405020304" pitchFamily="18" charset="0"/>
              </a:rPr>
              <a:t>Формировать ставку </a:t>
            </a:r>
            <a:r>
              <a:rPr lang="ru-RU" sz="2200" dirty="0">
                <a:latin typeface="Times New Roman" panose="02020603050405020304" pitchFamily="18" charset="0"/>
                <a:cs typeface="Times New Roman" panose="02020603050405020304" pitchFamily="18" charset="0"/>
              </a:rPr>
              <a:t>дисконта в бизнес-плане желательно </a:t>
            </a:r>
            <a:r>
              <a:rPr lang="ru-RU" sz="2200" b="1" dirty="0" smtClean="0">
                <a:latin typeface="Times New Roman" panose="02020603050405020304" pitchFamily="18" charset="0"/>
                <a:cs typeface="Times New Roman" panose="02020603050405020304" pitchFamily="18" charset="0"/>
              </a:rPr>
              <a:t>поэлементно</a:t>
            </a:r>
            <a:r>
              <a:rPr lang="ru-RU"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Она </a:t>
            </a:r>
            <a:r>
              <a:rPr lang="ru-RU" sz="2200" dirty="0">
                <a:latin typeface="Times New Roman" panose="02020603050405020304" pitchFamily="18" charset="0"/>
                <a:cs typeface="Times New Roman" panose="02020603050405020304" pitchFamily="18" charset="0"/>
              </a:rPr>
              <a:t>рассчитывается как </a:t>
            </a:r>
            <a:r>
              <a:rPr lang="ru-RU" sz="2200" b="1" dirty="0">
                <a:latin typeface="Times New Roman" panose="02020603050405020304" pitchFamily="18" charset="0"/>
                <a:cs typeface="Times New Roman" panose="02020603050405020304" pitchFamily="18" charset="0"/>
              </a:rPr>
              <a:t>сумма</a:t>
            </a:r>
            <a:r>
              <a:rPr lang="ru-RU" sz="2200" dirty="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каждое слагаемое </a:t>
            </a:r>
            <a:r>
              <a:rPr lang="ru-RU" sz="2200" dirty="0">
                <a:latin typeface="Times New Roman" panose="02020603050405020304" pitchFamily="18" charset="0"/>
                <a:cs typeface="Times New Roman" panose="02020603050405020304" pitchFamily="18" charset="0"/>
              </a:rPr>
              <a:t>которой учитывает составляющие дисконта, %: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безрисковая ставка; инфляционная премия; премия </a:t>
            </a:r>
            <a:r>
              <a:rPr lang="ru-RU" sz="2200" dirty="0">
                <a:latin typeface="Times New Roman" panose="02020603050405020304" pitchFamily="18" charset="0"/>
                <a:cs typeface="Times New Roman" panose="02020603050405020304" pitchFamily="18" charset="0"/>
              </a:rPr>
              <a:t>за </a:t>
            </a:r>
            <a:r>
              <a:rPr lang="ru-RU" sz="2200" dirty="0" smtClean="0">
                <a:latin typeface="Times New Roman" panose="02020603050405020304" pitchFamily="18" charset="0"/>
                <a:cs typeface="Times New Roman" panose="02020603050405020304" pitchFamily="18" charset="0"/>
              </a:rPr>
              <a:t>риск; премия </a:t>
            </a:r>
            <a:r>
              <a:rPr lang="ru-RU" sz="2200" dirty="0">
                <a:latin typeface="Times New Roman" panose="02020603050405020304" pitchFamily="18" charset="0"/>
                <a:cs typeface="Times New Roman" panose="02020603050405020304" pitchFamily="18" charset="0"/>
              </a:rPr>
              <a:t>за низкую ликвидность и др</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8328248" y="898506"/>
            <a:ext cx="3562350" cy="4876800"/>
          </a:xfrm>
          <a:prstGeom prst="rect">
            <a:avLst/>
          </a:prstGeom>
        </p:spPr>
      </p:pic>
      <p:sp>
        <p:nvSpPr>
          <p:cNvPr id="6" name="Прямоугольник 5"/>
          <p:cNvSpPr/>
          <p:nvPr/>
        </p:nvSpPr>
        <p:spPr>
          <a:xfrm>
            <a:off x="119336" y="3336906"/>
            <a:ext cx="6096000" cy="3139321"/>
          </a:xfrm>
          <a:prstGeom prst="rect">
            <a:avLst/>
          </a:prstGeom>
        </p:spPr>
        <p:txBody>
          <a:bodyPr>
            <a:spAutoFit/>
          </a:bodyPr>
          <a:lstStyle/>
          <a:p>
            <a:r>
              <a:rPr lang="ru-RU" sz="2200" dirty="0">
                <a:latin typeface="Times New Roman" panose="02020603050405020304" pitchFamily="18" charset="0"/>
                <a:cs typeface="Times New Roman" panose="02020603050405020304" pitchFamily="18" charset="0"/>
              </a:rPr>
              <a:t>С учетом изложенных выше принципов методика оценки эффективности инвестиций основана на следующих показателях:</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чистый дисконтированный доход (NPW);</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индекс доходности (РС);</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срок окупаемости (РР);</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внутренняя норма доходности (рентабельности) (IRR).</a:t>
            </a:r>
            <a:endParaRPr lang="ru-RU" sz="2200" dirty="0"/>
          </a:p>
        </p:txBody>
      </p:sp>
    </p:spTree>
    <p:extLst>
      <p:ext uri="{BB962C8B-B14F-4D97-AF65-F5344CB8AC3E}">
        <p14:creationId xmlns:p14="http://schemas.microsoft.com/office/powerpoint/2010/main" val="3205221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36</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0" y="543262"/>
            <a:ext cx="12192000"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Важный показатель, используемый для оценки и прогнозирования эффективности инвестиций</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индекс доходности (РС), основанный на дисконтировании денежных поступлений</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характеризует </a:t>
            </a:r>
            <a:r>
              <a:rPr lang="ru-RU" sz="2200" dirty="0">
                <a:latin typeface="Times New Roman" panose="02020603050405020304" pitchFamily="18" charset="0"/>
                <a:cs typeface="Times New Roman" panose="02020603050405020304" pitchFamily="18" charset="0"/>
              </a:rPr>
              <a:t>доход на единицу затрат. </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Если </a:t>
            </a:r>
            <a:r>
              <a:rPr lang="ru-RU" sz="2200" dirty="0">
                <a:latin typeface="Times New Roman" panose="02020603050405020304" pitchFamily="18" charset="0"/>
                <a:cs typeface="Times New Roman" panose="02020603050405020304" pitchFamily="18" charset="0"/>
              </a:rPr>
              <a:t>РС&lt;1 или равен ему, проект должен быть отвергнут — он не принесет дохода </a:t>
            </a:r>
            <a:r>
              <a:rPr lang="ru-RU" sz="2200" dirty="0" smtClean="0">
                <a:latin typeface="Times New Roman" panose="02020603050405020304" pitchFamily="18" charset="0"/>
                <a:cs typeface="Times New Roman" panose="02020603050405020304" pitchFamily="18" charset="0"/>
              </a:rPr>
              <a:t>инвестору.</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К </a:t>
            </a:r>
            <a:r>
              <a:rPr lang="ru-RU" sz="2200" dirty="0">
                <a:latin typeface="Times New Roman" panose="02020603050405020304" pitchFamily="18" charset="0"/>
                <a:cs typeface="Times New Roman" panose="02020603050405020304" pitchFamily="18" charset="0"/>
              </a:rPr>
              <a:t>реализации могут быть приняты инвестиционные </a:t>
            </a:r>
            <a:r>
              <a:rPr lang="ru-RU" sz="2200" dirty="0" smtClean="0">
                <a:latin typeface="Times New Roman" panose="02020603050405020304" pitchFamily="18" charset="0"/>
                <a:cs typeface="Times New Roman" panose="02020603050405020304" pitchFamily="18" charset="0"/>
              </a:rPr>
              <a:t>проекты</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только </a:t>
            </a:r>
            <a:r>
              <a:rPr lang="ru-RU" sz="2200" dirty="0">
                <a:latin typeface="Times New Roman" panose="02020603050405020304" pitchFamily="18" charset="0"/>
                <a:cs typeface="Times New Roman" panose="02020603050405020304" pitchFamily="18" charset="0"/>
              </a:rPr>
              <a:t>со значением показателя РС&gt; 1.</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0" y="2780928"/>
            <a:ext cx="8472264" cy="2462213"/>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При разработке финансового плана необходимо учитывать следующие </a:t>
            </a:r>
            <a:r>
              <a:rPr lang="ru-RU" sz="2200" dirty="0" smtClean="0">
                <a:latin typeface="Times New Roman" panose="02020603050405020304" pitchFamily="18" charset="0"/>
                <a:cs typeface="Times New Roman" panose="02020603050405020304" pitchFamily="18" charset="0"/>
              </a:rPr>
              <a:t>моменты</a:t>
            </a:r>
            <a:r>
              <a:rPr lang="en-US" sz="2200" dirty="0" smtClean="0">
                <a:latin typeface="Times New Roman" panose="02020603050405020304" pitchFamily="18" charset="0"/>
                <a:cs typeface="Times New Roman" panose="02020603050405020304" pitchFamily="18" charset="0"/>
              </a:rPr>
              <a:t>:</a:t>
            </a:r>
          </a:p>
          <a:p>
            <a:r>
              <a:rPr lang="ru-RU" sz="2200" dirty="0" smtClean="0">
                <a:latin typeface="Times New Roman" panose="02020603050405020304" pitchFamily="18" charset="0"/>
                <a:cs typeface="Times New Roman" panose="02020603050405020304" pitchFamily="18" charset="0"/>
              </a:rPr>
              <a:t>1. Достоверность </a:t>
            </a:r>
            <a:r>
              <a:rPr lang="ru-RU" sz="2200" dirty="0">
                <a:latin typeface="Times New Roman" panose="02020603050405020304" pitchFamily="18" charset="0"/>
                <a:cs typeface="Times New Roman" panose="02020603050405020304" pitchFamily="18" charset="0"/>
              </a:rPr>
              <a:t>представленных материалов</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r>
              <a:rPr lang="ru-RU" sz="2200" dirty="0">
                <a:latin typeface="Times New Roman" panose="02020603050405020304" pitchFamily="18" charset="0"/>
                <a:cs typeface="Times New Roman" panose="02020603050405020304" pitchFamily="18" charset="0"/>
              </a:rPr>
              <a:t>2. Должны быть предусмотрены несколько вариантов расчетов (оптимистический</a:t>
            </a:r>
            <a:r>
              <a:rPr lang="ru-RU" sz="2200" dirty="0" smtClean="0">
                <a:latin typeface="Times New Roman" panose="02020603050405020304" pitchFamily="18" charset="0"/>
                <a:cs typeface="Times New Roman" panose="02020603050405020304" pitchFamily="18" charset="0"/>
              </a:rPr>
              <a:t>, пессимистический </a:t>
            </a:r>
            <a:r>
              <a:rPr lang="ru-RU" sz="2200" dirty="0">
                <a:latin typeface="Times New Roman" panose="02020603050405020304" pitchFamily="18" charset="0"/>
                <a:cs typeface="Times New Roman" panose="02020603050405020304" pitchFamily="18" charset="0"/>
              </a:rPr>
              <a:t>и т. д.).</a:t>
            </a:r>
          </a:p>
          <a:p>
            <a:r>
              <a:rPr lang="ru-RU" sz="2200" dirty="0">
                <a:latin typeface="Times New Roman" panose="02020603050405020304" pitchFamily="18" charset="0"/>
                <a:cs typeface="Times New Roman" panose="02020603050405020304" pitchFamily="18" charset="0"/>
              </a:rPr>
              <a:t>3. Финансовый план не должен расходиться с показателями, представленными в </a:t>
            </a:r>
            <a:r>
              <a:rPr lang="ru-RU" sz="2200" dirty="0" smtClean="0">
                <a:latin typeface="Times New Roman" panose="02020603050405020304" pitchFamily="18" charset="0"/>
                <a:cs typeface="Times New Roman" panose="02020603050405020304" pitchFamily="18" charset="0"/>
              </a:rPr>
              <a:t>других разделах </a:t>
            </a:r>
            <a:r>
              <a:rPr lang="ru-RU" sz="2200" dirty="0">
                <a:latin typeface="Times New Roman" panose="02020603050405020304" pitchFamily="18" charset="0"/>
                <a:cs typeface="Times New Roman" panose="02020603050405020304" pitchFamily="18" charset="0"/>
              </a:rPr>
              <a:t>бизнес-плана.</a:t>
            </a:r>
          </a:p>
        </p:txBody>
      </p:sp>
      <p:pic>
        <p:nvPicPr>
          <p:cNvPr id="6" name="Рисунок 5"/>
          <p:cNvPicPr>
            <a:picLocks noChangeAspect="1"/>
          </p:cNvPicPr>
          <p:nvPr/>
        </p:nvPicPr>
        <p:blipFill>
          <a:blip r:embed="rId2"/>
          <a:stretch>
            <a:fillRect/>
          </a:stretch>
        </p:blipFill>
        <p:spPr>
          <a:xfrm>
            <a:off x="8066525" y="2751540"/>
            <a:ext cx="3630575" cy="2719427"/>
          </a:xfrm>
          <a:prstGeom prst="rect">
            <a:avLst/>
          </a:prstGeom>
        </p:spPr>
      </p:pic>
    </p:spTree>
    <p:extLst>
      <p:ext uri="{BB962C8B-B14F-4D97-AF65-F5344CB8AC3E}">
        <p14:creationId xmlns:p14="http://schemas.microsoft.com/office/powerpoint/2010/main" val="25923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37</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0" y="543262"/>
            <a:ext cx="12192000"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Простым сроком окупаемости (РР</a:t>
            </a:r>
            <a:r>
              <a:rPr lang="ru-RU" sz="2200" dirty="0" smtClean="0">
                <a:latin typeface="Times New Roman" panose="02020603050405020304" pitchFamily="18" charset="0"/>
                <a:cs typeface="Times New Roman" panose="02020603050405020304" pitchFamily="18" charset="0"/>
              </a:rPr>
              <a:t>) называют </a:t>
            </a:r>
            <a:r>
              <a:rPr lang="ru-RU" sz="2200" dirty="0">
                <a:latin typeface="Times New Roman" panose="02020603050405020304" pitchFamily="18" charset="0"/>
                <a:cs typeface="Times New Roman" panose="02020603050405020304" pitchFamily="18" charset="0"/>
              </a:rPr>
              <a:t>продолжительность периода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от начального момента до момента окупаемости. Начальный момент указывают в задании на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проектирование (обычно это начало операционной деятельности</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Моментом </a:t>
            </a:r>
            <a:r>
              <a:rPr lang="ru-RU" sz="2200" dirty="0" smtClean="0">
                <a:latin typeface="Times New Roman" panose="02020603050405020304" pitchFamily="18" charset="0"/>
                <a:cs typeface="Times New Roman" panose="02020603050405020304" pitchFamily="18" charset="0"/>
              </a:rPr>
              <a:t>окупаемости называют </a:t>
            </a:r>
            <a:r>
              <a:rPr lang="ru-RU" sz="2200" dirty="0">
                <a:latin typeface="Times New Roman" panose="02020603050405020304" pitchFamily="18" charset="0"/>
                <a:cs typeface="Times New Roman" panose="02020603050405020304" pitchFamily="18" charset="0"/>
              </a:rPr>
              <a:t>тот наиболее ранний момент времени в расчетном периоде, после которого </a:t>
            </a:r>
            <a:r>
              <a:rPr lang="ru-RU" sz="2200" dirty="0" smtClean="0">
                <a:latin typeface="Times New Roman" panose="02020603050405020304" pitchFamily="18" charset="0"/>
                <a:cs typeface="Times New Roman" panose="02020603050405020304" pitchFamily="18" charset="0"/>
              </a:rPr>
              <a:t>текущий чистый </a:t>
            </a:r>
            <a:r>
              <a:rPr lang="ru-RU" sz="2200" dirty="0">
                <a:latin typeface="Times New Roman" panose="02020603050405020304" pitchFamily="18" charset="0"/>
                <a:cs typeface="Times New Roman" panose="02020603050405020304" pitchFamily="18" charset="0"/>
              </a:rPr>
              <a:t>доход становится и в дальнейшем остается </a:t>
            </a:r>
            <a:r>
              <a:rPr lang="ru-RU" sz="2200" dirty="0" smtClean="0">
                <a:latin typeface="Times New Roman" panose="02020603050405020304" pitchFamily="18" charset="0"/>
                <a:cs typeface="Times New Roman" panose="02020603050405020304" pitchFamily="18" charset="0"/>
              </a:rPr>
              <a:t>неотрицательным</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2696923" y="2941669"/>
            <a:ext cx="5814717" cy="3240360"/>
          </a:xfrm>
          <a:prstGeom prst="rect">
            <a:avLst/>
          </a:prstGeom>
        </p:spPr>
      </p:pic>
    </p:spTree>
    <p:extLst>
      <p:ext uri="{BB962C8B-B14F-4D97-AF65-F5344CB8AC3E}">
        <p14:creationId xmlns:p14="http://schemas.microsoft.com/office/powerpoint/2010/main" val="1697987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38</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0" y="692696"/>
            <a:ext cx="12192000"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Внутренняя </a:t>
            </a:r>
            <a:r>
              <a:rPr lang="ru-RU" sz="2200" dirty="0" smtClean="0">
                <a:latin typeface="Times New Roman" panose="02020603050405020304" pitchFamily="18" charset="0"/>
                <a:cs typeface="Times New Roman" panose="02020603050405020304" pitchFamily="18" charset="0"/>
              </a:rPr>
              <a:t>норма доходности (IRR</a:t>
            </a:r>
            <a:r>
              <a:rPr lang="ru-RU" sz="2200" dirty="0">
                <a:latin typeface="Times New Roman" panose="02020603050405020304" pitchFamily="18" charset="0"/>
                <a:cs typeface="Times New Roman" panose="02020603050405020304" pitchFamily="18" charset="0"/>
              </a:rPr>
              <a:t>)—значение ставки дисконтирования, при котором величина NPW проекта </a:t>
            </a:r>
            <a:r>
              <a:rPr lang="ru-RU" sz="2200" dirty="0" smtClean="0">
                <a:latin typeface="Times New Roman" panose="02020603050405020304" pitchFamily="18" charset="0"/>
                <a:cs typeface="Times New Roman" panose="02020603050405020304" pitchFamily="18" charset="0"/>
              </a:rPr>
              <a:t>равна нулю.</a:t>
            </a:r>
            <a:br>
              <a:rPr lang="ru-RU"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Внутренняя </a:t>
            </a:r>
            <a:r>
              <a:rPr lang="ru-RU" sz="2200" dirty="0">
                <a:latin typeface="Times New Roman" panose="02020603050405020304" pitchFamily="18" charset="0"/>
                <a:cs typeface="Times New Roman" panose="02020603050405020304" pitchFamily="18" charset="0"/>
              </a:rPr>
              <a:t>норма доходности представляет собой ту норму дисконта, при которой</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величина приведенных эффектов равна приведенным инвестиционным затратам. Внутренняя</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норма доходности определяет максимально приемлемую процентную ставку, при которой можно</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инвестировать средства без каких-либо потерь.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13314" name="Picture 2" descr="Внутренняя норма доходности - Что такое Внутренняя норма доходности? -  Техническая Библиотека Neftegaz.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4" y="3212976"/>
            <a:ext cx="5688632" cy="284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600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39</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19881" y="2446288"/>
            <a:ext cx="12192000"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Все финансовые результаты первого года реализации проекта обычно </a:t>
            </a:r>
            <a:r>
              <a:rPr lang="ru-RU" sz="2200" dirty="0" smtClean="0">
                <a:latin typeface="Times New Roman" panose="02020603050405020304" pitchFamily="18" charset="0"/>
                <a:cs typeface="Times New Roman" panose="02020603050405020304" pitchFamily="18" charset="0"/>
              </a:rPr>
              <a:t>рекомендуется</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просчитывать </a:t>
            </a:r>
            <a:r>
              <a:rPr lang="ru-RU" sz="2200" dirty="0">
                <a:latin typeface="Times New Roman" panose="02020603050405020304" pitchFamily="18" charset="0"/>
                <a:cs typeface="Times New Roman" panose="02020603050405020304" pitchFamily="18" charset="0"/>
              </a:rPr>
              <a:t>помесячно, второго — поквартально, третьего и последующих — по </a:t>
            </a:r>
            <a:r>
              <a:rPr lang="ru-RU" sz="2200" dirty="0" smtClean="0">
                <a:latin typeface="Times New Roman" panose="02020603050405020304" pitchFamily="18" charset="0"/>
                <a:cs typeface="Times New Roman" panose="02020603050405020304" pitchFamily="18" charset="0"/>
              </a:rPr>
              <a:t>результатам</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года.</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b="1" dirty="0">
                <a:latin typeface="Times New Roman" panose="02020603050405020304" pitchFamily="18" charset="0"/>
                <a:cs typeface="Times New Roman" panose="02020603050405020304" pitchFamily="18" charset="0"/>
              </a:rPr>
              <a:t>Стратегия </a:t>
            </a:r>
            <a:r>
              <a:rPr lang="ru-RU" sz="2200" b="1" dirty="0" smtClean="0">
                <a:latin typeface="Times New Roman" panose="02020603050405020304" pitchFamily="18" charset="0"/>
                <a:cs typeface="Times New Roman" panose="02020603050405020304" pitchFamily="18" charset="0"/>
              </a:rPr>
              <a:t>финансирования</a:t>
            </a:r>
            <a:r>
              <a:rPr lang="en-US" sz="2200" dirty="0" smtClean="0">
                <a:latin typeface="Times New Roman" panose="02020603050405020304" pitchFamily="18" charset="0"/>
                <a:cs typeface="Times New Roman" panose="02020603050405020304" pitchFamily="18" charset="0"/>
              </a:rPr>
              <a:t>.</a:t>
            </a:r>
            <a:r>
              <a:rPr lang="en-US" sz="2200" b="1"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В </a:t>
            </a:r>
            <a:r>
              <a:rPr lang="ru-RU" sz="2200" dirty="0">
                <a:latin typeface="Times New Roman" panose="02020603050405020304" pitchFamily="18" charset="0"/>
                <a:cs typeface="Times New Roman" panose="02020603050405020304" pitchFamily="18" charset="0"/>
              </a:rPr>
              <a:t>этом разделе бизнес-плана необходимо обосновать потребность</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в инвестициях и определить источники финансирования планируемых мероприятий. При этом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следует ответить на такие вопросы</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1.Сколько необходимо средств для реализации проекта?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2.Из каких источников намечается получить эти средства и в какой форме?</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3.Когда можно ожидать полного возврата вложенных средств и получения инвесторами</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дохода? Каков будет этот доход</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При ответе на второй вопрос важно сообщить потенциальным кредиторам и инвесторам,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сколько денег предприниматель вложит в развитие предприятия, а сколько рассчитывает</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получить в виде ссуды из других источников</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035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Метод экспертных оценок</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4</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17" name="Заголовок 1"/>
          <p:cNvSpPr>
            <a:spLocks noGrp="1"/>
          </p:cNvSpPr>
          <p:nvPr>
            <p:ph type="ctrTitle"/>
          </p:nvPr>
        </p:nvSpPr>
        <p:spPr>
          <a:xfrm>
            <a:off x="101307" y="980728"/>
            <a:ext cx="11737305" cy="792088"/>
          </a:xfrm>
        </p:spPr>
        <p:txBody>
          <a:bodyPr>
            <a:noAutofit/>
          </a:bodyPr>
          <a:lstStyle/>
          <a:p>
            <a:pPr algn="l"/>
            <a:r>
              <a:rPr lang="ru-RU" sz="2200" dirty="0">
                <a:latin typeface="Times New Roman" panose="02020603050405020304" pitchFamily="18" charset="0"/>
                <a:cs typeface="Times New Roman" panose="02020603050405020304" pitchFamily="18" charset="0"/>
              </a:rPr>
              <a:t>Метод экспертных оценок применяется для решения проблем прогнозирования, планирования и разработки программ деятельности, нормирования труда, выбора перспективной техники, оценки качества продукции и др.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
        <p:nvSpPr>
          <p:cNvPr id="11" name="Заголовок 1"/>
          <p:cNvSpPr txBox="1">
            <a:spLocks/>
          </p:cNvSpPr>
          <p:nvPr/>
        </p:nvSpPr>
        <p:spPr>
          <a:xfrm>
            <a:off x="93331" y="1981875"/>
            <a:ext cx="12072664"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2200" dirty="0">
                <a:latin typeface="Times New Roman" panose="02020603050405020304" pitchFamily="18" charset="0"/>
                <a:cs typeface="Times New Roman" panose="02020603050405020304" pitchFamily="18" charset="0"/>
              </a:rPr>
              <a:t>Для применения метода экспертных оценок в процессе принятия решений необходимо </a:t>
            </a:r>
            <a:r>
              <a:rPr lang="ru-RU" sz="2200" dirty="0" smtClean="0">
                <a:latin typeface="Times New Roman" panose="02020603050405020304" pitchFamily="18" charset="0"/>
                <a:cs typeface="Times New Roman" panose="02020603050405020304" pitchFamily="18" charset="0"/>
              </a:rPr>
              <a:t>рассмотреть </a:t>
            </a:r>
            <a:r>
              <a:rPr lang="ru-RU" sz="2200" dirty="0">
                <a:latin typeface="Times New Roman" panose="02020603050405020304" pitchFamily="18" charset="0"/>
                <a:cs typeface="Times New Roman" panose="02020603050405020304" pitchFamily="18" charset="0"/>
              </a:rPr>
              <a:t>вопросы подбора экспертов, проведения опроса и обработки его результатов</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2052" name="Picture 4" descr="https://avatars.mds.yandex.net/get-znatoki/470774/2a00000174eee530457a8aa335f0912ad22a/ori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3632" y="2746132"/>
            <a:ext cx="5256584" cy="355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076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Содержание бизнес-плана</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40</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119336" y="2276872"/>
            <a:ext cx="11953328"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При ответе на второй вопрос важно сообщить потенциальным кредиторам и инвесторам,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сколько денег предприниматель вложит в развитие предприятия, а сколько рассчитывает</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получить в виде ссуды из других источников. </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Принято </a:t>
            </a:r>
            <a:r>
              <a:rPr lang="ru-RU" sz="2200" dirty="0">
                <a:latin typeface="Times New Roman" panose="02020603050405020304" pitchFamily="18" charset="0"/>
                <a:cs typeface="Times New Roman" panose="02020603050405020304" pitchFamily="18" charset="0"/>
              </a:rPr>
              <a:t>считать, что финансирование </a:t>
            </a:r>
            <a:r>
              <a:rPr lang="ru-RU" sz="2200" dirty="0" smtClean="0">
                <a:latin typeface="Times New Roman" panose="02020603050405020304" pitchFamily="18" charset="0"/>
                <a:cs typeface="Times New Roman" panose="02020603050405020304" pitchFamily="18" charset="0"/>
              </a:rPr>
              <a:t>через</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кредиты </a:t>
            </a:r>
            <a:r>
              <a:rPr lang="ru-RU" sz="2200" dirty="0">
                <a:latin typeface="Times New Roman" panose="02020603050405020304" pitchFamily="18" charset="0"/>
                <a:cs typeface="Times New Roman" panose="02020603050405020304" pitchFamily="18" charset="0"/>
              </a:rPr>
              <a:t>предпочтительнее для сельскохозяйственных проектов, связанных с </a:t>
            </a:r>
            <a:r>
              <a:rPr lang="ru-RU" sz="2200" dirty="0" smtClean="0">
                <a:latin typeface="Times New Roman" panose="02020603050405020304" pitchFamily="18" charset="0"/>
                <a:cs typeface="Times New Roman" panose="02020603050405020304" pitchFamily="18" charset="0"/>
              </a:rPr>
              <a:t>расширением</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производства </a:t>
            </a:r>
            <a:r>
              <a:rPr lang="ru-RU" sz="2200" dirty="0">
                <a:latin typeface="Times New Roman" panose="02020603050405020304" pitchFamily="18" charset="0"/>
                <a:cs typeface="Times New Roman" panose="02020603050405020304" pitchFamily="18" charset="0"/>
              </a:rPr>
              <a:t>на успешных предприятиях. Для проектов, связанных с созданием </a:t>
            </a:r>
            <a:r>
              <a:rPr lang="ru-RU" sz="2200" dirty="0" smtClean="0">
                <a:latin typeface="Times New Roman" panose="02020603050405020304" pitchFamily="18" charset="0"/>
                <a:cs typeface="Times New Roman" panose="02020603050405020304" pitchFamily="18" charset="0"/>
              </a:rPr>
              <a:t>нового</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предприятия</a:t>
            </a:r>
            <a:r>
              <a:rPr lang="ru-RU" sz="2200" dirty="0">
                <a:latin typeface="Times New Roman" panose="02020603050405020304" pitchFamily="18" charset="0"/>
                <a:cs typeface="Times New Roman" panose="02020603050405020304" pitchFamily="18" charset="0"/>
              </a:rPr>
              <a:t>, предпочтительный источник финансирования — паевой и акционерный капитал</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Привлечение кредитов для таких проектов рискованно, так как для нового предприятия схема</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расчетов по кредитам может быть непосильной</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При нестабильной экономической ситуации инвесторы отдают предпочтение проектам,</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обеспечивающим быструю окупаемость вложенных средств.</a:t>
            </a:r>
            <a:br>
              <a:rPr lang="ru-RU" sz="22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933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Вопросы для самоконтроля</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41</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a:t>
            </a:r>
            <a:r>
              <a:rPr lang="ru-RU" sz="1500" dirty="0" smtClean="0">
                <a:latin typeface="Bookman Old Style" panose="02050604050505020204" pitchFamily="18" charset="0"/>
              </a:rPr>
              <a:t>№3. Бизнес план</a:t>
            </a:r>
            <a:endParaRPr lang="ru-RU" sz="1500" dirty="0">
              <a:latin typeface="Bookman Old Style" panose="02050604050505020204" pitchFamily="18" charset="0"/>
            </a:endParaRPr>
          </a:p>
        </p:txBody>
      </p:sp>
      <p:sp>
        <p:nvSpPr>
          <p:cNvPr id="15" name="Заголовок 1"/>
          <p:cNvSpPr>
            <a:spLocks noGrp="1"/>
          </p:cNvSpPr>
          <p:nvPr>
            <p:ph type="ctrTitle"/>
          </p:nvPr>
        </p:nvSpPr>
        <p:spPr>
          <a:xfrm>
            <a:off x="-28900" y="1196752"/>
            <a:ext cx="12192000" cy="2100326"/>
          </a:xfrm>
        </p:spPr>
        <p:txBody>
          <a:bodyPr anchor="ctr">
            <a:noAutofit/>
          </a:bodyPr>
          <a:lstStyle/>
          <a:p>
            <a:pPr algn="l"/>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1) Назовите основные принципы прогнозирования</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2) Охарактеризуйте методы планирования</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3) Перечислите основные разделы бизнес-плана</a:t>
            </a:r>
            <a:r>
              <a:rPr lang="ru-RU" sz="2200" dirty="0" smtClean="0">
                <a:latin typeface="Times New Roman" panose="02020603050405020304" pitchFamily="18" charset="0"/>
                <a:cs typeface="Times New Roman" panose="02020603050405020304" pitchFamily="18" charset="0"/>
              </a:rPr>
              <a:t>.</a:t>
            </a:r>
            <a:br>
              <a:rPr lang="ru-RU" sz="2200" dirty="0" smtClean="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
            </a:r>
            <a:br>
              <a:rPr lang="ru-RU" sz="2200" dirty="0">
                <a:latin typeface="Times New Roman" panose="02020603050405020304" pitchFamily="18" charset="0"/>
                <a:cs typeface="Times New Roman" panose="02020603050405020304" pitchFamily="18" charset="0"/>
              </a:rPr>
            </a:br>
            <a:r>
              <a:rPr lang="ru-RU" sz="2200" dirty="0">
                <a:latin typeface="Times New Roman" panose="02020603050405020304" pitchFamily="18" charset="0"/>
                <a:cs typeface="Times New Roman" panose="02020603050405020304" pitchFamily="18" charset="0"/>
              </a:rPr>
              <a:t>4) Что включает в себя финансовый раздел бизнес-плана?</a:t>
            </a:r>
            <a:br>
              <a:rPr lang="ru-RU" sz="22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rotWithShape="1">
          <a:blip r:embed="rId2"/>
          <a:srcRect t="4053" b="3789"/>
          <a:stretch/>
        </p:blipFill>
        <p:spPr>
          <a:xfrm>
            <a:off x="7824192" y="1628800"/>
            <a:ext cx="3672408" cy="3384376"/>
          </a:xfrm>
          <a:prstGeom prst="rect">
            <a:avLst/>
          </a:prstGeom>
        </p:spPr>
      </p:pic>
    </p:spTree>
    <p:extLst>
      <p:ext uri="{BB962C8B-B14F-4D97-AF65-F5344CB8AC3E}">
        <p14:creationId xmlns:p14="http://schemas.microsoft.com/office/powerpoint/2010/main" val="34763645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42</a:t>
            </a:fld>
            <a:r>
              <a:rPr lang="ru-RU" dirty="0" smtClean="0">
                <a:latin typeface="Bookman Old Style" panose="02050604050505020204" pitchFamily="18" charset="0"/>
              </a:rPr>
              <a:t>/20</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23165"/>
          </a:xfrm>
          <a:prstGeom prst="rect">
            <a:avLst/>
          </a:prstGeom>
          <a:noFill/>
          <a:ln>
            <a:noFill/>
          </a:ln>
        </p:spPr>
        <p:txBody>
          <a:bodyPr wrap="square" rtlCol="0">
            <a:spAutoFit/>
          </a:bodyPr>
          <a:lstStyle/>
          <a:p>
            <a:pPr algn="ctr"/>
            <a:r>
              <a:rPr lang="ru-RU" sz="1500" dirty="0">
                <a:latin typeface="Bookman Old Style" panose="02050604050505020204" pitchFamily="18" charset="0"/>
              </a:rPr>
              <a:t>Лекция №2. </a:t>
            </a:r>
            <a:r>
              <a:rPr lang="ru-RU" sz="1500" dirty="0" smtClean="0">
                <a:latin typeface="Bookman Old Style" panose="02050604050505020204" pitchFamily="18" charset="0"/>
              </a:rPr>
              <a:t>Построение </a:t>
            </a:r>
            <a:r>
              <a:rPr lang="ru-RU" sz="1500" dirty="0">
                <a:latin typeface="Bookman Old Style" panose="02050604050505020204" pitchFamily="18" charset="0"/>
              </a:rPr>
              <a:t>сетевой модели. Расчет параметров сетевого графика</a:t>
            </a:r>
          </a:p>
        </p:txBody>
      </p:sp>
      <p:pic>
        <p:nvPicPr>
          <p:cNvPr id="1026" name="Picture 2" descr="9 советов, как работать с презентациями в продажах | Супергерой продаж |  Валерий Шеркунов | Дзе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137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656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Подбор экспертов</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5</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17" name="Заголовок 1"/>
          <p:cNvSpPr>
            <a:spLocks noGrp="1"/>
          </p:cNvSpPr>
          <p:nvPr>
            <p:ph type="ctrTitle"/>
          </p:nvPr>
        </p:nvSpPr>
        <p:spPr>
          <a:xfrm>
            <a:off x="227345" y="715928"/>
            <a:ext cx="10621183" cy="792088"/>
          </a:xfrm>
        </p:spPr>
        <p:txBody>
          <a:bodyPr>
            <a:noAutofit/>
          </a:bodyPr>
          <a:lstStyle/>
          <a:p>
            <a:pPr algn="l"/>
            <a:r>
              <a:rPr lang="ru-RU" sz="2200" dirty="0">
                <a:latin typeface="Times New Roman" panose="02020603050405020304" pitchFamily="18" charset="0"/>
                <a:cs typeface="Times New Roman" panose="02020603050405020304" pitchFamily="18" charset="0"/>
              </a:rPr>
              <a:t>Характеристики группы экспертов определяются на основе индивидуальных характеристик </a:t>
            </a:r>
            <a:r>
              <a:rPr lang="ru-RU" sz="2200" dirty="0" smtClean="0">
                <a:latin typeface="Times New Roman" panose="02020603050405020304" pitchFamily="18" charset="0"/>
                <a:cs typeface="Times New Roman" panose="02020603050405020304" pitchFamily="18" charset="0"/>
              </a:rPr>
              <a:t>экспертов:</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
        <p:nvSpPr>
          <p:cNvPr id="12" name="Прямоугольник 11"/>
          <p:cNvSpPr/>
          <p:nvPr/>
        </p:nvSpPr>
        <p:spPr>
          <a:xfrm>
            <a:off x="227345" y="1330592"/>
            <a:ext cx="11737305" cy="430887"/>
          </a:xfrm>
          <a:prstGeom prst="rect">
            <a:avLst/>
          </a:prstGeom>
        </p:spPr>
        <p:txBody>
          <a:bodyPr wrap="square">
            <a:spAutoFit/>
          </a:bodyPr>
          <a:lstStyle/>
          <a:p>
            <a:pPr algn="just"/>
            <a:r>
              <a:rPr lang="ru-RU" sz="2200" b="1" dirty="0">
                <a:latin typeface="Times New Roman" panose="02020603050405020304" pitchFamily="18" charset="0"/>
                <a:cs typeface="Times New Roman" panose="02020603050405020304" pitchFamily="18" charset="0"/>
              </a:rPr>
              <a:t>Компетентность</a:t>
            </a:r>
            <a:r>
              <a:rPr lang="ru-RU" sz="2200" dirty="0">
                <a:latin typeface="Times New Roman" panose="02020603050405020304" pitchFamily="18" charset="0"/>
                <a:cs typeface="Times New Roman" panose="02020603050405020304" pitchFamily="18" charset="0"/>
              </a:rPr>
              <a:t> – степень квалификации эксперта в определенной области знаний</a:t>
            </a:r>
            <a:r>
              <a:rPr lang="ru-RU"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p:txBody>
      </p:sp>
      <p:pic>
        <p:nvPicPr>
          <p:cNvPr id="1026" name="Picture 2" descr="Подбор персонала: самостоятельно или с помощью агентств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4233512"/>
            <a:ext cx="2997866" cy="1998577"/>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227345" y="3030808"/>
            <a:ext cx="11989332" cy="1446550"/>
          </a:xfrm>
          <a:prstGeom prst="rect">
            <a:avLst/>
          </a:prstGeom>
        </p:spPr>
        <p:txBody>
          <a:bodyPr wrap="square">
            <a:spAutoFit/>
          </a:bodyPr>
          <a:lstStyle/>
          <a:p>
            <a:pPr algn="just"/>
            <a:r>
              <a:rPr lang="ru-RU" sz="2200" b="1" dirty="0">
                <a:latin typeface="Times New Roman" panose="02020603050405020304" pitchFamily="18" charset="0"/>
                <a:cs typeface="Times New Roman" panose="02020603050405020304" pitchFamily="18" charset="0"/>
              </a:rPr>
              <a:t>Отношение к экспертизе </a:t>
            </a:r>
            <a:r>
              <a:rPr lang="ru-RU" sz="2200" dirty="0">
                <a:latin typeface="Times New Roman" panose="02020603050405020304" pitchFamily="18" charset="0"/>
                <a:cs typeface="Times New Roman" panose="02020603050405020304" pitchFamily="18" charset="0"/>
              </a:rPr>
              <a:t>является очень важной характеристикой</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качества эксперта при решении данной проблемы. Негативное или пассивное отношение специалиста к решению проблемы, большая занятость и</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другие факторы существенно сказываются на выполнении экспертами своих функций. </a:t>
            </a:r>
            <a:endParaRPr lang="en-US" sz="2200" dirty="0">
              <a:latin typeface="Times New Roman" panose="02020603050405020304" pitchFamily="18" charset="0"/>
              <a:cs typeface="Times New Roman" panose="02020603050405020304" pitchFamily="18" charset="0"/>
            </a:endParaRPr>
          </a:p>
        </p:txBody>
      </p:sp>
      <p:sp>
        <p:nvSpPr>
          <p:cNvPr id="20" name="Прямоугольник 19"/>
          <p:cNvSpPr/>
          <p:nvPr/>
        </p:nvSpPr>
        <p:spPr>
          <a:xfrm>
            <a:off x="230494" y="2251825"/>
            <a:ext cx="11823261" cy="769441"/>
          </a:xfrm>
          <a:prstGeom prst="rect">
            <a:avLst/>
          </a:prstGeom>
        </p:spPr>
        <p:txBody>
          <a:bodyPr wrap="square">
            <a:spAutoFit/>
          </a:bodyPr>
          <a:lstStyle/>
          <a:p>
            <a:pPr algn="just"/>
            <a:r>
              <a:rPr lang="ru-RU" sz="2200" b="1" dirty="0">
                <a:latin typeface="Times New Roman" panose="02020603050405020304" pitchFamily="18" charset="0"/>
                <a:cs typeface="Times New Roman" panose="02020603050405020304" pitchFamily="18" charset="0"/>
              </a:rPr>
              <a:t>Конформизм</a:t>
            </a:r>
            <a:r>
              <a:rPr lang="ru-RU" sz="2200" dirty="0">
                <a:latin typeface="Times New Roman" panose="02020603050405020304" pitchFamily="18" charset="0"/>
                <a:cs typeface="Times New Roman" panose="02020603050405020304" pitchFamily="18" charset="0"/>
              </a:rPr>
              <a:t> - это подверженность влиянию авторитетов. Особенно</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сильно конформизм может проявиться при проведении экспертизы в виде</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открытых </a:t>
            </a:r>
            <a:r>
              <a:rPr lang="ru-RU" sz="2200" dirty="0" smtClean="0">
                <a:latin typeface="Times New Roman" panose="02020603050405020304" pitchFamily="18" charset="0"/>
                <a:cs typeface="Times New Roman" panose="02020603050405020304" pitchFamily="18" charset="0"/>
              </a:rPr>
              <a:t>дискуссий.</a:t>
            </a:r>
            <a:endParaRPr lang="ru-RU" sz="2200" dirty="0">
              <a:latin typeface="Times New Roman" panose="02020603050405020304" pitchFamily="18" charset="0"/>
              <a:cs typeface="Times New Roman" panose="02020603050405020304" pitchFamily="18" charset="0"/>
            </a:endParaRPr>
          </a:p>
        </p:txBody>
      </p:sp>
      <p:sp>
        <p:nvSpPr>
          <p:cNvPr id="21" name="Прямоугольник 20"/>
          <p:cNvSpPr/>
          <p:nvPr/>
        </p:nvSpPr>
        <p:spPr>
          <a:xfrm>
            <a:off x="231274" y="1772923"/>
            <a:ext cx="7438447" cy="430887"/>
          </a:xfrm>
          <a:prstGeom prst="rect">
            <a:avLst/>
          </a:prstGeom>
        </p:spPr>
        <p:txBody>
          <a:bodyPr wrap="none">
            <a:spAutoFit/>
          </a:bodyPr>
          <a:lstStyle/>
          <a:p>
            <a:pPr algn="just"/>
            <a:r>
              <a:rPr lang="ru-RU" sz="2200" b="1" dirty="0">
                <a:latin typeface="Times New Roman" panose="02020603050405020304" pitchFamily="18" charset="0"/>
                <a:cs typeface="Times New Roman" panose="02020603050405020304" pitchFamily="18" charset="0"/>
              </a:rPr>
              <a:t>Креативность</a:t>
            </a:r>
            <a:r>
              <a:rPr lang="ru-RU" sz="2200" dirty="0">
                <a:latin typeface="Times New Roman" panose="02020603050405020304" pitchFamily="18" charset="0"/>
                <a:cs typeface="Times New Roman" panose="02020603050405020304" pitchFamily="18" charset="0"/>
              </a:rPr>
              <a:t> - это способность решать творческие задачи.</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524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Подбор экспертов</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6</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17" name="Заголовок 1"/>
          <p:cNvSpPr>
            <a:spLocks noGrp="1"/>
          </p:cNvSpPr>
          <p:nvPr>
            <p:ph type="ctrTitle"/>
          </p:nvPr>
        </p:nvSpPr>
        <p:spPr>
          <a:xfrm>
            <a:off x="59667" y="908720"/>
            <a:ext cx="12072665" cy="792088"/>
          </a:xfrm>
        </p:spPr>
        <p:txBody>
          <a:bodyPr>
            <a:noAutofit/>
          </a:bodyPr>
          <a:lstStyle/>
          <a:p>
            <a:pPr algn="l"/>
            <a:r>
              <a:rPr lang="ru-RU" sz="2200" b="1" dirty="0">
                <a:latin typeface="Times New Roman" panose="02020603050405020304" pitchFamily="18" charset="0"/>
                <a:cs typeface="Times New Roman" panose="02020603050405020304" pitchFamily="18" charset="0"/>
              </a:rPr>
              <a:t>Конструктивность мышления </a:t>
            </a:r>
            <a:r>
              <a:rPr lang="ru-RU" sz="2200" dirty="0">
                <a:latin typeface="Times New Roman" panose="02020603050405020304" pitchFamily="18" charset="0"/>
                <a:cs typeface="Times New Roman" panose="02020603050405020304" pitchFamily="18" charset="0"/>
              </a:rPr>
              <a:t>- это прагматический аспект мышления. Эксперт должен давать решения, обладающие свойством практичности. Учет реальных возможностей решения проблемы очень важен при проведении экспертного оценивания. </a:t>
            </a:r>
            <a:r>
              <a:rPr lang="ru-RU" sz="2200" dirty="0" smtClean="0">
                <a:latin typeface="Times New Roman" panose="02020603050405020304" pitchFamily="18" charset="0"/>
                <a:cs typeface="Times New Roman" panose="02020603050405020304" pitchFamily="18" charset="0"/>
              </a:rPr>
              <a:t/>
            </a:r>
            <a:br>
              <a:rPr lang="ru-RU" sz="2200" dirty="0" smtClean="0">
                <a:latin typeface="Times New Roman" panose="02020603050405020304" pitchFamily="18"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51247" y="2577431"/>
            <a:ext cx="11953328" cy="1107996"/>
          </a:xfrm>
          <a:prstGeom prst="rect">
            <a:avLst/>
          </a:prstGeom>
        </p:spPr>
        <p:txBody>
          <a:bodyPr wrap="square">
            <a:spAutoFit/>
          </a:bodyPr>
          <a:lstStyle/>
          <a:p>
            <a:r>
              <a:rPr lang="ru-RU" sz="2200" b="1" dirty="0">
                <a:latin typeface="Times New Roman" panose="02020603050405020304" pitchFamily="18" charset="0"/>
                <a:cs typeface="Times New Roman" panose="02020603050405020304" pitchFamily="18" charset="0"/>
              </a:rPr>
              <a:t>Коллективизм</a:t>
            </a:r>
            <a:r>
              <a:rPr lang="ru-RU" sz="2200" dirty="0">
                <a:latin typeface="Times New Roman" panose="02020603050405020304" pitchFamily="18" charset="0"/>
                <a:cs typeface="Times New Roman" panose="02020603050405020304" pitchFamily="18" charset="0"/>
              </a:rPr>
              <a:t> - должен учитываться при проведении </a:t>
            </a:r>
            <a:r>
              <a:rPr lang="ru-RU" sz="2200" dirty="0" smtClean="0">
                <a:latin typeface="Times New Roman" panose="02020603050405020304" pitchFamily="18" charset="0"/>
                <a:cs typeface="Times New Roman" panose="02020603050405020304" pitchFamily="18" charset="0"/>
              </a:rPr>
              <a:t>открытых дискуссий</a:t>
            </a:r>
            <a:r>
              <a:rPr lang="ru-RU" sz="2200" dirty="0">
                <a:latin typeface="Times New Roman" panose="02020603050405020304" pitchFamily="18" charset="0"/>
                <a:cs typeface="Times New Roman" panose="02020603050405020304" pitchFamily="18" charset="0"/>
              </a:rPr>
              <a:t>. Этика поведения человека в коллективе во многих случаях существенно влияет на создание положительного психологического </a:t>
            </a:r>
            <a:r>
              <a:rPr lang="ru-RU" sz="2200" dirty="0" smtClean="0">
                <a:latin typeface="Times New Roman" panose="02020603050405020304" pitchFamily="18" charset="0"/>
                <a:cs typeface="Times New Roman" panose="02020603050405020304" pitchFamily="18" charset="0"/>
              </a:rPr>
              <a:t>климата и </a:t>
            </a:r>
            <a:r>
              <a:rPr lang="ru-RU" sz="2200" dirty="0">
                <a:latin typeface="Times New Roman" panose="02020603050405020304" pitchFamily="18" charset="0"/>
                <a:cs typeface="Times New Roman" panose="02020603050405020304" pitchFamily="18" charset="0"/>
              </a:rPr>
              <a:t>тем самым на успешность решения проблемы. </a:t>
            </a:r>
          </a:p>
        </p:txBody>
      </p:sp>
      <p:sp>
        <p:nvSpPr>
          <p:cNvPr id="6" name="Прямоугольник 5"/>
          <p:cNvSpPr/>
          <p:nvPr/>
        </p:nvSpPr>
        <p:spPr>
          <a:xfrm>
            <a:off x="59667" y="4562051"/>
            <a:ext cx="11953328" cy="769441"/>
          </a:xfrm>
          <a:prstGeom prst="rect">
            <a:avLst/>
          </a:prstGeom>
        </p:spPr>
        <p:txBody>
          <a:bodyPr wrap="square">
            <a:spAutoFit/>
          </a:bodyPr>
          <a:lstStyle/>
          <a:p>
            <a:r>
              <a:rPr lang="ru-RU" sz="2200" b="1" dirty="0">
                <a:latin typeface="Times New Roman" panose="02020603050405020304" pitchFamily="18" charset="0"/>
                <a:cs typeface="Times New Roman" panose="02020603050405020304" pitchFamily="18" charset="0"/>
              </a:rPr>
              <a:t>Самокритичность эксперта </a:t>
            </a:r>
            <a:r>
              <a:rPr lang="ru-RU" sz="2200" dirty="0">
                <a:latin typeface="Times New Roman" panose="02020603050405020304" pitchFamily="18" charset="0"/>
                <a:cs typeface="Times New Roman" panose="02020603050405020304" pitchFamily="18" charset="0"/>
              </a:rPr>
              <a:t>проявляется при самооценке </a:t>
            </a:r>
            <a:r>
              <a:rPr lang="ru-RU" sz="2200" dirty="0" smtClean="0">
                <a:latin typeface="Times New Roman" panose="02020603050405020304" pitchFamily="18" charset="0"/>
                <a:cs typeface="Times New Roman" panose="02020603050405020304" pitchFamily="18" charset="0"/>
              </a:rPr>
              <a:t>степени своей </a:t>
            </a:r>
            <a:r>
              <a:rPr lang="ru-RU" sz="2200" dirty="0">
                <a:latin typeface="Times New Roman" panose="02020603050405020304" pitchFamily="18" charset="0"/>
                <a:cs typeface="Times New Roman" panose="02020603050405020304" pitchFamily="18" charset="0"/>
              </a:rPr>
              <a:t>компетентности, а также при учете мнений других экспертов и принятии решения по рассматриваемой проблеме</a:t>
            </a:r>
          </a:p>
        </p:txBody>
      </p:sp>
    </p:spTree>
    <p:extLst>
      <p:ext uri="{BB962C8B-B14F-4D97-AF65-F5344CB8AC3E}">
        <p14:creationId xmlns:p14="http://schemas.microsoft.com/office/powerpoint/2010/main" val="3763738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Подбор экспертов</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7</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17" name="Заголовок 1"/>
          <p:cNvSpPr>
            <a:spLocks noGrp="1"/>
          </p:cNvSpPr>
          <p:nvPr>
            <p:ph type="ctrTitle"/>
          </p:nvPr>
        </p:nvSpPr>
        <p:spPr>
          <a:xfrm>
            <a:off x="0" y="692696"/>
            <a:ext cx="12072665" cy="360040"/>
          </a:xfrm>
        </p:spPr>
        <p:txBody>
          <a:bodyPr>
            <a:noAutofit/>
          </a:bodyPr>
          <a:lstStyle/>
          <a:p>
            <a:pPr algn="l"/>
            <a:r>
              <a:rPr lang="ru-RU" sz="2200" b="1" dirty="0" smtClean="0">
                <a:latin typeface="Times New Roman" panose="02020603050405020304" pitchFamily="18" charset="0"/>
                <a:cs typeface="Times New Roman" panose="02020603050405020304" pitchFamily="18" charset="0"/>
              </a:rPr>
              <a:t>Достоверность оценок эксперта</a:t>
            </a:r>
            <a:r>
              <a:rPr lang="ru-RU" sz="2200" dirty="0">
                <a:latin typeface="Times New Roman" panose="02020603050405020304" pitchFamily="18" charset="0"/>
                <a:cs typeface="Times New Roman" panose="02020603050405020304" pitchFamily="18" charset="0"/>
              </a:rPr>
              <a:t> количественно оценивают по </a:t>
            </a:r>
            <a:r>
              <a:rPr lang="ru-RU" sz="2200" dirty="0" smtClean="0">
                <a:latin typeface="Times New Roman" panose="02020603050405020304" pitchFamily="18" charset="0"/>
                <a:cs typeface="Times New Roman" panose="02020603050405020304" pitchFamily="18" charset="0"/>
              </a:rPr>
              <a:t>формуле</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graphicFrame>
        <p:nvGraphicFramePr>
          <p:cNvPr id="12" name="Объект 11"/>
          <p:cNvGraphicFramePr>
            <a:graphicFrameLocks noChangeAspect="1"/>
          </p:cNvGraphicFramePr>
          <p:nvPr>
            <p:extLst>
              <p:ext uri="{D42A27DB-BD31-4B8C-83A1-F6EECF244321}">
                <p14:modId xmlns:p14="http://schemas.microsoft.com/office/powerpoint/2010/main" val="3845532461"/>
              </p:ext>
            </p:extLst>
          </p:nvPr>
        </p:nvGraphicFramePr>
        <p:xfrm>
          <a:off x="4787900" y="1254125"/>
          <a:ext cx="1905000" cy="696913"/>
        </p:xfrm>
        <a:graphic>
          <a:graphicData uri="http://schemas.openxmlformats.org/presentationml/2006/ole">
            <mc:AlternateContent xmlns:mc="http://schemas.openxmlformats.org/markup-compatibility/2006">
              <mc:Choice xmlns:v="urn:schemas-microsoft-com:vml" Requires="v">
                <p:oleObj spid="_x0000_s2052" name="Формула" r:id="rId4" imgW="1815840" imgH="672840" progId="Equation.3">
                  <p:embed/>
                </p:oleObj>
              </mc:Choice>
              <mc:Fallback>
                <p:oleObj name="Формула" r:id="rId4" imgW="1815840" imgH="672840" progId="Equation.3">
                  <p:embed/>
                  <p:pic>
                    <p:nvPicPr>
                      <p:cNvPr id="0" name=""/>
                      <p:cNvPicPr>
                        <a:picLocks noChangeAspect="1" noChangeArrowheads="1"/>
                      </p:cNvPicPr>
                      <p:nvPr/>
                    </p:nvPicPr>
                    <p:blipFill>
                      <a:blip r:embed="rId5"/>
                      <a:srcRect/>
                      <a:stretch>
                        <a:fillRect/>
                      </a:stretch>
                    </p:blipFill>
                    <p:spPr bwMode="auto">
                      <a:xfrm>
                        <a:off x="4787900" y="1254125"/>
                        <a:ext cx="19050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15" name="Заголовок 1"/>
              <p:cNvSpPr txBox="1">
                <a:spLocks/>
              </p:cNvSpPr>
              <p:nvPr/>
            </p:nvSpPr>
            <p:spPr>
              <a:xfrm>
                <a:off x="59667" y="2142887"/>
                <a:ext cx="12072665"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2200" dirty="0" smtClean="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𝑁</m:t>
                        </m:r>
                      </m:e>
                      <m:sub>
                        <m:r>
                          <a:rPr lang="en-US" sz="2200" b="0" i="1" smtClean="0">
                            <a:latin typeface="Cambria Math" panose="02040503050406030204" pitchFamily="18" charset="0"/>
                            <a:cs typeface="Times New Roman" panose="02020603050405020304" pitchFamily="18" charset="0"/>
                          </a:rPr>
                          <m:t>𝑖</m:t>
                        </m:r>
                      </m:sub>
                    </m:sSub>
                  </m:oMath>
                </a14:m>
                <a:r>
                  <a:rPr 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число случаев, когда </a:t>
                </a:r>
                <a:r>
                  <a:rPr lang="en-US" sz="2200" dirty="0" smtClean="0">
                    <a:latin typeface="Times New Roman" panose="02020603050405020304" pitchFamily="18" charset="0"/>
                    <a:cs typeface="Times New Roman" panose="02020603050405020304" pitchFamily="18" charset="0"/>
                  </a:rPr>
                  <a:t>i-</a:t>
                </a:r>
                <a:r>
                  <a:rPr lang="ru-RU" sz="2200" dirty="0" smtClean="0">
                    <a:latin typeface="Times New Roman" panose="02020603050405020304" pitchFamily="18" charset="0"/>
                    <a:cs typeface="Times New Roman" panose="02020603050405020304" pitchFamily="18" charset="0"/>
                  </a:rPr>
                  <a:t>й эксперт дал решение, приемлемость которого подтвердилась практикой,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 – </a:t>
                </a:r>
                <a:r>
                  <a:rPr lang="ru-RU" sz="2200" dirty="0" smtClean="0">
                    <a:latin typeface="Times New Roman" panose="02020603050405020304" pitchFamily="18" charset="0"/>
                    <a:cs typeface="Times New Roman" panose="02020603050405020304" pitchFamily="18" charset="0"/>
                  </a:rPr>
                  <a:t>общее число случаев участия </a:t>
                </a:r>
                <a:r>
                  <a:rPr lang="en-US" sz="2200" dirty="0" smtClean="0">
                    <a:latin typeface="Times New Roman" panose="02020603050405020304" pitchFamily="18" charset="0"/>
                    <a:cs typeface="Times New Roman" panose="02020603050405020304" pitchFamily="18" charset="0"/>
                  </a:rPr>
                  <a:t>i-</a:t>
                </a:r>
                <a:r>
                  <a:rPr lang="ru-RU" sz="2200" dirty="0" err="1" smtClean="0">
                    <a:latin typeface="Times New Roman" panose="02020603050405020304" pitchFamily="18" charset="0"/>
                    <a:cs typeface="Times New Roman" panose="02020603050405020304" pitchFamily="18" charset="0"/>
                  </a:rPr>
                  <a:t>го</a:t>
                </a:r>
                <a:r>
                  <a:rPr lang="ru-RU" sz="2200" dirty="0" smtClean="0">
                    <a:latin typeface="Times New Roman" panose="02020603050405020304" pitchFamily="18" charset="0"/>
                    <a:cs typeface="Times New Roman" panose="02020603050405020304" pitchFamily="18" charset="0"/>
                  </a:rPr>
                  <a:t> эксперта в решении проблем. </a:t>
                </a:r>
                <a:r>
                  <a:rPr lang="ru-RU" sz="2200" b="1" dirty="0" smtClean="0">
                    <a:latin typeface="Times New Roman" panose="02020603050405020304" pitchFamily="18" charset="0"/>
                    <a:cs typeface="Times New Roman" panose="02020603050405020304" pitchFamily="18" charset="0"/>
                  </a:rPr>
                  <a:t> </a:t>
                </a:r>
                <a:endParaRPr lang="ru-RU" sz="2200" dirty="0">
                  <a:latin typeface="Times New Roman" panose="02020603050405020304" pitchFamily="18" charset="0"/>
                  <a:cs typeface="Times New Roman" panose="02020603050405020304" pitchFamily="18" charset="0"/>
                </a:endParaRPr>
              </a:p>
            </p:txBody>
          </p:sp>
        </mc:Choice>
        <mc:Fallback>
          <p:sp>
            <p:nvSpPr>
              <p:cNvPr id="15" name="Заголовок 1"/>
              <p:cNvSpPr txBox="1">
                <a:spLocks noRot="1" noChangeAspect="1" noMove="1" noResize="1" noEditPoints="1" noAdjustHandles="1" noChangeArrowheads="1" noChangeShapeType="1" noTextEdit="1"/>
              </p:cNvSpPr>
              <p:nvPr/>
            </p:nvSpPr>
            <p:spPr>
              <a:xfrm>
                <a:off x="59667" y="2142887"/>
                <a:ext cx="12072665" cy="360040"/>
              </a:xfrm>
              <a:prstGeom prst="rect">
                <a:avLst/>
              </a:prstGeom>
              <a:blipFill rotWithShape="0">
                <a:blip r:embed="rId6"/>
                <a:stretch>
                  <a:fillRect l="-657" t="-67797" b="-89831"/>
                </a:stretch>
              </a:blipFill>
            </p:spPr>
            <p:txBody>
              <a:bodyPr/>
              <a:lstStyle/>
              <a:p>
                <a:r>
                  <a:rPr lang="ru-RU">
                    <a:noFill/>
                  </a:rPr>
                  <a:t> </a:t>
                </a:r>
              </a:p>
            </p:txBody>
          </p:sp>
        </mc:Fallback>
      </mc:AlternateContent>
      <p:sp>
        <p:nvSpPr>
          <p:cNvPr id="11" name="Прямоугольник 10"/>
          <p:cNvSpPr/>
          <p:nvPr/>
        </p:nvSpPr>
        <p:spPr>
          <a:xfrm>
            <a:off x="59667" y="3235559"/>
            <a:ext cx="11881321" cy="430887"/>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Вклад каждого эксперта в достоверность оценок всей группы определяется по </a:t>
            </a:r>
            <a:r>
              <a:rPr lang="ru-RU" sz="2200" dirty="0" smtClean="0">
                <a:latin typeface="Times New Roman" panose="02020603050405020304" pitchFamily="18" charset="0"/>
                <a:cs typeface="Times New Roman" panose="02020603050405020304" pitchFamily="18" charset="0"/>
              </a:rPr>
              <a:t>формуле</a:t>
            </a:r>
            <a:r>
              <a:rPr lang="en-US" sz="2200" dirty="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graphicFrame>
        <p:nvGraphicFramePr>
          <p:cNvPr id="18" name="Объект 17"/>
          <p:cNvGraphicFramePr>
            <a:graphicFrameLocks noChangeAspect="1"/>
          </p:cNvGraphicFramePr>
          <p:nvPr>
            <p:extLst>
              <p:ext uri="{D42A27DB-BD31-4B8C-83A1-F6EECF244321}">
                <p14:modId xmlns:p14="http://schemas.microsoft.com/office/powerpoint/2010/main" val="2395633104"/>
              </p:ext>
            </p:extLst>
          </p:nvPr>
        </p:nvGraphicFramePr>
        <p:xfrm>
          <a:off x="4373563" y="3824288"/>
          <a:ext cx="2732087" cy="984250"/>
        </p:xfrm>
        <a:graphic>
          <a:graphicData uri="http://schemas.openxmlformats.org/presentationml/2006/ole">
            <mc:AlternateContent xmlns:mc="http://schemas.openxmlformats.org/markup-compatibility/2006">
              <mc:Choice xmlns:v="urn:schemas-microsoft-com:vml" Requires="v">
                <p:oleObj spid="_x0000_s2053" name="Формула" r:id="rId7" imgW="2603160" imgH="952200" progId="Equation.3">
                  <p:embed/>
                </p:oleObj>
              </mc:Choice>
              <mc:Fallback>
                <p:oleObj name="Формула" r:id="rId7" imgW="2603160" imgH="952200" progId="Equation.3">
                  <p:embed/>
                  <p:pic>
                    <p:nvPicPr>
                      <p:cNvPr id="0" name=""/>
                      <p:cNvPicPr>
                        <a:picLocks noChangeAspect="1" noChangeArrowheads="1"/>
                      </p:cNvPicPr>
                      <p:nvPr/>
                    </p:nvPicPr>
                    <p:blipFill>
                      <a:blip r:embed="rId8"/>
                      <a:srcRect/>
                      <a:stretch>
                        <a:fillRect/>
                      </a:stretch>
                    </p:blipFill>
                    <p:spPr bwMode="auto">
                      <a:xfrm>
                        <a:off x="4373563" y="3824288"/>
                        <a:ext cx="2732087"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Заголовок 1"/>
          <p:cNvSpPr txBox="1">
            <a:spLocks/>
          </p:cNvSpPr>
          <p:nvPr/>
        </p:nvSpPr>
        <p:spPr>
          <a:xfrm>
            <a:off x="38226" y="4827622"/>
            <a:ext cx="12072665"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2200" dirty="0" smtClean="0">
                <a:latin typeface="Times New Roman" panose="02020603050405020304" pitchFamily="18" charset="0"/>
                <a:cs typeface="Times New Roman" panose="02020603050405020304" pitchFamily="18" charset="0"/>
              </a:rPr>
              <a:t>где</a:t>
            </a:r>
            <a:r>
              <a:rPr lang="en-US" sz="2200" dirty="0" smtClean="0">
                <a:latin typeface="Times New Roman" panose="02020603050405020304" pitchFamily="18" charset="0"/>
                <a:cs typeface="Times New Roman" panose="02020603050405020304" pitchFamily="18" charset="0"/>
              </a:rPr>
              <a:t> m – </a:t>
            </a:r>
            <a:r>
              <a:rPr lang="ru-RU" sz="2200" dirty="0" smtClean="0">
                <a:latin typeface="Times New Roman" panose="02020603050405020304" pitchFamily="18" charset="0"/>
                <a:cs typeface="Times New Roman" panose="02020603050405020304" pitchFamily="18" charset="0"/>
              </a:rPr>
              <a:t>число экспертов в группе.</a:t>
            </a: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597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Опрос экспертов</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8</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3" name="Прямоугольник 2"/>
          <p:cNvSpPr/>
          <p:nvPr/>
        </p:nvSpPr>
        <p:spPr>
          <a:xfrm>
            <a:off x="263352" y="692696"/>
            <a:ext cx="11665296" cy="769441"/>
          </a:xfrm>
          <a:prstGeom prst="rect">
            <a:avLst/>
          </a:prstGeom>
        </p:spPr>
        <p:txBody>
          <a:bodyPr wrap="square">
            <a:spAutoFit/>
          </a:bodyPr>
          <a:lstStyle/>
          <a:p>
            <a:pPr algn="just"/>
            <a:r>
              <a:rPr lang="ru-RU" sz="2200" smtClean="0">
                <a:latin typeface="Times New Roman" panose="02020603050405020304" pitchFamily="18" charset="0"/>
                <a:cs typeface="Times New Roman" panose="02020603050405020304" pitchFamily="18" charset="0"/>
              </a:rPr>
              <a:t>Основными видами опроса являются: </a:t>
            </a:r>
            <a:r>
              <a:rPr lang="ru-RU" sz="2200" i="1" smtClean="0">
                <a:latin typeface="Times New Roman" panose="02020603050405020304" pitchFamily="18" charset="0"/>
                <a:cs typeface="Times New Roman" panose="02020603050405020304" pitchFamily="18" charset="0"/>
              </a:rPr>
              <a:t>анкетирование, интервьюирование, метод Дельфы, мозговой штурм, дискуссия.</a:t>
            </a:r>
            <a:r>
              <a:rPr lang="ru-RU" sz="2200" smtClean="0">
                <a:latin typeface="Times New Roman" panose="02020603050405020304" pitchFamily="18" charset="0"/>
                <a:cs typeface="Times New Roman" panose="02020603050405020304" pitchFamily="18" charset="0"/>
              </a:rPr>
              <a:t> </a:t>
            </a:r>
            <a:endParaRPr lang="ru-RU" sz="2200"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263352" y="1569342"/>
            <a:ext cx="11665296" cy="1107996"/>
          </a:xfrm>
          <a:prstGeom prst="rect">
            <a:avLst/>
          </a:prstGeom>
        </p:spPr>
        <p:txBody>
          <a:bodyPr wrap="square">
            <a:spAutoFit/>
          </a:bodyPr>
          <a:lstStyle/>
          <a:p>
            <a:r>
              <a:rPr lang="ru-RU" sz="2200" b="1" dirty="0">
                <a:latin typeface="Times New Roman" panose="02020603050405020304" pitchFamily="18" charset="0"/>
                <a:cs typeface="Times New Roman" panose="02020603050405020304" pitchFamily="18" charset="0"/>
              </a:rPr>
              <a:t>Анкетирование</a:t>
            </a:r>
            <a:r>
              <a:rPr lang="ru-RU" sz="2200" dirty="0">
                <a:latin typeface="Times New Roman" panose="02020603050405020304" pitchFamily="18" charset="0"/>
                <a:cs typeface="Times New Roman" panose="02020603050405020304" pitchFamily="18" charset="0"/>
              </a:rPr>
              <a:t>. Анкетирование представляет собой опрос экспертов в письменной форме с помощью анкет. В анкете содержатся вопросы, которые можно классифицировать по содержанию и типу. </a:t>
            </a:r>
            <a:endParaRPr lang="ru-RU" sz="2200" dirty="0" smtClean="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263352" y="4295896"/>
            <a:ext cx="11665296" cy="1446550"/>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По типу основные вопросы классифицируются на открытые, закрытые и с веером ответов. Открытые вопросы предполагают ответ в произвольной форме. Закрытые вопросы - это такие вопросы, на которые ответ может быть дан в виде “да”, “нет”, “не знаю”. Вопросы с веером ответов предполагают выбор экспертами одного из совокупности предполагаемых ответов</a:t>
            </a:r>
          </a:p>
        </p:txBody>
      </p:sp>
      <p:sp>
        <p:nvSpPr>
          <p:cNvPr id="8" name="Прямоугольник 7"/>
          <p:cNvSpPr/>
          <p:nvPr/>
        </p:nvSpPr>
        <p:spPr>
          <a:xfrm>
            <a:off x="263352" y="2677338"/>
            <a:ext cx="11449272" cy="1446550"/>
          </a:xfrm>
          <a:prstGeom prst="rect">
            <a:avLst/>
          </a:prstGeom>
        </p:spPr>
        <p:txBody>
          <a:bodyPr wrap="square">
            <a:spAutoFit/>
          </a:bodyPr>
          <a:lstStyle/>
          <a:p>
            <a:r>
              <a:rPr lang="ru-RU" sz="2200" dirty="0">
                <a:latin typeface="Times New Roman" panose="02020603050405020304" pitchFamily="18" charset="0"/>
                <a:cs typeface="Times New Roman" panose="02020603050405020304" pitchFamily="18" charset="0"/>
              </a:rPr>
              <a:t>По содержанию вопросы делятся на три группы: </a:t>
            </a:r>
            <a:r>
              <a:rPr lang="ru-RU" sz="2200" b="1" dirty="0">
                <a:latin typeface="Times New Roman" panose="02020603050405020304" pitchFamily="18" charset="0"/>
                <a:cs typeface="Times New Roman" panose="02020603050405020304" pitchFamily="18" charset="0"/>
              </a:rPr>
              <a:t>объективные данные об эксперте </a:t>
            </a:r>
            <a:r>
              <a:rPr lang="ru-RU" sz="2200" dirty="0">
                <a:latin typeface="Times New Roman" panose="02020603050405020304" pitchFamily="18" charset="0"/>
                <a:cs typeface="Times New Roman" panose="02020603050405020304" pitchFamily="18" charset="0"/>
              </a:rPr>
              <a:t>(возраст, образование, должность, специальность, стаж работы и т.п.); </a:t>
            </a:r>
            <a:r>
              <a:rPr lang="ru-RU" sz="2200" b="1" dirty="0">
                <a:latin typeface="Times New Roman" panose="02020603050405020304" pitchFamily="18" charset="0"/>
                <a:cs typeface="Times New Roman" panose="02020603050405020304" pitchFamily="18" charset="0"/>
              </a:rPr>
              <a:t>основные вопросы по сути анализируемой проблемы</a:t>
            </a:r>
            <a:r>
              <a:rPr lang="ru-RU" sz="2200" dirty="0">
                <a:latin typeface="Times New Roman" panose="02020603050405020304" pitchFamily="18" charset="0"/>
                <a:cs typeface="Times New Roman" panose="02020603050405020304" pitchFamily="18" charset="0"/>
              </a:rPr>
              <a:t>; </a:t>
            </a:r>
            <a:r>
              <a:rPr lang="ru-RU" sz="2200" b="1" dirty="0">
                <a:latin typeface="Times New Roman" panose="02020603050405020304" pitchFamily="18" charset="0"/>
                <a:cs typeface="Times New Roman" panose="02020603050405020304" pitchFamily="18" charset="0"/>
              </a:rPr>
              <a:t>дополнительные вопросы</a:t>
            </a:r>
            <a:r>
              <a:rPr lang="ru-RU" sz="2200" dirty="0">
                <a:latin typeface="Times New Roman" panose="02020603050405020304" pitchFamily="18" charset="0"/>
                <a:cs typeface="Times New Roman" panose="02020603050405020304" pitchFamily="18" charset="0"/>
              </a:rPr>
              <a:t>, позволяющие выяснить источники информации, аргументацию ответов, самооценку компетентности эксперта и т.п. </a:t>
            </a: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247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43947"/>
            <a:ext cx="9144000" cy="415498"/>
          </a:xfrm>
          <a:prstGeom prst="rect">
            <a:avLst/>
          </a:prstGeom>
          <a:noFill/>
        </p:spPr>
        <p:txBody>
          <a:bodyPr wrap="square" rtlCol="0">
            <a:spAutoFit/>
          </a:bodyPr>
          <a:lstStyle/>
          <a:p>
            <a:pPr algn="ctr"/>
            <a:r>
              <a:rPr lang="ru-RU" sz="2100" dirty="0" smtClean="0">
                <a:latin typeface="Bookman Old Style" panose="02050604050505020204" pitchFamily="18" charset="0"/>
              </a:rPr>
              <a:t>Опрос экспертов</a:t>
            </a:r>
            <a:endParaRPr lang="ru-RU" sz="2100" dirty="0">
              <a:latin typeface="Bookman Old Style" panose="02050604050505020204" pitchFamily="18" charset="0"/>
            </a:endParaRPr>
          </a:p>
        </p:txBody>
      </p:sp>
      <p:cxnSp>
        <p:nvCxnSpPr>
          <p:cNvPr id="7" name="Прямая соединительная линия 6"/>
          <p:cNvCxnSpPr/>
          <p:nvPr/>
        </p:nvCxnSpPr>
        <p:spPr>
          <a:xfrm>
            <a:off x="0" y="497464"/>
            <a:ext cx="12192000"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0" y="6534835"/>
            <a:ext cx="12192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11208568" y="6534835"/>
            <a:ext cx="0" cy="33265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08569" y="6515751"/>
            <a:ext cx="983432" cy="369332"/>
          </a:xfrm>
          <a:prstGeom prst="rect">
            <a:avLst/>
          </a:prstGeom>
          <a:noFill/>
        </p:spPr>
        <p:txBody>
          <a:bodyPr wrap="square" rtlCol="0">
            <a:spAutoFit/>
          </a:bodyPr>
          <a:lstStyle/>
          <a:p>
            <a:pPr algn="ctr"/>
            <a:fld id="{C16716D8-33A6-4CD7-92A8-E4A7CF52C18D}" type="slidenum">
              <a:rPr lang="ru-RU" smtClean="0">
                <a:solidFill>
                  <a:schemeClr val="accent1">
                    <a:lumMod val="75000"/>
                  </a:schemeClr>
                </a:solidFill>
                <a:latin typeface="Bookman Old Style" panose="02050604050505020204" pitchFamily="18" charset="0"/>
              </a:rPr>
              <a:pPr algn="ctr"/>
              <a:t>9</a:t>
            </a:fld>
            <a:r>
              <a:rPr lang="ru-RU" dirty="0" smtClean="0">
                <a:latin typeface="Bookman Old Style" panose="02050604050505020204" pitchFamily="18" charset="0"/>
              </a:rPr>
              <a:t>/29</a:t>
            </a:r>
            <a:endParaRPr lang="ru-RU" dirty="0">
              <a:solidFill>
                <a:schemeClr val="tx2">
                  <a:lumMod val="50000"/>
                </a:schemeClr>
              </a:solidFill>
              <a:latin typeface="Bookman Old Style" panose="02050604050505020204" pitchFamily="18" charset="0"/>
            </a:endParaRPr>
          </a:p>
        </p:txBody>
      </p:sp>
      <p:sp>
        <p:nvSpPr>
          <p:cNvPr id="14" name="TextBox 13"/>
          <p:cNvSpPr txBox="1"/>
          <p:nvPr/>
        </p:nvSpPr>
        <p:spPr>
          <a:xfrm>
            <a:off x="-1" y="6534835"/>
            <a:ext cx="11208567" cy="338554"/>
          </a:xfrm>
          <a:prstGeom prst="rect">
            <a:avLst/>
          </a:prstGeom>
          <a:noFill/>
          <a:ln>
            <a:noFill/>
          </a:ln>
        </p:spPr>
        <p:txBody>
          <a:bodyPr wrap="square" rtlCol="0">
            <a:spAutoFit/>
          </a:bodyPr>
          <a:lstStyle/>
          <a:p>
            <a:pPr algn="ctr"/>
            <a:r>
              <a:rPr lang="ru-RU" sz="1600" dirty="0">
                <a:latin typeface="Bookman Old Style" panose="02050604050505020204" pitchFamily="18" charset="0"/>
              </a:rPr>
              <a:t>Лекция №4. Экспертные оценки при разработке решений</a:t>
            </a:r>
            <a:endParaRPr lang="ru-RU" sz="1500" dirty="0">
              <a:latin typeface="Bookman Old Style" panose="02050604050505020204" pitchFamily="18" charset="0"/>
            </a:endParaRPr>
          </a:p>
        </p:txBody>
      </p:sp>
      <p:sp>
        <p:nvSpPr>
          <p:cNvPr id="3" name="Прямоугольник 2"/>
          <p:cNvSpPr/>
          <p:nvPr/>
        </p:nvSpPr>
        <p:spPr>
          <a:xfrm>
            <a:off x="59347" y="620688"/>
            <a:ext cx="11665296" cy="1446550"/>
          </a:xfrm>
          <a:prstGeom prst="rect">
            <a:avLst/>
          </a:prstGeom>
        </p:spPr>
        <p:txBody>
          <a:bodyPr wrap="square">
            <a:spAutoFit/>
          </a:bodyPr>
          <a:lstStyle/>
          <a:p>
            <a:pPr algn="just"/>
            <a:r>
              <a:rPr lang="ru-RU" sz="2200" b="1" dirty="0">
                <a:latin typeface="Times New Roman" panose="02020603050405020304" pitchFamily="18" charset="0"/>
                <a:cs typeface="Times New Roman" panose="02020603050405020304" pitchFamily="18" charset="0"/>
              </a:rPr>
              <a:t>Интервьюирование</a:t>
            </a:r>
            <a:r>
              <a:rPr lang="ru-RU" sz="2200" dirty="0">
                <a:latin typeface="Times New Roman" panose="02020603050405020304" pitchFamily="18" charset="0"/>
                <a:cs typeface="Times New Roman" panose="02020603050405020304" pitchFamily="18" charset="0"/>
              </a:rPr>
              <a:t> - это устный опрос, проводимый в форме беседы-интервью. При подготовке беседы интервьюер разрабатывает </a:t>
            </a:r>
            <a:r>
              <a:rPr lang="ru-RU" sz="2200" dirty="0" smtClean="0">
                <a:latin typeface="Times New Roman" panose="02020603050405020304" pitchFamily="18" charset="0"/>
                <a:cs typeface="Times New Roman" panose="02020603050405020304" pitchFamily="18" charset="0"/>
              </a:rPr>
              <a:t>вопросы эксперту</a:t>
            </a:r>
            <a:r>
              <a:rPr lang="ru-RU" sz="2200" dirty="0">
                <a:latin typeface="Times New Roman" panose="02020603050405020304" pitchFamily="18" charset="0"/>
                <a:cs typeface="Times New Roman" panose="02020603050405020304" pitchFamily="18" charset="0"/>
              </a:rPr>
              <a:t>. Характерной особенностью этих вопросов является </a:t>
            </a:r>
            <a:r>
              <a:rPr lang="ru-RU" sz="2200" dirty="0" smtClean="0">
                <a:latin typeface="Times New Roman" panose="02020603050405020304" pitchFamily="18" charset="0"/>
                <a:cs typeface="Times New Roman" panose="02020603050405020304" pitchFamily="18" charset="0"/>
              </a:rPr>
              <a:t>возможность быстрого </a:t>
            </a:r>
            <a:r>
              <a:rPr lang="ru-RU" sz="2200" dirty="0">
                <a:latin typeface="Times New Roman" panose="02020603050405020304" pitchFamily="18" charset="0"/>
                <a:cs typeface="Times New Roman" panose="02020603050405020304" pitchFamily="18" charset="0"/>
              </a:rPr>
              <a:t>ответа на них экспертом, поскольку он практически не </a:t>
            </a:r>
            <a:r>
              <a:rPr lang="ru-RU" sz="2200" dirty="0" smtClean="0">
                <a:latin typeface="Times New Roman" panose="02020603050405020304" pitchFamily="18" charset="0"/>
                <a:cs typeface="Times New Roman" panose="02020603050405020304" pitchFamily="18" charset="0"/>
              </a:rPr>
              <a:t>имеет времени </a:t>
            </a:r>
            <a:r>
              <a:rPr lang="ru-RU" sz="2200" dirty="0">
                <a:latin typeface="Times New Roman" panose="02020603050405020304" pitchFamily="18" charset="0"/>
                <a:cs typeface="Times New Roman" panose="02020603050405020304" pitchFamily="18" charset="0"/>
              </a:rPr>
              <a:t>на его обдумывание. </a:t>
            </a:r>
          </a:p>
        </p:txBody>
      </p:sp>
      <p:pic>
        <p:nvPicPr>
          <p:cNvPr id="4100" name="Picture 4" descr="Организация проведения личного интервью, face-to-face интервью в СПб и  Москве - Исследовательское агентство полного цикла АС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2146013"/>
            <a:ext cx="5915797"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12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1802</TotalTime>
  <Words>3474</Words>
  <Application>Microsoft Office PowerPoint</Application>
  <PresentationFormat>Широкоэкранный</PresentationFormat>
  <Paragraphs>275</Paragraphs>
  <Slides>42</Slides>
  <Notes>15</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42</vt:i4>
      </vt:variant>
    </vt:vector>
  </HeadingPairs>
  <TitlesOfParts>
    <vt:vector size="49" baseType="lpstr">
      <vt:lpstr>Arial</vt:lpstr>
      <vt:lpstr>Bookman Old Style</vt:lpstr>
      <vt:lpstr>Calibri</vt:lpstr>
      <vt:lpstr>Cambria Math</vt:lpstr>
      <vt:lpstr>Times New Roman</vt:lpstr>
      <vt:lpstr>Тема Office</vt:lpstr>
      <vt:lpstr>Microsoft Equation 3.0</vt:lpstr>
      <vt:lpstr>Основы проектной деятельности  Лекция №4. Экспертные оценки при разработке решений</vt:lpstr>
      <vt:lpstr>Сущность метода экспертных оценок заключается в рациональной организации проведения экспертами анализа проблемы с количественной оценкой суждений и обработкой их результатов. Обобщенное мнение группы экспертов принимается как решение проблемы.  В процессе принятия решений эксперты выполняют информационную и аналитическую работу по формированию и оценке решений.   Все многообразие решаемых ими задач сводится к трем типам: формирование объектов, оценка характеристик, формирование и оценка характеристик объектов. </vt:lpstr>
      <vt:lpstr>При решении рассмотренных задач все множество проблем можно разделить на два класса:  с достаточным и недостаточным информационным потенциалом. </vt:lpstr>
      <vt:lpstr>Метод экспертных оценок применяется для решения проблем прогнозирования, планирования и разработки программ деятельности, нормирования труда, выбора перспективной техники, оценки качества продукции и др.  </vt:lpstr>
      <vt:lpstr>Характеристики группы экспертов определяются на основе индивидуальных характеристик экспертов: </vt:lpstr>
      <vt:lpstr>Конструктивность мышления - это прагматический аспект мышления. Эксперт должен давать решения, обладающие свойством практичности. Учет реальных возможностей решения проблемы очень важен при проведении экспертного оценивания.  </vt:lpstr>
      <vt:lpstr>Достоверность оценок эксперта количественно оценивают по формуле:</vt:lpstr>
      <vt:lpstr>Презентация PowerPoint</vt:lpstr>
      <vt:lpstr>Презентация PowerPoint</vt:lpstr>
      <vt:lpstr>Презентация PowerPoint</vt:lpstr>
      <vt:lpstr>Презентация PowerPoint</vt:lpstr>
      <vt:lpstr>Презентация PowerPoint</vt:lpstr>
      <vt:lpstr>  Рассмотренные виды опроса дополняют друг друга и в определенной степени являются взаимозаменяемыми. Для генерации новых объектов (идей, событий, проблем, решений) целесообразно применять мозговой штурм, дискуссии, анкетирование и метод Дельфы (первые два тура).  Всесторонний критический анализ имеющегося перечня объектов эффективно может быть проведен в форме дискуссии.   Для количественной и качественной оценки свойств, параметров, времени и других характеристик объектов применяются анкетирование и метод Дельфы.   Интервьюирование целесообразно использовать для уточнения результатов, полученных другими видами экспертизы.    </vt:lpstr>
      <vt:lpstr>Презентация PowerPoint</vt:lpstr>
      <vt:lpstr>Презентация PowerPoint</vt:lpstr>
      <vt:lpstr>Презентация PowerPoint</vt:lpstr>
      <vt:lpstr>Презентация PowerPoint</vt:lpstr>
      <vt:lpstr>  В рыночной экономике будут действовать четыре основных принципа планирования: оптимальность, гибкость, корректировка в процессе осуществления планов, надежность.  Оптимальность предполагает системный подход с использованием экономико-математических и др. методов. В план должны быть заложены такие технико-экономические показатели, которые обеспечат относительную гибкость производства, его приспособляемость с помощью заранее заданных резервов к рынку, к действию внешних и внутренних факторов.    </vt:lpstr>
      <vt:lpstr>  Совокупность специальных правил, приемов и методов разработки планов на предприятиях представляет собой методику планирования.  Основными методами планирования являются балансовый, вариантный, программно-целевой, экономико-математический и нормативно-ресурсный.  Балансовый метод предполагает разработку натуральных и стоимостных балансов, среди которых следует выделить трудовые, материальные, земельных угодий, энергетические.   В основе вариантного метода лежит разработка различных вариантов технико-экономических коэффициентов, материально-денежных затрат, балансовой увязки отраслей.   Программно-целевой метод основывается на выборе реально поставленной цели функционирования и разработке под нее нескольких вариантов взаимоувязанных экономических и социальных программ развития предприятия.   </vt:lpstr>
      <vt:lpstr>  Широкое применение в планировании находят экономико-математические методы, из которых следует выделить методы математической статистики, экономико-математические модели, теории массового обслуживания.  Планирование с использованием нормативно-ресурсного метода основывается на экономической оценке производственного потенциала хозяйства по основным факторам процесса производства. Под производственным потенциалом следует понимать количество, взаимосвязь и оптимальное соотношение всех ресурсов предприятия.   </vt:lpstr>
      <vt:lpstr>  Основные разделы бизнес-плана следующие: 1 – возможности предприятия, его краткая характеристика;  2 – виды производимой товарной продукции и услуг их краткая характеристика; 3 – краткая характеристика рынков сбыта;  4 – план маркетинга и его стратегия;  5 – производственный план;  6 – организация и управление предприятием; 7 – оценка рисков и страхование;  8 – планирование трудовых ресурсов и социальных отношений; 9 – план инвестиций; 10 – финансовый план и стратегия финансирования;  11 – выгоды от осуществления проекта бизнес-плана.   </vt:lpstr>
      <vt:lpstr>  Во введении указывают задачи составления бизнес-плана и круг лиц, которым он адресован. Целесообразно отметить, почему возникла необходимость в данном проекте.   Резюме. Хотя бизнес-план начинается с этого раздела, пишут его в последнюю очередь, когда разработаны все разделы плана. Концепция бизнес-плана (резюме) — это сжатый обзор информации о намечаемом бизнесе и целях, которые ставит перед собой предприятие либо предприниматель, начиная собственное дело или развивая имеющееся.  Концепция представляет собой предельно сокращенную версию бизнес-плана. Она может иметь и самостоятельное значение как рекламный документ, использоваться при предоставлении заявки потенциальному инвестору на начальное или дополнительное финансирование.   Порядок изложения в резюме достаточно свободный. Необходимо, чтобы резюме было запоминающимся, в нем можно поместить рисунок или фотографию продукции. Объем раздела не должен превышать 3 — 4 страницы.   </vt:lpstr>
      <vt:lpstr>  Конкуренция и другие внешние факторы. В этом разделе плана необходимо определить конкурентов — производителей аналогичной продукции, как можно точнее оценить объемы и динамику их продаж, доходы, перспективы освоения новых товаров, их основные потребительские характеристики, уровень качества. Желательно охарактеризовать уровень цен, ценовую политику конкурентов, показать их сильные и слабые стороны.  Необходимо подробно описать преимущества предпринимателя перед конкурентами. Анализ конкурентов на рынке можно вести по следующей схеме: • доля в общем объеме сельскохозяйственных товаров или услуг в выбранном сегменте рынка; • объем и номенклатура товаров или услуг; • используемая схема и каналы сбыта сельскохозяйственной продукции; • надежность и качество товаров и услуг; • политика в области сбыта.   </vt:lpstr>
      <vt:lpstr>  Для полной оценки конкурентов необходимо установить крупнейших производителей аналогичной продукции на каждом целевом рынке, изучить характеристики их продукции, уровень ее качества, цены, дизайн и мнение о ней потребителей.   Кроме того, анализируют фактическое финансовое положение конкурентов, их ресурсный потенциал, себестоимость и прибыльность, местоположение, организацию рекламы, торговой сети и т. д.  План маркетинга. В этом разделе определяют мероприятия по активному воздействию на потребительский спрос в целях завоевания рынка и расширения сбыта сельскохозяйственных товаров. При этом должны соблюдаться следующие принципы маркетинга:  1. Учет запросов потребителей и динамики рыночной конъюнктуры. 2. Борьба за потребителя (качество товара, реклама, сервис). 3. Максимальная приспособленность сельскохозяйственного производства к требованиям рынка   </vt:lpstr>
      <vt:lpstr>  Одно из наиболее важных направлений экономической стратегии предприятия — политика ценообразования. Самый простой и удобный способ установления цены — на основе средних издержек производства плюс средняя прибыль.   Это заключается в установлении определенной наценки на себестоимость продукции, для чего может быть применена формула, руб., Ц=СР_р+П_ср, где Ц — цена единицы продукции;  С — средняя себестоимость производства единицы продукции; Р_р —расходы по реализации единицы продукции; П_ср — средняя прибыль от реализации единицы продукции на данном рынке.   </vt:lpstr>
      <vt:lpstr>  Иногда используют метод ценообразования с ориентацией на ценностную значимость товара, ощущаемую потребителем, за которую он готов заплатить определенную сумму. Фирме для определения цены на свой товар необходимо выявить, какие ценностные представления имеются у покупателей о товарах-конкурентах. Это можно сделать на основе опроса покупателей или экспертов-специалистов.  Другой подход предусматривает определение сложившегося соотношения между ценами и потребительскими свойствами по аналогичным имеющимся на рынке товарам. На основе полученных соотношений назначается цена товара. Цена реализации определяется в данном случае по формуле:  Ц_п=Ц_баз∙(Б_п/Б_баз ), где Ц_п, Ц_баз — соответственно цена продукции предприятия и базового продукта, выбранного в качестве объекта сравнения, руб.; Б_п, Б_баз — оценка качественных параметров соответственно продукции предприятия и базовой продукции в баллах.    </vt:lpstr>
      <vt:lpstr>  Балльную оценку качественных параметров продукции лучше определять с учетом коэффициентов и их весомости с точки зрения потребителя. В данном методе затратные ориентиры отходят на второй план, уступая место восприятию покупателем товара.  Производственный план. Его разработка начинается с программы развития растениеводства и животноводства. Для обеспечения системного подхода к решению этой проблемы целесообразно использовать методы экономико-математического моделирования.   При разработке плана по растениеводству важное значение имеет организация земельной территории и возможная трансформация угодий. В плане отражают севообороты, систему семеноводства, внесение удобрений, обработку почвы, уход за растениями, борьбу с сорняками и др. При необходимости разрабатывают мероприятия по улучшению и повышению продуктивности природных кормовых угодий.   Разработка производственной программы растениеводства завершается планированием урожайности сельскохозяйственных культур и продуктивности естественных угодий, объема производства валовой и товарной продукции   </vt:lpstr>
      <vt:lpstr>  Организационный план содержит информацию о лицах, отвечающих за разработку концепции проекта и управление сельскохозяйственным предприятием. Для крупных сельскохозяйственных предприятий важно определить общую численность работников. В разделе отражают обязанности специалистов, определяют персональную координацию, и контроль деятельности всех служб.   </vt:lpstr>
      <vt:lpstr>Оценка рисков. Инвесторы и кредиторы придают большое значение оценке рисков, поэтому при разработке бизнес-плана целесообразно назвать возможные риски и потери, которые могут возникнуть, определить, по каким видам рисков, и на какую сумму следует застраховать имущество предприятия. В разделе указываются организации, по заключению договоров на страхование и суммы страховки.</vt:lpstr>
      <vt:lpstr>Презентация PowerPoint</vt:lpstr>
      <vt:lpstr>Презентация PowerPoint</vt:lpstr>
      <vt:lpstr>  Анализ финансово-экономического состояния предприятия выполняется на основе технико-экономических и финансовых показателей его деятельности за последние три года. В анализе определяют уровень экономического роста, финансовую устойчивость, вероятность банкротства.  Завершается анализ определением комплексной рейтинговой оценки динамики финансово экономического состояния предприятия.  Планирование основных финансовых параметров требует выполнения расчетов прогноза баланса активов и пассивов, прибылей и убытков, движения денежных средств, финансовой оценки проекта и запаса финансовой прочности.  Прогнозные параметры в основных формах финансовой отчетности должны соответствовать международным стандартам, особенно уровни цен отражать рыночную покупательную способность в каждом периоде осуществления проекта.  Прогноз движения денежных средств предназначен для выработки стратегии финансирования предприятия, определения потребности в капитале и оценки эффективности его использования.   </vt:lpstr>
      <vt:lpstr>  Коммерческая эффективность (финансовое обоснование) проекта определяется соотношением финансовых затрат и результатов, обеспечивающих норму доходности. Оценка экономической деятельности предприятия может проводиться простым и дисконтированным методами.  Простой экспресс-метод позволяет достаточно быстро на основании расчетов выполнить оценку, информация, которой может характеризовать низкий уровень разработки проекта и подтвердить его неприемлемость по сложным расчетам. Простым методом определяют показатели:  • капитальные вложения в создание единицы производственной мощности или в единицу продукции;  • норма прибыли проекта как отношение чистой прибыли к общему объему инвестиций или к инвестируемому акционерному капиталу, %;  • срок окупаемости или период возврата инвестиций, как отношение общего объема инвестиций к сумме чистой прибыли и амортизационных отчислений.   </vt:lpstr>
      <vt:lpstr>  Указанные показатели не учитывают неравномерность одинаковых сумм поступлений или платежей по разным периодам времени, что приводит к необходимости использования более сложных показателей. Метод дисконтирования. Оценки эффективности инвестиций основывается на ряде принципов: 1-й принцип — расчеты базируются на показателях денежного потока от производственной и инвестиционной деятельности. 2-й принцип — обязательное приведение показателей к текущей (дисконтированной) стоимости. Дисконтированием денежных потоков называют приведение разновременных значений к значениям их ценности на определенный момент времени, который называется моментом приведения. 3-й принцип — учет фактора инфляции. Для обеспечения сравнимости результатов, полученных при различных уровнях инфляции, перед дисконтированием корректируют либо прогнозный денежный поток путем пересчета в цены, очищенные от инфляции, или коэффициент дисконтирования. 4-й принцип – вариация форм используемой ставки дисконтирования в зависимости от целей оценки.   </vt:lpstr>
      <vt:lpstr>  Результаты определения коммерческой эффективности проекта существенно зависят от нормы дисконта. Выбор ставки дисконтирования должен быть обоснованным. Формировать ставку дисконта в бизнес-плане желательно поэлементно.  Она рассчитывается как сумма, каждое слагаемое которой учитывает составляющие дисконта, %:  безрисковая ставка; инфляционная премия; премия за риск; премия за низкую ликвидность и др.    </vt:lpstr>
      <vt:lpstr>  Важный показатель, используемый для оценки и прогнозирования эффективности инвестиций - индекс доходности (РС), основанный на дисконтировании денежных поступлений, характеризует доход на единицу затрат.   Если РС&lt;1 или равен ему, проект должен быть отвергнут — он не принесет дохода инвестору. К реализации могут быть приняты инвестиционные проекты только со значением показателя РС&gt; 1.  </vt:lpstr>
      <vt:lpstr>  Простым сроком окупаемости (РР) называют продолжительность периода от начального момента до момента окупаемости. Начальный момент указывают в задании на проектирование (обычно это начало операционной деятельности).  Моментом окупаемости называют тот наиболее ранний момент времени в расчетном периоде, после которого текущий чистый доход становится и в дальнейшем остается неотрицательным </vt:lpstr>
      <vt:lpstr>  Внутренняя норма доходности (IRR)—значение ставки дисконтирования, при котором величина NPW проекта равна нулю.  Внутренняя норма доходности представляет собой ту норму дисконта, при которой величина приведенных эффектов равна приведенным инвестиционным затратам. Внутренняя норма доходности определяет максимально приемлемую процентную ставку, при которой можно инвестировать средства без каких-либо потерь.  </vt:lpstr>
      <vt:lpstr>  Все финансовые результаты первого года реализации проекта обычно рекомендуется просчитывать помесячно, второго — поквартально, третьего и последующих — по результатам года.  Стратегия финансирования. В этом разделе бизнес-плана необходимо обосновать потребность в инвестициях и определить источники финансирования планируемых мероприятий. При этом следует ответить на такие вопросы:  1.Сколько необходимо средств для реализации проекта? 2.Из каких источников намечается получить эти средства и в какой форме? 3.Когда можно ожидать полного возврата вложенных средств и получения инвесторами дохода? Каков будет этот доход?  При ответе на второй вопрос важно сообщить потенциальным кредиторам и инвесторам, сколько денег предприниматель вложит в развитие предприятия, а сколько рассчитывает получить в виде ссуды из других источников   </vt:lpstr>
      <vt:lpstr>  При ответе на второй вопрос важно сообщить потенциальным кредиторам и инвесторам, сколько денег предприниматель вложит в развитие предприятия, а сколько рассчитывает получить в виде ссуды из других источников.   Принято считать, что финансирование через кредиты предпочтительнее для сельскохозяйственных проектов, связанных с расширением производства на успешных предприятиях. Для проектов, связанных с созданием нового предприятия, предпочтительный источник финансирования — паевой и акционерный капитал.  Привлечение кредитов для таких проектов рискованно, так как для нового предприятия схема расчетов по кредитам может быть непосильной.  При нестабильной экономической ситуации инвесторы отдают предпочтение проектам, обеспечивающим быструю окупаемость вложенных средств.    </vt:lpstr>
      <vt:lpstr>  1) Назовите основные принципы прогнозирования.  2) Охарактеризуйте методы планирования.  3) Перечислите основные разделы бизнес-плана.  4) Что включает в себя финансовый раздел бизнес-плана?    </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проектной деятельности  Лекция №1.  Общие представления о проектной деятельности</dc:title>
  <dc:creator>Admin</dc:creator>
  <cp:lastModifiedBy>Admin</cp:lastModifiedBy>
  <cp:revision>102</cp:revision>
  <dcterms:created xsi:type="dcterms:W3CDTF">2023-12-27T05:26:51Z</dcterms:created>
  <dcterms:modified xsi:type="dcterms:W3CDTF">2024-03-26T12:03:50Z</dcterms:modified>
</cp:coreProperties>
</file>