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294" r:id="rId4"/>
    <p:sldId id="292" r:id="rId5"/>
    <p:sldId id="283" r:id="rId6"/>
    <p:sldId id="285" r:id="rId7"/>
    <p:sldId id="300" r:id="rId8"/>
    <p:sldId id="304" r:id="rId9"/>
    <p:sldId id="262" r:id="rId10"/>
    <p:sldId id="260" r:id="rId11"/>
    <p:sldId id="306" r:id="rId12"/>
    <p:sldId id="307" r:id="rId13"/>
    <p:sldId id="288" r:id="rId14"/>
    <p:sldId id="296" r:id="rId15"/>
    <p:sldId id="301" r:id="rId16"/>
    <p:sldId id="264" r:id="rId17"/>
    <p:sldId id="265" r:id="rId18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77" autoAdjust="0"/>
  </p:normalViewPr>
  <p:slideViewPr>
    <p:cSldViewPr snapToGrid="0">
      <p:cViewPr>
        <p:scale>
          <a:sx n="125" d="100"/>
          <a:sy n="125" d="100"/>
        </p:scale>
        <p:origin x="1116" y="564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e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8.png"/><Relationship Id="rId21" Type="http://schemas.openxmlformats.org/officeDocument/2006/relationships/image" Target="../media/image76.wmf"/><Relationship Id="rId34" Type="http://schemas.openxmlformats.org/officeDocument/2006/relationships/image" Target="../media/image90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5.emf"/><Relationship Id="rId4" Type="http://schemas.openxmlformats.org/officeDocument/2006/relationships/image" Target="../media/image90.wmf"/><Relationship Id="rId9" Type="http://schemas.openxmlformats.org/officeDocument/2006/relationships/image" Target="../media/image9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2.wmf"/><Relationship Id="rId1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oleObject" Target="../embeddings/oleObject44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52.e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7" y="4254"/>
            <a:ext cx="8251885" cy="3019205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«Прикладная математика </a:t>
            </a:r>
            <a:br>
              <a:rPr lang="ru-RU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cap="all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cap="all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«Повышение дальности стрельбы активно-реактивным снарядом на основе математического моделирования и комплексной оптимизации»</a:t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4790046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18" y="3978099"/>
            <a:ext cx="8714735" cy="732116"/>
          </a:xfrm>
        </p:spPr>
        <p:txBody>
          <a:bodyPr>
            <a:noAutofit/>
          </a:bodyPr>
          <a:lstStyle/>
          <a:p>
            <a:pPr algn="just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sz="1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д.т.н., профессор каф. ПМиИТ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Королев С.А.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6F08C3E7-B433-41C9-883D-917A98689EE1}"/>
              </a:ext>
            </a:extLst>
          </p:cNvPr>
          <p:cNvSpPr txBox="1">
            <a:spLocks/>
          </p:cNvSpPr>
          <p:nvPr/>
        </p:nvSpPr>
        <p:spPr>
          <a:xfrm>
            <a:off x="220717" y="3329611"/>
            <a:ext cx="8714735" cy="7321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endParaRPr lang="ru-RU" sz="1400" b="1" dirty="0" smtClean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руппы М21-181-1                                                            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Мансуров Р.Р.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16418"/>
              </p:ext>
            </p:extLst>
          </p:nvPr>
        </p:nvGraphicFramePr>
        <p:xfrm>
          <a:off x="4749195" y="313674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25122"/>
              </p:ext>
            </p:extLst>
          </p:nvPr>
        </p:nvGraphicFramePr>
        <p:xfrm>
          <a:off x="4976751" y="3183239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751" y="3183239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003275"/>
              </p:ext>
            </p:extLst>
          </p:nvPr>
        </p:nvGraphicFramePr>
        <p:xfrm>
          <a:off x="5952722" y="3168414"/>
          <a:ext cx="4492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" name="Формула" r:id="rId8" imgW="406080" imgH="215640" progId="Equation.3">
                  <p:embed/>
                </p:oleObj>
              </mc:Choice>
              <mc:Fallback>
                <p:oleObj name="Формула" r:id="rId8" imgW="40608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722" y="3168414"/>
                        <a:ext cx="4492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55945"/>
              </p:ext>
            </p:extLst>
          </p:nvPr>
        </p:nvGraphicFramePr>
        <p:xfrm>
          <a:off x="6910982" y="3154797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982" y="3154797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83273"/>
              </p:ext>
            </p:extLst>
          </p:nvPr>
        </p:nvGraphicFramePr>
        <p:xfrm>
          <a:off x="7981547" y="31652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547" y="31652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682521" y="2832718"/>
            <a:ext cx="44614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4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4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64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64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664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664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5324"/>
              </p:ext>
            </p:extLst>
          </p:nvPr>
        </p:nvGraphicFramePr>
        <p:xfrm>
          <a:off x="210317" y="855454"/>
          <a:ext cx="1892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9" name="Формула" r:id="rId32" imgW="1892160" imgH="228600" progId="Equation.3">
                  <p:embed/>
                </p:oleObj>
              </mc:Choice>
              <mc:Fallback>
                <p:oleObj name="Формула" r:id="rId32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17" y="855454"/>
                        <a:ext cx="1892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 rotWithShape="0"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ПРОГРАММНО-ВЫЧИСЛИТЕЛЬНЫЙ КОМПЛЕКС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939179" y="4631761"/>
            <a:ext cx="3265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Интерфейс программного комплекса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6" y="373060"/>
            <a:ext cx="7798744" cy="4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ПРОГРАММНО-ВЫЧИСЛИТЕЛЬНЫЙ КОМПЛЕКС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77255" y="4177097"/>
            <a:ext cx="33970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13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файл с характеристиками снаряда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30629" b="53031"/>
          <a:stretch/>
        </p:blipFill>
        <p:spPr>
          <a:xfrm>
            <a:off x="138564" y="451947"/>
            <a:ext cx="3397116" cy="371619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0648" t="-1" r="-1" b="9316"/>
          <a:stretch/>
        </p:blipFill>
        <p:spPr>
          <a:xfrm>
            <a:off x="3889976" y="454674"/>
            <a:ext cx="5254024" cy="3713466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07889" y="4177097"/>
            <a:ext cx="44181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14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Решение задачи оптимизации в программном комплексе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13/17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15 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16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354" y="45551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Результаты решения задачи внутренней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в стволе орудия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i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кг</a:t>
                          </a:r>
                          <a:endParaRPr lang="en-US" sz="1100" i="1" dirty="0" smtClean="0">
                            <a:solidFill>
                              <a:schemeClr val="tx1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/>
                                  <a:cs typeface="Times New Roman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ru-RU" sz="1100" b="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м</a:t>
                          </a:r>
                          <a:endParaRPr lang="ru-RU" sz="1100" b="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712124"/>
                  </p:ext>
                </p:extLst>
              </p:nvPr>
            </p:nvGraphicFramePr>
            <p:xfrm>
              <a:off x="4873739" y="966082"/>
              <a:ext cx="3503596" cy="6944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3539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864" r="-300694" b="-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405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94" t="-117857" r="-300694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23536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40258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65391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Прямоугольник 15"/>
          <p:cNvSpPr/>
          <p:nvPr/>
        </p:nvSpPr>
        <p:spPr>
          <a:xfrm>
            <a:off x="4771383" y="451397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Результаты решения задачи внешней баллистики</a:t>
            </a: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с учетом реактивного двигателя</a:t>
            </a:r>
            <a:endParaRPr lang="ru-RU" sz="11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1" y="2287083"/>
            <a:ext cx="3894208" cy="20769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00" y="2240968"/>
            <a:ext cx="4656474" cy="2007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72176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37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ru-RU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b="0" dirty="0" smtClean="0"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, кг</a:t>
                          </a:r>
                          <a:endParaRPr lang="ru-RU" sz="1100" b="0" dirty="0"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54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Мпа</a:t>
                          </a:r>
                          <a:endParaRPr lang="en-US" sz="1100" i="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721764"/>
                  </p:ext>
                </p:extLst>
              </p:nvPr>
            </p:nvGraphicFramePr>
            <p:xfrm>
              <a:off x="260360" y="970401"/>
              <a:ext cx="3503596" cy="68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758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58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" t="-25000" r="-301389" b="-3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40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55,6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100" kern="1200" dirty="0" smtClean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ea typeface="Times New Roman"/>
                              <a:cs typeface="Times New Roman" pitchFamily="18" charset="0"/>
                            </a:rPr>
                            <a:t>66,6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</a:txBody>
                      <a:tcPr marL="68580" marR="68580" marT="0" marB="0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V</a:t>
                          </a:r>
                          <a:r>
                            <a:rPr lang="ru-RU" sz="1100" i="1" baseline="-250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r>
                            <a:rPr lang="en-US" sz="11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</a:t>
                          </a:r>
                          <a:r>
                            <a:rPr lang="en-US" sz="1100" i="1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100" i="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м/с</a:t>
                          </a:r>
                          <a:endParaRPr lang="en-US" sz="1100" i="1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776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94" t="-179070" r="-30138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1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565694" y="3219834"/>
            <a:ext cx="451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18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 при раскручивающимся двигателе</a:t>
            </a:r>
            <a:endParaRPr lang="ru-RU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80720"/>
            <a:ext cx="4513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угловой скорости при раскручивающимся двигателе</a:t>
            </a:r>
            <a:endParaRPr lang="ru-RU" sz="10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2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3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5694" y="746673"/>
            <a:ext cx="4512549" cy="248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26" y="2171467"/>
            <a:ext cx="4406902" cy="236944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4" name="Уравнение" r:id="rId11" imgW="812520" imgH="203040" progId="Equation.3">
                  <p:embed/>
                </p:oleObj>
              </mc:Choice>
              <mc:Fallback>
                <p:oleObj name="Уравнение" r:id="rId11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5339" y="3542620"/>
            <a:ext cx="438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Изменение условия устойчивости</a:t>
            </a:r>
          </a:p>
          <a:p>
            <a:pPr algn="ctr"/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 при моменте вращения двигателя =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10%</a:t>
            </a: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3578288"/>
            <a:ext cx="4461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19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– Изменение условия устойчивости</a:t>
            </a:r>
          </a:p>
          <a:p>
            <a:pPr algn="ctr"/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 при моменте вращения двигателя = 5%</a:t>
            </a:r>
            <a:endParaRPr lang="ru-RU" sz="1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-4056"/>
          <a:stretch/>
        </p:blipFill>
        <p:spPr>
          <a:xfrm>
            <a:off x="4618816" y="977061"/>
            <a:ext cx="4399060" cy="252282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0" y="321136"/>
            <a:ext cx="9144000" cy="336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Выбор значения коэффициента вращения: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4" y="1116638"/>
            <a:ext cx="4322700" cy="23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ПРЯМОЙ ЗАДАЧИ ДЛЯ АРС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21 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График траектории полёта снаряда при различных параметрах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431720"/>
              </p:ext>
            </p:extLst>
          </p:nvPr>
        </p:nvGraphicFramePr>
        <p:xfrm>
          <a:off x="4844955" y="901787"/>
          <a:ext cx="3830625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241640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26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32208</a:t>
                      </a:r>
                      <a:endParaRPr lang="ru-RU" sz="11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Начальные данные активно – реактивного снаряда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34309"/>
              </p:ext>
            </p:extLst>
          </p:nvPr>
        </p:nvGraphicFramePr>
        <p:xfrm>
          <a:off x="219445" y="886161"/>
          <a:ext cx="4379495" cy="777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516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  <a:endParaRPr lang="ru-RU" sz="10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5,0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</a:t>
                      </a: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65019"/>
              </p:ext>
            </p:extLst>
          </p:nvPr>
        </p:nvGraphicFramePr>
        <p:xfrm>
          <a:off x="1252538" y="963613"/>
          <a:ext cx="468312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Формула" r:id="rId3" imgW="419040" imgH="215640" progId="Equation.3">
                  <p:embed/>
                </p:oleObj>
              </mc:Choice>
              <mc:Fallback>
                <p:oleObj name="Формула" r:id="rId3" imgW="419040" imgH="2156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963613"/>
                        <a:ext cx="468312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33836"/>
              </p:ext>
            </p:extLst>
          </p:nvPr>
        </p:nvGraphicFramePr>
        <p:xfrm>
          <a:off x="2149475" y="966788"/>
          <a:ext cx="4730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5" imgW="419040" imgH="215640" progId="Equation.3">
                  <p:embed/>
                </p:oleObj>
              </mc:Choice>
              <mc:Fallback>
                <p:oleObj name="Equation" r:id="rId5" imgW="419040" imgH="215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966788"/>
                        <a:ext cx="47307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00304"/>
              </p:ext>
            </p:extLst>
          </p:nvPr>
        </p:nvGraphicFramePr>
        <p:xfrm>
          <a:off x="3005527" y="950950"/>
          <a:ext cx="601662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7" imgW="571320" imgH="215640" progId="Equation.3">
                  <p:embed/>
                </p:oleObj>
              </mc:Choice>
              <mc:Fallback>
                <p:oleObj name="Equation" r:id="rId7" imgW="571320" imgH="215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527" y="950950"/>
                        <a:ext cx="601662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19706"/>
              </p:ext>
            </p:extLst>
          </p:nvPr>
        </p:nvGraphicFramePr>
        <p:xfrm>
          <a:off x="3905250" y="968375"/>
          <a:ext cx="482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968375"/>
                        <a:ext cx="482600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6249"/>
              </p:ext>
            </p:extLst>
          </p:nvPr>
        </p:nvGraphicFramePr>
        <p:xfrm>
          <a:off x="4899837" y="889108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Формула" r:id="rId11" imgW="266400" imgH="228600" progId="Equation.3">
                  <p:embed/>
                </p:oleObj>
              </mc:Choice>
              <mc:Fallback>
                <p:oleObj name="Формула" r:id="rId11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837" y="889108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29931"/>
              </p:ext>
            </p:extLst>
          </p:nvPr>
        </p:nvGraphicFramePr>
        <p:xfrm>
          <a:off x="4884892" y="1177763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Формула" r:id="rId13" imgW="558720" imgH="228600" progId="Equation.3">
                  <p:embed/>
                </p:oleObj>
              </mc:Choice>
              <mc:Fallback>
                <p:oleObj name="Формула" r:id="rId13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92" y="1177763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10153"/>
              </p:ext>
            </p:extLst>
          </p:nvPr>
        </p:nvGraphicFramePr>
        <p:xfrm>
          <a:off x="4877507" y="1430088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Формула" r:id="rId15" imgW="330057" imgH="203112" progId="">
                  <p:embed/>
                </p:oleObj>
              </mc:Choice>
              <mc:Fallback>
                <p:oleObj name="Формула" r:id="rId15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507" y="1430088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Дальность стрельбы при различных параметрах</a:t>
            </a:r>
            <a:endParaRPr lang="ru-RU" sz="11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431" y="1753933"/>
            <a:ext cx="7166838" cy="27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17/17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30330" y="729406"/>
            <a:ext cx="84833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66,6 кг скорость снаряда меняется от 983 до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776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получен суммарный импульс и время работы реактивного двигателя.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счёт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реактивного двигателя дальность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полёта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снаряда увеличивается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 сравнению со снарядом без двигателя.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внешней баллистики 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оптимизации, при оптимальном подборе параметров дальность стрельбы активно-реактивным снарядом дополнительно увеличивается  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14%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Найдены оптимальные значения угла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5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8°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времени старта реактивного двигателя = 22с.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528" y="341141"/>
            <a:ext cx="8519368" cy="45910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работы: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программы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для решения задачи повышения дальности стрельбы артиллерийскими снарядами. </a:t>
            </a:r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Объект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Способы повышения дальности стрельбы артиллерийским снарядом. </a:t>
            </a:r>
          </a:p>
          <a:p>
            <a:pPr lvl="0">
              <a:lnSpc>
                <a:spcPct val="120000"/>
              </a:lnSpc>
            </a:pP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Предмет исследования: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Математическое моделирование и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снаряда и выстрела.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снаряда и устойчивости его движения на траектории.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математической модели внутренней баллистики в стволе орудия и реактивного двигателя твердого топлива.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алгоритма оптимизации баллистических условий стрельбы активно-реактивным снарядом с учетом условия устойчивости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внутри- и внешнебаллистических параметров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снаряда и 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выстрела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4973"/>
            <a:ext cx="836755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 стрельбы активно-реактивным снарядом на основе математического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5" y="4890932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АКТУАЛЬНОЙ ТЕХНИКИ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7367" y="4901647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3175">
            <a:solidFill>
              <a:schemeClr val="tx1"/>
            </a:solidFill>
          </a:ln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80883"/>
              </p:ext>
            </p:extLst>
          </p:nvPr>
        </p:nvGraphicFramePr>
        <p:xfrm>
          <a:off x="5153645" y="748400"/>
          <a:ext cx="3990354" cy="394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69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Орудия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Калибр, мм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 «Гиацинт-Б», Россия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152,</a:t>
                      </a:r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800" baseline="0" dirty="0" smtClean="0">
                          <a:latin typeface="Bookman Old Style" panose="02050604050505020204" pitchFamily="18" charset="0"/>
                        </a:rPr>
                        <a:t>-фугасный 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kern="120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147">
                <a:tc rowSpan="3">
                  <a:txBody>
                    <a:bodyPr/>
                    <a:lstStyle/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М777, </a:t>
                      </a:r>
                    </a:p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US" sz="80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948"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dirty="0" smtClean="0">
                        <a:latin typeface="Bookman Old Style" panose="02050604050505020204" pitchFamily="18" charset="0"/>
                      </a:endParaRP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Управляемый</a:t>
                      </a: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20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, Франция</a:t>
                      </a:r>
                      <a:endParaRPr lang="en-US" sz="8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155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30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147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7" y="1658040"/>
            <a:ext cx="2355677" cy="149710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" y="2962397"/>
            <a:ext cx="2355677" cy="14874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43500" y="417757"/>
            <a:ext cx="400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орудий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2237" y="3162531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2. 155-мм гаубица М777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7" y="1933862"/>
            <a:ext cx="236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152-мм пушка 2а36 «Гиацинт-Б»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675" y="4468299"/>
            <a:ext cx="23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3. 155-мм САУ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“CAESAR”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59588" y="417757"/>
            <a:ext cx="2354400" cy="14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6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7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8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9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0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1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2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4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5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6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7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8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9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0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61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7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473654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8" name="Формула" r:id="rId5" imgW="1079280" imgH="241200" progId="Equation.3">
                  <p:embed/>
                </p:oleObj>
              </mc:Choice>
              <mc:Fallback>
                <p:oleObj name="Формула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Параметрические характеристики ребер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6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7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8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49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0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1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2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3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4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5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7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7"/>
          <a:srcRect t="23817" b="34976"/>
          <a:stretch/>
        </p:blipFill>
        <p:spPr>
          <a:xfrm>
            <a:off x="4617643" y="3423389"/>
            <a:ext cx="4657166" cy="9595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8" name="Уравнение" r:id="rId28" imgW="1307880" imgH="431640" progId="Equation.3">
                  <p:embed/>
                </p:oleObj>
              </mc:Choice>
              <mc:Fallback>
                <p:oleObj name="Уравнение" r:id="rId28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9" name="Формула" r:id="rId30" imgW="1955520" imgH="393480" progId="Equation.3">
                  <p:embed/>
                </p:oleObj>
              </mc:Choice>
              <mc:Fallback>
                <p:oleObj name="Формула" r:id="rId30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0" name="Формула" r:id="rId32" imgW="2844720" imgH="393480" progId="Equation.3">
                  <p:embed/>
                </p:oleObj>
              </mc:Choice>
              <mc:Fallback>
                <p:oleObj name="Формула" r:id="rId32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1" name="Уравнение" r:id="rId34" imgW="1460160" imgH="393480" progId="Equation.3">
                  <p:embed/>
                </p:oleObj>
              </mc:Choice>
              <mc:Fallback>
                <p:oleObj name="Уравнение" r:id="rId34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2" name="Формула" r:id="rId36" imgW="1346040" imgH="393480" progId="Equation.3">
                  <p:embed/>
                </p:oleObj>
              </mc:Choice>
              <mc:Fallback>
                <p:oleObj name="Формула" r:id="rId36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3" name="Формула" r:id="rId38" imgW="647640" imgH="228600" progId="Equation.3">
                  <p:embed/>
                </p:oleObj>
              </mc:Choice>
              <mc:Fallback>
                <p:oleObj name="Формула" r:id="rId38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9/17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7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8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9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3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4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08952"/>
              </p:ext>
            </p:extLst>
          </p:nvPr>
        </p:nvGraphicFramePr>
        <p:xfrm>
          <a:off x="4903232" y="882201"/>
          <a:ext cx="4733794" cy="2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5" name="Документ" r:id="rId19" imgW="4500076" imgH="2437089" progId="Word.Document.12">
                  <p:embed/>
                </p:oleObj>
              </mc:Choice>
              <mc:Fallback>
                <p:oleObj name="Документ" r:id="rId19" imgW="4500076" imgH="2437089" progId="Word.Document.12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232" y="882201"/>
                        <a:ext cx="4733794" cy="2328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61450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name="Формула" r:id="rId21" imgW="1879560" imgH="228600" progId="Equation.3">
                  <p:embed/>
                </p:oleObj>
              </mc:Choice>
              <mc:Fallback>
                <p:oleObj name="Формула" r:id="rId21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7" name="Формула" r:id="rId23" imgW="2019240" imgH="228600" progId="Equation.3">
                  <p:embed/>
                </p:oleObj>
              </mc:Choice>
              <mc:Fallback>
                <p:oleObj name="Формула" r:id="rId23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8" name="Формула" r:id="rId25" imgW="812520" imgH="393480" progId="Equation.3">
                  <p:embed/>
                </p:oleObj>
              </mc:Choice>
              <mc:Fallback>
                <p:oleObj name="Формула" r:id="rId25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76079"/>
              </p:ext>
            </p:extLst>
          </p:nvPr>
        </p:nvGraphicFramePr>
        <p:xfrm>
          <a:off x="66675" y="4457700"/>
          <a:ext cx="692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" name="Формула" r:id="rId27" imgW="698400" imgH="419040" progId="Equation.3">
                  <p:embed/>
                </p:oleObj>
              </mc:Choice>
              <mc:Fallback>
                <p:oleObj name="Формула" r:id="rId27" imgW="698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4457700"/>
                        <a:ext cx="6921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4101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" name="Формула" r:id="rId29" imgW="164880" imgH="228600" progId="Equation.3">
                  <p:embed/>
                </p:oleObj>
              </mc:Choice>
              <mc:Fallback>
                <p:oleObj name="Формула" r:id="rId29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" name="Формула" r:id="rId31" imgW="393480" imgH="228600" progId="Equation.3">
                  <p:embed/>
                </p:oleObj>
              </mc:Choice>
              <mc:Fallback>
                <p:oleObj name="Формула" r:id="rId31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17150</TotalTime>
  <Words>1611</Words>
  <Application>Microsoft Office PowerPoint</Application>
  <PresentationFormat>Экран (16:9)</PresentationFormat>
  <Paragraphs>325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6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Microsoft Equation 3.0</vt:lpstr>
      <vt:lpstr>Picture</vt:lpstr>
      <vt:lpstr>Документ</vt:lpstr>
      <vt:lpstr>Уравнение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технологии»      «Повышение дальности стрельбы активно-реактивным снарядом на основе математического моделирования и комплексной оптимизации»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567</cp:revision>
  <dcterms:created xsi:type="dcterms:W3CDTF">2021-06-11T06:02:05Z</dcterms:created>
  <dcterms:modified xsi:type="dcterms:W3CDTF">2023-05-11T03:17:57Z</dcterms:modified>
</cp:coreProperties>
</file>