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5" r:id="rId2"/>
    <p:sldId id="387" r:id="rId3"/>
    <p:sldId id="375" r:id="rId4"/>
    <p:sldId id="386" r:id="rId5"/>
    <p:sldId id="391" r:id="rId6"/>
    <p:sldId id="388" r:id="rId7"/>
    <p:sldId id="390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D69FA-B6E1-4C04-9B9E-4B04BF1ACFEB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61C37-7491-49FC-AF03-1617C0170E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087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ED64C-7D55-46D9-9B30-753F7B80C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ED7BEE-1591-46EC-A2C0-B3E4C0CBC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901D5E-9823-400F-851C-8097B263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20EA-350A-472A-A5FC-125ACB41AE55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48D51A-D459-4828-BC2A-46BC011B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74D37E-6022-4644-9496-EB68613BD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6C88-0A85-438D-B67D-F0BA3E6C4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06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55789F-4826-42F7-A25C-D4EAF22E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F02524-4674-40B5-935B-C1191BB81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D9C3B4-2737-4BE8-8F1F-615CEB5D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20EA-350A-472A-A5FC-125ACB41AE55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FA69DF-6AA0-4DDF-837D-B37046C5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A6CE5-50DB-4FFA-A1CC-125D7A89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6C88-0A85-438D-B67D-F0BA3E6C4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46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A9D8BAC-B05F-4BA3-8C7E-BC1ED6E3D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0C72AF-D3C2-402B-A5E3-F1BB655FA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C89A6A-7B9C-4394-B99D-76B9FACF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20EA-350A-472A-A5FC-125ACB41AE55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EF310B-761A-4453-9F30-F9AF5B6F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5C8658-5B8A-4CE7-BBBF-943BCDDD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6C88-0A85-438D-B67D-F0BA3E6C4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7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9B3638-6484-49E1-A6B4-D763C7C5B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8DAB26-FD0A-45DE-8776-E998C1539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48B4D0-5056-4A9B-A9F3-1EBBC516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20EA-350A-472A-A5FC-125ACB41AE55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708766-6C50-43B7-A5D1-66A0C7401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F2A541-FF4D-49B0-9DE6-DFFB9A6C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6C88-0A85-438D-B67D-F0BA3E6C4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44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0FA370-1460-4110-B682-DE3542E2C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C86A7B-B9F8-44F0-B6B4-2F9A076DF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6EDE4B-956A-45E0-9C8C-FDDB85E11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20EA-350A-472A-A5FC-125ACB41AE55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2DEE3E-E23C-414D-9D74-BBF2D2ED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3AD95D-7E84-4D0A-9BCA-56CDC51E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6C88-0A85-438D-B67D-F0BA3E6C4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80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38F860-93CF-4604-B709-FCF95B51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D1AC92-4C5B-471E-9E25-2A6DC114F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DCA692-3253-4AF9-AE47-134E52A30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A5F86F-635C-4964-BD51-34290337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20EA-350A-472A-A5FC-125ACB41AE55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49032-64DD-46A0-BAE3-46093336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6DE280-D0A1-4873-BDEE-2062DA26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6C88-0A85-438D-B67D-F0BA3E6C4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73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97BF69-6B77-4C88-A6A1-76C3515B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6F6260-F48B-406D-9544-8E81BC3B2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8B39D7-2CC2-4AEC-99AE-4E4DE9BDE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EC69BE8-CA1C-41B9-9222-9930110A4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82C6EB-0FBB-4A2F-9717-151D1208C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F998F1D-F4D3-4DD7-BE3D-A3685E55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20EA-350A-472A-A5FC-125ACB41AE55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A569960-6DF1-4D8B-938B-37A44E48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70C7907-F095-4976-A2B1-62896FD8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6C88-0A85-438D-B67D-F0BA3E6C4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42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DCFA1-D37A-4571-B69E-CC588A62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FB7A26-CF79-4D2B-B94B-23E6E45B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20EA-350A-472A-A5FC-125ACB41AE55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2B9E35-6848-470E-B46E-8412E3831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A39DFA-834F-4CE2-A409-7930AD33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6C88-0A85-438D-B67D-F0BA3E6C4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09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72DBB04-3CE0-432F-8661-F0693287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20EA-350A-472A-A5FC-125ACB41AE55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3E1C80-9416-4708-8EE1-08411AFF9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1E53D2-77F2-4C64-87E5-80A44774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6C88-0A85-438D-B67D-F0BA3E6C4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0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A69E3A-0BF0-43CD-9171-1BE715AC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102653-6B01-491C-BAA1-16F7F1059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6806A8-84E5-461F-84AB-18772BB78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4ABDCF-48B1-476C-8217-9B3503F6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20EA-350A-472A-A5FC-125ACB41AE55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C6ADEB-CC2E-400E-89C9-8E737D02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498A93-99D3-42D0-BA63-4F1A8C4F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6C88-0A85-438D-B67D-F0BA3E6C4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1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1D76E7-7275-4F50-9DE7-D48C4A85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4FD749E-5430-4F4C-99C8-56E16855B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9D4950-AEB0-4473-8900-86C8468EA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A972C5-CFF9-4F10-A7C5-0D26092C8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20EA-350A-472A-A5FC-125ACB41AE55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C3B07C-85C0-4F55-AC3F-7E3A015A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09A27C-032D-4DDC-A8FE-EADFF73B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6C88-0A85-438D-B67D-F0BA3E6C4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24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28E016-39DF-45F1-9253-39332520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014186-597F-4B69-B16A-F3B56CD43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D6E55D-2149-4A74-9195-E47B8773E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520EA-350A-472A-A5FC-125ACB41AE55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65B33A-5856-496F-AFC2-8270FC7EB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F24F38-6D06-40E3-9912-0FE52FF8C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76C88-0A85-438D-B67D-F0BA3E6C4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15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-learning.istu.ru/theme/image.php?theme=more&amp;amp;component=core&amp;amp;rev=1505284807&amp;amp;image=spacer">
            <a:extLst>
              <a:ext uri="{FF2B5EF4-FFF2-40B4-BE49-F238E27FC236}">
                <a16:creationId xmlns:a16="http://schemas.microsoft.com/office/drawing/2014/main" id="{04D77418-8DC5-482A-9722-685264EEE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-2746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B81009B-99B0-4A34-BBFB-AB713D13F511}"/>
              </a:ext>
            </a:extLst>
          </p:cNvPr>
          <p:cNvSpPr/>
          <p:nvPr/>
        </p:nvSpPr>
        <p:spPr>
          <a:xfrm>
            <a:off x="439879" y="1557536"/>
            <a:ext cx="1125255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Создание скриптов в </a:t>
            </a:r>
            <a:r>
              <a:rPr lang="en-US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Unity 3D</a:t>
            </a:r>
            <a:endParaRPr lang="ru-RU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endParaRPr lang="ru-RU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E4F764F-44B3-405F-962C-BE9BBA9634EE}"/>
              </a:ext>
            </a:extLst>
          </p:cNvPr>
          <p:cNvSpPr/>
          <p:nvPr/>
        </p:nvSpPr>
        <p:spPr>
          <a:xfrm>
            <a:off x="439879" y="2681287"/>
            <a:ext cx="11145925" cy="243143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Содержание: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Скрипты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Компоненты </a:t>
            </a:r>
            <a:r>
              <a:rPr lang="ru-RU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Transform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GameObject</a:t>
            </a:r>
            <a:endParaRPr lang="ru-RU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Пользовательский интерфейс</a:t>
            </a:r>
            <a:endParaRPr lang="en-US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Обработка клавиш клавиатуры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53322B3-FD41-4BBC-89C6-20CAA8F79712}"/>
              </a:ext>
            </a:extLst>
          </p:cNvPr>
          <p:cNvSpPr/>
          <p:nvPr/>
        </p:nvSpPr>
        <p:spPr>
          <a:xfrm>
            <a:off x="383731" y="6236473"/>
            <a:ext cx="9380581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5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Преподаватель курса: Нефедов Денис Геннадьевич, к.т.н., доцент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4F60486-796E-454A-A0AA-196F8BADE0A3}"/>
              </a:ext>
            </a:extLst>
          </p:cNvPr>
          <p:cNvSpPr/>
          <p:nvPr/>
        </p:nvSpPr>
        <p:spPr>
          <a:xfrm>
            <a:off x="1855173" y="489057"/>
            <a:ext cx="8481681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5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Основы проектной деятельности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1889421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60018" y="269314"/>
            <a:ext cx="1139839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363"/>
            <a:r>
              <a:rPr lang="ru-RU" sz="27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Вращение объекта</a:t>
            </a:r>
            <a:r>
              <a:rPr lang="ru-RU" sz="2000" dirty="0">
                <a:solidFill>
                  <a:srgbClr val="404248"/>
                </a:solidFill>
                <a:latin typeface="Roboto"/>
              </a:rPr>
              <a:t>.</a:t>
            </a:r>
          </a:p>
          <a:p>
            <a:pPr indent="360363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 вращение объекта отвечает компонент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transform.rotation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transform.localRotation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функция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transform.Rotate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indent="360363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Здесь все аналогично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transform.position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Кроме одного, несмотря на то, что в редакторе Unity3D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Rotation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представляет собой Vector3, то есть вращение относительно оси X, оси Y, оси Z.  Но в коде оно представлено в виде </a:t>
            </a:r>
            <a:r>
              <a:rPr lang="ru-RU" sz="27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кватернионов</a:t>
            </a:r>
            <a:r>
              <a:rPr lang="ru-RU" sz="2000" dirty="0">
                <a:solidFill>
                  <a:srgbClr val="404248"/>
                </a:solidFill>
                <a:latin typeface="Roboto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Кватернионы базируются на комплексных числах и используются для описания поворота объекта в 3D пространстве</a:t>
            </a:r>
            <a:r>
              <a:rPr lang="ru-RU" sz="2000" dirty="0">
                <a:solidFill>
                  <a:srgbClr val="404248"/>
                </a:solidFill>
                <a:latin typeface="Roboto"/>
              </a:rPr>
              <a:t>. </a:t>
            </a:r>
          </a:p>
          <a:p>
            <a:pPr indent="360363">
              <a:spcBef>
                <a:spcPts val="600"/>
              </a:spcBef>
              <a:spcAft>
                <a:spcPts val="600"/>
              </a:spcAft>
            </a:pPr>
            <a:r>
              <a:rPr lang="ru-RU" sz="2000" i="1" dirty="0">
                <a:solidFill>
                  <a:srgbClr val="404248"/>
                </a:solidFill>
                <a:latin typeface="Roboto"/>
              </a:rPr>
              <a:t>Кватернион — это ось, относительно которой будем вращать объект и угол, на который мы будем вращать объект относительно этой оси. Всего у кватерниона четыре компоненты: X, Y, Z и W. XYZ — та самая ось поворота (нормализуем и каждый компонент умножаем на синус половины угла), W — угол поворота (который задается через косинус половины угла).</a:t>
            </a:r>
          </a:p>
          <a:p>
            <a:pPr indent="360363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Разработчики Unity3D сделали две удобные для программистов функции:</a:t>
            </a:r>
          </a:p>
          <a:p>
            <a:pPr>
              <a:buFont typeface="+mj-lt"/>
              <a:buAutoNum type="arabicPeriod"/>
            </a:pPr>
            <a:r>
              <a:rPr lang="ru-RU" sz="2000" dirty="0">
                <a:solidFill>
                  <a:srgbClr val="404248"/>
                </a:solidFill>
                <a:latin typeface="Roboto"/>
              </a:rPr>
              <a:t> Функция </a:t>
            </a:r>
            <a:r>
              <a:rPr lang="en-US" sz="2000" dirty="0" err="1">
                <a:solidFill>
                  <a:srgbClr val="404248"/>
                </a:solidFill>
                <a:latin typeface="Roboto"/>
              </a:rPr>
              <a:t>transform.Rotate</a:t>
            </a:r>
            <a:r>
              <a:rPr lang="en-US" sz="2000" dirty="0">
                <a:solidFill>
                  <a:srgbClr val="404248"/>
                </a:solidFill>
                <a:latin typeface="Roboto"/>
              </a:rPr>
              <a:t>(</a:t>
            </a:r>
            <a:r>
              <a:rPr lang="en-US" sz="2000" b="1" dirty="0">
                <a:solidFill>
                  <a:srgbClr val="404248"/>
                </a:solidFill>
                <a:latin typeface="Roboto"/>
              </a:rPr>
              <a:t>Vector3 vector</a:t>
            </a:r>
            <a:r>
              <a:rPr lang="en-US" sz="2000" dirty="0">
                <a:solidFill>
                  <a:srgbClr val="404248"/>
                </a:solidFill>
                <a:latin typeface="Roboto"/>
              </a:rPr>
              <a:t>, </a:t>
            </a:r>
            <a:r>
              <a:rPr lang="en-US" sz="2000" b="1" dirty="0" err="1">
                <a:solidFill>
                  <a:srgbClr val="404248"/>
                </a:solidFill>
                <a:latin typeface="Roboto"/>
              </a:rPr>
              <a:t>Space.World</a:t>
            </a:r>
            <a:r>
              <a:rPr lang="en-US" sz="2000" dirty="0">
                <a:solidFill>
                  <a:srgbClr val="404248"/>
                </a:solidFill>
                <a:latin typeface="Roboto"/>
              </a:rPr>
              <a:t>(</a:t>
            </a:r>
            <a:r>
              <a:rPr lang="ru-RU" sz="2000" dirty="0">
                <a:solidFill>
                  <a:srgbClr val="404248"/>
                </a:solidFill>
                <a:latin typeface="Roboto"/>
              </a:rPr>
              <a:t>либо </a:t>
            </a:r>
            <a:r>
              <a:rPr lang="en-US" sz="2000" b="1" dirty="0">
                <a:solidFill>
                  <a:srgbClr val="404248"/>
                </a:solidFill>
                <a:latin typeface="Roboto"/>
              </a:rPr>
              <a:t>Self</a:t>
            </a:r>
            <a:r>
              <a:rPr lang="en-US" sz="2000" dirty="0">
                <a:solidFill>
                  <a:srgbClr val="404248"/>
                </a:solidFill>
                <a:latin typeface="Roboto"/>
              </a:rPr>
              <a:t>));</a:t>
            </a:r>
          </a:p>
          <a:p>
            <a:pPr>
              <a:buFont typeface="+mj-lt"/>
              <a:buAutoNum type="arabicPeriod"/>
            </a:pPr>
            <a:r>
              <a:rPr lang="ru-RU" sz="2000" dirty="0">
                <a:solidFill>
                  <a:srgbClr val="404248"/>
                </a:solidFill>
                <a:latin typeface="Roboto"/>
              </a:rPr>
              <a:t> Функция </a:t>
            </a:r>
            <a:r>
              <a:rPr lang="en-US" sz="2000" b="1" dirty="0" err="1">
                <a:solidFill>
                  <a:srgbClr val="404248"/>
                </a:solidFill>
                <a:latin typeface="Roboto"/>
              </a:rPr>
              <a:t>Quaternion.Euler</a:t>
            </a:r>
            <a:r>
              <a:rPr lang="en-US" sz="2000" dirty="0">
                <a:solidFill>
                  <a:srgbClr val="404248"/>
                </a:solidFill>
                <a:latin typeface="Roboto"/>
              </a:rPr>
              <a:t>(</a:t>
            </a:r>
            <a:r>
              <a:rPr lang="en-US" sz="2000" b="1" dirty="0">
                <a:solidFill>
                  <a:srgbClr val="404248"/>
                </a:solidFill>
                <a:latin typeface="Roboto"/>
              </a:rPr>
              <a:t>float </a:t>
            </a:r>
            <a:r>
              <a:rPr lang="en-US" sz="2000" b="1" dirty="0" err="1">
                <a:solidFill>
                  <a:srgbClr val="404248"/>
                </a:solidFill>
                <a:latin typeface="Roboto"/>
              </a:rPr>
              <a:t>x</a:t>
            </a:r>
            <a:r>
              <a:rPr lang="en-US" sz="2000" dirty="0" err="1">
                <a:solidFill>
                  <a:srgbClr val="404248"/>
                </a:solidFill>
                <a:latin typeface="Roboto"/>
              </a:rPr>
              <a:t>,</a:t>
            </a:r>
            <a:r>
              <a:rPr lang="en-US" sz="2000" b="1" dirty="0" err="1">
                <a:solidFill>
                  <a:srgbClr val="404248"/>
                </a:solidFill>
                <a:latin typeface="Roboto"/>
              </a:rPr>
              <a:t>float</a:t>
            </a:r>
            <a:r>
              <a:rPr lang="en-US" sz="2000" b="1" dirty="0">
                <a:solidFill>
                  <a:srgbClr val="404248"/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rgbClr val="404248"/>
                </a:solidFill>
                <a:latin typeface="Roboto"/>
              </a:rPr>
              <a:t>y</a:t>
            </a:r>
            <a:r>
              <a:rPr lang="en-US" sz="2000" dirty="0" err="1">
                <a:solidFill>
                  <a:srgbClr val="404248"/>
                </a:solidFill>
                <a:latin typeface="Roboto"/>
              </a:rPr>
              <a:t>,</a:t>
            </a:r>
            <a:r>
              <a:rPr lang="en-US" sz="2000" b="1" dirty="0" err="1">
                <a:solidFill>
                  <a:srgbClr val="404248"/>
                </a:solidFill>
                <a:latin typeface="Roboto"/>
              </a:rPr>
              <a:t>float</a:t>
            </a:r>
            <a:r>
              <a:rPr lang="en-US" sz="2000" b="1" dirty="0">
                <a:solidFill>
                  <a:srgbClr val="404248"/>
                </a:solidFill>
                <a:latin typeface="Roboto"/>
              </a:rPr>
              <a:t> z</a:t>
            </a:r>
            <a:r>
              <a:rPr lang="en-US" sz="2000" dirty="0">
                <a:solidFill>
                  <a:srgbClr val="404248"/>
                </a:solidFill>
                <a:latin typeface="Roboto"/>
              </a:rPr>
              <a:t>), </a:t>
            </a:r>
            <a:r>
              <a:rPr lang="ru-RU" sz="2000" dirty="0">
                <a:solidFill>
                  <a:srgbClr val="404248"/>
                </a:solidFill>
                <a:latin typeface="Roboto"/>
              </a:rPr>
              <a:t>которая как раз возвращает кватернион.</a:t>
            </a:r>
          </a:p>
        </p:txBody>
      </p:sp>
    </p:spTree>
    <p:extLst>
      <p:ext uri="{BB962C8B-B14F-4D97-AF65-F5344CB8AC3E}">
        <p14:creationId xmlns:p14="http://schemas.microsoft.com/office/powerpoint/2010/main" val="1641040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85103" y="234713"/>
            <a:ext cx="1105436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myRotation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ru-RU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Quaternion</a:t>
            </a:r>
            <a:r>
              <a:rPr lang="ru-R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Euler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ru-RU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ru-RU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//поворачиваем объект по всем трем осям на единицу за такт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transform</a:t>
            </a:r>
            <a:r>
              <a:rPr lang="ru-R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rotation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 *= </a:t>
            </a:r>
            <a:r>
              <a:rPr lang="ru-RU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myRotation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обращаем внимание, что кватернионы не складывают, а умножают. Делить их нельзя. Поэтому для вычета просто делаем значения вектора отрицательными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85102" y="1865929"/>
            <a:ext cx="1089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363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Вместо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rotation 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применять 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localRotation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аналогично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position.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85102" y="2358860"/>
            <a:ext cx="10423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transform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Rotate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Vector3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Space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либо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Space.World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170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79962" y="154883"/>
            <a:ext cx="1149435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363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Поиск других объектов на сцене.</a:t>
            </a:r>
          </a:p>
          <a:p>
            <a:pPr indent="360363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Есть два подхода поиска объекта на сцене.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000" b="1" dirty="0">
                <a:solidFill>
                  <a:srgbClr val="404248"/>
                </a:solidFill>
                <a:latin typeface="Roboto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GameObject.Find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(«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имяОбъекта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»).</a:t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Несмотря на кажущуюся скорость — метод является достаточно прожорливым и при частом использовании на большой сцене может стать большой проблемой. Однако он же самый простой способ (хотя и ненадежный). А ненадежный он потому, что редактор Unity3D позволяет давать одинаковые имена объектам. А 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GameObject.Find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возвращает только один элемент, который он найдет первым.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transform.FindChild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(«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имяДочернегоОбъекта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»).</a:t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Функция возвращает переменную типа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нужного объекта. Для доступа к 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GameObject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этого объекта особых усилий прилагать не нужно, так как ссылка на него уже содержится в 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(как и ссылка на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содержится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GameObject’е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indent="360363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06019" y="3940534"/>
            <a:ext cx="105134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childTransform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transform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FindChild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"myChild1"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childGameObject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childTransform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gameObject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anotherTransformLink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childGameObject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transform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79962" y="4979279"/>
            <a:ext cx="113655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Также можно запрашивать дочерние элементы по их номеру: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79962" y="5294749"/>
            <a:ext cx="1013996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childCount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transform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childCount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childCount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Debug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transform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GetChild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056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4F60486-796E-454A-A0AA-196F8BADE0A3}"/>
              </a:ext>
            </a:extLst>
          </p:cNvPr>
          <p:cNvSpPr/>
          <p:nvPr/>
        </p:nvSpPr>
        <p:spPr>
          <a:xfrm>
            <a:off x="2684500" y="56779"/>
            <a:ext cx="68230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Пользовательский интерфейс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79962" y="734427"/>
            <a:ext cx="11494357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363"/>
            <a:r>
              <a:rPr lang="ru-RU" sz="27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Пользовательский интерфейс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Unity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представляет собой полотно, предназначенное для размещения на нем компонентов, служащих для организации и настройки взаимодействия пользователя (игрока) и виртуального мира.</a:t>
            </a:r>
          </a:p>
          <a:p>
            <a:pPr indent="360363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полотно –игровой объект 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), с добавленным к нему компонентом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Все элементы UI должны быть дочерними этому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360363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Когда вы создаете новый элемент UI, такой как изображение 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), используя меню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GameObject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&gt; UI &gt;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вместе с ним автоматически создается 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360363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Когда вы создаете новый элемент UI, такой как изображение 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), используя меню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GameObject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&gt; UI &gt;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вместе с ним автоматически создается 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тобы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изменить то, какой элемент будет находится поверх остальных, просто поменяйте местами элементы в иерархии путем перетаскивания.</a:t>
            </a:r>
          </a:p>
          <a:p>
            <a:pPr indent="360363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Создадим новую сцену, которая будет отображаться при запуске нашего приложения. Для этого перейдем на вкладку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File\New Scene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разместим на сцене 2 кнопки – Начать и Выйти. Добавляются они через меню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GameObject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\UI\Button.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Сменим режим на 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окне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Scene.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360363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раскрыть содержание элементов Кнопка, то под ней отобразится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при выборе которого можно поменять текстовое содержание компонента.</a:t>
            </a:r>
          </a:p>
        </p:txBody>
      </p:sp>
    </p:spTree>
    <p:extLst>
      <p:ext uri="{BB962C8B-B14F-4D97-AF65-F5344CB8AC3E}">
        <p14:creationId xmlns:p14="http://schemas.microsoft.com/office/powerpoint/2010/main" val="2694296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44698" y="4198844"/>
            <a:ext cx="114943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363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Сохраним нашу сцену, нажав на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File\Save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выбрав папку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Scenes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нашем проекте в качестве места размещения наших сцен.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" y="302700"/>
            <a:ext cx="11702602" cy="372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65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744" y="257577"/>
            <a:ext cx="7232983" cy="407481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59346" y="4556127"/>
            <a:ext cx="112861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363"/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Создадим скрипт, который будет обрабатывать события Нажатие кнопки.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Перейдем на вкладку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Project\Assets </a:t>
            </a: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создадим скрипт с названием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GlavMenu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откроем скрипт в редакторе двойным кликом.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Добавим в сборку пространство для работы с компонентами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UnityEngine.UI</a:t>
            </a: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сценами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UnityEngine.SceneManagement</a:t>
            </a: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Создадим в коде 2 поля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Play </a:t>
            </a: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ExitMenu</a:t>
            </a: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для наших кнопок. И добавим для каждой из них метод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Метод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Update() </a:t>
            </a: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можно целиком убрать, оставив только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Start().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3538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30557" y="100446"/>
            <a:ext cx="1147936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Collections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Collections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Generic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UnityEngine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UnityEngine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UI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UnityEngine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SceneManagement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GlavMenu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MonoBehaviour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Play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ExitMenu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Play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onClick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AddListener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ExitMenu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onClick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AddListener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exit1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exit1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Application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Quit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SceneManager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LoadScene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SampleScene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572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04800" y="241704"/>
            <a:ext cx="112861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363"/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Теперь переходим в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Camera</a:t>
            </a: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перетаскиваем наш скрипт в область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Insector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Там уже будут поля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 </a:t>
            </a: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ExitMenu</a:t>
            </a: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в которые перетаскиваем наши кнопки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 </a:t>
            </a: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Exit1.</a:t>
            </a:r>
          </a:p>
          <a:p>
            <a:pPr indent="360363"/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 запуска приложения будет сообщение о том, что необходимо добавить сцены в сборку. Для этого переходите в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File\Build Settings </a:t>
            </a: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перекидываете туда сцены. 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773" y="1565143"/>
            <a:ext cx="5232238" cy="501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89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4F60486-796E-454A-A0AA-196F8BADE0A3}"/>
              </a:ext>
            </a:extLst>
          </p:cNvPr>
          <p:cNvSpPr/>
          <p:nvPr/>
        </p:nvSpPr>
        <p:spPr>
          <a:xfrm>
            <a:off x="2512786" y="56779"/>
            <a:ext cx="71664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Обработка клавиш клавиатуры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04800" y="764665"/>
            <a:ext cx="112861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363"/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обработки нажатия на кнопки клавиатуры используются события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Input.GetKeyDown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Input.GetKeyUp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E940D34-65DF-45B2-89D8-B53E732CCFD0}"/>
              </a:ext>
            </a:extLst>
          </p:cNvPr>
          <p:cNvSpPr/>
          <p:nvPr/>
        </p:nvSpPr>
        <p:spPr>
          <a:xfrm>
            <a:off x="781878" y="1351070"/>
            <a:ext cx="1151613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movetank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MonoBehaviour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Transform End2;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Update is called once per frame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Input.GetKeyDown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KeyCode.T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transform.position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Vector3.MoveTowards(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transform.position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End2.position,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Time.deltaTime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*10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454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4F60486-796E-454A-A0AA-196F8BADE0A3}"/>
              </a:ext>
            </a:extLst>
          </p:cNvPr>
          <p:cNvSpPr/>
          <p:nvPr/>
        </p:nvSpPr>
        <p:spPr>
          <a:xfrm>
            <a:off x="3065373" y="56779"/>
            <a:ext cx="60612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Скрипт движения объекта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031E5A6-73D5-411B-A612-38E2542523FB}"/>
              </a:ext>
            </a:extLst>
          </p:cNvPr>
          <p:cNvSpPr/>
          <p:nvPr/>
        </p:nvSpPr>
        <p:spPr>
          <a:xfrm>
            <a:off x="224250" y="726028"/>
            <a:ext cx="117435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добавления скрипта необходимо создать папку в области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туда добавить скрипт командой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/ C# Script.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Назовем его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Move1.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Добавим на карту два объекта, которые и будут двигаться. После этого необходимо перетащить файл скрипта на объект, для которого и будет написан скрипт. Перетащим его на цилиндр. После чего этот скрипт появится в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области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Inspector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20" y="2088104"/>
            <a:ext cx="11045780" cy="4678893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9259910" y="5950039"/>
            <a:ext cx="2356834" cy="618186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247105" y="5898523"/>
            <a:ext cx="465785" cy="553792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95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031E5A6-73D5-411B-A612-38E2542523FB}"/>
              </a:ext>
            </a:extLst>
          </p:cNvPr>
          <p:cNvSpPr/>
          <p:nvPr/>
        </p:nvSpPr>
        <p:spPr>
          <a:xfrm>
            <a:off x="224250" y="185116"/>
            <a:ext cx="117435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Дважды нажмем на наш скрипт, после чего запустится среда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Visual Studio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 готовой структурой кода. Данный код содержит описание действий при запуске приложения (метод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), и обновлении сцены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(Update)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указанного количества кадров в секунду.</a:t>
            </a:r>
          </a:p>
          <a:p>
            <a:pPr indent="36195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Создадим переменную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которая будет конечной точкой движения объекта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Cylinder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65407" y="1617397"/>
            <a:ext cx="722934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UnityEngine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Move1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MonoBehaviour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Transform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Start is called before the first frame update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Update is called once per frame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32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031E5A6-73D5-411B-A612-38E2542523FB}"/>
              </a:ext>
            </a:extLst>
          </p:cNvPr>
          <p:cNvSpPr/>
          <p:nvPr/>
        </p:nvSpPr>
        <p:spPr>
          <a:xfrm>
            <a:off x="224250" y="185116"/>
            <a:ext cx="117435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После запуска приложения в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VS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появится элемент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End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области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Inspector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нашего цилиндра. Свяжем этот элемент с кубом, который и будет конечной точкой движения цилиндра. Для этого переходим на область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Hierarchy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перетаскиваем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Cube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элемент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End.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Теперь там отобразится следующее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945" y="1685188"/>
            <a:ext cx="4878158" cy="1817866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031E5A6-73D5-411B-A612-38E2542523FB}"/>
              </a:ext>
            </a:extLst>
          </p:cNvPr>
          <p:cNvSpPr/>
          <p:nvPr/>
        </p:nvSpPr>
        <p:spPr>
          <a:xfrm>
            <a:off x="224250" y="3679687"/>
            <a:ext cx="11743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Теперь мы можем обращаться к объекту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Cube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коде. В методе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запишем следующее.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24250" y="4256430"/>
            <a:ext cx="111821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transform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position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Vector3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MoveTowards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transform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position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					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position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Time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deltaTime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031E5A6-73D5-411B-A612-38E2542523FB}"/>
              </a:ext>
            </a:extLst>
          </p:cNvPr>
          <p:cNvSpPr/>
          <p:nvPr/>
        </p:nvSpPr>
        <p:spPr>
          <a:xfrm>
            <a:off x="224250" y="6050874"/>
            <a:ext cx="11743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После запуска приложения можно увидеть, как цилиндр движется к кубу.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70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4F60486-796E-454A-A0AA-196F8BADE0A3}"/>
              </a:ext>
            </a:extLst>
          </p:cNvPr>
          <p:cNvSpPr/>
          <p:nvPr/>
        </p:nvSpPr>
        <p:spPr>
          <a:xfrm>
            <a:off x="1850650" y="56779"/>
            <a:ext cx="84907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Компоненты 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Transform </a:t>
            </a:r>
            <a:r>
              <a:rPr lang="ru-RU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и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GameObject</a:t>
            </a:r>
            <a:endParaRPr lang="en-US" sz="4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37008" y="764665"/>
            <a:ext cx="11518006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363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Два основных компонента у объекта в Unity3D - это </a:t>
            </a:r>
            <a:r>
              <a:rPr lang="ru-RU" sz="27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Transform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7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GameObject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360363"/>
            <a:r>
              <a:rPr lang="ru-RU" sz="27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GameObject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— основа, контейнер, который содержит в себе все компоненты любой объект в Unity3D. Чтобы удалить, к примеру, игровой объект — удалять нужно именно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GameObject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этого объекта. Для доступа к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GameObject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— используется переменная, которая присутствует по умолчанию в любом скрипте, унаследованном от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MonoBehaviour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(то есть в любом скрипте, созданном через Unity3D).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20343" y="3004564"/>
            <a:ext cx="109513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myGo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ru-RU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gameObject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мы получили ссылку на </a:t>
            </a:r>
            <a:r>
              <a:rPr lang="ru-RU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GameObject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 объекта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однако возможно использовать напрямую через </a:t>
            </a:r>
            <a:r>
              <a:rPr lang="ru-RU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gameObject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37007" y="3727839"/>
            <a:ext cx="115180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363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Данным способом можно из одного скрипта получить ссылку на другие игровые объекты и управлять ими, их дочерними объектами, а также их компонентами.</a:t>
            </a:r>
          </a:p>
          <a:p>
            <a:pPr indent="360363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Уничтожение игрового объекта.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20343" y="4758891"/>
            <a:ext cx="109513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Destroy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gameObject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уничтожает данный объект со сцены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37007" y="5266722"/>
            <a:ext cx="55107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60363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Активация/деактивация игрового объекта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20343" y="5759164"/>
            <a:ext cx="111573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gameObject</a:t>
            </a:r>
            <a:r>
              <a:rPr lang="ru-R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SetActive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выключает данный объект (и все его дочерние)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gameObject</a:t>
            </a:r>
            <a:r>
              <a:rPr lang="ru-R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SetActive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включает данный объект (и все его дочерние)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41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339869" y="211892"/>
            <a:ext cx="110543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363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Деактивация элемента деактивирует также все его дочерние объекты и останавливает выполнение в их скриптов.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339872" y="919778"/>
            <a:ext cx="115180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Добавление новых компонентов и скриптов игровому объекту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339872" y="1428390"/>
            <a:ext cx="117369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gameObject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AddComponent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BoxCollider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добавляет к данному объекту компонент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BoxCollider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gameObject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AddComponent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добавляет к данному объекту скрипт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Listener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339872" y="2183223"/>
            <a:ext cx="62732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Получение доступа к компоненту игрового объекта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339871" y="2691835"/>
            <a:ext cx="112089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objectBoxCollider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gameObject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GetComponent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BoxCollider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&gt;(); 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получение ссылки на компонент 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BoxCollider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339870" y="3508223"/>
            <a:ext cx="112089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Переименование игрового объекта. Считывание имени объекта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339869" y="4016835"/>
            <a:ext cx="94058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1080"/>
                </a:solidFill>
                <a:latin typeface="Consolas" panose="020B0609020204030204" pitchFamily="49" charset="0"/>
              </a:rPr>
              <a:t>gameObject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ObjectNewName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меняем имя объекта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objectName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gameObject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считываем имя объекта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339869" y="4900752"/>
            <a:ext cx="3421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Сделать объект статичным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339869" y="5375294"/>
            <a:ext cx="114021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gameObject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isStatic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делаем объект статичным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isObjectStatic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gameObject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isStatic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считываем - является ли объект статичным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35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66160" y="182187"/>
            <a:ext cx="11518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Установить слои игровому объекту, а также считать их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59346" y="758505"/>
            <a:ext cx="113248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gameObject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layer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LayerMask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GetMask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 {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"Environment"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"Tree"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}); 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устанавливает слой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objectLayer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gameObject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layer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получает числовое представление слоев, к которым относится объект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6160" y="2258152"/>
            <a:ext cx="70644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Установить тэг игровому объекту, а также его считывание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9346" y="2809830"/>
            <a:ext cx="112217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gameObject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tag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newTag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устанавливает тэг объекту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objectTag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gameObject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tag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считывает тэг объект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9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30556" y="233433"/>
            <a:ext cx="11402097" cy="595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363"/>
            <a:r>
              <a:rPr lang="ru-RU" sz="27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Transform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360363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Этот компонент не является основой, но тем не менее — является основной и, главное, неотъемлемой частью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GameObject’а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Он отвечает за месторасположение объекта на сцене, его «вращение», размеры, а также содержит информацию о дочерних и родительском объектах.</a:t>
            </a:r>
          </a:p>
          <a:p>
            <a:pPr indent="360363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единственные компонент, который невозможно удалить из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GameObject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360363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Изменение положение объекта.</a:t>
            </a:r>
          </a:p>
          <a:p>
            <a:pPr indent="360363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 положение объекта на сцене отвечает элементы </a:t>
            </a:r>
            <a:r>
              <a:rPr lang="ru-RU" sz="27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transform.position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7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transform.localPosition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360363"/>
            <a:r>
              <a:rPr lang="ru-RU" sz="2000" dirty="0">
                <a:solidFill>
                  <a:srgbClr val="404248"/>
                </a:solidFill>
                <a:latin typeface="Roboto"/>
              </a:rPr>
              <a:t>Они оба являются переменной типа Vector3 и имеют в себе 3 главных составляющих </a:t>
            </a:r>
            <a:r>
              <a:rPr lang="ru-RU" sz="2000" b="1" dirty="0" err="1">
                <a:solidFill>
                  <a:srgbClr val="404248"/>
                </a:solidFill>
                <a:latin typeface="Roboto"/>
              </a:rPr>
              <a:t>x</a:t>
            </a:r>
            <a:r>
              <a:rPr lang="ru-RU" sz="2000" dirty="0" err="1">
                <a:solidFill>
                  <a:srgbClr val="404248"/>
                </a:solidFill>
                <a:latin typeface="Roboto"/>
              </a:rPr>
              <a:t>,</a:t>
            </a:r>
            <a:r>
              <a:rPr lang="ru-RU" sz="2000" b="1" dirty="0" err="1">
                <a:solidFill>
                  <a:srgbClr val="404248"/>
                </a:solidFill>
                <a:latin typeface="Roboto"/>
              </a:rPr>
              <a:t>y</a:t>
            </a:r>
            <a:r>
              <a:rPr lang="ru-RU" sz="2000" dirty="0">
                <a:solidFill>
                  <a:srgbClr val="404248"/>
                </a:solidFill>
                <a:latin typeface="Roboto"/>
              </a:rPr>
              <a:t> и </a:t>
            </a:r>
            <a:r>
              <a:rPr lang="ru-RU" sz="2000" b="1" dirty="0">
                <a:solidFill>
                  <a:srgbClr val="404248"/>
                </a:solidFill>
                <a:latin typeface="Roboto"/>
              </a:rPr>
              <a:t>z</a:t>
            </a:r>
            <a:r>
              <a:rPr lang="ru-RU" sz="2000" dirty="0">
                <a:solidFill>
                  <a:srgbClr val="404248"/>
                </a:solidFill>
                <a:latin typeface="Roboto"/>
              </a:rPr>
              <a:t>, которые соответствуют координатам в трехмерном пространстве. Следует учитывать, что </a:t>
            </a:r>
            <a:r>
              <a:rPr lang="ru-RU" sz="2000" b="1" dirty="0">
                <a:solidFill>
                  <a:srgbClr val="404248"/>
                </a:solidFill>
                <a:latin typeface="Roboto"/>
              </a:rPr>
              <a:t>x</a:t>
            </a:r>
            <a:r>
              <a:rPr lang="ru-RU" sz="2000" dirty="0">
                <a:solidFill>
                  <a:srgbClr val="404248"/>
                </a:solidFill>
                <a:latin typeface="Roboto"/>
              </a:rPr>
              <a:t>, </a:t>
            </a:r>
            <a:r>
              <a:rPr lang="ru-RU" sz="2000" b="1" dirty="0">
                <a:solidFill>
                  <a:srgbClr val="404248"/>
                </a:solidFill>
                <a:latin typeface="Roboto"/>
              </a:rPr>
              <a:t>y</a:t>
            </a:r>
            <a:r>
              <a:rPr lang="ru-RU" sz="2000" dirty="0">
                <a:solidFill>
                  <a:srgbClr val="404248"/>
                </a:solidFill>
                <a:latin typeface="Roboto"/>
              </a:rPr>
              <a:t> и </a:t>
            </a:r>
            <a:r>
              <a:rPr lang="ru-RU" sz="2000" b="1" dirty="0">
                <a:solidFill>
                  <a:srgbClr val="404248"/>
                </a:solidFill>
                <a:latin typeface="Roboto"/>
              </a:rPr>
              <a:t>z</a:t>
            </a:r>
            <a:r>
              <a:rPr lang="ru-RU" sz="2000" dirty="0">
                <a:solidFill>
                  <a:srgbClr val="404248"/>
                </a:solidFill>
                <a:latin typeface="Roboto"/>
              </a:rPr>
              <a:t> невозможно менять напрямую — они только для чтения. Чтобы добавить единичку к </a:t>
            </a:r>
            <a:r>
              <a:rPr lang="ru-RU" sz="2000" b="1" dirty="0">
                <a:solidFill>
                  <a:srgbClr val="404248"/>
                </a:solidFill>
                <a:latin typeface="Roboto"/>
              </a:rPr>
              <a:t>x </a:t>
            </a:r>
            <a:r>
              <a:rPr lang="ru-RU" sz="2000" dirty="0">
                <a:solidFill>
                  <a:srgbClr val="404248"/>
                </a:solidFill>
                <a:latin typeface="Roboto"/>
              </a:rPr>
              <a:t>— нужно добавить к самому </a:t>
            </a:r>
            <a:r>
              <a:rPr lang="ru-RU" sz="2000" dirty="0" err="1">
                <a:solidFill>
                  <a:srgbClr val="404248"/>
                </a:solidFill>
                <a:latin typeface="Roboto"/>
              </a:rPr>
              <a:t>transform.position</a:t>
            </a:r>
            <a:r>
              <a:rPr lang="ru-RU" sz="2000" dirty="0">
                <a:solidFill>
                  <a:srgbClr val="404248"/>
                </a:solidFill>
                <a:latin typeface="Roboto"/>
              </a:rPr>
              <a:t> новый Vector3, который равен (1,0,0), что добавить к </a:t>
            </a:r>
            <a:r>
              <a:rPr lang="ru-RU" sz="2000" b="1" dirty="0">
                <a:solidFill>
                  <a:srgbClr val="404248"/>
                </a:solidFill>
                <a:latin typeface="Roboto"/>
              </a:rPr>
              <a:t>x</a:t>
            </a:r>
            <a:r>
              <a:rPr lang="ru-RU" sz="2000" dirty="0">
                <a:solidFill>
                  <a:srgbClr val="404248"/>
                </a:solidFill>
                <a:latin typeface="Roboto"/>
              </a:rPr>
              <a:t> единицу, а к </a:t>
            </a:r>
            <a:r>
              <a:rPr lang="ru-RU" sz="2000" b="1" dirty="0">
                <a:solidFill>
                  <a:srgbClr val="404248"/>
                </a:solidFill>
                <a:latin typeface="Roboto"/>
              </a:rPr>
              <a:t>y </a:t>
            </a:r>
            <a:r>
              <a:rPr lang="ru-RU" sz="2000" dirty="0">
                <a:solidFill>
                  <a:srgbClr val="404248"/>
                </a:solidFill>
                <a:latin typeface="Roboto"/>
              </a:rPr>
              <a:t>и</a:t>
            </a:r>
            <a:r>
              <a:rPr lang="ru-RU" sz="2000" b="1" dirty="0">
                <a:solidFill>
                  <a:srgbClr val="404248"/>
                </a:solidFill>
                <a:latin typeface="Roboto"/>
              </a:rPr>
              <a:t> z</a:t>
            </a:r>
            <a:r>
              <a:rPr lang="ru-RU" sz="2000" dirty="0">
                <a:solidFill>
                  <a:srgbClr val="404248"/>
                </a:solidFill>
                <a:latin typeface="Roboto"/>
              </a:rPr>
              <a:t> — нули.</a:t>
            </a:r>
          </a:p>
          <a:p>
            <a:pPr indent="360363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Отличие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transform.position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transform.localPosition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заключается в том, что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— показывает и принимает координаты объекта, относительно мировых координат, 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localPosition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— относительно родительского объекта. Если же игровой объект является «корневым», то есть у него нет родительских объектов, то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localPosition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будут равны.</a:t>
            </a:r>
          </a:p>
        </p:txBody>
      </p:sp>
    </p:spTree>
    <p:extLst>
      <p:ext uri="{BB962C8B-B14F-4D97-AF65-F5344CB8AC3E}">
        <p14:creationId xmlns:p14="http://schemas.microsoft.com/office/powerpoint/2010/main" val="394648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70476" y="217799"/>
            <a:ext cx="1145233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363"/>
            <a:r>
              <a:rPr lang="ru-RU" sz="27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Движение объекта</a:t>
            </a:r>
          </a:p>
          <a:p>
            <a:pPr indent="360363"/>
            <a:r>
              <a:rPr lang="ru-RU" sz="2000" b="1" dirty="0" err="1">
                <a:solidFill>
                  <a:srgbClr val="404248"/>
                </a:solidFill>
                <a:latin typeface="Roboto"/>
              </a:rPr>
              <a:t>position</a:t>
            </a:r>
            <a:r>
              <a:rPr lang="ru-RU" sz="2000" dirty="0">
                <a:solidFill>
                  <a:srgbClr val="404248"/>
                </a:solidFill>
                <a:latin typeface="Roboto"/>
              </a:rPr>
              <a:t> является переменной типа </a:t>
            </a:r>
            <a:r>
              <a:rPr lang="ru-RU" sz="2000" b="1" dirty="0">
                <a:solidFill>
                  <a:srgbClr val="404248"/>
                </a:solidFill>
                <a:latin typeface="Roboto"/>
              </a:rPr>
              <a:t>Vector3</a:t>
            </a:r>
            <a:r>
              <a:rPr lang="ru-RU" sz="2000" dirty="0">
                <a:solidFill>
                  <a:srgbClr val="404248"/>
                </a:solidFill>
                <a:latin typeface="Roboto"/>
              </a:rPr>
              <a:t>. Поэтому для его изменения нужно либо прибавить к нему другой вектор, либо вычесть другой вектор, либо заменить его другим вектором.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68438" y="1682907"/>
            <a:ext cx="1105436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transform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position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+=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Vector3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добавляем к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X 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единицу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transform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position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-=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Vector3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вычитаем из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X 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и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Y 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единицу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transform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position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Vector3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устанавливаем объекту координаты 10,20,30 (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x,y,z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70475" y="3144473"/>
            <a:ext cx="1145232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363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Рекомендуется использовать функцию 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transform.Translate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360363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уже не переменная, как 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transform.position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— это функция. У неё есть два входящих параметра:</a:t>
            </a:r>
          </a:p>
          <a:p>
            <a:pPr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Vector3, который отвечает за то, в каком направлении будет двигаться объект;</a:t>
            </a:r>
          </a:p>
          <a:p>
            <a:pPr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Space.Self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Space.World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— то, относительно чего будет двигаться игровой объект. 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Space.Self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— аналогичен 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transform.localPosition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а 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Space.World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— аналогичен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transform.position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360363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0760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5534</TotalTime>
  <Words>2105</Words>
  <Application>Microsoft Office PowerPoint</Application>
  <PresentationFormat>Широкоэкранный</PresentationFormat>
  <Paragraphs>161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denis</dc:creator>
  <cp:lastModifiedBy>denis nefedov</cp:lastModifiedBy>
  <cp:revision>542</cp:revision>
  <dcterms:created xsi:type="dcterms:W3CDTF">2017-10-24T23:13:50Z</dcterms:created>
  <dcterms:modified xsi:type="dcterms:W3CDTF">2023-01-30T00:17:35Z</dcterms:modified>
</cp:coreProperties>
</file>