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387" r:id="rId3"/>
    <p:sldId id="404" r:id="rId4"/>
    <p:sldId id="406" r:id="rId5"/>
    <p:sldId id="407" r:id="rId6"/>
    <p:sldId id="408" r:id="rId7"/>
    <p:sldId id="409" r:id="rId8"/>
    <p:sldId id="410" r:id="rId9"/>
    <p:sldId id="411" r:id="rId10"/>
    <p:sldId id="41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69FA-B6E1-4C04-9B9E-4B04BF1ACFE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61C37-7491-49FC-AF03-1617C0170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8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ED64C-7D55-46D9-9B30-753F7B80C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D7BEE-1591-46EC-A2C0-B3E4C0CBC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01D5E-9823-400F-851C-8097B26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8D51A-D459-4828-BC2A-46BC011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4D37E-6022-4644-9496-EB68613B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789F-4826-42F7-A25C-D4EAF22E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02524-4674-40B5-935B-C1191BB8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9C3B4-2737-4BE8-8F1F-615CEB5D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A69DF-6AA0-4DDF-837D-B37046C5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A6CE5-50DB-4FFA-A1CC-125D7A89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9D8BAC-B05F-4BA3-8C7E-BC1ED6E3D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C72AF-D3C2-402B-A5E3-F1BB655F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89A6A-7B9C-4394-B99D-76B9FAC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F310B-761A-4453-9F30-F9AF5B6F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C8658-5B8A-4CE7-BBBF-943BCDD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B3638-6484-49E1-A6B4-D763C7C5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DAB26-FD0A-45DE-8776-E998C153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8B4D0-5056-4A9B-A9F3-1EBBC516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08766-6C50-43B7-A5D1-66A0C740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2A541-FF4D-49B0-9DE6-DFFB9A6C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FA370-1460-4110-B682-DE3542E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C86A7B-B9F8-44F0-B6B4-2F9A076D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EDE4B-956A-45E0-9C8C-FDDB85E1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DEE3E-E23C-414D-9D74-BBF2D2ED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AD95D-7E84-4D0A-9BCA-56CDC51E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8F860-93CF-4604-B709-FCF95B51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1AC92-4C5B-471E-9E25-2A6DC114F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DCA692-3253-4AF9-AE47-134E52A3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5F86F-635C-4964-BD51-34290337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49032-64DD-46A0-BAE3-46093336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DE280-D0A1-4873-BDEE-2062DA26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7BF69-6B77-4C88-A6A1-76C3515B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F6260-F48B-406D-9544-8E81BC3B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B39D7-2CC2-4AEC-99AE-4E4DE9BD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C69BE8-CA1C-41B9-9222-9930110A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82C6EB-0FBB-4A2F-9717-151D1208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998F1D-F4D3-4DD7-BE3D-A3685E55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569960-6DF1-4D8B-938B-37A44E48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0C7907-F095-4976-A2B1-62896FD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A1-D37A-4571-B69E-CC588A62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B7A26-CF79-4D2B-B94B-23E6E45B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2B9E35-6848-470E-B46E-8412E38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39DFA-834F-4CE2-A409-7930AD33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2DBB04-3CE0-432F-8661-F0693287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3E1C80-9416-4708-8EE1-08411AFF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E53D2-77F2-4C64-87E5-80A44774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69E3A-0BF0-43CD-9171-1BE715AC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02653-6B01-491C-BAA1-16F7F105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806A8-84E5-461F-84AB-18772BB7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ABDCF-48B1-476C-8217-9B3503F6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C6ADEB-CC2E-400E-89C9-8E737D0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498A93-99D3-42D0-BA63-4F1A8C4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76E7-7275-4F50-9DE7-D48C4A85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FD749E-5430-4F4C-99C8-56E16855B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D4950-AEB0-4473-8900-86C8468E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972C5-CFF9-4F10-A7C5-0D26092C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3B07C-85C0-4F55-AC3F-7E3A015A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09A27C-032D-4DDC-A8FE-EADFF73B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8E016-39DF-45F1-9253-3933252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14186-597F-4B69-B16A-F3B56CD4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6E55D-2149-4A74-9195-E47B8773E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20EA-350A-472A-A5FC-125ACB41AE5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5B33A-5856-496F-AFC2-8270FC7E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24F38-6D06-40E3-9912-0FE52FF8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81009B-99B0-4A34-BBFB-AB713D13F511}"/>
              </a:ext>
            </a:extLst>
          </p:cNvPr>
          <p:cNvSpPr/>
          <p:nvPr/>
        </p:nvSpPr>
        <p:spPr>
          <a:xfrm>
            <a:off x="439879" y="1557536"/>
            <a:ext cx="1125255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Создание приложений дополненной реальности</a:t>
            </a:r>
          </a:p>
          <a:p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4F764F-44B3-405F-962C-BE9BBA9634EE}"/>
              </a:ext>
            </a:extLst>
          </p:cNvPr>
          <p:cNvSpPr/>
          <p:nvPr/>
        </p:nvSpPr>
        <p:spPr>
          <a:xfrm>
            <a:off x="439879" y="2681287"/>
            <a:ext cx="11145925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Содержание: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Основные определения</a:t>
            </a:r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Дополненная реальность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Создание AR приложения в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Unity</a:t>
            </a: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3D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3322B3-FD41-4BBC-89C6-20CAA8F79712}"/>
              </a:ext>
            </a:extLst>
          </p:cNvPr>
          <p:cNvSpPr/>
          <p:nvPr/>
        </p:nvSpPr>
        <p:spPr>
          <a:xfrm>
            <a:off x="383731" y="6236473"/>
            <a:ext cx="93805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Преподаватель курса: Нефедов Денис Геннадьевич, к.т.н., доцент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855173" y="489057"/>
            <a:ext cx="848168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Основы проектной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88942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02BF45-FFD6-44D3-A413-04BB9A12063B}"/>
              </a:ext>
            </a:extLst>
          </p:cNvPr>
          <p:cNvSpPr txBox="1"/>
          <p:nvPr/>
        </p:nvSpPr>
        <p:spPr>
          <a:xfrm>
            <a:off x="201168" y="212027"/>
            <a:ext cx="115214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eventArgs.updated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instantiatedPrefabs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[trackedImage.referenceImage.name].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trackedImage.trackingState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TrackingState.Tracking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eventArgs.removed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Destroy(_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instantiatedPrefabs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[trackedImage.referenceImage.name]);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instantiatedPrefabs.Remove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(trackedImage.referenceImage.name);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4D2A8B-B845-4AEC-A23C-B9D794291302}"/>
              </a:ext>
            </a:extLst>
          </p:cNvPr>
          <p:cNvSpPr/>
          <p:nvPr/>
        </p:nvSpPr>
        <p:spPr>
          <a:xfrm>
            <a:off x="201168" y="3905346"/>
            <a:ext cx="11483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Создаем пользовательскую заготовку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prefabricate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Create/Prefab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называем так же, как называется картинка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Дважды щелкаем на созданном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prefab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создаем для него объект дополненной реальности. Редактируем его размеры в соответствии с маркеров.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Перекидываем готовый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prefab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поле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Prefabs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 Session Origin.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Заходим в настройки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переключаем платформу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Подключаем смартфон и запускаем проект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And Run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10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9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3324516" y="56779"/>
            <a:ext cx="55429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Основные определения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48594" y="921843"/>
            <a:ext cx="62434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Дополненная реальность </a:t>
            </a:r>
            <a:r>
              <a:rPr lang="en-US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 (Augmented Reality)</a:t>
            </a: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технология наложения информации в форме текста, графики, аудио и других виртуальных объектов на реальные объекты в режиме реального времени.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97" y="2925680"/>
            <a:ext cx="5131999" cy="375711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21613" y="921843"/>
            <a:ext cx="56269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Виртуальная реальность </a:t>
            </a:r>
            <a:r>
              <a:rPr lang="en-US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VR (Virtual Reality)</a:t>
            </a: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созданный техническими средствами мир, передаваемый человеку через органы чувств.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1" y="3641272"/>
            <a:ext cx="5421073" cy="27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71500" y="356828"/>
            <a:ext cx="1113608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Смешанная реальность </a:t>
            </a:r>
            <a:r>
              <a:rPr lang="en-US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MR (Mixed Reality)</a:t>
            </a: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охватывает виртуальную и дополненную реальность.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8564"/>
          <a:stretch/>
        </p:blipFill>
        <p:spPr>
          <a:xfrm>
            <a:off x="1422523" y="1406646"/>
            <a:ext cx="9833434" cy="1733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45" y="3374466"/>
            <a:ext cx="5893995" cy="33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88802"/>
              </p:ext>
            </p:extLst>
          </p:nvPr>
        </p:nvGraphicFramePr>
        <p:xfrm>
          <a:off x="334806" y="608091"/>
          <a:ext cx="11504478" cy="5602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5812">
                  <a:extLst>
                    <a:ext uri="{9D8B030D-6E8A-4147-A177-3AD203B41FA5}">
                      <a16:colId xmlns:a16="http://schemas.microsoft.com/office/drawing/2014/main" val="3656948153"/>
                    </a:ext>
                  </a:extLst>
                </a:gridCol>
                <a:gridCol w="2875812">
                  <a:extLst>
                    <a:ext uri="{9D8B030D-6E8A-4147-A177-3AD203B41FA5}">
                      <a16:colId xmlns:a16="http://schemas.microsoft.com/office/drawing/2014/main" val="121683551"/>
                    </a:ext>
                  </a:extLst>
                </a:gridCol>
                <a:gridCol w="2875812">
                  <a:extLst>
                    <a:ext uri="{9D8B030D-6E8A-4147-A177-3AD203B41FA5}">
                      <a16:colId xmlns:a16="http://schemas.microsoft.com/office/drawing/2014/main" val="1618836722"/>
                    </a:ext>
                  </a:extLst>
                </a:gridCol>
                <a:gridCol w="2877042">
                  <a:extLst>
                    <a:ext uri="{9D8B030D-6E8A-4147-A177-3AD203B41FA5}">
                      <a16:colId xmlns:a16="http://schemas.microsoft.com/office/drawing/2014/main" val="955700163"/>
                    </a:ext>
                  </a:extLst>
                </a:gridCol>
              </a:tblGrid>
              <a:tr h="351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extLst>
                  <a:ext uri="{0D108BD9-81ED-4DB2-BD59-A6C34878D82A}">
                    <a16:rowId xmlns:a16="http://schemas.microsoft.com/office/drawing/2014/main" val="1882785213"/>
                  </a:ext>
                </a:extLst>
              </a:tr>
              <a:tr h="1405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с внешним миром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extLst>
                  <a:ext uri="{0D108BD9-81ED-4DB2-BD59-A6C34878D82A}">
                    <a16:rowId xmlns:a16="http://schemas.microsoft.com/office/drawing/2014/main" val="174673191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Устройство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 </a:t>
                      </a: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очки, шлемы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Смартфон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Гологр. устройства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extLst>
                  <a:ext uri="{0D108BD9-81ED-4DB2-BD59-A6C34878D82A}">
                    <a16:rowId xmlns:a16="http://schemas.microsoft.com/office/drawing/2014/main" val="89192528"/>
                  </a:ext>
                </a:extLst>
              </a:tr>
              <a:tr h="1053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Источник изображения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Компьютерная графика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Сочетание реальности и КГ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Сочетание реальности и КГ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extLst>
                  <a:ext uri="{0D108BD9-81ED-4DB2-BD59-A6C34878D82A}">
                    <a16:rowId xmlns:a16="http://schemas.microsoft.com/office/drawing/2014/main" val="1606740609"/>
                  </a:ext>
                </a:extLst>
              </a:tr>
              <a:tr h="2089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Присутствие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виртуальном мире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реальном мире с наложением цифры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реальном мире одновременно с цифрой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191" marR="61191" marT="0" marB="0" anchor="ctr"/>
                </a:tc>
                <a:extLst>
                  <a:ext uri="{0D108BD9-81ED-4DB2-BD59-A6C34878D82A}">
                    <a16:rowId xmlns:a16="http://schemas.microsoft.com/office/drawing/2014/main" val="19988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3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3161049" y="56779"/>
            <a:ext cx="5869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Дополненная реальность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11180" y="927951"/>
            <a:ext cx="113433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1960-х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Мортон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Хейлиг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создал симулятор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Sensorama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, который назвал «Симулятор погружения».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 термин придуман в 1992 г. Томасом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Кауделлом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Дэвидом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Мизеллом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Области использования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Визуализация – создание усовершенствованных интерфейсов пользователя для визуализации объектов реального мира.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Контекстные данные – вывод дополнительной информации об объекте в камере.</a:t>
            </a:r>
          </a:p>
          <a:p>
            <a:pPr marL="457200" indent="-457200"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Ассистирование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визуальные указания, например, маршрута доставки.</a:t>
            </a:r>
          </a:p>
          <a:p>
            <a:pPr indent="360363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Способы наложения дополненной реальности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маркера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Координаты положения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126440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955110" y="56779"/>
            <a:ext cx="82818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Создание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 </a:t>
            </a:r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приложения в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Unity</a:t>
            </a:r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3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endParaRPr lang="ru-RU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1613" y="921843"/>
            <a:ext cx="11483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1-й способ.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Vuforia</a:t>
            </a:r>
            <a:endParaRPr lang="ru-RU" sz="27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Алгоритм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Vuforia Engine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 Store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Создаем приложение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Unity 3D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шаблон 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Устанавливаем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Vuforia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Engine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Assets store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из файла)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Camera,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камеру ПКМ по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Vuforia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Engine.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Выбираем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Vuforia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Engine Configuration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нажимаем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Database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Регистрируемся/входим на сайт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Vuforia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создаем/копируем ключ и вставляем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 license Key.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Добавляем маркер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Image Target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ПКМ по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Vuforia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Engine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Создаем маркер из картинки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путем ее добавления в проект, и преобразования ее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Sprite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вкладке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Texture Type.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Перетаскиваем картинку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Image.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Качаем/создаем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fbx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файл, который будет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объектом дополненной реальности, добавляем в проект.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Перетаскиваем объект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Image Target.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Заходим в настройки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Setting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переключаем платформу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Компилируем проект. Будет создан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файл, готовый к запуску на смартфоне.</a:t>
            </a:r>
          </a:p>
        </p:txBody>
      </p:sp>
    </p:spTree>
    <p:extLst>
      <p:ext uri="{BB962C8B-B14F-4D97-AF65-F5344CB8AC3E}">
        <p14:creationId xmlns:p14="http://schemas.microsoft.com/office/powerpoint/2010/main" val="29307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4028" y="229511"/>
            <a:ext cx="1148394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2-й способ.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встроенного </a:t>
            </a:r>
            <a:r>
              <a:rPr lang="en-US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</a:t>
            </a:r>
            <a:endParaRPr lang="ru-RU" sz="27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Алгоритм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Unity Hub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разделе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нажимаем на шестеренку напротив версии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Unity,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выбираем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modules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доустанавливаем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 Build Support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включающий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OpenJDK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 SDK &amp; NDK Tools.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Создаем приложение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Unity 3D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шаблон 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окне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Settings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пункте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XR Plug-in Management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выбираем целевую платформу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провайдер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ARCore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пунтке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графе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Graphics APIs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удаляем вариант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deprecated,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графе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Identification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убираем галочку напротив пункта перезаписи имени приложения.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окне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Package Manager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обновляем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XR Plugin Management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последней версии.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Переходим в основное окно проекта и у объекта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 Session Origin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удаляем все шаблонные скрипты, кроме основного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 Session Origin (Script).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добавляем свой первый объект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 Tracked Image Manager (Script).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Данный объект будет маркером. В библиотеку маркеров необходимо добавить список изображений-маркеров.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библиотеки необходимо создать ее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XR/Reference Image Library.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Создаем маркер из картинки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jpeg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путем ее добавления в проект, и далее в области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Inspector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нашей библиотеки нажимаем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Image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перекидываем картинку в  соответствующий слот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Texture 2D.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Задаем реальные размеры для нашего маркера.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4028" y="229511"/>
            <a:ext cx="11483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Перетаскиваем готовую библиотеку в слот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Serialized Library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 Session Origin.</a:t>
            </a:r>
          </a:p>
          <a:p>
            <a:pPr marL="457200" indent="-457200">
              <a:buAutoNum type="arabicPeriod" startAt="8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Создаем пользовательский скрипт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Component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script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заполняем его: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8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78CB-36D5-414B-A13F-9136BC0BEE98}"/>
              </a:ext>
            </a:extLst>
          </p:cNvPr>
          <p:cNvSpPr txBox="1"/>
          <p:nvPr/>
        </p:nvSpPr>
        <p:spPr>
          <a:xfrm>
            <a:off x="354028" y="1007430"/>
            <a:ext cx="116246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UnityEngine.XR.ARFoundation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UnityEngine.XR.ARSubsystems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RequireComponent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ARTrackedImageManager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PlaceTrackedImages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MonoBehaviour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ARTrackedImageManager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trackedImagesManager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ArPrefabs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instantiatedPrefabs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Awake()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trackedImagesManager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ARTrackedImageManager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OnEnable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trackedImagesManager.trackedImagesChanged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OnTrackedImagesChanged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1305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02BF45-FFD6-44D3-A413-04BB9A12063B}"/>
              </a:ext>
            </a:extLst>
          </p:cNvPr>
          <p:cNvSpPr txBox="1"/>
          <p:nvPr/>
        </p:nvSpPr>
        <p:spPr>
          <a:xfrm>
            <a:off x="201168" y="212027"/>
            <a:ext cx="115214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trackedImagesManager.trackedImagesChanged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OnTrackedImagesChanged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OnTrackedImagesChanged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ARTrackedImagesChangedEventArgs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eventArgs.added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trackedImage.referenceImage.name;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curPrefab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ArPrefabs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(curPrefab.name,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StringComparison.OrdinalIgnoreCase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0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&amp;&amp; !_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instantiatedPrefabs.ContainsKey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newPrefab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Instantiate(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curPrefab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trackedImage.transform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instantiatedPrefabs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newPrefab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636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6163</TotalTime>
  <Words>981</Words>
  <Application>Microsoft Office PowerPoint</Application>
  <PresentationFormat>Широкоэкранный</PresentationFormat>
  <Paragraphs>125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</dc:creator>
  <cp:lastModifiedBy>denis nefedov</cp:lastModifiedBy>
  <cp:revision>567</cp:revision>
  <dcterms:created xsi:type="dcterms:W3CDTF">2017-10-24T23:13:50Z</dcterms:created>
  <dcterms:modified xsi:type="dcterms:W3CDTF">2023-02-27T03:52:28Z</dcterms:modified>
</cp:coreProperties>
</file>