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68" r:id="rId3"/>
    <p:sldId id="369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8" r:id="rId14"/>
    <p:sldId id="354" r:id="rId15"/>
    <p:sldId id="355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83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51329-35D4-4921-A890-D41CA93FD123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55525-6370-4A45-9A81-1EBE92112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59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 является инструментов</a:t>
            </a:r>
            <a:r>
              <a:rPr lang="ru-RU" baseline="0" dirty="0" smtClean="0"/>
              <a:t>, используемым персоналом для принятия решений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55525-6370-4A45-9A81-1EBE921121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75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ED64C-7D55-46D9-9B30-753F7B80C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ED7BEE-1591-46EC-A2C0-B3E4C0CBC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901D5E-9823-400F-851C-8097B263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48D51A-D459-4828-BC2A-46BC011B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4D37E-6022-4644-9496-EB68613B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6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5789F-4826-42F7-A25C-D4EAF22E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F02524-4674-40B5-935B-C1191BB81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D9C3B4-2737-4BE8-8F1F-615CEB5D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FA69DF-6AA0-4DDF-837D-B37046C5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A6CE5-50DB-4FFA-A1CC-125D7A89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46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9D8BAC-B05F-4BA3-8C7E-BC1ED6E3D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0C72AF-D3C2-402B-A5E3-F1BB655FA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C89A6A-7B9C-4394-B99D-76B9FACF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EF310B-761A-4453-9F30-F9AF5B6F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5C8658-5B8A-4CE7-BBBF-943BCDDD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7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B3638-6484-49E1-A6B4-D763C7C5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8DAB26-FD0A-45DE-8776-E998C1539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48B4D0-5056-4A9B-A9F3-1EBBC516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708766-6C50-43B7-A5D1-66A0C740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F2A541-FF4D-49B0-9DE6-DFFB9A6C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44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FA370-1460-4110-B682-DE3542E2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C86A7B-B9F8-44F0-B6B4-2F9A076DF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6EDE4B-956A-45E0-9C8C-FDDB85E1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2DEE3E-E23C-414D-9D74-BBF2D2ED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3AD95D-7E84-4D0A-9BCA-56CDC51E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80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8F860-93CF-4604-B709-FCF95B51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D1AC92-4C5B-471E-9E25-2A6DC114F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DCA692-3253-4AF9-AE47-134E52A3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A5F86F-635C-4964-BD51-34290337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49032-64DD-46A0-BAE3-46093336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6DE280-D0A1-4873-BDEE-2062DA26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73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7BF69-6B77-4C88-A6A1-76C3515B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6F6260-F48B-406D-9544-8E81BC3B2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8B39D7-2CC2-4AEC-99AE-4E4DE9BDE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C69BE8-CA1C-41B9-9222-9930110A4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82C6EB-0FBB-4A2F-9717-151D1208C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998F1D-F4D3-4DD7-BE3D-A3685E55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A569960-6DF1-4D8B-938B-37A44E48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0C7907-F095-4976-A2B1-62896FD8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42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DCFA1-D37A-4571-B69E-CC588A62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FB7A26-CF79-4D2B-B94B-23E6E45B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2B9E35-6848-470E-B46E-8412E383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A39DFA-834F-4CE2-A409-7930AD33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09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2DBB04-3CE0-432F-8661-F0693287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3E1C80-9416-4708-8EE1-08411AFF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1E53D2-77F2-4C64-87E5-80A44774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0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69E3A-0BF0-43CD-9171-1BE715AC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102653-6B01-491C-BAA1-16F7F1059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6806A8-84E5-461F-84AB-18772BB78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ABDCF-48B1-476C-8217-9B3503F6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C6ADEB-CC2E-400E-89C9-8E737D02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498A93-99D3-42D0-BA63-4F1A8C4F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1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D76E7-7275-4F50-9DE7-D48C4A85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FD749E-5430-4F4C-99C8-56E16855B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9D4950-AEB0-4473-8900-86C8468EA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A972C5-CFF9-4F10-A7C5-0D26092C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20EA-350A-472A-A5FC-125ACB41AE5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C3B07C-85C0-4F55-AC3F-7E3A015A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09A27C-032D-4DDC-A8FE-EADFF73B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24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8E016-39DF-45F1-9253-39332520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014186-597F-4B69-B16A-F3B56CD43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D6E55D-2149-4A74-9195-E47B8773E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20EA-350A-472A-A5FC-125ACB41AE55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65B33A-5856-496F-AFC2-8270FC7EB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F24F38-6D06-40E3-9912-0FE52FF8C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76C88-0A85-438D-B67D-F0BA3E6C4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15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chive.codeplex.com/?p=greatmap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-learning.istu.ru/theme/image.php?theme=more&amp;amp;component=core&amp;amp;rev=1505284807&amp;amp;image=spacer">
            <a:extLst>
              <a:ext uri="{FF2B5EF4-FFF2-40B4-BE49-F238E27FC236}">
                <a16:creationId xmlns:a16="http://schemas.microsoft.com/office/drawing/2014/main" id="{04D77418-8DC5-482A-9722-685264EE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-2746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B81009B-99B0-4A34-BBFB-AB713D13F511}"/>
              </a:ext>
            </a:extLst>
          </p:cNvPr>
          <p:cNvSpPr/>
          <p:nvPr/>
        </p:nvSpPr>
        <p:spPr>
          <a:xfrm>
            <a:off x="439879" y="1825851"/>
            <a:ext cx="703782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Лекция </a:t>
            </a:r>
            <a:r>
              <a:rPr lang="ru-RU" sz="3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4. </a:t>
            </a:r>
            <a:r>
              <a:rPr lang="ru-RU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Геоинформационные системы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E4F764F-44B3-405F-962C-BE9BBA9634EE}"/>
              </a:ext>
            </a:extLst>
          </p:cNvPr>
          <p:cNvSpPr/>
          <p:nvPr/>
        </p:nvSpPr>
        <p:spPr>
          <a:xfrm>
            <a:off x="439879" y="2522950"/>
            <a:ext cx="11202622" cy="20159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spcAft>
                <a:spcPts val="600"/>
              </a:spcAft>
            </a:pPr>
            <a:r>
              <a:rPr lang="ru-RU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Содержание лекции: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Понятие геоинформационной системы</a:t>
            </a:r>
            <a:endParaRPr lang="en-US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Работа с картами с использованием </a:t>
            </a:r>
            <a:r>
              <a:rPr lang="en-US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GMap.NET</a:t>
            </a:r>
            <a:endParaRPr lang="ru-RU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53322B3-FD41-4BBC-89C6-20CAA8F79712}"/>
              </a:ext>
            </a:extLst>
          </p:cNvPr>
          <p:cNvSpPr/>
          <p:nvPr/>
        </p:nvSpPr>
        <p:spPr>
          <a:xfrm>
            <a:off x="249610" y="6236473"/>
            <a:ext cx="938058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Преподаватель курса: Нефедов Денис Геннадьевич, к.т.н., доцент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F60486-796E-454A-A0AA-196F8BADE0A3}"/>
              </a:ext>
            </a:extLst>
          </p:cNvPr>
          <p:cNvSpPr/>
          <p:nvPr/>
        </p:nvSpPr>
        <p:spPr>
          <a:xfrm>
            <a:off x="1855173" y="489057"/>
            <a:ext cx="8481681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5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Основы проектной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2655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8" t="39711" r="24785" b="29741"/>
          <a:stretch>
            <a:fillRect/>
          </a:stretch>
        </p:blipFill>
        <p:spPr bwMode="auto">
          <a:xfrm>
            <a:off x="573203" y="216059"/>
            <a:ext cx="10804712" cy="623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04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1099" y="203763"/>
            <a:ext cx="11443504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/>
            <a:r>
              <a:rPr lang="ru-RU" sz="2700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</a:rPr>
              <a:t>Растровая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700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</a:rPr>
              <a:t>структура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 данных предполагает представления данных в виде двухмерной сетки, каждая ячейка которой содержит только одно значение, характеризующее объект, соответствующий ячейке растра на местности или на изображении. В качестве такой характеристики может быть код объекта (лес, луг и т.д.) высота или оптическая плотность. </a:t>
            </a:r>
          </a:p>
          <a:p>
            <a:pPr indent="358775"/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Точность растровых данных ограничивается размером ячейки. Такие структуры являются удобным средством анализа и визуализации разного рода информации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0" t="49285" r="22665" b="26686"/>
          <a:stretch/>
        </p:blipFill>
        <p:spPr bwMode="auto">
          <a:xfrm>
            <a:off x="1431403" y="2888493"/>
            <a:ext cx="8823767" cy="371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06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-learning.istu.ru/theme/image.php?theme=more&amp;amp;component=core&amp;amp;rev=1505284807&amp;amp;image=spacer">
            <a:extLst>
              <a:ext uri="{FF2B5EF4-FFF2-40B4-BE49-F238E27FC236}">
                <a16:creationId xmlns:a16="http://schemas.microsoft.com/office/drawing/2014/main" id="{04D77418-8DC5-482A-9722-685264EE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-2746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F60486-796E-454A-A0AA-196F8BADE0A3}"/>
              </a:ext>
            </a:extLst>
          </p:cNvPr>
          <p:cNvSpPr/>
          <p:nvPr/>
        </p:nvSpPr>
        <p:spPr>
          <a:xfrm>
            <a:off x="810457" y="17520"/>
            <a:ext cx="105710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Работа с картами с использованием G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Map</a:t>
            </a:r>
            <a:r>
              <a:rPr lang="ru-RU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.NET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1098" y="839975"/>
            <a:ext cx="11466653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/>
            <a:r>
              <a:rPr lang="en-US" sz="2700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</a:rPr>
              <a:t>GMap.NET</a:t>
            </a:r>
            <a:r>
              <a:rPr lang="en-US" dirty="0"/>
              <a:t> – 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бесплатная, кросс - платформенная .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NET 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библиотека с открытым исходным кодом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для работы с различными источниками карт. Включает использование маршрутизации, </a:t>
            </a:r>
            <a:r>
              <a:rPr lang="ru-RU" sz="2100" dirty="0" err="1">
                <a:latin typeface="Arial" panose="020B0604020202020204" pitchFamily="34" charset="0"/>
                <a:cs typeface="Arial" panose="020B0604020202020204" pitchFamily="34" charset="0"/>
              </a:rPr>
              <a:t>геокодирования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. Поддерживает такие карты, как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Google, Yahoo!, Bing,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OpenStreetMap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ArcGIS, Pergo,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SigPac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Yandex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Mapy.cz,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Maps.lt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iKarte.lv,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NearMap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OviMap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CloudMade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Wikimapia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MapQuest.</a:t>
            </a:r>
          </a:p>
          <a:p>
            <a:pPr indent="358775"/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Последовательность действий.</a:t>
            </a:r>
          </a:p>
          <a:p>
            <a:pPr lvl="0" indent="180340" algn="just"/>
            <a:r>
              <a:rPr lang="ru-RU" sz="2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Шаг 1. Создаем новое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Windows Forms </a:t>
            </a:r>
            <a:r>
              <a:rPr lang="ru-RU" sz="2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приложение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indent="180340" algn="just"/>
            <a:r>
              <a:rPr lang="ru-RU" sz="2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Шаг 2. Добавляем библиотеку </a:t>
            </a:r>
            <a:r>
              <a:rPr lang="en-US" sz="20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Gmap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используя </a:t>
            </a:r>
            <a:r>
              <a:rPr lang="ru-RU" sz="20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NuGet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indent="180340" algn="just"/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Нажимаем в меню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 </a:t>
            </a:r>
            <a:r>
              <a:rPr lang="ru-RU" sz="2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Проект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→ </a:t>
            </a:r>
            <a:r>
              <a:rPr lang="ru-RU" sz="2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Управление пакетами </a:t>
            </a:r>
            <a:r>
              <a:rPr lang="en-US" sz="20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NuGet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indent="180340" algn="just"/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Пишем </a:t>
            </a:r>
            <a:r>
              <a:rPr lang="en-US" sz="20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gmap.net.windows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и нажимаем </a:t>
            </a:r>
            <a:r>
              <a:rPr lang="ru-RU" sz="2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Установить.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8775"/>
            <a:endParaRPr lang="ru-RU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20EBAA-3D42-47E5-B10E-267844499EF4}"/>
              </a:ext>
            </a:extLst>
          </p:cNvPr>
          <p:cNvSpPr/>
          <p:nvPr/>
        </p:nvSpPr>
        <p:spPr>
          <a:xfrm>
            <a:off x="418231" y="4458088"/>
            <a:ext cx="1139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57" y="4186852"/>
            <a:ext cx="10526594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4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90217" y="223342"/>
            <a:ext cx="454800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/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Альтернативная установка – скачивание по ссылке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https://archive.codeplex.com/?p=greatmaps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58775"/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Распаковываем архив, находим внутри файл </a:t>
            </a:r>
          </a:p>
          <a:p>
            <a:pPr indent="358775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Build Demos Net4 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и запускаем его.</a:t>
            </a:r>
          </a:p>
          <a:p>
            <a:pPr indent="358775"/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Появится папка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Release-Netv4.0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, внутри которого находятся файлы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GMap.NET.Core.dll 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GMap.NET.WindowsForms.dll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358775"/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Их необходимо переместить в папку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Debug 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проекта, после чего подключить их в Обозревателе решений в разделе ссылки.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905" y="223342"/>
            <a:ext cx="6995204" cy="292346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410" y="3639283"/>
            <a:ext cx="6608194" cy="302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2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1098" y="133915"/>
            <a:ext cx="11466653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80340" algn="just"/>
            <a:r>
              <a:rPr lang="ru-RU" sz="2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Шаг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ru-RU" sz="2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Добавляем на форму компонент </a:t>
            </a:r>
            <a:r>
              <a:rPr lang="en-US" sz="20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GmapControl</a:t>
            </a:r>
            <a:r>
              <a:rPr lang="ru-RU" sz="2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lvl="0" indent="180340" algn="just"/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Находим компонент в панели элементов, переносим на форму и вытягиваем до нужных размеров. В случае отсутствия элемента в панели, добавляем его через Выбрать элементы и находим файл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GMap.NET.WindowsForms.dll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indent="180340" algn="just"/>
            <a:endParaRPr lang="ru-RU" sz="2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58775"/>
            <a:endParaRPr lang="ru-RU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69" y="1585499"/>
            <a:ext cx="9069066" cy="46488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229" y="5446238"/>
            <a:ext cx="2210108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1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7479" y="240154"/>
            <a:ext cx="68946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80340" algn="just"/>
            <a:r>
              <a:rPr lang="ru-RU" sz="2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Шаг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ru-RU" sz="2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Пишем код для задания параметров карты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4047" y="728967"/>
            <a:ext cx="114600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GMap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GMap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NET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WindowsForms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GMap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NET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MapProviders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GMap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NET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WindowsForms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ToolTips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GMap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NET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WindowsForms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Markers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//Настройки для компонента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GMap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gMapControl1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Bearing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перетаскивать карту с помощью ПКМ.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gMapControl1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CanDragMap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перетаскивание будет с использованием левой клавишей мыши. По умолчанию - правая.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gMapControl1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DragButton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MouseButtons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gMapControl1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GrayScaleMode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Указываем значение максимального приближения.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gMapControl1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MaxZoom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Указываем значение минимального приближения.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gMapControl1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MinZoom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Разрешаем полигоны.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gMapControl1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PolygonsEnabled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MarkersEnabled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-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Если параметр установлен в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True,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любые маркеры, 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//заданные вручную будет показаны. //Если нет, они не появятся.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gMapControl1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MarkersEnabled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98680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0074" y="149858"/>
            <a:ext cx="1142035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 центр приближения/удаления курсор мыши.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gMapControl1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MouseWheelZoomType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MouseWheelZoomType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MousePositionAndCenter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gMapControl1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NegativeMode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Отказываемся от негативного режима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gMapControl1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ShowTileGridLines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Скрываем внешнюю сетку карты с заголовками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gMapControl1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Zoom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Указывает стартовое приближение.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gMapControl1.Dock =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DockStyle.Fill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 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Закрепляем 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контрол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внутри формы, чтобы размеры  //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контрола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изменялись вместе с размером формы.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gMapControl1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MapProvider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GMapProviders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GoogleMap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Указываем что будут использоваться карты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GoogleMap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OpenStreetMaps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GMaps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AccessMode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gMapControl1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GMap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NET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PointLatLng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GMapMarkerGoogleGreen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marker = 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new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GMapMarkerGoogleGreen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(new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PointLatLng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(55.604387, 37.369907));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//Инициализация нового ЗЕЛЕНОГО маркера, с указанием его координат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GMarkerGoogle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marker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GMarkerGoogle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PointLatLng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GMarkerGoogleType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marker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ToolTip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GMapRoundedToolTip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marker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//Текст отображаемый при наведении на маркер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marker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ToolTipText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//Добавляем маркер в список маркеров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markersOverlay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Markers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marker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//Добавляем в компонент, список маркеров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gMapControl1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Overlays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markersOverlay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03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72" y="669956"/>
            <a:ext cx="10869560" cy="551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87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5351" y="212560"/>
            <a:ext cx="115708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/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После того как определены параметры карты нанести на карту дома – полигоны. Координаты полигонов считываются из текстового файла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" r="48269" b="19636"/>
          <a:stretch/>
        </p:blipFill>
        <p:spPr bwMode="auto">
          <a:xfrm>
            <a:off x="5775767" y="1082646"/>
            <a:ext cx="5903088" cy="55074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35350" y="1082646"/>
            <a:ext cx="5146877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/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Первая строка в текстовом файле – название района. Во второй строке расположены координаты центра района города, в данной точке установлен маркер с названием района. Третья и последующие строчки представляют собой координаты домов. Первое число в строке координат дома – идентификатор дома в базе данных, с помощью данного идентификатора и происходит определение номера дома и улицы на которой он расположен.</a:t>
            </a:r>
          </a:p>
        </p:txBody>
      </p:sp>
    </p:spTree>
    <p:extLst>
      <p:ext uri="{BB962C8B-B14F-4D97-AF65-F5344CB8AC3E}">
        <p14:creationId xmlns:p14="http://schemas.microsoft.com/office/powerpoint/2010/main" val="405774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9367" y="177768"/>
            <a:ext cx="1165570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267F99"/>
                </a:solidFill>
                <a:latin typeface="Consolas" panose="020B0609020204030204" pitchFamily="49" charset="0"/>
              </a:rPr>
              <a:t>GMapPolygon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pol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267F99"/>
                </a:solidFill>
                <a:latin typeface="Consolas" panose="020B0609020204030204" pitchFamily="49" charset="0"/>
              </a:rPr>
              <a:t>GMapPolygon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col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Poligon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{</a:t>
            </a:r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1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1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Создаем еще одно наложение.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100" dirty="0">
                <a:solidFill>
                  <a:srgbClr val="267F99"/>
                </a:solidFill>
                <a:latin typeface="Consolas" panose="020B0609020204030204" pitchFamily="49" charset="0"/>
              </a:rPr>
              <a:t>      </a:t>
            </a:r>
            <a:r>
              <a:rPr lang="en-US" sz="2100" dirty="0" err="1">
                <a:solidFill>
                  <a:srgbClr val="267F99"/>
                </a:solidFill>
                <a:latin typeface="Consolas" panose="020B0609020204030204" pitchFamily="49" charset="0"/>
              </a:rPr>
              <a:t>GMapOverlay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overlay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 err="1">
                <a:solidFill>
                  <a:srgbClr val="267F99"/>
                </a:solidFill>
                <a:latin typeface="Consolas" panose="020B0609020204030204" pitchFamily="49" charset="0"/>
              </a:rPr>
              <a:t>GMapOverlay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gMapControl1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"polygon"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267F99"/>
                </a:solidFill>
                <a:latin typeface="Consolas" panose="020B0609020204030204" pitchFamily="49" charset="0"/>
              </a:rPr>
              <a:t>PointLatLng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267F99"/>
                </a:solidFill>
                <a:latin typeface="Consolas" panose="020B0609020204030204" pitchFamily="49" charset="0"/>
              </a:rPr>
              <a:t>PointLatLng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267F99"/>
                </a:solidFill>
                <a:latin typeface="Consolas" panose="020B0609020204030204" pitchFamily="49" charset="0"/>
              </a:rPr>
              <a:t>PointLatLng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267F99"/>
                </a:solidFill>
                <a:latin typeface="Consolas" panose="020B0609020204030204" pitchFamily="49" charset="0"/>
              </a:rPr>
              <a:t>PointLatLng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100" dirty="0" err="1">
                <a:solidFill>
                  <a:srgbClr val="267F99"/>
                </a:solidFill>
                <a:latin typeface="Consolas" panose="020B0609020204030204" pitchFamily="49" charset="0"/>
              </a:rPr>
              <a:t>GMapPolygon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mapPolygon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 err="1">
                <a:solidFill>
                  <a:srgbClr val="267F99"/>
                </a:solidFill>
                <a:latin typeface="Consolas" panose="020B0609020204030204" pitchFamily="49" charset="0"/>
              </a:rPr>
              <a:t>GMapPolygon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"polygon"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267F99"/>
                </a:solidFill>
                <a:latin typeface="Consolas" panose="020B0609020204030204" pitchFamily="49" charset="0"/>
              </a:rPr>
              <a:t>PointLatLng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&gt;&gt;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list_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267F99"/>
                </a:solidFill>
                <a:latin typeface="Consolas" panose="020B0609020204030204" pitchFamily="49" charset="0"/>
              </a:rPr>
              <a:t>PointLatLng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&gt;&gt;();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100" dirty="0" err="1">
                <a:solidFill>
                  <a:srgbClr val="267F99"/>
                </a:solidFill>
                <a:latin typeface="Consolas" panose="020B0609020204030204" pitchFamily="49" charset="0"/>
              </a:rPr>
              <a:t>StreamReader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sr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 err="1">
                <a:solidFill>
                  <a:srgbClr val="267F99"/>
                </a:solidFill>
                <a:latin typeface="Consolas" panose="020B0609020204030204" pitchFamily="49" charset="0"/>
              </a:rPr>
              <a:t>StreamReader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ff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sr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ReadLine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sr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ReadLine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st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Split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x0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Convert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ToDouble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Replace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y0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Convert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ToDouble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Replace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pol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Clear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col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Clear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9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-learning.istu.ru/theme/image.php?theme=more&amp;amp;component=core&amp;amp;rev=1505284807&amp;amp;image=spacer">
            <a:extLst>
              <a:ext uri="{FF2B5EF4-FFF2-40B4-BE49-F238E27FC236}">
                <a16:creationId xmlns:a16="http://schemas.microsoft.com/office/drawing/2014/main" id="{04D77418-8DC5-482A-9722-685264EE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-2746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F60486-796E-454A-A0AA-196F8BADE0A3}"/>
              </a:ext>
            </a:extLst>
          </p:cNvPr>
          <p:cNvSpPr/>
          <p:nvPr/>
        </p:nvSpPr>
        <p:spPr>
          <a:xfrm>
            <a:off x="1973242" y="17520"/>
            <a:ext cx="82455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Понятие информационной системы</a:t>
            </a:r>
            <a:endParaRPr lang="ru-RU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E4F764F-44B3-405F-962C-BE9BBA9634EE}"/>
              </a:ext>
            </a:extLst>
          </p:cNvPr>
          <p:cNvSpPr/>
          <p:nvPr/>
        </p:nvSpPr>
        <p:spPr>
          <a:xfrm>
            <a:off x="414529" y="684953"/>
            <a:ext cx="11375689" cy="58169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indent="360363"/>
            <a:r>
              <a:rPr lang="ru-RU" sz="27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Информационная система (ИС)</a:t>
            </a:r>
            <a:r>
              <a:rPr lang="ru-RU" sz="3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это организационно-упорядоченная взаимосвязанная совокупность средств и методов информационных </a:t>
            </a:r>
            <a:r>
              <a:rPr lang="ru-R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технологий, 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используемых для хранения, обработки и выдачи информации в интересах достижения поставленной цели</a:t>
            </a:r>
            <a:r>
              <a:rPr lang="ru-R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60363"/>
            <a:r>
              <a:rPr lang="ru-RU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Основные задачи 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информационных </a:t>
            </a:r>
            <a:r>
              <a:rPr lang="ru-R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100" b="1" dirty="0">
                <a:latin typeface="Arial" panose="020B0604020202020204" pitchFamily="34" charset="0"/>
                <a:cs typeface="Arial" panose="020B0604020202020204" pitchFamily="34" charset="0"/>
              </a:rPr>
              <a:t>Поиск, обработка и хранение информации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. Компьютеризованные ИС предназначены для более быстрой и надежной обработки информации.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100" b="1" dirty="0">
                <a:latin typeface="Arial" panose="020B0604020202020204" pitchFamily="34" charset="0"/>
                <a:cs typeface="Arial" panose="020B0604020202020204" pitchFamily="34" charset="0"/>
              </a:rPr>
              <a:t>Хранение данных разной структуры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. Базовым компонентом большинства ИС является система управления базами данных (СУБД), реализующая механизмы хранения разнородных данных.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1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прогнозирование потоков информации различных видов и типов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. Изучаются информационные потоки с целью их минимизации, стандартизации и эффективности обработки на вычислительных машинах и передачи через каналы связи.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100" b="1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 способов представления и хранения информации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, создание специальных языков для формального описания информации различной природы, разработка специальных приемов сжатия и кодирования информации</a:t>
            </a:r>
            <a:r>
              <a:rPr lang="ru-R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728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7791" y="40749"/>
            <a:ext cx="11470512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(!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sr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EndOfStream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{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st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sr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>
                <a:solidFill>
                  <a:srgbClr val="795E26"/>
                </a:solidFill>
                <a:latin typeface="Consolas" panose="020B0609020204030204" pitchFamily="49" charset="0"/>
              </a:rPr>
              <a:t>ReadLine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s0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st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>
                <a:solidFill>
                  <a:srgbClr val="795E26"/>
                </a:solidFill>
                <a:latin typeface="Consolas" panose="020B0609020204030204" pitchFamily="49" charset="0"/>
              </a:rPr>
              <a:t>Split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':'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col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Convert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795E26"/>
                </a:solidFill>
                <a:latin typeface="Consolas" panose="020B0609020204030204" pitchFamily="49" charset="0"/>
              </a:rPr>
              <a:t>ToInt32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s0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s0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9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900" dirty="0">
                <a:solidFill>
                  <a:srgbClr val="795E26"/>
                </a:solidFill>
                <a:latin typeface="Consolas" panose="020B0609020204030204" pitchFamily="49" charset="0"/>
              </a:rPr>
              <a:t>Split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';'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>
                <a:solidFill>
                  <a:srgbClr val="795E26"/>
                </a:solidFill>
                <a:latin typeface="Consolas" panose="020B0609020204030204" pitchFamily="49" charset="0"/>
              </a:rPr>
              <a:t>Clear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9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{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900" dirty="0">
                <a:solidFill>
                  <a:srgbClr val="795E26"/>
                </a:solidFill>
                <a:latin typeface="Consolas" panose="020B0609020204030204" pitchFamily="49" charset="0"/>
              </a:rPr>
              <a:t>Split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Convert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>
                <a:solidFill>
                  <a:srgbClr val="795E26"/>
                </a:solidFill>
                <a:latin typeface="Consolas" panose="020B0609020204030204" pitchFamily="49" charset="0"/>
              </a:rPr>
              <a:t>ToDouble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9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900" dirty="0">
                <a:solidFill>
                  <a:srgbClr val="795E26"/>
                </a:solidFill>
                <a:latin typeface="Consolas" panose="020B0609020204030204" pitchFamily="49" charset="0"/>
              </a:rPr>
              <a:t>Replace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Convert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>
                <a:solidFill>
                  <a:srgbClr val="795E26"/>
                </a:solidFill>
                <a:latin typeface="Consolas" panose="020B0609020204030204" pitchFamily="49" charset="0"/>
              </a:rPr>
              <a:t>ToDouble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9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900" dirty="0">
                <a:solidFill>
                  <a:srgbClr val="795E26"/>
                </a:solidFill>
                <a:latin typeface="Consolas" panose="020B0609020204030204" pitchFamily="49" charset="0"/>
              </a:rPr>
              <a:t>Replace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 err="1">
                <a:solidFill>
                  <a:srgbClr val="267F99"/>
                </a:solidFill>
                <a:latin typeface="Consolas" panose="020B0609020204030204" pitchFamily="49" charset="0"/>
              </a:rPr>
              <a:t>PointLatLng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list_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mapPolygon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 err="1">
                <a:solidFill>
                  <a:srgbClr val="267F99"/>
                </a:solidFill>
                <a:latin typeface="Consolas" panose="020B0609020204030204" pitchFamily="49" charset="0"/>
              </a:rPr>
              <a:t>GMapPolygon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"polygon"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pol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mapPolygon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overlay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Polygons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mapPolygon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9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gMapControl1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Overlays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001080"/>
                </a:solidFill>
                <a:latin typeface="Consolas" panose="020B0609020204030204" pitchFamily="49" charset="0"/>
              </a:rPr>
              <a:t>overlay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146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56" y="184423"/>
            <a:ext cx="8872429" cy="65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18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3068" y="111494"/>
            <a:ext cx="116209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>
                <a:solidFill>
                  <a:srgbClr val="008000"/>
                </a:solidFill>
                <a:latin typeface="Consolas" panose="020B0609020204030204" pitchFamily="49" charset="0"/>
              </a:rPr>
              <a:t>//обработка события клика мыши</a:t>
            </a:r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gMapControl1_MouseClick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sender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100" dirty="0" err="1">
                <a:solidFill>
                  <a:srgbClr val="267F99"/>
                </a:solidFill>
                <a:latin typeface="Consolas" panose="020B0609020204030204" pitchFamily="49" charset="0"/>
              </a:rPr>
              <a:t>MouseEventArgs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pos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gMapControl1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FromLocalToLatLng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100" dirty="0">
                <a:solidFill>
                  <a:srgbClr val="A31515"/>
                </a:solidFill>
                <a:latin typeface="Consolas" panose="020B0609020204030204" pitchFamily="49" charset="0"/>
              </a:rPr>
              <a:t>нет данных"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ru-RU" sz="2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100" dirty="0" err="1">
                <a:solidFill>
                  <a:srgbClr val="008000"/>
                </a:solidFill>
                <a:latin typeface="Consolas" panose="020B0609020204030204" pitchFamily="49" charset="0"/>
              </a:rPr>
              <a:t>pos.Lat.ToString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() + ", " + </a:t>
            </a:r>
            <a:r>
              <a:rPr lang="en-US" sz="2100" dirty="0" err="1">
                <a:solidFill>
                  <a:srgbClr val="008000"/>
                </a:solidFill>
                <a:latin typeface="Consolas" panose="020B0609020204030204" pitchFamily="49" charset="0"/>
              </a:rPr>
              <a:t>pos.Lng.ToString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flag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pol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    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IsPointInPolygon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pol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Points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pos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flag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}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(!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flag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      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toolTip1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Hide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gMapControl1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</p:txBody>
      </p:sp>
    </p:spTree>
    <p:extLst>
      <p:ext uri="{BB962C8B-B14F-4D97-AF65-F5344CB8AC3E}">
        <p14:creationId xmlns:p14="http://schemas.microsoft.com/office/powerpoint/2010/main" val="1521097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3068" y="111494"/>
            <a:ext cx="1162098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(!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flag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      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toolTip1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Hide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gMapControl1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housesDataGridView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RowCount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housesDataGridView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Cells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 ==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col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Convert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housesDataGridView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Cells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Convert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housesDataGridView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Cells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}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toolTip1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Show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gMapControl1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854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950" y="289150"/>
            <a:ext cx="1142035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>
                <a:solidFill>
                  <a:srgbClr val="008000"/>
                </a:solidFill>
                <a:latin typeface="Consolas" panose="020B0609020204030204" pitchFamily="49" charset="0"/>
              </a:rPr>
              <a:t>//принадлежность точки полигону!!!</a:t>
            </a:r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IsPointInPolygon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267F99"/>
                </a:solidFill>
                <a:latin typeface="Consolas" panose="020B0609020204030204" pitchFamily="49" charset="0"/>
              </a:rPr>
              <a:t>PointLatLng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poly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100" dirty="0" err="1">
                <a:solidFill>
                  <a:srgbClr val="267F99"/>
                </a:solidFill>
                <a:latin typeface="Consolas" panose="020B0609020204030204" pitchFamily="49" charset="0"/>
              </a:rPr>
              <a:t>PointLatLng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poly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sz="21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poly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((((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poly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Lat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Lat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 &amp;&amp; (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Lat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poly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Lat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)) ||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((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poly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Lat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Lat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 &amp;&amp; (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Lat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poly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Lat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))) &amp;&amp;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(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Lng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&lt; (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poly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Lng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poly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Lng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 * (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Lat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poly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Lat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 / (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poly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Lat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poly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Lat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poly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100" dirty="0" err="1">
                <a:solidFill>
                  <a:srgbClr val="001080"/>
                </a:solidFill>
                <a:latin typeface="Consolas" panose="020B0609020204030204" pitchFamily="49" charset="0"/>
              </a:rPr>
              <a:t>Lng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= !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1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E4F764F-44B3-405F-962C-BE9BBA9634EE}"/>
              </a:ext>
            </a:extLst>
          </p:cNvPr>
          <p:cNvSpPr/>
          <p:nvPr/>
        </p:nvSpPr>
        <p:spPr>
          <a:xfrm>
            <a:off x="414529" y="186187"/>
            <a:ext cx="11655552" cy="51244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ru-RU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информационно-поисковых систем</a:t>
            </a:r>
            <a:r>
              <a:rPr lang="ru-R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, способных воспринимать запросы к информационным хранилищам, сформулированные на естественном языке, а также специальных языках запросов для систем такого типа.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altLang="ru-RU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сетей хранения, обработки и передачи информации</a:t>
            </a:r>
            <a:r>
              <a:rPr lang="ru-RU" altLang="ru-R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, в состав которых входят информационные банки данных, терминалы , обрабатывающие центры и средства связи. </a:t>
            </a:r>
          </a:p>
          <a:p>
            <a:pPr indent="360363"/>
            <a:r>
              <a:rPr lang="ru-R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ИС включают в себя множество автоматизированных рабочих мест (</a:t>
            </a:r>
            <a:r>
              <a:rPr lang="ru-RU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АРМ</a:t>
            </a:r>
            <a:r>
              <a:rPr lang="ru-R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) специалистов, средства коммуникации и обмена информацией, другие средства и системы, позволяющие автоматизировать работу персонала. Назначение АРМ заключается в информационной поддержке формирования и принятия решений лицом, принимающим эти решения (ЛПР).</a:t>
            </a:r>
            <a:endParaRPr lang="ru-RU" sz="27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indent="360363"/>
            <a:r>
              <a:rPr lang="ru-RU" sz="27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Информационно-аналитическая система </a:t>
            </a:r>
            <a:r>
              <a:rPr lang="ru-RU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(ИАС) </a:t>
            </a:r>
            <a:r>
              <a:rPr lang="ru-R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– класс ИС, предназначенных для аналитической обработки данных. ИАС объединяют, анализируют и хранят как единое целое информацию, извлекаемую как из учетных баз данных организаций, так и из внешних источников.</a:t>
            </a:r>
            <a:endParaRPr lang="ru-RU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7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-learning.istu.ru/theme/image.php?theme=more&amp;amp;component=core&amp;amp;rev=1505284807&amp;amp;image=spacer">
            <a:extLst>
              <a:ext uri="{FF2B5EF4-FFF2-40B4-BE49-F238E27FC236}">
                <a16:creationId xmlns:a16="http://schemas.microsoft.com/office/drawing/2014/main" id="{04D77418-8DC5-482A-9722-685264EE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-2746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F60486-796E-454A-A0AA-196F8BADE0A3}"/>
              </a:ext>
            </a:extLst>
          </p:cNvPr>
          <p:cNvSpPr/>
          <p:nvPr/>
        </p:nvSpPr>
        <p:spPr>
          <a:xfrm>
            <a:off x="1618402" y="17520"/>
            <a:ext cx="89552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Понятие геоинформационной системы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74073" y="725406"/>
            <a:ext cx="11388436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/>
            <a:r>
              <a:rPr lang="ru-RU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Географическая информационная система 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или геоинформационная система (ГИС) - это информационная система, обеспечивающая сбор, хранение, обработку, анализ и отображение пространственных данных и связанных с ними непространственных, а также получение на их основе информации и знаний о географическом пространстве.</a:t>
            </a:r>
          </a:p>
          <a:p>
            <a:pPr indent="360363"/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ГИС возникли в 1960–70 гг. на стыке технологий обработки информации в системах управления базами данных и визуализации графических данных в системах автоматизированного проектирования (САПР), автоматизированного производства карт, управления сетями. </a:t>
            </a:r>
          </a:p>
          <a:p>
            <a:pPr indent="360363"/>
            <a:endParaRPr lang="ru-RU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60363"/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источников данных для создания ГИС служат: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картографические материалы 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(топографические и общегеографические карты, карты административно-территориального деления, кадастровые планы и др.). Так как получаемые с карт данные имеют пространственную привязку, они используются в качестве базового слоя ГИС;</a:t>
            </a:r>
          </a:p>
        </p:txBody>
      </p:sp>
    </p:spTree>
    <p:extLst>
      <p:ext uri="{BB962C8B-B14F-4D97-AF65-F5344CB8AC3E}">
        <p14:creationId xmlns:p14="http://schemas.microsoft.com/office/powerpoint/2010/main" val="84595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-learning.istu.ru/theme/image.php?theme=more&amp;amp;component=core&amp;amp;rev=1505284807&amp;amp;image=spacer">
            <a:extLst>
              <a:ext uri="{FF2B5EF4-FFF2-40B4-BE49-F238E27FC236}">
                <a16:creationId xmlns:a16="http://schemas.microsoft.com/office/drawing/2014/main" id="{04D77418-8DC5-482A-9722-685264EE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-2746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74073" y="157362"/>
            <a:ext cx="11388436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lvl="0" indent="-360363">
              <a:buFont typeface="Arial" panose="020B0604020202020204" pitchFamily="34" charset="0"/>
              <a:buChar char="•"/>
            </a:pPr>
            <a:r>
              <a:rPr lang="ru-RU" sz="2700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</a:rPr>
              <a:t>данные дистанционного зондирования </a:t>
            </a:r>
            <a:r>
              <a:rPr lang="ru-RU" sz="2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(ДДЗ), прежде всего, материалы, получаемые с космических аппаратов и спутников. При дистанционном зондировании изображения получают и передают на Землю с носителей съемочной аппаратуры, размещенных на разных орбитах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altLang="ru-RU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результаты геодезических измерений 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на местности, выполняемые нивелирами, теодолитами, электронными тахеометрами, GPS приемниками и т. д.;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altLang="ru-RU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данные государственных статистических служб 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по самым разным отраслям народного хозяйства, 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ru-RU" altLang="ru-RU" sz="27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литературные данные 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(справочные издания, книги, монографии и статьи, содержащие разнообразные сведения по отдельным типам географических объектов). 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endParaRPr lang="ru-RU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5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81000" y="138684"/>
            <a:ext cx="531321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00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</a:rPr>
              <a:t>Отраслевое использование </a:t>
            </a:r>
            <a:r>
              <a:rPr lang="ru-RU" sz="2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ГИС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1000" y="540325"/>
            <a:ext cx="11561618" cy="62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ru-RU" altLang="ru-RU" sz="2100" i="1" dirty="0">
                <a:latin typeface="Arial" panose="020B0604020202020204" pitchFamily="34" charset="0"/>
                <a:cs typeface="Arial" panose="020B0604020202020204" pitchFamily="34" charset="0"/>
              </a:rPr>
              <a:t>административно-территориальное управление</a:t>
            </a:r>
          </a:p>
          <a:p>
            <a:r>
              <a:rPr lang="ru-RU" altLang="ru-RU" sz="21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ru-RU" sz="2100" i="1" dirty="0">
                <a:latin typeface="Arial" panose="020B0604020202020204" pitchFamily="34" charset="0"/>
                <a:cs typeface="Arial" panose="020B0604020202020204" pitchFamily="34" charset="0"/>
              </a:rPr>
              <a:t>      	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- маршруты городского транспорта, прогноз ЧС </a:t>
            </a:r>
            <a:r>
              <a:rPr lang="ru-RU" altLang="ru-RU" sz="2100" dirty="0" err="1">
                <a:latin typeface="Arial" panose="020B0604020202020204" pitchFamily="34" charset="0"/>
                <a:cs typeface="Arial" panose="020B0604020202020204" pitchFamily="34" charset="0"/>
              </a:rPr>
              <a:t>техн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.-эколог. </a:t>
            </a:r>
            <a:r>
              <a:rPr lang="ru-RU" altLang="ru-RU" sz="2100" dirty="0" err="1">
                <a:latin typeface="Arial" panose="020B0604020202020204" pitchFamily="34" charset="0"/>
                <a:cs typeface="Arial" panose="020B0604020202020204" pitchFamily="34" charset="0"/>
              </a:rPr>
              <a:t>хар-ра</a:t>
            </a:r>
            <a:endParaRPr lang="ru-RU" altLang="ru-RU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ru-RU" sz="2100" i="1" dirty="0">
                <a:latin typeface="Arial" panose="020B0604020202020204" pitchFamily="34" charset="0"/>
                <a:cs typeface="Arial" panose="020B0604020202020204" pitchFamily="34" charset="0"/>
              </a:rPr>
              <a:t>телекоммуникации</a:t>
            </a:r>
          </a:p>
          <a:p>
            <a:r>
              <a:rPr lang="ru-RU" altLang="ru-RU" sz="21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ru-RU" sz="2100" i="1" dirty="0">
                <a:latin typeface="Arial" panose="020B0604020202020204" pitchFamily="34" charset="0"/>
                <a:cs typeface="Arial" panose="020B0604020202020204" pitchFamily="34" charset="0"/>
              </a:rPr>
              <a:t>      	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- маршруты прокладки кабелей, сотовая связь</a:t>
            </a:r>
          </a:p>
          <a:p>
            <a:r>
              <a:rPr lang="ru-RU" altLang="ru-RU" sz="2100" i="1" dirty="0">
                <a:latin typeface="Arial" panose="020B0604020202020204" pitchFamily="34" charset="0"/>
                <a:cs typeface="Arial" panose="020B0604020202020204" pitchFamily="34" charset="0"/>
              </a:rPr>
              <a:t>инженерные коммуникации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altLang="ru-RU" sz="21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ru-RU" sz="2100" i="1" dirty="0">
                <a:latin typeface="Arial" panose="020B0604020202020204" pitchFamily="34" charset="0"/>
                <a:cs typeface="Arial" panose="020B0604020202020204" pitchFamily="34" charset="0"/>
              </a:rPr>
              <a:t>       	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- сети водоснабжения, канализации</a:t>
            </a:r>
          </a:p>
          <a:p>
            <a:r>
              <a:rPr lang="ru-RU" altLang="ru-RU" sz="2100" i="1" dirty="0">
                <a:latin typeface="Arial" panose="020B0604020202020204" pitchFamily="34" charset="0"/>
                <a:cs typeface="Arial" panose="020B0604020202020204" pitchFamily="34" charset="0"/>
              </a:rPr>
              <a:t>транспорт</a:t>
            </a:r>
          </a:p>
          <a:p>
            <a:r>
              <a:rPr lang="ru-RU" altLang="ru-RU" sz="21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ru-RU" sz="21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altLang="ru-RU" sz="2100" i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различные виды транспорта, логистика, маршрутизация</a:t>
            </a:r>
            <a:endParaRPr lang="ru-RU" altLang="ru-RU" sz="2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ru-RU" sz="2100" i="1" dirty="0">
                <a:latin typeface="Arial" panose="020B0604020202020204" pitchFamily="34" charset="0"/>
                <a:cs typeface="Arial" panose="020B0604020202020204" pitchFamily="34" charset="0"/>
              </a:rPr>
              <a:t>нефтегазовый комплекс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- геологоразведка и полевые изыскательные работы </a:t>
            </a:r>
          </a:p>
          <a:p>
            <a:r>
              <a:rPr lang="ru-RU" altLang="ru-RU" sz="2100" i="1" dirty="0">
                <a:latin typeface="Arial" panose="020B0604020202020204" pitchFamily="34" charset="0"/>
                <a:cs typeface="Arial" panose="020B0604020202020204" pitchFamily="34" charset="0"/>
              </a:rPr>
              <a:t>силовые ведомства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- вооруженные силы, милиция, пожарные службы </a:t>
            </a:r>
          </a:p>
          <a:p>
            <a:r>
              <a:rPr lang="ru-RU" altLang="ru-RU" sz="2100" i="1" dirty="0">
                <a:latin typeface="Arial" panose="020B0604020202020204" pitchFamily="34" charset="0"/>
                <a:cs typeface="Arial" panose="020B0604020202020204" pitchFamily="34" charset="0"/>
              </a:rPr>
              <a:t>экология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- моделирование экологических катастроф и анализ их последствий </a:t>
            </a:r>
          </a:p>
          <a:p>
            <a:r>
              <a:rPr lang="ru-RU" altLang="ru-RU" sz="2100" i="1" dirty="0">
                <a:latin typeface="Arial" panose="020B0604020202020204" pitchFamily="34" charset="0"/>
                <a:cs typeface="Arial" panose="020B0604020202020204" pitchFamily="34" charset="0"/>
              </a:rPr>
              <a:t>лесное хозяйство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- управление лесозаготовками, проектирование дорог </a:t>
            </a:r>
          </a:p>
          <a:p>
            <a:r>
              <a:rPr lang="ru-RU" altLang="ru-RU" sz="2100" i="1" dirty="0">
                <a:latin typeface="Arial" panose="020B0604020202020204" pitchFamily="34" charset="0"/>
                <a:cs typeface="Arial" panose="020B0604020202020204" pitchFamily="34" charset="0"/>
              </a:rPr>
              <a:t>сельское хозяйство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- оптимизация транспортировки сельскохозяйственных продуктов и </a:t>
            </a:r>
            <a:r>
              <a:rPr lang="en-US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минеральных удобрений, планирование обработки с/х угодий</a:t>
            </a:r>
          </a:p>
        </p:txBody>
      </p:sp>
    </p:spTree>
    <p:extLst>
      <p:ext uri="{BB962C8B-B14F-4D97-AF65-F5344CB8AC3E}">
        <p14:creationId xmlns:p14="http://schemas.microsoft.com/office/powerpoint/2010/main" val="154518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8654" y="145472"/>
            <a:ext cx="11582400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700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</a:rPr>
              <a:t>Операции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, осуществляемые ГИС</a:t>
            </a:r>
          </a:p>
          <a:p>
            <a:pPr>
              <a:spcBef>
                <a:spcPct val="50000"/>
              </a:spcBef>
            </a:pP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ввод данных</a:t>
            </a:r>
          </a:p>
          <a:p>
            <a:pPr marL="720725">
              <a:spcBef>
                <a:spcPct val="50000"/>
              </a:spcBef>
            </a:pP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В геоинформационных системах автоматизирован процесс создания цифровых карт, что кардинально сокращает сроки технологического цикла. </a:t>
            </a:r>
          </a:p>
          <a:p>
            <a:pPr>
              <a:spcBef>
                <a:spcPct val="50000"/>
              </a:spcBef>
            </a:pP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управление данными</a:t>
            </a:r>
          </a:p>
          <a:p>
            <a:pPr marL="720725">
              <a:spcBef>
                <a:spcPct val="50000"/>
              </a:spcBef>
            </a:pP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Геоинформационные системы хранят пространственные и атрибутивные данные для их дальнейшего анализа и обработки.</a:t>
            </a:r>
          </a:p>
          <a:p>
            <a:pPr>
              <a:spcBef>
                <a:spcPct val="50000"/>
              </a:spcBef>
            </a:pP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запрос и анализ данных</a:t>
            </a:r>
          </a:p>
          <a:p>
            <a:pPr marL="720725">
              <a:spcBef>
                <a:spcPct val="50000"/>
              </a:spcBef>
            </a:pP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Геоинформационные системы выполняют запросы о свойствах объектов, расположенных на карте, и автоматизируют процесс сложного анализа, сопоставляя множество параметров для получения сведений или прогнозирования явлений. </a:t>
            </a:r>
          </a:p>
          <a:p>
            <a:pPr>
              <a:spcBef>
                <a:spcPct val="50000"/>
              </a:spcBef>
            </a:pP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визуализация данных</a:t>
            </a:r>
          </a:p>
          <a:p>
            <a:pPr marL="720725">
              <a:spcBef>
                <a:spcPct val="50000"/>
              </a:spcBef>
            </a:pP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Удобное представление данных непосредственно влияет на качество и скорость их анализа. Пространственные данные в геоинформационных системах предстают в виде интерактивных карт. Отчеты о состоянии объектов могут быть построены в виде графиков, диаграмм, трехмерных изображений. </a:t>
            </a:r>
          </a:p>
        </p:txBody>
      </p:sp>
    </p:spTree>
    <p:extLst>
      <p:ext uri="{BB962C8B-B14F-4D97-AF65-F5344CB8AC3E}">
        <p14:creationId xmlns:p14="http://schemas.microsoft.com/office/powerpoint/2010/main" val="55844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3500" y="191716"/>
            <a:ext cx="11561104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/>
            <a:r>
              <a:rPr lang="ru-RU" sz="2700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</a:rPr>
              <a:t>Структуры и модели данных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358775"/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Для представления пространственных объектов в ГИС используют пространственные и атрибутивные типы данных.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58775"/>
            <a:r>
              <a:rPr lang="ru-RU" sz="2700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</a:rPr>
              <a:t>Пространственные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700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</a:rPr>
              <a:t>данные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 – сведения, которые характеризуют местоположение объектов в пространстве относительно друг друга и их геометрию. </a:t>
            </a:r>
          </a:p>
          <a:p>
            <a:pPr indent="358775"/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Пространственные объекты представляют с помощью следующих графических объектов: точки, линии, области и поверхности. Описание объектов осуществляется путем указания координат объектов и составляющих их частей. </a:t>
            </a:r>
          </a:p>
          <a:p>
            <a:pPr indent="358775"/>
            <a:r>
              <a:rPr lang="ru-RU" sz="2700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</a:rPr>
              <a:t>Точечные объекты 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– это такие объекты, каждый из которых расположен только в одной точке пространства, представленной парой координат X, Y. В зависимости от масштаба картографирования, в качестве таких объектов могут рассматриваться дерево, дом или город. </a:t>
            </a:r>
          </a:p>
          <a:p>
            <a:pPr indent="358775"/>
            <a:r>
              <a:rPr lang="ru-RU" sz="2700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</a:rPr>
              <a:t>Линейные объекты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 представлены как одномерные, имеющие одну размерность – длину, ширина объекта не выражается в данном масштабе или не существенна. Примеры таких объектов: реки, границы муниципальных округов, горизонтали рельефа.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58775"/>
            <a:r>
              <a:rPr lang="ru-RU" sz="2700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</a:rPr>
              <a:t>Области</a:t>
            </a:r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 (полигоны) – площадные объекты, представляются набором пар координат (Х, У) или набором объектов типа линия, представляющих собой замкнутый контур. Такими объектами могут быть представлены территории, занимаемые определенным ландшафтом, городом или целым континентом. </a:t>
            </a:r>
          </a:p>
        </p:txBody>
      </p:sp>
    </p:spTree>
    <p:extLst>
      <p:ext uri="{BB962C8B-B14F-4D97-AF65-F5344CB8AC3E}">
        <p14:creationId xmlns:p14="http://schemas.microsoft.com/office/powerpoint/2010/main" val="351181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949" y="259652"/>
            <a:ext cx="11466653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/>
            <a:r>
              <a:rPr lang="ru-RU" altLang="ru-RU" sz="2700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</a:rPr>
              <a:t>Поверхность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 − при ее описании требуется добавление к площадным объектам значений высоты. Восстановление поверхностей осуществляется с помощью использования математических алгоритмов (интерполяции и аппроксимации) по исходному набору координат X, Y, Z.</a:t>
            </a:r>
            <a:endParaRPr lang="en-US" altLang="ru-RU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58775"/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Дополнительные непространственные данные об объектах образуют набор атрибутов.</a:t>
            </a:r>
            <a:endParaRPr lang="en-US" altLang="ru-RU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58775"/>
            <a:r>
              <a:rPr lang="ru-RU" altLang="ru-RU" sz="2700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</a:rPr>
              <a:t>Атрибутивные данные 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- это качественные или количественные характеристики пространственных объектов, выражающиеся, как правило, в алфавитно-цифровом виде.</a:t>
            </a:r>
            <a:r>
              <a:rPr lang="en-US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Примеры таких данных: географическое название, видовой состав растительности, характеристики почв и т.п. </a:t>
            </a:r>
            <a:endParaRPr lang="en-US" altLang="ru-RU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58775"/>
            <a:endParaRPr lang="ru-RU" altLang="ru-RU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58775"/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Для представления пространственных данных в ГИС применяют векторные и растровые структуры данных. </a:t>
            </a:r>
          </a:p>
          <a:p>
            <a:pPr indent="358775"/>
            <a:r>
              <a:rPr lang="ru-RU" altLang="ru-RU" sz="2700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</a:rPr>
              <a:t>Векторная структура </a:t>
            </a:r>
            <a:r>
              <a:rPr lang="ru-RU" altLang="ru-RU" sz="2100" dirty="0">
                <a:latin typeface="Arial" panose="020B0604020202020204" pitchFamily="34" charset="0"/>
                <a:cs typeface="Arial" panose="020B0604020202020204" pitchFamily="34" charset="0"/>
              </a:rPr>
              <a:t>– это представление пространственных объектов в виде набора координатных пар (векторов), описывающих геометрию объектов. </a:t>
            </a:r>
          </a:p>
          <a:p>
            <a:pPr indent="358775"/>
            <a:endParaRPr lang="ru-RU" altLang="ru-RU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554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1312</Words>
  <Application>Microsoft Office PowerPoint</Application>
  <PresentationFormat>Широкоэкранный</PresentationFormat>
  <Paragraphs>224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</dc:creator>
  <cp:lastModifiedBy>НДГ</cp:lastModifiedBy>
  <cp:revision>247</cp:revision>
  <dcterms:created xsi:type="dcterms:W3CDTF">2017-10-24T23:13:50Z</dcterms:created>
  <dcterms:modified xsi:type="dcterms:W3CDTF">2023-03-03T08:15:24Z</dcterms:modified>
</cp:coreProperties>
</file>